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92526ef9d56e4d71" Type="http://schemas.microsoft.com/office/2007/relationships/ui/extensibility" Target="customUI/customUI14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1122" r:id="rId2"/>
    <p:sldId id="1123" r:id="rId3"/>
    <p:sldId id="1089" r:id="rId4"/>
    <p:sldId id="1126" r:id="rId5"/>
    <p:sldId id="1152" r:id="rId6"/>
    <p:sldId id="1151" r:id="rId7"/>
    <p:sldId id="1093" r:id="rId8"/>
    <p:sldId id="1128" r:id="rId9"/>
    <p:sldId id="1115" r:id="rId10"/>
    <p:sldId id="1154" r:id="rId11"/>
    <p:sldId id="1153" r:id="rId12"/>
    <p:sldId id="1155" r:id="rId13"/>
    <p:sldId id="1166" r:id="rId14"/>
    <p:sldId id="1157" r:id="rId15"/>
    <p:sldId id="1158" r:id="rId16"/>
    <p:sldId id="1165" r:id="rId17"/>
    <p:sldId id="1159" r:id="rId18"/>
    <p:sldId id="1160" r:id="rId19"/>
    <p:sldId id="1156" r:id="rId20"/>
    <p:sldId id="1161" r:id="rId21"/>
    <p:sldId id="1162" r:id="rId22"/>
    <p:sldId id="116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4FF"/>
    <a:srgbClr val="00FFFF"/>
    <a:srgbClr val="33CCFF"/>
    <a:srgbClr val="000099"/>
    <a:srgbClr val="92D050"/>
    <a:srgbClr val="FF66FF"/>
    <a:srgbClr val="97E3FF"/>
    <a:srgbClr val="B8D2EC"/>
    <a:srgbClr val="00B0F0"/>
    <a:srgbClr val="16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FF692E56-466D-42BC-AD57-7A0E7CBEE3E3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5B490227-9102-458A-BB7E-A51E508A02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0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0227-9102-458A-BB7E-A51E508A02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30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0227-9102-458A-BB7E-A51E508A02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0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1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97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69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2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>
            <a:fillRect/>
          </a:stretch>
        </p:blipFill>
        <p:spPr>
          <a:xfrm rot="19622740">
            <a:off x="8200525" y="4771014"/>
            <a:ext cx="4705524" cy="2910127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>
            <a:fillRect/>
          </a:stretch>
        </p:blipFill>
        <p:spPr>
          <a:xfrm>
            <a:off x="0" y="0"/>
            <a:ext cx="3943350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01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7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88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4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79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7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71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CD3E-630A-4787-A963-5EAA4F1F2900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56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1" r:id="rId12"/>
    <p:sldLayoutId id="2147483651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18" Type="http://schemas.openxmlformats.org/officeDocument/2006/relationships/hyperlink" Target="https://www.wisc-online.com/assetrepository/viewasset?id=1508" TargetMode="External"/><Relationship Id="rId26" Type="http://schemas.openxmlformats.org/officeDocument/2006/relationships/image" Target="../media/image52.wmf"/><Relationship Id="rId3" Type="http://schemas.openxmlformats.org/officeDocument/2006/relationships/image" Target="../media/image42.wmf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44.wmf"/><Relationship Id="rId12" Type="http://schemas.openxmlformats.org/officeDocument/2006/relationships/image" Target="../media/image47.emf"/><Relationship Id="rId17" Type="http://schemas.openxmlformats.org/officeDocument/2006/relationships/image" Target="../media/image50.jpeg"/><Relationship Id="rId25" Type="http://schemas.openxmlformats.org/officeDocument/2006/relationships/oleObject" Target="../embeddings/oleObject15.bin"/><Relationship Id="rId2" Type="http://schemas.openxmlformats.org/officeDocument/2006/relationships/oleObject" Target="../embeddings/oleObject3.bin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5.wmf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60.wmf"/><Relationship Id="rId3" Type="http://schemas.openxmlformats.org/officeDocument/2006/relationships/image" Target="../media/image38.jpeg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22.bin"/><Relationship Id="rId2" Type="http://schemas.openxmlformats.org/officeDocument/2006/relationships/image" Target="../media/image53.png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63.gif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23.bin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9" Type="http://schemas.openxmlformats.org/officeDocument/2006/relationships/oleObject" Target="../embeddings/oleObject43.bin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80.wmf"/><Relationship Id="rId42" Type="http://schemas.openxmlformats.org/officeDocument/2006/relationships/image" Target="../media/image8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25.bin"/><Relationship Id="rId16" Type="http://schemas.openxmlformats.org/officeDocument/2006/relationships/image" Target="../media/image71.wmf"/><Relationship Id="rId29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75.wmf"/><Relationship Id="rId32" Type="http://schemas.openxmlformats.org/officeDocument/2006/relationships/image" Target="../media/image79.wmf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83.wmf"/><Relationship Id="rId45" Type="http://schemas.openxmlformats.org/officeDocument/2006/relationships/image" Target="../media/image85.png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image" Target="../media/image68.e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4" Type="http://schemas.openxmlformats.org/officeDocument/2006/relationships/image" Target="../media/image82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7.wmf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41.bin"/><Relationship Id="rId8" Type="http://schemas.openxmlformats.org/officeDocument/2006/relationships/oleObject" Target="../embeddings/oleObject28.bin"/><Relationship Id="rId3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0.bin"/><Relationship Id="rId38" Type="http://schemas.openxmlformats.org/officeDocument/2006/relationships/image" Target="../media/image82.wmf"/><Relationship Id="rId46" Type="http://schemas.openxmlformats.org/officeDocument/2006/relationships/image" Target="../media/image86.png"/><Relationship Id="rId20" Type="http://schemas.openxmlformats.org/officeDocument/2006/relationships/image" Target="../media/image73.wmf"/><Relationship Id="rId41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33" Type="http://schemas.openxmlformats.org/officeDocument/2006/relationships/image" Target="../media/image103.gif"/><Relationship Id="rId2" Type="http://schemas.openxmlformats.org/officeDocument/2006/relationships/image" Target="../media/image87.emf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98.wmf"/><Relationship Id="rId32" Type="http://schemas.openxmlformats.org/officeDocument/2006/relationships/image" Target="../media/image102.png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100.wmf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53.bin"/><Relationship Id="rId31" Type="http://schemas.openxmlformats.org/officeDocument/2006/relationships/image" Target="../media/image101.png"/><Relationship Id="rId4" Type="http://schemas.openxmlformats.org/officeDocument/2006/relationships/image" Target="../media/image88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12.png"/><Relationship Id="rId3" Type="http://schemas.openxmlformats.org/officeDocument/2006/relationships/image" Target="../media/image105.emf"/><Relationship Id="rId7" Type="http://schemas.openxmlformats.org/officeDocument/2006/relationships/image" Target="../media/image107.wmf"/><Relationship Id="rId12" Type="http://schemas.openxmlformats.org/officeDocument/2006/relationships/image" Target="../media/image1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10.png"/><Relationship Id="rId5" Type="http://schemas.openxmlformats.org/officeDocument/2006/relationships/image" Target="../media/image106.wmf"/><Relationship Id="rId10" Type="http://schemas.openxmlformats.org/officeDocument/2006/relationships/image" Target="../media/image109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08.wmf"/><Relationship Id="rId14" Type="http://schemas.openxmlformats.org/officeDocument/2006/relationships/image" Target="../media/image6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118.wmf"/><Relationship Id="rId18" Type="http://schemas.openxmlformats.org/officeDocument/2006/relationships/image" Target="../media/image121.wmf"/><Relationship Id="rId26" Type="http://schemas.openxmlformats.org/officeDocument/2006/relationships/image" Target="../media/image125.wmf"/><Relationship Id="rId3" Type="http://schemas.openxmlformats.org/officeDocument/2006/relationships/image" Target="../media/image113.wmf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oleObject" Target="../embeddings/oleObject61.bin"/><Relationship Id="rId16" Type="http://schemas.openxmlformats.org/officeDocument/2006/relationships/image" Target="../media/image120.emf"/><Relationship Id="rId20" Type="http://schemas.openxmlformats.org/officeDocument/2006/relationships/image" Target="../media/image122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17.wmf"/><Relationship Id="rId24" Type="http://schemas.openxmlformats.org/officeDocument/2006/relationships/image" Target="../media/image124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127.png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123.wmf"/><Relationship Id="rId27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35.wmf"/><Relationship Id="rId26" Type="http://schemas.openxmlformats.org/officeDocument/2006/relationships/oleObject" Target="../embeddings/oleObject84.bin"/><Relationship Id="rId39" Type="http://schemas.openxmlformats.org/officeDocument/2006/relationships/image" Target="../media/image146.wmf"/><Relationship Id="rId21" Type="http://schemas.openxmlformats.org/officeDocument/2006/relationships/image" Target="../media/image137.wmf"/><Relationship Id="rId34" Type="http://schemas.openxmlformats.org/officeDocument/2006/relationships/oleObject" Target="../embeddings/oleObject88.bin"/><Relationship Id="rId42" Type="http://schemas.openxmlformats.org/officeDocument/2006/relationships/oleObject" Target="../embeddings/oleObject92.bin"/><Relationship Id="rId47" Type="http://schemas.openxmlformats.org/officeDocument/2006/relationships/image" Target="../media/image150.wmf"/><Relationship Id="rId50" Type="http://schemas.openxmlformats.org/officeDocument/2006/relationships/oleObject" Target="../embeddings/oleObject96.bin"/><Relationship Id="rId55" Type="http://schemas.openxmlformats.org/officeDocument/2006/relationships/image" Target="../media/image154.wmf"/><Relationship Id="rId63" Type="http://schemas.openxmlformats.org/officeDocument/2006/relationships/image" Target="../media/image159.png"/><Relationship Id="rId7" Type="http://schemas.openxmlformats.org/officeDocument/2006/relationships/oleObject" Target="../embeddings/oleObject75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4.wmf"/><Relationship Id="rId29" Type="http://schemas.openxmlformats.org/officeDocument/2006/relationships/image" Target="../media/image141.wmf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87.bin"/><Relationship Id="rId37" Type="http://schemas.openxmlformats.org/officeDocument/2006/relationships/image" Target="../media/image145.wmf"/><Relationship Id="rId40" Type="http://schemas.openxmlformats.org/officeDocument/2006/relationships/oleObject" Target="../embeddings/oleObject91.bin"/><Relationship Id="rId45" Type="http://schemas.openxmlformats.org/officeDocument/2006/relationships/image" Target="../media/image149.wmf"/><Relationship Id="rId53" Type="http://schemas.openxmlformats.org/officeDocument/2006/relationships/image" Target="../media/image153.wmf"/><Relationship Id="rId58" Type="http://schemas.openxmlformats.org/officeDocument/2006/relationships/oleObject" Target="../embeddings/oleObject100.bin"/><Relationship Id="rId5" Type="http://schemas.openxmlformats.org/officeDocument/2006/relationships/oleObject" Target="../embeddings/oleObject74.bin"/><Relationship Id="rId61" Type="http://schemas.openxmlformats.org/officeDocument/2006/relationships/image" Target="../media/image157.wmf"/><Relationship Id="rId19" Type="http://schemas.openxmlformats.org/officeDocument/2006/relationships/image" Target="../media/image136.emf"/><Relationship Id="rId14" Type="http://schemas.openxmlformats.org/officeDocument/2006/relationships/image" Target="../media/image133.wmf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40.wmf"/><Relationship Id="rId30" Type="http://schemas.openxmlformats.org/officeDocument/2006/relationships/oleObject" Target="../embeddings/oleObject86.bin"/><Relationship Id="rId35" Type="http://schemas.openxmlformats.org/officeDocument/2006/relationships/image" Target="../media/image144.wmf"/><Relationship Id="rId43" Type="http://schemas.openxmlformats.org/officeDocument/2006/relationships/image" Target="../media/image148.wmf"/><Relationship Id="rId48" Type="http://schemas.openxmlformats.org/officeDocument/2006/relationships/oleObject" Target="../embeddings/oleObject95.bin"/><Relationship Id="rId56" Type="http://schemas.openxmlformats.org/officeDocument/2006/relationships/oleObject" Target="../embeddings/oleObject99.bin"/><Relationship Id="rId64" Type="http://schemas.openxmlformats.org/officeDocument/2006/relationships/image" Target="../media/image63.gif"/><Relationship Id="rId8" Type="http://schemas.openxmlformats.org/officeDocument/2006/relationships/image" Target="../media/image130.wmf"/><Relationship Id="rId51" Type="http://schemas.openxmlformats.org/officeDocument/2006/relationships/image" Target="../media/image152.wmf"/><Relationship Id="rId3" Type="http://schemas.openxmlformats.org/officeDocument/2006/relationships/oleObject" Target="../embeddings/oleObject73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80.bin"/><Relationship Id="rId25" Type="http://schemas.openxmlformats.org/officeDocument/2006/relationships/image" Target="../media/image139.wmf"/><Relationship Id="rId33" Type="http://schemas.openxmlformats.org/officeDocument/2006/relationships/image" Target="../media/image143.wmf"/><Relationship Id="rId38" Type="http://schemas.openxmlformats.org/officeDocument/2006/relationships/oleObject" Target="../embeddings/oleObject90.bin"/><Relationship Id="rId46" Type="http://schemas.openxmlformats.org/officeDocument/2006/relationships/oleObject" Target="../embeddings/oleObject94.bin"/><Relationship Id="rId59" Type="http://schemas.openxmlformats.org/officeDocument/2006/relationships/image" Target="../media/image156.wmf"/><Relationship Id="rId20" Type="http://schemas.openxmlformats.org/officeDocument/2006/relationships/oleObject" Target="../embeddings/oleObject81.bin"/><Relationship Id="rId41" Type="http://schemas.openxmlformats.org/officeDocument/2006/relationships/image" Target="../media/image147.wmf"/><Relationship Id="rId54" Type="http://schemas.openxmlformats.org/officeDocument/2006/relationships/oleObject" Target="../embeddings/oleObject98.bin"/><Relationship Id="rId6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wmf"/><Relationship Id="rId15" Type="http://schemas.openxmlformats.org/officeDocument/2006/relationships/oleObject" Target="../embeddings/oleObject79.bin"/><Relationship Id="rId23" Type="http://schemas.openxmlformats.org/officeDocument/2006/relationships/image" Target="../media/image138.wmf"/><Relationship Id="rId28" Type="http://schemas.openxmlformats.org/officeDocument/2006/relationships/oleObject" Target="../embeddings/oleObject85.bin"/><Relationship Id="rId36" Type="http://schemas.openxmlformats.org/officeDocument/2006/relationships/oleObject" Target="../embeddings/oleObject89.bin"/><Relationship Id="rId49" Type="http://schemas.openxmlformats.org/officeDocument/2006/relationships/image" Target="../media/image151.wmf"/><Relationship Id="rId57" Type="http://schemas.openxmlformats.org/officeDocument/2006/relationships/image" Target="../media/image155.wmf"/><Relationship Id="rId10" Type="http://schemas.openxmlformats.org/officeDocument/2006/relationships/image" Target="../media/image131.wmf"/><Relationship Id="rId31" Type="http://schemas.openxmlformats.org/officeDocument/2006/relationships/image" Target="../media/image142.wmf"/><Relationship Id="rId44" Type="http://schemas.openxmlformats.org/officeDocument/2006/relationships/oleObject" Target="../embeddings/oleObject93.bin"/><Relationship Id="rId52" Type="http://schemas.openxmlformats.org/officeDocument/2006/relationships/oleObject" Target="../embeddings/oleObject97.bin"/><Relationship Id="rId60" Type="http://schemas.openxmlformats.org/officeDocument/2006/relationships/oleObject" Target="../embeddings/oleObject101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7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pxhere.com/vi/photo/1418318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pxhere.com/vi/photo/1418318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12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0.png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publicdomainpictures.net/en/view-image.php?image=317882&amp;picture=abstract-backgro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10838555" y="409217"/>
            <a:ext cx="576117" cy="688835"/>
          </a:xfrm>
          <a:prstGeom prst="rect">
            <a:avLst/>
          </a:prstGeom>
        </p:spPr>
      </p:pic>
      <p:pic>
        <p:nvPicPr>
          <p:cNvPr id="13" name="Picture 1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1463820" y="480842"/>
            <a:ext cx="597141" cy="632835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1673902" y="4512849"/>
            <a:ext cx="299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:…………. </a:t>
            </a:r>
          </a:p>
        </p:txBody>
      </p:sp>
      <p:pic>
        <p:nvPicPr>
          <p:cNvPr id="14" name="图片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3E50DA-B258-4159-921F-B5DB73991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5876799" y="3411264"/>
            <a:ext cx="6315201" cy="3364548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2498843" y="312226"/>
            <a:ext cx="7108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DỤC…………….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TRƯỜNG:………………….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392570" y="1326910"/>
            <a:ext cx="597141" cy="632835"/>
          </a:xfrm>
          <a:prstGeom prst="rect">
            <a:avLst/>
          </a:prstGeom>
        </p:spPr>
      </p:pic>
      <p:pic>
        <p:nvPicPr>
          <p:cNvPr id="18" name="Picture 1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296579" y="2102465"/>
            <a:ext cx="597141" cy="632835"/>
          </a:xfrm>
          <a:prstGeom prst="rect">
            <a:avLst/>
          </a:prstGeom>
        </p:spPr>
      </p:pic>
      <p:pic>
        <p:nvPicPr>
          <p:cNvPr id="19" name="Picture 1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296578" y="240024"/>
            <a:ext cx="597141" cy="632835"/>
          </a:xfrm>
          <a:prstGeom prst="rect">
            <a:avLst/>
          </a:prstGeom>
        </p:spPr>
      </p:pic>
      <p:pic>
        <p:nvPicPr>
          <p:cNvPr id="20" name="Picture 12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11220316" y="2893501"/>
            <a:ext cx="576117" cy="688835"/>
          </a:xfrm>
          <a:prstGeom prst="rect">
            <a:avLst/>
          </a:prstGeom>
        </p:spPr>
      </p:pic>
      <p:pic>
        <p:nvPicPr>
          <p:cNvPr id="21" name="Picture 12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8840950" y="305519"/>
            <a:ext cx="671763" cy="80319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9841409" y="621107"/>
            <a:ext cx="671763" cy="803194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11068651" y="1534383"/>
            <a:ext cx="576117" cy="688835"/>
          </a:xfrm>
          <a:prstGeom prst="rect">
            <a:avLst/>
          </a:prstGeom>
        </p:spPr>
      </p:pic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27727" y="1810803"/>
            <a:ext cx="11773544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DIỀU)</a:t>
            </a: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13 :TÍNH CHẤT BA ĐƯỜNG CAO CỦA TAM GIÁC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28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1599681" y="6073311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$15.2022.CD.126$126+K4lPs7H94VUqPe2XwIsfPRnrXQE//QTEXxb8/8N4CNc6FpgZahzpTjFhMzSA7T/nHJa11DE8Ng2TP3iAmRczFlmslSuUNOgUeb6yRvs0="/>
          <p:cNvSpPr/>
          <p:nvPr/>
        </p:nvSpPr>
        <p:spPr>
          <a:xfrm>
            <a:off x="1179023" y="144578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490792" y="50672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59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76449" y="47438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1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636823" y="4626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7A196E-11B9-9EB4-8887-067BCD96D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67691"/>
              </p:ext>
            </p:extLst>
          </p:nvPr>
        </p:nvGraphicFramePr>
        <p:xfrm>
          <a:off x="2332022" y="4114800"/>
          <a:ext cx="805284" cy="383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90440" progId="Equation.DSMT4">
                  <p:embed/>
                </p:oleObj>
              </mc:Choice>
              <mc:Fallback>
                <p:oleObj name="Equation" r:id="rId2" imgW="40608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22" y="4114800"/>
                        <a:ext cx="805284" cy="383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76D9D7-B775-F803-A919-4A4C00368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24154"/>
              </p:ext>
            </p:extLst>
          </p:nvPr>
        </p:nvGraphicFramePr>
        <p:xfrm>
          <a:off x="7502802" y="1088664"/>
          <a:ext cx="1372349" cy="46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15640" progId="Equation.DSMT4">
                  <p:embed/>
                </p:oleObj>
              </mc:Choice>
              <mc:Fallback>
                <p:oleObj name="Equation" r:id="rId4" imgW="6602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802" y="1088664"/>
                        <a:ext cx="1372349" cy="46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1761D8-C8C3-F381-2AF2-EC128ED6A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429899"/>
              </p:ext>
            </p:extLst>
          </p:nvPr>
        </p:nvGraphicFramePr>
        <p:xfrm>
          <a:off x="10852717" y="1072369"/>
          <a:ext cx="437446" cy="39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2717" y="1072369"/>
                        <a:ext cx="437446" cy="39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F8CAC2-6F3C-674A-5F21-4362C63D1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42695"/>
              </p:ext>
            </p:extLst>
          </p:nvPr>
        </p:nvGraphicFramePr>
        <p:xfrm>
          <a:off x="8540629" y="1620291"/>
          <a:ext cx="669043" cy="40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190440" progId="Equation.DSMT4">
                  <p:embed/>
                </p:oleObj>
              </mc:Choice>
              <mc:Fallback>
                <p:oleObj name="Equation" r:id="rId8" imgW="31716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629" y="1620291"/>
                        <a:ext cx="669043" cy="405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AB781-1B08-FC55-0DC7-2CE4E8A4D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51713"/>
              </p:ext>
            </p:extLst>
          </p:nvPr>
        </p:nvGraphicFramePr>
        <p:xfrm>
          <a:off x="2835618" y="1600002"/>
          <a:ext cx="681661" cy="40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177480" progId="Equation.DSMT4">
                  <p:embed/>
                </p:oleObj>
              </mc:Choice>
              <mc:Fallback>
                <p:oleObj name="Equation" r:id="rId10" imgW="27936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8" y="1600002"/>
                        <a:ext cx="681661" cy="408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CDF6F4-73FD-9ACF-3AF4-A6D4B6E76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1" y="1007607"/>
            <a:ext cx="2579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CE97B-1176-6390-8EBF-F28DAFCB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64" y="998218"/>
            <a:ext cx="4364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nhọn có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đường cao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6138C-B0F0-E759-D4F2-936A939E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206" y="978550"/>
            <a:ext cx="225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 tại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C334590-9A62-DA3E-5E10-550C747A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93" y="1538453"/>
            <a:ext cx="339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4D31D8D-2A53-BC83-B3C2-54C75F36A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994" y="1511846"/>
            <a:ext cx="5484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vuông góc với 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F96A563-B7D0-EDC3-C48C-40324BAC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368" y="1511847"/>
            <a:ext cx="3098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 Vì sao?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890DA-82BC-104B-2AC2-B04F6859A2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4902" y="2204874"/>
            <a:ext cx="4410256" cy="31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C1DCFB4-5440-7C0D-CABB-0D648A35D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25052"/>
              </p:ext>
            </p:extLst>
          </p:nvPr>
        </p:nvGraphicFramePr>
        <p:xfrm>
          <a:off x="4402149" y="5980968"/>
          <a:ext cx="1838600" cy="37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190440" progId="Equation.DSMT4">
                  <p:embed/>
                </p:oleObj>
              </mc:Choice>
              <mc:Fallback>
                <p:oleObj name="Equation" r:id="rId13" imgW="95220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49" y="5980968"/>
                        <a:ext cx="1838600" cy="371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155CAA6-6099-7282-5646-4B902BE2F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21626"/>
              </p:ext>
            </p:extLst>
          </p:nvPr>
        </p:nvGraphicFramePr>
        <p:xfrm>
          <a:off x="5062418" y="3468749"/>
          <a:ext cx="545824" cy="35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418" y="3468749"/>
                        <a:ext cx="545824" cy="35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>
            <a:extLst>
              <a:ext uri="{FF2B5EF4-FFF2-40B4-BE49-F238E27FC236}">
                <a16:creationId xmlns:a16="http://schemas.microsoft.com/office/drawing/2014/main" id="{CAB86E3E-46E7-B19D-99B0-D96D7037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22" y="2711869"/>
            <a:ext cx="2764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8F7B7A-807A-07C1-49B5-80B69CCD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75" y="3345124"/>
            <a:ext cx="5001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với 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6E9BF0D-B407-4D57-398E-A97EC1684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2B64F80A-4A61-84D5-4532-904B47589ED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36012" r="14448" b="2"/>
          <a:stretch/>
        </p:blipFill>
        <p:spPr>
          <a:xfrm>
            <a:off x="11083986" y="5586040"/>
            <a:ext cx="1108014" cy="126260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F4ABDD-252B-B970-81CC-BD93BC0E655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083986" y="5704128"/>
            <a:ext cx="1050352" cy="105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44476F-7FAB-6369-29EC-E89B775D07D6}"/>
              </a:ext>
            </a:extLst>
          </p:cNvPr>
          <p:cNvSpPr txBox="1"/>
          <p:nvPr/>
        </p:nvSpPr>
        <p:spPr>
          <a:xfrm>
            <a:off x="317729" y="4017664"/>
            <a:ext cx="68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652570-A500-B8D6-5B87-39D90FEF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68" y="4000896"/>
            <a:ext cx="1895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30293-D5F7-3A0A-FB5A-8827345F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625" y="5196973"/>
            <a:ext cx="4364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21F74CB-200B-7727-251E-B4324B1E2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36380"/>
              </p:ext>
            </p:extLst>
          </p:nvPr>
        </p:nvGraphicFramePr>
        <p:xfrm>
          <a:off x="2912590" y="1126067"/>
          <a:ext cx="830799" cy="3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80" imgH="190440" progId="Equation.DSMT4">
                  <p:embed/>
                </p:oleObj>
              </mc:Choice>
              <mc:Fallback>
                <p:oleObj name="Equation" r:id="rId20" imgW="406080" imgH="190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B7A196E-11B9-9EB4-8887-067BCD96D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590" y="1126067"/>
                        <a:ext cx="830799" cy="395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680F636-9891-EF46-3A18-730E0BA05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16511"/>
              </p:ext>
            </p:extLst>
          </p:nvPr>
        </p:nvGraphicFramePr>
        <p:xfrm>
          <a:off x="354728" y="4760366"/>
          <a:ext cx="1443519" cy="48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60240" imgH="215640" progId="Equation.DSMT4">
                  <p:embed/>
                </p:oleObj>
              </mc:Choice>
              <mc:Fallback>
                <p:oleObj name="Equation" r:id="rId21" imgW="6602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876D9D7-B775-F803-A919-4A4C00368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28" y="4760366"/>
                        <a:ext cx="1443519" cy="488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E561FF1-5A41-FCFC-23FE-97D6AFA6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6" y="4644103"/>
            <a:ext cx="225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 tại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16C6C02-71E3-0FD0-3AAD-86B8FF701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6337"/>
              </p:ext>
            </p:extLst>
          </p:nvPr>
        </p:nvGraphicFramePr>
        <p:xfrm>
          <a:off x="3700831" y="4787567"/>
          <a:ext cx="380102" cy="34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177480" progId="Equation.DSMT4">
                  <p:embed/>
                </p:oleObj>
              </mc:Choice>
              <mc:Fallback>
                <p:oleObj name="Equation" r:id="rId22" imgW="2030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1761D8-C8C3-F381-2AF2-EC128ED6A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831" y="4787567"/>
                        <a:ext cx="380102" cy="343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03C703A4-B9FB-C4E1-47D1-1C184179FC1A}"/>
              </a:ext>
            </a:extLst>
          </p:cNvPr>
          <p:cNvSpPr txBox="1"/>
          <p:nvPr/>
        </p:nvSpPr>
        <p:spPr>
          <a:xfrm>
            <a:off x="409948" y="5204481"/>
            <a:ext cx="86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53DDEBA-4678-C923-C147-43670A1E9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72051"/>
              </p:ext>
            </p:extLst>
          </p:nvPr>
        </p:nvGraphicFramePr>
        <p:xfrm>
          <a:off x="1225899" y="5328557"/>
          <a:ext cx="390162" cy="35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040" imgH="177480" progId="Equation.DSMT4">
                  <p:embed/>
                </p:oleObj>
              </mc:Choice>
              <mc:Fallback>
                <p:oleObj name="Equation" r:id="rId23" imgW="20304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16C6C02-71E3-0FD0-3AAD-86B8FF701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899" y="5328557"/>
                        <a:ext cx="390162" cy="353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36095214-0F8E-8CDD-0719-C7A5C60DC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352883"/>
              </p:ext>
            </p:extLst>
          </p:nvPr>
        </p:nvGraphicFramePr>
        <p:xfrm>
          <a:off x="5582318" y="5323122"/>
          <a:ext cx="913562" cy="37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080" imgH="190440" progId="Equation.DSMT4">
                  <p:embed/>
                </p:oleObj>
              </mc:Choice>
              <mc:Fallback>
                <p:oleObj name="Equation" r:id="rId24" imgW="406080" imgH="190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B7A196E-11B9-9EB4-8887-067BCD96D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318" y="5323122"/>
                        <a:ext cx="913562" cy="376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1888639-4E0D-EE69-8FBE-724889D227BA}"/>
              </a:ext>
            </a:extLst>
          </p:cNvPr>
          <p:cNvSpPr txBox="1"/>
          <p:nvPr/>
        </p:nvSpPr>
        <p:spPr>
          <a:xfrm>
            <a:off x="376379" y="5876805"/>
            <a:ext cx="129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F7226E05-0279-0815-CAD1-A57CE3B65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4829"/>
              </p:ext>
            </p:extLst>
          </p:nvPr>
        </p:nvGraphicFramePr>
        <p:xfrm>
          <a:off x="1558139" y="5980968"/>
          <a:ext cx="643523" cy="39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160" imgH="190440" progId="Equation.DSMT4">
                  <p:embed/>
                </p:oleObj>
              </mc:Choice>
              <mc:Fallback>
                <p:oleObj name="Equation" r:id="rId25" imgW="317160" imgH="190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C1DCFB4-5440-7C0D-CABB-0D648A35D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139" y="5980968"/>
                        <a:ext cx="643523" cy="390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1578F45C-20B7-FCC9-2479-69CE80CAA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52" y="5860065"/>
            <a:ext cx="2535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cao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90FFA6E6-AC66-B5F8-95FC-32292B638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06101"/>
              </p:ext>
            </p:extLst>
          </p:nvPr>
        </p:nvGraphicFramePr>
        <p:xfrm>
          <a:off x="2726817" y="2836907"/>
          <a:ext cx="654694" cy="39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160" imgH="190440" progId="Equation.DSMT4">
                  <p:embed/>
                </p:oleObj>
              </mc:Choice>
              <mc:Fallback>
                <p:oleObj name="Equation" r:id="rId27" imgW="317160" imgH="190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C1DCFB4-5440-7C0D-CABB-0D648A35D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817" y="2836907"/>
                        <a:ext cx="654694" cy="396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FF97E06A-664A-D67A-4D3C-8D5C44B1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023" y="3959649"/>
            <a:ext cx="34690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có hai đường cao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2731EDE0-8EC3-B7BD-62C4-40C6D00B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40" y="2193699"/>
            <a:ext cx="2764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36F321-805E-239C-116F-BF9EEC935576}"/>
              </a:ext>
            </a:extLst>
          </p:cNvPr>
          <p:cNvSpPr txBox="1"/>
          <p:nvPr/>
        </p:nvSpPr>
        <p:spPr>
          <a:xfrm>
            <a:off x="181348" y="990839"/>
            <a:ext cx="457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7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0" grpId="0"/>
      <p:bldP spid="28" grpId="0"/>
      <p:bldP spid="29" grpId="0"/>
      <p:bldP spid="34" grpId="0"/>
      <p:bldP spid="37" grpId="0"/>
      <p:bldP spid="41" grpId="0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$15.2022.CD.126$126+K4lPs7H94VUqPe2XwIsfPRnrXQE//QTEXxb8/8N4CNc6FpgZahzpTjFhMzSA7T/nHJa11DE8Ng2TP3iAmRczFlmslSuUNOgUeb6yRvs0="/>
          <p:cNvSpPr/>
          <p:nvPr/>
        </p:nvSpPr>
        <p:spPr>
          <a:xfrm>
            <a:off x="1434763" y="34518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7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116977" y="3121003"/>
            <a:ext cx="40318096" cy="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1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636823" y="4626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90CC02-095F-AD0B-741D-AC7DD6BC0560}"/>
              </a:ext>
            </a:extLst>
          </p:cNvPr>
          <p:cNvSpPr txBox="1"/>
          <p:nvPr/>
        </p:nvSpPr>
        <p:spPr>
          <a:xfrm>
            <a:off x="199502" y="585680"/>
            <a:ext cx="742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C</a:t>
            </a:r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đường đồng qui của tam giác đều</a:t>
            </a:r>
            <a:r>
              <a:rPr lang="nl-NL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320732-5DD8-B60A-EE29-C70810865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57" y="1069971"/>
                <a:ext cx="11040015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320732-5DD8-B60A-EE29-C70810865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657" y="1069971"/>
                <a:ext cx="11040015" cy="1077218"/>
              </a:xfrm>
              <a:prstGeom prst="rect">
                <a:avLst/>
              </a:prstGeom>
              <a:blipFill>
                <a:blip r:embed="rId2"/>
                <a:stretch>
                  <a:fillRect l="-1380" t="-7955" r="-1436" b="-17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B6A38D-B469-DD7C-D61B-67FD1CA4B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36F321-805E-239C-116F-BF9EEC935576}"/>
              </a:ext>
            </a:extLst>
          </p:cNvPr>
          <p:cNvSpPr txBox="1"/>
          <p:nvPr/>
        </p:nvSpPr>
        <p:spPr>
          <a:xfrm>
            <a:off x="312355" y="1194868"/>
            <a:ext cx="457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2B5A4D-410B-F784-E0FD-3ACA17CB5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069447" y="5697943"/>
            <a:ext cx="986378" cy="11197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E1417E-273A-83FF-ECE9-A7C816955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44" y="5750509"/>
            <a:ext cx="920581" cy="920581"/>
          </a:xfrm>
          <a:prstGeom prst="rect">
            <a:avLst/>
          </a:prstGeom>
        </p:spPr>
      </p:pic>
      <p:pic>
        <p:nvPicPr>
          <p:cNvPr id="22" name="Picture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1EC2A4-9EAD-06FC-B0CC-05E5CCA6B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84" y="2120669"/>
            <a:ext cx="3416086" cy="32976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3C77E1-B01F-D38F-D4B8-E76225C91E0A}"/>
              </a:ext>
            </a:extLst>
          </p:cNvPr>
          <p:cNvSpPr txBox="1"/>
          <p:nvPr/>
        </p:nvSpPr>
        <p:spPr>
          <a:xfrm>
            <a:off x="2495360" y="2128744"/>
            <a:ext cx="200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0A65434-AC9F-6575-9474-42288DC51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17437"/>
              </p:ext>
            </p:extLst>
          </p:nvPr>
        </p:nvGraphicFramePr>
        <p:xfrm>
          <a:off x="1956646" y="2874599"/>
          <a:ext cx="714481" cy="34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190440" progId="Equation.DSMT4">
                  <p:embed/>
                </p:oleObj>
              </mc:Choice>
              <mc:Fallback>
                <p:oleObj name="Equation" r:id="rId7" imgW="4060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646" y="2874599"/>
                        <a:ext cx="714481" cy="340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620D91E-2C21-3958-09F0-83704317A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99379"/>
              </p:ext>
            </p:extLst>
          </p:nvPr>
        </p:nvGraphicFramePr>
        <p:xfrm>
          <a:off x="3196310" y="2868249"/>
          <a:ext cx="382963" cy="38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90440" progId="Equation.DSMT4">
                  <p:embed/>
                </p:oleObj>
              </mc:Choice>
              <mc:Fallback>
                <p:oleObj name="Equation" r:id="rId9" imgW="177480" imgH="1904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310" y="2868249"/>
                        <a:ext cx="382963" cy="383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CE9FCE-EF7A-F34C-6886-B7E8E1120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15636"/>
              </p:ext>
            </p:extLst>
          </p:nvPr>
        </p:nvGraphicFramePr>
        <p:xfrm>
          <a:off x="6398113" y="2867362"/>
          <a:ext cx="699177" cy="35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113" y="2867362"/>
                        <a:ext cx="699177" cy="353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660A607-85BE-C958-6679-25027A22B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94248"/>
              </p:ext>
            </p:extLst>
          </p:nvPr>
        </p:nvGraphicFramePr>
        <p:xfrm>
          <a:off x="4155448" y="3890004"/>
          <a:ext cx="1745290" cy="42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87320" imgH="190440" progId="Equation.DSMT4">
                  <p:embed/>
                </p:oleObj>
              </mc:Choice>
              <mc:Fallback>
                <p:oleObj name="Equation" r:id="rId13" imgW="78732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448" y="3890004"/>
                        <a:ext cx="1745290" cy="421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5F2EECA-BAE1-8630-4389-E1EE07E04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831336"/>
              </p:ext>
            </p:extLst>
          </p:nvPr>
        </p:nvGraphicFramePr>
        <p:xfrm>
          <a:off x="4064000" y="4475163"/>
          <a:ext cx="156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1760" imgH="215640" progId="Equation.DSMT4">
                  <p:embed/>
                </p:oleObj>
              </mc:Choice>
              <mc:Fallback>
                <p:oleObj name="Equation" r:id="rId15" imgW="76176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475163"/>
                        <a:ext cx="156845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DDFB1A9-7C14-C6D2-36E5-83AAC6632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55359"/>
              </p:ext>
            </p:extLst>
          </p:nvPr>
        </p:nvGraphicFramePr>
        <p:xfrm>
          <a:off x="5673413" y="4484643"/>
          <a:ext cx="1478381" cy="40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11000" imgH="190440" progId="Equation.DSMT4">
                  <p:embed/>
                </p:oleObj>
              </mc:Choice>
              <mc:Fallback>
                <p:oleObj name="Equation" r:id="rId17" imgW="71100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413" y="4484643"/>
                        <a:ext cx="1478381" cy="405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C973BBD-8667-1A8D-F52C-8AEC4368E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99403"/>
              </p:ext>
            </p:extLst>
          </p:nvPr>
        </p:nvGraphicFramePr>
        <p:xfrm>
          <a:off x="1541715" y="5058940"/>
          <a:ext cx="340918" cy="378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480" imgH="190440" progId="Equation.DSMT4">
                  <p:embed/>
                </p:oleObj>
              </mc:Choice>
              <mc:Fallback>
                <p:oleObj name="Equation" r:id="rId19" imgW="1774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715" y="5058940"/>
                        <a:ext cx="340918" cy="378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D6E9B36-530D-FB5F-2E7E-E5C8D1407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70086"/>
              </p:ext>
            </p:extLst>
          </p:nvPr>
        </p:nvGraphicFramePr>
        <p:xfrm>
          <a:off x="6819399" y="5033340"/>
          <a:ext cx="795645" cy="37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6080" imgH="190440" progId="Equation.DSMT4">
                  <p:embed/>
                </p:oleObj>
              </mc:Choice>
              <mc:Fallback>
                <p:oleObj name="Equation" r:id="rId21" imgW="40608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399" y="5033340"/>
                        <a:ext cx="795645" cy="378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>
            <a:extLst>
              <a:ext uri="{FF2B5EF4-FFF2-40B4-BE49-F238E27FC236}">
                <a16:creationId xmlns:a16="http://schemas.microsoft.com/office/drawing/2014/main" id="{EC7EF132-B359-BCFD-1BA6-55FB7E3F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74" y="2702490"/>
            <a:ext cx="2036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116B6DBF-34F4-7E38-EEEA-4B7811B8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00" y="2702490"/>
            <a:ext cx="714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DB75C581-8BA3-6206-BBA3-231BCBE02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392" y="2736045"/>
            <a:ext cx="3190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trọng tâm nên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D966161F-3BA7-42F2-DC54-810AFE23B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21" y="3288213"/>
            <a:ext cx="50241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trung tuyến </a:t>
            </a: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là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trực nên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43170CD3-7C6F-DA82-BD4A-1673302F2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15" y="4397877"/>
            <a:ext cx="3956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tương tự: 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BFC50B20-BC50-FE38-F4E4-B9568B6F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6D49C664-2F33-B84D-6DEA-39A95B894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72" y="4934408"/>
            <a:ext cx="1386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C5EDE10A-EDF9-9A7A-B151-82DE1BB3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145" y="4933952"/>
            <a:ext cx="5338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cũng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CE272C6B-2397-402D-4771-981D0AFE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8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35" descr="Digit 120"/>
          <p:cNvPicPr>
            <a:picLocks noChangeAspect="1" noChangeArrowheads="1" noCrop="1"/>
          </p:cNvPicPr>
          <p:nvPr/>
        </p:nvPicPr>
        <p:blipFill>
          <a:blip r:embed="rId2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64" y="5791653"/>
            <a:ext cx="1620545" cy="8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 animBg="1"/>
      <p:bldP spid="16" grpId="0"/>
      <p:bldP spid="29" grpId="0"/>
      <p:bldP spid="30" grpId="0"/>
      <p:bldP spid="31" grpId="0"/>
      <p:bldP spid="32" grpId="0"/>
      <p:bldP spid="33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B95EC3-1BD9-B87A-1B30-A116A24EB667}"/>
              </a:ext>
            </a:extLst>
          </p:cNvPr>
          <p:cNvSpPr/>
          <p:nvPr/>
        </p:nvSpPr>
        <p:spPr>
          <a:xfrm>
            <a:off x="933133" y="24975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90268D-72A0-ECDD-99DD-D0DEE9C7B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17856"/>
              </p:ext>
            </p:extLst>
          </p:nvPr>
        </p:nvGraphicFramePr>
        <p:xfrm>
          <a:off x="4353959" y="1098644"/>
          <a:ext cx="803723" cy="3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90440" progId="Equation.DSMT4">
                  <p:embed/>
                </p:oleObj>
              </mc:Choice>
              <mc:Fallback>
                <p:oleObj name="Equation" r:id="rId2" imgW="4060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959" y="1098644"/>
                        <a:ext cx="803723" cy="382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5B88C-7FF3-FA16-9874-17611490B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44630"/>
              </p:ext>
            </p:extLst>
          </p:nvPr>
        </p:nvGraphicFramePr>
        <p:xfrm>
          <a:off x="7213456" y="1062626"/>
          <a:ext cx="427969" cy="38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177480" progId="Equation.DSMT4">
                  <p:embed/>
                </p:oleObj>
              </mc:Choice>
              <mc:Fallback>
                <p:oleObj name="Equation" r:id="rId4" imgW="2030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456" y="1062626"/>
                        <a:ext cx="427969" cy="387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DA7BB2-0454-523B-1E03-692BED640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93352"/>
              </p:ext>
            </p:extLst>
          </p:nvPr>
        </p:nvGraphicFramePr>
        <p:xfrm>
          <a:off x="9291253" y="1071464"/>
          <a:ext cx="2267287" cy="38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190440" progId="Equation.DSMT4">
                  <p:embed/>
                </p:oleObj>
              </mc:Choice>
              <mc:Fallback>
                <p:oleObj name="Equation" r:id="rId6" imgW="114300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1253" y="1071464"/>
                        <a:ext cx="2267287" cy="381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F6459A-3F3F-9F41-4F16-788695350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23857"/>
              </p:ext>
            </p:extLst>
          </p:nvPr>
        </p:nvGraphicFramePr>
        <p:xfrm>
          <a:off x="6232154" y="1619797"/>
          <a:ext cx="793399" cy="37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90440" progId="Equation.DSMT4">
                  <p:embed/>
                </p:oleObj>
              </mc:Choice>
              <mc:Fallback>
                <p:oleObj name="Equation" r:id="rId8" imgW="4060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154" y="1619797"/>
                        <a:ext cx="793399" cy="37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7E1E66-F244-A671-175E-C486D5AF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1" y="472829"/>
            <a:ext cx="38795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3616F9-A5D4-9EAA-38C3-A401AED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353" y="960788"/>
            <a:ext cx="22541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trực tâm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1793EB-C95F-5820-8C99-E89FE8E4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595" y="952499"/>
            <a:ext cx="1939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1FD323-C1CC-B968-99D6-20E93BC7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97" y="1482416"/>
            <a:ext cx="5878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138) . Chứng minh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3D45EE-E7D1-ACD9-FF68-F3AF85F9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259" y="1457522"/>
            <a:ext cx="2887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tam giác đều.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7CAF02-0011-5566-644E-23EF5CFD7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28" y="1994195"/>
            <a:ext cx="2286881" cy="2303071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7CBF60-C639-FC19-5B76-69101749D5F8}"/>
              </a:ext>
            </a:extLst>
          </p:cNvPr>
          <p:cNvSpPr txBox="1"/>
          <p:nvPr/>
        </p:nvSpPr>
        <p:spPr>
          <a:xfrm>
            <a:off x="2653952" y="1981512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nl-NL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iải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C0942B7-A9FF-C59A-8DE6-A505F5ED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63171"/>
              </p:ext>
            </p:extLst>
          </p:nvPr>
        </p:nvGraphicFramePr>
        <p:xfrm>
          <a:off x="815474" y="2706420"/>
          <a:ext cx="1444580" cy="3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190440" progId="Equation.DSMT4">
                  <p:embed/>
                </p:oleObj>
              </mc:Choice>
              <mc:Fallback>
                <p:oleObj name="Equation" r:id="rId11" imgW="723600" imgH="190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74" y="2706420"/>
                        <a:ext cx="1444580" cy="385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CD2A4C4-7D71-9DE2-12EA-F6D56C780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86352"/>
              </p:ext>
            </p:extLst>
          </p:nvPr>
        </p:nvGraphicFramePr>
        <p:xfrm>
          <a:off x="2926473" y="2698952"/>
          <a:ext cx="418725" cy="37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473" y="2698952"/>
                        <a:ext cx="418725" cy="378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90B9FF-77FB-8A11-7EF2-CD1193226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60212"/>
              </p:ext>
            </p:extLst>
          </p:nvPr>
        </p:nvGraphicFramePr>
        <p:xfrm>
          <a:off x="8703943" y="2695025"/>
          <a:ext cx="612014" cy="40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190440" progId="Equation.DSMT4">
                  <p:embed/>
                </p:oleObj>
              </mc:Choice>
              <mc:Fallback>
                <p:oleObj name="Equation" r:id="rId15" imgW="29196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3943" y="2695025"/>
                        <a:ext cx="612014" cy="408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AE81131-5D42-119E-D72E-E1EF6EFAE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73377"/>
              </p:ext>
            </p:extLst>
          </p:nvPr>
        </p:nvGraphicFramePr>
        <p:xfrm>
          <a:off x="884380" y="3213978"/>
          <a:ext cx="425054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80" y="3213978"/>
                        <a:ext cx="425054" cy="384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3697814-B395-E1A5-6B84-06B0BE322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93494"/>
              </p:ext>
            </p:extLst>
          </p:nvPr>
        </p:nvGraphicFramePr>
        <p:xfrm>
          <a:off x="4791463" y="3207128"/>
          <a:ext cx="838870" cy="39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190440" progId="Equation.DSMT4">
                  <p:embed/>
                </p:oleObj>
              </mc:Choice>
              <mc:Fallback>
                <p:oleObj name="Equation" r:id="rId19" imgW="4060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463" y="3207128"/>
                        <a:ext cx="838870" cy="39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DED12C8-7DF6-CC9D-AB9A-C1526605F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77587"/>
              </p:ext>
            </p:extLst>
          </p:nvPr>
        </p:nvGraphicFramePr>
        <p:xfrm>
          <a:off x="6380806" y="3191934"/>
          <a:ext cx="1585798" cy="40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190440" progId="Equation.DSMT4">
                  <p:embed/>
                </p:oleObj>
              </mc:Choice>
              <mc:Fallback>
                <p:oleObj name="Equation" r:id="rId21" imgW="76176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06" y="3191934"/>
                        <a:ext cx="1585798" cy="406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19032ACF-2EC6-2CD8-033C-0E40631C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1" y="2582022"/>
            <a:ext cx="819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8046FD9-B2A5-6BA7-2379-71609D80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05" y="2586380"/>
            <a:ext cx="982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C84F617-FBAD-E59B-8BF0-37FE282C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95" y="2573973"/>
            <a:ext cx="5737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thuộc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E1411456-B010-F52B-3E01-C0E1B6D2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04" y="3100232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173DA2A1-F4B6-EDAE-0E05-E900F454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880" y="3106458"/>
            <a:ext cx="3667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trực tâm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E7FAD07-891E-66A4-8C44-B22B7621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141" y="3085211"/>
            <a:ext cx="12620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8DD2BBA-D38C-B341-37B6-B802E340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9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BA63DAC-4543-3FE4-7C45-F65E30284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26361"/>
              </p:ext>
            </p:extLst>
          </p:nvPr>
        </p:nvGraphicFramePr>
        <p:xfrm>
          <a:off x="2503124" y="3874155"/>
          <a:ext cx="590080" cy="33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160" imgH="177480" progId="Equation.DSMT4">
                  <p:embed/>
                </p:oleObj>
              </mc:Choice>
              <mc:Fallback>
                <p:oleObj name="Equation" r:id="rId23" imgW="31716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124" y="3874155"/>
                        <a:ext cx="590080" cy="339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91219B5-3D7D-DDBB-442D-F2BE17DB7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7175"/>
              </p:ext>
            </p:extLst>
          </p:nvPr>
        </p:nvGraphicFramePr>
        <p:xfrm>
          <a:off x="7922236" y="3886201"/>
          <a:ext cx="520861" cy="3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960" imgH="190440" progId="Equation.DSMT4">
                  <p:embed/>
                </p:oleObj>
              </mc:Choice>
              <mc:Fallback>
                <p:oleObj name="Equation" r:id="rId25" imgW="291960" imgH="1904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236" y="3886201"/>
                        <a:ext cx="520861" cy="347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94BAFF7-29D4-AF84-0213-FDC21C146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54644"/>
              </p:ext>
            </p:extLst>
          </p:nvPr>
        </p:nvGraphicFramePr>
        <p:xfrm>
          <a:off x="2266308" y="4324073"/>
          <a:ext cx="582679" cy="34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308" y="4324073"/>
                        <a:ext cx="582679" cy="349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3C5E12-97A4-1D7F-897E-41BA302E5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24316"/>
              </p:ext>
            </p:extLst>
          </p:nvPr>
        </p:nvGraphicFramePr>
        <p:xfrm>
          <a:off x="5589474" y="4341303"/>
          <a:ext cx="546775" cy="36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91960" imgH="190440" progId="Equation.DSMT4">
                  <p:embed/>
                </p:oleObj>
              </mc:Choice>
              <mc:Fallback>
                <p:oleObj name="Equation" r:id="rId29" imgW="291960" imgH="1904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474" y="4341303"/>
                        <a:ext cx="546775" cy="364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7">
            <a:extLst>
              <a:ext uri="{FF2B5EF4-FFF2-40B4-BE49-F238E27FC236}">
                <a16:creationId xmlns:a16="http://schemas.microsoft.com/office/drawing/2014/main" id="{4B03685A-F96C-C383-8EA8-D90F321A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90" y="3715527"/>
            <a:ext cx="2448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065D78D-D7D5-CDA4-5460-6FF5D0CC5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6" y="3739374"/>
            <a:ext cx="5213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75472568-AA3F-03EF-973A-9F9E4068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" y="4163467"/>
            <a:ext cx="2202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 đi qua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04921D0-E6E4-FA7F-121D-958FABA2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692" y="4183233"/>
            <a:ext cx="3239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vuông góc với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4EF8DC3-F206-7D27-357A-BE6B2E22A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424" y="4202197"/>
            <a:ext cx="3958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 chúng trùng nhau.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834DF4E-80D3-D2B8-A714-95C9DFC76A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65715"/>
              </p:ext>
            </p:extLst>
          </p:nvPr>
        </p:nvGraphicFramePr>
        <p:xfrm>
          <a:off x="1427581" y="4797791"/>
          <a:ext cx="600293" cy="34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17160" imgH="177480" progId="Equation.DSMT4">
                  <p:embed/>
                </p:oleObj>
              </mc:Choice>
              <mc:Fallback>
                <p:oleObj name="Equation" r:id="rId31" imgW="31716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581" y="4797791"/>
                        <a:ext cx="600293" cy="345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F35511B-330A-559C-9640-9CF320CA9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37195"/>
              </p:ext>
            </p:extLst>
          </p:nvPr>
        </p:nvGraphicFramePr>
        <p:xfrm>
          <a:off x="6923849" y="4798854"/>
          <a:ext cx="516840" cy="34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190440" progId="Equation.DSMT4">
                  <p:embed/>
                </p:oleObj>
              </mc:Choice>
              <mc:Fallback>
                <p:oleObj name="Equation" r:id="rId33" imgW="291960" imgH="1904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849" y="4798854"/>
                        <a:ext cx="516840" cy="344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B8F9156-007A-1F67-F487-018738D2B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1493"/>
              </p:ext>
            </p:extLst>
          </p:nvPr>
        </p:nvGraphicFramePr>
        <p:xfrm>
          <a:off x="8703943" y="4798460"/>
          <a:ext cx="1398449" cy="37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11000" imgH="190440" progId="Equation.DSMT4">
                  <p:embed/>
                </p:oleObj>
              </mc:Choice>
              <mc:Fallback>
                <p:oleObj name="Equation" r:id="rId35" imgW="711000" imgH="1904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3943" y="4798460"/>
                        <a:ext cx="1398449" cy="377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FE5A07B-9F63-C338-E128-BFBE408AE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51383"/>
              </p:ext>
            </p:extLst>
          </p:nvPr>
        </p:nvGraphicFramePr>
        <p:xfrm>
          <a:off x="4927246" y="5216116"/>
          <a:ext cx="1406173" cy="39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85800" imgH="190440" progId="Equation.DSMT4">
                  <p:embed/>
                </p:oleObj>
              </mc:Choice>
              <mc:Fallback>
                <p:oleObj name="Equation" r:id="rId37" imgW="685800" imgH="1904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246" y="5216116"/>
                        <a:ext cx="1406173" cy="396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7560A757-D626-B1AD-0E85-6A02D462D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26790"/>
              </p:ext>
            </p:extLst>
          </p:nvPr>
        </p:nvGraphicFramePr>
        <p:xfrm>
          <a:off x="1697758" y="5721587"/>
          <a:ext cx="2532139" cy="42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30040" imgH="190440" progId="Equation.DSMT4">
                  <p:embed/>
                </p:oleObj>
              </mc:Choice>
              <mc:Fallback>
                <p:oleObj name="Equation" r:id="rId39" imgW="1130040" imgH="1904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58" y="5721587"/>
                        <a:ext cx="2532139" cy="429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368305D-B4C2-0A57-0E21-89EA2F809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48194"/>
              </p:ext>
            </p:extLst>
          </p:nvPr>
        </p:nvGraphicFramePr>
        <p:xfrm>
          <a:off x="2582458" y="6308573"/>
          <a:ext cx="762740" cy="36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06080" imgH="190440" progId="Equation.DSMT4">
                  <p:embed/>
                </p:oleObj>
              </mc:Choice>
              <mc:Fallback>
                <p:oleObj name="Equation" r:id="rId41" imgW="40608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458" y="6308573"/>
                        <a:ext cx="762740" cy="363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8">
            <a:extLst>
              <a:ext uri="{FF2B5EF4-FFF2-40B4-BE49-F238E27FC236}">
                <a16:creationId xmlns:a16="http://schemas.microsoft.com/office/drawing/2014/main" id="{79706C0E-67E9-96F8-97CF-E20412610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61" y="4658942"/>
            <a:ext cx="1346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60877CEC-0555-4196-AEA3-C9890F49E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652" y="4645540"/>
            <a:ext cx="5121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72AB345F-5DCD-7A0A-35CC-BA3594EE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721" y="4669468"/>
            <a:ext cx="15071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đó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E4CD9AD4-AE57-F848-ED83-A10BC071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61" y="5119879"/>
            <a:ext cx="4842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tương tự, ta có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D6869CFD-BD39-9A8B-B6CF-83A21DC7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19" y="5626469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A1E528CB-E728-77B0-2935-739E727C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61" y="6150763"/>
            <a:ext cx="2374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0356914A-55C1-0EB6-6026-3F087412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211" y="6150763"/>
            <a:ext cx="2887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tam giác đều.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603211"/>
                  </p:ext>
                </p:extLst>
              </p:nvPr>
            </p:nvGraphicFramePr>
            <p:xfrm>
              <a:off x="512179" y="2098344"/>
              <a:ext cx="8128000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vi-VN" sz="28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trực tâm </a:t>
                          </a:r>
                          <a:r>
                            <a:rPr lang="vi-VN" sz="2800" b="0" i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H,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𝐻𝐴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𝐻𝐵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𝐻𝐶</m:t>
                              </m:r>
                            </m:oMath>
                          </a14:m>
                          <a:endParaRPr lang="en-US" sz="28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8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đều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603211"/>
                  </p:ext>
                </p:extLst>
              </p:nvPr>
            </p:nvGraphicFramePr>
            <p:xfrm>
              <a:off x="512179" y="2098344"/>
              <a:ext cx="8128000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4"/>
                          <a:stretch>
                            <a:fillRect l="-14777" t="-12791" r="-172" b="-1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vi-VN" sz="2800" b="1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4"/>
                          <a:stretch>
                            <a:fillRect l="-14777" t="-114118" r="-172" b="-3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012353" y="5449702"/>
            <a:ext cx="1255885" cy="14082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080968" y="5612221"/>
            <a:ext cx="105469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9932F0-A465-4378-BCF9-71F97972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4862"/>
          <a:stretch/>
        </p:blipFill>
        <p:spPr>
          <a:xfrm>
            <a:off x="-119249" y="66398"/>
            <a:ext cx="12191980" cy="6858000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4B2F9B-2E0A-42A7-A6C6-3BDCC2FC593F}"/>
              </a:ext>
            </a:extLst>
          </p:cNvPr>
          <p:cNvSpPr/>
          <p:nvPr/>
        </p:nvSpPr>
        <p:spPr>
          <a:xfrm>
            <a:off x="2303457" y="1876999"/>
            <a:ext cx="7872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3:  LUYỆN TẬP</a:t>
            </a:r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89" y="2707996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4AF842-3D97-22A7-0430-B6B8B9657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12" y="933603"/>
            <a:ext cx="3129697" cy="3016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2" name="Rectangl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6B0948-E87F-88C8-FFA3-C970F020987B}"/>
              </a:ext>
            </a:extLst>
          </p:cNvPr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8C8255-9CB8-BC1B-C7B3-3AB5FB48C985}"/>
              </a:ext>
            </a:extLst>
          </p:cNvPr>
          <p:cNvSpPr txBox="1"/>
          <p:nvPr/>
        </p:nvSpPr>
        <p:spPr>
          <a:xfrm>
            <a:off x="492369" y="565277"/>
            <a:ext cx="258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63AAED-5B4B-EDD9-2A80-63B47066D63C}"/>
              </a:ext>
            </a:extLst>
          </p:cNvPr>
          <p:cNvSpPr txBox="1"/>
          <p:nvPr/>
        </p:nvSpPr>
        <p:spPr>
          <a:xfrm>
            <a:off x="542441" y="1105523"/>
            <a:ext cx="44788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280843-5A1E-7C3B-61FD-6476A83C6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142272"/>
              </p:ext>
            </p:extLst>
          </p:nvPr>
        </p:nvGraphicFramePr>
        <p:xfrm>
          <a:off x="3226889" y="1257362"/>
          <a:ext cx="819398" cy="3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80" imgH="190440" progId="Equation.DSMT4">
                  <p:embed/>
                </p:oleObj>
              </mc:Choice>
              <mc:Fallback>
                <p:oleObj name="Equation" r:id="rId3" imgW="40608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889" y="1257362"/>
                        <a:ext cx="819398" cy="390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1927DF-D3F8-E04C-594C-9376EBDBF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50250"/>
              </p:ext>
            </p:extLst>
          </p:nvPr>
        </p:nvGraphicFramePr>
        <p:xfrm>
          <a:off x="6427272" y="1257363"/>
          <a:ext cx="391957" cy="35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272" y="1257363"/>
                        <a:ext cx="391957" cy="35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236840-1340-D30C-2438-943939407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8521"/>
              </p:ext>
            </p:extLst>
          </p:nvPr>
        </p:nvGraphicFramePr>
        <p:xfrm>
          <a:off x="4234431" y="2227275"/>
          <a:ext cx="860729" cy="40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190440" progId="Equation.DSMT4">
                  <p:embed/>
                </p:oleObj>
              </mc:Choice>
              <mc:Fallback>
                <p:oleObj name="Equation" r:id="rId7" imgW="4060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431" y="2227275"/>
                        <a:ext cx="860729" cy="409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C7BF2B-9112-731B-76F8-4CFBF462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70" y="1149214"/>
            <a:ext cx="2476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8B4ED4-086B-4F08-921C-46A25C46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209" y="1133299"/>
            <a:ext cx="2712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trực tâm là 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42A0A4-3439-834D-924D-598A580E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24" y="1611990"/>
            <a:ext cx="54521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cũng là trọng tâm của tam giác.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Chứng minh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161A7F8-4AB9-812E-7E5C-F0395188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987" y="2102306"/>
            <a:ext cx="2854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tam giác </a:t>
            </a:r>
            <a:r>
              <a:rPr kumimoji="0" lang="nl-NL" altLang="en-US" sz="32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81593-9ADF-2DE4-B5B2-0306F602570E}"/>
              </a:ext>
            </a:extLst>
          </p:cNvPr>
          <p:cNvSpPr txBox="1"/>
          <p:nvPr/>
        </p:nvSpPr>
        <p:spPr>
          <a:xfrm>
            <a:off x="2969772" y="2730673"/>
            <a:ext cx="199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2705CD1-0C22-A1DA-F952-B1949BB58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588258"/>
              </p:ext>
            </p:extLst>
          </p:nvPr>
        </p:nvGraphicFramePr>
        <p:xfrm>
          <a:off x="2187485" y="3489264"/>
          <a:ext cx="882486" cy="42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190440" progId="Equation.DSMT4">
                  <p:embed/>
                </p:oleObj>
              </mc:Choice>
              <mc:Fallback>
                <p:oleObj name="Equation" r:id="rId9" imgW="4060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485" y="3489264"/>
                        <a:ext cx="882486" cy="420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DC48A8A-14CA-218C-E495-F51DC61A9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818436"/>
              </p:ext>
            </p:extLst>
          </p:nvPr>
        </p:nvGraphicFramePr>
        <p:xfrm>
          <a:off x="5346875" y="3489264"/>
          <a:ext cx="428141" cy="38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875" y="3489264"/>
                        <a:ext cx="428141" cy="387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B787D4-BDCD-12C4-3EEA-40B974C80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97545"/>
              </p:ext>
            </p:extLst>
          </p:nvPr>
        </p:nvGraphicFramePr>
        <p:xfrm>
          <a:off x="1713221" y="4507267"/>
          <a:ext cx="631119" cy="38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221" y="4507267"/>
                        <a:ext cx="631119" cy="386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A8B3BAC-0F0C-2AFA-1FFF-49776093B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28210"/>
              </p:ext>
            </p:extLst>
          </p:nvPr>
        </p:nvGraphicFramePr>
        <p:xfrm>
          <a:off x="10845547" y="4477653"/>
          <a:ext cx="866407" cy="41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190440" progId="Equation.DSMT4">
                  <p:embed/>
                </p:oleObj>
              </mc:Choice>
              <mc:Fallback>
                <p:oleObj name="Equation" r:id="rId15" imgW="40608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547" y="4477653"/>
                        <a:ext cx="866407" cy="412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F3C58C1-D079-9232-1B86-C3FC376C7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9275"/>
              </p:ext>
            </p:extLst>
          </p:nvPr>
        </p:nvGraphicFramePr>
        <p:xfrm>
          <a:off x="1578954" y="4983114"/>
          <a:ext cx="660685" cy="40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954" y="4983114"/>
                        <a:ext cx="660685" cy="404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7EF8E4F-53AB-3517-647E-1A16CEABC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61999"/>
              </p:ext>
            </p:extLst>
          </p:nvPr>
        </p:nvGraphicFramePr>
        <p:xfrm>
          <a:off x="7040449" y="4994954"/>
          <a:ext cx="639904" cy="42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190440" progId="Equation.DSMT4">
                  <p:embed/>
                </p:oleObj>
              </mc:Choice>
              <mc:Fallback>
                <p:oleObj name="Equation" r:id="rId19" imgW="29196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449" y="4994954"/>
                        <a:ext cx="639904" cy="426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BBC5B3C-7D5B-2C3F-C2C6-37157C858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74049"/>
              </p:ext>
            </p:extLst>
          </p:nvPr>
        </p:nvGraphicFramePr>
        <p:xfrm>
          <a:off x="9008273" y="4999090"/>
          <a:ext cx="1507931" cy="40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1000" imgH="190440" progId="Equation.DSMT4">
                  <p:embed/>
                </p:oleObj>
              </mc:Choice>
              <mc:Fallback>
                <p:oleObj name="Equation" r:id="rId21" imgW="71100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8273" y="4999090"/>
                        <a:ext cx="1507931" cy="407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77B9799-2E91-B20D-0161-D9DB27662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23939"/>
              </p:ext>
            </p:extLst>
          </p:nvPr>
        </p:nvGraphicFramePr>
        <p:xfrm>
          <a:off x="5191165" y="5481332"/>
          <a:ext cx="1514435" cy="42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190440" progId="Equation.DSMT4">
                  <p:embed/>
                </p:oleObj>
              </mc:Choice>
              <mc:Fallback>
                <p:oleObj name="Equation" r:id="rId23" imgW="68580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65" y="5481332"/>
                        <a:ext cx="1514435" cy="426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E51FDFA-FC55-7D11-E6F2-01DC4A24A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53021"/>
              </p:ext>
            </p:extLst>
          </p:nvPr>
        </p:nvGraphicFramePr>
        <p:xfrm>
          <a:off x="1538380" y="6033254"/>
          <a:ext cx="2592909" cy="43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30040" imgH="190440" progId="Equation.DSMT4">
                  <p:embed/>
                </p:oleObj>
              </mc:Choice>
              <mc:Fallback>
                <p:oleObj name="Equation" r:id="rId25" imgW="113004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380" y="6033254"/>
                        <a:ext cx="2592909" cy="439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976AC00-60FF-F84E-ACD7-5ECE4ED54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29349"/>
              </p:ext>
            </p:extLst>
          </p:nvPr>
        </p:nvGraphicFramePr>
        <p:xfrm>
          <a:off x="6478568" y="6087460"/>
          <a:ext cx="826414" cy="39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06080" imgH="190440" progId="Equation.DSMT4">
                  <p:embed/>
                </p:oleObj>
              </mc:Choice>
              <mc:Fallback>
                <p:oleObj name="Equation" r:id="rId27" imgW="40608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68" y="6087460"/>
                        <a:ext cx="826414" cy="393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>
            <a:extLst>
              <a:ext uri="{FF2B5EF4-FFF2-40B4-BE49-F238E27FC236}">
                <a16:creationId xmlns:a16="http://schemas.microsoft.com/office/drawing/2014/main" id="{6FC39B16-03E1-A6FF-A229-C606C1346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87" y="3359475"/>
            <a:ext cx="1797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vi-VN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4D91C7AA-366A-3F93-F993-881C46D4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445" y="3388097"/>
            <a:ext cx="2653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trực tâm là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FC9B2131-77B4-CA00-9203-FAB947B0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24" y="3862473"/>
            <a:ext cx="6043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là trọng tâm của tam giác</a:t>
            </a:r>
            <a:r>
              <a:rPr lang="nl-NL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10DECDB-67B5-5F7D-C4CD-8FBA1779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368" y="4387230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cao cũng là đường trung trực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66EC161-7446-DFF1-5CAB-2998E76C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83" y="4873942"/>
            <a:ext cx="1346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DF9E00F-62EB-C896-FEB4-0D176D3E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43" y="4890228"/>
            <a:ext cx="5121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4E5E4AEA-D874-C5C1-A773-A8598A25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5322559"/>
            <a:ext cx="4956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tương tự, ta có: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170F0CA0-B99F-B6C2-A36F-7ABE0628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66" y="5960605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DFC8B261-C5A2-39D7-446A-38F632FDA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01" y="5960378"/>
            <a:ext cx="2476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.Vậy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A3C0EBD5-BD03-548F-52C2-A9E973BA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747" y="5952737"/>
            <a:ext cx="2980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tam giác đều.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ED8B43-2032-B624-86AD-833ADBF77D0A}"/>
              </a:ext>
            </a:extLst>
          </p:cNvPr>
          <p:cNvSpPr txBox="1"/>
          <p:nvPr/>
        </p:nvSpPr>
        <p:spPr>
          <a:xfrm>
            <a:off x="7588885" y="4910478"/>
            <a:ext cx="1722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Do đó: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8BA7D9FE-ADD6-AFCC-F190-541109D21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00" y="4403854"/>
            <a:ext cx="1404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đó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91663"/>
                  </p:ext>
                </p:extLst>
              </p:nvPr>
            </p:nvGraphicFramePr>
            <p:xfrm>
              <a:off x="352425" y="2840922"/>
              <a:ext cx="8128000" cy="10487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530556">
                    <a:tc>
                      <a:txBody>
                        <a:bodyPr/>
                        <a:lstStyle/>
                        <a:p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vi-VN" sz="28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800" b="0" i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H</a:t>
                          </a:r>
                          <a:r>
                            <a:rPr lang="vi-VN" sz="2800" b="0" i="1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800" b="0" i="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là trực tâm và là trọng tâm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𝐴𝐵𝐶</m:t>
                              </m:r>
                            </m:oMath>
                          </a14:m>
                          <a:endParaRPr lang="en-US" sz="2800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8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đều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91663"/>
                  </p:ext>
                </p:extLst>
              </p:nvPr>
            </p:nvGraphicFramePr>
            <p:xfrm>
              <a:off x="352425" y="2840922"/>
              <a:ext cx="8128000" cy="10487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530556">
                    <a:tc>
                      <a:txBody>
                        <a:bodyPr/>
                        <a:lstStyle/>
                        <a:p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4678" t="-12500" r="-172" b="-126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vi-VN" sz="2800" b="1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14678" t="-116471" r="-172" b="-3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970191" y="5284018"/>
            <a:ext cx="1346453" cy="14984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018093" y="5299564"/>
            <a:ext cx="1211189" cy="1211189"/>
          </a:xfrm>
          <a:prstGeom prst="rect">
            <a:avLst/>
          </a:prstGeom>
        </p:spPr>
      </p:pic>
      <p:pic>
        <p:nvPicPr>
          <p:cNvPr id="40" name="Picture 39" descr="Digit 180"/>
          <p:cNvPicPr>
            <a:picLocks noChangeAspect="1" noChangeArrowheads="1" noCrop="1"/>
          </p:cNvPicPr>
          <p:nvPr/>
        </p:nvPicPr>
        <p:blipFill>
          <a:blip r:embed="rId3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28" y="933603"/>
            <a:ext cx="1615997" cy="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/>
      <p:bldP spid="11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DB1482-22DB-28E7-42DE-C808F2FF56B4}"/>
              </a:ext>
            </a:extLst>
          </p:cNvPr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E69706-BE14-C828-E37A-4BCCB90CFFB1}"/>
                  </a:ext>
                </a:extLst>
              </p:cNvPr>
              <p:cNvSpPr txBox="1"/>
              <p:nvPr/>
            </p:nvSpPr>
            <p:spPr>
              <a:xfrm>
                <a:off x="266700" y="792139"/>
                <a:ext cx="7759700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 – </a:t>
                </a:r>
                <a:r>
                  <a:rPr lang="fr-FR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3/ </a:t>
                </a:r>
                <a:r>
                  <a:rPr lang="vi-VN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SGK- T</a:t>
                </a: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118</a:t>
                </a:r>
                <a:endParaRPr lang="vi-VN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tam giác </a:t>
                </a:r>
                <a:r>
                  <a:rPr lang="vi-VN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nhọn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điểm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 trong tam giác. Chứng minh rằng nếu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vuông góc với B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 góc với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vi-V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 </a:t>
                </a:r>
                <a:r>
                  <a:rPr lang="vi-VN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 b="0" i="0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E69706-BE14-C828-E37A-4BCCB90C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792139"/>
                <a:ext cx="7759700" cy="2631490"/>
              </a:xfrm>
              <a:prstGeom prst="rect">
                <a:avLst/>
              </a:prstGeom>
              <a:blipFill>
                <a:blip r:embed="rId2"/>
                <a:stretch>
                  <a:fillRect l="-2042" t="-3241" b="-60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F46996-1B01-19D7-17EC-4878C36CE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39086"/>
            <a:ext cx="3577497" cy="26026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5D0BFC-D3FA-E087-86B7-E94711711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301037"/>
              </p:ext>
            </p:extLst>
          </p:nvPr>
        </p:nvGraphicFramePr>
        <p:xfrm>
          <a:off x="1357675" y="4219299"/>
          <a:ext cx="1600709" cy="44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190440" progId="Equation.DSMT4">
                  <p:embed/>
                </p:oleObj>
              </mc:Choice>
              <mc:Fallback>
                <p:oleObj name="Equation" r:id="rId4" imgW="7236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675" y="4219299"/>
                        <a:ext cx="1600709" cy="448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1D400-53B8-14E3-BAFB-CBD7F6CFD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87738"/>
              </p:ext>
            </p:extLst>
          </p:nvPr>
        </p:nvGraphicFramePr>
        <p:xfrm>
          <a:off x="3017838" y="4189413"/>
          <a:ext cx="18367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28600" progId="Equation.DSMT4">
                  <p:embed/>
                </p:oleObj>
              </mc:Choice>
              <mc:Fallback>
                <p:oleObj name="Equation" r:id="rId6" imgW="7873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189413"/>
                        <a:ext cx="1836737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BFCDEB-5621-062F-8A10-5C6F706DD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10335"/>
              </p:ext>
            </p:extLst>
          </p:nvPr>
        </p:nvGraphicFramePr>
        <p:xfrm>
          <a:off x="1967024" y="5796328"/>
          <a:ext cx="1458249" cy="38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190440" progId="Equation.DSMT4">
                  <p:embed/>
                </p:oleObj>
              </mc:Choice>
              <mc:Fallback>
                <p:oleObj name="Equation" r:id="rId8" imgW="73656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024" y="5796328"/>
                        <a:ext cx="1458249" cy="38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8B81A6-FEFA-A501-6F64-2DAB0ECC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4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9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97224D-9898-E242-799F-C2096889B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21" y="4639582"/>
                <a:ext cx="593707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vi-VN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giao điểm hai đường cao</a:t>
                </a:r>
                <a:endParaRPr kumimoji="0" lang="nl-NL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9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97224D-9898-E242-799F-C2096889B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021" y="4639582"/>
                <a:ext cx="5937075" cy="584775"/>
              </a:xfrm>
              <a:prstGeom prst="rect">
                <a:avLst/>
              </a:prstGeom>
              <a:blipFill>
                <a:blip r:embed="rId10"/>
                <a:stretch>
                  <a:fillRect l="-821" t="-13542" r="-174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1E101BC-163E-FD36-D9EC-97DEB1FB9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80" y="5096035"/>
                <a:ext cx="575433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vi-VN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vi-VN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trực tâm của tam giác </a:t>
                </a:r>
                <a:endPara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1E101BC-163E-FD36-D9EC-97DEB1FB9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880" y="5096035"/>
                <a:ext cx="5754332" cy="584775"/>
              </a:xfrm>
              <a:prstGeom prst="rect">
                <a:avLst/>
              </a:prstGeom>
              <a:blipFill>
                <a:blip r:embed="rId11"/>
                <a:stretch>
                  <a:fillRect l="-2754" t="-14583" r="-1695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A7820F-9DBE-6A0F-DF73-076468D2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35" y="210956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22779-306E-CBC3-2F1C-F1BC8974CC18}"/>
              </a:ext>
            </a:extLst>
          </p:cNvPr>
          <p:cNvSpPr txBox="1"/>
          <p:nvPr/>
        </p:nvSpPr>
        <p:spPr>
          <a:xfrm>
            <a:off x="708694" y="4144952"/>
            <a:ext cx="68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BE688-C1F6-77AD-043F-91F1E07BFC24}"/>
              </a:ext>
            </a:extLst>
          </p:cNvPr>
          <p:cNvSpPr txBox="1"/>
          <p:nvPr/>
        </p:nvSpPr>
        <p:spPr>
          <a:xfrm>
            <a:off x="751579" y="3549304"/>
            <a:ext cx="299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 giải: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9D211966-BBD8-AF30-984A-0A11B7F3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1" y="5651571"/>
            <a:ext cx="1552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3848" y="4258496"/>
            <a:ext cx="1261981" cy="1408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3848" y="4437339"/>
            <a:ext cx="1054699" cy="1048603"/>
          </a:xfrm>
          <a:prstGeom prst="rect">
            <a:avLst/>
          </a:prstGeom>
        </p:spPr>
      </p:pic>
      <p:pic>
        <p:nvPicPr>
          <p:cNvPr id="19" name="Picture 18" descr="Digit 120"/>
          <p:cNvPicPr>
            <a:picLocks noChangeAspect="1" noChangeArrowheads="1" noCrop="1"/>
          </p:cNvPicPr>
          <p:nvPr/>
        </p:nvPicPr>
        <p:blipFill>
          <a:blip r:embed="rId1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83" y="4437339"/>
            <a:ext cx="1540565" cy="8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9932F0-A465-4378-BCF9-71F97972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4862"/>
          <a:stretch/>
        </p:blipFill>
        <p:spPr>
          <a:xfrm>
            <a:off x="-119249" y="66398"/>
            <a:ext cx="12191980" cy="6858000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4B2F9B-2E0A-42A7-A6C6-3BDCC2FC593F}"/>
              </a:ext>
            </a:extLst>
          </p:cNvPr>
          <p:cNvSpPr/>
          <p:nvPr/>
        </p:nvSpPr>
        <p:spPr>
          <a:xfrm>
            <a:off x="2303457" y="1876999"/>
            <a:ext cx="79466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4: VẬN DỤNG</a:t>
            </a:r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89" y="2707996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455E9D-CAD1-42D5-529B-676455CBF99F}"/>
              </a:ext>
            </a:extLst>
          </p:cNvPr>
          <p:cNvSpPr/>
          <p:nvPr/>
        </p:nvSpPr>
        <p:spPr>
          <a:xfrm>
            <a:off x="899545" y="70428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F19E6A-D2BC-C0FB-FBC8-240EA94C9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17415"/>
              </p:ext>
            </p:extLst>
          </p:nvPr>
        </p:nvGraphicFramePr>
        <p:xfrm>
          <a:off x="3584640" y="1248337"/>
          <a:ext cx="875561" cy="41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90440" progId="Equation.DSMT4">
                  <p:embed/>
                </p:oleObj>
              </mc:Choice>
              <mc:Fallback>
                <p:oleObj name="Equation" r:id="rId2" imgW="40608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640" y="1248337"/>
                        <a:ext cx="875561" cy="416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6A3047-4B12-CE80-55A7-52D04D2C3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74579"/>
              </p:ext>
            </p:extLst>
          </p:nvPr>
        </p:nvGraphicFramePr>
        <p:xfrm>
          <a:off x="7008562" y="1270953"/>
          <a:ext cx="535054" cy="35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562" y="1270953"/>
                        <a:ext cx="535054" cy="350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B206F-2F89-2306-EA2A-00A4EE761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313260"/>
              </p:ext>
            </p:extLst>
          </p:nvPr>
        </p:nvGraphicFramePr>
        <p:xfrm>
          <a:off x="8158096" y="1258039"/>
          <a:ext cx="525829" cy="35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190440" progId="Equation.DSMT4">
                  <p:embed/>
                </p:oleObj>
              </mc:Choice>
              <mc:Fallback>
                <p:oleObj name="Equation" r:id="rId6" imgW="29196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096" y="1258039"/>
                        <a:ext cx="525829" cy="350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A135F0-44C3-7EB5-C2A9-11A38F0AD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852715"/>
              </p:ext>
            </p:extLst>
          </p:nvPr>
        </p:nvGraphicFramePr>
        <p:xfrm>
          <a:off x="2355657" y="1811443"/>
          <a:ext cx="383662" cy="34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57" y="1811443"/>
                        <a:ext cx="383662" cy="347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D7F198-68FB-5891-FD9D-67E853826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1769"/>
              </p:ext>
            </p:extLst>
          </p:nvPr>
        </p:nvGraphicFramePr>
        <p:xfrm>
          <a:off x="3657985" y="1684609"/>
          <a:ext cx="1438948" cy="49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53800" progId="Equation.DSMT4">
                  <p:embed/>
                </p:oleObj>
              </mc:Choice>
              <mc:Fallback>
                <p:oleObj name="Equation" r:id="rId10" imgW="8125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985" y="1684609"/>
                        <a:ext cx="1438948" cy="491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F86601-9E24-388A-5DB0-FDF532AF6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797133"/>
              </p:ext>
            </p:extLst>
          </p:nvPr>
        </p:nvGraphicFramePr>
        <p:xfrm>
          <a:off x="6020896" y="1694585"/>
          <a:ext cx="813597" cy="49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896" y="1694585"/>
                        <a:ext cx="813597" cy="492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CD1357-2F94-8907-EDA0-8D875CBB6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34587"/>
              </p:ext>
            </p:extLst>
          </p:nvPr>
        </p:nvGraphicFramePr>
        <p:xfrm>
          <a:off x="7261204" y="1659313"/>
          <a:ext cx="659546" cy="49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41200" progId="Equation.DSMT4">
                  <p:embed/>
                </p:oleObj>
              </mc:Choice>
              <mc:Fallback>
                <p:oleObj name="Equation" r:id="rId14" imgW="3934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04" y="1659313"/>
                        <a:ext cx="659546" cy="49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6F4482-3114-7787-1F08-9C83BD87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22" y="660066"/>
            <a:ext cx="42394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118 SGK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DAE0CF-C408-1CBA-871F-9AC6380C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043" y="1142670"/>
            <a:ext cx="2916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2AD7ACD-EC2A-AB2F-AA1E-DA7F22D9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156" y="1099317"/>
            <a:ext cx="777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68E6CBC-C40D-5902-2829-36828DF6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03" y="1663125"/>
            <a:ext cx="2282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cắt nhau tại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7F7815F3-9D02-8FC7-3D55-B61EF8CB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01" y="1684093"/>
            <a:ext cx="110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biết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0450009-8CD6-C651-ADFC-21EAA41D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828" y="1684092"/>
            <a:ext cx="1464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593EE2A-C48F-7C2C-3B8D-2C683E45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01" y="1659313"/>
            <a:ext cx="777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B36ABEF-216B-6B49-9D4A-FEE04545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9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CBB543-509F-699A-4CE6-0E9F95CEFF4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89" y="2328945"/>
            <a:ext cx="3628019" cy="27017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B36642-09C0-2887-A68F-1BAC3E15EB11}"/>
              </a:ext>
            </a:extLst>
          </p:cNvPr>
          <p:cNvSpPr txBox="1"/>
          <p:nvPr/>
        </p:nvSpPr>
        <p:spPr>
          <a:xfrm>
            <a:off x="1829033" y="2298874"/>
            <a:ext cx="216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g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iải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E395A1-94C8-B7E8-18AB-2ECB5F1EE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05977"/>
              </p:ext>
            </p:extLst>
          </p:nvPr>
        </p:nvGraphicFramePr>
        <p:xfrm>
          <a:off x="1589088" y="2935288"/>
          <a:ext cx="38465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97080" imgH="291960" progId="Equation.DSMT4">
                  <p:embed/>
                </p:oleObj>
              </mc:Choice>
              <mc:Fallback>
                <p:oleObj name="Equation" r:id="rId17" imgW="219708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935288"/>
                        <a:ext cx="3846512" cy="55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13E4BBF-17DD-4DA8-5D3E-712888638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975695"/>
              </p:ext>
            </p:extLst>
          </p:nvPr>
        </p:nvGraphicFramePr>
        <p:xfrm>
          <a:off x="1685925" y="3421063"/>
          <a:ext cx="26876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34960" imgH="253800" progId="Equation.DSMT4">
                  <p:embed/>
                </p:oleObj>
              </mc:Choice>
              <mc:Fallback>
                <p:oleObj name="Equation" r:id="rId19" imgW="143496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3421063"/>
                        <a:ext cx="2687638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7C8529D-18D0-CC7D-F1B3-E4D83B463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164328"/>
              </p:ext>
            </p:extLst>
          </p:nvPr>
        </p:nvGraphicFramePr>
        <p:xfrm>
          <a:off x="1666875" y="3878263"/>
          <a:ext cx="3224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253800" progId="Equation.DSMT4">
                  <p:embed/>
                </p:oleObj>
              </mc:Choice>
              <mc:Fallback>
                <p:oleObj name="Equation" r:id="rId21" imgW="18540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3878263"/>
                        <a:ext cx="3224213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48873A-B605-6D6F-B82C-55DC899DF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59824"/>
              </p:ext>
            </p:extLst>
          </p:nvPr>
        </p:nvGraphicFramePr>
        <p:xfrm>
          <a:off x="1936178" y="4432034"/>
          <a:ext cx="2361038" cy="47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58640" imgH="253800" progId="Equation.DSMT4">
                  <p:embed/>
                </p:oleObj>
              </mc:Choice>
              <mc:Fallback>
                <p:oleObj name="Equation" r:id="rId23" imgW="135864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78" y="4432034"/>
                        <a:ext cx="2361038" cy="47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CEFA51D-77B5-8E75-F59C-0FC71F310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75376"/>
              </p:ext>
            </p:extLst>
          </p:nvPr>
        </p:nvGraphicFramePr>
        <p:xfrm>
          <a:off x="1498600" y="4992688"/>
          <a:ext cx="33686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879560" imgH="253800" progId="Equation.DSMT4">
                  <p:embed/>
                </p:oleObj>
              </mc:Choice>
              <mc:Fallback>
                <p:oleObj name="Equation" r:id="rId25" imgW="187956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992688"/>
                        <a:ext cx="3368675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extLst>
              <a:ext uri="{FF2B5EF4-FFF2-40B4-BE49-F238E27FC236}">
                <a16:creationId xmlns:a16="http://schemas.microsoft.com/office/drawing/2014/main" id="{65DC8617-50B5-F7A8-4AA0-1F985EF1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64" y="2927011"/>
            <a:ext cx="1295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D143CEA-6CB8-4E79-A213-A737BD64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97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B4769A0E-D368-ED0C-34E2-4E73320D7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CD256FE-863A-F13A-CD60-68B20B75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9" y="4411065"/>
            <a:ext cx="1808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48CF7FDF-4FF7-E172-8F40-36DD776C2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70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C440A2E6-D1EB-C35B-DEF2-517F936AD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04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33955" y="920647"/>
            <a:ext cx="1261981" cy="14082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33955" y="1100494"/>
            <a:ext cx="105469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558F93-F60B-4575-C483-433B4184C9A9}"/>
              </a:ext>
            </a:extLst>
          </p:cNvPr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0711AD-49E6-E12A-9E3F-476AC434C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68730"/>
              </p:ext>
            </p:extLst>
          </p:nvPr>
        </p:nvGraphicFramePr>
        <p:xfrm>
          <a:off x="3789252" y="1112017"/>
          <a:ext cx="1404375" cy="38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190440" progId="Equation.DSMT4">
                  <p:embed/>
                </p:oleObj>
              </mc:Choice>
              <mc:Fallback>
                <p:oleObj name="Equation" r:id="rId3" imgW="72360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252" y="1112017"/>
                        <a:ext cx="1404375" cy="384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B34E05-FD6A-238D-8E87-B645AFD99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19046"/>
              </p:ext>
            </p:extLst>
          </p:nvPr>
        </p:nvGraphicFramePr>
        <p:xfrm>
          <a:off x="5312622" y="1098099"/>
          <a:ext cx="1308174" cy="38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90440" progId="Equation.DSMT4">
                  <p:embed/>
                </p:oleObj>
              </mc:Choice>
              <mc:Fallback>
                <p:oleObj name="Equation" r:id="rId5" imgW="7236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622" y="1098099"/>
                        <a:ext cx="1308174" cy="380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FA671C-390D-FF1E-AE5A-C6B398A8B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65887"/>
              </p:ext>
            </p:extLst>
          </p:nvPr>
        </p:nvGraphicFramePr>
        <p:xfrm>
          <a:off x="6727130" y="1061954"/>
          <a:ext cx="408925" cy="36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130" y="1061954"/>
                        <a:ext cx="408925" cy="369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45BCF7-7277-5BC1-D990-28C9E1D25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36807"/>
              </p:ext>
            </p:extLst>
          </p:nvPr>
        </p:nvGraphicFramePr>
        <p:xfrm>
          <a:off x="7146797" y="1067767"/>
          <a:ext cx="378604" cy="35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797" y="1067767"/>
                        <a:ext cx="378604" cy="359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078D94-F344-6C04-7124-8022D8F3D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598"/>
              </p:ext>
            </p:extLst>
          </p:nvPr>
        </p:nvGraphicFramePr>
        <p:xfrm>
          <a:off x="6295115" y="1557792"/>
          <a:ext cx="836633" cy="39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6080" imgH="190440" progId="Equation.DSMT4">
                  <p:embed/>
                </p:oleObj>
              </mc:Choice>
              <mc:Fallback>
                <p:oleObj name="Equation" r:id="rId11" imgW="4060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115" y="1557792"/>
                        <a:ext cx="836633" cy="39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550F91-FAD1-B0C3-BC0C-9E947A644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805086"/>
              </p:ext>
            </p:extLst>
          </p:nvPr>
        </p:nvGraphicFramePr>
        <p:xfrm>
          <a:off x="7577378" y="1541376"/>
          <a:ext cx="856551" cy="39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190440" progId="Equation.DSMT4">
                  <p:embed/>
                </p:oleObj>
              </mc:Choice>
              <mc:Fallback>
                <p:oleObj name="Equation" r:id="rId13" imgW="41904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378" y="1541376"/>
                        <a:ext cx="856551" cy="39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E98CC0-3AE0-2201-F648-733038919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03787"/>
              </p:ext>
            </p:extLst>
          </p:nvPr>
        </p:nvGraphicFramePr>
        <p:xfrm>
          <a:off x="2597857" y="1987996"/>
          <a:ext cx="1387767" cy="37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190440" progId="Equation.DSMT4">
                  <p:embed/>
                </p:oleObj>
              </mc:Choice>
              <mc:Fallback>
                <p:oleObj name="Equation" r:id="rId15" imgW="73656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857" y="1987996"/>
                        <a:ext cx="1387767" cy="370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052FA6-D759-A257-DA61-6C9D4137A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143116"/>
              </p:ext>
            </p:extLst>
          </p:nvPr>
        </p:nvGraphicFramePr>
        <p:xfrm>
          <a:off x="4115084" y="1988526"/>
          <a:ext cx="1382177" cy="36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9160" imgH="190440" progId="Equation.DSMT4">
                  <p:embed/>
                </p:oleObj>
              </mc:Choice>
              <mc:Fallback>
                <p:oleObj name="Equation" r:id="rId17" imgW="74916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084" y="1988526"/>
                        <a:ext cx="1382177" cy="36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33431C-6163-735B-8379-E48272A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90" y="514282"/>
            <a:ext cx="38507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5/ 118 SGK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fr-FR" altLang="en-US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139,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fr-FR" altLang="en-US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954BBEE-55BF-5BB7-E7C2-B4E4A2B1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117" y="1948529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86F282D-FAA3-03F1-77F3-EAF372ED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379" y="1008049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1D26E73-F7FB-73D6-EE1E-AA1AEB3F0F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1591" y="1035673"/>
            <a:ext cx="51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493BCD6-8934-A07D-482C-614E35A2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36" y="1452001"/>
            <a:ext cx="63658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lần lượt là trực tâm của các tam giác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C339D12-DB01-CC7E-DC3C-EBF5EA3D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736" y="1434732"/>
            <a:ext cx="7612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68C47F6-9BA5-B484-19A1-D9991A25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77" y="1832865"/>
            <a:ext cx="2459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9F20F7E-78E9-56B4-88B3-7F0BD295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515" y="1021527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7DD536-C681-93E2-7D9B-18CB960FA2FF}"/>
              </a:ext>
            </a:extLst>
          </p:cNvPr>
          <p:cNvSpPr txBox="1"/>
          <p:nvPr/>
        </p:nvSpPr>
        <p:spPr>
          <a:xfrm>
            <a:off x="2646318" y="2230687"/>
            <a:ext cx="231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 giải: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EEB849-22F3-DEDE-83A8-5DDC6A0B6A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46" y="717801"/>
            <a:ext cx="3346151" cy="18211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B9345C-4C70-4875-C77B-0CA9A91DA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56668"/>
              </p:ext>
            </p:extLst>
          </p:nvPr>
        </p:nvGraphicFramePr>
        <p:xfrm>
          <a:off x="1339873" y="2709967"/>
          <a:ext cx="1799186" cy="39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190440" progId="Equation.DSMT4">
                  <p:embed/>
                </p:oleObj>
              </mc:Choice>
              <mc:Fallback>
                <p:oleObj name="Equation" r:id="rId20" imgW="888840" imgH="1904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73" y="2709967"/>
                        <a:ext cx="1799186" cy="39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6F8F0B2-C42F-C851-C997-CD2752549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59396"/>
              </p:ext>
            </p:extLst>
          </p:nvPr>
        </p:nvGraphicFramePr>
        <p:xfrm>
          <a:off x="3447007" y="2755116"/>
          <a:ext cx="388509" cy="36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007" y="2755116"/>
                        <a:ext cx="388509" cy="369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3F72BBE-6341-3491-882E-96E7605C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82526"/>
              </p:ext>
            </p:extLst>
          </p:nvPr>
        </p:nvGraphicFramePr>
        <p:xfrm>
          <a:off x="7796887" y="2752783"/>
          <a:ext cx="1107469" cy="39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9040" imgH="190440" progId="Equation.DSMT4">
                  <p:embed/>
                </p:oleObj>
              </mc:Choice>
              <mc:Fallback>
                <p:oleObj name="Equation" r:id="rId24" imgW="419040" imgH="1904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887" y="2752783"/>
                        <a:ext cx="1107469" cy="399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98DEB39-EC86-FEB9-9625-BB91C334A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17282"/>
              </p:ext>
            </p:extLst>
          </p:nvPr>
        </p:nvGraphicFramePr>
        <p:xfrm>
          <a:off x="9620573" y="2729154"/>
          <a:ext cx="1499567" cy="41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190440" progId="Equation.DSMT4">
                  <p:embed/>
                </p:oleObj>
              </mc:Choice>
              <mc:Fallback>
                <p:oleObj name="Equation" r:id="rId26" imgW="72360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573" y="2729154"/>
                        <a:ext cx="1499567" cy="410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7413A07-FAFE-A09F-A4AD-65C90AC19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04142"/>
              </p:ext>
            </p:extLst>
          </p:nvPr>
        </p:nvGraphicFramePr>
        <p:xfrm>
          <a:off x="497007" y="3156948"/>
          <a:ext cx="477921" cy="35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640" imgH="164880" progId="Equation.DSMT4">
                  <p:embed/>
                </p:oleObj>
              </mc:Choice>
              <mc:Fallback>
                <p:oleObj name="Equation" r:id="rId28" imgW="215640" imgH="164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07" y="3156948"/>
                        <a:ext cx="477921" cy="353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4D1F258-F5D2-B670-06CD-EF87FDA74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344614"/>
              </p:ext>
            </p:extLst>
          </p:nvPr>
        </p:nvGraphicFramePr>
        <p:xfrm>
          <a:off x="1268868" y="3124394"/>
          <a:ext cx="1657756" cy="370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38080" imgH="177480" progId="Equation.DSMT4">
                  <p:embed/>
                </p:oleObj>
              </mc:Choice>
              <mc:Fallback>
                <p:oleObj name="Equation" r:id="rId30" imgW="8380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868" y="3124394"/>
                        <a:ext cx="1657756" cy="370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3">
            <a:extLst>
              <a:ext uri="{FF2B5EF4-FFF2-40B4-BE49-F238E27FC236}">
                <a16:creationId xmlns:a16="http://schemas.microsoft.com/office/drawing/2014/main" id="{AF2AA1FC-4EE5-7370-6333-C564FE3D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90" y="2578687"/>
            <a:ext cx="1398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 :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269F650-E457-BD15-D853-6BB144041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25" y="2693027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DA928DC-A726-4175-8B19-4F76A9F4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157" y="3428732"/>
            <a:ext cx="4875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C185ED2F-BB78-9318-FC46-43E369E7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994" y="2632355"/>
            <a:ext cx="1130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mà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FEBFA054-ED0D-BD8F-1403-1636C79A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2280" y="2578686"/>
            <a:ext cx="8787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038B7D0-87F3-E20D-C5C0-AE27BAF5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54" y="4063702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3CF26EA-06D1-247B-139A-BE18A839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612" y="3059453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(1)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67E69B8-6E7F-1780-3677-099769107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86835"/>
              </p:ext>
            </p:extLst>
          </p:nvPr>
        </p:nvGraphicFramePr>
        <p:xfrm>
          <a:off x="2205056" y="3566035"/>
          <a:ext cx="1554974" cy="39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87320" imgH="190440" progId="Equation.DSMT4">
                  <p:embed/>
                </p:oleObj>
              </mc:Choice>
              <mc:Fallback>
                <p:oleObj name="Equation" r:id="rId32" imgW="78732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56" y="3566035"/>
                        <a:ext cx="1554974" cy="397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A758B35-754D-EB4C-825A-EF494EEB1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926529"/>
              </p:ext>
            </p:extLst>
          </p:nvPr>
        </p:nvGraphicFramePr>
        <p:xfrm>
          <a:off x="4011958" y="3552400"/>
          <a:ext cx="413142" cy="37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177480" progId="Equation.DSMT4">
                  <p:embed/>
                </p:oleObj>
              </mc:Choice>
              <mc:Fallback>
                <p:oleObj name="Equation" r:id="rId34" imgW="20304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958" y="3552400"/>
                        <a:ext cx="413142" cy="373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949F16F-5A03-01FA-1066-90977F738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25800"/>
              </p:ext>
            </p:extLst>
          </p:nvPr>
        </p:nvGraphicFramePr>
        <p:xfrm>
          <a:off x="8396538" y="3550740"/>
          <a:ext cx="910809" cy="38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06080" imgH="190440" progId="Equation.DSMT4">
                  <p:embed/>
                </p:oleObj>
              </mc:Choice>
              <mc:Fallback>
                <p:oleObj name="Equation" r:id="rId36" imgW="406080" imgH="1904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538" y="3550740"/>
                        <a:ext cx="910809" cy="387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3">
            <a:extLst>
              <a:ext uri="{FF2B5EF4-FFF2-40B4-BE49-F238E27FC236}">
                <a16:creationId xmlns:a16="http://schemas.microsoft.com/office/drawing/2014/main" id="{D193FA60-4982-CDF0-3919-1F9C2782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88" y="3392922"/>
            <a:ext cx="2044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: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73A71985-FA99-6061-52CF-468180C3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103" y="3188116"/>
            <a:ext cx="151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62E7B8E7-DC97-5C5F-8958-BFDCC834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401" y="2642187"/>
            <a:ext cx="4341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31F3520-A46D-13D8-ADD3-0DC29B19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968" y="3385870"/>
            <a:ext cx="9012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(2)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99845A6F-8053-A66C-F594-62044A4B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12" y="3926195"/>
            <a:ext cx="3517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(1) và (2)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ra: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F55F458D-FE63-A56D-E07C-228929D39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29905"/>
              </p:ext>
            </p:extLst>
          </p:nvPr>
        </p:nvGraphicFramePr>
        <p:xfrm>
          <a:off x="3717028" y="4035045"/>
          <a:ext cx="1529192" cy="40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36560" imgH="190440" progId="Equation.DSMT4">
                  <p:embed/>
                </p:oleObj>
              </mc:Choice>
              <mc:Fallback>
                <p:oleObj name="Equation" r:id="rId38" imgW="736560" imgH="1904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028" y="4035045"/>
                        <a:ext cx="1529192" cy="407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64533BF-DA5D-30DB-75F5-5172C88F0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80735"/>
              </p:ext>
            </p:extLst>
          </p:nvPr>
        </p:nvGraphicFramePr>
        <p:xfrm>
          <a:off x="1882332" y="4570943"/>
          <a:ext cx="1552303" cy="40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49160" imgH="190440" progId="Equation.DSMT4">
                  <p:embed/>
                </p:oleObj>
              </mc:Choice>
              <mc:Fallback>
                <p:oleObj name="Equation" r:id="rId40" imgW="749160" imgH="1904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332" y="4570943"/>
                        <a:ext cx="1552303" cy="408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46DAC0D-8945-5B0A-29CD-4B4D0E2ED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762300"/>
              </p:ext>
            </p:extLst>
          </p:nvPr>
        </p:nvGraphicFramePr>
        <p:xfrm>
          <a:off x="3504309" y="4555100"/>
          <a:ext cx="394333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03040" imgH="177480" progId="Equation.DSMT4">
                  <p:embed/>
                </p:oleObj>
              </mc:Choice>
              <mc:Fallback>
                <p:oleObj name="Equation" r:id="rId42" imgW="20304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309" y="4555100"/>
                        <a:ext cx="394333" cy="356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718E496-8FE3-2206-980A-B7747E7E0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27183"/>
              </p:ext>
            </p:extLst>
          </p:nvPr>
        </p:nvGraphicFramePr>
        <p:xfrm>
          <a:off x="7868902" y="4534226"/>
          <a:ext cx="822580" cy="39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06080" imgH="190440" progId="Equation.DSMT4">
                  <p:embed/>
                </p:oleObj>
              </mc:Choice>
              <mc:Fallback>
                <p:oleObj name="Equation" r:id="rId44" imgW="406080" imgH="1904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902" y="4534226"/>
                        <a:ext cx="822580" cy="391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2">
            <a:extLst>
              <a:ext uri="{FF2B5EF4-FFF2-40B4-BE49-F238E27FC236}">
                <a16:creationId xmlns:a16="http://schemas.microsoft.com/office/drawing/2014/main" id="{BA59FFC3-E7DE-E9F0-B185-71CE8B8F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51" y="4468228"/>
            <a:ext cx="1808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lại có: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05BEA4CD-255E-7D80-19A9-338DBA7F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206" y="4409306"/>
            <a:ext cx="4748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AEA654B2-6AF0-952D-F8BB-9C764930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741" y="4429508"/>
            <a:ext cx="4341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8BBA0A09-740E-952E-357E-41CD2A2B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352" y="4394669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FF381CC-2B61-F2CF-2411-70000693A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31459"/>
              </p:ext>
            </p:extLst>
          </p:nvPr>
        </p:nvGraphicFramePr>
        <p:xfrm>
          <a:off x="951722" y="5005008"/>
          <a:ext cx="1369741" cy="37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23600" imgH="190440" progId="Equation.DSMT4">
                  <p:embed/>
                </p:oleObj>
              </mc:Choice>
              <mc:Fallback>
                <p:oleObj name="Equation" r:id="rId46" imgW="723600" imgH="19044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722" y="5005008"/>
                        <a:ext cx="1369741" cy="37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44054ED-E495-0476-28A3-7E96A186B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16977"/>
              </p:ext>
            </p:extLst>
          </p:nvPr>
        </p:nvGraphicFramePr>
        <p:xfrm>
          <a:off x="3039609" y="5023394"/>
          <a:ext cx="441683" cy="32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15640" imgH="164880" progId="Equation.DSMT4">
                  <p:embed/>
                </p:oleObj>
              </mc:Choice>
              <mc:Fallback>
                <p:oleObj name="Equation" r:id="rId48" imgW="215640" imgH="1648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609" y="5023394"/>
                        <a:ext cx="441683" cy="326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CF391A7-A449-72CD-808E-C8B7C665D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01766"/>
              </p:ext>
            </p:extLst>
          </p:nvPr>
        </p:nvGraphicFramePr>
        <p:xfrm>
          <a:off x="3462818" y="4979603"/>
          <a:ext cx="1595126" cy="34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863280" imgH="177480" progId="Equation.DSMT4">
                  <p:embed/>
                </p:oleObj>
              </mc:Choice>
              <mc:Fallback>
                <p:oleObj name="Equation" r:id="rId50" imgW="863280" imgH="177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818" y="4979603"/>
                        <a:ext cx="1595126" cy="344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9">
            <a:extLst>
              <a:ext uri="{FF2B5EF4-FFF2-40B4-BE49-F238E27FC236}">
                <a16:creationId xmlns:a16="http://schemas.microsoft.com/office/drawing/2014/main" id="{9E099547-E83A-1968-1F07-36DB23BC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66" y="4884822"/>
            <a:ext cx="788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59CB460F-46E2-F629-5A54-B3149C64F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844" y="4828095"/>
            <a:ext cx="105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9F7D4884-49D3-70B3-D133-9BD3943E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302" y="582612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14009965-773B-1C05-EC52-DFF80A7B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086" y="4892055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(3)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94967D6-B3D1-164F-FDAC-644B00783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23110"/>
              </p:ext>
            </p:extLst>
          </p:nvPr>
        </p:nvGraphicFramePr>
        <p:xfrm>
          <a:off x="2017700" y="5442752"/>
          <a:ext cx="1646701" cy="39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812520" imgH="190440" progId="Equation.DSMT4">
                  <p:embed/>
                </p:oleObj>
              </mc:Choice>
              <mc:Fallback>
                <p:oleObj name="Equation" r:id="rId52" imgW="812520" imgH="190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00" y="5442752"/>
                        <a:ext cx="1646701" cy="396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DB050E4-C772-3582-F171-3CE859DB8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69197"/>
              </p:ext>
            </p:extLst>
          </p:nvPr>
        </p:nvGraphicFramePr>
        <p:xfrm>
          <a:off x="3724838" y="5430284"/>
          <a:ext cx="635192" cy="37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90440" imgH="177480" progId="Equation.DSMT4">
                  <p:embed/>
                </p:oleObj>
              </mc:Choice>
              <mc:Fallback>
                <p:oleObj name="Equation" r:id="rId54" imgW="190440" imgH="177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838" y="5430284"/>
                        <a:ext cx="635192" cy="372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62285AAB-84E6-76D0-AE0E-5503CF8F6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67842"/>
              </p:ext>
            </p:extLst>
          </p:nvPr>
        </p:nvGraphicFramePr>
        <p:xfrm>
          <a:off x="8088935" y="5436761"/>
          <a:ext cx="768577" cy="35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419040" imgH="190440" progId="Equation.DSMT4">
                  <p:embed/>
                </p:oleObj>
              </mc:Choice>
              <mc:Fallback>
                <p:oleObj name="Equation" r:id="rId56" imgW="419040" imgH="19044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935" y="5436761"/>
                        <a:ext cx="768577" cy="357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7CC1F570-17BD-5220-37EB-42F06EBD7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07710"/>
              </p:ext>
            </p:extLst>
          </p:nvPr>
        </p:nvGraphicFramePr>
        <p:xfrm>
          <a:off x="1542355" y="5898403"/>
          <a:ext cx="476756" cy="35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15640" imgH="164880" progId="Equation.DSMT4">
                  <p:embed/>
                </p:oleObj>
              </mc:Choice>
              <mc:Fallback>
                <p:oleObj name="Equation" r:id="rId58" imgW="215640" imgH="1648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355" y="5898403"/>
                        <a:ext cx="476756" cy="352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58AB285C-A7D3-10BF-780F-7614AF15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0421"/>
              </p:ext>
            </p:extLst>
          </p:nvPr>
        </p:nvGraphicFramePr>
        <p:xfrm>
          <a:off x="1921426" y="5872961"/>
          <a:ext cx="1559866" cy="41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749160" imgH="190440" progId="Equation.DSMT4">
                  <p:embed/>
                </p:oleObj>
              </mc:Choice>
              <mc:Fallback>
                <p:oleObj name="Equation" r:id="rId60" imgW="749160" imgH="1904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26" y="5872961"/>
                        <a:ext cx="1559866" cy="410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58">
            <a:extLst>
              <a:ext uri="{FF2B5EF4-FFF2-40B4-BE49-F238E27FC236}">
                <a16:creationId xmlns:a16="http://schemas.microsoft.com/office/drawing/2014/main" id="{9EA7BB09-B696-056B-6F56-BB497D8C8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77" y="5310340"/>
            <a:ext cx="2044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E86D1648-6C91-2340-400D-837D7C14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991" y="5305718"/>
            <a:ext cx="4752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 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426A34CF-497B-D934-F042-525EB2609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39" y="3862846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A56046D4-4700-EA82-D5B5-D4A1A14D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07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B597EBF3-F62B-F36F-1432-210D3CBC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839" y="5278287"/>
            <a:ext cx="893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(4)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0844667" y="5450781"/>
            <a:ext cx="1347333" cy="14997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911728" y="5487503"/>
            <a:ext cx="1213209" cy="1207113"/>
          </a:xfrm>
          <a:prstGeom prst="rect">
            <a:avLst/>
          </a:prstGeom>
        </p:spPr>
      </p:pic>
      <p:pic>
        <p:nvPicPr>
          <p:cNvPr id="69" name="Picture 68" descr="Digit 120"/>
          <p:cNvPicPr>
            <a:picLocks noChangeAspect="1" noChangeArrowheads="1" noCrop="1"/>
          </p:cNvPicPr>
          <p:nvPr/>
        </p:nvPicPr>
        <p:blipFill>
          <a:blip r:embed="rId6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05" y="4590401"/>
            <a:ext cx="1540565" cy="8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  <p:bldP spid="29" grpId="0"/>
      <p:bldP spid="30" grpId="0"/>
      <p:bldP spid="31" grpId="0"/>
      <p:bldP spid="33" grpId="0"/>
      <p:bldP spid="37" grpId="0"/>
      <p:bldP spid="38" grpId="0"/>
      <p:bldP spid="39" grpId="0"/>
      <p:bldP spid="40" grpId="0"/>
      <p:bldP spid="41" grpId="0"/>
      <p:bldP spid="46" grpId="0"/>
      <p:bldP spid="47" grpId="0"/>
      <p:bldP spid="48" grpId="0"/>
      <p:bldP spid="49" grpId="0"/>
      <p:bldP spid="53" grpId="0"/>
      <p:bldP spid="54" grpId="0"/>
      <p:bldP spid="56" grpId="0"/>
      <p:bldP spid="62" grpId="0"/>
      <p:bldP spid="64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51DFBA-ECEA-4388-96E4-C3F390497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1994" y="-21951"/>
            <a:ext cx="12213994" cy="692056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7" name="Group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0613-0B2E-4785-94FE-0BBCF9680BD7}"/>
              </a:ext>
            </a:extLst>
          </p:cNvPr>
          <p:cNvGrpSpPr/>
          <p:nvPr/>
        </p:nvGrpSpPr>
        <p:grpSpPr>
          <a:xfrm>
            <a:off x="-1747867" y="230255"/>
            <a:ext cx="13104656" cy="6754927"/>
            <a:chOff x="-1060234" y="-324240"/>
            <a:chExt cx="13104656" cy="675492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493E7-B6AF-464F-9637-283CB591D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915" r="20152" b="32393"/>
            <a:stretch/>
          </p:blipFill>
          <p:spPr>
            <a:xfrm rot="21257877">
              <a:off x="-1060234" y="-324240"/>
              <a:ext cx="13104656" cy="67549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95C525-4CFF-4814-AADC-CE01AF08AC3A}"/>
                </a:ext>
              </a:extLst>
            </p:cNvPr>
            <p:cNvGrpSpPr/>
            <p:nvPr/>
          </p:nvGrpSpPr>
          <p:grpSpPr>
            <a:xfrm rot="1283737">
              <a:off x="1793323" y="2224900"/>
              <a:ext cx="7403694" cy="1997799"/>
              <a:chOff x="910747" y="688056"/>
              <a:chExt cx="7403694" cy="19977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1502DC-BBDE-45A8-A683-DE6CE38F6B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046" y="1863534"/>
                <a:ext cx="947483" cy="2"/>
              </a:xfrm>
              <a:prstGeom prst="line">
                <a:avLst/>
              </a:prstGeom>
              <a:ln w="2857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F09648-8E05-4694-B054-2B6B57F2CEB7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4724385" y="1666650"/>
                <a:ext cx="551394" cy="393769"/>
              </a:xfrm>
              <a:prstGeom prst="line">
                <a:avLst/>
              </a:prstGeom>
              <a:ln w="2476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17E2AB-5AA4-4282-8DE4-9E9D765BF8F0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6199650" y="1641067"/>
                <a:ext cx="813578" cy="564781"/>
              </a:xfrm>
              <a:prstGeom prst="line">
                <a:avLst/>
              </a:prstGeom>
              <a:ln w="269875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C080D01-1786-4D21-A7AC-9CA71FB71B84}"/>
                  </a:ext>
                </a:extLst>
              </p:cNvPr>
              <p:cNvCxnSpPr>
                <a:cxnSpLocks/>
              </p:cNvCxnSpPr>
              <p:nvPr/>
            </p:nvCxnSpPr>
            <p:spPr>
              <a:xfrm rot="-1920000">
                <a:off x="1188219" y="1676857"/>
                <a:ext cx="386432" cy="243241"/>
              </a:xfrm>
              <a:prstGeom prst="line">
                <a:avLst/>
              </a:prstGeom>
              <a:ln w="355600">
                <a:solidFill>
                  <a:srgbClr val="83CC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6D716B-16CC-4E82-B307-F276908FBCBD}"/>
                  </a:ext>
                </a:extLst>
              </p:cNvPr>
              <p:cNvSpPr/>
              <p:nvPr/>
            </p:nvSpPr>
            <p:spPr>
              <a:xfrm>
                <a:off x="910747" y="909708"/>
                <a:ext cx="2169103" cy="177614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415F39D-60A0-4ACA-A331-C07A181CD2ED}"/>
                  </a:ext>
                </a:extLst>
              </p:cNvPr>
              <p:cNvSpPr/>
              <p:nvPr/>
            </p:nvSpPr>
            <p:spPr>
              <a:xfrm>
                <a:off x="5200602" y="1199467"/>
                <a:ext cx="1577165" cy="123323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5A7F74-88B5-4EE5-AB26-0183513BCCED}"/>
                  </a:ext>
                </a:extLst>
              </p:cNvPr>
              <p:cNvSpPr/>
              <p:nvPr/>
            </p:nvSpPr>
            <p:spPr>
              <a:xfrm>
                <a:off x="3134497" y="688056"/>
                <a:ext cx="2272180" cy="17381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207B37-1C45-492E-A045-A5E11501FF48}"/>
                  </a:ext>
                </a:extLst>
              </p:cNvPr>
              <p:cNvSpPr/>
              <p:nvPr/>
            </p:nvSpPr>
            <p:spPr>
              <a:xfrm>
                <a:off x="6737276" y="1306838"/>
                <a:ext cx="1577165" cy="123323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8" name="Picture 4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9A7935-F335-4DE3-867C-5DBE12025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3976" flipV="1">
            <a:off x="2205060" y="1120259"/>
            <a:ext cx="1077519" cy="1007371"/>
          </a:xfrm>
          <a:prstGeom prst="rect">
            <a:avLst/>
          </a:prstGeom>
        </p:spPr>
      </p:pic>
      <p:pic>
        <p:nvPicPr>
          <p:cNvPr id="22" name="Picture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02065C-E5DD-438C-A3FF-1446FE237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04536">
            <a:off x="1266872" y="3626565"/>
            <a:ext cx="804742" cy="981841"/>
          </a:xfrm>
          <a:prstGeom prst="rect">
            <a:avLst/>
          </a:prstGeom>
        </p:spPr>
      </p:pic>
      <p:pic>
        <p:nvPicPr>
          <p:cNvPr id="49" name="Picture 4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7213E8-925C-4499-992C-270983B1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02323" flipV="1">
            <a:off x="4870050" y="2149777"/>
            <a:ext cx="804742" cy="707847"/>
          </a:xfrm>
          <a:prstGeom prst="rect">
            <a:avLst/>
          </a:prstGeom>
        </p:spPr>
      </p:pic>
      <p:pic>
        <p:nvPicPr>
          <p:cNvPr id="50" name="Picture 4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D46E2B-6233-473E-B1C6-C84CE7F3C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1890">
            <a:off x="3473863" y="4107443"/>
            <a:ext cx="804742" cy="630571"/>
          </a:xfrm>
          <a:prstGeom prst="rect">
            <a:avLst/>
          </a:prstGeom>
        </p:spPr>
      </p:pic>
      <p:pic>
        <p:nvPicPr>
          <p:cNvPr id="51" name="Picture 5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1BC782-AAB9-4504-948E-4459EEC08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737" flipV="1">
            <a:off x="6057974" y="3312766"/>
            <a:ext cx="804742" cy="552903"/>
          </a:xfrm>
          <a:prstGeom prst="rect">
            <a:avLst/>
          </a:prstGeom>
        </p:spPr>
      </p:pic>
      <p:pic>
        <p:nvPicPr>
          <p:cNvPr id="52" name="Picture 5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9847EC-17AC-4D80-8C56-9B436CA58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2191">
            <a:off x="5308448" y="4920765"/>
            <a:ext cx="748371" cy="683504"/>
          </a:xfrm>
          <a:prstGeom prst="rect">
            <a:avLst/>
          </a:prstGeom>
        </p:spPr>
      </p:pic>
      <p:pic>
        <p:nvPicPr>
          <p:cNvPr id="53" name="Picture 5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7DCA23-3230-4B53-BACC-0BA18F0D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2956" flipV="1">
            <a:off x="7519182" y="4105316"/>
            <a:ext cx="525086" cy="461863"/>
          </a:xfrm>
          <a:prstGeom prst="rect">
            <a:avLst/>
          </a:prstGeom>
        </p:spPr>
      </p:pic>
      <p:pic>
        <p:nvPicPr>
          <p:cNvPr id="54" name="Picture 5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5C5425-EE94-4266-90CF-8DF66038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691">
            <a:off x="6717266" y="5507157"/>
            <a:ext cx="460684" cy="562066"/>
          </a:xfrm>
          <a:prstGeom prst="rect">
            <a:avLst/>
          </a:prstGeom>
        </p:spPr>
      </p:pic>
      <p:pic>
        <p:nvPicPr>
          <p:cNvPr id="35" name="Picture 2" descr="Xây dựng 1 nhóm làm việc hiệu quả">
            <a:extLst>
              <a:ext uri="{FF2B5EF4-FFF2-40B4-BE49-F238E27FC236}">
                <a16:creationId xmlns:a16="http://schemas.microsoft.com/office/drawing/2014/main" id="{A81F8C39-0CA3-4E0D-9421-E653A850C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104" l="20400" r="79600">
                        <a14:foregroundMark x1="20400" y1="34030" x2="24800" y2="38209"/>
                        <a14:foregroundMark x1="22267" y1="69254" x2="26133" y2="69254"/>
                        <a14:foregroundMark x1="43467" y1="96716" x2="48133" y2="90448"/>
                        <a14:foregroundMark x1="56000" y1="96418" x2="58933" y2="97015"/>
                        <a14:foregroundMark x1="79733" y1="48657" x2="76800" y2="56716"/>
                        <a14:foregroundMark x1="79067" y1="51940" x2="76667" y2="38806"/>
                        <a14:foregroundMark x1="64667" y1="12836" x2="58800" y2="2090"/>
                        <a14:foregroundMark x1="58800" y1="2090" x2="56267" y2="8060"/>
                        <a14:foregroundMark x1="49867" y1="3582" x2="42400" y2="299"/>
                        <a14:foregroundMark x1="42400" y1="299" x2="41200" y2="5075"/>
                        <a14:foregroundMark x1="34800" y1="46269" x2="37200" y2="40000"/>
                        <a14:foregroundMark x1="43867" y1="17015" x2="49200" y2="33433"/>
                        <a14:foregroundMark x1="49200" y1="33433" x2="49600" y2="14925"/>
                        <a14:foregroundMark x1="49600" y1="14925" x2="41600" y2="14030"/>
                        <a14:foregroundMark x1="41600" y1="14030" x2="42267" y2="28657"/>
                        <a14:foregroundMark x1="70133" y1="14925" x2="37867" y2="10448"/>
                        <a14:foregroundMark x1="37867" y1="10448" x2="30933" y2="22687"/>
                        <a14:foregroundMark x1="30933" y1="22687" x2="30133" y2="64478"/>
                        <a14:foregroundMark x1="30133" y1="64478" x2="39067" y2="82985"/>
                        <a14:foregroundMark x1="39067" y1="82985" x2="55600" y2="82388"/>
                        <a14:foregroundMark x1="55600" y1="82388" x2="65867" y2="82985"/>
                        <a14:foregroundMark x1="65867" y1="82985" x2="71600" y2="66866"/>
                        <a14:foregroundMark x1="71600" y1="66866" x2="72133" y2="25075"/>
                        <a14:foregroundMark x1="72133" y1="25075" x2="69733" y2="14030"/>
                        <a14:foregroundMark x1="68800" y1="21791" x2="65067" y2="24179"/>
                        <a14:foregroundMark x1="65600" y1="16418" x2="69200" y2="26269"/>
                        <a14:foregroundMark x1="57200" y1="17015" x2="59067" y2="31642"/>
                        <a14:foregroundMark x1="59067" y1="31642" x2="62133" y2="20299"/>
                        <a14:foregroundMark x1="46800" y1="28060" x2="45200" y2="29851"/>
                        <a14:foregroundMark x1="35867" y1="41493" x2="36933" y2="38507"/>
                        <a14:foregroundMark x1="58000" y1="46567" x2="48933" y2="50448"/>
                        <a14:foregroundMark x1="48933" y1="50448" x2="48267" y2="66866"/>
                        <a14:foregroundMark x1="48267" y1="66866" x2="55733" y2="48060"/>
                        <a14:foregroundMark x1="55733" y1="48060" x2="51867" y2="62090"/>
                        <a14:foregroundMark x1="51867" y1="62090" x2="52667" y2="63881"/>
                        <a14:foregroundMark x1="49200" y1="44776" x2="46000" y2="59104"/>
                        <a14:foregroundMark x1="46000" y1="59104" x2="46267" y2="55821"/>
                        <a14:foregroundMark x1="42933" y1="33433" x2="42800" y2="42985"/>
                        <a14:foregroundMark x1="64933" y1="30149" x2="64800" y2="23582"/>
                        <a14:foregroundMark x1="36667" y1="68358" x2="36533" y2="51642"/>
                        <a14:foregroundMark x1="36533" y1="51642" x2="29733" y2="59701"/>
                        <a14:foregroundMark x1="29733" y1="59701" x2="33200" y2="74328"/>
                        <a14:foregroundMark x1="33200" y1="74328" x2="37867" y2="62687"/>
                        <a14:foregroundMark x1="37867" y1="62687" x2="37733" y2="59403"/>
                        <a14:foregroundMark x1="67600" y1="33731" x2="65733" y2="51045"/>
                        <a14:foregroundMark x1="64800" y1="37015" x2="61200" y2="49851"/>
                        <a14:foregroundMark x1="61200" y1="49851" x2="63467" y2="36418"/>
                        <a14:foregroundMark x1="20667" y1="35522" x2="24933" y2="31045"/>
                        <a14:foregroundMark x1="23733" y1="39104" x2="23867" y2="40000"/>
                        <a14:foregroundMark x1="24533" y1="66866" x2="22933" y2="73731"/>
                        <a14:foregroundMark x1="23733" y1="62388" x2="25333" y2="59701"/>
                        <a14:foregroundMark x1="23333" y1="75522" x2="24533" y2="79701"/>
                        <a14:foregroundMark x1="47867" y1="99104" x2="48267" y2="89552"/>
                        <a14:foregroundMark x1="78267" y1="51045" x2="76267" y2="3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8711"/>
          <a:stretch/>
        </p:blipFill>
        <p:spPr bwMode="auto">
          <a:xfrm>
            <a:off x="10410801" y="954535"/>
            <a:ext cx="1785038" cy="12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1680023">
            <a:off x="3413274" y="2681277"/>
            <a:ext cx="2338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đường đồng qui của tam giác đều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174847">
            <a:off x="5539041" y="3881822"/>
            <a:ext cx="130043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398694">
            <a:off x="6852839" y="4805609"/>
            <a:ext cx="1650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-13829"/>
            <a:ext cx="12213994" cy="482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822954" y="428905"/>
            <a:ext cx="3896233" cy="2742825"/>
          </a:xfrm>
          <a:prstGeom prst="cloudCallout">
            <a:avLst>
              <a:gd name="adj1" fmla="val 92467"/>
              <a:gd name="adj2" fmla="val 11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68EEF-3222-E910-995C-B15948983622}"/>
              </a:ext>
            </a:extLst>
          </p:cNvPr>
          <p:cNvSpPr txBox="1"/>
          <p:nvPr/>
        </p:nvSpPr>
        <p:spPr>
          <a:xfrm>
            <a:off x="1278375" y="2147623"/>
            <a:ext cx="20074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chất ba đường cao của tam giác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33636A-6858-3D88-233F-1EEE8E088CE8}"/>
              </a:ext>
            </a:extLst>
          </p:cNvPr>
          <p:cNvSpPr txBox="1"/>
          <p:nvPr/>
        </p:nvSpPr>
        <p:spPr>
          <a:xfrm>
            <a:off x="6978054" y="4554541"/>
            <a:ext cx="126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684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9064" y="28864"/>
            <a:ext cx="9845142" cy="6855859"/>
          </a:xfrm>
          <a:prstGeom prst="rect">
            <a:avLst/>
          </a:prstGeom>
        </p:spPr>
      </p:pic>
      <p:pic>
        <p:nvPicPr>
          <p:cNvPr id="6" name="Picture 6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3216" y="3239588"/>
            <a:ext cx="2677624" cy="3618411"/>
          </a:xfrm>
          <a:prstGeom prst="rect">
            <a:avLst/>
          </a:prstGeom>
        </p:spPr>
      </p:pic>
      <p:pic>
        <p:nvPicPr>
          <p:cNvPr id="7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>
            <a:off x="2544793" y="1322657"/>
            <a:ext cx="632357" cy="756079"/>
          </a:xfrm>
          <a:prstGeom prst="rect">
            <a:avLst/>
          </a:prstGeom>
        </p:spPr>
      </p:pic>
      <p:sp>
        <p:nvSpPr>
          <p:cNvPr id="8" name="Rectangle: Rounded Corners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3B85F6-ABF4-41E8-874C-AF8A5A0BF7E4}"/>
              </a:ext>
            </a:extLst>
          </p:cNvPr>
          <p:cNvSpPr/>
          <p:nvPr/>
        </p:nvSpPr>
        <p:spPr>
          <a:xfrm>
            <a:off x="2489098" y="1235254"/>
            <a:ext cx="2676943" cy="474089"/>
          </a:xfrm>
          <a:prstGeom prst="roundRect">
            <a:avLst/>
          </a:prstGeom>
          <a:solidFill>
            <a:srgbClr val="97E3FF"/>
          </a:solidFill>
          <a:ln>
            <a:solidFill>
              <a:srgbClr val="97E3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: Rounded Corners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57DD4B-D51A-4238-A96B-505D94BD57A9}"/>
              </a:ext>
            </a:extLst>
          </p:cNvPr>
          <p:cNvSpPr/>
          <p:nvPr/>
        </p:nvSpPr>
        <p:spPr>
          <a:xfrm>
            <a:off x="2489098" y="3253226"/>
            <a:ext cx="2676943" cy="536233"/>
          </a:xfrm>
          <a:prstGeom prst="roundRect">
            <a:avLst/>
          </a:prstGeom>
          <a:solidFill>
            <a:srgbClr val="99E4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1" name="Freeform: Shap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8D6A3B-D4FA-4A01-AF00-3B4594570A66}"/>
              </a:ext>
            </a:extLst>
          </p:cNvPr>
          <p:cNvSpPr/>
          <p:nvPr/>
        </p:nvSpPr>
        <p:spPr>
          <a:xfrm>
            <a:off x="5166041" y="3790386"/>
            <a:ext cx="6704226" cy="1495571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97E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SGK, thước thẳng có chia đơn vị, ê ke, bảng nhóm.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3E50DA-B258-4159-921F-B5DB73991D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3166722" y="5439505"/>
            <a:ext cx="3014123" cy="1091525"/>
          </a:xfrm>
          <a:prstGeom prst="rect">
            <a:avLst/>
          </a:prstGeom>
        </p:spPr>
      </p:pic>
      <p:sp>
        <p:nvSpPr>
          <p:cNvPr id="13" name="Freeform: Shap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8D6A3B-D4FA-4A01-AF00-3B4594570A66}"/>
              </a:ext>
            </a:extLst>
          </p:cNvPr>
          <p:cNvSpPr/>
          <p:nvPr/>
        </p:nvSpPr>
        <p:spPr>
          <a:xfrm>
            <a:off x="5166041" y="1235254"/>
            <a:ext cx="6704226" cy="2286088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97E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SGK, kế hoạch bài dạy, thước thẳng có chia đơn vị, ê ke, bảng phụ, phiếu bài tập (các bài tập bổ sung).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EB13B5-6A72-4042-928D-AA50430DBCE4}"/>
              </a:ext>
            </a:extLst>
          </p:cNvPr>
          <p:cNvSpPr txBox="1">
            <a:spLocks/>
          </p:cNvSpPr>
          <p:nvPr/>
        </p:nvSpPr>
        <p:spPr>
          <a:xfrm>
            <a:off x="4158076" y="285859"/>
            <a:ext cx="8115300" cy="692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DẠY HỌC VÀ HỌC LIỆU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EEFD84-0D72-BE5D-659A-7280F2F262B3}"/>
              </a:ext>
            </a:extLst>
          </p:cNvPr>
          <p:cNvSpPr txBox="1"/>
          <p:nvPr/>
        </p:nvSpPr>
        <p:spPr>
          <a:xfrm>
            <a:off x="2533035" y="1542525"/>
            <a:ext cx="78793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ebdings" panose="05030102010509060703" pitchFamily="18" charset="2"/>
              <a:buChar char="8"/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118 SGK.</a:t>
            </a:r>
          </a:p>
        </p:txBody>
      </p:sp>
    </p:spTree>
    <p:extLst>
      <p:ext uri="{BB962C8B-B14F-4D97-AF65-F5344CB8AC3E}">
        <p14:creationId xmlns:p14="http://schemas.microsoft.com/office/powerpoint/2010/main" val="297186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74E334-C66A-13A6-4FB9-FF303F0A8C1B}"/>
              </a:ext>
            </a:extLst>
          </p:cNvPr>
          <p:cNvSpPr/>
          <p:nvPr/>
        </p:nvSpPr>
        <p:spPr>
          <a:xfrm>
            <a:off x="2066350" y="331921"/>
            <a:ext cx="7507141" cy="4780405"/>
          </a:xfrm>
          <a:prstGeom prst="cloudCallout">
            <a:avLst>
              <a:gd name="adj1" fmla="val 57254"/>
              <a:gd name="adj2" fmla="val 75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68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1460090" y="766916"/>
            <a:ext cx="908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4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672602" y="2471086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8" name="Freeform: Shap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435BA0-4572-4D15-A976-09D1336A8922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9B63F4-F0F0-498B-B087-B80BC16507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F9135-75CB-4AF4-810D-F4A1DBE1A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1C9F4F-2225-48AC-B7BC-091EE2DB70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32EEA0-8657-499F-B8E8-9FDF8603B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r="1" b="3669"/>
          <a:stretch/>
        </p:blipFill>
        <p:spPr>
          <a:xfrm>
            <a:off x="1049642" y="672696"/>
            <a:ext cx="10292765" cy="57896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Graphic 2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Graphic 2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Oval 1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3668C8-6907-4283-9340-F88FC5FBDE9A}"/>
              </a:ext>
            </a:extLst>
          </p:cNvPr>
          <p:cNvSpPr/>
          <p:nvPr/>
        </p:nvSpPr>
        <p:spPr>
          <a:xfrm>
            <a:off x="1987152" y="1903645"/>
            <a:ext cx="86469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6600" b="1" cap="none" spc="0" dirty="0" err="1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</a:t>
            </a:r>
            <a:r>
              <a:rPr lang="vi-VN" sz="66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vi-VN" sz="6600" b="1" cap="none" spc="0" dirty="0" err="1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động</a:t>
            </a:r>
            <a:r>
              <a:rPr lang="vi-VN" sz="66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1: Mở đầu</a:t>
            </a:r>
            <a:endParaRPr lang="en-US" sz="6600" b="1" cap="none" spc="0" dirty="0">
              <a:ln/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906923-78A8-4266-BE35-17907394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56" y="3181438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25" y="5065448"/>
            <a:ext cx="1768275" cy="1771749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375" y="5114925"/>
            <a:ext cx="1545005" cy="1751557"/>
          </a:xfrm>
          <a:prstGeom prst="rect">
            <a:avLst/>
          </a:prstGeom>
        </p:spPr>
      </p:pic>
      <p:sp useBgFill="1">
        <p:nvSpPr>
          <p:cNvPr id="15" name="Rectangle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45635F-1276-EFAF-6AB7-E1F8698CC8EF}"/>
              </a:ext>
            </a:extLst>
          </p:cNvPr>
          <p:cNvSpPr txBox="1"/>
          <p:nvPr/>
        </p:nvSpPr>
        <p:spPr>
          <a:xfrm>
            <a:off x="457200" y="469376"/>
            <a:ext cx="3438525" cy="20143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360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hãy s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ử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eke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của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tam giác sau: </a:t>
            </a:r>
          </a:p>
        </p:txBody>
      </p:sp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D87F6F-041B-117B-B7CA-3B699A20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115" y="661659"/>
            <a:ext cx="3377143" cy="2695123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FD412-5679-028B-998C-632B509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840" y="661659"/>
            <a:ext cx="3419533" cy="2365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99054-7ECD-579D-01B8-536018EAC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957" y="3026929"/>
            <a:ext cx="3615959" cy="236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109" y="5123836"/>
            <a:ext cx="1537146" cy="174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578" y="5292182"/>
            <a:ext cx="1437967" cy="14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5D5DB2-511D-5F45-76B8-F049131C8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483" y="2173369"/>
            <a:ext cx="3517120" cy="26405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A8E63E-70AA-5DE5-507E-3492D4051969}"/>
              </a:ext>
            </a:extLst>
          </p:cNvPr>
          <p:cNvSpPr txBox="1"/>
          <p:nvPr/>
        </p:nvSpPr>
        <p:spPr>
          <a:xfrm>
            <a:off x="484632" y="649713"/>
            <a:ext cx="109453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có nhận xét gì về ba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đường cao của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 giác.</a:t>
            </a:r>
            <a:endParaRPr lang="en-US" sz="3200" dirty="0"/>
          </a:p>
        </p:txBody>
      </p:sp>
      <p:pic>
        <p:nvPicPr>
          <p:cNvPr id="8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50" y="2173369"/>
            <a:ext cx="3577190" cy="2600124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1" y="2193590"/>
            <a:ext cx="3199474" cy="26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51DFBA-ECEA-4388-96E4-C3F390497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1994" y="-21951"/>
            <a:ext cx="12213994" cy="692056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7" name="Group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0613-0B2E-4785-94FE-0BBCF9680BD7}"/>
              </a:ext>
            </a:extLst>
          </p:cNvPr>
          <p:cNvGrpSpPr/>
          <p:nvPr/>
        </p:nvGrpSpPr>
        <p:grpSpPr>
          <a:xfrm>
            <a:off x="-2086944" y="143682"/>
            <a:ext cx="13104656" cy="6754927"/>
            <a:chOff x="-1060234" y="-324240"/>
            <a:chExt cx="13104656" cy="675492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493E7-B6AF-464F-9637-283CB591D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915" r="20152" b="32393"/>
            <a:stretch/>
          </p:blipFill>
          <p:spPr>
            <a:xfrm rot="21257877">
              <a:off x="-1060234" y="-324240"/>
              <a:ext cx="13104656" cy="67549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95C525-4CFF-4814-AADC-CE01AF08AC3A}"/>
                </a:ext>
              </a:extLst>
            </p:cNvPr>
            <p:cNvGrpSpPr/>
            <p:nvPr/>
          </p:nvGrpSpPr>
          <p:grpSpPr>
            <a:xfrm rot="1283737">
              <a:off x="1758860" y="2137802"/>
              <a:ext cx="7482150" cy="1932607"/>
              <a:chOff x="832291" y="607469"/>
              <a:chExt cx="7482150" cy="19326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1502DC-BBDE-45A8-A683-DE6CE38F6B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046" y="1863534"/>
                <a:ext cx="947483" cy="2"/>
              </a:xfrm>
              <a:prstGeom prst="line">
                <a:avLst/>
              </a:prstGeom>
              <a:ln w="2857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F09648-8E05-4694-B054-2B6B57F2CEB7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4724385" y="1666650"/>
                <a:ext cx="551394" cy="393769"/>
              </a:xfrm>
              <a:prstGeom prst="line">
                <a:avLst/>
              </a:prstGeom>
              <a:ln w="2476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17E2AB-5AA4-4282-8DE4-9E9D765BF8F0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6199650" y="1641067"/>
                <a:ext cx="813578" cy="564781"/>
              </a:xfrm>
              <a:prstGeom prst="line">
                <a:avLst/>
              </a:prstGeom>
              <a:ln w="269875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C080D01-1786-4D21-A7AC-9CA71FB71B84}"/>
                  </a:ext>
                </a:extLst>
              </p:cNvPr>
              <p:cNvCxnSpPr>
                <a:cxnSpLocks/>
              </p:cNvCxnSpPr>
              <p:nvPr/>
            </p:nvCxnSpPr>
            <p:spPr>
              <a:xfrm rot="-1920000">
                <a:off x="1188219" y="1676857"/>
                <a:ext cx="386432" cy="243241"/>
              </a:xfrm>
              <a:prstGeom prst="line">
                <a:avLst/>
              </a:prstGeom>
              <a:ln w="355600">
                <a:solidFill>
                  <a:srgbClr val="83CC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6D716B-16CC-4E82-B307-F276908FBCBD}"/>
                  </a:ext>
                </a:extLst>
              </p:cNvPr>
              <p:cNvSpPr/>
              <p:nvPr/>
            </p:nvSpPr>
            <p:spPr>
              <a:xfrm>
                <a:off x="832291" y="607469"/>
                <a:ext cx="2263358" cy="185604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415F39D-60A0-4ACA-A331-C07A181CD2ED}"/>
                  </a:ext>
                </a:extLst>
              </p:cNvPr>
              <p:cNvSpPr/>
              <p:nvPr/>
            </p:nvSpPr>
            <p:spPr>
              <a:xfrm>
                <a:off x="5200602" y="1076559"/>
                <a:ext cx="1860309" cy="135614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5A7F74-88B5-4EE5-AB26-0183513BCCED}"/>
                  </a:ext>
                </a:extLst>
              </p:cNvPr>
              <p:cNvSpPr/>
              <p:nvPr/>
            </p:nvSpPr>
            <p:spPr>
              <a:xfrm>
                <a:off x="2980154" y="778360"/>
                <a:ext cx="2478769" cy="175152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207B37-1C45-492E-A045-A5E11501FF48}"/>
                  </a:ext>
                </a:extLst>
              </p:cNvPr>
              <p:cNvSpPr/>
              <p:nvPr/>
            </p:nvSpPr>
            <p:spPr>
              <a:xfrm>
                <a:off x="6737276" y="1306838"/>
                <a:ext cx="1577165" cy="123323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9A7935-F335-4DE3-867C-5DBE12025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737" flipV="1">
            <a:off x="2312020" y="1109350"/>
            <a:ext cx="804742" cy="707847"/>
          </a:xfrm>
          <a:prstGeom prst="rect">
            <a:avLst/>
          </a:prstGeom>
        </p:spPr>
      </p:pic>
      <p:pic>
        <p:nvPicPr>
          <p:cNvPr id="22" name="Picture 2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02065C-E5DD-438C-A3FF-1446FE237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8447">
            <a:off x="1100320" y="3409716"/>
            <a:ext cx="804742" cy="981841"/>
          </a:xfrm>
          <a:prstGeom prst="rect">
            <a:avLst/>
          </a:prstGeom>
        </p:spPr>
      </p:pic>
      <p:pic>
        <p:nvPicPr>
          <p:cNvPr id="49" name="Picture 4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7213E8-925C-4499-992C-270983B1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2297" flipV="1">
            <a:off x="4582096" y="2183102"/>
            <a:ext cx="804742" cy="707847"/>
          </a:xfrm>
          <a:prstGeom prst="rect">
            <a:avLst/>
          </a:prstGeom>
        </p:spPr>
      </p:pic>
      <p:pic>
        <p:nvPicPr>
          <p:cNvPr id="50" name="Picture 4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D46E2B-6233-473E-B1C6-C84CE7F3C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1890">
            <a:off x="3355879" y="4350218"/>
            <a:ext cx="804742" cy="630571"/>
          </a:xfrm>
          <a:prstGeom prst="rect">
            <a:avLst/>
          </a:prstGeom>
        </p:spPr>
      </p:pic>
      <p:pic>
        <p:nvPicPr>
          <p:cNvPr id="51" name="Picture 5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1BC782-AAB9-4504-948E-4459EEC08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737" flipV="1">
            <a:off x="6159022" y="3337074"/>
            <a:ext cx="804742" cy="552903"/>
          </a:xfrm>
          <a:prstGeom prst="rect">
            <a:avLst/>
          </a:prstGeom>
        </p:spPr>
      </p:pic>
      <p:pic>
        <p:nvPicPr>
          <p:cNvPr id="52" name="Picture 5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9847EC-17AC-4D80-8C56-9B436CA58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2191">
            <a:off x="5301245" y="5001779"/>
            <a:ext cx="638310" cy="582983"/>
          </a:xfrm>
          <a:prstGeom prst="rect">
            <a:avLst/>
          </a:prstGeom>
        </p:spPr>
      </p:pic>
      <p:pic>
        <p:nvPicPr>
          <p:cNvPr id="53" name="Picture 5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7DCA23-3230-4B53-BACC-0BA18F0D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0209" flipV="1">
            <a:off x="7256615" y="4038206"/>
            <a:ext cx="525086" cy="461863"/>
          </a:xfrm>
          <a:prstGeom prst="rect">
            <a:avLst/>
          </a:prstGeom>
        </p:spPr>
      </p:pic>
      <p:pic>
        <p:nvPicPr>
          <p:cNvPr id="54" name="Picture 5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5C5425-EE94-4266-90CF-8DF66038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691">
            <a:off x="6706175" y="5593582"/>
            <a:ext cx="460684" cy="562066"/>
          </a:xfrm>
          <a:prstGeom prst="rect">
            <a:avLst/>
          </a:prstGeom>
        </p:spPr>
      </p:pic>
      <p:pic>
        <p:nvPicPr>
          <p:cNvPr id="35" name="Picture 2" descr="Xây dựng 1 nhóm làm việc hiệu quả">
            <a:extLst>
              <a:ext uri="{FF2B5EF4-FFF2-40B4-BE49-F238E27FC236}">
                <a16:creationId xmlns:a16="http://schemas.microsoft.com/office/drawing/2014/main" id="{A81F8C39-0CA3-4E0D-9421-E653A850C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104" l="20400" r="79600">
                        <a14:foregroundMark x1="20400" y1="34030" x2="24800" y2="38209"/>
                        <a14:foregroundMark x1="22267" y1="69254" x2="26133" y2="69254"/>
                        <a14:foregroundMark x1="43467" y1="96716" x2="48133" y2="90448"/>
                        <a14:foregroundMark x1="56000" y1="96418" x2="58933" y2="97015"/>
                        <a14:foregroundMark x1="79733" y1="48657" x2="76800" y2="56716"/>
                        <a14:foregroundMark x1="79067" y1="51940" x2="76667" y2="38806"/>
                        <a14:foregroundMark x1="64667" y1="12836" x2="58800" y2="2090"/>
                        <a14:foregroundMark x1="58800" y1="2090" x2="56267" y2="8060"/>
                        <a14:foregroundMark x1="49867" y1="3582" x2="42400" y2="299"/>
                        <a14:foregroundMark x1="42400" y1="299" x2="41200" y2="5075"/>
                        <a14:foregroundMark x1="34800" y1="46269" x2="37200" y2="40000"/>
                        <a14:foregroundMark x1="43867" y1="17015" x2="49200" y2="33433"/>
                        <a14:foregroundMark x1="49200" y1="33433" x2="49600" y2="14925"/>
                        <a14:foregroundMark x1="49600" y1="14925" x2="41600" y2="14030"/>
                        <a14:foregroundMark x1="41600" y1="14030" x2="42267" y2="28657"/>
                        <a14:foregroundMark x1="70133" y1="14925" x2="37867" y2="10448"/>
                        <a14:foregroundMark x1="37867" y1="10448" x2="30933" y2="22687"/>
                        <a14:foregroundMark x1="30933" y1="22687" x2="30133" y2="64478"/>
                        <a14:foregroundMark x1="30133" y1="64478" x2="39067" y2="82985"/>
                        <a14:foregroundMark x1="39067" y1="82985" x2="55600" y2="82388"/>
                        <a14:foregroundMark x1="55600" y1="82388" x2="65867" y2="82985"/>
                        <a14:foregroundMark x1="65867" y1="82985" x2="71600" y2="66866"/>
                        <a14:foregroundMark x1="71600" y1="66866" x2="72133" y2="25075"/>
                        <a14:foregroundMark x1="72133" y1="25075" x2="69733" y2="14030"/>
                        <a14:foregroundMark x1="68800" y1="21791" x2="65067" y2="24179"/>
                        <a14:foregroundMark x1="65600" y1="16418" x2="69200" y2="26269"/>
                        <a14:foregroundMark x1="57200" y1="17015" x2="59067" y2="31642"/>
                        <a14:foregroundMark x1="59067" y1="31642" x2="62133" y2="20299"/>
                        <a14:foregroundMark x1="46800" y1="28060" x2="45200" y2="29851"/>
                        <a14:foregroundMark x1="35867" y1="41493" x2="36933" y2="38507"/>
                        <a14:foregroundMark x1="58000" y1="46567" x2="48933" y2="50448"/>
                        <a14:foregroundMark x1="48933" y1="50448" x2="48267" y2="66866"/>
                        <a14:foregroundMark x1="48267" y1="66866" x2="55733" y2="48060"/>
                        <a14:foregroundMark x1="55733" y1="48060" x2="51867" y2="62090"/>
                        <a14:foregroundMark x1="51867" y1="62090" x2="52667" y2="63881"/>
                        <a14:foregroundMark x1="49200" y1="44776" x2="46000" y2="59104"/>
                        <a14:foregroundMark x1="46000" y1="59104" x2="46267" y2="55821"/>
                        <a14:foregroundMark x1="42933" y1="33433" x2="42800" y2="42985"/>
                        <a14:foregroundMark x1="64933" y1="30149" x2="64800" y2="23582"/>
                        <a14:foregroundMark x1="36667" y1="68358" x2="36533" y2="51642"/>
                        <a14:foregroundMark x1="36533" y1="51642" x2="29733" y2="59701"/>
                        <a14:foregroundMark x1="29733" y1="59701" x2="33200" y2="74328"/>
                        <a14:foregroundMark x1="33200" y1="74328" x2="37867" y2="62687"/>
                        <a14:foregroundMark x1="37867" y1="62687" x2="37733" y2="59403"/>
                        <a14:foregroundMark x1="67600" y1="33731" x2="65733" y2="51045"/>
                        <a14:foregroundMark x1="64800" y1="37015" x2="61200" y2="49851"/>
                        <a14:foregroundMark x1="61200" y1="49851" x2="63467" y2="36418"/>
                        <a14:foregroundMark x1="20667" y1="35522" x2="24933" y2="31045"/>
                        <a14:foregroundMark x1="23733" y1="39104" x2="23867" y2="40000"/>
                        <a14:foregroundMark x1="24533" y1="66866" x2="22933" y2="73731"/>
                        <a14:foregroundMark x1="23733" y1="62388" x2="25333" y2="59701"/>
                        <a14:foregroundMark x1="23333" y1="75522" x2="24533" y2="79701"/>
                        <a14:foregroundMark x1="47867" y1="99104" x2="48267" y2="89552"/>
                        <a14:foregroundMark x1="78267" y1="51045" x2="76267" y2="3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8711"/>
          <a:stretch/>
        </p:blipFill>
        <p:spPr bwMode="auto">
          <a:xfrm>
            <a:off x="10410801" y="954535"/>
            <a:ext cx="1785038" cy="12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1680023">
            <a:off x="3199358" y="2631985"/>
            <a:ext cx="2250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đường đồng qui của tam giác đều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174847">
            <a:off x="5229556" y="3813167"/>
            <a:ext cx="130043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398694">
            <a:off x="7101362" y="4871639"/>
            <a:ext cx="1650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-13829"/>
            <a:ext cx="12213994" cy="482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822954" y="428905"/>
            <a:ext cx="3542531" cy="2742825"/>
          </a:xfrm>
          <a:prstGeom prst="cloudCallout">
            <a:avLst>
              <a:gd name="adj1" fmla="val 92467"/>
              <a:gd name="adj2" fmla="val 11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68EEF-3222-E910-995C-B15948983622}"/>
              </a:ext>
            </a:extLst>
          </p:cNvPr>
          <p:cNvSpPr txBox="1"/>
          <p:nvPr/>
        </p:nvSpPr>
        <p:spPr>
          <a:xfrm>
            <a:off x="1218948" y="1900461"/>
            <a:ext cx="20074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chất ba đường cao của tam giác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33636A-6858-3D88-233F-1EEE8E088CE8}"/>
              </a:ext>
            </a:extLst>
          </p:cNvPr>
          <p:cNvSpPr txBox="1"/>
          <p:nvPr/>
        </p:nvSpPr>
        <p:spPr>
          <a:xfrm>
            <a:off x="6754600" y="4455579"/>
            <a:ext cx="126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114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9932F0-A465-4378-BCF9-71F97972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4862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4B2F9B-2E0A-42A7-A6C6-3BDCC2FC593F}"/>
              </a:ext>
            </a:extLst>
          </p:cNvPr>
          <p:cNvSpPr/>
          <p:nvPr/>
        </p:nvSpPr>
        <p:spPr>
          <a:xfrm>
            <a:off x="3125092" y="1431372"/>
            <a:ext cx="57445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2:  HÌNH THÀNH KIẾN THỨC</a:t>
            </a:r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89" y="2707996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$15.2022.CD.126$126+K4lPs7H94VUqPe2XwIsfPRnrXQE//QTEXxb8/8N4CNc6FpgZahzpTjFhMzSA7T/nHJa11DE8Ng2TP3iAmRczFlmslSuUNOgUeb6yRvs0="/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09624" y="50672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7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102229" y="3039502"/>
            <a:ext cx="40318096" cy="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59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55003" y="47724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1" descr="OPL20U25GSXzBJYl68kk8uQGfFKzs7yb1M4KJWUiLk6ZEvGF+qCIPSnY57AbBFCvTW$15.2022.CD.126$126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636823" y="4626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ED00B9-90B1-94B0-97F0-509B288EA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93506"/>
              </p:ext>
            </p:extLst>
          </p:nvPr>
        </p:nvGraphicFramePr>
        <p:xfrm>
          <a:off x="343267" y="1188801"/>
          <a:ext cx="1835903" cy="40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15640" progId="Equation.DSMT4">
                  <p:embed/>
                </p:oleObj>
              </mc:Choice>
              <mc:Fallback>
                <p:oleObj name="Equation" r:id="rId4" imgW="939600" imgH="215640" progId="Equation.DSMT4">
                  <p:embed/>
                  <p:pic>
                    <p:nvPicPr>
                      <p:cNvPr id="0" name="Object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67" y="1188801"/>
                        <a:ext cx="1835903" cy="407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5C4ABF-EB7F-C9D9-2BE7-8E7E346E6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67902"/>
              </p:ext>
            </p:extLst>
          </p:nvPr>
        </p:nvGraphicFramePr>
        <p:xfrm>
          <a:off x="4432900" y="1188800"/>
          <a:ext cx="738999" cy="35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190440" progId="Equation.DSMT4">
                  <p:embed/>
                </p:oleObj>
              </mc:Choice>
              <mc:Fallback>
                <p:oleObj name="Equation" r:id="rId6" imgW="406080" imgH="190440" progId="Equation.DSMT4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900" y="1188800"/>
                        <a:ext cx="738999" cy="351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3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77139-5659-3910-E604-5750A191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67" y="627013"/>
            <a:ext cx="107564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3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12EA7-8B67-9856-2F88-081B2F72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002" y="1032377"/>
            <a:ext cx="2759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tam giác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3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3A0DB5-5D5F-516B-33AE-AE1D12BEE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944" y="1021678"/>
            <a:ext cx="6794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cho biết ba đường cao đó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37D77-5D39-492C-2E30-7E89909A766E}"/>
              </a:ext>
            </a:extLst>
          </p:cNvPr>
          <p:cNvSpPr txBox="1"/>
          <p:nvPr/>
        </p:nvSpPr>
        <p:spPr>
          <a:xfrm>
            <a:off x="285788" y="2057851"/>
            <a:ext cx="755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Tính chất ba đường cao của tam giác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984AC-134D-0874-3898-4F50E5769C19}"/>
              </a:ext>
            </a:extLst>
          </p:cNvPr>
          <p:cNvSpPr txBox="1"/>
          <p:nvPr/>
        </p:nvSpPr>
        <p:spPr>
          <a:xfrm>
            <a:off x="252560" y="2596790"/>
            <a:ext cx="7551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lý : Trong một tam giác, ba đường cao cùng đi qua một điểm. Điểm đó được gọi là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 tâm </a:t>
            </a:r>
            <a:r>
              <a:rPr lang="nl-NL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tam giác.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B3E3742-9666-D1D8-DC96-E5CCD0F9EC4C}"/>
              </a:ext>
            </a:extLst>
          </p:cNvPr>
          <p:cNvSpPr/>
          <p:nvPr/>
        </p:nvSpPr>
        <p:spPr>
          <a:xfrm>
            <a:off x="7494263" y="1956369"/>
            <a:ext cx="5034492" cy="3045833"/>
          </a:xfrm>
          <a:prstGeom prst="cloudCallout">
            <a:avLst>
              <a:gd name="adj1" fmla="val -24774"/>
              <a:gd name="adj2" fmla="val 78211"/>
            </a:avLst>
          </a:prstGeom>
          <a:solidFill>
            <a:srgbClr val="99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xác định trực tâm của một tam giác, ta cần xác định mấy đường cao?</a:t>
            </a:r>
            <a:endParaRPr lang="en-US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5D2F74-82CA-E8FA-48DD-EBE45A8D18AF}"/>
              </a:ext>
            </a:extLst>
          </p:cNvPr>
          <p:cNvSpPr txBox="1"/>
          <p:nvPr/>
        </p:nvSpPr>
        <p:spPr>
          <a:xfrm>
            <a:off x="219332" y="4147030"/>
            <a:ext cx="8624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 :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xác định trực tâm của một tam giác, ta chỉ cần vẽ hai đường cao bất kỳ và xác định giao điểm của hai đường cao đó.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6" name="Picture 45" descr="Background pattern&#10;&#10;Description automatically generated">
            <a:extLst>
              <a:ext uri="{FF2B5EF4-FFF2-40B4-BE49-F238E27FC236}">
                <a16:creationId xmlns:a16="http://schemas.microsoft.com/office/drawing/2014/main" id="{1AD45A74-1EDB-2E88-D247-767EC2EFAF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0349" r="20345" b="-4"/>
          <a:stretch/>
        </p:blipFill>
        <p:spPr>
          <a:xfrm>
            <a:off x="11069447" y="5697943"/>
            <a:ext cx="986378" cy="11197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09D8AA-55DA-FB70-9F8D-D973D314B6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47" y="5754404"/>
            <a:ext cx="920581" cy="920581"/>
          </a:xfrm>
          <a:prstGeom prst="rect">
            <a:avLst/>
          </a:prstGeom>
        </p:spPr>
      </p:pic>
      <p:sp>
        <p:nvSpPr>
          <p:cNvPr id="18" name="Rectangle 433">
            <a:extLst>
              <a:ext uri="{FF2B5EF4-FFF2-40B4-BE49-F238E27FC236}">
                <a16:creationId xmlns:a16="http://schemas.microsoft.com/office/drawing/2014/main" id="{6CB0B8C2-5635-FF02-0E4D-90CB1D8E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82" y="1470618"/>
            <a:ext cx="6794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45" y="3989306"/>
            <a:ext cx="8765969" cy="2228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331" y="1876425"/>
            <a:ext cx="11143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giác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thì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Nhận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các trường hợp?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7" descr="Digit 90"/>
          <p:cNvPicPr>
            <a:picLocks noChangeAspect="1" noChangeArrowheads="1" noCrop="1"/>
          </p:cNvPicPr>
          <p:nvPr/>
        </p:nvPicPr>
        <p:blipFill>
          <a:blip r:embed="rId1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00" y="4799050"/>
            <a:ext cx="1589247" cy="8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 animBg="1"/>
      <p:bldP spid="16" grpId="1" animBg="1"/>
      <p:bldP spid="17" grpId="0"/>
      <p:bldP spid="18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8854</TotalTime>
  <Words>1168</Words>
  <Application>Microsoft Office PowerPoint</Application>
  <PresentationFormat>Widescreen</PresentationFormat>
  <Paragraphs>197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Webdings</vt:lpstr>
      <vt:lpstr>Yeseva One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Nguyễn Trường Giang</cp:lastModifiedBy>
  <cp:revision>243</cp:revision>
  <dcterms:created xsi:type="dcterms:W3CDTF">2021-04-20T15:26:55Z</dcterms:created>
  <dcterms:modified xsi:type="dcterms:W3CDTF">2022-11-27T07:09:36Z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2052-3.4.0.5283</vt:lpwstr>
  </property>
</Properties>
</file>