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4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omments/comment10.xml" ContentType="application/vnd.openxmlformats-officedocument.presentationml.comment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omments/comment1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  <p:sldMasterId id="2147483683" r:id="rId6"/>
    <p:sldMasterId id="2147483695" r:id="rId7"/>
    <p:sldMasterId id="2147483708" r:id="rId8"/>
    <p:sldMasterId id="2147483720" r:id="rId9"/>
    <p:sldMasterId id="2147483732" r:id="rId10"/>
    <p:sldMasterId id="2147483744" r:id="rId11"/>
    <p:sldMasterId id="2147483756" r:id="rId12"/>
  </p:sldMasterIdLst>
  <p:notesMasterIdLst>
    <p:notesMasterId r:id="rId42"/>
  </p:notesMasterIdLst>
  <p:sldIdLst>
    <p:sldId id="328" r:id="rId13"/>
    <p:sldId id="322" r:id="rId14"/>
    <p:sldId id="332" r:id="rId15"/>
    <p:sldId id="330" r:id="rId16"/>
    <p:sldId id="299" r:id="rId17"/>
    <p:sldId id="300" r:id="rId18"/>
    <p:sldId id="301" r:id="rId19"/>
    <p:sldId id="302" r:id="rId20"/>
    <p:sldId id="303" r:id="rId21"/>
    <p:sldId id="333" r:id="rId22"/>
    <p:sldId id="270" r:id="rId23"/>
    <p:sldId id="305" r:id="rId24"/>
    <p:sldId id="334" r:id="rId25"/>
    <p:sldId id="304" r:id="rId26"/>
    <p:sldId id="331" r:id="rId27"/>
    <p:sldId id="323" r:id="rId28"/>
    <p:sldId id="326" r:id="rId29"/>
    <p:sldId id="307" r:id="rId30"/>
    <p:sldId id="308" r:id="rId31"/>
    <p:sldId id="313" r:id="rId32"/>
    <p:sldId id="317" r:id="rId33"/>
    <p:sldId id="325" r:id="rId34"/>
    <p:sldId id="309" r:id="rId35"/>
    <p:sldId id="310" r:id="rId36"/>
    <p:sldId id="335" r:id="rId37"/>
    <p:sldId id="306" r:id="rId38"/>
    <p:sldId id="319" r:id="rId39"/>
    <p:sldId id="320" r:id="rId40"/>
    <p:sldId id="26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0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TGPM" initials="T" lastIdx="3" clrIdx="1">
    <p:extLst>
      <p:ext uri="{19B8F6BF-5375-455C-9EA6-DF929625EA0E}">
        <p15:presenceInfo xmlns:p15="http://schemas.microsoft.com/office/powerpoint/2012/main" userId="TGPM" providerId="None"/>
      </p:ext>
    </p:extLst>
  </p:cmAuthor>
  <p:cmAuthor id="3" name="ASUS Vivobook" initials="AV" lastIdx="2" clrIdx="2">
    <p:extLst>
      <p:ext uri="{19B8F6BF-5375-455C-9EA6-DF929625EA0E}">
        <p15:presenceInfo xmlns:p15="http://schemas.microsoft.com/office/powerpoint/2012/main" userId="ASUS Vivobo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0D0E"/>
    <a:srgbClr val="A7FDFF"/>
    <a:srgbClr val="1F4E79"/>
    <a:srgbClr val="FFD347"/>
    <a:srgbClr val="3333FF"/>
    <a:srgbClr val="15142A"/>
    <a:srgbClr val="FAED3B"/>
    <a:srgbClr val="70AD47"/>
    <a:srgbClr val="3CD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954" autoAdjust="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62087783685485"/>
          <c:y val="0.10468207555601507"/>
          <c:w val="0.70033296337402884"/>
          <c:h val="0.70473083197389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Học lực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Giỏi</c:v>
                </c:pt>
                <c:pt idx="1">
                  <c:v>Khá</c:v>
                </c:pt>
                <c:pt idx="2">
                  <c:v>Trung bình</c:v>
                </c:pt>
                <c:pt idx="3">
                  <c:v>Yếu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38</c:v>
                </c:pt>
                <c:pt idx="1">
                  <c:v>140</c:v>
                </c:pt>
                <c:pt idx="2">
                  <c:v>52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E-4E7C-B8E6-35DA9AF456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863583"/>
        <c:axId val="1"/>
      </c:barChart>
      <c:catAx>
        <c:axId val="14886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4886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15942854949253"/>
          <c:y val="9.205666426928874E-2"/>
          <c:w val="0.69214329375426331"/>
          <c:h val="0.77814029363784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Tháng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Cơ sở 1</c:v>
                </c:pt>
                <c:pt idx="1">
                  <c:v>Cơ sở 2</c:v>
                </c:pt>
                <c:pt idx="2">
                  <c:v>Cơ sở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300</c:v>
                </c:pt>
                <c:pt idx="1">
                  <c:v>455</c:v>
                </c:pt>
                <c:pt idx="2">
                  <c:v>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7-43D2-9AFB-C4E2ED630BC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Tháng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Cơ sở 1</c:v>
                </c:pt>
                <c:pt idx="1">
                  <c:v>Cơ sở 2</c:v>
                </c:pt>
                <c:pt idx="2">
                  <c:v>Cơ sở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415</c:v>
                </c:pt>
                <c:pt idx="1">
                  <c:v>545</c:v>
                </c:pt>
                <c:pt idx="2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77-43D2-9AFB-C4E2ED630B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7906608"/>
        <c:axId val="1"/>
      </c:barChart>
      <c:catAx>
        <c:axId val="134790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vi-VN"/>
                  <a:t>Số sản phẩm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34790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75052192991523"/>
          <c:y val="5.3426220253006362E-2"/>
          <c:w val="0.25678169303138665"/>
          <c:h val="6.8820987896242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23254054235879"/>
          <c:y val="6.1995148185703834E-2"/>
          <c:w val="0.70810210876803548"/>
          <c:h val="0.77814029363784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Năm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21819.599999999999</c:v>
                </c:pt>
                <c:pt idx="1">
                  <c:v>27100</c:v>
                </c:pt>
                <c:pt idx="2">
                  <c:v>6946.2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2-4B3B-94E8-A0518B0467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0732768"/>
        <c:axId val="1"/>
      </c:barChart>
      <c:catAx>
        <c:axId val="78073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vi-VN">
                    <a:latin typeface="+mj-lt"/>
                  </a:rPr>
                  <a:t>Doanh thu (tỉ đồng)</a:t>
                </a:r>
              </a:p>
            </c:rich>
          </c:tx>
          <c:layout>
            <c:manualLayout>
              <c:xMode val="edge"/>
              <c:yMode val="edge"/>
              <c:x val="1.0798554122139882E-2"/>
              <c:y val="1.24768640336803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8073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83240843507215"/>
          <c:y val="0.13376835236541598"/>
          <c:w val="0.50055493895671477"/>
          <c:h val="0.7357259380097879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7A7-423D-8595-E22E0BF2AE8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A7-423D-8595-E22E0BF2AE8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7A7-423D-8595-E22E0BF2AE8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A7-423D-8595-E22E0BF2AE8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7A7-423D-8595-E22E0BF2AE80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A7-423D-8595-E22E0BF2AE80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7A7-423D-8595-E22E0BF2AE80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A7-423D-8595-E22E0BF2AE80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7A7-423D-8595-E22E0BF2AE80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7A7-423D-8595-E22E0BF2AE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4BDE442-777B-463B-8919-50F538892CF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F0EB80B8-CD75-47C9-B490-DA124AD9A1B6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7A7-423D-8595-E22E0BF2AE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38C4468-974E-47E2-BC09-52998F0C408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1F93EAE2-F891-4B89-954A-BEB9916FA9C6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A7-423D-8595-E22E0BF2AE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5DF3762-F8C3-40EF-8C06-43E7CC92806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BDE0F09C-1E52-485E-85DA-6A21578697FF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7A7-423D-8595-E22E0BF2AE8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936E891-0368-45CF-8B7F-03781C72EA10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0FDBC32D-C08B-461A-A72B-309AF99B6D90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A7-423D-8595-E22E0BF2AE8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0DB411E-FA02-4E9B-A8B3-2BCD03C0A01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0098223A-AE84-49ED-BE81-B487BDE654A6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7A7-423D-8595-E22E0BF2AE8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301EFB9-4B4A-4C68-9160-83A19B10A50E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7A7-423D-8595-E22E0BF2AE8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F374CA6-9F6B-4E39-ACB2-8D7C7B0D13D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; </a:t>
                    </a:r>
                    <a:fld id="{ED09F593-AC57-470F-97E9-84F1C8E264B8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% </a:t>
                    </a:r>
                    <a:fld id="{610C359B-2CC9-43A3-B271-010B7E65F81A}" type="SERIESNAME">
                      <a:rPr lang="en-US" baseline="0" smtClean="0"/>
                      <a:pPr/>
                      <a:t>[SERIES NAME]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7A7-423D-8595-E22E0BF2AE8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EU</c:v>
                </c:pt>
                <c:pt idx="1">
                  <c:v>ASEAN</c:v>
                </c:pt>
                <c:pt idx="2">
                  <c:v>Hàn Quốc</c:v>
                </c:pt>
                <c:pt idx="3">
                  <c:v>Nhật Bản</c:v>
                </c:pt>
                <c:pt idx="4">
                  <c:v>Mỹ</c:v>
                </c:pt>
                <c:pt idx="5">
                  <c:v>Trung Quốc 56,3</c:v>
                </c:pt>
                <c:pt idx="6">
                  <c:v>Khác 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4.5</c:v>
                </c:pt>
                <c:pt idx="1">
                  <c:v>8.8000000000000007</c:v>
                </c:pt>
                <c:pt idx="2">
                  <c:v>4.4000000000000004</c:v>
                </c:pt>
                <c:pt idx="3">
                  <c:v>3.9</c:v>
                </c:pt>
                <c:pt idx="4">
                  <c:v>5.2</c:v>
                </c:pt>
                <c:pt idx="5">
                  <c:v>56.3</c:v>
                </c:pt>
                <c:pt idx="6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A7-423D-8595-E22E0BF2AE8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83240843507215"/>
          <c:y val="0.13376835236541598"/>
          <c:w val="0.50055493895671477"/>
          <c:h val="0.7357259380097879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C5-44F4-916A-28368EAEFFD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C5-44F4-916A-28368EAEFFD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C5-44F4-916A-28368EAEFFD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C5-44F4-916A-28368EAEFFDE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C5-44F4-916A-28368EAEFFDE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C5-44F4-916A-28368EAEFFDE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C5-44F4-916A-28368EAEFFDE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C5-44F4-916A-28368EAEFFDE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C5-44F4-916A-28368EAEFFDE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C5-44F4-916A-28368EAEFFD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4BDE442-777B-463B-8919-50F538892CF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F0EB80B8-CD75-47C9-B490-DA124AD9A1B6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C5-44F4-916A-28368EAEFF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38C4468-974E-47E2-BC09-52998F0C408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1F93EAE2-F891-4B89-954A-BEB9916FA9C6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C5-44F4-916A-28368EAEFFD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5DF3762-F8C3-40EF-8C06-43E7CC92806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BDE0F09C-1E52-485E-85DA-6A21578697FF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AC5-44F4-916A-28368EAEFFD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936E891-0368-45CF-8B7F-03781C72EA10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0FDBC32D-C08B-461A-A72B-309AF99B6D90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AC5-44F4-916A-28368EAEFFD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0DB411E-FA02-4E9B-A8B3-2BCD03C0A01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0098223A-AE84-49ED-BE81-B487BDE654A6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AC5-44F4-916A-28368EAEFFD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301EFB9-4B4A-4C68-9160-83A19B10A50E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AC5-44F4-916A-28368EAEFFD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F374CA6-9F6B-4E39-ACB2-8D7C7B0D13D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; </a:t>
                    </a:r>
                    <a:fld id="{ED09F593-AC57-470F-97E9-84F1C8E264B8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% </a:t>
                    </a:r>
                    <a:fld id="{610C359B-2CC9-43A3-B271-010B7E65F81A}" type="SERIESNAME">
                      <a:rPr lang="en-US" baseline="0" smtClean="0"/>
                      <a:pPr/>
                      <a:t>[SERIES NAME]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AC5-44F4-916A-28368EAEFF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EU</c:v>
                </c:pt>
                <c:pt idx="1">
                  <c:v>ASEAN</c:v>
                </c:pt>
                <c:pt idx="2">
                  <c:v>Hàn Quốc</c:v>
                </c:pt>
                <c:pt idx="3">
                  <c:v>Nhật Bản</c:v>
                </c:pt>
                <c:pt idx="4">
                  <c:v>Mỹ</c:v>
                </c:pt>
                <c:pt idx="5">
                  <c:v>Trung Quốc 56,3</c:v>
                </c:pt>
                <c:pt idx="6">
                  <c:v>Khác 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4.5</c:v>
                </c:pt>
                <c:pt idx="1">
                  <c:v>8.8000000000000007</c:v>
                </c:pt>
                <c:pt idx="2">
                  <c:v>4.4000000000000004</c:v>
                </c:pt>
                <c:pt idx="3">
                  <c:v>3.9</c:v>
                </c:pt>
                <c:pt idx="4">
                  <c:v>5.2</c:v>
                </c:pt>
                <c:pt idx="5">
                  <c:v>56.3</c:v>
                </c:pt>
                <c:pt idx="6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AC5-44F4-916A-28368EAEFFD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581576026637"/>
          <c:y val="6.8515497553017946E-2"/>
          <c:w val="0.59489456159822418"/>
          <c:h val="0.778140293637846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Máy điều hòa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7.7547261505157963E-2"/>
                  <c:y val="7.878102083161671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11-443A-8960-7FE19291C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35</c:v>
                </c:pt>
                <c:pt idx="3">
                  <c:v>72</c:v>
                </c:pt>
                <c:pt idx="4">
                  <c:v>90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2F-4059-AC21-F76F4DCA84B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Máy sưởi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96</c:v>
                </c:pt>
                <c:pt idx="1">
                  <c:v>70</c:v>
                </c:pt>
                <c:pt idx="2">
                  <c:v>47</c:v>
                </c:pt>
                <c:pt idx="3">
                  <c:v>15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2F-4059-AC21-F76F4DCA84B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85647968"/>
        <c:axId val="1"/>
      </c:lineChart>
      <c:catAx>
        <c:axId val="1085647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vi-VN" dirty="0"/>
                  <a:t>Tháng</a:t>
                </a:r>
              </a:p>
            </c:rich>
          </c:tx>
          <c:layout>
            <c:manualLayout>
              <c:xMode val="edge"/>
              <c:yMode val="edge"/>
              <c:x val="0.34001180679017007"/>
              <c:y val="0.946071178600217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vi-VN" dirty="0"/>
                  <a:t>Số lượng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8564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58600753306693"/>
          <c:y val="7.0267380280002109E-2"/>
          <c:w val="0.41691987396374325"/>
          <c:h val="7.5700941580086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7-22T20:07:25.553" idx="3">
    <p:pos x="10" y="10"/>
    <p:text>GV CLICK VÀO CHẬU HOA GÓC CUỐI SLIDE ĐỂ QUAY LẠI SLIDE ĐẦU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11T21:09:21.797" idx="13">
    <p:pos x="7738" y="254"/>
    <p:text>vẽ lại biểu đồ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11T21:14:19.633" idx="17">
    <p:pos x="10" y="10"/>
    <p:text>vẽ lại biểu đồ, cho hiệu ứng ra từng phần</p:text>
    <p:extLst>
      <p:ext uri="{C676402C-5697-4E1C-873F-D02D1690AC5C}">
        <p15:threadingInfo xmlns:p15="http://schemas.microsoft.com/office/powerpoint/2012/main" timeZoneBias="-420"/>
      </p:ext>
    </p:extLst>
  </p:cm>
  <p:cm authorId="1" dt="2023-07-11T21:19:04.890" idx="19">
    <p:pos x="10" y="106"/>
    <p:text>trong 6 tháng hay trong tháng 6- thầy xem xét lại kĩ</p:text>
    <p:extLst>
      <p:ext uri="{C676402C-5697-4E1C-873F-D02D1690AC5C}">
        <p15:threadingInfo xmlns:p15="http://schemas.microsoft.com/office/powerpoint/2012/main" timeZoneBias="-420">
          <p15:parentCm authorId="1" idx="17"/>
        </p15:threadingInfo>
      </p:ext>
    </p:extLst>
  </p:cm>
  <p:cm authorId="1" dt="2023-07-11T21:19:04.908" idx="20">
    <p:pos x="10" y="202"/>
    <p:text>trong 6 tháng hay trong tháng 6- thầy xem xét lại kĩ</p:text>
    <p:extLst>
      <p:ext uri="{C676402C-5697-4E1C-873F-D02D1690AC5C}">
        <p15:threadingInfo xmlns:p15="http://schemas.microsoft.com/office/powerpoint/2012/main" timeZoneBias="-420">
          <p15:parentCm authorId="1" idx="17"/>
        </p15:threadingInfo>
      </p:ext>
    </p:extLst>
  </p:cm>
  <p:cm authorId="1" dt="2023-07-11T21:18:49.735" idx="18">
    <p:pos x="106" y="1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11T20:54:33.785" idx="2">
    <p:pos x="10" y="10"/>
    <p:text>chưa có câu hỏi, biểu đồ mờ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11T20:54:48.477" idx="3">
    <p:pos x="10" y="10"/>
    <p:text>chưa có câu hỏi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11T20:55:16.932" idx="4">
    <p:pos x="10" y="10"/>
    <p:text>chưa có câu hỏi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11T20:58:13.851" idx="6">
    <p:pos x="10" y="10"/>
    <p:text>chưa có biểu đồ, làm hiệu ứng ra từng phần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11T20:58:13.851" idx="6">
    <p:pos x="10" y="10"/>
    <p:text>chưa có biểu đồ, làm hiệu ứng ra từng phần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11T20:59:02.538" idx="7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3-07-11T21:00:01.305" idx="9">
    <p:pos x="10" y="106"/>
    <p:text>ko có biểu đồ, cho hiệu ứng</p:text>
    <p:extLst>
      <p:ext uri="{C676402C-5697-4E1C-873F-D02D1690AC5C}">
        <p15:threadingInfo xmlns:p15="http://schemas.microsoft.com/office/powerpoint/2012/main" timeZoneBias="-420">
          <p15:parentCm authorId="1" idx="7"/>
        </p15:threadingInfo>
      </p:ext>
    </p:extLst>
  </p:cm>
  <p:cm authorId="1" dt="2023-07-11T20:59:49.362" idx="8">
    <p:pos x="106" y="1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11T21:01:18.465" idx="10">
    <p:pos x="6753" y="1702"/>
    <p:text>thêm cột thể hiện năm, số liệu- số lg lớp học sao lại là số thập phân? nên thầy phải ghi rõ đơn vị</p:text>
    <p:extLst>
      <p:ext uri="{C676402C-5697-4E1C-873F-D02D1690AC5C}">
        <p15:threadingInfo xmlns:p15="http://schemas.microsoft.com/office/powerpoint/2012/main" timeZoneBias="-420"/>
      </p:ext>
    </p:extLst>
  </p:cm>
  <p:cm authorId="1" dt="2023-07-11T21:07:58.151" idx="11">
    <p:pos x="6753" y="1798"/>
    <p:text>làm tròn đến hàng phần mười nên kq 3,13 chưa đúng</p:text>
    <p:extLst>
      <p:ext uri="{C676402C-5697-4E1C-873F-D02D1690AC5C}">
        <p15:threadingInfo xmlns:p15="http://schemas.microsoft.com/office/powerpoint/2012/main" timeZoneBias="-420">
          <p15:parentCm authorId="1" idx="10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11T21:08:26.152" idx="12">
    <p:pos x="10" y="10"/>
    <p:text>chia thành 2 phần- chạy hiệu ứng, cho ra câu hỏi trước sau đó đến đáp án, trong 2 ô khác nhau</p:text>
    <p:extLst>
      <p:ext uri="{C676402C-5697-4E1C-873F-D02D1690AC5C}">
        <p15:threadingInfo xmlns:p15="http://schemas.microsoft.com/office/powerpoint/2012/main" timeZoneBias="-4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0.13998</cdr:x>
      <cdr:y>0.00083</cdr:y>
    </cdr:from>
    <cdr:to>
      <cdr:x>0.13998</cdr:x>
      <cdr:y>0.86888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F31AAFDD-AA22-0665-C6D6-8C4EE79BF6E1}"/>
            </a:ext>
          </a:extLst>
        </cdr:cNvPr>
        <cdr:cNvCxnSpPr/>
      </cdr:nvCxnSpPr>
      <cdr:spPr>
        <a:xfrm xmlns:a="http://schemas.openxmlformats.org/drawingml/2006/main" flipV="1">
          <a:off x="948070" y="3119"/>
          <a:ext cx="0" cy="327806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0.14199</cdr:x>
      <cdr:y>0.87209</cdr:y>
    </cdr:from>
    <cdr:to>
      <cdr:x>0.90971</cdr:x>
      <cdr:y>0.87209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291B6EC5-7B5C-989A-1483-F865B1F58B9D}"/>
            </a:ext>
          </a:extLst>
        </cdr:cNvPr>
        <cdr:cNvCxnSpPr/>
      </cdr:nvCxnSpPr>
      <cdr:spPr>
        <a:xfrm xmlns:a="http://schemas.openxmlformats.org/drawingml/2006/main" flipV="1">
          <a:off x="961721" y="3293301"/>
          <a:ext cx="5199682" cy="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637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75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095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Nam,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máy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0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45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chậu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slide </a:t>
            </a:r>
            <a:r>
              <a:rPr lang="en-US" dirty="0" err="1"/>
              <a:t>là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8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VÀO A ,B,</a:t>
            </a:r>
            <a:r>
              <a:rPr lang="en-US" baseline="0" dirty="0"/>
              <a:t> C, D 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endParaRPr lang="en-US" baseline="0" dirty="0"/>
          </a:p>
          <a:p>
            <a:r>
              <a:rPr lang="en-US" dirty="0"/>
              <a:t>GV CLICK VÀO </a:t>
            </a:r>
            <a:r>
              <a:rPr lang="en-US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15 </a:t>
            </a:r>
            <a:r>
              <a:rPr lang="en-US" baseline="0" dirty="0" err="1"/>
              <a:t>giây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/>
              <a:t>GV CLICK VÀO CHẬU HOA GÓC CUỐI SLIDE ĐỂ QUAY LẠI SLIDE ĐẦU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3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42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HS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ý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c: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25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32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80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7209542" y="3588559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50925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36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05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4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61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8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84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62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9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56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38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5470-CC01-4333-A533-33C5D3ED9C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9BC51-08A7-4146-B350-5362D1A11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72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5470-CC01-4333-A533-33C5D3ED9C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9BC51-08A7-4146-B350-5362D1A11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683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5470-CC01-4333-A533-33C5D3ED9C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9BC51-08A7-4146-B350-5362D1A11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458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5470-CC01-4333-A533-33C5D3ED9C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9BC51-08A7-4146-B350-5362D1A11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831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5470-CC01-4333-A533-33C5D3ED9C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9BC51-08A7-4146-B350-5362D1A11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848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5470-CC01-4333-A533-33C5D3ED9C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9BC51-08A7-4146-B350-5362D1A11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730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5470-CC01-4333-A533-33C5D3ED9C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9BC51-08A7-4146-B350-5362D1A11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587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5470-CC01-4333-A533-33C5D3ED9C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9BC51-08A7-4146-B350-5362D1A11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46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5470-CC01-4333-A533-33C5D3ED9C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9BC51-08A7-4146-B350-5362D1A11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819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5470-CC01-4333-A533-33C5D3ED9C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9BC51-08A7-4146-B350-5362D1A11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422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5470-CC01-4333-A533-33C5D3ED9C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9BC51-08A7-4146-B350-5362D1A11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019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BE5A3A-290B-4650-8837-C7DF6B09D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AAB943A-05E5-4DBB-9439-4AA9AB58B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37A2A3E-C51E-4812-928F-9F6EDF7D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7793D6-E57D-4A32-9BA2-23F3DF08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8CFE39-66CB-4FC5-B2FF-60BABF3E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61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4C8E96-EA78-40BF-BDB6-5AD323A5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FAEDDC-B817-4EED-9D53-E7D15904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E5799D-AEA1-46D7-9F99-374B9CA0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9E9318-9CF6-4ACA-A5CE-86634953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FD000B7-C01C-4DE0-BFB4-7BE0BE31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0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D6E89E-E412-49B0-BE62-F2EE4A2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81F4A66-C7C1-48F5-AAB5-5A374166A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6AEB-16D5-42CA-9537-FAD06C88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0061A-2295-4F39-894F-8BF3905A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EAFA22-2B3E-47BF-8F5E-F64F8650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55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761EA5-4D33-4A36-8325-0AFDE806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285093-E273-47EC-8BFD-2D378C93B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00BCDF-53F2-4681-B896-B97C759BB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6C5409-E40F-4002-9C0B-84C74584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742CB6-7BBC-4CCA-A49E-F4B0DB85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BB5FB3-9A75-4DFD-82CE-F2954A16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6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5CC030-E22D-4C7E-B82F-6C746FBE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1C16AB-9FFB-4D1E-9898-18C98397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48FA3B-CE27-4FB9-967B-9D7414F8D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946EAB-6249-4D4C-BE84-13FD26323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CB35F50-BC3C-4EE3-8A42-9DE4B0D93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54FDB98-3C96-4BC5-8100-EFDBD032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E02A3A8-70AB-4CBC-B228-8EE92B60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71F50C4-EB83-47B1-B971-F20016E9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6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D26466-4061-4AEE-A69B-CB196B06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4544B7C-8624-48E3-9CF2-AFFE26A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1F059B1-CAD6-423E-A9CD-390BFB12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24A03B-D71E-48E8-A1BE-FD13DDD6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13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6476802-3A7D-45C0-A6D8-6AA8567F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B13712D-5B04-4E6A-8A0F-5C289249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A2E22E9-1CDF-4FDC-AAE0-4533882E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0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277932-5BE4-45E5-AC8E-FACA9EA3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281689-A220-4734-AC81-35FC709D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C09AB8-6206-4767-ADA0-0F5BFE4C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F5A107-BA2F-4CEF-9B32-74906C30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10382E-E862-41C1-A96E-11E22F41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0F9C6B-8592-414D-89CA-B1BFD2E6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04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0DA8BF-E5D9-46F3-BF21-BD184503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43884FC-7CB4-4A84-8786-D3B218280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92C80B-F672-4040-9ED6-176F3D42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76CA2F-89E0-48FF-B7DB-B7435BE2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80E76E-FA8D-4FBC-BCFF-C35B8797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EBF6CBD-9D8A-44F6-BEBD-EA780CC7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55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D26D3B-4D83-4901-B953-D52E007D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921C6C4-6DBC-4E30-97B6-5A0B683E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6BC1D8-FBB1-44B4-AD6C-9A98F65D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06A809-2D05-4F49-A350-721D1F61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31A982-DCE9-4452-B352-F525A3C4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37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8643E9C-D4D0-4C27-9B92-8E7B64182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8D2274-438C-4DFA-AB47-D2EC50A5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6C0C3D-3E8C-4FA2-9C4A-FB6A74AB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C93262-3164-4660-9FF4-3F62E2AF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2037D9B-155D-4BA7-B28F-D052B396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97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6"/>
            <a:ext cx="11243715" cy="6324591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1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3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3" y="181687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2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00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534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7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599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21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89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6850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271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799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765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093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22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383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45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2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14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29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242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024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092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92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812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827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340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5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26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16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613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638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65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597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786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530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861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4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519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270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806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273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135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783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495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133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002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0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963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170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972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8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219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376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17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753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310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3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5470-CC01-4333-A533-33C5D3ED9C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9BC51-08A7-4146-B350-5362D1A11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3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BC07D31-4B56-4456-B116-34D42111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194F17A-712D-4687-B4B7-996AFB00A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CCD1E4-6DA5-4A95-A4B6-EECB6CDD6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DE9C4D9-BB03-4C0C-9630-F5D180F65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198DB4-ACDF-494E-933C-55FE66AC6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8B1083-D58F-4699-A741-E7EA53845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020C7E6-65DD-4795-8988-78B3EDD8A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4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13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4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0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2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8.xml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0.xml"/><Relationship Id="rId5" Type="http://schemas.openxmlformats.org/officeDocument/2006/relationships/chart" Target="../charts/chart4.x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slide" Target="slide6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13.png"/><Relationship Id="rId1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slide" Target="slide4.xml"/><Relationship Id="rId5" Type="http://schemas.openxmlformats.org/officeDocument/2006/relationships/audio" Target="../media/audio3.wav"/><Relationship Id="rId15" Type="http://schemas.openxmlformats.org/officeDocument/2006/relationships/chart" Target="../charts/chart1.xml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comments" Target="../comments/comment2.xml"/><Relationship Id="rId2" Type="http://schemas.openxmlformats.org/officeDocument/2006/relationships/audio" Target="../media/audio1.wav"/><Relationship Id="rId16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5" Type="http://schemas.openxmlformats.org/officeDocument/2006/relationships/image" Target="../media/image27.wmf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25.png"/><Relationship Id="rId1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9.png"/><Relationship Id="rId14" Type="http://schemas.openxmlformats.org/officeDocument/2006/relationships/comments" Target="../comments/commen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omments" Target="../comments/comment4.xml"/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12" Type="http://schemas.openxmlformats.org/officeDocument/2006/relationships/chart" Target="../charts/chart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slide" Target="slide4.xml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31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hỗ dành sẵn cho Nội dung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1" y="10"/>
            <a:ext cx="9669643" cy="6857991"/>
          </a:xfrm>
          <a:prstGeom prst="rect">
            <a:avLst/>
          </a:prstGeom>
        </p:spPr>
      </p:pic>
      <p:sp>
        <p:nvSpPr>
          <p:cNvPr id="18" name="Rectangle 1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9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Hộp Văn bản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-1" y="956790"/>
            <a:ext cx="1218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</a:t>
            </a:r>
          </a:p>
        </p:txBody>
      </p:sp>
      <p:sp>
        <p:nvSpPr>
          <p:cNvPr id="9" name="Hộp Văn bản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403468" y="4057223"/>
            <a:ext cx="116427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GVSB: Phan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1: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2: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3046" y="2616881"/>
            <a:ext cx="12185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8 (CÁNH DIỀU )</a:t>
            </a:r>
          </a:p>
        </p:txBody>
      </p:sp>
      <p:sp>
        <p:nvSpPr>
          <p:cNvPr id="11" name="Hộp Văn bản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</a:p>
        </p:txBody>
      </p:sp>
      <p:sp>
        <p:nvSpPr>
          <p:cNvPr id="12" name="Hộp Văn bản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9C44B3-5CCE-402B-9E16-576A3ABE7C3E}"/>
              </a:ext>
            </a:extLst>
          </p:cNvPr>
          <p:cNvSpPr txBox="1"/>
          <p:nvPr/>
        </p:nvSpPr>
        <p:spPr>
          <a:xfrm>
            <a:off x="-3047" y="297220"/>
            <a:ext cx="1218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</a:p>
        </p:txBody>
      </p:sp>
    </p:spTree>
    <p:extLst>
      <p:ext uri="{BB962C8B-B14F-4D97-AF65-F5344CB8AC3E}">
        <p14:creationId xmlns:p14="http://schemas.microsoft.com/office/powerpoint/2010/main" val="3398675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5301" y="2403851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7" name="Google Shape;163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8" name="Google Shape;157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</p:spTree>
    <p:extLst>
      <p:ext uri="{BB962C8B-B14F-4D97-AF65-F5344CB8AC3E}">
        <p14:creationId xmlns:p14="http://schemas.microsoft.com/office/powerpoint/2010/main" val="27759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10716374" y="-136347"/>
            <a:ext cx="1543019" cy="1543019"/>
          </a:xfrm>
          <a:prstGeom prst="rect">
            <a:avLst/>
          </a:prstGeom>
        </p:spPr>
      </p:pic>
      <p:sp>
        <p:nvSpPr>
          <p:cNvPr id="2" name="!!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524753" y="278800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</a:p>
        </p:txBody>
      </p:sp>
      <p:pic>
        <p:nvPicPr>
          <p:cNvPr id="32" name="Graphic 3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31881" y="95601"/>
            <a:ext cx="860119" cy="860119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294468" y="1214551"/>
            <a:ext cx="11897532" cy="2024595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50929" y="1534600"/>
            <a:ext cx="11406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nhóm làm một s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đồ tư duy khổ giấy A1, nội dung kiến thức chính trong bài bài phân tích và xử l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dữ liệu thu được ở dạng bảng, biểu đồ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831682" y="4231037"/>
            <a:ext cx="100399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892731" y="2390501"/>
            <a:ext cx="3866606" cy="2495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744583" y="2408117"/>
            <a:ext cx="2834639" cy="126255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ounded Rectangle 5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8242038" y="3211357"/>
            <a:ext cx="3229328" cy="189621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loud 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35132" y="4153989"/>
            <a:ext cx="4271554" cy="2495005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loud 7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00437" y="2"/>
            <a:ext cx="4336868" cy="151529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222105" y="3045110"/>
            <a:ext cx="349151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 tích và xử l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 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 được ở dạng bảng, biểu đồ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 flipH="1">
            <a:off x="91440" y="2769332"/>
            <a:ext cx="3673928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Phát hiện vấn đề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35427" y="4415244"/>
            <a:ext cx="3341915" cy="165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Nhận biết mối liên hệ toán học đơn giản giữa các số liệu được biểu diễn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17554" y="416927"/>
            <a:ext cx="4376059" cy="875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 hiện tính toán và suy luận toán 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8242039" y="3367054"/>
            <a:ext cx="3344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8088712" y="378826"/>
            <a:ext cx="4347128" cy="1933298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26334" y="679998"/>
            <a:ext cx="393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3510983" y="2339069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327827" y="4270444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 rot="16200000">
            <a:off x="1439200" y="1654623"/>
            <a:ext cx="978408" cy="4846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ight Arrow 24"/>
          <p:cNvSpPr/>
          <p:nvPr/>
        </p:nvSpPr>
        <p:spPr>
          <a:xfrm rot="16200000">
            <a:off x="9530756" y="2465927"/>
            <a:ext cx="978408" cy="4846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2050997" y="3812365"/>
            <a:ext cx="659741" cy="42029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79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3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177872" y="388003"/>
            <a:ext cx="9965410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2015 – 2016, 2016 – 2017, 2017 – 2018, 2018 – 2019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F424AC0-E14B-D0CC-FA35-5778C19FD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2" t="32248" r="32927" b="33177"/>
          <a:stretch/>
        </p:blipFill>
        <p:spPr>
          <a:xfrm>
            <a:off x="2402237" y="2086826"/>
            <a:ext cx="7825496" cy="47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70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71961" y="217522"/>
            <a:ext cx="5129937" cy="2427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 bảng thống kê số lượng lớp học ở cấp THCS của Việt Nam trong các năm học đó theo mẫu sau: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 descr="OPL20U25GSXzBJYl68kk8uQGfFKzs7yb1M4KJWUiLk6ZEvGF+qCIPSnY57AbBFCvTW2023.15.47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93024"/>
              </p:ext>
            </p:extLst>
          </p:nvPr>
        </p:nvGraphicFramePr>
        <p:xfrm>
          <a:off x="371961" y="4902163"/>
          <a:ext cx="10771321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0441">
                  <a:extLst>
                    <a:ext uri="{9D8B030D-6E8A-4147-A177-3AD203B41FA5}">
                      <a16:colId xmlns:a16="http://schemas.microsoft.com/office/drawing/2014/main" val="3354255996"/>
                    </a:ext>
                  </a:extLst>
                </a:gridCol>
                <a:gridCol w="1795220">
                  <a:extLst>
                    <a:ext uri="{9D8B030D-6E8A-4147-A177-3AD203B41FA5}">
                      <a16:colId xmlns:a16="http://schemas.microsoft.com/office/drawing/2014/main" val="1906465861"/>
                    </a:ext>
                  </a:extLst>
                </a:gridCol>
                <a:gridCol w="1795220">
                  <a:extLst>
                    <a:ext uri="{9D8B030D-6E8A-4147-A177-3AD203B41FA5}">
                      <a16:colId xmlns:a16="http://schemas.microsoft.com/office/drawing/2014/main" val="1403131159"/>
                    </a:ext>
                  </a:extLst>
                </a:gridCol>
                <a:gridCol w="1795220">
                  <a:extLst>
                    <a:ext uri="{9D8B030D-6E8A-4147-A177-3AD203B41FA5}">
                      <a16:colId xmlns:a16="http://schemas.microsoft.com/office/drawing/2014/main" val="2584161986"/>
                    </a:ext>
                  </a:extLst>
                </a:gridCol>
                <a:gridCol w="1795220">
                  <a:extLst>
                    <a:ext uri="{9D8B030D-6E8A-4147-A177-3AD203B41FA5}">
                      <a16:colId xmlns:a16="http://schemas.microsoft.com/office/drawing/2014/main" val="3469755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8853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THCS</a:t>
                      </a:r>
                    </a:p>
                    <a:p>
                      <a:pPr algn="ctr"/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3057138"/>
                  </a:ext>
                </a:extLst>
              </a:tr>
            </a:tbl>
          </a:graphicData>
        </a:graphic>
      </p:graphicFrame>
      <p:pic>
        <p:nvPicPr>
          <p:cNvPr id="4" name="Hình ảnh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F424AC0-E14B-D0CC-FA35-5778C19FD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2" t="32248" r="32927" b="33177"/>
          <a:stretch/>
        </p:blipFill>
        <p:spPr>
          <a:xfrm>
            <a:off x="5757621" y="485994"/>
            <a:ext cx="6206336" cy="37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728421" y="1624484"/>
            <a:ext cx="5041515" cy="333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 với năm học 2015 – 2016, số lượng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cấp THCS của Việt Nam tro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năm học 2018 – 2019 đã tăng lên bao nhiêu phần trăm (làm tròn kết quả đến hàng phần mười)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914400" y="594122"/>
            <a:ext cx="1906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Hình ảnh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F424AC0-E14B-D0CC-FA35-5778C19FD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2" t="32248" r="32927" b="33177"/>
          <a:stretch/>
        </p:blipFill>
        <p:spPr>
          <a:xfrm>
            <a:off x="5769936" y="424001"/>
            <a:ext cx="6206336" cy="37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728421" y="1624484"/>
            <a:ext cx="5041515" cy="333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THCS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914400" y="594122"/>
            <a:ext cx="1906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Hình ảnh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F424AC0-E14B-D0CC-FA35-5778C19FD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2" t="32248" r="32927" b="33177"/>
          <a:stretch/>
        </p:blipFill>
        <p:spPr>
          <a:xfrm>
            <a:off x="5769936" y="424001"/>
            <a:ext cx="6206336" cy="37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7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203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22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2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31596" y="4503107"/>
            <a:ext cx="2174602" cy="2174602"/>
          </a:xfrm>
          <a:prstGeom prst="rect">
            <a:avLst/>
          </a:prstGeom>
        </p:spPr>
      </p:pic>
      <p:pic>
        <p:nvPicPr>
          <p:cNvPr id="12" name="Graphic 3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2053" y="5063114"/>
            <a:ext cx="1277930" cy="1277930"/>
          </a:xfrm>
          <a:prstGeom prst="rect">
            <a:avLst/>
          </a:prstGeom>
        </p:spPr>
      </p:pic>
      <p:sp>
        <p:nvSpPr>
          <p:cNvPr id="9" name="TextBox 8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11444" y="516460"/>
            <a:ext cx="2402237" cy="646986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485712" y="511164"/>
            <a:ext cx="2014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57200" y="3457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124607" y="1329220"/>
            <a:ext cx="99256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85473"/>
              </p:ext>
            </p:extLst>
          </p:nvPr>
        </p:nvGraphicFramePr>
        <p:xfrm>
          <a:off x="641931" y="2592717"/>
          <a:ext cx="10277360" cy="1354537"/>
        </p:xfrm>
        <a:graphic>
          <a:graphicData uri="http://schemas.openxmlformats.org/drawingml/2006/table">
            <a:tbl>
              <a:tblPr firstRow="1" firstCol="1" bandRow="1"/>
              <a:tblGrid>
                <a:gridCol w="2055472">
                  <a:extLst>
                    <a:ext uri="{9D8B030D-6E8A-4147-A177-3AD203B41FA5}">
                      <a16:colId xmlns:a16="http://schemas.microsoft.com/office/drawing/2014/main" val="3745393903"/>
                    </a:ext>
                  </a:extLst>
                </a:gridCol>
                <a:gridCol w="2055472">
                  <a:extLst>
                    <a:ext uri="{9D8B030D-6E8A-4147-A177-3AD203B41FA5}">
                      <a16:colId xmlns:a16="http://schemas.microsoft.com/office/drawing/2014/main" val="3323612227"/>
                    </a:ext>
                  </a:extLst>
                </a:gridCol>
                <a:gridCol w="2055472">
                  <a:extLst>
                    <a:ext uri="{9D8B030D-6E8A-4147-A177-3AD203B41FA5}">
                      <a16:colId xmlns:a16="http://schemas.microsoft.com/office/drawing/2014/main" val="1713168394"/>
                    </a:ext>
                  </a:extLst>
                </a:gridCol>
                <a:gridCol w="2055472">
                  <a:extLst>
                    <a:ext uri="{9D8B030D-6E8A-4147-A177-3AD203B41FA5}">
                      <a16:colId xmlns:a16="http://schemas.microsoft.com/office/drawing/2014/main" val="743718809"/>
                    </a:ext>
                  </a:extLst>
                </a:gridCol>
                <a:gridCol w="2055472">
                  <a:extLst>
                    <a:ext uri="{9D8B030D-6E8A-4147-A177-3AD203B41FA5}">
                      <a16:colId xmlns:a16="http://schemas.microsoft.com/office/drawing/2014/main" val="1869039498"/>
                    </a:ext>
                  </a:extLst>
                </a:gridCol>
              </a:tblGrid>
              <a:tr h="71448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-2026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-20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-2018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-2019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433986"/>
                  </a:ext>
                </a:extLst>
              </a:tr>
              <a:tr h="64005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153,6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152,0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153,3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158,4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4918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669422" y="4177285"/>
                <a:ext cx="9000801" cy="2259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7315" indent="-107315" algn="just">
                  <a:lnSpc>
                    <a:spcPct val="106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So với năm 2015-2016, số lượng lớp học ở cấp THCS trong năm học 2018-2019 đã tăng lên</a:t>
                </a:r>
              </a:p>
              <a:p>
                <a:pPr marL="107315" indent="-107315" algn="just">
                  <a:lnSpc>
                    <a:spcPct val="106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158</m:t>
                          </m:r>
                          <m:r>
                            <a:rPr lang="vi-VN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vi-VN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153</m:t>
                          </m:r>
                          <m:r>
                            <a:rPr lang="vi-VN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vi-V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153</m:t>
                          </m:r>
                          <m:r>
                            <a:rPr lang="vi-VN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vi-VN" sz="32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  <m:r>
                        <a:rPr lang="vi-VN" sz="3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vi-VN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vi-VN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422" y="4177285"/>
                <a:ext cx="9000801" cy="2259849"/>
              </a:xfrm>
              <a:prstGeom prst="rect">
                <a:avLst/>
              </a:prstGeom>
              <a:blipFill>
                <a:blip r:embed="rId7"/>
                <a:stretch>
                  <a:fillRect l="-1762" t="-3774" r="-16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11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2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31596" y="4503107"/>
            <a:ext cx="2174602" cy="2174602"/>
          </a:xfrm>
          <a:prstGeom prst="rect">
            <a:avLst/>
          </a:prstGeom>
        </p:spPr>
      </p:pic>
      <p:pic>
        <p:nvPicPr>
          <p:cNvPr id="12" name="Graphic 3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2053" y="5063114"/>
            <a:ext cx="1277930" cy="1277930"/>
          </a:xfrm>
          <a:prstGeom prst="rect">
            <a:avLst/>
          </a:prstGeom>
        </p:spPr>
      </p:pic>
      <p:sp>
        <p:nvSpPr>
          <p:cNvPr id="9" name="TextBox 8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11444" y="516460"/>
            <a:ext cx="2402237" cy="646986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485712" y="511164"/>
            <a:ext cx="2014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57200" y="3457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89983" y="3766605"/>
            <a:ext cx="92679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kinh phí từ các cấp để có thể xây thêm nhiều trường 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641930" y="1595638"/>
            <a:ext cx="108268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THCS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C0D0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2071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31702"/>
            <a:ext cx="12072186" cy="243645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PHÂN TÍCH VÀ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DỮ LIỆU THU ĐƯỢC Ở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BIỂU ĐỒ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</a:p>
        </p:txBody>
      </p:sp>
      <p:cxnSp>
        <p:nvCxnSpPr>
          <p:cNvPr id="5" name="Straight Connector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40696" y="5137124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146" y="5522750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1226217" y="4518444"/>
            <a:ext cx="3194131" cy="3194131"/>
          </a:xfrm>
          <a:prstGeom prst="rect">
            <a:avLst/>
          </a:prstGeom>
        </p:spPr>
      </p:pic>
      <p:pic>
        <p:nvPicPr>
          <p:cNvPr id="19" name="Graphic 1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370849" y="362043"/>
            <a:ext cx="10710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6: MỘT SỐ YẾU TỐ THỐNG KÊ VÀ XÁC SUẤT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8121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16851" y="537480"/>
            <a:ext cx="2402237" cy="578882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43918" y="1596324"/>
            <a:ext cx="48974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3,27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graphicFrame>
        <p:nvGraphicFramePr>
          <p:cNvPr id="3" name="Đối tượng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D6E7C45-D1D0-F622-804B-9ED2A160D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754413"/>
              </p:ext>
            </p:extLst>
          </p:nvPr>
        </p:nvGraphicFramePr>
        <p:xfrm>
          <a:off x="2041525" y="719138"/>
          <a:ext cx="81089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0919552" imgH="27332291" progId="MSGraph.Chart.8">
                  <p:embed followColorScheme="full"/>
                </p:oleObj>
              </mc:Choice>
              <mc:Fallback>
                <p:oleObj name="Chart" r:id="rId3" imgW="40919552" imgH="2733229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1525" y="719138"/>
                        <a:ext cx="81089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1B76A1-06E5-7BFD-E170-8A866FA53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204941"/>
              </p:ext>
            </p:extLst>
          </p:nvPr>
        </p:nvGraphicFramePr>
        <p:xfrm>
          <a:off x="4116695" y="537480"/>
          <a:ext cx="802640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692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18454" y="222551"/>
            <a:ext cx="2402237" cy="646986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679771" y="1001663"/>
            <a:ext cx="11005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6" name="Table 5" descr="OPL20U25GSXzBJYl68kk8uQGfFKzs7yb1M4KJWUiLk6ZEvGF+qCIPSnY57AbBFCvTW2023.15.47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107461"/>
              </p:ext>
            </p:extLst>
          </p:nvPr>
        </p:nvGraphicFramePr>
        <p:xfrm>
          <a:off x="232471" y="2703449"/>
          <a:ext cx="11778714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7492">
                  <a:extLst>
                    <a:ext uri="{9D8B030D-6E8A-4147-A177-3AD203B41FA5}">
                      <a16:colId xmlns:a16="http://schemas.microsoft.com/office/drawing/2014/main" val="1322343109"/>
                    </a:ext>
                  </a:extLst>
                </a:gridCol>
                <a:gridCol w="1308746">
                  <a:extLst>
                    <a:ext uri="{9D8B030D-6E8A-4147-A177-3AD203B41FA5}">
                      <a16:colId xmlns:a16="http://schemas.microsoft.com/office/drawing/2014/main" val="1288539082"/>
                    </a:ext>
                  </a:extLst>
                </a:gridCol>
                <a:gridCol w="1308746">
                  <a:extLst>
                    <a:ext uri="{9D8B030D-6E8A-4147-A177-3AD203B41FA5}">
                      <a16:colId xmlns:a16="http://schemas.microsoft.com/office/drawing/2014/main" val="377003055"/>
                    </a:ext>
                  </a:extLst>
                </a:gridCol>
                <a:gridCol w="1308746">
                  <a:extLst>
                    <a:ext uri="{9D8B030D-6E8A-4147-A177-3AD203B41FA5}">
                      <a16:colId xmlns:a16="http://schemas.microsoft.com/office/drawing/2014/main" val="1383136738"/>
                    </a:ext>
                  </a:extLst>
                </a:gridCol>
                <a:gridCol w="1308746">
                  <a:extLst>
                    <a:ext uri="{9D8B030D-6E8A-4147-A177-3AD203B41FA5}">
                      <a16:colId xmlns:a16="http://schemas.microsoft.com/office/drawing/2014/main" val="980809773"/>
                    </a:ext>
                  </a:extLst>
                </a:gridCol>
                <a:gridCol w="1308746">
                  <a:extLst>
                    <a:ext uri="{9D8B030D-6E8A-4147-A177-3AD203B41FA5}">
                      <a16:colId xmlns:a16="http://schemas.microsoft.com/office/drawing/2014/main" val="452672511"/>
                    </a:ext>
                  </a:extLst>
                </a:gridCol>
                <a:gridCol w="1308746">
                  <a:extLst>
                    <a:ext uri="{9D8B030D-6E8A-4147-A177-3AD203B41FA5}">
                      <a16:colId xmlns:a16="http://schemas.microsoft.com/office/drawing/2014/main" val="3112957675"/>
                    </a:ext>
                  </a:extLst>
                </a:gridCol>
                <a:gridCol w="1308746">
                  <a:extLst>
                    <a:ext uri="{9D8B030D-6E8A-4147-A177-3AD203B41FA5}">
                      <a16:colId xmlns:a16="http://schemas.microsoft.com/office/drawing/2014/main" val="4128726655"/>
                    </a:ext>
                  </a:extLst>
                </a:gridCol>
              </a:tblGrid>
              <a:tr h="78976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556595"/>
                  </a:ext>
                </a:extLst>
              </a:tr>
              <a:tr h="11407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ngạch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33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9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1F5B35E-458C-B037-D233-9BF5FD28AA14}"/>
              </a:ext>
            </a:extLst>
          </p:cNvPr>
          <p:cNvSpPr txBox="1"/>
          <p:nvPr/>
        </p:nvSpPr>
        <p:spPr>
          <a:xfrm>
            <a:off x="791873" y="662562"/>
            <a:ext cx="4162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Kim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5" name="Đối tượng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6EAC31-A32C-F70B-EEF4-762E36817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188714"/>
              </p:ext>
            </p:extLst>
          </p:nvPr>
        </p:nvGraphicFramePr>
        <p:xfrm>
          <a:off x="4784650" y="662562"/>
          <a:ext cx="7220221" cy="477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0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203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22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2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31596" y="4503107"/>
            <a:ext cx="2174602" cy="2174602"/>
          </a:xfrm>
          <a:prstGeom prst="rect">
            <a:avLst/>
          </a:prstGeom>
        </p:spPr>
      </p:pic>
      <p:pic>
        <p:nvPicPr>
          <p:cNvPr id="12" name="Graphic 3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2053" y="5063114"/>
            <a:ext cx="1277930" cy="1277930"/>
          </a:xfrm>
          <a:prstGeom prst="rect">
            <a:avLst/>
          </a:prstGeom>
        </p:spPr>
      </p:pic>
      <p:sp>
        <p:nvSpPr>
          <p:cNvPr id="9" name="TextBox 8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11444" y="516460"/>
            <a:ext cx="2402237" cy="646986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485712" y="511164"/>
            <a:ext cx="2014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57200" y="3457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180034" y="1441964"/>
            <a:ext cx="8454559" cy="580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 bảng thống kê kim ngạch xuất khẩu rau quả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168401"/>
              </p:ext>
            </p:extLst>
          </p:nvPr>
        </p:nvGraphicFramePr>
        <p:xfrm>
          <a:off x="327664" y="2477185"/>
          <a:ext cx="11716719" cy="1676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3817">
                  <a:extLst>
                    <a:ext uri="{9D8B030D-6E8A-4147-A177-3AD203B41FA5}">
                      <a16:colId xmlns:a16="http://schemas.microsoft.com/office/drawing/2014/main" val="1225297205"/>
                    </a:ext>
                  </a:extLst>
                </a:gridCol>
                <a:gridCol w="1673817">
                  <a:extLst>
                    <a:ext uri="{9D8B030D-6E8A-4147-A177-3AD203B41FA5}">
                      <a16:colId xmlns:a16="http://schemas.microsoft.com/office/drawing/2014/main" val="3064134108"/>
                    </a:ext>
                  </a:extLst>
                </a:gridCol>
                <a:gridCol w="1673817">
                  <a:extLst>
                    <a:ext uri="{9D8B030D-6E8A-4147-A177-3AD203B41FA5}">
                      <a16:colId xmlns:a16="http://schemas.microsoft.com/office/drawing/2014/main" val="3475691783"/>
                    </a:ext>
                  </a:extLst>
                </a:gridCol>
                <a:gridCol w="1673817">
                  <a:extLst>
                    <a:ext uri="{9D8B030D-6E8A-4147-A177-3AD203B41FA5}">
                      <a16:colId xmlns:a16="http://schemas.microsoft.com/office/drawing/2014/main" val="1411914683"/>
                    </a:ext>
                  </a:extLst>
                </a:gridCol>
                <a:gridCol w="1673817">
                  <a:extLst>
                    <a:ext uri="{9D8B030D-6E8A-4147-A177-3AD203B41FA5}">
                      <a16:colId xmlns:a16="http://schemas.microsoft.com/office/drawing/2014/main" val="2999760739"/>
                    </a:ext>
                  </a:extLst>
                </a:gridCol>
                <a:gridCol w="1673817">
                  <a:extLst>
                    <a:ext uri="{9D8B030D-6E8A-4147-A177-3AD203B41FA5}">
                      <a16:colId xmlns:a16="http://schemas.microsoft.com/office/drawing/2014/main" val="1274916884"/>
                    </a:ext>
                  </a:extLst>
                </a:gridCol>
                <a:gridCol w="1673817">
                  <a:extLst>
                    <a:ext uri="{9D8B030D-6E8A-4147-A177-3AD203B41FA5}">
                      <a16:colId xmlns:a16="http://schemas.microsoft.com/office/drawing/2014/main" val="143278086"/>
                    </a:ext>
                  </a:extLst>
                </a:gridCol>
              </a:tblGrid>
              <a:tr h="105238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087893"/>
                  </a:ext>
                </a:extLst>
              </a:tr>
              <a:tr h="6097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9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9180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2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31596" y="4503107"/>
            <a:ext cx="2174602" cy="2174602"/>
          </a:xfrm>
          <a:prstGeom prst="rect">
            <a:avLst/>
          </a:prstGeom>
        </p:spPr>
      </p:pic>
      <p:pic>
        <p:nvPicPr>
          <p:cNvPr id="12" name="Graphic 3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2053" y="5063114"/>
            <a:ext cx="1277930" cy="1277930"/>
          </a:xfrm>
          <a:prstGeom prst="rect">
            <a:avLst/>
          </a:prstGeom>
        </p:spPr>
      </p:pic>
      <p:sp>
        <p:nvSpPr>
          <p:cNvPr id="9" name="TextBox 8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11444" y="516460"/>
            <a:ext cx="2402237" cy="646986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485712" y="511164"/>
            <a:ext cx="2014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1756045" y="1794886"/>
                <a:ext cx="8842813" cy="2139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Kim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sang Trung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Quốc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sang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3270.(</m:t>
                    </m:r>
                    <m:r>
                      <a:rPr lang="vi-VN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56,3</m:t>
                    </m:r>
                    <m:r>
                      <a:rPr lang="vi-VN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%−43,7%)</m:t>
                    </m:r>
                    <m:r>
                      <a:rPr lang="vi-VN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412</m:t>
                    </m:r>
                    <m:r>
                      <a:rPr lang="vi-VN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(triệu đô la mỹ)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045" y="1794886"/>
                <a:ext cx="8842813" cy="2139047"/>
              </a:xfrm>
              <a:prstGeom prst="rect">
                <a:avLst/>
              </a:prstGeom>
              <a:blipFill>
                <a:blip r:embed="rId7"/>
                <a:stretch>
                  <a:fillRect l="-1723" t="-3989" r="-1792" b="-8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773126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812800" y="685800"/>
            <a:ext cx="4314613" cy="42468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433453" y="2420197"/>
            <a:ext cx="3251200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en-GB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561092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66793" y="317962"/>
            <a:ext cx="2402237" cy="578882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</p:txBody>
      </p:sp>
      <p:sp>
        <p:nvSpPr>
          <p:cNvPr id="5" name="Rectangle 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01478" y="1290478"/>
            <a:ext cx="626131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01478" y="3727880"/>
            <a:ext cx="608371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27308" y="5260796"/>
            <a:ext cx="108591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6" name="Đối tượng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13119-60D8-8449-E833-293ABF627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186005"/>
              </p:ext>
            </p:extLst>
          </p:nvPr>
        </p:nvGraphicFramePr>
        <p:xfrm>
          <a:off x="6643201" y="425302"/>
          <a:ext cx="5977645" cy="427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 descr="OPL20U25GSXzBJYl68kk8uQGfFKzs7yb1M4KJWUiLk6ZEvGF+qCIPSnY57AbBFCvTW2023.15.47+K4lPs7H94VUqPe2XwIsfPRnrXQE//QTEXxb8/8N4CNc6FpgZahzpTjFhMzSA7T/nHJa11DE8Ng2TP3iAmRczFlmslSuUNOgUeb6yRvs0="/>
          <p:cNvCxnSpPr/>
          <p:nvPr/>
        </p:nvCxnSpPr>
        <p:spPr>
          <a:xfrm flipV="1">
            <a:off x="7369727" y="373953"/>
            <a:ext cx="7749" cy="3651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 descr="OPL20U25GSXzBJYl68kk8uQGfFKzs7yb1M4KJWUiLk6ZEvGF+qCIPSnY57AbBFCvTW2023.15.47+K4lPs7H94VUqPe2XwIsfPRnrXQE//QTEXxb8/8N4CNc6FpgZahzpTjFhMzSA7T/nHJa11DE8Ng2TP3iAmRczFlmslSuUNOgUeb6yRvs0="/>
          <p:cNvCxnSpPr/>
          <p:nvPr/>
        </p:nvCxnSpPr>
        <p:spPr>
          <a:xfrm flipV="1">
            <a:off x="7377476" y="4025830"/>
            <a:ext cx="40186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23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2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31596" y="4503107"/>
            <a:ext cx="2174602" cy="2174602"/>
          </a:xfrm>
          <a:prstGeom prst="rect">
            <a:avLst/>
          </a:prstGeom>
        </p:spPr>
      </p:pic>
      <p:pic>
        <p:nvPicPr>
          <p:cNvPr id="12" name="Graphic 3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2053" y="5063114"/>
            <a:ext cx="1277930" cy="1277930"/>
          </a:xfrm>
          <a:prstGeom prst="rect">
            <a:avLst/>
          </a:prstGeom>
        </p:spPr>
      </p:pic>
      <p:sp>
        <p:nvSpPr>
          <p:cNvPr id="9" name="TextBox 8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11444" y="516460"/>
            <a:ext cx="2402237" cy="646986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485712" y="511164"/>
            <a:ext cx="2014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748426" y="1714381"/>
            <a:ext cx="101933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tháng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6, </a:t>
            </a:r>
            <a:r>
              <a:rPr lang="vi-VN" alt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cửa hàng bán được máy điều hòa nhiệt độ nhiều hơn máy sưởi là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100-3=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97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748426" y="3101509"/>
            <a:ext cx="10441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665708" y="4590393"/>
            <a:ext cx="827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đó tháng tiếp theo cửa hàng đó nên nhập nhiều máy điều hòa nhiệt độ để đáp ứng nhu cầu kinh doanh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95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63355" y="1457174"/>
            <a:ext cx="6976587" cy="956117"/>
          </a:xfrm>
          <a:prstGeom prst="roundRect">
            <a:avLst>
              <a:gd name="adj" fmla="val 50000"/>
            </a:avLst>
          </a:prstGeom>
          <a:solidFill>
            <a:srgbClr val="07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3" name="Rectangle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11810" y="2554032"/>
            <a:ext cx="7319643" cy="2779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 nhớ nội dung kiến thức bài: sử dụng sơ đồ tư duy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ngẫu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4732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cxnSp>
        <p:nvCxnSpPr>
          <p:cNvPr id="5" name="Straight Connector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638550" y="3900864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Hình ảnh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0027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5638800" y="500063"/>
            <a:ext cx="1371600" cy="990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OPL20U25GSXzBJYl68kk8uQGfFKzs7yb1M4KJWUiLk6ZEvGF+qCIPSnY57AbBFCvTW2023.15.47+K4lPs7H94VUqPe2XwIsfPRnrXQE//QTEXxb8/8N4CNc6FpgZahzpTjFhMzSA7T/nHJa11DE8Ng2TP3iAmRczFlmslSuUNOgUeb6yRvs0=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271464"/>
            <a:ext cx="1143000" cy="1207739"/>
          </a:xfrm>
          <a:prstGeom prst="rect">
            <a:avLst/>
          </a:prstGeom>
        </p:spPr>
      </p:pic>
      <p:sp>
        <p:nvSpPr>
          <p:cNvPr id="19" name="Oval 18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7374189" y="501517"/>
            <a:ext cx="10668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-318278"/>
            <a:ext cx="990600" cy="1862137"/>
          </a:xfrm>
          <a:prstGeom prst="rect">
            <a:avLst/>
          </a:prstGeom>
        </p:spPr>
      </p:pic>
      <p:sp>
        <p:nvSpPr>
          <p:cNvPr id="20" name="Oval 19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178652" y="1911217"/>
            <a:ext cx="12954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OPL20U25GSXzBJYl68kk8uQGfFKzs7yb1M4KJWUiLk6ZEvGF+qCIPSnY57AbBFCvTW2023.15.47+K4lPs7H94VUqPe2XwIsfPRnrXQE//QTEXxb8/8N4CNc6FpgZahzpTjFhMzSA7T/nHJa11DE8Ng2TP3iAmRczFlmslSuUNOgUeb6yRvs0=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3888" y="1409945"/>
            <a:ext cx="975524" cy="1550122"/>
          </a:xfrm>
          <a:prstGeom prst="rect">
            <a:avLst/>
          </a:prstGeom>
        </p:spPr>
      </p:pic>
      <p:sp>
        <p:nvSpPr>
          <p:cNvPr id="21" name="Oval 2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7699540" y="1936965"/>
            <a:ext cx="1219200" cy="990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OPL20U25GSXzBJYl68kk8uQGfFKzs7yb1M4KJWUiLk6ZEvGF+qCIPSnY57AbBFCvTW2023.15.47+K4lPs7H94VUqPe2XwIsfPRnrXQE//QTEXxb8/8N4CNc6FpgZahzpTjFhMzSA7T/nHJa11DE8Ng2TP3iAmRczFlmslSuUNOgUeb6yRvs0=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72172" y="1740412"/>
            <a:ext cx="990600" cy="990600"/>
          </a:xfrm>
          <a:prstGeom prst="rect">
            <a:avLst/>
          </a:prstGeom>
        </p:spPr>
      </p:pic>
      <p:sp>
        <p:nvSpPr>
          <p:cNvPr id="22" name="Oval 2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8967068" y="920617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OPL20U25GSXzBJYl68kk8uQGfFKzs7yb1M4KJWUiLk6ZEvGF+qCIPSnY57AbBFCvTW2023.15.47+K4lPs7H94VUqPe2XwIsfPRnrXQE//QTEXxb8/8N4CNc6FpgZahzpTjFhMzSA7T/nHJa11DE8Ng2TP3iAmRczFlmslSuUNOgUeb6yRvs0=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26057" y="518380"/>
            <a:ext cx="990600" cy="1199039"/>
          </a:xfrm>
          <a:prstGeom prst="rect">
            <a:avLst/>
          </a:prstGeom>
        </p:spPr>
      </p:pic>
      <p:sp>
        <p:nvSpPr>
          <p:cNvPr id="2" name="Down Arrow 1">
            <a:hlinkClick r:id="rId14" action="ppaction://hlinksldjump"/>
          </p:cNvPr>
          <p:cNvSpPr/>
          <p:nvPr/>
        </p:nvSpPr>
        <p:spPr>
          <a:xfrm rot="16200000">
            <a:off x="10495788" y="53159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55367"/>
            <a:ext cx="9259613" cy="2592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47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-0.00417 0.6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3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125 0.56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0033 0.5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7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2083 0.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0417 0.57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90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10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21921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1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1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10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21921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21921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21921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29541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29541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1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541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10" y="3352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10" y="419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10" y="5105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810" y="6019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9432" y="5260696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22127" y="4775775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8872144" y="47244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0" name="Picture 29" descr="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10" y="3064703"/>
            <a:ext cx="609600" cy="743224"/>
          </a:xfrm>
          <a:prstGeom prst="rect">
            <a:avLst/>
          </a:prstGeom>
        </p:spPr>
      </p:pic>
      <p:pic>
        <p:nvPicPr>
          <p:cNvPr id="31" name="Picture 30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10" y="3886201"/>
            <a:ext cx="685800" cy="836127"/>
          </a:xfrm>
          <a:prstGeom prst="rect">
            <a:avLst/>
          </a:prstGeom>
        </p:spPr>
      </p:pic>
      <p:pic>
        <p:nvPicPr>
          <p:cNvPr id="32" name="Picture 31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10" y="4876801"/>
            <a:ext cx="685800" cy="836127"/>
          </a:xfrm>
          <a:prstGeom prst="rect">
            <a:avLst/>
          </a:prstGeom>
        </p:spPr>
      </p:pic>
      <p:pic>
        <p:nvPicPr>
          <p:cNvPr id="33" name="Picture 32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10" y="5791201"/>
            <a:ext cx="685800" cy="836127"/>
          </a:xfrm>
          <a:prstGeom prst="rect">
            <a:avLst/>
          </a:prstGeom>
        </p:spPr>
      </p:pic>
      <p:pic>
        <p:nvPicPr>
          <p:cNvPr id="34" name="Picture 33" descr="3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20400" y="5145709"/>
            <a:ext cx="1371600" cy="1672254"/>
          </a:xfrm>
          <a:prstGeom prst="rect">
            <a:avLst/>
          </a:prstGeom>
        </p:spPr>
      </p:pic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86410" y="308807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009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84766" y="5058625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82839" y="5960410"/>
            <a:ext cx="533400" cy="5334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09609" y="453580"/>
            <a:ext cx="51213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học sinh học lực trung bình ít hơn số học sinh học lực khá bao nhiêu?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Đối tượng 1">
            <a:extLst>
              <a:ext uri="{FF2B5EF4-FFF2-40B4-BE49-F238E27FC236}">
                <a16:creationId xmlns:a16="http://schemas.microsoft.com/office/drawing/2014/main" id="{90645EAE-5F5B-16A5-D211-D24B04AFB0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899104"/>
              </p:ext>
            </p:extLst>
          </p:nvPr>
        </p:nvGraphicFramePr>
        <p:xfrm>
          <a:off x="5577101" y="36722"/>
          <a:ext cx="6897956" cy="456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6726264" y="52220"/>
            <a:ext cx="7749" cy="3651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734013" y="3704096"/>
            <a:ext cx="51996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3007" y="568084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74574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560174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74574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74574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74574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560174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560174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560174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636374" y="6019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6374" y="3200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36374" y="5105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6374" y="4114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50774" y="3352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2484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0774" y="419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2840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0774" y="5105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2048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0774" y="6019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2480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7141" y="5275165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027774" y="4483387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9" name="Picture 28" descr="5a151c87f1f159262a412ad550c347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974" y="2514600"/>
            <a:ext cx="914400" cy="1557337"/>
          </a:xfrm>
          <a:prstGeom prst="rect">
            <a:avLst/>
          </a:prstGeom>
        </p:spPr>
      </p:pic>
      <p:pic>
        <p:nvPicPr>
          <p:cNvPr id="30" name="Picture 29" descr="5a151c87f1f159262a412ad550c3473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8174" y="3505201"/>
            <a:ext cx="762000" cy="1297781"/>
          </a:xfrm>
          <a:prstGeom prst="rect">
            <a:avLst/>
          </a:prstGeom>
        </p:spPr>
      </p:pic>
      <p:pic>
        <p:nvPicPr>
          <p:cNvPr id="31" name="Picture 30" descr="5a151c87f1f159262a412ad550c347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974" y="4343401"/>
            <a:ext cx="914400" cy="1557337"/>
          </a:xfrm>
          <a:prstGeom prst="rect">
            <a:avLst/>
          </a:prstGeom>
        </p:spPr>
      </p:pic>
      <p:pic>
        <p:nvPicPr>
          <p:cNvPr id="32" name="Picture 31" descr="5a151c87f1f159262a412ad550c347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974" y="5486401"/>
            <a:ext cx="914400" cy="1557337"/>
          </a:xfrm>
          <a:prstGeom prst="rect">
            <a:avLst/>
          </a:prstGeom>
        </p:spPr>
      </p:pic>
      <p:pic>
        <p:nvPicPr>
          <p:cNvPr id="33" name="Picture 32" descr="5a151c87f1f159262a412ad550c34737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940796" y="4699575"/>
            <a:ext cx="1524000" cy="2595562"/>
          </a:xfrm>
          <a:prstGeom prst="rect">
            <a:avLst/>
          </a:prstGeom>
        </p:spPr>
      </p:pic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79774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55974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55974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55974" y="5105400"/>
            <a:ext cx="533400" cy="5334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6674" y="74739"/>
            <a:ext cx="52707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2 tháng đầu công ty đó bán được tất cả bao nhiêu sản phẩm?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597896"/>
              </p:ext>
            </p:extLst>
          </p:nvPr>
        </p:nvGraphicFramePr>
        <p:xfrm>
          <a:off x="-662527" y="929708"/>
          <a:ext cx="4834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80" imgH="164814" progId="Equation.DSMT4">
                  <p:embed/>
                </p:oleObj>
              </mc:Choice>
              <mc:Fallback>
                <p:oleObj name="Equation" r:id="rId14" imgW="126780" imgH="164814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62527" y="929708"/>
                        <a:ext cx="48343" cy="161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1">
            <a:extLst>
              <a:ext uri="{FF2B5EF4-FFF2-40B4-BE49-F238E27FC236}">
                <a16:creationId xmlns:a16="http://schemas.microsoft.com/office/drawing/2014/main" id="{D1EE4AF3-326F-4E53-0FDE-D67848B443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68951"/>
              </p:ext>
            </p:extLst>
          </p:nvPr>
        </p:nvGraphicFramePr>
        <p:xfrm>
          <a:off x="5466212" y="135138"/>
          <a:ext cx="6772940" cy="3776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415169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7278" y="479426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2209800" y="4191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3276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3352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419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105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6019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2478" y="432435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006180" y="3623675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2679d57cccfcefe3eb811ab9b30397c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2895601"/>
            <a:ext cx="685800" cy="968663"/>
          </a:xfrm>
          <a:prstGeom prst="rect">
            <a:avLst/>
          </a:prstGeom>
        </p:spPr>
      </p:pic>
      <p:pic>
        <p:nvPicPr>
          <p:cNvPr id="29" name="Picture 28" descr="2679d57cccfcefe3eb811ab9b30397c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3886200"/>
            <a:ext cx="685800" cy="847580"/>
          </a:xfrm>
          <a:prstGeom prst="rect">
            <a:avLst/>
          </a:prstGeom>
        </p:spPr>
      </p:pic>
      <p:pic>
        <p:nvPicPr>
          <p:cNvPr id="30" name="Picture 29" descr="2679d57cccfcefe3eb811ab9b30397c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4648201"/>
            <a:ext cx="685800" cy="968663"/>
          </a:xfrm>
          <a:prstGeom prst="rect">
            <a:avLst/>
          </a:prstGeom>
        </p:spPr>
      </p:pic>
      <p:pic>
        <p:nvPicPr>
          <p:cNvPr id="31" name="Picture 30" descr="2679d57cccfcefe3eb811ab9b30397c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5638801"/>
            <a:ext cx="685800" cy="968663"/>
          </a:xfrm>
          <a:prstGeom prst="rect">
            <a:avLst/>
          </a:prstGeom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5943600"/>
            <a:ext cx="533400" cy="533400"/>
          </a:xfrm>
          <a:prstGeom prst="rect">
            <a:avLst/>
          </a:prstGeom>
        </p:spPr>
      </p:pic>
      <p:pic>
        <p:nvPicPr>
          <p:cNvPr id="37" name="Picture 36" descr="2679d57cccfcefe3eb811ab9b30397c8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736178" y="4490157"/>
            <a:ext cx="1676400" cy="236784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038387" y="249514"/>
            <a:ext cx="9629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rong các tháng trên tháng nào 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lượng mưa nhiều nhất?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37584"/>
              </p:ext>
            </p:extLst>
          </p:nvPr>
        </p:nvGraphicFramePr>
        <p:xfrm>
          <a:off x="2563035" y="1611104"/>
          <a:ext cx="8219265" cy="1756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4817">
                  <a:extLst>
                    <a:ext uri="{9D8B030D-6E8A-4147-A177-3AD203B41FA5}">
                      <a16:colId xmlns:a16="http://schemas.microsoft.com/office/drawing/2014/main" val="3297614488"/>
                    </a:ext>
                  </a:extLst>
                </a:gridCol>
                <a:gridCol w="1027408">
                  <a:extLst>
                    <a:ext uri="{9D8B030D-6E8A-4147-A177-3AD203B41FA5}">
                      <a16:colId xmlns:a16="http://schemas.microsoft.com/office/drawing/2014/main" val="4020752619"/>
                    </a:ext>
                  </a:extLst>
                </a:gridCol>
                <a:gridCol w="1027408">
                  <a:extLst>
                    <a:ext uri="{9D8B030D-6E8A-4147-A177-3AD203B41FA5}">
                      <a16:colId xmlns:a16="http://schemas.microsoft.com/office/drawing/2014/main" val="1763666980"/>
                    </a:ext>
                  </a:extLst>
                </a:gridCol>
                <a:gridCol w="1027408">
                  <a:extLst>
                    <a:ext uri="{9D8B030D-6E8A-4147-A177-3AD203B41FA5}">
                      <a16:colId xmlns:a16="http://schemas.microsoft.com/office/drawing/2014/main" val="754860802"/>
                    </a:ext>
                  </a:extLst>
                </a:gridCol>
                <a:gridCol w="1027408">
                  <a:extLst>
                    <a:ext uri="{9D8B030D-6E8A-4147-A177-3AD203B41FA5}">
                      <a16:colId xmlns:a16="http://schemas.microsoft.com/office/drawing/2014/main" val="3024190260"/>
                    </a:ext>
                  </a:extLst>
                </a:gridCol>
                <a:gridCol w="1027408">
                  <a:extLst>
                    <a:ext uri="{9D8B030D-6E8A-4147-A177-3AD203B41FA5}">
                      <a16:colId xmlns:a16="http://schemas.microsoft.com/office/drawing/2014/main" val="2879448578"/>
                    </a:ext>
                  </a:extLst>
                </a:gridCol>
                <a:gridCol w="1027408">
                  <a:extLst>
                    <a:ext uri="{9D8B030D-6E8A-4147-A177-3AD203B41FA5}">
                      <a16:colId xmlns:a16="http://schemas.microsoft.com/office/drawing/2014/main" val="2667240991"/>
                    </a:ext>
                  </a:extLst>
                </a:gridCol>
              </a:tblGrid>
              <a:tr h="50216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9240838"/>
                  </a:ext>
                </a:extLst>
              </a:tr>
              <a:tr h="12382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581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7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4820" y="5405717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0590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43619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059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059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0590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43619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43619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43619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512390" y="5181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12390" y="6019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2390" y="4191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2390" y="3276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2990" y="3352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6790" y="419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20154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6790" y="5105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20153.8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26790" y="6019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20153.6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1190" y="4875917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42549" y="451617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7990" y="2819400"/>
            <a:ext cx="990600" cy="990600"/>
          </a:xfrm>
          <a:prstGeom prst="rect">
            <a:avLst/>
          </a:prstGeom>
        </p:spPr>
      </p:pic>
      <p:pic>
        <p:nvPicPr>
          <p:cNvPr id="29" name="Picture 28" descr="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7990" y="3810000"/>
            <a:ext cx="990600" cy="990600"/>
          </a:xfrm>
          <a:prstGeom prst="rect">
            <a:avLst/>
          </a:prstGeom>
        </p:spPr>
      </p:pic>
      <p:pic>
        <p:nvPicPr>
          <p:cNvPr id="30" name="Picture 29" descr="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7990" y="4800600"/>
            <a:ext cx="990600" cy="990600"/>
          </a:xfrm>
          <a:prstGeom prst="rect">
            <a:avLst/>
          </a:prstGeom>
        </p:spPr>
      </p:pic>
      <p:pic>
        <p:nvPicPr>
          <p:cNvPr id="31" name="Picture 30" descr="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7990" y="5867400"/>
            <a:ext cx="990600" cy="990600"/>
          </a:xfrm>
          <a:prstGeom prst="rect">
            <a:avLst/>
          </a:prstGeom>
        </p:spPr>
      </p:pic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7959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3199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3199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31990" y="6019800"/>
            <a:ext cx="533400" cy="533400"/>
          </a:xfrm>
          <a:prstGeom prst="rect">
            <a:avLst/>
          </a:prstGeom>
        </p:spPr>
      </p:pic>
      <p:pic>
        <p:nvPicPr>
          <p:cNvPr id="36" name="Picture 35" descr="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07132" y="5393120"/>
            <a:ext cx="1447800" cy="144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8273" y="17129"/>
            <a:ext cx="61251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2018, 2019, 2020.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Tổng doanh thu du lịch trong năm 2020 giảm bao nhi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năm 2019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Đối tượng 1">
            <a:extLst>
              <a:ext uri="{FF2B5EF4-FFF2-40B4-BE49-F238E27FC236}">
                <a16:creationId xmlns:a16="http://schemas.microsoft.com/office/drawing/2014/main" id="{A49294F6-A878-7FB3-C8A2-B2CF3305E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974945"/>
              </p:ext>
            </p:extLst>
          </p:nvPr>
        </p:nvGraphicFramePr>
        <p:xfrm>
          <a:off x="6525121" y="43612"/>
          <a:ext cx="5666879" cy="375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flipH="1" flipV="1">
            <a:off x="7624820" y="43612"/>
            <a:ext cx="15845" cy="3164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48414" y="3208154"/>
            <a:ext cx="411480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57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5744" y="5182716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133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2209800" y="6019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3200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3352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13,33%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419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13,36%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105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13,34%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6019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13,35%</a:t>
            </a: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3665" y="632227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0050" y="4699575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268632" y="4026187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2514601"/>
            <a:ext cx="990600" cy="1199039"/>
          </a:xfrm>
          <a:prstGeom prst="rect">
            <a:avLst/>
          </a:prstGeom>
        </p:spPr>
      </p:pic>
      <p:pic>
        <p:nvPicPr>
          <p:cNvPr id="29" name="Picture 28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3581401"/>
            <a:ext cx="990600" cy="1199039"/>
          </a:xfrm>
          <a:prstGeom prst="rect">
            <a:avLst/>
          </a:prstGeom>
        </p:spPr>
      </p:pic>
      <p:pic>
        <p:nvPicPr>
          <p:cNvPr id="30" name="Picture 29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4648201"/>
            <a:ext cx="990600" cy="1199039"/>
          </a:xfrm>
          <a:prstGeom prst="rect">
            <a:avLst/>
          </a:prstGeom>
        </p:spPr>
      </p:pic>
      <p:pic>
        <p:nvPicPr>
          <p:cNvPr id="31" name="Picture 30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5658962"/>
            <a:ext cx="990600" cy="1199039"/>
          </a:xfrm>
          <a:prstGeom prst="rect">
            <a:avLst/>
          </a:prstGeom>
        </p:spPr>
      </p:pic>
      <p:pic>
        <p:nvPicPr>
          <p:cNvPr id="32" name="Picture 31" descr="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06100" y="4724400"/>
            <a:ext cx="1676400" cy="2029143"/>
          </a:xfrm>
          <a:prstGeom prst="rect">
            <a:avLst/>
          </a:prstGeom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53200" y="5867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532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53200" y="41910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53200" y="5181600"/>
            <a:ext cx="533400" cy="53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4433" y="354716"/>
            <a:ext cx="106938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2016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10418"/>
              </p:ext>
            </p:extLst>
          </p:nvPr>
        </p:nvGraphicFramePr>
        <p:xfrm>
          <a:off x="4690451" y="1554480"/>
          <a:ext cx="7210586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4235">
                  <a:extLst>
                    <a:ext uri="{9D8B030D-6E8A-4147-A177-3AD203B41FA5}">
                      <a16:colId xmlns:a16="http://schemas.microsoft.com/office/drawing/2014/main" val="3428807688"/>
                    </a:ext>
                  </a:extLst>
                </a:gridCol>
                <a:gridCol w="1442117">
                  <a:extLst>
                    <a:ext uri="{9D8B030D-6E8A-4147-A177-3AD203B41FA5}">
                      <a16:colId xmlns:a16="http://schemas.microsoft.com/office/drawing/2014/main" val="293465406"/>
                    </a:ext>
                  </a:extLst>
                </a:gridCol>
                <a:gridCol w="1442117">
                  <a:extLst>
                    <a:ext uri="{9D8B030D-6E8A-4147-A177-3AD203B41FA5}">
                      <a16:colId xmlns:a16="http://schemas.microsoft.com/office/drawing/2014/main" val="4085967942"/>
                    </a:ext>
                  </a:extLst>
                </a:gridCol>
                <a:gridCol w="1442117">
                  <a:extLst>
                    <a:ext uri="{9D8B030D-6E8A-4147-A177-3AD203B41FA5}">
                      <a16:colId xmlns:a16="http://schemas.microsoft.com/office/drawing/2014/main" val="223421901"/>
                    </a:ext>
                  </a:extLst>
                </a:gridCol>
              </a:tblGrid>
              <a:tr h="465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3547213"/>
                  </a:ext>
                </a:extLst>
              </a:tr>
              <a:tr h="85831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endParaRPr lang="en-US" sz="3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028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5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3469</TotalTime>
  <Words>1638</Words>
  <Application>Microsoft Office PowerPoint</Application>
  <PresentationFormat>Widescreen</PresentationFormat>
  <Paragraphs>239</Paragraphs>
  <Slides>29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Abril Fatface</vt:lpstr>
      <vt:lpstr>Aldrich</vt:lpstr>
      <vt:lpstr>Arial</vt:lpstr>
      <vt:lpstr>Calibri</vt:lpstr>
      <vt:lpstr>Calibri Light</vt:lpstr>
      <vt:lpstr>Cambria Math</vt:lpstr>
      <vt:lpstr>Times New Roman</vt:lpstr>
      <vt:lpstr>思源黑体 Heavy</vt:lpstr>
      <vt:lpstr>Office Theme</vt:lpstr>
      <vt:lpstr>2_Office Theme</vt:lpstr>
      <vt:lpstr>3_Office Theme</vt:lpstr>
      <vt:lpstr>Chủ đề Office</vt:lpstr>
      <vt:lpstr>4_Office Theme</vt:lpstr>
      <vt:lpstr>1_Office Theme</vt:lpstr>
      <vt:lpstr>5_Office Theme</vt:lpstr>
      <vt:lpstr>6_Office Theme</vt:lpstr>
      <vt:lpstr>7_Office Theme</vt:lpstr>
      <vt:lpstr>Equation</vt:lpstr>
      <vt:lpstr>Chart</vt:lpstr>
      <vt:lpstr>PowerPoint Presentation</vt:lpstr>
      <vt:lpstr>Bài 3: PHÂN TÍCH VÀ XỬ LÍ DỮ LIỆU THU ĐƯỢC Ở DẠNG BẢNG, BIỂU ĐỒ (Tiết 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LE DAI</cp:lastModifiedBy>
  <cp:revision>121</cp:revision>
  <dcterms:created xsi:type="dcterms:W3CDTF">2021-06-07T13:44:30Z</dcterms:created>
  <dcterms:modified xsi:type="dcterms:W3CDTF">2023-08-17T08:03:13Z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