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  <p:sldMasterId id="2147483671" r:id="rId6"/>
    <p:sldMasterId id="2147483684" r:id="rId7"/>
    <p:sldMasterId id="2147483696" r:id="rId8"/>
    <p:sldMasterId id="2147483708" r:id="rId9"/>
    <p:sldMasterId id="2147483720" r:id="rId10"/>
    <p:sldMasterId id="2147483732" r:id="rId11"/>
  </p:sldMasterIdLst>
  <p:notesMasterIdLst>
    <p:notesMasterId r:id="rId37"/>
  </p:notesMasterIdLst>
  <p:sldIdLst>
    <p:sldId id="329" r:id="rId12"/>
    <p:sldId id="328" r:id="rId13"/>
    <p:sldId id="337" r:id="rId14"/>
    <p:sldId id="292" r:id="rId15"/>
    <p:sldId id="331" r:id="rId16"/>
    <p:sldId id="294" r:id="rId17"/>
    <p:sldId id="295" r:id="rId18"/>
    <p:sldId id="296" r:id="rId19"/>
    <p:sldId id="297" r:id="rId20"/>
    <p:sldId id="334" r:id="rId21"/>
    <p:sldId id="258" r:id="rId22"/>
    <p:sldId id="265" r:id="rId23"/>
    <p:sldId id="264" r:id="rId24"/>
    <p:sldId id="311" r:id="rId25"/>
    <p:sldId id="312" r:id="rId26"/>
    <p:sldId id="268" r:id="rId27"/>
    <p:sldId id="335" r:id="rId28"/>
    <p:sldId id="314" r:id="rId29"/>
    <p:sldId id="269" r:id="rId30"/>
    <p:sldId id="336" r:id="rId31"/>
    <p:sldId id="332" r:id="rId32"/>
    <p:sldId id="316" r:id="rId33"/>
    <p:sldId id="283" r:id="rId34"/>
    <p:sldId id="290" r:id="rId35"/>
    <p:sldId id="26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0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TGPM" initials="T" lastIdx="4" clrIdx="1">
    <p:extLst>
      <p:ext uri="{19B8F6BF-5375-455C-9EA6-DF929625EA0E}">
        <p15:presenceInfo xmlns:p15="http://schemas.microsoft.com/office/powerpoint/2012/main" userId="TGPM" providerId="None"/>
      </p:ext>
    </p:extLst>
  </p:cmAuthor>
  <p:cmAuthor id="3" name="ASUS Vivobook" initials="AV" lastIdx="2" clrIdx="2">
    <p:extLst>
      <p:ext uri="{19B8F6BF-5375-455C-9EA6-DF929625EA0E}">
        <p15:presenceInfo xmlns:p15="http://schemas.microsoft.com/office/powerpoint/2012/main" userId="ASUS Vivobo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0D0E"/>
    <a:srgbClr val="A7FDFF"/>
    <a:srgbClr val="1F4E79"/>
    <a:srgbClr val="FFD347"/>
    <a:srgbClr val="3333FF"/>
    <a:srgbClr val="15142A"/>
    <a:srgbClr val="FAED3B"/>
    <a:srgbClr val="70AD47"/>
    <a:srgbClr val="3CD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954" autoAdjust="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32280948906946"/>
          <c:y val="0.12625417635577443"/>
          <c:w val="0.71032186459489455"/>
          <c:h val="0.77487765089722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Năm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35.5</c:v>
                </c:pt>
                <c:pt idx="1">
                  <c:v>38</c:v>
                </c:pt>
                <c:pt idx="2">
                  <c:v>42.9</c:v>
                </c:pt>
                <c:pt idx="3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D-4498-8D82-D7425E12D7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0160255"/>
        <c:axId val="1"/>
      </c:barChart>
      <c:catAx>
        <c:axId val="9001602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15875" cap="flat" cmpd="sng" algn="ctr">
            <a:solidFill>
              <a:srgbClr val="002060">
                <a:alpha val="97000"/>
              </a:srgbClr>
            </a:solidFill>
            <a:round/>
            <a:headEnd type="oval"/>
            <a:tailEnd type="none" w="lg" len="lg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2225" cap="flat" cmpd="sng">
            <a:solidFill>
              <a:schemeClr val="accent1"/>
            </a:solidFill>
            <a:prstDash val="sysDot"/>
            <a:headEnd type="none" w="sm" len="sm"/>
            <a:tailEnd type="none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001602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3175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cửa hàng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</c:v>
                </c:pt>
                <c:pt idx="1">
                  <c:v>23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D-48BE-B5B3-BAE0E11A375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cửa hàng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35</c:v>
                </c:pt>
                <c:pt idx="1">
                  <c:v>37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D-48BE-B5B3-BAE0E11A37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3101840"/>
        <c:axId val="313102824"/>
      </c:barChart>
      <c:catAx>
        <c:axId val="313101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Tháng</a:t>
                </a:r>
                <a:endParaRPr lang="vi-VN" sz="1400"/>
              </a:p>
            </c:rich>
          </c:tx>
          <c:layout>
            <c:manualLayout>
              <c:xMode val="edge"/>
              <c:yMode val="edge"/>
              <c:x val="0.8881655730533683"/>
              <c:y val="0.73111038203557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102824"/>
        <c:crosses val="autoZero"/>
        <c:auto val="1"/>
        <c:lblAlgn val="ctr"/>
        <c:lblOffset val="100"/>
        <c:noMultiLvlLbl val="0"/>
      </c:catAx>
      <c:valAx>
        <c:axId val="31310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400" i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đôi giày thể thao</a:t>
                </a:r>
                <a:endParaRPr lang="vi-VN" sz="1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10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70909881772385"/>
          <c:y val="0.17316440027362459"/>
          <c:w val="0.51740821875897081"/>
          <c:h val="0.43116223163883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Việt Nam</c:v>
                </c:pt>
              </c:strCache>
            </c:strRef>
          </c:tx>
          <c:spPr>
            <a:solidFill>
              <a:srgbClr val="92D050"/>
            </a:solidFill>
            <a:ln w="166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2097</c:v>
                </c:pt>
                <c:pt idx="1">
                  <c:v>2202</c:v>
                </c:pt>
                <c:pt idx="2">
                  <c:v>2373</c:v>
                </c:pt>
                <c:pt idx="3">
                  <c:v>2570</c:v>
                </c:pt>
                <c:pt idx="4">
                  <c:v>2714</c:v>
                </c:pt>
                <c:pt idx="5">
                  <c:v>2779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C-430A-BBD7-F2E16C2775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Singapore</c:v>
                </c:pt>
              </c:strCache>
            </c:strRef>
          </c:tx>
          <c:spPr>
            <a:solidFill>
              <a:schemeClr val="accent2"/>
            </a:solidFill>
            <a:ln w="166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55647</c:v>
                </c:pt>
                <c:pt idx="1">
                  <c:v>56848</c:v>
                </c:pt>
                <c:pt idx="2">
                  <c:v>61176</c:v>
                </c:pt>
                <c:pt idx="3">
                  <c:v>66679</c:v>
                </c:pt>
                <c:pt idx="4">
                  <c:v>65233</c:v>
                </c:pt>
                <c:pt idx="5">
                  <c:v>59798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9C-430A-BBD7-F2E16C2775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1447824"/>
        <c:axId val="1"/>
      </c:barChart>
      <c:catAx>
        <c:axId val="891447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vi-VN" sz="1200" i="1" dirty="0">
                    <a:solidFill>
                      <a:schemeClr val="accent1">
                        <a:lumMod val="75000"/>
                      </a:schemeClr>
                    </a:solidFill>
                  </a:rPr>
                  <a:t>Năm </a:t>
                </a:r>
              </a:p>
            </c:rich>
          </c:tx>
          <c:layout>
            <c:manualLayout>
              <c:xMode val="edge"/>
              <c:yMode val="edge"/>
              <c:x val="0.83962910708738303"/>
              <c:y val="0.622692467681015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vi-VN" sz="1200" i="1" dirty="0">
                    <a:solidFill>
                      <a:schemeClr val="accent1">
                        <a:lumMod val="75000"/>
                      </a:schemeClr>
                    </a:solidFill>
                  </a:rPr>
                  <a:t>Thu nhập bình quân đầu người /năm</a:t>
                </a:r>
              </a:p>
              <a:p>
                <a:pPr>
                  <a:defRPr sz="1200"/>
                </a:pPr>
                <a:r>
                  <a:rPr lang="vi-VN" sz="1200" i="1" dirty="0">
                    <a:solidFill>
                      <a:schemeClr val="accent1">
                        <a:lumMod val="75000"/>
                      </a:schemeClr>
                    </a:solidFill>
                  </a:rPr>
                  <a:t>(đô la Mỹ)</a:t>
                </a:r>
              </a:p>
            </c:rich>
          </c:tx>
          <c:layout>
            <c:manualLayout>
              <c:xMode val="edge"/>
              <c:yMode val="edge"/>
              <c:x val="0.22261295903645884"/>
              <c:y val="0.157858507392041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91447824"/>
        <c:crosses val="autoZero"/>
        <c:crossBetween val="between"/>
      </c:valAx>
      <c:spPr>
        <a:solidFill>
          <a:schemeClr val="bg1"/>
        </a:solidFill>
        <a:ln w="1669" cmpd="dbl">
          <a:solidFill>
            <a:schemeClr val="bg1"/>
          </a:solidFill>
          <a:prstDash val="solid"/>
          <a:miter lim="800000"/>
        </a:ln>
      </c:spPr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+mj-lt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>
                <a:latin typeface="+mj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83920267112597258"/>
          <c:y val="0.22684650602794781"/>
          <c:w val="0.12403685570305818"/>
          <c:h val="0.1983259901598834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7-22T19:56:03.374" idx="3">
    <p:pos x="10" y="10"/>
    <p:text>GV bấm vào play để bắt đầu trò chơi</p:text>
    <p:extLst>
      <p:ext uri="{C676402C-5697-4E1C-873F-D02D1690AC5C}">
        <p15:threadingInfo xmlns:p15="http://schemas.microsoft.com/office/powerpoint/2012/main" timeZoneBias="-420"/>
      </p:ext>
    </p:extLst>
  </p:cm>
  <p:cm authorId="2" dt="2023-07-22T20:05:38.644" idx="4">
    <p:pos x="10" y="106"/>
    <p:text>GV: NEXT TIẾP SLIDE CHO HS TRẢ LỜI CÂU HỎI</p:text>
    <p:extLst>
      <p:ext uri="{C676402C-5697-4E1C-873F-D02D1690AC5C}">
        <p15:threadingInfo xmlns:p15="http://schemas.microsoft.com/office/powerpoint/2012/main" timeZoneBias="-420">
          <p15:parentCm authorId="2" idx="3"/>
        </p15:threadingInfo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0.12883</cdr:x>
      <cdr:y>0</cdr:y>
    </cdr:from>
    <cdr:to>
      <cdr:x>0.13121</cdr:x>
      <cdr:y>0.69141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BB260B2-A7E7-4B6D-BA3B-BAD0314CEE8C}"/>
            </a:ext>
          </a:extLst>
        </cdr:cNvPr>
        <cdr:cNvCxnSpPr/>
      </cdr:nvCxnSpPr>
      <cdr:spPr>
        <a:xfrm xmlns:a="http://schemas.openxmlformats.org/drawingml/2006/main" flipH="1" flipV="1">
          <a:off x="600076" y="0"/>
          <a:ext cx="11072" cy="21732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0.13084</cdr:x>
      <cdr:y>0.68273</cdr:y>
    </cdr:from>
    <cdr:to>
      <cdr:x>1</cdr:x>
      <cdr:y>0.68273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D5AC3FF5-ABA0-4469-99FE-D58A751C33F4}"/>
            </a:ext>
          </a:extLst>
        </cdr:cNvPr>
        <cdr:cNvCxnSpPr/>
      </cdr:nvCxnSpPr>
      <cdr:spPr>
        <a:xfrm xmlns:a="http://schemas.openxmlformats.org/drawingml/2006/main">
          <a:off x="711563" y="2376678"/>
          <a:ext cx="4726711" cy="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0.30792</cdr:x>
      <cdr:y>0.1386</cdr:y>
    </cdr:from>
    <cdr:to>
      <cdr:x>0.30848</cdr:x>
      <cdr:y>0.6028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6BA47A8C-AD69-4B3E-91A0-68D7E96B3BE0}"/>
            </a:ext>
          </a:extLst>
        </cdr:cNvPr>
        <cdr:cNvCxnSpPr/>
      </cdr:nvCxnSpPr>
      <cdr:spPr>
        <a:xfrm xmlns:a="http://schemas.openxmlformats.org/drawingml/2006/main" flipV="1">
          <a:off x="4255242" y="1031878"/>
          <a:ext cx="7749" cy="345612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0.30929</cdr:x>
      <cdr:y>0.60176</cdr:y>
    </cdr:from>
    <cdr:to>
      <cdr:x>0.86195</cdr:x>
      <cdr:y>0.60228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6A667630-27EF-4A9A-A7AE-904F7A447C76}"/>
            </a:ext>
          </a:extLst>
        </cdr:cNvPr>
        <cdr:cNvCxnSpPr/>
      </cdr:nvCxnSpPr>
      <cdr:spPr>
        <a:xfrm xmlns:a="http://schemas.openxmlformats.org/drawingml/2006/main" flipV="1">
          <a:off x="4274096" y="4480251"/>
          <a:ext cx="7637309" cy="38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120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530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10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14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09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16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next</a:t>
            </a:r>
            <a:r>
              <a:rPr lang="en-US" baseline="0" dirty="0"/>
              <a:t> slide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32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baseline="0" dirty="0"/>
              <a:t> slide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5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A, B,C, D: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endParaRPr lang="en-US" baseline="0" dirty="0"/>
          </a:p>
          <a:p>
            <a:r>
              <a:rPr lang="en-US" baseline="0" dirty="0" err="1"/>
              <a:t>Gv</a:t>
            </a:r>
            <a:r>
              <a:rPr lang="en-US" baseline="0" dirty="0"/>
              <a:t> next slide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2</a:t>
            </a:r>
          </a:p>
          <a:p>
            <a:r>
              <a:rPr lang="en-US" baseline="0" dirty="0" err="1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15 </a:t>
            </a:r>
            <a:r>
              <a:rPr lang="en-US" baseline="0" dirty="0" err="1"/>
              <a:t>giây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4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A, B,C, D: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endParaRPr lang="en-US" baseline="0" dirty="0"/>
          </a:p>
          <a:p>
            <a:r>
              <a:rPr lang="en-US" baseline="0" dirty="0" err="1"/>
              <a:t>Gv</a:t>
            </a:r>
            <a:r>
              <a:rPr lang="en-US" baseline="0" dirty="0"/>
              <a:t> next slide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3</a:t>
            </a:r>
          </a:p>
          <a:p>
            <a:r>
              <a:rPr lang="en-US" baseline="0" dirty="0" err="1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15 </a:t>
            </a:r>
            <a:r>
              <a:rPr lang="en-US" baseline="0" dirty="0" err="1"/>
              <a:t>giây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86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A, B,C, D: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endParaRPr lang="en-US" baseline="0" dirty="0"/>
          </a:p>
          <a:p>
            <a:r>
              <a:rPr lang="en-US" baseline="0" dirty="0" err="1"/>
              <a:t>Gv</a:t>
            </a:r>
            <a:r>
              <a:rPr lang="en-US" baseline="0" dirty="0"/>
              <a:t> next slide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4</a:t>
            </a:r>
          </a:p>
          <a:p>
            <a:r>
              <a:rPr lang="en-US" baseline="0" dirty="0" err="1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15 </a:t>
            </a:r>
            <a:r>
              <a:rPr lang="en-US" baseline="0" dirty="0" err="1"/>
              <a:t>giây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3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89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7209542" y="3588559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50925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7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6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7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92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48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68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94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5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63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06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BE5A3A-290B-4650-8837-C7DF6B09D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AAB943A-05E5-4DBB-9439-4AA9AB58B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37A2A3E-C51E-4812-928F-9F6EDF7D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7793D6-E57D-4A32-9BA2-23F3DF08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8CFE39-66CB-4FC5-B2FF-60BABF3E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161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4C8E96-EA78-40BF-BDB6-5AD323A5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FAEDDC-B817-4EED-9D53-E7D15904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E5799D-AEA1-46D7-9F99-374B9CA0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9E9318-9CF6-4ACA-A5CE-86634953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FD000B7-C01C-4DE0-BFB4-7BE0BE31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069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D6E89E-E412-49B0-BE62-F2EE4A2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81F4A66-C7C1-48F5-AAB5-5A374166A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6AEB-16D5-42CA-9537-FAD06C88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0061A-2295-4F39-894F-8BF3905A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EAFA22-2B3E-47BF-8F5E-F64F8650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108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761EA5-4D33-4A36-8325-0AFDE806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285093-E273-47EC-8BFD-2D378C93B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00BCDF-53F2-4681-B896-B97C759BB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6C5409-E40F-4002-9C0B-84C74584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742CB6-7BBC-4CCA-A49E-F4B0DB85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BB5FB3-9A75-4DFD-82CE-F2954A16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094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5CC030-E22D-4C7E-B82F-6C746FBE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1C16AB-9FFB-4D1E-9898-18C98397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48FA3B-CE27-4FB9-967B-9D7414F8D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946EAB-6249-4D4C-BE84-13FD26323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CB35F50-BC3C-4EE3-8A42-9DE4B0D93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54FDB98-3C96-4BC5-8100-EFDBD032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E02A3A8-70AB-4CBC-B228-8EE92B60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71F50C4-EB83-47B1-B971-F20016E9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715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D26466-4061-4AEE-A69B-CB196B06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4544B7C-8624-48E3-9CF2-AFFE26A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1F059B1-CAD6-423E-A9CD-390BFB12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24A03B-D71E-48E8-A1BE-FD13DDD6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875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6476802-3A7D-45C0-A6D8-6AA8567F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B13712D-5B04-4E6A-8A0F-5C289249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A2E22E9-1CDF-4FDC-AAE0-4533882E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945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277932-5BE4-45E5-AC8E-FACA9EA3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281689-A220-4734-AC81-35FC709D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C09AB8-6206-4767-ADA0-0F5BFE4C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F5A107-BA2F-4CEF-9B32-74906C30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10382E-E862-41C1-A96E-11E22F41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0F9C6B-8592-414D-89CA-B1BFD2E6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40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0DA8BF-E5D9-46F3-BF21-BD184503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43884FC-7CB4-4A84-8786-D3B218280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92C80B-F672-4040-9ED6-176F3D42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76CA2F-89E0-48FF-B7DB-B7435BE2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80E76E-FA8D-4FBC-BCFF-C35B8797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EBF6CBD-9D8A-44F6-BEBD-EA780CC7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415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D26D3B-4D83-4901-B953-D52E007D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921C6C4-6DBC-4E30-97B6-5A0B683E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6BC1D8-FBB1-44B4-AD6C-9A98F65D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06A809-2D05-4F49-A350-721D1F61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31A982-DCE9-4452-B352-F525A3C4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518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8643E9C-D4D0-4C27-9B92-8E7B64182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8D2274-438C-4DFA-AB47-D2EC50A5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6C0C3D-3E8C-4FA2-9C4A-FB6A74AB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C93262-3164-4660-9FF4-3F62E2AF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2037D9B-155D-4BA7-B28F-D052B396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423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6"/>
            <a:ext cx="11243715" cy="6324591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1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3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3" y="181687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06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499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941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13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450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207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7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8046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458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286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13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73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471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0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94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86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2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34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87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81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15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41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639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25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998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956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9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747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70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179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050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780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69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672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6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92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6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492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61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933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122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92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579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056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681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12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6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348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994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685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652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462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572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774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99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6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7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BC07D31-4B56-4456-B116-34D42111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194F17A-712D-4687-B4B7-996AFB00A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CCD1E4-6DA5-4A95-A4B6-EECB6CDD6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9C4D9-BB03-4C0C-9630-F5D180F654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198DB4-ACDF-494E-933C-55FE66AC6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8B1083-D58F-4699-A741-E7EA53845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0C7E6-65DD-4795-8988-78B3EDD8A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5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9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5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9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6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hỗ dành sẵn cho Nội dung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1" y="10"/>
            <a:ext cx="9669643" cy="6857991"/>
          </a:xfrm>
          <a:prstGeom prst="rect">
            <a:avLst/>
          </a:prstGeom>
        </p:spPr>
      </p:pic>
      <p:sp>
        <p:nvSpPr>
          <p:cNvPr id="18" name="Rectangle 1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9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ộp Văn bản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-1" y="956790"/>
            <a:ext cx="1218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TRUNG HỌC CƠ SỞ </a:t>
            </a:r>
          </a:p>
        </p:txBody>
      </p:sp>
      <p:sp>
        <p:nvSpPr>
          <p:cNvPr id="9" name="Hộp Văn bản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549242" y="4017687"/>
            <a:ext cx="116427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ZALO GVSB: Phan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ZALO GVPB 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Thuỷ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ZALO GVPB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Hộp Văn bản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3046" y="2616881"/>
            <a:ext cx="12185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TOÁN LỚP 8 (CÁNH DIỀU )</a:t>
            </a:r>
          </a:p>
        </p:txBody>
      </p:sp>
      <p:sp>
        <p:nvSpPr>
          <p:cNvPr id="11" name="Hộp Văn bản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HỌC: 2023 - 2024</a:t>
            </a:r>
          </a:p>
        </p:txBody>
      </p:sp>
      <p:sp>
        <p:nvSpPr>
          <p:cNvPr id="12" name="Hộp Văn bản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9C44B3-5CCE-402B-9E16-576A3ABE7C3E}"/>
              </a:ext>
            </a:extLst>
          </p:cNvPr>
          <p:cNvSpPr txBox="1"/>
          <p:nvPr/>
        </p:nvSpPr>
        <p:spPr>
          <a:xfrm>
            <a:off x="-3047" y="297220"/>
            <a:ext cx="1218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</a:t>
            </a:r>
          </a:p>
        </p:txBody>
      </p:sp>
    </p:spTree>
    <p:extLst>
      <p:ext uri="{BB962C8B-B14F-4D97-AF65-F5344CB8AC3E}">
        <p14:creationId xmlns:p14="http://schemas.microsoft.com/office/powerpoint/2010/main" val="3299987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5301" y="2403851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7" name="Google Shape;163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8" name="Google Shape;157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</p:spTree>
    <p:extLst>
      <p:ext uri="{BB962C8B-B14F-4D97-AF65-F5344CB8AC3E}">
        <p14:creationId xmlns:p14="http://schemas.microsoft.com/office/powerpoint/2010/main" val="266149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46678" y="412323"/>
            <a:ext cx="1131653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28422" y="1871444"/>
            <a:ext cx="104613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Rectangle 1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774197" y="4813702"/>
            <a:ext cx="86635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189889" y="4010815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 descr="OPL20U25GSXzBJYl68kk8uQGfFKzs7yb1M4KJWUiLk6ZEvGF+qCIPSnY57AbBFCvTW2023.15.47+K4lPs7H94VUqPe2XwIsfPRnrXQE//QTEXxb8/8N4CNc6FpgZahzpTjFhMzSA7T/nHJa11DE8Ng2TP3iAmRczFlmslSuUNOgUeb6yRvs0="/>
          <p:cNvGrpSpPr/>
          <p:nvPr/>
        </p:nvGrpSpPr>
        <p:grpSpPr>
          <a:xfrm>
            <a:off x="-379545" y="2748549"/>
            <a:ext cx="12300487" cy="2153461"/>
            <a:chOff x="822260" y="4742346"/>
            <a:chExt cx="8817184" cy="1786877"/>
          </a:xfrm>
        </p:grpSpPr>
        <p:grpSp>
          <p:nvGrpSpPr>
            <p:cNvPr id="2" name="Group 1"/>
            <p:cNvGrpSpPr/>
            <p:nvPr/>
          </p:nvGrpSpPr>
          <p:grpSpPr>
            <a:xfrm>
              <a:off x="822260" y="5172036"/>
              <a:ext cx="915455" cy="915455"/>
              <a:chOff x="8707072" y="3883014"/>
              <a:chExt cx="915455" cy="91545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707072" y="3883014"/>
                <a:ext cx="915455" cy="91545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4792;p48"/>
              <p:cNvSpPr/>
              <p:nvPr/>
            </p:nvSpPr>
            <p:spPr>
              <a:xfrm>
                <a:off x="9018093" y="4010814"/>
                <a:ext cx="296943" cy="677138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11170" extrusionOk="0">
                    <a:moveTo>
                      <a:pt x="1857" y="0"/>
                    </a:moveTo>
                    <a:cubicBezTo>
                      <a:pt x="839" y="0"/>
                      <a:pt x="1" y="839"/>
                      <a:pt x="1" y="1856"/>
                    </a:cubicBezTo>
                    <a:lnTo>
                      <a:pt x="1" y="8654"/>
                    </a:lnTo>
                    <a:cubicBezTo>
                      <a:pt x="1" y="10046"/>
                      <a:pt x="1125" y="11170"/>
                      <a:pt x="2517" y="11170"/>
                    </a:cubicBezTo>
                    <a:cubicBezTo>
                      <a:pt x="3908" y="11170"/>
                      <a:pt x="5050" y="10046"/>
                      <a:pt x="5050" y="8654"/>
                    </a:cubicBezTo>
                    <a:lnTo>
                      <a:pt x="5050" y="5853"/>
                    </a:lnTo>
                    <a:lnTo>
                      <a:pt x="4247" y="5853"/>
                    </a:lnTo>
                    <a:lnTo>
                      <a:pt x="4247" y="8654"/>
                    </a:lnTo>
                    <a:cubicBezTo>
                      <a:pt x="4247" y="9618"/>
                      <a:pt x="3480" y="10385"/>
                      <a:pt x="2517" y="10385"/>
                    </a:cubicBezTo>
                    <a:cubicBezTo>
                      <a:pt x="1571" y="10385"/>
                      <a:pt x="786" y="9618"/>
                      <a:pt x="786" y="8654"/>
                    </a:cubicBezTo>
                    <a:lnTo>
                      <a:pt x="786" y="1856"/>
                    </a:lnTo>
                    <a:cubicBezTo>
                      <a:pt x="786" y="1285"/>
                      <a:pt x="1268" y="803"/>
                      <a:pt x="1857" y="803"/>
                    </a:cubicBezTo>
                    <a:cubicBezTo>
                      <a:pt x="2445" y="803"/>
                      <a:pt x="2909" y="1285"/>
                      <a:pt x="2909" y="1856"/>
                    </a:cubicBezTo>
                    <a:lnTo>
                      <a:pt x="2909" y="8119"/>
                    </a:lnTo>
                    <a:cubicBezTo>
                      <a:pt x="2909" y="8351"/>
                      <a:pt x="2749" y="8511"/>
                      <a:pt x="2517" y="8511"/>
                    </a:cubicBezTo>
                    <a:cubicBezTo>
                      <a:pt x="2303" y="8511"/>
                      <a:pt x="2124" y="8351"/>
                      <a:pt x="2124" y="8119"/>
                    </a:cubicBezTo>
                    <a:lnTo>
                      <a:pt x="2124" y="4925"/>
                    </a:lnTo>
                    <a:lnTo>
                      <a:pt x="1321" y="4925"/>
                    </a:lnTo>
                    <a:lnTo>
                      <a:pt x="1321" y="8119"/>
                    </a:lnTo>
                    <a:cubicBezTo>
                      <a:pt x="1321" y="8779"/>
                      <a:pt x="1857" y="9314"/>
                      <a:pt x="2517" y="9314"/>
                    </a:cubicBezTo>
                    <a:cubicBezTo>
                      <a:pt x="3177" y="9314"/>
                      <a:pt x="3712" y="8779"/>
                      <a:pt x="3712" y="8119"/>
                    </a:cubicBezTo>
                    <a:lnTo>
                      <a:pt x="3712" y="1856"/>
                    </a:lnTo>
                    <a:cubicBezTo>
                      <a:pt x="3712" y="839"/>
                      <a:pt x="2891" y="0"/>
                      <a:pt x="1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520096" y="4742346"/>
              <a:ext cx="8119348" cy="1786877"/>
              <a:chOff x="1410371" y="5061412"/>
              <a:chExt cx="8367160" cy="178687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987814" y="5280895"/>
                <a:ext cx="7789717" cy="459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3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1410371" y="5061412"/>
                <a:ext cx="8303792" cy="1786877"/>
              </a:xfrm>
              <a:prstGeom prst="round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Rectangle 15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897568" y="3028817"/>
            <a:ext cx="11050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46678" y="412323"/>
            <a:ext cx="1131653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960894" cy="864805"/>
          </a:xfrm>
          <a:prstGeom prst="rect">
            <a:avLst/>
          </a:prstGeom>
        </p:spPr>
      </p:pic>
      <p:grpSp>
        <p:nvGrpSpPr>
          <p:cNvPr id="10" name="Group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331569" y="5146846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558843" y="128910"/>
            <a:ext cx="3022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</a:p>
        </p:txBody>
      </p:sp>
      <p:sp>
        <p:nvSpPr>
          <p:cNvPr id="20" name="Rectangle 10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247254" y="261940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40963" y="733246"/>
            <a:ext cx="61307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2017, 2018, 2019, 2020.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2017, 2018, 2019, 2020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34%’’.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aphicFrame>
        <p:nvGraphicFramePr>
          <p:cNvPr id="13" name="Đối tượng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284EC3-99BE-3649-7899-F8EC1707F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619016"/>
              </p:ext>
            </p:extLst>
          </p:nvPr>
        </p:nvGraphicFramePr>
        <p:xfrm>
          <a:off x="6487304" y="724318"/>
          <a:ext cx="5668247" cy="389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Arrow Connector 10" descr="OPL20U25GSXzBJYl68kk8uQGfFKzs7yb1M4KJWUiLk6ZEvGF+qCIPSnY57AbBFCvTW2023.15.47+K4lPs7H94VUqPe2XwIsfPRnrXQE//QTEXxb8/8N4CNc6FpgZahzpTjFhMzSA7T/nHJa11DE8Ng2TP3iAmRczFlmslSuUNOgUeb6yRvs0="/>
          <p:cNvCxnSpPr/>
          <p:nvPr/>
        </p:nvCxnSpPr>
        <p:spPr>
          <a:xfrm flipV="1">
            <a:off x="7106653" y="864805"/>
            <a:ext cx="16042" cy="3354269"/>
          </a:xfrm>
          <a:prstGeom prst="straightConnector1">
            <a:avLst/>
          </a:prstGeom>
          <a:ln cmpd="sng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 descr="OPL20U25GSXzBJYl68kk8uQGfFKzs7yb1M4KJWUiLk6ZEvGF+qCIPSnY57AbBFCvTW2023.15.47+K4lPs7H94VUqPe2XwIsfPRnrXQE//QTEXxb8/8N4CNc6FpgZahzpTjFhMzSA7T/nHJa11DE8Ng2TP3iAmRczFlmslSuUNOgUeb6yRvs0="/>
          <p:cNvCxnSpPr/>
          <p:nvPr/>
        </p:nvCxnSpPr>
        <p:spPr>
          <a:xfrm>
            <a:off x="7122695" y="4219074"/>
            <a:ext cx="4395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46509" cy="1301858"/>
          </a:xfrm>
          <a:prstGeom prst="rect">
            <a:avLst/>
          </a:prstGeom>
        </p:spPr>
      </p:pic>
      <p:grpSp>
        <p:nvGrpSpPr>
          <p:cNvPr id="10" name="Group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790" y="464877"/>
            <a:ext cx="3022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8" descr="OPL20U25GSXzBJYl68kk8uQGfFKzs7yb1M4KJWUiLk6ZEvGF+qCIPSnY57AbBFCvTW2023.15.47+K4lPs7H94VUqPe2XwIsfPRnrXQE//QTEXxb8/8N4CNc6FpgZahzpTjFhMzSA7T/nHJa11DE8Ng2TP3iAmRczFlmslSuUNOgUeb6yRvs0="/>
              <p:cNvSpPr>
                <a:spLocks noChangeArrowheads="1"/>
              </p:cNvSpPr>
              <p:nvPr/>
            </p:nvSpPr>
            <p:spPr bwMode="auto">
              <a:xfrm>
                <a:off x="1905790" y="793230"/>
                <a:ext cx="9934915" cy="255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 ở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Ninh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2017, 2018, 2019, 2020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35,5+38+42,9+47,5</a:t>
                </a:r>
                <a14:m>
                  <m:oMath xmlns:m="http://schemas.openxmlformats.org/officeDocument/2006/math">
                    <m:r>
                      <a:rPr lang="en-US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164 (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8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790" y="793230"/>
                <a:ext cx="9934915" cy="2554545"/>
              </a:xfrm>
              <a:prstGeom prst="rect">
                <a:avLst/>
              </a:prstGeom>
              <a:blipFill>
                <a:blip r:embed="rId3"/>
                <a:stretch>
                  <a:fillRect l="-15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9" descr="OPL20U25GSXzBJYl68kk8uQGfFKzs7yb1M4KJWUiLk6ZEvGF+qCIPSnY57AbBFCvTW2023.15.47+K4lPs7H94VUqPe2XwIsfPRnrXQE//QTEXxb8/8N4CNc6FpgZahzpTjFhMzSA7T/nHJa11DE8Ng2TP3iAmRczFlmslSuUNOgUeb6yRvs0="/>
              <p:cNvSpPr>
                <a:spLocks noChangeArrowheads="1"/>
              </p:cNvSpPr>
              <p:nvPr/>
            </p:nvSpPr>
            <p:spPr bwMode="auto">
              <a:xfrm>
                <a:off x="1540674" y="2995638"/>
                <a:ext cx="10086841" cy="23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tỉnh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Ninh,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2017 </a:t>
                </a:r>
                <a:r>
                  <a:rPr kumimoji="0" lang="vi-VN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47,5.100</m:t>
                        </m:r>
                      </m:num>
                      <m:den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35,5</m:t>
                        </m:r>
                      </m:den>
                    </m:f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%≈134%</m:t>
                    </m:r>
                  </m:oMath>
                </a14:m>
                <a:endPara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en-US" sz="3200" b="0" u="none" strike="noStrike" cap="none" normalizeH="0" baseline="0" dirty="0">
                    <a:ln>
                      <a:noFill/>
                    </a:ln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9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0674" y="2995638"/>
                <a:ext cx="10086841" cy="2313518"/>
              </a:xfrm>
              <a:prstGeom prst="rect">
                <a:avLst/>
              </a:prstGeom>
              <a:blipFill>
                <a:blip r:embed="rId4"/>
                <a:stretch>
                  <a:fillRect l="-1572" t="-31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0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247254" y="255784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989451" y="464876"/>
            <a:ext cx="2014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9EB7EA8-2DA7-51E2-E13D-87D5E1602D19}"/>
              </a:ext>
            </a:extLst>
          </p:cNvPr>
          <p:cNvSpPr txBox="1"/>
          <p:nvPr/>
        </p:nvSpPr>
        <p:spPr>
          <a:xfrm>
            <a:off x="1248564" y="4869936"/>
            <a:ext cx="10207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34%.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nhận định trên của bài báo là chính xác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953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!!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548" y="119385"/>
            <a:ext cx="1134102" cy="9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28421" y="244628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2800" b="1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49451" y="845339"/>
            <a:ext cx="111650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Qúy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2022?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Qúy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hart 11" descr="OPL20U25GSXzBJYl68kk8uQGfFKzs7yb1M4KJWUiLk6ZEvGF+qCIPSnY57AbBFCvTW2023.15.47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458276612"/>
              </p:ext>
            </p:extLst>
          </p:nvPr>
        </p:nvGraphicFramePr>
        <p:xfrm>
          <a:off x="5983705" y="3497180"/>
          <a:ext cx="5438274" cy="3481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9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503" y="63396"/>
            <a:ext cx="1486549" cy="122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564610" y="5765369"/>
            <a:ext cx="325465" cy="3409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28421" y="244628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7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93451" y="668951"/>
            <a:ext cx="1080616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Qúy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25+23+24=72 (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Rectangle 102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711345" y="2250048"/>
            <a:ext cx="10572221" cy="1384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Qúy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35+37+36=108 (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055" name="Rectangle 4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49451" y="3727823"/>
            <a:ext cx="115375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Qúy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2022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23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quân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/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9" name="Rectangle 46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49451" y="4689559"/>
            <a:ext cx="1129601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cửa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A, B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1" name="Rectangle 106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291856" y="6106332"/>
            <a:ext cx="6333785" cy="519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C.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967566" y="280831"/>
            <a:ext cx="2014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27" grpId="0"/>
      <p:bldP spid="1055" grpId="0"/>
      <p:bldP spid="1059" grpId="0"/>
      <p:bldP spid="10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40965" y="463791"/>
            <a:ext cx="3053166" cy="646986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193371" y="1384756"/>
            <a:ext cx="774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40965" y="3602210"/>
            <a:ext cx="7502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Mai.</a:t>
            </a:r>
          </a:p>
        </p:txBody>
      </p:sp>
      <p:sp>
        <p:nvSpPr>
          <p:cNvPr id="7" name="TextBox 6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40965" y="4515768"/>
            <a:ext cx="11638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8" name="Table 7" descr="OPL20U25GSXzBJYl68kk8uQGfFKzs7yb1M4KJWUiLk6ZEvGF+qCIPSnY57AbBFCvTW2023.15.47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79336"/>
              </p:ext>
            </p:extLst>
          </p:nvPr>
        </p:nvGraphicFramePr>
        <p:xfrm>
          <a:off x="1511085" y="2108890"/>
          <a:ext cx="7255192" cy="1102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3798">
                  <a:extLst>
                    <a:ext uri="{9D8B030D-6E8A-4147-A177-3AD203B41FA5}">
                      <a16:colId xmlns:a16="http://schemas.microsoft.com/office/drawing/2014/main" val="2766504139"/>
                    </a:ext>
                  </a:extLst>
                </a:gridCol>
                <a:gridCol w="1813798">
                  <a:extLst>
                    <a:ext uri="{9D8B030D-6E8A-4147-A177-3AD203B41FA5}">
                      <a16:colId xmlns:a16="http://schemas.microsoft.com/office/drawing/2014/main" val="3208051489"/>
                    </a:ext>
                  </a:extLst>
                </a:gridCol>
                <a:gridCol w="1813798">
                  <a:extLst>
                    <a:ext uri="{9D8B030D-6E8A-4147-A177-3AD203B41FA5}">
                      <a16:colId xmlns:a16="http://schemas.microsoft.com/office/drawing/2014/main" val="2610027244"/>
                    </a:ext>
                  </a:extLst>
                </a:gridCol>
                <a:gridCol w="1813798">
                  <a:extLst>
                    <a:ext uri="{9D8B030D-6E8A-4147-A177-3AD203B41FA5}">
                      <a16:colId xmlns:a16="http://schemas.microsoft.com/office/drawing/2014/main" val="554349551"/>
                    </a:ext>
                  </a:extLst>
                </a:gridCol>
              </a:tblGrid>
              <a:tr h="55149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688724"/>
                  </a:ext>
                </a:extLst>
              </a:tr>
              <a:tr h="5514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895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203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22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2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31596" y="4503107"/>
            <a:ext cx="2174602" cy="2174602"/>
          </a:xfrm>
          <a:prstGeom prst="rect">
            <a:avLst/>
          </a:prstGeom>
        </p:spPr>
      </p:pic>
      <p:pic>
        <p:nvPicPr>
          <p:cNvPr id="12" name="Graphic 3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2053" y="5063114"/>
            <a:ext cx="1277930" cy="1277930"/>
          </a:xfrm>
          <a:prstGeom prst="rect">
            <a:avLst/>
          </a:prstGeom>
        </p:spPr>
      </p:pic>
      <p:sp>
        <p:nvSpPr>
          <p:cNvPr id="9" name="TextBox 8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11445" y="516460"/>
            <a:ext cx="3053166" cy="646986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44781" y="815400"/>
            <a:ext cx="2014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359245" y="1670702"/>
            <a:ext cx="7220246" cy="12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6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Mai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>
              <a:lnSpc>
                <a:spcPct val="106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80+25+55=160 (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57200" y="3457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322845" y="3022304"/>
                <a:ext cx="8366393" cy="1458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</a:t>
                </a: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ây vải chiếm số phần trăm tổng số cây là:</a:t>
                </a: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160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.100%=50%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845" y="3022304"/>
                <a:ext cx="8366393" cy="1458413"/>
              </a:xfrm>
              <a:prstGeom prst="rect">
                <a:avLst/>
              </a:prstGeom>
              <a:blipFill>
                <a:blip r:embed="rId7"/>
                <a:stretch>
                  <a:fillRect t="-5858" b="-5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31702"/>
            <a:ext cx="12072186" cy="243645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PHÂN TÍCH VÀ XỬ LÝ DỮ LIỆU THU ĐƯỢC Ở DẠNG BẢNG BIỂU ĐỒ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</a:p>
        </p:txBody>
      </p:sp>
      <p:cxnSp>
        <p:nvCxnSpPr>
          <p:cNvPr id="5" name="Straight Connector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40696" y="5137124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146" y="5522750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……………………….</a:t>
            </a:r>
          </a:p>
        </p:txBody>
      </p:sp>
      <p:pic>
        <p:nvPicPr>
          <p:cNvPr id="15" name="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1226217" y="4518444"/>
            <a:ext cx="3194131" cy="3194131"/>
          </a:xfrm>
          <a:prstGeom prst="rect">
            <a:avLst/>
          </a:prstGeom>
        </p:spPr>
      </p:pic>
      <p:pic>
        <p:nvPicPr>
          <p:cNvPr id="19" name="Graphic 1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370849" y="362043"/>
            <a:ext cx="10710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6: MỘT SỐ YẾU TỐ THỐNG KÊ VÀ XÁC SUẤT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5307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812800" y="685800"/>
            <a:ext cx="4314613" cy="42468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433453" y="2420197"/>
            <a:ext cx="3251200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en-GB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446986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1176420" cy="1058778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176422" y="166019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6" name="TextBox 5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026696" y="829116"/>
            <a:ext cx="10523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Singapore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2015, 2016, 2017, 2018, 2019, 2020.</a:t>
            </a:r>
          </a:p>
        </p:txBody>
      </p:sp>
      <p:graphicFrame>
        <p:nvGraphicFramePr>
          <p:cNvPr id="13" name="Đối tượng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0CCCE7-00E2-F405-104A-CD549202B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797827"/>
              </p:ext>
            </p:extLst>
          </p:nvPr>
        </p:nvGraphicFramePr>
        <p:xfrm>
          <a:off x="-2116476" y="1540841"/>
          <a:ext cx="13819191" cy="744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1189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102101" cy="991891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102102" y="249737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7" name="TextBox 6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55247" y="1161090"/>
            <a:ext cx="11179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Singapore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8" name="Table 7" descr="OPL20U25GSXzBJYl68kk8uQGfFKzs7yb1M4KJWUiLk6ZEvGF+qCIPSnY57AbBFCvTW2023.15.47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561154"/>
              </p:ext>
            </p:extLst>
          </p:nvPr>
        </p:nvGraphicFramePr>
        <p:xfrm>
          <a:off x="467689" y="3002090"/>
          <a:ext cx="11175489" cy="24036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0201">
                  <a:extLst>
                    <a:ext uri="{9D8B030D-6E8A-4147-A177-3AD203B41FA5}">
                      <a16:colId xmlns:a16="http://schemas.microsoft.com/office/drawing/2014/main" val="1845345842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05004741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990165301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692825267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949165379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489650793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779962490"/>
                    </a:ext>
                  </a:extLst>
                </a:gridCol>
              </a:tblGrid>
              <a:tr h="40494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852584"/>
                  </a:ext>
                </a:extLst>
              </a:tr>
              <a:tr h="18855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Singapore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6935737"/>
                  </a:ext>
                </a:extLst>
              </a:tr>
            </a:tbl>
          </a:graphicData>
        </a:graphic>
      </p:graphicFrame>
      <p:sp>
        <p:nvSpPr>
          <p:cNvPr id="9" name="TextBox 8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31865" y="6122591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749871" y="5430173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791472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22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!!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446509" cy="1301858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566542" y="35854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12" name="TextBox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74550" y="1009471"/>
            <a:ext cx="2014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49663" y="4008414"/>
            <a:ext cx="116786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2020.</a:t>
            </a:r>
            <a:endParaRPr lang="en-US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208566" y="5961562"/>
            <a:ext cx="2666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77647" y="192630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 descr="OPL20U25GSXzBJYl68kk8uQGfFKzs7yb1M4KJWUiLk6ZEvGF+qCIPSnY57AbBFCvTW2023.15.47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76883"/>
              </p:ext>
            </p:extLst>
          </p:nvPr>
        </p:nvGraphicFramePr>
        <p:xfrm>
          <a:off x="1811201" y="2218687"/>
          <a:ext cx="8128001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94254756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9662811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9649289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8561207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7800372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67857173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02868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55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04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127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63355" y="1457174"/>
            <a:ext cx="6976587" cy="956117"/>
          </a:xfrm>
          <a:prstGeom prst="roundRect">
            <a:avLst>
              <a:gd name="adj" fmla="val 50000"/>
            </a:avLst>
          </a:prstGeom>
          <a:solidFill>
            <a:srgbClr val="07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9" name="TextBox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400609" y="2593591"/>
            <a:ext cx="75020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quy tắc mục II </a:t>
            </a:r>
          </a:p>
          <a:p>
            <a:pPr marL="457200" indent="-457200">
              <a:buFontTx/>
              <a:buChar char="-"/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nhà: Bài 2; 3; 4 (SGK</a:t>
            </a:r>
            <a:r>
              <a:rPr lang="nl-NL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/24)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4732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cxnSp>
        <p:nvCxnSpPr>
          <p:cNvPr id="5" name="Straight Connector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638550" y="3900864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Hình ảnh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81610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133600" y="152400"/>
            <a:ext cx="80772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GIÚP ONG VỀ TỔ</a:t>
            </a:r>
          </a:p>
        </p:txBody>
      </p:sp>
      <p:pic>
        <p:nvPicPr>
          <p:cNvPr id="5" name="Picture 4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323880" y="2545195"/>
            <a:ext cx="2057400" cy="2436244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543800" y="1752600"/>
            <a:ext cx="3124200" cy="2438400"/>
          </a:xfrm>
          <a:prstGeom prst="rect">
            <a:avLst/>
          </a:prstGeom>
        </p:spPr>
      </p:pic>
      <p:sp>
        <p:nvSpPr>
          <p:cNvPr id="8" name="Cloud 7" descr="OPL20U25GSXzBJYl68kk8uQGfFKzs7yb1M4KJWUiLk6ZEvGF+qCIPSnY57AbBFCvTW2023.15.47+K4lPs7H94VUqPe2XwIsfPRnrXQE//QTEXxb8/8N4CNc6FpgZahzpTjFhMzSA7T/nHJa11DE8Ng2TP3iAmRczFlmslSuUNOgUeb6yRvs0=">
            <a:hlinkClick r:id="rId5" action="ppaction://hlinksldjump"/>
          </p:cNvPr>
          <p:cNvSpPr/>
          <p:nvPr/>
        </p:nvSpPr>
        <p:spPr>
          <a:xfrm>
            <a:off x="5029200" y="1447800"/>
            <a:ext cx="2590800" cy="2209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267200" y="342900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9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648200" y="3124200"/>
            <a:ext cx="3048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 descr="OPL20U25GSXzBJYl68kk8uQGfFKzs7yb1M4KJWUiLk6ZEvGF+qCIPSnY57AbBFCvTW2023.15.47+K4lPs7H94VUqPe2XwIsfPRnrXQE//QTEXxb8/8N4CNc6FpgZahzpTjFhMzSA7T/nHJa11DE8Ng2TP3iAmRczFlmslSuUNOgUeb6yRvs0=">
            <a:hlinkClick r:id="rId5" action="ppaction://hlinksldjump"/>
          </p:cNvPr>
          <p:cNvSpPr/>
          <p:nvPr/>
        </p:nvSpPr>
        <p:spPr>
          <a:xfrm>
            <a:off x="5244977" y="2057400"/>
            <a:ext cx="203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Calibri"/>
            </a:endParaRPr>
          </a:p>
        </p:txBody>
      </p:sp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80448" y="5080414"/>
            <a:ext cx="11151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6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895600"/>
            <a:ext cx="914400" cy="929148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1447800"/>
            <a:ext cx="838200" cy="838200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4572000"/>
            <a:ext cx="914400" cy="1012372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1" y="3962400"/>
            <a:ext cx="880991" cy="895200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26681">
            <a:off x="8082441" y="1072042"/>
            <a:ext cx="1173478" cy="11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8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4097 -0.02962 0.08211 -0.05902 0.12968 -0.07291 C 0.17708 -0.0868 0.22986 -0.09467 0.28437 -0.08287 C 0.33906 -0.07106 0.38784 0.00116 0.45729 -0.00254 C 0.52656 -0.00601 0.61319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1875 C 0.04791 0.01018 0.06892 0.00185 0.09045 -0.01551 C 0.11198 -0.03287 0.13923 -0.07361 0.15573 -0.08611 C 0.17222 -0.09861 0.18055 -0.09445 0.18906 -0.0902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57 C 0.27396 0.08843 0.26476 0.11852 0.30104 0.14861 C 0.3375 0.17894 0.41927 0.2088 0.50156 0.23889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7.40741E-6 C 0.59965 -0.01064 0.62448 -0.02129 0.6401 -0.03032 C 0.65573 -0.03934 0.65468 -0.0493 0.66892 -0.05439 C 0.68316 -0.05948 0.71215 -0.0743 0.725 -0.06064 C 0.73784 -0.04698 0.73281 0.01343 0.74618 0.02825 C 0.75955 0.04306 0.78229 0.03566 0.8052 0.02825 " pathEditMode="relative" ptsTypes="a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7 -0.09028 C 0.25209 -0.05949 0.31528 -0.02871 0.34202 -0.03565 C 0.36875 -0.04259 0.3592 -0.08773 0.34966 -0.13264 " pathEditMode="relative" ptsTypes="a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3352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6236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USD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419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5236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USD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105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4236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USD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6019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5636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USD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9677400" y="3620832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3" name="Rectangle 2"/>
          <p:cNvSpPr/>
          <p:nvPr/>
        </p:nvSpPr>
        <p:spPr>
          <a:xfrm>
            <a:off x="89554" y="456149"/>
            <a:ext cx="4360489" cy="2046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055"/>
              </p:ext>
            </p:extLst>
          </p:nvPr>
        </p:nvGraphicFramePr>
        <p:xfrm>
          <a:off x="4521844" y="379148"/>
          <a:ext cx="7396354" cy="2745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5450">
                  <a:extLst>
                    <a:ext uri="{9D8B030D-6E8A-4147-A177-3AD203B41FA5}">
                      <a16:colId xmlns:a16="http://schemas.microsoft.com/office/drawing/2014/main" val="3777577580"/>
                    </a:ext>
                  </a:extLst>
                </a:gridCol>
                <a:gridCol w="1232726">
                  <a:extLst>
                    <a:ext uri="{9D8B030D-6E8A-4147-A177-3AD203B41FA5}">
                      <a16:colId xmlns:a16="http://schemas.microsoft.com/office/drawing/2014/main" val="1687888819"/>
                    </a:ext>
                  </a:extLst>
                </a:gridCol>
                <a:gridCol w="1232726">
                  <a:extLst>
                    <a:ext uri="{9D8B030D-6E8A-4147-A177-3AD203B41FA5}">
                      <a16:colId xmlns:a16="http://schemas.microsoft.com/office/drawing/2014/main" val="2125176991"/>
                    </a:ext>
                  </a:extLst>
                </a:gridCol>
                <a:gridCol w="1232726">
                  <a:extLst>
                    <a:ext uri="{9D8B030D-6E8A-4147-A177-3AD203B41FA5}">
                      <a16:colId xmlns:a16="http://schemas.microsoft.com/office/drawing/2014/main" val="569373000"/>
                    </a:ext>
                  </a:extLst>
                </a:gridCol>
                <a:gridCol w="1232726">
                  <a:extLst>
                    <a:ext uri="{9D8B030D-6E8A-4147-A177-3AD203B41FA5}">
                      <a16:colId xmlns:a16="http://schemas.microsoft.com/office/drawing/2014/main" val="2079177646"/>
                    </a:ext>
                  </a:extLst>
                </a:gridCol>
              </a:tblGrid>
              <a:tr h="8810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ghẹ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586864"/>
                  </a:ext>
                </a:extLst>
              </a:tr>
              <a:tr h="18001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USD)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57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0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39312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5660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6126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566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566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5660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6126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6126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6126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3746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46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746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46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1860" y="3352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1860" y="419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1860" y="5105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vằn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51860" y="6019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8388" y="489642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5575788" y="5690175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1958" y="728570"/>
            <a:ext cx="45565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Trong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571170"/>
              </p:ext>
            </p:extLst>
          </p:nvPr>
        </p:nvGraphicFramePr>
        <p:xfrm>
          <a:off x="6074582" y="162219"/>
          <a:ext cx="4995836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7918">
                  <a:extLst>
                    <a:ext uri="{9D8B030D-6E8A-4147-A177-3AD203B41FA5}">
                      <a16:colId xmlns:a16="http://schemas.microsoft.com/office/drawing/2014/main" val="469264633"/>
                    </a:ext>
                  </a:extLst>
                </a:gridCol>
                <a:gridCol w="2497918">
                  <a:extLst>
                    <a:ext uri="{9D8B030D-6E8A-4147-A177-3AD203B41FA5}">
                      <a16:colId xmlns:a16="http://schemas.microsoft.com/office/drawing/2014/main" val="3129329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60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619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vằn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51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21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45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136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959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7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2645" y="5553635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5181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90781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5181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5181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5181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90781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90781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90781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66981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981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981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981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7581" y="3352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112 km/h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1381" y="604860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43 km/h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8150" y="507462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69 km/h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3492" y="411013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181 km/h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3825" y="5089427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4994603" y="5562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1138" y="865754"/>
            <a:ext cx="5403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32007"/>
              </p:ext>
            </p:extLst>
          </p:nvPr>
        </p:nvGraphicFramePr>
        <p:xfrm>
          <a:off x="6074582" y="162219"/>
          <a:ext cx="4995836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7918">
                  <a:extLst>
                    <a:ext uri="{9D8B030D-6E8A-4147-A177-3AD203B41FA5}">
                      <a16:colId xmlns:a16="http://schemas.microsoft.com/office/drawing/2014/main" val="469264633"/>
                    </a:ext>
                  </a:extLst>
                </a:gridCol>
                <a:gridCol w="2497918">
                  <a:extLst>
                    <a:ext uri="{9D8B030D-6E8A-4147-A177-3AD203B41FA5}">
                      <a16:colId xmlns:a16="http://schemas.microsoft.com/office/drawing/2014/main" val="3129329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60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619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vằn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51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21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45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136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959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7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8085" y="4099377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8242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473842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8242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8242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8242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473842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473842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473842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550042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0042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0042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50042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64442" y="32443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4442" y="40825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64442" y="49969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4442" y="59113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5</a:t>
            </a: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46899" y="5420585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3284" y="3624547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10020300" y="287852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1479" y="263471"/>
            <a:ext cx="5067946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7?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1622"/>
              </p:ext>
            </p:extLst>
          </p:nvPr>
        </p:nvGraphicFramePr>
        <p:xfrm>
          <a:off x="5827631" y="556470"/>
          <a:ext cx="6147666" cy="1906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238">
                  <a:extLst>
                    <a:ext uri="{9D8B030D-6E8A-4147-A177-3AD203B41FA5}">
                      <a16:colId xmlns:a16="http://schemas.microsoft.com/office/drawing/2014/main" val="2817681609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2280548696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2888082698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2406891025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1485310518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1415964095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1781510606"/>
                    </a:ext>
                  </a:extLst>
                </a:gridCol>
              </a:tblGrid>
              <a:tr h="9534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47988"/>
                  </a:ext>
                </a:extLst>
              </a:tr>
              <a:tr h="9534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20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2848</TotalTime>
  <Words>1632</Words>
  <Application>Microsoft Office PowerPoint</Application>
  <PresentationFormat>Widescreen</PresentationFormat>
  <Paragraphs>245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Abril Fatface</vt:lpstr>
      <vt:lpstr>Aldrich</vt:lpstr>
      <vt:lpstr>Arial</vt:lpstr>
      <vt:lpstr>Calibri</vt:lpstr>
      <vt:lpstr>Calibri Light</vt:lpstr>
      <vt:lpstr>Cambria Math</vt:lpstr>
      <vt:lpstr>Times New Roman</vt:lpstr>
      <vt:lpstr>思源黑体 Heavy</vt:lpstr>
      <vt:lpstr>Office Theme</vt:lpstr>
      <vt:lpstr>1_Office Theme</vt:lpstr>
      <vt:lpstr>Chủ đề Office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Bài 3: PHÂN TÍCH VÀ XỬ LÝ DỮ LIỆU THU ĐƯỢC Ở DẠNG BẢNG BIỂU ĐỒ (Tiết 3)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LE DAI</cp:lastModifiedBy>
  <cp:revision>120</cp:revision>
  <dcterms:created xsi:type="dcterms:W3CDTF">2021-06-07T13:44:30Z</dcterms:created>
  <dcterms:modified xsi:type="dcterms:W3CDTF">2023-08-17T08:02:50Z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