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38"/>
  </p:notesMasterIdLst>
  <p:sldIdLst>
    <p:sldId id="570" r:id="rId4"/>
    <p:sldId id="270" r:id="rId5"/>
    <p:sldId id="282" r:id="rId6"/>
    <p:sldId id="497" r:id="rId7"/>
    <p:sldId id="326" r:id="rId8"/>
    <p:sldId id="574" r:id="rId9"/>
    <p:sldId id="456" r:id="rId10"/>
    <p:sldId id="590" r:id="rId11"/>
    <p:sldId id="615" r:id="rId12"/>
    <p:sldId id="603" r:id="rId13"/>
    <p:sldId id="617" r:id="rId14"/>
    <p:sldId id="618" r:id="rId15"/>
    <p:sldId id="483" r:id="rId16"/>
    <p:sldId id="604" r:id="rId17"/>
    <p:sldId id="629" r:id="rId18"/>
    <p:sldId id="630" r:id="rId19"/>
    <p:sldId id="605" r:id="rId20"/>
    <p:sldId id="610" r:id="rId21"/>
    <p:sldId id="620" r:id="rId22"/>
    <p:sldId id="621" r:id="rId23"/>
    <p:sldId id="606" r:id="rId24"/>
    <p:sldId id="609" r:id="rId25"/>
    <p:sldId id="623" r:id="rId26"/>
    <p:sldId id="624" r:id="rId27"/>
    <p:sldId id="608" r:id="rId28"/>
    <p:sldId id="611" r:id="rId29"/>
    <p:sldId id="613" r:id="rId30"/>
    <p:sldId id="625" r:id="rId31"/>
    <p:sldId id="612" r:id="rId32"/>
    <p:sldId id="484" r:id="rId33"/>
    <p:sldId id="607" r:id="rId34"/>
    <p:sldId id="614" r:id="rId35"/>
    <p:sldId id="627" r:id="rId36"/>
    <p:sldId id="576"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Admin" initials="A" lastIdx="1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4654"/>
    <a:srgbClr val="02023C"/>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69" autoAdjust="0"/>
  </p:normalViewPr>
  <p:slideViewPr>
    <p:cSldViewPr>
      <p:cViewPr varScale="1">
        <p:scale>
          <a:sx n="97" d="100"/>
          <a:sy n="97" d="100"/>
        </p:scale>
        <p:origin x="63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7-21T14:16:55.204" idx="1">
    <p:pos x="10" y="10"/>
    <p:text>abc</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nhóm bàn: Đọc và làm bài tập 2 thông qua trả lời các câu hỏi. Mỗi nhóm báo cáo một ý.</a:t>
            </a:r>
          </a:p>
        </p:txBody>
      </p:sp>
      <p:sp>
        <p:nvSpPr>
          <p:cNvPr id="4" name="Slide Number Placeholder 3"/>
          <p:cNvSpPr>
            <a:spLocks noGrp="1"/>
          </p:cNvSpPr>
          <p:nvPr>
            <p:ph type="sldNum" sz="quarter" idx="5"/>
          </p:nvPr>
        </p:nvSpPr>
        <p:spPr/>
        <p:txBody>
          <a:bodyPr/>
          <a:lstStyle/>
          <a:p>
            <a:fld id="{D2986841-B6E9-4602-99D2-E5DE711450F7}" type="slidenum">
              <a:rPr lang="en-US" smtClean="0"/>
              <a:t>25</a:t>
            </a:fld>
            <a:endParaRPr lang="en-US"/>
          </a:p>
        </p:txBody>
      </p:sp>
    </p:spTree>
    <p:extLst>
      <p:ext uri="{BB962C8B-B14F-4D97-AF65-F5344CB8AC3E}">
        <p14:creationId xmlns:p14="http://schemas.microsoft.com/office/powerpoint/2010/main" val="78129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cá nhân: </a:t>
            </a:r>
            <a:r>
              <a:rPr lang="nl-NL" sz="1800">
                <a:effectLst/>
                <a:latin typeface="Times New Roman" panose="02020603050405020304" pitchFamily="18" charset="0"/>
                <a:ea typeface="Calibri" panose="020F0502020204030204" pitchFamily="34" charset="0"/>
              </a:rPr>
              <a:t>Đọc và làm bài tập 3 thông qua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31</a:t>
            </a:fld>
            <a:endParaRPr lang="en-US"/>
          </a:p>
        </p:txBody>
      </p:sp>
    </p:spTree>
    <p:extLst>
      <p:ext uri="{BB962C8B-B14F-4D97-AF65-F5344CB8AC3E}">
        <p14:creationId xmlns:p14="http://schemas.microsoft.com/office/powerpoint/2010/main" val="260156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Giúp học sinh tiếp cận với nội dung kiến thức bài học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7</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10</a:t>
            </a:fld>
            <a:endParaRPr lang="en-US"/>
          </a:p>
        </p:txBody>
      </p:sp>
    </p:spTree>
    <p:extLst>
      <p:ext uri="{BB962C8B-B14F-4D97-AF65-F5344CB8AC3E}">
        <p14:creationId xmlns:p14="http://schemas.microsoft.com/office/powerpoint/2010/main" val="270978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11</a:t>
            </a:fld>
            <a:endParaRPr lang="en-US"/>
          </a:p>
        </p:txBody>
      </p:sp>
    </p:spTree>
    <p:extLst>
      <p:ext uri="{BB962C8B-B14F-4D97-AF65-F5344CB8AC3E}">
        <p14:creationId xmlns:p14="http://schemas.microsoft.com/office/powerpoint/2010/main" val="27089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12</a:t>
            </a:fld>
            <a:endParaRPr lang="en-US"/>
          </a:p>
        </p:txBody>
      </p:sp>
    </p:spTree>
    <p:extLst>
      <p:ext uri="{BB962C8B-B14F-4D97-AF65-F5344CB8AC3E}">
        <p14:creationId xmlns:p14="http://schemas.microsoft.com/office/powerpoint/2010/main" val="303475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cá nhân: </a:t>
            </a:r>
            <a:r>
              <a:rPr lang="nl-NL" sz="1800">
                <a:effectLst/>
                <a:latin typeface="Times New Roman" panose="02020603050405020304" pitchFamily="18" charset="0"/>
                <a:ea typeface="Calibri" panose="020F0502020204030204" pitchFamily="34" charset="0"/>
              </a:rPr>
              <a:t>Đọc hiểu nội dung hộp kiến thức Ví dụ 2/SGK/tr20 và làm VD2 thông qua trả lời các câu hỏi. Gọi lần lượt HS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14</a:t>
            </a:fld>
            <a:endParaRPr lang="en-US"/>
          </a:p>
        </p:txBody>
      </p:sp>
    </p:spTree>
    <p:extLst>
      <p:ext uri="{BB962C8B-B14F-4D97-AF65-F5344CB8AC3E}">
        <p14:creationId xmlns:p14="http://schemas.microsoft.com/office/powerpoint/2010/main" val="22444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kết luận</a:t>
            </a:r>
          </a:p>
        </p:txBody>
      </p:sp>
      <p:sp>
        <p:nvSpPr>
          <p:cNvPr id="4" name="Slide Number Placeholder 3"/>
          <p:cNvSpPr>
            <a:spLocks noGrp="1"/>
          </p:cNvSpPr>
          <p:nvPr>
            <p:ph type="sldNum" sz="quarter" idx="5"/>
          </p:nvPr>
        </p:nvSpPr>
        <p:spPr/>
        <p:txBody>
          <a:bodyPr/>
          <a:lstStyle/>
          <a:p>
            <a:fld id="{D2986841-B6E9-4602-99D2-E5DE711450F7}" type="slidenum">
              <a:rPr lang="en-US" smtClean="0"/>
              <a:t>17</a:t>
            </a:fld>
            <a:endParaRPr lang="en-US"/>
          </a:p>
        </p:txBody>
      </p:sp>
    </p:spTree>
    <p:extLst>
      <p:ext uri="{BB962C8B-B14F-4D97-AF65-F5344CB8AC3E}">
        <p14:creationId xmlns:p14="http://schemas.microsoft.com/office/powerpoint/2010/main" val="251803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Hoạt động cá nhân: </a:t>
            </a:r>
            <a:r>
              <a:rPr lang="nl-NL" sz="1200">
                <a:effectLst/>
                <a:latin typeface="Times New Roman" panose="02020603050405020304" pitchFamily="18" charset="0"/>
                <a:ea typeface="Calibri" panose="020F0502020204030204" pitchFamily="34" charset="0"/>
              </a:rPr>
              <a:t>Đọc hiểu nội dung hộp kiến thức Ví dụ 3/SGK/tr21 và làm VD3 thông qua trả lời các câu hỏi. Gọi lần lượt HS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18</a:t>
            </a:fld>
            <a:endParaRPr lang="en-US"/>
          </a:p>
        </p:txBody>
      </p:sp>
    </p:spTree>
    <p:extLst>
      <p:ext uri="{BB962C8B-B14F-4D97-AF65-F5344CB8AC3E}">
        <p14:creationId xmlns:p14="http://schemas.microsoft.com/office/powerpoint/2010/main" val="370995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nhóm đôi: </a:t>
            </a:r>
            <a:r>
              <a:rPr lang="nl-NL" sz="1800">
                <a:effectLst/>
                <a:latin typeface="Times New Roman" panose="02020603050405020304" pitchFamily="18" charset="0"/>
                <a:ea typeface="Calibri" panose="020F0502020204030204" pitchFamily="34" charset="0"/>
              </a:rPr>
              <a:t>Đọc và làm bài tập 1 thông qua trả lời các câu hỏi. GV gọi lần lượt các nhóm trả lời các câu hỏi, mỗi nhóm một câu</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21</a:t>
            </a:fld>
            <a:endParaRPr lang="en-US"/>
          </a:p>
        </p:txBody>
      </p:sp>
    </p:spTree>
    <p:extLst>
      <p:ext uri="{BB962C8B-B14F-4D97-AF65-F5344CB8AC3E}">
        <p14:creationId xmlns:p14="http://schemas.microsoft.com/office/powerpoint/2010/main" val="25907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16200000" flipV="1">
            <a:off x="8373350" y="639488"/>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16200000" flipV="1">
            <a:off x="8373350" y="1353373"/>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373350" y="2067258"/>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60698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51568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59045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51580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78345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78797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25840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2561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395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6430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131091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51882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5400000" flipV="1">
            <a:off x="52277" y="64877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5400000" flipV="1">
            <a:off x="52277" y="136265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400350" y="2040258"/>
            <a:ext cx="675000" cy="324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80642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fld id="{E93268A2-942B-4444-A799-88764525CF6A}" type="slidenum">
              <a:rPr lang="en-US" smtClean="0"/>
              <a:t>‹#›</a:t>
            </a:fld>
            <a:endParaRPr 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04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63572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51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DD7363-53E8-4664-A69D-C55C4E9F9F70}"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1454181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DD7363-53E8-4664-A69D-C55C4E9F9F70}"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268A2-942B-4444-A799-88764525CF6A}" type="slidenum">
              <a:rPr lang="en-US" smtClean="0"/>
              <a:t>‹#›</a:t>
            </a:fld>
            <a:endParaRPr 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46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DD7363-53E8-4664-A69D-C55C4E9F9F70}"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04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D7363-53E8-4664-A69D-C55C4E9F9F70}"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651236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583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401414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223988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37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48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8553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645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6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4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303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72C25FB1-9CE6-4EFE-B9EF-BCE07F9C4751}"/>
              </a:ext>
            </a:extLst>
          </p:cNvPr>
          <p:cNvSpPr/>
          <p:nvPr userDrawn="1"/>
        </p:nvSpPr>
        <p:spPr>
          <a:xfrm>
            <a:off x="355601" y="200025"/>
            <a:ext cx="8432800"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矩形: 圆角 11">
            <a:extLst>
              <a:ext uri="{FF2B5EF4-FFF2-40B4-BE49-F238E27FC236}">
                <a16:creationId xmlns:a16="http://schemas.microsoft.com/office/drawing/2014/main" id="{41A2D48E-4297-403E-AD3D-CBEA596A720E}"/>
              </a:ext>
            </a:extLst>
          </p:cNvPr>
          <p:cNvSpPr/>
          <p:nvPr userDrawn="1"/>
        </p:nvSpPr>
        <p:spPr>
          <a:xfrm>
            <a:off x="484188" y="303610"/>
            <a:ext cx="8139112"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 name="矩形: 圆角 59">
            <a:extLst>
              <a:ext uri="{FF2B5EF4-FFF2-40B4-BE49-F238E27FC236}">
                <a16:creationId xmlns:a16="http://schemas.microsoft.com/office/drawing/2014/main" id="{C8F8E16E-ED5B-4922-9815-C59ED02C1005}"/>
              </a:ext>
            </a:extLst>
          </p:cNvPr>
          <p:cNvSpPr/>
          <p:nvPr userDrawn="1"/>
        </p:nvSpPr>
        <p:spPr>
          <a:xfrm>
            <a:off x="530226" y="342901"/>
            <a:ext cx="8045450"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5" name="矩形: 一个圆顶角，剪去另一个顶角 12">
            <a:extLst>
              <a:ext uri="{FF2B5EF4-FFF2-40B4-BE49-F238E27FC236}">
                <a16:creationId xmlns:a16="http://schemas.microsoft.com/office/drawing/2014/main" id="{6099F4F8-909C-4909-9654-642ABC071455}"/>
              </a:ext>
            </a:extLst>
          </p:cNvPr>
          <p:cNvSpPr/>
          <p:nvPr userDrawn="1"/>
        </p:nvSpPr>
        <p:spPr>
          <a:xfrm rot="16200000" flipV="1">
            <a:off x="8373071" y="639565"/>
            <a:ext cx="675084"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grpSp>
        <p:nvGrpSpPr>
          <p:cNvPr id="6" name="组合 19">
            <a:extLst>
              <a:ext uri="{FF2B5EF4-FFF2-40B4-BE49-F238E27FC236}">
                <a16:creationId xmlns:a16="http://schemas.microsoft.com/office/drawing/2014/main" id="{AE44207C-6260-4B63-8BD2-F5D9135EA7C0}"/>
              </a:ext>
            </a:extLst>
          </p:cNvPr>
          <p:cNvGrpSpPr>
            <a:grpSpLocks/>
          </p:cNvGrpSpPr>
          <p:nvPr userDrawn="1"/>
        </p:nvGrpSpPr>
        <p:grpSpPr bwMode="auto">
          <a:xfrm>
            <a:off x="719138" y="100012"/>
            <a:ext cx="7612062" cy="461963"/>
            <a:chOff x="1509" y="211"/>
            <a:chExt cx="15984" cy="968"/>
          </a:xfrm>
        </p:grpSpPr>
        <p:sp>
          <p:nvSpPr>
            <p:cNvPr id="7" name="流程图: 接点 41">
              <a:extLst>
                <a:ext uri="{FF2B5EF4-FFF2-40B4-BE49-F238E27FC236}">
                  <a16:creationId xmlns:a16="http://schemas.microsoft.com/office/drawing/2014/main" id="{B98070ED-C6BE-4BEF-83EB-70265F3CA130}"/>
                </a:ext>
              </a:extLst>
            </p:cNvPr>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8" name="空心弧 18">
              <a:extLst>
                <a:ext uri="{FF2B5EF4-FFF2-40B4-BE49-F238E27FC236}">
                  <a16:creationId xmlns:a16="http://schemas.microsoft.com/office/drawing/2014/main" id="{0E0A0A38-334B-43B9-9067-41E9AC83DCB0}"/>
                </a:ext>
              </a:extLst>
            </p:cNvPr>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9" name="流程图: 接点 43">
              <a:extLst>
                <a:ext uri="{FF2B5EF4-FFF2-40B4-BE49-F238E27FC236}">
                  <a16:creationId xmlns:a16="http://schemas.microsoft.com/office/drawing/2014/main" id="{AB07E577-FBA4-4DB0-935C-0E2046E36744}"/>
                </a:ext>
              </a:extLst>
            </p:cNvPr>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0" name="空心弧 18">
              <a:extLst>
                <a:ext uri="{FF2B5EF4-FFF2-40B4-BE49-F238E27FC236}">
                  <a16:creationId xmlns:a16="http://schemas.microsoft.com/office/drawing/2014/main" id="{860B13B2-B021-413D-A450-9C086A89335A}"/>
                </a:ext>
              </a:extLst>
            </p:cNvPr>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1" name="流程图: 接点 45">
              <a:extLst>
                <a:ext uri="{FF2B5EF4-FFF2-40B4-BE49-F238E27FC236}">
                  <a16:creationId xmlns:a16="http://schemas.microsoft.com/office/drawing/2014/main" id="{28714E6D-1BA3-4CB1-92C4-40FD28D0CB0E}"/>
                </a:ext>
              </a:extLst>
            </p:cNvPr>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2" name="空心弧 18">
              <a:extLst>
                <a:ext uri="{FF2B5EF4-FFF2-40B4-BE49-F238E27FC236}">
                  <a16:creationId xmlns:a16="http://schemas.microsoft.com/office/drawing/2014/main" id="{BE38430A-61B7-47F7-8CEF-5BF4F46F5DFB}"/>
                </a:ext>
              </a:extLst>
            </p:cNvPr>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3" name="流程图: 接点 47">
              <a:extLst>
                <a:ext uri="{FF2B5EF4-FFF2-40B4-BE49-F238E27FC236}">
                  <a16:creationId xmlns:a16="http://schemas.microsoft.com/office/drawing/2014/main" id="{45AF257C-0F38-4E3B-82E2-A5EA2FF550B5}"/>
                </a:ext>
              </a:extLst>
            </p:cNvPr>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4" name="空心弧 18">
              <a:extLst>
                <a:ext uri="{FF2B5EF4-FFF2-40B4-BE49-F238E27FC236}">
                  <a16:creationId xmlns:a16="http://schemas.microsoft.com/office/drawing/2014/main" id="{C0BA6B71-A30E-457B-89B6-4092B6F8CF9D}"/>
                </a:ext>
              </a:extLst>
            </p:cNvPr>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5" name="流程图: 接点 49">
              <a:extLst>
                <a:ext uri="{FF2B5EF4-FFF2-40B4-BE49-F238E27FC236}">
                  <a16:creationId xmlns:a16="http://schemas.microsoft.com/office/drawing/2014/main" id="{6736EE3D-90D5-4832-8D21-508BF9420A4D}"/>
                </a:ext>
              </a:extLst>
            </p:cNvPr>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6" name="空心弧 18">
              <a:extLst>
                <a:ext uri="{FF2B5EF4-FFF2-40B4-BE49-F238E27FC236}">
                  <a16:creationId xmlns:a16="http://schemas.microsoft.com/office/drawing/2014/main" id="{1BE7E8E1-40C2-4435-8147-6D5CD1563EF7}"/>
                </a:ext>
              </a:extLst>
            </p:cNvPr>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7" name="流程图: 接点 51">
              <a:extLst>
                <a:ext uri="{FF2B5EF4-FFF2-40B4-BE49-F238E27FC236}">
                  <a16:creationId xmlns:a16="http://schemas.microsoft.com/office/drawing/2014/main" id="{84096D44-AFE8-4CAE-A2AD-61CB435626EF}"/>
                </a:ext>
              </a:extLst>
            </p:cNvPr>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8" name="空心弧 18">
              <a:extLst>
                <a:ext uri="{FF2B5EF4-FFF2-40B4-BE49-F238E27FC236}">
                  <a16:creationId xmlns:a16="http://schemas.microsoft.com/office/drawing/2014/main" id="{9DF87964-5E25-40C8-912C-B3832E81B8B7}"/>
                </a:ext>
              </a:extLst>
            </p:cNvPr>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9" name="流程图: 接点 53">
              <a:extLst>
                <a:ext uri="{FF2B5EF4-FFF2-40B4-BE49-F238E27FC236}">
                  <a16:creationId xmlns:a16="http://schemas.microsoft.com/office/drawing/2014/main" id="{67DD972A-7952-4125-B8D0-3C530F4800CE}"/>
                </a:ext>
              </a:extLst>
            </p:cNvPr>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0" name="空心弧 18">
              <a:extLst>
                <a:ext uri="{FF2B5EF4-FFF2-40B4-BE49-F238E27FC236}">
                  <a16:creationId xmlns:a16="http://schemas.microsoft.com/office/drawing/2014/main" id="{B0B7BDD3-4443-4B5A-B156-B36F01D5D66E}"/>
                </a:ext>
              </a:extLst>
            </p:cNvPr>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1" name="流程图: 接点 55">
              <a:extLst>
                <a:ext uri="{FF2B5EF4-FFF2-40B4-BE49-F238E27FC236}">
                  <a16:creationId xmlns:a16="http://schemas.microsoft.com/office/drawing/2014/main" id="{467F055B-9D3D-4055-8EB9-A11112778575}"/>
                </a:ext>
              </a:extLst>
            </p:cNvPr>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2" name="空心弧 18">
              <a:extLst>
                <a:ext uri="{FF2B5EF4-FFF2-40B4-BE49-F238E27FC236}">
                  <a16:creationId xmlns:a16="http://schemas.microsoft.com/office/drawing/2014/main" id="{9D88D204-72C7-40DC-A2CA-1D6412B4D9E1}"/>
                </a:ext>
              </a:extLst>
            </p:cNvPr>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3" name="流程图: 接点 57">
              <a:extLst>
                <a:ext uri="{FF2B5EF4-FFF2-40B4-BE49-F238E27FC236}">
                  <a16:creationId xmlns:a16="http://schemas.microsoft.com/office/drawing/2014/main" id="{C3EFDD23-DAAD-4269-B279-225B5B67FB4D}"/>
                </a:ext>
              </a:extLst>
            </p:cNvPr>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4" name="空心弧 18">
              <a:extLst>
                <a:ext uri="{FF2B5EF4-FFF2-40B4-BE49-F238E27FC236}">
                  <a16:creationId xmlns:a16="http://schemas.microsoft.com/office/drawing/2014/main" id="{F3C026BD-6027-402B-90D4-43C1DAE2238A}"/>
                </a:ext>
              </a:extLst>
            </p:cNvPr>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grpSp>
      <p:sp>
        <p:nvSpPr>
          <p:cNvPr id="25" name="矩形: 一个圆顶角，剪去另一个顶角 64">
            <a:extLst>
              <a:ext uri="{FF2B5EF4-FFF2-40B4-BE49-F238E27FC236}">
                <a16:creationId xmlns:a16="http://schemas.microsoft.com/office/drawing/2014/main" id="{41E2D101-803E-4C9E-A0E1-0B7ACCB3A336}"/>
              </a:ext>
            </a:extLst>
          </p:cNvPr>
          <p:cNvSpPr/>
          <p:nvPr userDrawn="1"/>
        </p:nvSpPr>
        <p:spPr>
          <a:xfrm rot="16200000" flipV="1">
            <a:off x="8373071" y="1353940"/>
            <a:ext cx="675084"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6" name="矩形: 一个圆顶角，剪去另一个顶角 65">
            <a:extLst>
              <a:ext uri="{FF2B5EF4-FFF2-40B4-BE49-F238E27FC236}">
                <a16:creationId xmlns:a16="http://schemas.microsoft.com/office/drawing/2014/main" id="{53282758-B67E-4C1E-9B96-BEE695C629AB}"/>
              </a:ext>
            </a:extLst>
          </p:cNvPr>
          <p:cNvSpPr/>
          <p:nvPr userDrawn="1"/>
        </p:nvSpPr>
        <p:spPr>
          <a:xfrm rot="16200000" flipV="1">
            <a:off x="8373071" y="2067125"/>
            <a:ext cx="675085"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7" name="矩形: 一个圆顶角，剪去另一个顶角 66">
            <a:extLst>
              <a:ext uri="{FF2B5EF4-FFF2-40B4-BE49-F238E27FC236}">
                <a16:creationId xmlns:a16="http://schemas.microsoft.com/office/drawing/2014/main" id="{5A043DBE-6AE7-4A3D-965C-831A724DFFFB}"/>
              </a:ext>
            </a:extLst>
          </p:cNvPr>
          <p:cNvSpPr/>
          <p:nvPr userDrawn="1"/>
        </p:nvSpPr>
        <p:spPr>
          <a:xfrm rot="16200000" flipV="1">
            <a:off x="8373071" y="2781500"/>
            <a:ext cx="675085"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8" name="矩形: 一个圆顶角，剪去另一个顶角 67">
            <a:extLst>
              <a:ext uri="{FF2B5EF4-FFF2-40B4-BE49-F238E27FC236}">
                <a16:creationId xmlns:a16="http://schemas.microsoft.com/office/drawing/2014/main" id="{D2C9F61F-57D9-4BD7-9B47-2578ED561CA2}"/>
              </a:ext>
            </a:extLst>
          </p:cNvPr>
          <p:cNvSpPr/>
          <p:nvPr userDrawn="1"/>
        </p:nvSpPr>
        <p:spPr>
          <a:xfrm rot="16200000" flipV="1">
            <a:off x="8373071" y="3494684"/>
            <a:ext cx="675084"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9" name="矩形: 一个圆顶角，剪去另一个顶角 68">
            <a:extLst>
              <a:ext uri="{FF2B5EF4-FFF2-40B4-BE49-F238E27FC236}">
                <a16:creationId xmlns:a16="http://schemas.microsoft.com/office/drawing/2014/main" id="{6AC4F1BF-DDC7-49D6-8759-580A72B38E3C}"/>
              </a:ext>
            </a:extLst>
          </p:cNvPr>
          <p:cNvSpPr/>
          <p:nvPr userDrawn="1"/>
        </p:nvSpPr>
        <p:spPr>
          <a:xfrm rot="16200000" flipV="1">
            <a:off x="8373071" y="4209059"/>
            <a:ext cx="675084"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27626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5.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8/17/2023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E9C4D9-BB03-4C0C-9630-F5D180F654E4}" type="datetimeFigureOut">
              <a:rPr lang="en-US" smtClean="0"/>
              <a:t>8/17/2023</a:t>
            </a:fld>
            <a:endParaRPr lang="en-US"/>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20C7E6-65DD-4795-8988-78B3EDD8A9D6}" type="slidenum">
              <a:rPr lang="en-US" smtClean="0"/>
              <a:t>‹#›</a:t>
            </a:fld>
            <a:endParaRPr lang="en-US"/>
          </a:p>
        </p:txBody>
      </p:sp>
    </p:spTree>
    <p:extLst>
      <p:ext uri="{BB962C8B-B14F-4D97-AF65-F5344CB8AC3E}">
        <p14:creationId xmlns:p14="http://schemas.microsoft.com/office/powerpoint/2010/main" val="350617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8DD7363-53E8-4664-A69D-C55C4E9F9F70}" type="datetimeFigureOut">
              <a:rPr lang="en-US" smtClean="0"/>
              <a:t>8/17/2023</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93268A2-942B-4444-A799-88764525CF6A}" type="slidenum">
              <a:rPr lang="en-US" smtClean="0"/>
              <a:t>‹#›</a:t>
            </a:fld>
            <a:endParaRPr lang="en-US"/>
          </a:p>
        </p:txBody>
      </p:sp>
    </p:spTree>
    <p:extLst>
      <p:ext uri="{BB962C8B-B14F-4D97-AF65-F5344CB8AC3E}">
        <p14:creationId xmlns:p14="http://schemas.microsoft.com/office/powerpoint/2010/main" val="41532283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4" r:id="rId18"/>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6.png"/><Relationship Id="rId5" Type="http://schemas.openxmlformats.org/officeDocument/2006/relationships/image" Target="../media/image12.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hỗ dành sẵn cho Nội dung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7"/>
            <a:ext cx="7252232" cy="5143493"/>
          </a:xfrm>
          <a:prstGeom prst="rect">
            <a:avLst/>
          </a:prstGeom>
        </p:spPr>
      </p:pic>
      <p:sp>
        <p:nvSpPr>
          <p:cNvPr id="18" name="Rectangle 1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Hộp Văn bản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717592"/>
            <a:ext cx="9139429" cy="507831"/>
          </a:xfrm>
          <a:prstGeom prst="rect">
            <a:avLst/>
          </a:prstGeom>
          <a:noFill/>
        </p:spPr>
        <p:txBody>
          <a:bodyPr wrap="square" rtlCol="0">
            <a:spAutoFit/>
          </a:bodyPr>
          <a:lstStyle/>
          <a:p>
            <a:pPr defTabSz="685800">
              <a:spcAft>
                <a:spcPts val="450"/>
              </a:spcAft>
            </a:pPr>
            <a:r>
              <a:rPr lang="en-US" sz="2700" b="1" dirty="0">
                <a:solidFill>
                  <a:srgbClr val="002060"/>
                </a:solidFill>
                <a:latin typeface="Times New Roman" panose="02020603050405020304" pitchFamily="18" charset="0"/>
                <a:cs typeface="Times New Roman" panose="02020603050405020304" pitchFamily="18" charset="0"/>
              </a:rPr>
              <a:t>TRƯỜNG TRUNG HỌC CƠ </a:t>
            </a:r>
            <a:r>
              <a:rPr lang="en-US" sz="2700" b="1">
                <a:solidFill>
                  <a:srgbClr val="002060"/>
                </a:solidFill>
                <a:latin typeface="Times New Roman" panose="02020603050405020304" pitchFamily="18" charset="0"/>
                <a:cs typeface="Times New Roman" panose="02020603050405020304" pitchFamily="18" charset="0"/>
              </a:rPr>
              <a:t>SỞ NBK</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9" name="Hộp Văn bản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11931" y="3013265"/>
            <a:ext cx="8732069" cy="160556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GVSB: PHAM VAN BIEN</a:t>
            </a: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1: </a:t>
            </a:r>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Hoà</a:t>
            </a:r>
            <a:endParaRPr lang="en-US" sz="3000" b="1" dirty="0">
              <a:solidFill>
                <a:srgbClr val="002060"/>
              </a:solidFill>
              <a:latin typeface="Times New Roman" panose="02020603050405020304" pitchFamily="18" charset="0"/>
              <a:cs typeface="Times New Roman" panose="02020603050405020304" pitchFamily="18" charset="0"/>
            </a:endParaRP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2: </a:t>
            </a:r>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a:solidFill>
                  <a:srgbClr val="002060"/>
                </a:solidFill>
                <a:latin typeface="Times New Roman" panose="02020603050405020304" pitchFamily="18" charset="0"/>
                <a:cs typeface="Times New Roman" panose="02020603050405020304" pitchFamily="18" charset="0"/>
              </a:rPr>
              <a:t>Thuỷ</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285" y="196266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2287" y="4612578"/>
            <a:ext cx="9134857" cy="553998"/>
          </a:xfrm>
          <a:prstGeom prst="rect">
            <a:avLst/>
          </a:prstGeom>
          <a:noFill/>
        </p:spPr>
        <p:txBody>
          <a:bodyPr wrap="square" rtlCol="0">
            <a:spAutoFit/>
          </a:bodyPr>
          <a:lstStyle/>
          <a:p>
            <a:pPr algn="ct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2285" y="222914"/>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a:t>
            </a:r>
            <a:r>
              <a:rPr lang="en-US" sz="3000" b="1">
                <a:solidFill>
                  <a:srgbClr val="002060"/>
                </a:solidFill>
                <a:latin typeface="Times New Roman" panose="02020603050405020304" pitchFamily="18" charset="0"/>
                <a:cs typeface="Times New Roman" panose="02020603050405020304" pitchFamily="18" charset="0"/>
              </a:rPr>
              <a:t>ĐÀO TẠO</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3823301794"/>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3823301794"/>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3115"/>
            <a:ext cx="8624435" cy="475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nào siêu thị A bán được nhiều táo nhất ?</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Tháng 4		B. Tháng 5		C. Tháng 6</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p:txBody>
      </p:sp>
      <p:sp>
        <p:nvSpPr>
          <p:cNvPr id="4" name="Oval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5664200" y="4325537"/>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8042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229600" y="39366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416639152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416639152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9806"/>
            <a:ext cx="8763000" cy="497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pPr>
            <a:r>
              <a:rPr lang="vi-VN" alt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Tỉ số % khối lượng táo bán được trong tháng 5 so với tổng số khối lượng táo bán được trong Quý 2 năm 2022 là :</a:t>
            </a:r>
          </a:p>
          <a:p>
            <a:pPr lvl="0" algn="just" eaLnBrk="0" fontAlgn="base" hangingPunct="0">
              <a:lnSpc>
                <a:spcPct val="150000"/>
              </a:lnSpc>
              <a:spcBef>
                <a:spcPct val="0"/>
              </a:spcBef>
              <a:spcAft>
                <a:spcPct val="0"/>
              </a:spcAft>
            </a:pP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38%	</a:t>
            </a:r>
            <a:r>
              <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22%	 </a:t>
            </a:r>
            <a:r>
              <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40%</a:t>
            </a:r>
          </a:p>
        </p:txBody>
      </p:sp>
      <p:sp>
        <p:nvSpPr>
          <p:cNvPr id="4" name="Oval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203200" y="4573072"/>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3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3613641396"/>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3613641396"/>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9806"/>
            <a:ext cx="8763000" cy="497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pPr>
            <a:r>
              <a:rPr lang="vi-VN" altLang="en-US" sz="2800" b="1">
                <a:solidFill>
                  <a:srgbClr val="0000FF"/>
                </a:solidFill>
                <a:ea typeface="Calibri" panose="020F0502020204030204" pitchFamily="34" charset="0"/>
                <a:cs typeface="Times New Roman" panose="02020603050405020304" pitchFamily="18" charset="0"/>
              </a:rPr>
              <a:t>c.</a:t>
            </a:r>
            <a:r>
              <a:rPr lang="vi-VN" altLang="en-US" sz="2800">
                <a:solidFill>
                  <a:srgbClr val="0000FF"/>
                </a:solidFill>
                <a:ea typeface="Calibri" panose="020F0502020204030204" pitchFamily="34" charset="0"/>
                <a:cs typeface="Times New Roman" panose="02020603050405020304" pitchFamily="18" charset="0"/>
              </a:rPr>
              <a:t> Chủ cửa hàng nhận định khối lượng táo bán được trong tháng 6 tăng  hơn  5% so với tháng 5. Nhận định này đúng hay sai:</a:t>
            </a:r>
            <a:r>
              <a:rPr lang="en-US" altLang="en-US" sz="2800">
                <a:solidFill>
                  <a:srgbClr val="0000FF"/>
                </a:solidFill>
                <a:ea typeface="Calibri" panose="020F0502020204030204" pitchFamily="34" charset="0"/>
                <a:cs typeface="Times New Roman" panose="02020603050405020304" pitchFamily="18" charset="0"/>
              </a:rPr>
              <a:t>	</a:t>
            </a:r>
            <a:r>
              <a:rPr lang="vi-VN" altLang="en-US" sz="2800">
                <a:solidFill>
                  <a:srgbClr val="0000FF"/>
                </a:solidFill>
                <a:ea typeface="Calibri" panose="020F0502020204030204" pitchFamily="34" charset="0"/>
                <a:cs typeface="Times New Roman" panose="02020603050405020304" pitchFamily="18" charset="0"/>
              </a:rPr>
              <a:t>A. Đúng	</a:t>
            </a:r>
            <a:r>
              <a:rPr lang="en-US" altLang="en-US" sz="2800">
                <a:solidFill>
                  <a:srgbClr val="0000FF"/>
                </a:solidFill>
                <a:ea typeface="Calibri" panose="020F0502020204030204" pitchFamily="34" charset="0"/>
                <a:cs typeface="Times New Roman" panose="02020603050405020304" pitchFamily="18" charset="0"/>
              </a:rPr>
              <a:t>	</a:t>
            </a:r>
            <a:r>
              <a:rPr lang="vi-VN" altLang="en-US" sz="2800">
                <a:solidFill>
                  <a:srgbClr val="0000FF"/>
                </a:solidFill>
                <a:ea typeface="Calibri" panose="020F0502020204030204" pitchFamily="34" charset="0"/>
                <a:cs typeface="Times New Roman" panose="02020603050405020304" pitchFamily="18" charset="0"/>
              </a:rPr>
              <a:t>B. Sai</a:t>
            </a:r>
          </a:p>
        </p:txBody>
      </p:sp>
      <p:sp>
        <p:nvSpPr>
          <p:cNvPr id="4" name="Oval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2032000" y="4573072"/>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3216265"/>
          </a:xfrm>
          <a:prstGeom prst="rect">
            <a:avLst/>
          </a:prstGeom>
          <a:noFill/>
        </p:spPr>
        <p:txBody>
          <a:bodyPr wrap="square">
            <a:spAutoFit/>
          </a:bodyPr>
          <a:lstStyle/>
          <a:p>
            <a:pPr algn="just">
              <a:spcBef>
                <a:spcPts val="300"/>
              </a:spcBef>
              <a:spcAft>
                <a:spcPts val="300"/>
              </a:spcAft>
            </a:pPr>
            <a:r>
              <a:rPr lang="nl-NL" sz="2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Chênh lệch giữa nhiệt độ cao nhất và nhiệt độ thấp nhất trong ngày gọi là biên độ nhiệt của ngày đó. Biên độ nhiệt trung bình tháng là số trung bình cộng của biên độ nhiệt các ngày trong tháng đó.</a:t>
            </a:r>
            <a:endParaRPr lang="en-US" sz="22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nl-NL" sz="22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đoạn thẳng ở hình 29 biểu diễn biên độ nhiệt trung bình tháng của đồng bằng sông Cửu Long.</a:t>
            </a:r>
            <a:endParaRPr lang="nl-NL" sz="22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8166" y="3204508"/>
            <a:ext cx="8847667" cy="1938992"/>
          </a:xfrm>
          <a:prstGeom prst="rect">
            <a:avLst/>
          </a:prstGeom>
          <a:noFill/>
        </p:spPr>
        <p:txBody>
          <a:bodyPr wrap="square">
            <a:spAutoFit/>
          </a:bodyPr>
          <a:lstStyle/>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 Biên độ nhiệt trung bình của tháng nào là cao nhất ? của tháng nào là thấp nhất ?</a:t>
            </a:r>
          </a:p>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Hãy nhận xét về sự thay đổi biên độ nhiệt trung bình tháng trong các khoảng thời gian: tháng 1 - tháng 3; tháng 3 – tháng 10; tháng 10 - tháng 11; tháng 11 – tháng 12.</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3"/>
          <a:stretch>
            <a:fillRect/>
          </a:stretch>
        </p:blipFill>
        <p:spPr>
          <a:xfrm>
            <a:off x="4622800" y="-1417"/>
            <a:ext cx="4368800" cy="3258967"/>
          </a:xfrm>
          <a:prstGeom prst="rect">
            <a:avLst/>
          </a:prstGeom>
        </p:spPr>
      </p:pic>
    </p:spTree>
    <p:extLst>
      <p:ext uri="{BB962C8B-B14F-4D97-AF65-F5344CB8AC3E}">
        <p14:creationId xmlns:p14="http://schemas.microsoft.com/office/powerpoint/2010/main" val="3231735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430887"/>
          </a:xfrm>
          <a:prstGeom prst="rect">
            <a:avLst/>
          </a:prstGeom>
          <a:noFill/>
        </p:spPr>
        <p:txBody>
          <a:bodyPr wrap="square">
            <a:spAutoFit/>
          </a:bodyPr>
          <a:lstStyle/>
          <a:p>
            <a:pPr algn="just">
              <a:spcBef>
                <a:spcPts val="300"/>
              </a:spcBef>
              <a:spcAft>
                <a:spcPts val="300"/>
              </a:spcAft>
            </a:pPr>
            <a:r>
              <a:rPr lang="nl-NL" sz="2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nl-NL" sz="22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55223" y="494775"/>
            <a:ext cx="3922888" cy="1200329"/>
          </a:xfrm>
          <a:prstGeom prst="rect">
            <a:avLst/>
          </a:prstGeom>
          <a:noFill/>
        </p:spPr>
        <p:txBody>
          <a:bodyPr wrap="square">
            <a:spAutoFit/>
          </a:bodyPr>
          <a:lstStyle/>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a) Biên độ nhiệt trung bình của tháng nào là cao nhất ? của tháng nào là thấp nhất ?</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2"/>
          <a:stretch>
            <a:fillRect/>
          </a:stretch>
        </p:blipFill>
        <p:spPr>
          <a:xfrm>
            <a:off x="4061178" y="301525"/>
            <a:ext cx="5061134" cy="3775423"/>
          </a:xfrm>
          <a:prstGeom prst="rect">
            <a:avLst/>
          </a:prstGeom>
        </p:spPr>
      </p:pic>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D33801C-E4C8-DCF2-A6FB-25A7D26761B1}"/>
              </a:ext>
            </a:extLst>
          </p:cNvPr>
          <p:cNvSpPr txBox="1"/>
          <p:nvPr/>
        </p:nvSpPr>
        <p:spPr>
          <a:xfrm>
            <a:off x="1679222" y="169510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EB4BF70-8698-83AA-63B7-C515ED9E3306}"/>
              </a:ext>
            </a:extLst>
          </p:cNvPr>
          <p:cNvSpPr txBox="1"/>
          <p:nvPr/>
        </p:nvSpPr>
        <p:spPr>
          <a:xfrm>
            <a:off x="152400" y="2087065"/>
            <a:ext cx="3925711" cy="2308324"/>
          </a:xfrm>
          <a:prstGeom prst="rect">
            <a:avLst/>
          </a:prstGeom>
          <a:noFill/>
        </p:spPr>
        <p:txBody>
          <a:bodyPr wrap="square">
            <a:spAutoFit/>
          </a:bodyPr>
          <a:lstStyle/>
          <a:p>
            <a:pPr lvl="0" algn="just">
              <a:defRPr/>
            </a:pP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Từ biểu đồ đoạn thẳng ở Hình 29 , ta thấy biên độ nhiệt trung bình của tháng 3 là cao nhất và biên độ nhiệt trung bình của tháng 10 là thấp nhất.</a:t>
            </a:r>
          </a:p>
        </p:txBody>
      </p:sp>
    </p:spTree>
    <p:extLst>
      <p:ext uri="{BB962C8B-B14F-4D97-AF65-F5344CB8AC3E}">
        <p14:creationId xmlns:p14="http://schemas.microsoft.com/office/powerpoint/2010/main" val="2189704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430887"/>
          </a:xfrm>
          <a:prstGeom prst="rect">
            <a:avLst/>
          </a:prstGeom>
          <a:noFill/>
        </p:spPr>
        <p:txBody>
          <a:bodyPr wrap="square">
            <a:spAutoFit/>
          </a:bodyPr>
          <a:lstStyle/>
          <a:p>
            <a:pPr algn="just">
              <a:spcBef>
                <a:spcPts val="300"/>
              </a:spcBef>
              <a:spcAft>
                <a:spcPts val="300"/>
              </a:spcAft>
            </a:pPr>
            <a:r>
              <a:rPr lang="nl-NL" sz="2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nl-NL" sz="22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55222" y="494775"/>
            <a:ext cx="4492977" cy="2308324"/>
          </a:xfrm>
          <a:prstGeom prst="rect">
            <a:avLst/>
          </a:prstGeom>
          <a:noFill/>
        </p:spPr>
        <p:txBody>
          <a:bodyPr wrap="square">
            <a:spAutoFit/>
          </a:bodyPr>
          <a:lstStyle/>
          <a:p>
            <a:pPr lvl="0" algn="just">
              <a:defRPr/>
            </a:pPr>
            <a:r>
              <a:rPr lang="en-US" sz="24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Hãy nhận xét về sự thay đổi biên độ nhiệt trung bình tháng trong các khoảng thời gian: tháng 1 - tháng 3; tháng 3 – tháng 10; tháng 10 - tháng 11; tháng 11 – tháng 12.</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2"/>
          <a:stretch>
            <a:fillRect/>
          </a:stretch>
        </p:blipFill>
        <p:spPr>
          <a:xfrm>
            <a:off x="4800599" y="91728"/>
            <a:ext cx="4188179" cy="3124230"/>
          </a:xfrm>
          <a:prstGeom prst="rect">
            <a:avLst/>
          </a:prstGeom>
        </p:spPr>
      </p:pic>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D33801C-E4C8-DCF2-A6FB-25A7D26761B1}"/>
              </a:ext>
            </a:extLst>
          </p:cNvPr>
          <p:cNvSpPr txBox="1"/>
          <p:nvPr/>
        </p:nvSpPr>
        <p:spPr>
          <a:xfrm>
            <a:off x="1679222" y="2707413"/>
            <a:ext cx="1442155" cy="405367"/>
          </a:xfrm>
          <a:prstGeom prst="rect">
            <a:avLst/>
          </a:prstGeom>
          <a:noFill/>
        </p:spPr>
        <p:txBody>
          <a:bodyPr wrap="square">
            <a:spAutoFit/>
          </a:bodyPr>
          <a:lstStyle/>
          <a:p>
            <a:pPr algn="just">
              <a:lnSpc>
                <a:spcPct val="107000"/>
              </a:lnSpc>
              <a:spcAft>
                <a:spcPts val="800"/>
              </a:spcAft>
            </a:pPr>
            <a:r>
              <a:rPr lang="en-US" sz="20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EB4BF70-8698-83AA-63B7-C515ED9E3306}"/>
              </a:ext>
            </a:extLst>
          </p:cNvPr>
          <p:cNvSpPr txBox="1"/>
          <p:nvPr/>
        </p:nvSpPr>
        <p:spPr>
          <a:xfrm>
            <a:off x="160867" y="3072059"/>
            <a:ext cx="8913989" cy="1938992"/>
          </a:xfrm>
          <a:prstGeom prst="rect">
            <a:avLst/>
          </a:prstGeom>
          <a:noFill/>
        </p:spPr>
        <p:txBody>
          <a:bodyPr wrap="square">
            <a:spAutoFit/>
          </a:bodyPr>
          <a:lstStyle/>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Ta có các nhận xét sau:</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Biên độ nhiệt trung bình tháng tăng trong các khoảng thời gian: tháng 1 - tháng 3 ; tháng 10 - tháng 11 .</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Biên độ nhiệt trung bình tháng giảm trong các khoảng thời gian: tháng 3 - tháng 10; tháng 11 - tháng 12 .</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625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C81B717-D75F-B358-3D62-7887C65E2BBD}"/>
              </a:ext>
            </a:extLst>
          </p:cNvPr>
          <p:cNvSpPr/>
          <p:nvPr/>
        </p:nvSpPr>
        <p:spPr>
          <a:xfrm>
            <a:off x="895350" y="1352550"/>
            <a:ext cx="7353300" cy="243840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*Chú ý: </a:t>
            </a:r>
            <a:r>
              <a:rPr kumimoji="0" lang="nl-NL" sz="28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Theo dõi biên độ nhiệt trung bình tháng của một khu vực trong một khoảng thời gian đủ dài thì ta có thể nhận biết được những nét đặc trưng khí hậu của khu vực đó.</a:t>
            </a:r>
            <a:endParaRPr kumimoji="0" lang="en-US" sz="2800" b="0" i="0" u="none" strike="noStrike" kern="1200" cap="none" spc="0" normalizeH="0" baseline="0" noProof="0">
              <a:ln>
                <a:noFill/>
              </a:ln>
              <a:solidFill>
                <a:srgbClr val="FF0000"/>
              </a:solidFill>
              <a:effectLst/>
              <a:uLnTx/>
              <a:uFillTx/>
              <a:latin typeface="Calibri"/>
              <a:cs typeface="+mn-cs"/>
            </a:endParaRPr>
          </a:p>
        </p:txBody>
      </p:sp>
    </p:spTree>
    <p:extLst>
      <p:ext uri="{BB962C8B-B14F-4D97-AF65-F5344CB8AC3E}">
        <p14:creationId xmlns:p14="http://schemas.microsoft.com/office/powerpoint/2010/main" val="19402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523220"/>
          </a:xfrm>
          <a:prstGeom prst="rect">
            <a:avLst/>
          </a:prstGeom>
          <a:noFill/>
        </p:spPr>
        <p:txBody>
          <a:bodyPr wrap="square">
            <a:spAutoFit/>
          </a:bodyPr>
          <a:lstStyle/>
          <a:p>
            <a:pPr lvl="0" algn="just">
              <a:defRPr/>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 Khoản chi tiêu nào của gia đình bác Hạnh là lớn nhất ?</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3"/>
          <a:stretch>
            <a:fillRect/>
          </a:stretch>
        </p:blipFill>
        <p:spPr>
          <a:xfrm>
            <a:off x="5791200" y="225391"/>
            <a:ext cx="3086492" cy="2206583"/>
          </a:xfrm>
          <a:prstGeom prst="rect">
            <a:avLst/>
          </a:prstGeom>
        </p:spPr>
      </p:pic>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61177E7-5AF9-F1F6-6A4A-85F6B1101ACF}"/>
              </a:ext>
            </a:extLst>
          </p:cNvPr>
          <p:cNvSpPr txBox="1"/>
          <p:nvPr/>
        </p:nvSpPr>
        <p:spPr>
          <a:xfrm>
            <a:off x="3850922" y="2941873"/>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FA15088-B70F-CB11-2404-9FCC579E77A0}"/>
              </a:ext>
            </a:extLst>
          </p:cNvPr>
          <p:cNvSpPr txBox="1"/>
          <p:nvPr/>
        </p:nvSpPr>
        <p:spPr>
          <a:xfrm>
            <a:off x="118533" y="3332697"/>
            <a:ext cx="8725292" cy="954107"/>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Khoản chi tiêu hàng tháng dành cho ăn uống của gia đình bác Hạnh là lớn nhất.</a:t>
            </a:r>
          </a:p>
        </p:txBody>
      </p:sp>
    </p:spTree>
    <p:extLst>
      <p:ext uri="{BB962C8B-B14F-4D97-AF65-F5344CB8AC3E}">
        <p14:creationId xmlns:p14="http://schemas.microsoft.com/office/powerpoint/2010/main" val="195313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954107"/>
          </a:xfrm>
          <a:prstGeom prst="rect">
            <a:avLst/>
          </a:prstGeom>
          <a:noFill/>
        </p:spPr>
        <p:txBody>
          <a:bodyPr wrap="square">
            <a:spAutoFit/>
          </a:bodyPr>
          <a:lstStyle/>
          <a:p>
            <a:pPr lvl="0" algn="just">
              <a:defRPr/>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 Số tiền chi tiêu hàng tháng của gia đình bác Hạnh dành cho ăn uống gấp bao nhiêu lần số tiền dành cho tiết kiệm ?</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2"/>
          <a:stretch>
            <a:fillRect/>
          </a:stretch>
        </p:blipFill>
        <p:spPr>
          <a:xfrm>
            <a:off x="5791200" y="225391"/>
            <a:ext cx="3086492" cy="2206583"/>
          </a:xfrm>
          <a:prstGeom prst="rect">
            <a:avLst/>
          </a:prstGeom>
        </p:spPr>
      </p:pic>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61C5901-9B62-831D-1C2C-F78282E0AC38}"/>
              </a:ext>
            </a:extLst>
          </p:cNvPr>
          <p:cNvSpPr txBox="1"/>
          <p:nvPr/>
        </p:nvSpPr>
        <p:spPr>
          <a:xfrm>
            <a:off x="3884789" y="33337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F528CE3-B1FC-0D81-3983-6C1A94420DB1}"/>
              </a:ext>
            </a:extLst>
          </p:cNvPr>
          <p:cNvSpPr txBox="1"/>
          <p:nvPr/>
        </p:nvSpPr>
        <p:spPr>
          <a:xfrm>
            <a:off x="152400" y="3714750"/>
            <a:ext cx="8839200" cy="1384995"/>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Do 35:20=1,75 nên số tiền chi tiêu hàng tháng của gia đình bác Hạnh dành cho ăn uống gấp 1,75 lần số tiền dành cho tiết kiệm.</a:t>
            </a:r>
          </a:p>
        </p:txBody>
      </p:sp>
    </p:spTree>
    <p:extLst>
      <p:ext uri="{BB962C8B-B14F-4D97-AF65-F5344CB8AC3E}">
        <p14:creationId xmlns:p14="http://schemas.microsoft.com/office/powerpoint/2010/main" val="4196662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1040;p39" descr="OPL20U25GSXzBJYl68kk8uQGfFKzs7yb1M4KJWUiLk6ZEvGF+qCIPSnY57AbBFCvTW2023.15.47+K4lPs7H94VUqPe2XwIsfPRnrXQE//QTEXxb8/8N4CNc6FpgZahzpTjFhMzSA7T/nHJa11DE8Ng2TP3iAmRczFlmslSuUNOgUeb6yRvs0="/>
          <p:cNvSpPr txBox="1"/>
          <p:nvPr/>
        </p:nvSpPr>
        <p:spPr>
          <a:xfrm>
            <a:off x="3851867" y="552537"/>
            <a:ext cx="4468294" cy="856486"/>
          </a:xfrm>
          <a:prstGeom prst="rect">
            <a:avLst/>
          </a:prstGeom>
        </p:spPr>
        <p:txBody>
          <a:bodyPr spcFirstLastPara="1" vert="horz" wrap="square" lIns="68569" tIns="68569" rIns="68569" bIns="6856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2850" b="1" dirty="0">
                <a:solidFill>
                  <a:srgbClr val="FF0000"/>
                </a:solidFill>
                <a:latin typeface="Arial" panose="020B0604020202020204" pitchFamily="34" charset="0"/>
                <a:ea typeface="思源黑体 Normal" panose="020B0400000000000000" pitchFamily="34" charset="-122"/>
                <a:cs typeface="Arial" panose="020B0604020202020204" pitchFamily="34" charset="0"/>
              </a:rPr>
              <a:t>THIẾT BỊ DẠY HỌC VÀ HỌC LIỆU</a:t>
            </a:r>
          </a:p>
        </p:txBody>
      </p:sp>
      <p:grpSp>
        <p:nvGrpSpPr>
          <p:cNvPr id="2" name="组合 1" descr="OPL20U25GSXzBJYl68kk8uQGfFKzs7yb1M4KJWUiLk6ZEvGF+qCIPSnY57AbBFCvTW2023.15.47+K4lPs7H94VUqPe2XwIsfPRnrXQE//QTEXxb8/8N4CNc6FpgZahzpTjFhMzSA7T/nHJa11DE8Ng2TP3iAmRczFlmslSuUNOgUeb6yRvs0="/>
          <p:cNvGrpSpPr/>
          <p:nvPr/>
        </p:nvGrpSpPr>
        <p:grpSpPr>
          <a:xfrm>
            <a:off x="651986" y="967837"/>
            <a:ext cx="2700338" cy="3368993"/>
            <a:chOff x="2649" y="2090"/>
            <a:chExt cx="5670" cy="7074"/>
          </a:xfrm>
        </p:grpSpPr>
        <p:sp>
          <p:nvSpPr>
            <p:cNvPr id="5" name="矩形 4"/>
            <p:cNvSpPr/>
            <p:nvPr/>
          </p:nvSpPr>
          <p:spPr>
            <a:xfrm>
              <a:off x="2743" y="2544"/>
              <a:ext cx="5577" cy="6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 name="图片 6" descr="图片包含 游戏机, 物体, 钟表, 交通&#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51405" r="12006" b="86877"/>
            <a:stretch>
              <a:fillRect/>
            </a:stretch>
          </p:blipFill>
          <p:spPr>
            <a:xfrm>
              <a:off x="2994" y="2090"/>
              <a:ext cx="4888" cy="1417"/>
            </a:xfrm>
            <a:prstGeom prst="rect">
              <a:avLst/>
            </a:prstGeom>
          </p:spPr>
        </p:pic>
        <p:pic>
          <p:nvPicPr>
            <p:cNvPr id="9" name="图片 8" descr="卡通人物&#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8477" t="7395" r="27708" b="41255"/>
            <a:stretch>
              <a:fillRect/>
            </a:stretch>
          </p:blipFill>
          <p:spPr>
            <a:xfrm>
              <a:off x="2649" y="3083"/>
              <a:ext cx="5671" cy="6076"/>
            </a:xfrm>
            <a:prstGeom prst="rect">
              <a:avLst/>
            </a:prstGeom>
          </p:spPr>
        </p:pic>
      </p:grpSp>
      <p:sp>
        <p:nvSpPr>
          <p:cNvPr id="14" name="Rectangl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E76A8EA-3A55-475D-B4E0-76ABD6B3E778}"/>
              </a:ext>
            </a:extLst>
          </p:cNvPr>
          <p:cNvSpPr>
            <a:spLocks noChangeArrowheads="1"/>
          </p:cNvSpPr>
          <p:nvPr/>
        </p:nvSpPr>
        <p:spPr bwMode="auto">
          <a:xfrm>
            <a:off x="3434672" y="1815517"/>
            <a:ext cx="4995589" cy="12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hangingPunct="0">
              <a:spcAft>
                <a:spcPts val="450"/>
              </a:spcAft>
            </a:pP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de-DE" sz="2400">
                <a:latin typeface="Times New Roman" panose="02020603050405020304" pitchFamily="18" charset="0"/>
                <a:ea typeface="Calibri" panose="020F0502020204030204" pitchFamily="34" charset="0"/>
                <a:cs typeface="Times New Roman" panose="02020603050405020304" pitchFamily="18" charset="0"/>
              </a:rPr>
              <a:t>chiếu, phiếu học tập, SGK</a:t>
            </a:r>
            <a:r>
              <a:rPr lang="de-DE"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spcAft>
                <a:spcPts val="450"/>
              </a:spcAft>
            </a:pPr>
            <a:endParaRPr lang="en-US" sz="2400" dirty="0"/>
          </a:p>
        </p:txBody>
      </p:sp>
      <p:sp>
        <p:nvSpPr>
          <p:cNvPr id="15" name="Rectangl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CD458B6-D56F-44A8-8B13-744797EA0168}"/>
              </a:ext>
            </a:extLst>
          </p:cNvPr>
          <p:cNvSpPr/>
          <p:nvPr/>
        </p:nvSpPr>
        <p:spPr>
          <a:xfrm>
            <a:off x="3434672" y="3287248"/>
            <a:ext cx="4995589" cy="863506"/>
          </a:xfrm>
          <a:prstGeom prst="rect">
            <a:avLst/>
          </a:prstGeom>
        </p:spPr>
        <p:txBody>
          <a:bodyPr wrap="square">
            <a:spAutoFit/>
          </a:bodyPr>
          <a:lstStyle/>
          <a:p>
            <a:pPr algn="just">
              <a:lnSpc>
                <a:spcPct val="115000"/>
              </a:lnSpc>
              <a:spcAft>
                <a:spcPts val="450"/>
              </a:spcAft>
            </a:pP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4" name="Rectangle 3" descr="OPL20U25GSXzBJYl68kk8uQGfFKzs7yb1M4KJWUiLk6ZEvGF+qCIPSnY57AbBFCvTW2023.15.47+K4lPs7H94VUqPe2XwIsfPRnrXQE//QTEXxb8/8N4CNc6FpgZahzpTjFhMzSA7T/nHJa11DE8Ng2TP3iAmRczFlmslSuUNOgUeb6yRvs0="/>
          <p:cNvSpPr/>
          <p:nvPr/>
        </p:nvSpPr>
        <p:spPr>
          <a:xfrm>
            <a:off x="2286000" y="2225501"/>
            <a:ext cx="4572000" cy="300082"/>
          </a:xfrm>
          <a:prstGeom prst="rect">
            <a:avLst/>
          </a:prstGeom>
        </p:spPr>
        <p:txBody>
          <a:bodyPr>
            <a:spAutoFit/>
          </a:bodyPr>
          <a:lstStyle/>
          <a:p>
            <a:endParaRPr lang="en-US" sz="1350"/>
          </a:p>
        </p:txBody>
      </p:sp>
      <p:sp>
        <p:nvSpPr>
          <p:cNvPr id="8" name="Rectangle 7" descr="OPL20U25GSXzBJYl68kk8uQGfFKzs7yb1M4KJWUiLk6ZEvGF+qCIPSnY57AbBFCvTW2023.15.47+K4lPs7H94VUqPe2XwIsfPRnrXQE//QTEXxb8/8N4CNc6FpgZahzpTjFhMzSA7T/nHJa11DE8Ng2TP3iAmRczFlmslSuUNOgUeb6yRvs0="/>
          <p:cNvSpPr/>
          <p:nvPr/>
        </p:nvSpPr>
        <p:spPr>
          <a:xfrm>
            <a:off x="2286000" y="2329376"/>
            <a:ext cx="4572000" cy="300082"/>
          </a:xfrm>
          <a:prstGeom prst="rect">
            <a:avLst/>
          </a:prstGeom>
        </p:spPr>
        <p:txBody>
          <a:bodyPr>
            <a:spAutoFit/>
          </a:bodyPr>
          <a:lstStyle/>
          <a:p>
            <a:endParaRPr lang="en-US" sz="1350"/>
          </a:p>
        </p:txBody>
      </p:sp>
      <p:sp>
        <p:nvSpPr>
          <p:cNvPr id="3" name="Rectangle 2" descr="OPL20U25GSXzBJYl68kk8uQGfFKzs7yb1M4KJWUiLk6ZEvGF+qCIPSnY57AbBFCvTW2023.15.47+K4lPs7H94VUqPe2XwIsfPRnrXQE//QTEXxb8/8N4CNc6FpgZahzpTjFhMzSA7T/nHJa11DE8Ng2TP3iAmRczFlmslSuUNOgUeb6yRvs0="/>
          <p:cNvSpPr/>
          <p:nvPr/>
        </p:nvSpPr>
        <p:spPr>
          <a:xfrm>
            <a:off x="1415671" y="967838"/>
            <a:ext cx="184731" cy="461665"/>
          </a:xfrm>
          <a:prstGeom prst="rect">
            <a:avLst/>
          </a:prstGeom>
        </p:spPr>
        <p:txBody>
          <a:bodyPr wrap="none">
            <a:spAutoFit/>
          </a:bodyPr>
          <a:lstStyle/>
          <a:p>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11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2">
                                            <p:txEl>
                                              <p:pRg st="0" end="0"/>
                                            </p:txEl>
                                          </p:spTgt>
                                        </p:tgtEl>
                                        <p:attrNameLst>
                                          <p:attrName>style.visibility</p:attrName>
                                        </p:attrNameLst>
                                      </p:cBhvr>
                                      <p:to>
                                        <p:strVal val="visible"/>
                                      </p:to>
                                    </p:set>
                                    <p:animEffect transition="in" filter="barn(inVertical)">
                                      <p:cBhvr>
                                        <p:cTn id="11" dur="500"/>
                                        <p:tgtEl>
                                          <p:spTgt spid="7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1000"/>
                                        <p:tgtEl>
                                          <p:spTgt spid="14">
                                            <p:txEl>
                                              <p:pRg st="0" end="0"/>
                                            </p:txEl>
                                          </p:spTgt>
                                        </p:tgtEl>
                                      </p:cBhvr>
                                    </p:animEffect>
                                    <p:anim calcmode="lin" valueType="num">
                                      <p:cBhvr>
                                        <p:cTn id="1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1384995"/>
          </a:xfrm>
          <a:prstGeom prst="rect">
            <a:avLst/>
          </a:prstGeom>
          <a:noFill/>
        </p:spPr>
        <p:txBody>
          <a:bodyPr wrap="square">
            <a:spAutoFit/>
          </a:bodyPr>
          <a:lstStyle/>
          <a:p>
            <a:pPr lvl="0" algn="just">
              <a:defRPr/>
            </a:pP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kiệm</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25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2"/>
          <a:stretch>
            <a:fillRect/>
          </a:stretch>
        </p:blipFill>
        <p:spPr>
          <a:xfrm>
            <a:off x="5791200" y="225391"/>
            <a:ext cx="3086492" cy="2206583"/>
          </a:xfrm>
          <a:prstGeom prst="rect">
            <a:avLst/>
          </a:prstGeom>
        </p:spPr>
      </p:pic>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61C5901-9B62-831D-1C2C-F78282E0AC38}"/>
              </a:ext>
            </a:extLst>
          </p:cNvPr>
          <p:cNvSpPr txBox="1"/>
          <p:nvPr/>
        </p:nvSpPr>
        <p:spPr>
          <a:xfrm>
            <a:off x="3850922" y="36385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F528CE3-B1FC-0D81-3983-6C1A94420DB1}"/>
              </a:ext>
            </a:extLst>
          </p:cNvPr>
          <p:cNvSpPr txBox="1"/>
          <p:nvPr/>
        </p:nvSpPr>
        <p:spPr>
          <a:xfrm>
            <a:off x="152400" y="4074078"/>
            <a:ext cx="8725292" cy="954107"/>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Số tiền gia đình bác Hạnh tiết kiệm hàng tháng theo kế hoạch là: 25.20%=5 (triệu đồng).</a:t>
            </a:r>
          </a:p>
        </p:txBody>
      </p:sp>
    </p:spTree>
    <p:extLst>
      <p:ext uri="{BB962C8B-B14F-4D97-AF65-F5344CB8AC3E}">
        <p14:creationId xmlns:p14="http://schemas.microsoft.com/office/powerpoint/2010/main" val="2054554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F52BCCC-297D-23D6-3588-81407476FDC0}"/>
              </a:ext>
            </a:extLst>
          </p:cNvPr>
          <p:cNvSpPr txBox="1"/>
          <p:nvPr/>
        </p:nvSpPr>
        <p:spPr>
          <a:xfrm>
            <a:off x="228600" y="13610"/>
            <a:ext cx="5867400" cy="2677656"/>
          </a:xfrm>
          <a:prstGeom prst="rect">
            <a:avLst/>
          </a:prstGeom>
          <a:noFill/>
        </p:spPr>
        <p:txBody>
          <a:bodyPr wrap="square">
            <a:spAutoFit/>
          </a:bodyPr>
          <a:lstStyle/>
          <a:p>
            <a:pPr algn="just"/>
            <a:r>
              <a:rPr lang="nl-NL"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1</a:t>
            </a:r>
            <a:r>
              <a:rPr lang="nl-NL"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Biểu đồ cột ở hình vẽ bên biểu diễn tỉ lệ về giá trị đạt được của khoáng sản xuất khẩu nước ngoài của nước ta </a:t>
            </a:r>
            <a:r>
              <a:rPr lang="nl-NL"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 theo tỉ số phần trăm)</a:t>
            </a:r>
            <a:r>
              <a:rPr lang="nl-NL"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p>
          <a:p>
            <a:pPr algn="just"/>
            <a:r>
              <a:rPr lang="vi-VN"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Lập bảng thống kê tỉ lệ về giá trị đạt được của khoáng sản xuất khẩu nước ngoài của nước ta theo mẫu sau:			</a:t>
            </a:r>
          </a:p>
        </p:txBody>
      </p:sp>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375DD09-6C6F-4E07-03E7-5835237B1741}"/>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764" t="5698" r="39018" b="9972"/>
          <a:stretch/>
        </p:blipFill>
        <p:spPr bwMode="auto">
          <a:xfrm>
            <a:off x="6096000" y="82547"/>
            <a:ext cx="2895600" cy="2865340"/>
          </a:xfrm>
          <a:prstGeom prst="rect">
            <a:avLst/>
          </a:prstGeom>
          <a:noFill/>
          <a:ln>
            <a:noFill/>
          </a:ln>
          <a:extLst>
            <a:ext uri="{53640926-AAD7-44D8-BBD7-CCE9431645EC}">
              <a14:shadowObscured xmlns:a14="http://schemas.microsoft.com/office/drawing/2010/main"/>
            </a:ext>
          </a:extLst>
        </p:spPr>
      </p:pic>
      <p:sp>
        <p:nvSpPr>
          <p:cNvPr id="8" name="TextBox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22C49CA-F30E-C1C4-9E50-C92D26EC31E5}"/>
              </a:ext>
            </a:extLst>
          </p:cNvPr>
          <p:cNvSpPr txBox="1"/>
          <p:nvPr/>
        </p:nvSpPr>
        <p:spPr>
          <a:xfrm>
            <a:off x="228600" y="3299758"/>
            <a:ext cx="876300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Khoáng sản nào có tỉ lệ phần trăm xuất khẩu nước ngoài cao nhất ? thấp nhất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 Dựa vào biểu đồ trên người ta có một nhận định cho rằng tỉ lệ than đá xuất khẩu nước ngoài gấp 5 lần so với vàng . Theo em nhận đó đúng không ? Vì sao ?</a:t>
            </a:r>
            <a:endParaRPr kumimoji="0" lang="nl-NL"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ACFBEA5-4780-1406-D216-9AFAA5DB5E1A}"/>
              </a:ext>
            </a:extLst>
          </p:cNvPr>
          <p:cNvGraphicFramePr>
            <a:graphicFrameLocks noGrp="1"/>
          </p:cNvGraphicFramePr>
          <p:nvPr>
            <p:extLst>
              <p:ext uri="{D42A27DB-BD31-4B8C-83A1-F6EECF244321}">
                <p14:modId xmlns:p14="http://schemas.microsoft.com/office/powerpoint/2010/main" val="2584310004"/>
              </p:ext>
            </p:extLst>
          </p:nvPr>
        </p:nvGraphicFramePr>
        <p:xfrm>
          <a:off x="381000" y="2663914"/>
          <a:ext cx="5715000" cy="706493"/>
        </p:xfrm>
        <a:graphic>
          <a:graphicData uri="http://schemas.openxmlformats.org/drawingml/2006/table">
            <a:tbl>
              <a:tblPr firstRow="1" firstCol="1" bandRow="1"/>
              <a:tblGrid>
                <a:gridCol w="2438400">
                  <a:extLst>
                    <a:ext uri="{9D8B030D-6E8A-4147-A177-3AD203B41FA5}">
                      <a16:colId xmlns:a16="http://schemas.microsoft.com/office/drawing/2014/main" val="4052795624"/>
                    </a:ext>
                  </a:extLst>
                </a:gridCol>
                <a:gridCol w="762000">
                  <a:extLst>
                    <a:ext uri="{9D8B030D-6E8A-4147-A177-3AD203B41FA5}">
                      <a16:colId xmlns:a16="http://schemas.microsoft.com/office/drawing/2014/main" val="820248635"/>
                    </a:ext>
                  </a:extLst>
                </a:gridCol>
                <a:gridCol w="914400">
                  <a:extLst>
                    <a:ext uri="{9D8B030D-6E8A-4147-A177-3AD203B41FA5}">
                      <a16:colId xmlns:a16="http://schemas.microsoft.com/office/drawing/2014/main" val="3902915134"/>
                    </a:ext>
                  </a:extLst>
                </a:gridCol>
                <a:gridCol w="838200">
                  <a:extLst>
                    <a:ext uri="{9D8B030D-6E8A-4147-A177-3AD203B41FA5}">
                      <a16:colId xmlns:a16="http://schemas.microsoft.com/office/drawing/2014/main" val="3162762257"/>
                    </a:ext>
                  </a:extLst>
                </a:gridCol>
                <a:gridCol w="762000">
                  <a:extLst>
                    <a:ext uri="{9D8B030D-6E8A-4147-A177-3AD203B41FA5}">
                      <a16:colId xmlns:a16="http://schemas.microsoft.com/office/drawing/2014/main" val="2090892808"/>
                    </a:ext>
                  </a:extLst>
                </a:gridCol>
              </a:tblGrid>
              <a:tr h="20837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Khoáng sản</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Than đá</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Vàng</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64993766"/>
                  </a:ext>
                </a:extLst>
              </a:tr>
              <a:tr h="427474">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lệ phần trăm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573697"/>
                  </a:ext>
                </a:extLst>
              </a:tr>
            </a:tbl>
          </a:graphicData>
        </a:graphic>
      </p:graphicFrame>
    </p:spTree>
    <p:extLst>
      <p:ext uri="{BB962C8B-B14F-4D97-AF65-F5344CB8AC3E}">
        <p14:creationId xmlns:p14="http://schemas.microsoft.com/office/powerpoint/2010/main" val="4370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1913665"/>
          </a:xfrm>
          <a:prstGeom prst="rect">
            <a:avLst/>
          </a:prstGeom>
          <a:noFill/>
        </p:spPr>
        <p:txBody>
          <a:bodyPr wrap="square">
            <a:spAutoFit/>
          </a:bodyPr>
          <a:lstStyle/>
          <a:p>
            <a:pPr algn="just">
              <a:lnSpc>
                <a:spcPct val="107000"/>
              </a:lnSpc>
              <a:spcAft>
                <a:spcPts val="800"/>
              </a:spcAft>
            </a:pPr>
            <a:r>
              <a:rPr lang="en-US"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a:t>
            </a:r>
            <a:r>
              <a:rPr lang="nl-NL"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ảng thống kê tỉ lệ về giá trị đạt được của khoáng sản xuất khẩu nước ngoài của nước ta</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ABCE645-C25E-8B16-43C3-66A41681BE06}"/>
              </a:ext>
            </a:extLst>
          </p:cNvPr>
          <p:cNvGraphicFramePr>
            <a:graphicFrameLocks noGrp="1"/>
          </p:cNvGraphicFramePr>
          <p:nvPr>
            <p:extLst>
              <p:ext uri="{D42A27DB-BD31-4B8C-83A1-F6EECF244321}">
                <p14:modId xmlns:p14="http://schemas.microsoft.com/office/powerpoint/2010/main" val="3475937569"/>
              </p:ext>
            </p:extLst>
          </p:nvPr>
        </p:nvGraphicFramePr>
        <p:xfrm>
          <a:off x="218018" y="3943350"/>
          <a:ext cx="8621184" cy="1125618"/>
        </p:xfrm>
        <a:graphic>
          <a:graphicData uri="http://schemas.openxmlformats.org/drawingml/2006/table">
            <a:tbl>
              <a:tblPr firstRow="1" firstCol="1" bandRow="1"/>
              <a:tblGrid>
                <a:gridCol w="2677582">
                  <a:extLst>
                    <a:ext uri="{9D8B030D-6E8A-4147-A177-3AD203B41FA5}">
                      <a16:colId xmlns:a16="http://schemas.microsoft.com/office/drawing/2014/main" val="1045260669"/>
                    </a:ext>
                  </a:extLst>
                </a:gridCol>
                <a:gridCol w="1393532">
                  <a:extLst>
                    <a:ext uri="{9D8B030D-6E8A-4147-A177-3AD203B41FA5}">
                      <a16:colId xmlns:a16="http://schemas.microsoft.com/office/drawing/2014/main" val="1127732498"/>
                    </a:ext>
                  </a:extLst>
                </a:gridCol>
                <a:gridCol w="1516690">
                  <a:extLst>
                    <a:ext uri="{9D8B030D-6E8A-4147-A177-3AD203B41FA5}">
                      <a16:colId xmlns:a16="http://schemas.microsoft.com/office/drawing/2014/main" val="4182711265"/>
                    </a:ext>
                  </a:extLst>
                </a:gridCol>
                <a:gridCol w="1516690">
                  <a:extLst>
                    <a:ext uri="{9D8B030D-6E8A-4147-A177-3AD203B41FA5}">
                      <a16:colId xmlns:a16="http://schemas.microsoft.com/office/drawing/2014/main" val="4124528322"/>
                    </a:ext>
                  </a:extLst>
                </a:gridCol>
                <a:gridCol w="1516690">
                  <a:extLst>
                    <a:ext uri="{9D8B030D-6E8A-4147-A177-3AD203B41FA5}">
                      <a16:colId xmlns:a16="http://schemas.microsoft.com/office/drawing/2014/main" val="1097024526"/>
                    </a:ext>
                  </a:extLst>
                </a:gridCol>
              </a:tblGrid>
              <a:tr h="452723">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Khoáng sản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Than đá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587418604"/>
                  </a:ext>
                </a:extLst>
              </a:tr>
              <a:tr h="672895">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lệ phần trăm (%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023567"/>
                  </a:ext>
                </a:extLst>
              </a:tr>
            </a:tbl>
          </a:graphicData>
        </a:graphic>
      </p:graphicFrame>
      <p:sp>
        <p:nvSpPr>
          <p:cNvPr id="20" name="TextBox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0"/>
            <a:ext cx="4737922" cy="3935768"/>
          </a:xfrm>
          <a:prstGeom prst="rect">
            <a:avLst/>
          </a:prstGeom>
        </p:spPr>
      </p:pic>
    </p:spTree>
    <p:extLst>
      <p:ext uri="{BB962C8B-B14F-4D97-AF65-F5344CB8AC3E}">
        <p14:creationId xmlns:p14="http://schemas.microsoft.com/office/powerpoint/2010/main" val="30630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3852017"/>
          </a:xfrm>
          <a:prstGeom prst="rect">
            <a:avLst/>
          </a:prstGeom>
          <a:noFill/>
        </p:spPr>
        <p:txBody>
          <a:bodyPr wrap="square">
            <a:spAutoFit/>
          </a:bodyPr>
          <a:lstStyle/>
          <a:p>
            <a:pPr algn="just">
              <a:lnSpc>
                <a:spcPct val="107000"/>
              </a:lnSpc>
              <a:spcAft>
                <a:spcPts val="800"/>
              </a:spcAft>
            </a:pPr>
            <a:r>
              <a:rPr lang="vi-VN"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Khoáng sản có tỉ lệ phần trăm xuất khẩu nước ngoài cao nhất là dầu</a:t>
            </a: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Khoáng sản có tỉ lệ phần trăm xuất khẩu nước ngoài thấp nhất là vàng.</a:t>
            </a:r>
          </a:p>
        </p:txBody>
      </p:sp>
      <p:sp>
        <p:nvSpPr>
          <p:cNvPr id="20" name="TextBox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74532"/>
            <a:ext cx="4648200" cy="3861236"/>
          </a:xfrm>
          <a:prstGeom prst="rect">
            <a:avLst/>
          </a:prstGeom>
        </p:spPr>
      </p:pic>
    </p:spTree>
    <p:extLst>
      <p:ext uri="{BB962C8B-B14F-4D97-AF65-F5344CB8AC3E}">
        <p14:creationId xmlns:p14="http://schemas.microsoft.com/office/powerpoint/2010/main" val="31091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4313040"/>
          </a:xfrm>
          <a:prstGeom prst="rect">
            <a:avLst/>
          </a:prstGeom>
          <a:noFill/>
        </p:spPr>
        <p:txBody>
          <a:bodyPr wrap="square">
            <a:spAutoFit/>
          </a:bodyPr>
          <a:lstStyle/>
          <a:p>
            <a:pPr algn="just">
              <a:lnSpc>
                <a:spcPct val="107000"/>
              </a:lnSpc>
              <a:spcAft>
                <a:spcPts val="800"/>
              </a:spcAft>
            </a:pPr>
            <a:r>
              <a:rPr lang="vi-VN"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 có tỉ lệ than đá xuất khẩu nước ngoài gấp số lần so với vàng là: 25%:5%=5 (lần)</a:t>
            </a:r>
          </a:p>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Vậy nhận định cho rằng tỉ lệ than đá xuất khẩu nước ngoài gấp 5 lần so với vàng là đúng.</a:t>
            </a:r>
          </a:p>
        </p:txBody>
      </p:sp>
      <p:sp>
        <p:nvSpPr>
          <p:cNvPr id="20" name="TextBox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74532"/>
            <a:ext cx="4648200" cy="3861236"/>
          </a:xfrm>
          <a:prstGeom prst="rect">
            <a:avLst/>
          </a:prstGeom>
        </p:spPr>
      </p:pic>
    </p:spTree>
    <p:extLst>
      <p:ext uri="{BB962C8B-B14F-4D97-AF65-F5344CB8AC3E}">
        <p14:creationId xmlns:p14="http://schemas.microsoft.com/office/powerpoint/2010/main" val="651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9F67F9-4867-762D-7086-9C8217DADEAF}"/>
              </a:ext>
            </a:extLst>
          </p:cNvPr>
          <p:cNvSpPr>
            <a:spLocks noChangeArrowheads="1"/>
          </p:cNvSpPr>
          <p:nvPr/>
        </p:nvSpPr>
        <p:spPr bwMode="auto">
          <a:xfrm>
            <a:off x="84666" y="133350"/>
            <a:ext cx="89746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2.</a:t>
            </a:r>
            <a:r>
              <a:rPr kumimoji="0" lang="nl-NL" altLang="en-US" sz="24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cột kép biểu diễn diện tích gieo trồng sắn của Bình Thuận và Bình Phước  trong các năm 2018; 2019; 2020 (</a:t>
            </a:r>
            <a:r>
              <a:rPr kumimoji="0" lang="en-US" altLang="en-US" sz="2400" b="0" i="1"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Đơn vị: Nghìn ha) </a:t>
            </a:r>
            <a:endParaRPr kumimoji="0" lang="en-US" altLang="en-US" sz="2400" b="0" i="1"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p:txBody>
      </p:sp>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AD4C6E2-B463-226C-84B3-7C5FA983FC7B}"/>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533" t="5192" r="19971" b="9462"/>
          <a:stretch/>
        </p:blipFill>
        <p:spPr bwMode="auto">
          <a:xfrm>
            <a:off x="4627260" y="1002087"/>
            <a:ext cx="4291209" cy="2636463"/>
          </a:xfrm>
          <a:prstGeom prst="rect">
            <a:avLst/>
          </a:prstGeom>
          <a:noFill/>
          <a:ln>
            <a:noFill/>
          </a:ln>
          <a:extLst>
            <a:ext uri="{53640926-AAD7-44D8-BBD7-CCE9431645EC}">
              <a14:shadowObscured xmlns:a14="http://schemas.microsoft.com/office/drawing/2010/main"/>
            </a:ext>
          </a:extLst>
        </p:spPr>
      </p:pic>
      <p:sp>
        <p:nvSpPr>
          <p:cNvPr id="10" name="TextBox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7240557-0A51-5102-D91A-4333F71D7CF2}"/>
              </a:ext>
            </a:extLst>
          </p:cNvPr>
          <p:cNvSpPr txBox="1"/>
          <p:nvPr/>
        </p:nvSpPr>
        <p:spPr>
          <a:xfrm>
            <a:off x="84666" y="1299525"/>
            <a:ext cx="4291209" cy="2041585"/>
          </a:xfrm>
          <a:prstGeom prst="rect">
            <a:avLst/>
          </a:prstGeom>
          <a:noFill/>
        </p:spPr>
        <p:txBody>
          <a:bodyPr wrap="square">
            <a:spAutoFit/>
          </a:bodyPr>
          <a:lstStyle/>
          <a:p>
            <a:pPr algn="just">
              <a:lnSpc>
                <a:spcPct val="107000"/>
              </a:lnSpc>
              <a:spcAft>
                <a:spcPts val="800"/>
              </a:spcAft>
            </a:pP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Lập bảng thống kê diện tích gieo trồng sắn của Bình Thuận và Bình Phước  trong các năm 2018; 2019; 2020</a:t>
            </a:r>
            <a:r>
              <a:rPr lang="en-US" sz="2400" i="1"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(đơn vị : nghìn ha)</a:t>
            </a: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mẫu sau:</a:t>
            </a:r>
            <a:endPar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C5D9F0A-FE39-CAC8-1B7C-AC7436F3A479}"/>
              </a:ext>
            </a:extLst>
          </p:cNvPr>
          <p:cNvGraphicFramePr>
            <a:graphicFrameLocks noGrp="1"/>
          </p:cNvGraphicFramePr>
          <p:nvPr>
            <p:extLst>
              <p:ext uri="{D42A27DB-BD31-4B8C-83A1-F6EECF244321}">
                <p14:modId xmlns:p14="http://schemas.microsoft.com/office/powerpoint/2010/main" val="2365249557"/>
              </p:ext>
            </p:extLst>
          </p:nvPr>
        </p:nvGraphicFramePr>
        <p:xfrm>
          <a:off x="155098" y="3809822"/>
          <a:ext cx="8833804" cy="1116330"/>
        </p:xfrm>
        <a:graphic>
          <a:graphicData uri="http://schemas.openxmlformats.org/drawingml/2006/table">
            <a:tbl>
              <a:tblPr firstRow="1" firstCol="1" bandRow="1"/>
              <a:tblGrid>
                <a:gridCol w="2208451">
                  <a:extLst>
                    <a:ext uri="{9D8B030D-6E8A-4147-A177-3AD203B41FA5}">
                      <a16:colId xmlns:a16="http://schemas.microsoft.com/office/drawing/2014/main" val="4045683543"/>
                    </a:ext>
                  </a:extLst>
                </a:gridCol>
                <a:gridCol w="2208451">
                  <a:extLst>
                    <a:ext uri="{9D8B030D-6E8A-4147-A177-3AD203B41FA5}">
                      <a16:colId xmlns:a16="http://schemas.microsoft.com/office/drawing/2014/main" val="3431864567"/>
                    </a:ext>
                  </a:extLst>
                </a:gridCol>
                <a:gridCol w="2208451">
                  <a:extLst>
                    <a:ext uri="{9D8B030D-6E8A-4147-A177-3AD203B41FA5}">
                      <a16:colId xmlns:a16="http://schemas.microsoft.com/office/drawing/2014/main" val="783049114"/>
                    </a:ext>
                  </a:extLst>
                </a:gridCol>
                <a:gridCol w="2208451">
                  <a:extLst>
                    <a:ext uri="{9D8B030D-6E8A-4147-A177-3AD203B41FA5}">
                      <a16:colId xmlns:a16="http://schemas.microsoft.com/office/drawing/2014/main" val="2021082394"/>
                    </a:ext>
                  </a:extLst>
                </a:gridCol>
              </a:tblGrid>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705158631"/>
                  </a:ext>
                </a:extLst>
              </a:tr>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277637"/>
                  </a:ext>
                </a:extLst>
              </a:tr>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811504"/>
                  </a:ext>
                </a:extLst>
              </a:tr>
            </a:tbl>
          </a:graphicData>
        </a:graphic>
      </p:graphicFrame>
    </p:spTree>
    <p:extLst>
      <p:ext uri="{BB962C8B-B14F-4D97-AF65-F5344CB8AC3E}">
        <p14:creationId xmlns:p14="http://schemas.microsoft.com/office/powerpoint/2010/main" val="397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79D10C2-CED1-1985-C81E-F86C8802C210}"/>
              </a:ext>
            </a:extLst>
          </p:cNvPr>
          <p:cNvSpPr txBox="1"/>
          <p:nvPr/>
        </p:nvSpPr>
        <p:spPr>
          <a:xfrm>
            <a:off x="152400" y="209550"/>
            <a:ext cx="8763000" cy="4720395"/>
          </a:xfrm>
          <a:prstGeom prst="rect">
            <a:avLst/>
          </a:prstGeom>
          <a:noFill/>
        </p:spPr>
        <p:txBody>
          <a:bodyPr wrap="square">
            <a:spAutoFit/>
          </a:bodyPr>
          <a:lstStyle/>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Tổng diện tích gieo trồng sắn của Bình Thuận trong các năm 2018; 2019; 2020 là bao nhiêu nghìn hecta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Tổng diện tích gieo trồng sắn của Bình Phước  trong các năm 2018; 2019; 2020  là bao nhiêu nghìn hecta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So sánh tổng diện tích gieo trồng sắn của Bình Thuận và Bình Phước trong các năm 2018; 2019; 2020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 Một bài báo nêu thông tin </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 diện tích gieo trồng sắn ở Bình Thuận trong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54,4</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nghìn ha, tỉ số phần trăm diện tích gieo trồng sắn Bình Thuận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tổng diện tích gieo trồng sắn Bình Thuận trong các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2018; 2019; 2020 </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xấp xỉ</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35%</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em bài báo nêu thông tin có chính xác không ? </a:t>
            </a:r>
          </a:p>
        </p:txBody>
      </p:sp>
    </p:spTree>
    <p:extLst>
      <p:ext uri="{BB962C8B-B14F-4D97-AF65-F5344CB8AC3E}">
        <p14:creationId xmlns:p14="http://schemas.microsoft.com/office/powerpoint/2010/main" val="38694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28600" y="347777"/>
            <a:ext cx="3581400" cy="2835713"/>
          </a:xfrm>
          <a:prstGeom prst="rect">
            <a:avLst/>
          </a:prstGeom>
          <a:noFill/>
        </p:spPr>
        <p:txBody>
          <a:bodyPr wrap="square">
            <a:spAutoFit/>
          </a:bodyPr>
          <a:lstStyle/>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Bảng thống kê diện tích gieo trồng sắn của Bình Thuận và Bình Phước  trong các năm 2018; 2019; 2020 (đơn vị: </a:t>
            </a: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ghìn ha)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3927121" y="-952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0206E80-3AF3-69DC-2441-81A1F2951F12}"/>
                  </a:ext>
                </a:extLst>
              </p:cNvPr>
              <p:cNvGraphicFramePr>
                <a:graphicFrameLocks noGrp="1"/>
              </p:cNvGraphicFramePr>
              <p:nvPr>
                <p:extLst>
                  <p:ext uri="{D42A27DB-BD31-4B8C-83A1-F6EECF244321}">
                    <p14:modId xmlns:p14="http://schemas.microsoft.com/office/powerpoint/2010/main" val="344836908"/>
                  </p:ext>
                </p:extLst>
              </p:nvPr>
            </p:nvGraphicFramePr>
            <p:xfrm>
              <a:off x="342900" y="3469005"/>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28514822"/>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26,4</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10709"/>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13,6</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10,3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5,9</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827671"/>
                      </a:ext>
                    </a:extLst>
                  </a:tr>
                </a:tbl>
              </a:graphicData>
            </a:graphic>
          </p:graphicFrame>
        </mc:Choice>
        <mc:Fallback>
          <p:graphicFrame>
            <p:nvGraphicFramePr>
              <p:cNvPr id="2" name="Tab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0206E80-3AF3-69DC-2441-81A1F2951F12}"/>
                  </a:ext>
                </a:extLst>
              </p:cNvPr>
              <p:cNvGraphicFramePr>
                <a:graphicFrameLocks noGrp="1"/>
              </p:cNvGraphicFramePr>
              <p:nvPr>
                <p:extLst>
                  <p:ext uri="{D42A27DB-BD31-4B8C-83A1-F6EECF244321}">
                    <p14:modId xmlns:p14="http://schemas.microsoft.com/office/powerpoint/2010/main" val="344836908"/>
                  </p:ext>
                </p:extLst>
              </p:nvPr>
            </p:nvGraphicFramePr>
            <p:xfrm>
              <a:off x="342900" y="3469005"/>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7609" r="-200578" b="-226087"/>
                          </a:stretch>
                        </a:blip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7609" r="-578" b="-226087"/>
                          </a:stretch>
                        </a:blipFill>
                      </a:tcPr>
                    </a:tc>
                    <a:extLst>
                      <a:ext uri="{0D108BD9-81ED-4DB2-BD59-A6C34878D82A}">
                        <a16:rowId xmlns:a16="http://schemas.microsoft.com/office/drawing/2014/main" val="2828514822"/>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108791" r="-20057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1445" t="-108791" r="-10057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108791" r="-578" b="-128571"/>
                          </a:stretch>
                        </a:blipFill>
                      </a:tcPr>
                    </a:tc>
                    <a:extLst>
                      <a:ext uri="{0D108BD9-81ED-4DB2-BD59-A6C34878D82A}">
                        <a16:rowId xmlns:a16="http://schemas.microsoft.com/office/drawing/2014/main" val="2160210709"/>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206522" r="-20057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1445" t="-206522" r="-10057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206522" r="-578" b="-27174"/>
                          </a:stretch>
                        </a:blipFill>
                      </a:tcPr>
                    </a:tc>
                    <a:extLst>
                      <a:ext uri="{0D108BD9-81ED-4DB2-BD59-A6C34878D82A}">
                        <a16:rowId xmlns:a16="http://schemas.microsoft.com/office/drawing/2014/main" val="2158827671"/>
                      </a:ext>
                    </a:extLst>
                  </a:tr>
                </a:tbl>
              </a:graphicData>
            </a:graphic>
          </p:graphicFrame>
        </mc:Fallback>
      </mc:AlternateContent>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55EF360-40B3-41B6-DB07-BD61B111946F}"/>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533" t="5192" r="19971" b="9462"/>
          <a:stretch/>
        </p:blipFill>
        <p:spPr bwMode="auto">
          <a:xfrm>
            <a:off x="3972061" y="372827"/>
            <a:ext cx="4943339" cy="30371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5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75DC38F-6F80-4EDE-8B5A-9305CB5BBC4E}"/>
              </a:ext>
            </a:extLst>
          </p:cNvPr>
          <p:cNvSpPr txBox="1"/>
          <p:nvPr/>
        </p:nvSpPr>
        <p:spPr>
          <a:xfrm>
            <a:off x="228600" y="2038350"/>
            <a:ext cx="8737602" cy="954107"/>
          </a:xfrm>
          <a:prstGeom prst="rect">
            <a:avLst/>
          </a:prstGeom>
          <a:noFill/>
        </p:spPr>
        <p:txBody>
          <a:bodyPr wrap="square">
            <a:spAutoFit/>
          </a:bodyPr>
          <a:lstStyle/>
          <a:p>
            <a:pPr algn="just"/>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sắn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Bình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2018;2019;2020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25,7+26,4+28=80,1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9F0AE1-857D-2AE5-1BC5-E90B9191240E}"/>
              </a:ext>
            </a:extLst>
          </p:cNvPr>
          <p:cNvSpPr txBox="1"/>
          <p:nvPr/>
        </p:nvSpPr>
        <p:spPr>
          <a:xfrm>
            <a:off x="177797" y="2913043"/>
            <a:ext cx="8737603" cy="954107"/>
          </a:xfrm>
          <a:prstGeom prst="rect">
            <a:avLst/>
          </a:prstGeom>
          <a:noFill/>
        </p:spPr>
        <p:txBody>
          <a:bodyPr wrap="square">
            <a:spAutoFit/>
          </a:bodyPr>
          <a:lstStyle/>
          <a:p>
            <a:pPr algn="just"/>
            <a:r>
              <a:rPr lang="en-US" sz="28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Tổng diện tích gieo trồng sắn của Bình Phước trong các năm 2018; 2019; 2020 là: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13,6+10,3+5,9=29,8 (nghìn ha)</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3927121" y="-952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BAD8EB6-F36D-1FC8-8C63-53C358508314}"/>
              </a:ext>
            </a:extLst>
          </p:cNvPr>
          <p:cNvSpPr txBox="1"/>
          <p:nvPr/>
        </p:nvSpPr>
        <p:spPr>
          <a:xfrm>
            <a:off x="177797" y="3790950"/>
            <a:ext cx="8788406" cy="1384995"/>
          </a:xfrm>
          <a:prstGeom prst="rect">
            <a:avLst/>
          </a:prstGeom>
          <a:noFill/>
        </p:spPr>
        <p:txBody>
          <a:bodyPr wrap="square">
            <a:spAutoFit/>
          </a:bodyPr>
          <a:lstStyle/>
          <a:p>
            <a:pPr algn="just"/>
            <a:r>
              <a:rPr lang="en-US" sz="28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Vì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80,1&gt;29,8</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nên tổng diện tích gieo trồng sắn của Bình Thuận trong các năm 2018;</a:t>
            </a:r>
            <a:r>
              <a:rPr lang="en-US"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2019;</a:t>
            </a:r>
            <a:r>
              <a:rPr lang="en-US"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2020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 hơn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 Bình Phước</a:t>
            </a:r>
            <a:endParaRPr lang="en-US" sz="28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A524F33-EA81-60ED-0A8D-B4D8196E231A}"/>
                  </a:ext>
                </a:extLst>
              </p:cNvPr>
              <p:cNvGraphicFramePr>
                <a:graphicFrameLocks noGrp="1"/>
              </p:cNvGraphicFramePr>
              <p:nvPr>
                <p:extLst>
                  <p:ext uri="{D42A27DB-BD31-4B8C-83A1-F6EECF244321}">
                    <p14:modId xmlns:p14="http://schemas.microsoft.com/office/powerpoint/2010/main" val="971814662"/>
                  </p:ext>
                </p:extLst>
              </p:nvPr>
            </p:nvGraphicFramePr>
            <p:xfrm>
              <a:off x="419098" y="372827"/>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28514822"/>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26,4</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10709"/>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13,6</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10,3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5,9</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827671"/>
                      </a:ext>
                    </a:extLst>
                  </a:tr>
                </a:tbl>
              </a:graphicData>
            </a:graphic>
          </p:graphicFrame>
        </mc:Choice>
        <mc:Fallback>
          <p:graphicFrame>
            <p:nvGraphicFramePr>
              <p:cNvPr id="5" name="Tab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A524F33-EA81-60ED-0A8D-B4D8196E231A}"/>
                  </a:ext>
                </a:extLst>
              </p:cNvPr>
              <p:cNvGraphicFramePr>
                <a:graphicFrameLocks noGrp="1"/>
              </p:cNvGraphicFramePr>
              <p:nvPr>
                <p:extLst>
                  <p:ext uri="{D42A27DB-BD31-4B8C-83A1-F6EECF244321}">
                    <p14:modId xmlns:p14="http://schemas.microsoft.com/office/powerpoint/2010/main" val="971814662"/>
                  </p:ext>
                </p:extLst>
              </p:nvPr>
            </p:nvGraphicFramePr>
            <p:xfrm>
              <a:off x="419098" y="372827"/>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7609" r="-200867" b="-226087"/>
                          </a:stretch>
                        </a:blip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7609" r="-578" b="-226087"/>
                          </a:stretch>
                        </a:blipFill>
                      </a:tcPr>
                    </a:tc>
                    <a:extLst>
                      <a:ext uri="{0D108BD9-81ED-4DB2-BD59-A6C34878D82A}">
                        <a16:rowId xmlns:a16="http://schemas.microsoft.com/office/drawing/2014/main" val="2828514822"/>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108791" r="-200867"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865" t="-108791" r="-10028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108791" r="-578" b="-128571"/>
                          </a:stretch>
                        </a:blipFill>
                      </a:tcPr>
                    </a:tc>
                    <a:extLst>
                      <a:ext uri="{0D108BD9-81ED-4DB2-BD59-A6C34878D82A}">
                        <a16:rowId xmlns:a16="http://schemas.microsoft.com/office/drawing/2014/main" val="2160210709"/>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206522" r="-200867"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865" t="-206522" r="-10028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206522" r="-578" b="-27174"/>
                          </a:stretch>
                        </a:blipFill>
                      </a:tcPr>
                    </a:tc>
                    <a:extLst>
                      <a:ext uri="{0D108BD9-81ED-4DB2-BD59-A6C34878D82A}">
                        <a16:rowId xmlns:a16="http://schemas.microsoft.com/office/drawing/2014/main" val="2158827671"/>
                      </a:ext>
                    </a:extLst>
                  </a:tr>
                </a:tbl>
              </a:graphicData>
            </a:graphic>
          </p:graphicFrame>
        </mc:Fallback>
      </mc:AlternateContent>
    </p:spTree>
    <p:extLst>
      <p:ext uri="{BB962C8B-B14F-4D97-AF65-F5344CB8AC3E}">
        <p14:creationId xmlns:p14="http://schemas.microsoft.com/office/powerpoint/2010/main" val="19821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EE8B8D6-116A-CA13-EE78-AEAD8DB64AEA}"/>
              </a:ext>
            </a:extLst>
          </p:cNvPr>
          <p:cNvSpPr txBox="1"/>
          <p:nvPr/>
        </p:nvSpPr>
        <p:spPr>
          <a:xfrm>
            <a:off x="3850922" y="64206"/>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F38865D-8831-AF2D-4E08-CF06A6C4F26E}"/>
                  </a:ext>
                </a:extLst>
              </p:cNvPr>
              <p:cNvSpPr txBox="1"/>
              <p:nvPr/>
            </p:nvSpPr>
            <p:spPr>
              <a:xfrm>
                <a:off x="152400" y="488550"/>
                <a:ext cx="8839200" cy="4590744"/>
              </a:xfrm>
              <a:prstGeom prst="rect">
                <a:avLst/>
              </a:prstGeom>
              <a:noFill/>
            </p:spPr>
            <p:txBody>
              <a:bodyPr wrap="square">
                <a:spAutoFit/>
              </a:bodyPr>
              <a:lstStyle/>
              <a:p>
                <a:pPr algn="just">
                  <a:lnSpc>
                    <a:spcPct val="107000"/>
                  </a:lnSpc>
                  <a:spcAft>
                    <a:spcPts val="800"/>
                  </a:spcAft>
                </a:pPr>
                <a:r>
                  <a:rPr lang="en-US" sz="2400" b="1"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ở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oMath>
                </a14:m>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26,4+28=54,4</m:t>
                    </m:r>
                  </m:oMath>
                </a14:m>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nghìn</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en-US"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i="1" kern="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28</m:t>
                          </m:r>
                        </m:num>
                        <m:den>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80,1</m:t>
                          </m:r>
                        </m:den>
                      </m:f>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⋅100%=34,95630…%≈35%</m:t>
                      </m:r>
                    </m:oMath>
                  </m:oMathPara>
                </a14:m>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báo: </a:t>
                </a:r>
                <a:r>
                  <a:rPr lang="nl-NL" sz="2400" i="1"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 diện tích gieo trồng sắn ở Bình Thuận trong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54,4</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nghìn ha, tỉ số phần trăm diện tích gieo trồng sắn Bình Thuận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tổng diện tích gieo trồng sắn Bình Thuận trong các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xấp xỉ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35%</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F38865D-8831-AF2D-4E08-CF06A6C4F26E}"/>
                  </a:ext>
                </a:extLst>
              </p:cNvPr>
              <p:cNvSpPr txBox="1">
                <a:spLocks noRot="1" noChangeAspect="1" noMove="1" noResize="1" noEditPoints="1" noAdjustHandles="1" noChangeArrowheads="1" noChangeShapeType="1" noTextEdit="1"/>
              </p:cNvSpPr>
              <p:nvPr/>
            </p:nvSpPr>
            <p:spPr>
              <a:xfrm>
                <a:off x="152400" y="488550"/>
                <a:ext cx="8839200" cy="4590744"/>
              </a:xfrm>
              <a:prstGeom prst="rect">
                <a:avLst/>
              </a:prstGeom>
              <a:blipFill>
                <a:blip r:embed="rId2"/>
                <a:stretch>
                  <a:fillRect l="-1034" t="-1062" r="-1034" b="-1992"/>
                </a:stretch>
              </a:blipFill>
            </p:spPr>
            <p:txBody>
              <a:bodyPr/>
              <a:lstStyle/>
              <a:p>
                <a:r>
                  <a:rPr lang="en-US">
                    <a:noFill/>
                  </a:rPr>
                  <a:t> </a:t>
                </a:r>
              </a:p>
            </p:txBody>
          </p:sp>
        </mc:Fallback>
      </mc:AlternateContent>
    </p:spTree>
    <p:extLst>
      <p:ext uri="{BB962C8B-B14F-4D97-AF65-F5344CB8AC3E}">
        <p14:creationId xmlns:p14="http://schemas.microsoft.com/office/powerpoint/2010/main" val="42930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334363" y="626477"/>
            <a:ext cx="2025572" cy="1385436"/>
          </a:xfrm>
          <a:prstGeom prst="rect">
            <a:avLst/>
          </a:prstGeom>
        </p:spPr>
      </p:pic>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228272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B4002C0-2F62-FFED-AACB-036833A02D32}"/>
              </a:ext>
            </a:extLst>
          </p:cNvPr>
          <p:cNvSpPr txBox="1"/>
          <p:nvPr/>
        </p:nvSpPr>
        <p:spPr>
          <a:xfrm>
            <a:off x="152400" y="133350"/>
            <a:ext cx="8763000" cy="1258421"/>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3. </a:t>
            </a: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hình quạt tròn biểu diễn kết quả thống kê tỉ lệ phần trăm các trái cây yêu thích của các học sinh lớp 8A theo mỗi loại trái cây: </a:t>
            </a:r>
            <a:r>
              <a:rPr lang="en-US"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C25155B-80B4-3985-497C-4066A99ED457}"/>
              </a:ext>
            </a:extLst>
          </p:cNvPr>
          <p:cNvPicPr>
            <a:picLocks noChangeAspect="1"/>
          </p:cNvPicPr>
          <p:nvPr/>
        </p:nvPicPr>
        <p:blipFill>
          <a:blip r:embed="rId3" cstate="print">
            <a:duotone>
              <a:prstClr val="black"/>
              <a:srgbClr val="44546A">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6019800" y="912283"/>
            <a:ext cx="2875844" cy="1777357"/>
          </a:xfrm>
          <a:prstGeom prst="rect">
            <a:avLst/>
          </a:prstGeom>
          <a:noFill/>
          <a:ln>
            <a:noFill/>
          </a:ln>
        </p:spPr>
      </p:pic>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19F268A-2DE2-FD43-A510-8CACE25C2869}"/>
              </a:ext>
            </a:extLst>
          </p:cNvPr>
          <p:cNvSpPr txBox="1"/>
          <p:nvPr/>
        </p:nvSpPr>
        <p:spPr>
          <a:xfrm>
            <a:off x="165100" y="1315281"/>
            <a:ext cx="5867400" cy="1258421"/>
          </a:xfrm>
          <a:prstGeom prst="rect">
            <a:avLst/>
          </a:prstGeom>
          <a:noFill/>
        </p:spPr>
        <p:txBody>
          <a:bodyPr wrap="square">
            <a:spAutoFit/>
          </a:bodyPr>
          <a:lstStyle/>
          <a:p>
            <a:pPr algn="just">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Lập bảng thống kê tỉ số phần trăm học sinh 8A yêu thích từng loại trái cây: </a:t>
            </a:r>
            <a:r>
              <a:rPr lang="en-US"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 </a:t>
            </a: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theo mẫu sau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8153703-644C-E6BA-C6F9-52ED752039B3}"/>
              </a:ext>
            </a:extLst>
          </p:cNvPr>
          <p:cNvGraphicFramePr>
            <a:graphicFrameLocks noGrp="1"/>
          </p:cNvGraphicFramePr>
          <p:nvPr>
            <p:extLst>
              <p:ext uri="{D42A27DB-BD31-4B8C-83A1-F6EECF244321}">
                <p14:modId xmlns:p14="http://schemas.microsoft.com/office/powerpoint/2010/main" val="1000990411"/>
              </p:ext>
            </p:extLst>
          </p:nvPr>
        </p:nvGraphicFramePr>
        <p:xfrm>
          <a:off x="761929" y="2658653"/>
          <a:ext cx="7620141" cy="1244260"/>
        </p:xfrm>
        <a:graphic>
          <a:graphicData uri="http://schemas.openxmlformats.org/drawingml/2006/table">
            <a:tbl>
              <a:tblPr firstRow="1" firstCol="1" bandRow="1"/>
              <a:tblGrid>
                <a:gridCol w="1520973">
                  <a:extLst>
                    <a:ext uri="{9D8B030D-6E8A-4147-A177-3AD203B41FA5}">
                      <a16:colId xmlns:a16="http://schemas.microsoft.com/office/drawing/2014/main" val="3923046321"/>
                    </a:ext>
                  </a:extLst>
                </a:gridCol>
                <a:gridCol w="1545586">
                  <a:extLst>
                    <a:ext uri="{9D8B030D-6E8A-4147-A177-3AD203B41FA5}">
                      <a16:colId xmlns:a16="http://schemas.microsoft.com/office/drawing/2014/main" val="4081734373"/>
                    </a:ext>
                  </a:extLst>
                </a:gridCol>
                <a:gridCol w="1523519">
                  <a:extLst>
                    <a:ext uri="{9D8B030D-6E8A-4147-A177-3AD203B41FA5}">
                      <a16:colId xmlns:a16="http://schemas.microsoft.com/office/drawing/2014/main" val="3724289655"/>
                    </a:ext>
                  </a:extLst>
                </a:gridCol>
                <a:gridCol w="1490417">
                  <a:extLst>
                    <a:ext uri="{9D8B030D-6E8A-4147-A177-3AD203B41FA5}">
                      <a16:colId xmlns:a16="http://schemas.microsoft.com/office/drawing/2014/main" val="3617068744"/>
                    </a:ext>
                  </a:extLst>
                </a:gridCol>
                <a:gridCol w="1539646">
                  <a:extLst>
                    <a:ext uri="{9D8B030D-6E8A-4147-A177-3AD203B41FA5}">
                      <a16:colId xmlns:a16="http://schemas.microsoft.com/office/drawing/2014/main" val="2414232805"/>
                    </a:ext>
                  </a:extLst>
                </a:gridCol>
              </a:tblGrid>
              <a:tr h="62213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62213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sp>
        <p:nvSpPr>
          <p:cNvPr id="10" name="TextBox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3324000-0D52-CD56-479F-78DDA3493DB1}"/>
              </a:ext>
            </a:extLst>
          </p:cNvPr>
          <p:cNvSpPr txBox="1"/>
          <p:nvPr/>
        </p:nvSpPr>
        <p:spPr>
          <a:xfrm>
            <a:off x="124178" y="3918555"/>
            <a:ext cx="8791222" cy="1251240"/>
          </a:xfrm>
          <a:prstGeom prst="rect">
            <a:avLst/>
          </a:prstGeom>
          <a:noFill/>
        </p:spPr>
        <p:txBody>
          <a:bodyPr wrap="square">
            <a:spAutoFit/>
          </a:bodyPr>
          <a:lstStyle/>
          <a:p>
            <a:pPr algn="just">
              <a:lnSpc>
                <a:spcPct val="107000"/>
              </a:lnSpc>
              <a:spcAft>
                <a:spcPts val="800"/>
              </a:spcAft>
            </a:pP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Số học sinh yêu thích Lê ít hơn tổng số học sinh yêu thích các loại trái cây còn lại là bao nhiêu học sinh ? biết rằng lớp 8A có 8 học sinh thích chuối.</a:t>
            </a:r>
            <a:endPar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0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7800076-89B3-13AE-9614-A8F09FE659CB}"/>
              </a:ext>
            </a:extLst>
          </p:cNvPr>
          <p:cNvSpPr txBox="1"/>
          <p:nvPr/>
        </p:nvSpPr>
        <p:spPr>
          <a:xfrm>
            <a:off x="1524000" y="8033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2ED1CBF-8C47-3281-93C8-A9DB37236444}"/>
              </a:ext>
            </a:extLst>
          </p:cNvPr>
          <p:cNvSpPr txBox="1"/>
          <p:nvPr/>
        </p:nvSpPr>
        <p:spPr>
          <a:xfrm>
            <a:off x="190499" y="438150"/>
            <a:ext cx="3660423" cy="2246769"/>
          </a:xfrm>
          <a:prstGeom prst="rect">
            <a:avLst/>
          </a:prstGeom>
          <a:noFill/>
        </p:spPr>
        <p:txBody>
          <a:bodyPr wrap="square">
            <a:spAutoFit/>
          </a:bodyPr>
          <a:lstStyle/>
          <a:p>
            <a:pPr algn="just">
              <a:spcAft>
                <a:spcPts val="800"/>
              </a:spcAft>
            </a:pPr>
            <a:r>
              <a:rPr lang="en-US"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thống kê số học sinh 8A yêu thích từng loại trái cây : </a:t>
            </a:r>
            <a:r>
              <a:rPr lang="en-US" sz="28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theo mẫu sau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2D7B4DC-5AD6-37C8-857A-7CF022BD9F43}"/>
              </a:ext>
            </a:extLst>
          </p:cNvPr>
          <p:cNvGraphicFramePr>
            <a:graphicFrameLocks noGrp="1"/>
          </p:cNvGraphicFramePr>
          <p:nvPr>
            <p:extLst>
              <p:ext uri="{D42A27DB-BD31-4B8C-83A1-F6EECF244321}">
                <p14:modId xmlns:p14="http://schemas.microsoft.com/office/powerpoint/2010/main" val="3993860559"/>
              </p:ext>
            </p:extLst>
          </p:nvPr>
        </p:nvGraphicFramePr>
        <p:xfrm>
          <a:off x="304800" y="3333750"/>
          <a:ext cx="8648700" cy="1521933"/>
        </p:xfrm>
        <a:graphic>
          <a:graphicData uri="http://schemas.openxmlformats.org/drawingml/2006/table">
            <a:tbl>
              <a:tblPr firstRow="1" firstCol="1" bandRow="1"/>
              <a:tblGrid>
                <a:gridCol w="2971800">
                  <a:extLst>
                    <a:ext uri="{9D8B030D-6E8A-4147-A177-3AD203B41FA5}">
                      <a16:colId xmlns:a16="http://schemas.microsoft.com/office/drawing/2014/main" val="3923046321"/>
                    </a:ext>
                  </a:extLst>
                </a:gridCol>
                <a:gridCol w="1419225">
                  <a:extLst>
                    <a:ext uri="{9D8B030D-6E8A-4147-A177-3AD203B41FA5}">
                      <a16:colId xmlns:a16="http://schemas.microsoft.com/office/drawing/2014/main" val="4081734373"/>
                    </a:ext>
                  </a:extLst>
                </a:gridCol>
                <a:gridCol w="1419225">
                  <a:extLst>
                    <a:ext uri="{9D8B030D-6E8A-4147-A177-3AD203B41FA5}">
                      <a16:colId xmlns:a16="http://schemas.microsoft.com/office/drawing/2014/main" val="3724289655"/>
                    </a:ext>
                  </a:extLst>
                </a:gridCol>
                <a:gridCol w="1419225">
                  <a:extLst>
                    <a:ext uri="{9D8B030D-6E8A-4147-A177-3AD203B41FA5}">
                      <a16:colId xmlns:a16="http://schemas.microsoft.com/office/drawing/2014/main" val="3617068744"/>
                    </a:ext>
                  </a:extLst>
                </a:gridCol>
                <a:gridCol w="1419225">
                  <a:extLst>
                    <a:ext uri="{9D8B030D-6E8A-4147-A177-3AD203B41FA5}">
                      <a16:colId xmlns:a16="http://schemas.microsoft.com/office/drawing/2014/main" val="2414232805"/>
                    </a:ext>
                  </a:extLst>
                </a:gridCol>
              </a:tblGrid>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3586C74-60D9-8818-58BE-27E33C7F206E}"/>
              </a:ext>
            </a:extLst>
          </p:cNvPr>
          <p:cNvPicPr>
            <a:picLocks noChangeAspect="1"/>
          </p:cNvPicPr>
          <p:nvPr/>
        </p:nvPicPr>
        <p:blipFill>
          <a:blip r:embed="rId2" cstate="print">
            <a:duotone>
              <a:prstClr val="black"/>
              <a:srgbClr val="44546A">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3850922" y="-1"/>
            <a:ext cx="5270864" cy="3257551"/>
          </a:xfrm>
          <a:prstGeom prst="rect">
            <a:avLst/>
          </a:prstGeom>
          <a:noFill/>
          <a:ln>
            <a:noFill/>
          </a:ln>
        </p:spPr>
      </p:pic>
    </p:spTree>
    <p:extLst>
      <p:ext uri="{BB962C8B-B14F-4D97-AF65-F5344CB8AC3E}">
        <p14:creationId xmlns:p14="http://schemas.microsoft.com/office/powerpoint/2010/main" val="9240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7800076-89B3-13AE-9614-A8F09FE659CB}"/>
              </a:ext>
            </a:extLst>
          </p:cNvPr>
          <p:cNvSpPr txBox="1"/>
          <p:nvPr/>
        </p:nvSpPr>
        <p:spPr>
          <a:xfrm>
            <a:off x="3850922" y="6128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2ED1CBF-8C47-3281-93C8-A9DB37236444}"/>
              </a:ext>
            </a:extLst>
          </p:cNvPr>
          <p:cNvSpPr txBox="1"/>
          <p:nvPr/>
        </p:nvSpPr>
        <p:spPr>
          <a:xfrm>
            <a:off x="123824" y="2051294"/>
            <a:ext cx="8896350" cy="3108543"/>
          </a:xfrm>
          <a:prstGeom prst="rect">
            <a:avLst/>
          </a:prstGeom>
          <a:noFill/>
        </p:spPr>
        <p:txBody>
          <a:bodyPr wrap="square">
            <a:spAutoFit/>
          </a:bodyPr>
          <a:lstStyle/>
          <a:p>
            <a:pPr algn="just"/>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của lớp 8A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8:20%=40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yêu thích Lê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40.30%=12 (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yêu thích các loại quả còn lại (trừ Lê)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40−12=28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Vậy số học sinh yêu thích Lê ít hơn tổng số học sinh yêu thích các loại trái cây còn lại số  học sinh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28−12=16 ( học sinh).</a:t>
            </a:r>
          </a:p>
        </p:txBody>
      </p:sp>
      <p:graphicFrame>
        <p:nvGraphicFramePr>
          <p:cNvPr id="7" name="Tab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2D7B4DC-5AD6-37C8-857A-7CF022BD9F43}"/>
              </a:ext>
            </a:extLst>
          </p:cNvPr>
          <p:cNvGraphicFramePr>
            <a:graphicFrameLocks noGrp="1"/>
          </p:cNvGraphicFramePr>
          <p:nvPr>
            <p:extLst>
              <p:ext uri="{D42A27DB-BD31-4B8C-83A1-F6EECF244321}">
                <p14:modId xmlns:p14="http://schemas.microsoft.com/office/powerpoint/2010/main" val="938651962"/>
              </p:ext>
            </p:extLst>
          </p:nvPr>
        </p:nvGraphicFramePr>
        <p:xfrm>
          <a:off x="247650" y="529361"/>
          <a:ext cx="8648700" cy="1521933"/>
        </p:xfrm>
        <a:graphic>
          <a:graphicData uri="http://schemas.openxmlformats.org/drawingml/2006/table">
            <a:tbl>
              <a:tblPr firstRow="1" firstCol="1" bandRow="1"/>
              <a:tblGrid>
                <a:gridCol w="2971800">
                  <a:extLst>
                    <a:ext uri="{9D8B030D-6E8A-4147-A177-3AD203B41FA5}">
                      <a16:colId xmlns:a16="http://schemas.microsoft.com/office/drawing/2014/main" val="3923046321"/>
                    </a:ext>
                  </a:extLst>
                </a:gridCol>
                <a:gridCol w="1419225">
                  <a:extLst>
                    <a:ext uri="{9D8B030D-6E8A-4147-A177-3AD203B41FA5}">
                      <a16:colId xmlns:a16="http://schemas.microsoft.com/office/drawing/2014/main" val="4081734373"/>
                    </a:ext>
                  </a:extLst>
                </a:gridCol>
                <a:gridCol w="1419225">
                  <a:extLst>
                    <a:ext uri="{9D8B030D-6E8A-4147-A177-3AD203B41FA5}">
                      <a16:colId xmlns:a16="http://schemas.microsoft.com/office/drawing/2014/main" val="3724289655"/>
                    </a:ext>
                  </a:extLst>
                </a:gridCol>
                <a:gridCol w="1419225">
                  <a:extLst>
                    <a:ext uri="{9D8B030D-6E8A-4147-A177-3AD203B41FA5}">
                      <a16:colId xmlns:a16="http://schemas.microsoft.com/office/drawing/2014/main" val="3617068744"/>
                    </a:ext>
                  </a:extLst>
                </a:gridCol>
                <a:gridCol w="1419225">
                  <a:extLst>
                    <a:ext uri="{9D8B030D-6E8A-4147-A177-3AD203B41FA5}">
                      <a16:colId xmlns:a16="http://schemas.microsoft.com/office/drawing/2014/main" val="2414232805"/>
                    </a:ext>
                  </a:extLst>
                </a:gridCol>
              </a:tblGrid>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spTree>
    <p:extLst>
      <p:ext uri="{BB962C8B-B14F-4D97-AF65-F5344CB8AC3E}">
        <p14:creationId xmlns:p14="http://schemas.microsoft.com/office/powerpoint/2010/main" val="16025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85800" y="514350"/>
            <a:ext cx="77724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Calibri" panose="020F0502020204030204" pitchFamily="34" charset="0"/>
              </a:rPr>
              <a:t> HƯỚNG DẪN VỀ NHÀ</a:t>
            </a:r>
            <a:endParaRPr lang="en-US" sz="3600" dirty="0">
              <a:solidFill>
                <a:prstClr val="black"/>
              </a:solidFill>
            </a:endParaRPr>
          </a:p>
        </p:txBody>
      </p:sp>
      <p:sp>
        <p:nvSpPr>
          <p:cNvPr id="10" name="TextBox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8E4199-FAD5-C53A-6A5A-DDF9800EF431}"/>
              </a:ext>
            </a:extLst>
          </p:cNvPr>
          <p:cNvSpPr txBox="1"/>
          <p:nvPr/>
        </p:nvSpPr>
        <p:spPr>
          <a:xfrm>
            <a:off x="990600" y="1504950"/>
            <a:ext cx="7162800" cy="2453942"/>
          </a:xfrm>
          <a:prstGeom prst="rect">
            <a:avLst/>
          </a:prstGeom>
          <a:noFill/>
        </p:spPr>
        <p:txBody>
          <a:bodyPr wrap="square">
            <a:spAutoFit/>
          </a:bodyPr>
          <a:lstStyle/>
          <a:p>
            <a:pPr algn="just">
              <a:lnSpc>
                <a:spcPct val="107000"/>
              </a:lnSpc>
              <a:spcBef>
                <a:spcPts val="300"/>
              </a:spcBef>
              <a:spcAft>
                <a:spcPts val="300"/>
              </a:spcAft>
            </a:pPr>
            <a:r>
              <a:rPr lang="vi-VN" sz="2800" kern="100">
                <a:solidFill>
                  <a:srgbClr val="0000FF"/>
                </a:solidFill>
                <a:effectLst/>
                <a:latin typeface="+mj-lt"/>
                <a:ea typeface="Calibri" panose="020F0502020204030204" pitchFamily="34" charset="0"/>
                <a:cs typeface="Times New Roman" panose="02020603050405020304" pitchFamily="18" charset="0"/>
              </a:rPr>
              <a:t>- Học công thức tính tỉ số % của a và b; ôn tập các bài toán: Tìm  giá trị phân số của một số cho trước và tìm một số biết giá trị một phân số của số đó</a:t>
            </a:r>
          </a:p>
          <a:p>
            <a:pPr algn="just">
              <a:lnSpc>
                <a:spcPct val="107000"/>
              </a:lnSpc>
              <a:spcBef>
                <a:spcPts val="300"/>
              </a:spcBef>
              <a:spcAft>
                <a:spcPts val="300"/>
              </a:spcAft>
            </a:pPr>
            <a:r>
              <a:rPr lang="vi-VN" sz="2800" kern="100">
                <a:solidFill>
                  <a:srgbClr val="0000FF"/>
                </a:solidFill>
                <a:effectLst/>
                <a:latin typeface="+mj-lt"/>
                <a:ea typeface="Calibri" panose="020F0502020204030204" pitchFamily="34" charset="0"/>
                <a:cs typeface="Times New Roman" panose="02020603050405020304" pitchFamily="18" charset="0"/>
              </a:rPr>
              <a:t>- Làm bài tập 3; 4 /SGK tr 25.</a:t>
            </a: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1527416" y="4219403"/>
            <a:ext cx="6089167"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256182" y="2003623"/>
              <a:ext cx="1614117" cy="615553"/>
            </a:xfrm>
            <a:prstGeom prst="rect">
              <a:avLst/>
            </a:prstGeom>
            <a:noFill/>
          </p:spPr>
          <p:txBody>
            <a:bodyPr wrap="non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Mở</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đầu</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191001" y="330362"/>
            <a:ext cx="2574192" cy="1890806"/>
            <a:chOff x="5714125" y="780700"/>
            <a:chExt cx="3028822" cy="2072009"/>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70137" y="1252271"/>
              <a:ext cx="2162013" cy="1600438"/>
            </a:xfrm>
            <a:prstGeom prst="rect">
              <a:avLst/>
            </a:prstGeom>
            <a:noFill/>
          </p:spPr>
          <p:txBody>
            <a:bodyPr wrap="square" rtlCol="0">
              <a:spAutoFit/>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endParaRPr lang="en-US" sz="2400" b="1" dirty="0">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4" name="Nhóm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14128" y="2995801"/>
              <a:ext cx="2162013" cy="615552"/>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Vận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60333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47+K4lPs7H94VUqPe2XwIsfPRnrXQE//QTEXxb8/8N4CNc6FpgZahzpTjFhMzSA7T/nHJa11DE8Ng2TP3iAmRczFlmslSuUNOgUeb6yRvs0="/>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 y="2086511"/>
            <a:ext cx="9024893" cy="1323439"/>
          </a:xfrm>
          <a:prstGeom prst="rect">
            <a:avLst/>
          </a:prstGeom>
          <a:noFill/>
        </p:spPr>
        <p:txBody>
          <a:bodyPr wrap="square" lIns="91440" tIns="45720" rIns="91440" bIns="45720">
            <a:spAutoFit/>
          </a:bodyPr>
          <a:lstStyle/>
          <a:p>
            <a:pPr algn="ctr"/>
            <a:r>
              <a:rPr lang="en-US" sz="40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PHÂN TÍCH VÀ XỬ LÍ DỮ LIỆU THU ĐƯỢC Ở DẠNG BẢNG, BIỂU ĐỒ</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65910" y="1439177"/>
            <a:ext cx="1481496" cy="707886"/>
          </a:xfrm>
          <a:prstGeom prst="rect">
            <a:avLst/>
          </a:prstGeom>
          <a:noFill/>
        </p:spPr>
        <p:txBody>
          <a:bodyPr wrap="none" lIns="91440" tIns="45720" rIns="91440" bIns="45720">
            <a:spAutoFit/>
          </a:bodyPr>
          <a:lstStyle/>
          <a:p>
            <a:pPr algn="ctr"/>
            <a:r>
              <a:rPr lang="en-US" sz="40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3</a:t>
            </a:r>
            <a:endParaRPr lang="en-US" sz="40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152400" y="783445"/>
            <a:ext cx="8872493" cy="623248"/>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MỘT SỐ YẾU TỐ XÁC SUẤT THỐNG KÊ</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160421" y="177006"/>
            <a:ext cx="2642776" cy="577081"/>
          </a:xfrm>
          <a:prstGeom prst="rect">
            <a:avLst/>
          </a:prstGeom>
          <a:noFill/>
        </p:spPr>
        <p:txBody>
          <a:bodyPr wrap="none" lIns="68580" tIns="34290" rIns="68580" bIns="34290">
            <a:spAutoFit/>
          </a:bodyPr>
          <a:lstStyle/>
          <a:p>
            <a:pPr algn="ctr"/>
            <a:r>
              <a:rPr lang="en-US" sz="33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VI</a:t>
            </a:r>
            <a:endPar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3692304" y="3409950"/>
            <a:ext cx="1759392"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2)</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28600" y="35728"/>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Mục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tiêu</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prstClr val="black"/>
              </a:solidFill>
            </a:endParaRPr>
          </a:p>
        </p:txBody>
      </p:sp>
      <p:sp>
        <p:nvSpPr>
          <p:cNvPr id="2" name="Hình tự do: Hình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FD7273F-A5F6-1873-D024-893B1A827C1A}"/>
              </a:ext>
            </a:extLst>
          </p:cNvPr>
          <p:cNvSpPr/>
          <p:nvPr/>
        </p:nvSpPr>
        <p:spPr>
          <a:xfrm rot="16200000">
            <a:off x="557923" y="362208"/>
            <a:ext cx="1022350" cy="2081213"/>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C000"/>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lIns="15240" tIns="552417" rIns="15241" bIns="552416" spcCol="1270" anchor="ctr"/>
          <a:lstStyle/>
          <a:p>
            <a:pPr algn="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KIẾN   THỨC</a:t>
            </a:r>
          </a:p>
        </p:txBody>
      </p:sp>
      <p:sp>
        <p:nvSpPr>
          <p:cNvPr id="3" name="Content Placeholder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08FB447-E9FC-8A41-0DC7-A6B1078C0C67}"/>
              </a:ext>
            </a:extLst>
          </p:cNvPr>
          <p:cNvSpPr txBox="1">
            <a:spLocks/>
          </p:cNvSpPr>
          <p:nvPr/>
        </p:nvSpPr>
        <p:spPr bwMode="auto">
          <a:xfrm>
            <a:off x="2146217" y="666750"/>
            <a:ext cx="6769183" cy="135344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
              </a:spcBef>
              <a:spcAft>
                <a:spcPts val="100"/>
              </a:spcAft>
            </a:pPr>
            <a:r>
              <a:rPr lang="nl-NL"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5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Nhận biết được mối liên quan giữa thống kê với những kiến thức trong các môn học khác trong Chương trình lớp 8</a:t>
            </a:r>
            <a:r>
              <a:rPr lang="en-US" sz="25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ình tự do: Hình 1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330C20-176F-B064-E5F3-7D334D302756}"/>
              </a:ext>
            </a:extLst>
          </p:cNvPr>
          <p:cNvSpPr/>
          <p:nvPr/>
        </p:nvSpPr>
        <p:spPr>
          <a:xfrm rot="16200000">
            <a:off x="501393" y="1613298"/>
            <a:ext cx="1058863" cy="2117725"/>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00FFFF"/>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vert="vert" lIns="15241" tIns="552418" rIns="15240" bIns="552416" spcCol="1270" anchor="ctr"/>
          <a:lstStyle/>
          <a:p>
            <a:pPr algn="ctr" defTabSz="1066800" eaLnBrk="0" hangingPunct="0">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NĂNG</a:t>
            </a:r>
          </a:p>
          <a:p>
            <a:pPr algn="ctr" defTabSz="1066800" eaLnBrk="0" hangingPunct="0">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LỰC</a:t>
            </a:r>
          </a:p>
        </p:txBody>
      </p:sp>
      <p:sp>
        <p:nvSpPr>
          <p:cNvPr id="5" name="Content Placeholder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358939A-43C3-40E6-8568-FEB097BA0813}"/>
              </a:ext>
            </a:extLst>
          </p:cNvPr>
          <p:cNvSpPr txBox="1">
            <a:spLocks/>
          </p:cNvSpPr>
          <p:nvPr/>
        </p:nvSpPr>
        <p:spPr bwMode="auto">
          <a:xfrm>
            <a:off x="2146217" y="2234011"/>
            <a:ext cx="6749166" cy="8763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Năng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lực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giao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tiếp</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toán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học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sử</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dụng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ngôn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ngữ</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toán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giải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quyết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vấn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đề</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hợp</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tác</a:t>
            </a:r>
            <a:r>
              <a:rPr lang="en-US" altLang="en-US" sz="2500" dirty="0">
                <a:solidFill>
                  <a:srgbClr val="0000FF"/>
                </a:solidFill>
                <a:latin typeface="Times New Roman" panose="02020603050405020304" pitchFamily="18" charset="0"/>
                <a:cs typeface="Times New Roman" panose="02020603050405020304" pitchFamily="18" charset="0"/>
              </a:rPr>
              <a:t>.</a:t>
            </a:r>
          </a:p>
        </p:txBody>
      </p:sp>
      <p:sp>
        <p:nvSpPr>
          <p:cNvPr id="6" name="Hình tự do: Hình 1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36EB0F-5F59-E6A7-B5E5-BC215FC6F38E}"/>
              </a:ext>
            </a:extLst>
          </p:cNvPr>
          <p:cNvSpPr/>
          <p:nvPr/>
        </p:nvSpPr>
        <p:spPr>
          <a:xfrm rot="16200000">
            <a:off x="537905" y="3056096"/>
            <a:ext cx="1022350" cy="2081213"/>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0000"/>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vert="vert" lIns="15241" tIns="552418" rIns="15240" bIns="552416" spcCol="1270" anchor="ctr"/>
          <a:lstStyle/>
          <a:p>
            <a:pPr algn="ct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PHẨM</a:t>
            </a:r>
          </a:p>
          <a:p>
            <a:pPr algn="ct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CHẤT</a:t>
            </a:r>
          </a:p>
        </p:txBody>
      </p:sp>
      <p:sp>
        <p:nvSpPr>
          <p:cNvPr id="7" name="Content Placeholder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C22B15D-25DD-2485-C21C-45D6F98EB457}"/>
              </a:ext>
            </a:extLst>
          </p:cNvPr>
          <p:cNvSpPr txBox="1">
            <a:spLocks/>
          </p:cNvSpPr>
          <p:nvPr/>
        </p:nvSpPr>
        <p:spPr bwMode="auto">
          <a:xfrm>
            <a:off x="2176310" y="3242010"/>
            <a:ext cx="6749166" cy="140352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Chăm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chỉ</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Chú</a:t>
            </a:r>
            <a:r>
              <a:rPr lang="en-US" altLang="en-US" sz="2500" dirty="0">
                <a:solidFill>
                  <a:srgbClr val="0000FF"/>
                </a:solidFill>
                <a:latin typeface="Times New Roman" panose="02020603050405020304" pitchFamily="18" charset="0"/>
                <a:cs typeface="Times New Roman" panose="02020603050405020304" pitchFamily="18" charset="0"/>
              </a:rPr>
              <a:t> ý </a:t>
            </a:r>
            <a:r>
              <a:rPr lang="en-US" altLang="en-US" sz="2500" dirty="0" err="1">
                <a:solidFill>
                  <a:srgbClr val="0000FF"/>
                </a:solidFill>
                <a:latin typeface="Times New Roman" panose="02020603050405020304" pitchFamily="18" charset="0"/>
                <a:cs typeface="Times New Roman" panose="02020603050405020304" pitchFamily="18" charset="0"/>
              </a:rPr>
              <a:t>lắng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nghe</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đọc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làm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bài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tập</a:t>
            </a:r>
            <a:r>
              <a:rPr lang="en-US" altLang="en-US" sz="2500" dirty="0">
                <a:solidFill>
                  <a:srgbClr val="0000FF"/>
                </a:solidFill>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Trung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nhận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xét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trung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Trách</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nhiệm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khi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hiện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hoạt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động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nhóm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báo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cáo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kết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quả</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hoạt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động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nhóm</a:t>
            </a:r>
            <a:r>
              <a:rPr lang="en-US" altLang="en-US" sz="25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6907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left)">
                                      <p:cBhvr>
                                        <p:cTn id="20" dur="500"/>
                                        <p:tgtEl>
                                          <p:spTgt spid="3">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wipe(left)">
                                      <p:cBhvr>
                                        <p:cTn id="33" dur="500"/>
                                        <p:tgtEl>
                                          <p:spTgt spid="5">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bg/>
                                          </p:spTgt>
                                        </p:tgtEl>
                                        <p:attrNameLst>
                                          <p:attrName>style.visibility</p:attrName>
                                        </p:attrNameLst>
                                      </p:cBhvr>
                                      <p:to>
                                        <p:strVal val="visible"/>
                                      </p:to>
                                    </p:set>
                                    <p:animEffect transition="in" filter="wipe(left)">
                                      <p:cBhvr>
                                        <p:cTn id="46" dur="500"/>
                                        <p:tgtEl>
                                          <p:spTgt spid="7">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wipe(left)">
                                      <p:cBhvr>
                                        <p:cTn id="49" dur="500"/>
                                        <p:tgtEl>
                                          <p:spTgt spid="7">
                                            <p:txEl>
                                              <p:pRg st="0" end="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left)">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3" grpId="0" build="allAtOnce" animBg="1"/>
      <p:bldP spid="4" grpId="0" animBg="1"/>
      <p:bldP spid="5" grpId="0" build="allAtOnce" animBg="1"/>
      <p:bldP spid="6" grpId="0" animBg="1"/>
      <p:bldP spid="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14986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C77E91D-1A2C-9B30-8066-B8B429E8ECB0}"/>
              </a:ext>
            </a:extLst>
          </p:cNvPr>
          <p:cNvSpPr txBox="1"/>
          <p:nvPr/>
        </p:nvSpPr>
        <p:spPr>
          <a:xfrm>
            <a:off x="289279" y="1149862"/>
            <a:ext cx="8610600" cy="2610073"/>
          </a:xfrm>
          <a:prstGeom prst="rect">
            <a:avLst/>
          </a:prstGeom>
          <a:noFill/>
        </p:spPr>
        <p:txBody>
          <a:bodyPr wrap="square">
            <a:spAutoFit/>
          </a:bodyPr>
          <a:lstStyle/>
          <a:p>
            <a:pPr algn="just">
              <a:lnSpc>
                <a:spcPct val="107000"/>
              </a:lnSpc>
              <a:spcBef>
                <a:spcPts val="300"/>
              </a:spcBef>
              <a:spcAft>
                <a:spcPts val="30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âu 1</a:t>
            </a: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Phân tích và xử lí dữ liệu thu được ở dạng bảng để làm gì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Để thư giãn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Để rút ra những kết luận hữu ích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Không để làm gì</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5D5FFA7-F8A9-A773-E867-663C83BD29BD}"/>
              </a:ext>
            </a:extLst>
          </p:cNvPr>
          <p:cNvSpPr txBox="1"/>
          <p:nvPr/>
        </p:nvSpPr>
        <p:spPr>
          <a:xfrm>
            <a:off x="266699" y="209550"/>
            <a:ext cx="8877299"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Hãy chọn chữ cái đứng trước câu trả lời mà em cho là đúng nhất?</a:t>
            </a:r>
          </a:p>
        </p:txBody>
      </p:sp>
      <p:sp>
        <p:nvSpPr>
          <p:cNvPr id="6" name="Oval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B566A8-F8C3-BDD3-6E3A-661D36893923}"/>
              </a:ext>
            </a:extLst>
          </p:cNvPr>
          <p:cNvSpPr/>
          <p:nvPr/>
        </p:nvSpPr>
        <p:spPr>
          <a:xfrm>
            <a:off x="277990" y="2702387"/>
            <a:ext cx="445730" cy="4457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82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14986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104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C77E91D-1A2C-9B30-8066-B8B429E8ECB0}"/>
              </a:ext>
            </a:extLst>
          </p:cNvPr>
          <p:cNvSpPr txBox="1"/>
          <p:nvPr/>
        </p:nvSpPr>
        <p:spPr>
          <a:xfrm>
            <a:off x="269523" y="1110441"/>
            <a:ext cx="8610600" cy="3070584"/>
          </a:xfrm>
          <a:prstGeom prst="rect">
            <a:avLst/>
          </a:prstGeom>
          <a:noFill/>
        </p:spPr>
        <p:txBody>
          <a:bodyPr wrap="square">
            <a:spAutoFit/>
          </a:bodyPr>
          <a:lstStyle/>
          <a:p>
            <a:pPr algn="just">
              <a:lnSpc>
                <a:spcPct val="107000"/>
              </a:lnSpc>
              <a:spcBef>
                <a:spcPts val="300"/>
              </a:spcBef>
              <a:spcAft>
                <a:spcPts val="30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âu 2</a:t>
            </a: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Để phát hiện vấn đề (hoặc quy luật đơn giản) dựa trên phân tích và xử lí dữ số liệu thu được ta cần làm gì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Nhận biết được mối liên hệ toán học đơn giản giữa các số liệu đã được biểu diễn</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Thực hiện được tính toán và suy luận toán học</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Cả A và B</a:t>
            </a: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5D5FFA7-F8A9-A773-E867-663C83BD29BD}"/>
              </a:ext>
            </a:extLst>
          </p:cNvPr>
          <p:cNvSpPr txBox="1"/>
          <p:nvPr/>
        </p:nvSpPr>
        <p:spPr>
          <a:xfrm>
            <a:off x="266699" y="209550"/>
            <a:ext cx="8877299"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Hãy chọn chữ cái đứng trước câu trả lời mà em cho là đúng nhất?</a:t>
            </a:r>
          </a:p>
        </p:txBody>
      </p:sp>
      <p:sp>
        <p:nvSpPr>
          <p:cNvPr id="12" name="Oval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DFB4E3F-185A-2F25-350D-9DE887512A91}"/>
              </a:ext>
            </a:extLst>
          </p:cNvPr>
          <p:cNvSpPr/>
          <p:nvPr/>
        </p:nvSpPr>
        <p:spPr>
          <a:xfrm>
            <a:off x="286455" y="3692806"/>
            <a:ext cx="400757" cy="40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3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2624</Words>
  <Application>Microsoft Office PowerPoint</Application>
  <PresentationFormat>On-screen Show (16:9)</PresentationFormat>
  <Paragraphs>265</Paragraphs>
  <Slides>34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Cambria Math</vt:lpstr>
      <vt:lpstr>Garamond</vt:lpstr>
      <vt:lpstr>Times New Roman</vt:lpstr>
      <vt:lpstr>思源黑体 Heavy</vt:lpstr>
      <vt:lpstr>Office Theme</vt:lpstr>
      <vt:lpstr>Chủ đề Office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LE DAI</cp:lastModifiedBy>
  <cp:revision>314</cp:revision>
  <dcterms:created xsi:type="dcterms:W3CDTF">2021-07-22T17:31:00Z</dcterms:created>
  <dcterms:modified xsi:type="dcterms:W3CDTF">2023-08-17T08:02:36Z</dcterms:modified>
</cp:coreProperties>
</file>