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5.xml" ContentType="application/vnd.openxmlformats-officedocument.presentationml.notesSlide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notesSlides/notesSlide16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17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18.xml" ContentType="application/vnd.openxmlformats-officedocument.presentationml.notesSlide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notesSlides/notesSlide19.xml" ContentType="application/vnd.openxmlformats-officedocument.presentationml.notesSlide+xml"/>
  <Override PartName="/ppt/comments/comment12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13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14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ctiveX/activeX1.xml" ContentType="application/vnd.ms-office.activeX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570" r:id="rId3"/>
    <p:sldId id="281" r:id="rId4"/>
    <p:sldId id="282" r:id="rId5"/>
    <p:sldId id="497" r:id="rId6"/>
    <p:sldId id="456" r:id="rId7"/>
    <p:sldId id="580" r:id="rId8"/>
    <p:sldId id="326" r:id="rId9"/>
    <p:sldId id="574" r:id="rId10"/>
    <p:sldId id="483" r:id="rId11"/>
    <p:sldId id="581" r:id="rId12"/>
    <p:sldId id="582" r:id="rId13"/>
    <p:sldId id="583" r:id="rId14"/>
    <p:sldId id="584" r:id="rId15"/>
    <p:sldId id="594" r:id="rId16"/>
    <p:sldId id="585" r:id="rId17"/>
    <p:sldId id="588" r:id="rId18"/>
    <p:sldId id="586" r:id="rId19"/>
    <p:sldId id="484" r:id="rId20"/>
    <p:sldId id="587" r:id="rId21"/>
    <p:sldId id="589" r:id="rId22"/>
    <p:sldId id="590" r:id="rId23"/>
    <p:sldId id="595" r:id="rId24"/>
    <p:sldId id="596" r:id="rId25"/>
    <p:sldId id="597" r:id="rId26"/>
    <p:sldId id="598" r:id="rId27"/>
    <p:sldId id="599" r:id="rId28"/>
    <p:sldId id="600" r:id="rId29"/>
    <p:sldId id="543" r:id="rId30"/>
    <p:sldId id="593" r:id="rId31"/>
    <p:sldId id="579" r:id="rId32"/>
    <p:sldId id="591" r:id="rId33"/>
    <p:sldId id="592" r:id="rId34"/>
    <p:sldId id="619" r:id="rId35"/>
    <p:sldId id="576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Trung" initials="T" lastIdx="13" clrIdx="2">
    <p:extLst>
      <p:ext uri="{19B8F6BF-5375-455C-9EA6-DF929625EA0E}">
        <p15:presenceInfo xmlns:p15="http://schemas.microsoft.com/office/powerpoint/2012/main" userId="07c07c4db70cfaae" providerId="Windows Live"/>
      </p:ext>
    </p:extLst>
  </p:cmAuthor>
  <p:cmAuthor id="4" name="Trương Thị Phương Lan" initials="TL" lastIdx="1" clrIdx="3">
    <p:extLst>
      <p:ext uri="{19B8F6BF-5375-455C-9EA6-DF929625EA0E}">
        <p15:presenceInfo xmlns:p15="http://schemas.microsoft.com/office/powerpoint/2012/main" userId="9480f56872a38f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5000" autoAdjust="0"/>
  </p:normalViewPr>
  <p:slideViewPr>
    <p:cSldViewPr>
      <p:cViewPr varScale="1">
        <p:scale>
          <a:sx n="97" d="100"/>
          <a:sy n="97" d="100"/>
        </p:scale>
        <p:origin x="6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  <p:cm authorId="4" dt="2023-07-07T15:51:51.351" idx="1">
    <p:pos x="1366" y="442"/>
    <p:text>Đây là file mẫu của nhóm, và là hình ảnh nên không điều chỉnh font được.</p:text>
    <p:extLst>
      <p:ext uri="{C676402C-5697-4E1C-873F-D02D1690AC5C}">
        <p15:threadingInfo xmlns:p15="http://schemas.microsoft.com/office/powerpoint/2012/main" timeZoneBias="-420">
          <p15:parentCm authorId="2" idx="1"/>
        </p15:threadingInfo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0T21:04:10.390" idx="10">
    <p:pos x="10" y="10"/>
    <p:text>Bổ sung thời gian + đồng hồ cho các câu hỏi tắc nghiệm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0T21:04:15.390" idx="11">
    <p:pos x="10" y="10"/>
    <p:text>Bổ sung thời gian + đồng hồ cho các câu hỏi tắc nghiệm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0T21:04:18.670" idx="12">
    <p:pos x="10" y="10"/>
    <p:text>Bổ sung thời gian + đồng hồ cho các câu hỏi tắc nghiệm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0T21:04:23.683" idx="13">
    <p:pos x="10" y="10"/>
    <p:text>Bổ sung thời gian + đồng hồ cho các câu hỏi tắc nghiệm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6-27T12:21:14.922" idx="3">
    <p:pos x="10" y="10"/>
    <p:text>Bổ sung đồng hồ đếm ngược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6-27T12:23:16.454" idx="4">
    <p:pos x="10" y="10"/>
    <p:text>GV bổ sung hình thức hoạt động cá nhân bằng biểu tượng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6-27T12:23:32.211" idx="5">
    <p:pos x="10" y="10"/>
    <p:text>Bổ sung đồng hồ đếm ngược vào slide
Bổ sung 1 slide đáp án hoặc thêm đáp án và hiệu ứng vào slide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6-27T12:23:52.585" idx="6">
    <p:pos x="10" y="10"/>
    <p:text>Sau khi chốt được ĐN, GV nên có HĐ trắc nghiệm nhanh để HS phát hiện tứ giác lồi và tứ giác không là tứ giác lồi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6-27T12:25:05.338" idx="8">
    <p:pos x="10" y="10"/>
    <p:text>Toàn bộ slide chưa thống nhất về màu các cấp đầu mục: Đầu mục lớn là đỏ, đầu mục nhỏ là xanh, nội dung triển khai màu đen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6-27T12:24:29.626" idx="7">
    <p:pos x="10" y="10"/>
    <p:text>Bổ sung: Hình thức tổ chức, thời gian kèm đồng hồ đến ngược trên slide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6-27T12:20:18.456" idx="2">
    <p:pos x="10" y="10"/>
    <p:text>Bổ sung: Hình thức tổ chức, thời gian kèm đồng hồ đến ngược trên slide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6-27T12:17:12.364" idx="1">
    <p:pos x="2371" y="476"/>
    <p:text>GV bổ sung câu hỏi TN vào Slide để GV dậy chủ động về cách tổ chức trong lớp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0T21:03:31.402" idx="9">
    <p:pos x="10" y="10"/>
    <p:text>Bổ sung thời gian + đồng hồ cho các câu hỏi tắc nghiệm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Kế hoạch bài dạy, máy tính, máy chiếu, thước đo góc, ê ke.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Ôn lại định lí tổng ba góc trong tam giác, đem thước thẳng.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 custT="1"/>
      <dgm:spPr/>
      <dgm:t>
        <a:bodyPr/>
        <a:lstStyle/>
        <a:p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55459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 custLinFactNeighborY="-44069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949833C7-880F-431F-9337-C36D09FD7E69}" srcId="{8E595FF9-7F13-4589-ADB1-A98CFA417FE8}" destId="{D71F825F-8A65-4BDA-BC7A-08775CC4F943}" srcOrd="1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1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9687"/>
          <a:ext cx="6096000" cy="97344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57206"/>
        <a:ext cx="6000962" cy="878402"/>
      </dsp:txXfrm>
    </dsp:sp>
    <dsp:sp modelId="{0DFB8EA2-E9F4-4E7D-B5BF-ABC527E44C63}">
      <dsp:nvSpPr>
        <dsp:cNvPr id="0" name=""/>
        <dsp:cNvSpPr/>
      </dsp:nvSpPr>
      <dsp:spPr>
        <a:xfrm>
          <a:off x="0" y="974205"/>
          <a:ext cx="6096000" cy="1453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Kế hoạch bài dạy, máy tính, máy chiếu, thước đo góc, ê ke.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74205"/>
        <a:ext cx="6096000" cy="1453139"/>
      </dsp:txXfrm>
    </dsp:sp>
    <dsp:sp modelId="{D2408717-B530-41AC-B5CE-E14FAEC5B062}">
      <dsp:nvSpPr>
        <dsp:cNvPr id="0" name=""/>
        <dsp:cNvSpPr/>
      </dsp:nvSpPr>
      <dsp:spPr>
        <a:xfrm>
          <a:off x="0" y="1905004"/>
          <a:ext cx="6096000" cy="97344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1952523"/>
        <a:ext cx="6000962" cy="878402"/>
      </dsp:txXfrm>
    </dsp:sp>
    <dsp:sp modelId="{8F3B6D51-6576-4847-95F8-097004C88A78}">
      <dsp:nvSpPr>
        <dsp:cNvPr id="0" name=""/>
        <dsp:cNvSpPr/>
      </dsp:nvSpPr>
      <dsp:spPr>
        <a:xfrm>
          <a:off x="0" y="2971799"/>
          <a:ext cx="6096000" cy="94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Ôn lại định lí tổng ba góc trong tam giác, đem thước thẳng.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971799"/>
        <a:ext cx="6096000" cy="941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58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44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57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ng</a:t>
            </a:r>
            <a:r>
              <a:rPr lang="vi-VN" dirty="0"/>
              <a:t>ược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13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20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50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Quizizz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Plicker</a:t>
            </a:r>
            <a:r>
              <a:rPr lang="en-US" dirty="0"/>
              <a:t> </a:t>
            </a:r>
            <a:r>
              <a:rPr lang="en-US" dirty="0" err="1"/>
              <a:t>tùy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r>
              <a:rPr lang="en-US" dirty="0"/>
              <a:t>- Link:  https://quizizz.com/admin/quiz/649221af60c3aa001e67364c?source=quiz_share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69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98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14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79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32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41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27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47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sz="1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Khen đội chiến thắng, một tràng pháo tay biểu dương cho đội làm việc xuất sắc nhất.</a:t>
            </a:r>
          </a:p>
          <a:p>
            <a:pPr marL="285750" indent="-285750">
              <a:buFontTx/>
              <a:buChar char="-"/>
            </a:pPr>
            <a:r>
              <a:rPr lang="en-US" sz="1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nhận xét tinh thần làm việc, kết quả hoạt động của các nhóm.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09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Điền tên nhóm chiến thắng.</a:t>
            </a:r>
          </a:p>
          <a:p>
            <a:pPr marL="171450" indent="-171450">
              <a:buFontTx/>
              <a:buChar char="-"/>
            </a:pPr>
            <a:r>
              <a:rPr lang="en-US"/>
              <a:t>Với sự nỗ lực hoàn thành nhiệm vụ, cả lớp thưởng cho nhóm… và cùng là thưởng cho chính mình một tràng pháo tay.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47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7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Bài học hôm nay, các em lần lượt trải nghiệm qua 4 hoạt động: Mở đầu, hình thành kiến thức mới, luyện tập và vận dụng.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02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54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2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91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10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Các em hãy quan sát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7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BE5A3A-290B-4650-8837-C7DF6B09D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AAB943A-05E5-4DBB-9439-4AA9AB58B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7A2A3E-C51E-4812-928F-9F6EDF7D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7793D6-E57D-4A32-9BA2-23F3DF08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8CFE39-66CB-4FC5-B2FF-60BABF3E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68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5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6E89E-E412-49B0-BE62-F2EE4A2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81F4A66-C7C1-48F5-AAB5-5A374166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D16AEB-16D5-42CA-9537-FAD06C88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0061A-2295-4F39-894F-8BF3905A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EAFA22-2B3E-47BF-8F5E-F64F8650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2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761EA5-4D33-4A36-8325-0AFDE806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285093-E273-47EC-8BFD-2D378C93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00BCDF-53F2-4681-B896-B97C759BB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6C5409-E40F-4002-9C0B-84C7458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42CB6-7BBC-4CCA-A49E-F4B0DB85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BB5FB3-9A75-4DFD-82CE-F2954A1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0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5CC030-E22D-4C7E-B82F-6C746FB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1C16AB-9FFB-4D1E-9898-18C98397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48FA3B-CE27-4FB9-967B-9D7414F8D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946EAB-6249-4D4C-BE84-13FD26323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CB35F50-BC3C-4EE3-8A42-9DE4B0D93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54FDB98-3C96-4BC5-8100-EFDBD032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02A3A8-70AB-4CBC-B228-8EE92B60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71F50C4-EB83-47B1-B971-F20016E9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76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D26466-4061-4AEE-A69B-CB196B06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544B7C-8624-48E3-9CF2-AFFE26A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F059B1-CAD6-423E-A9CD-390BFB12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24A03B-D71E-48E8-A1BE-FD13DDD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06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476802-3A7D-45C0-A6D8-6AA8567F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B13712D-5B04-4E6A-8A0F-5C289249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A2E22E9-1CDF-4FDC-AAE0-4533882E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17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277932-5BE4-45E5-AC8E-FACA9EA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281689-A220-4734-AC81-35FC709D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09AB8-6206-4767-ADA0-0F5BFE4C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DF5A107-BA2F-4CEF-9B32-74906C30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10382E-E862-41C1-A96E-11E22F41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0F9C6B-8592-414D-89CA-B1BFD2E6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0DA8BF-E5D9-46F3-BF21-BD184503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43884FC-7CB4-4A84-8786-D3B218280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92C80B-F672-4040-9ED6-176F3D427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76CA2F-89E0-48FF-B7DB-B7435BE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80E76E-FA8D-4FBC-BCFF-C35B87976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BF6CBD-9D8A-44F6-BEBD-EA780CC7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01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D26D3B-4D83-4901-B953-D52E007D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21C6C4-6DBC-4E30-97B6-5A0B683E9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6BC1D8-FBB1-44B4-AD6C-9A98F65D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06A809-2D05-4F49-A350-721D1F6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31A982-DCE9-4452-B352-F525A3C4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1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8643E9C-D4D0-4C27-9B92-8E7B64182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2274-438C-4DFA-AB47-D2EC50A51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6C0C3D-3E8C-4FA2-9C4A-FB6A74AB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93262-3164-4660-9FF4-3F62E2AF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037D9B-155D-4BA7-B28F-D052B39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7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2277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2277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400350" y="2040258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064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BC07D31-4B56-4456-B116-34D42111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94F17A-712D-4687-B4B7-996AFB00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CCD1E4-6DA5-4A95-A4B6-EECB6CDD6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198DB4-ACDF-494E-933C-55FE66AC6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B1083-D58F-4699-A741-E7EA53845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7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comments" Target="../comments/comment3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isc-online.com/assetrepository/viewasset?id=1508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isc-online.com/assetrepository/viewasset?id=1508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openxmlformats.org/officeDocument/2006/relationships/hyperlink" Target="http://www.allwhitebackground.com/colorful-background-images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38.jpe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5.xml"/><Relationship Id="rId5" Type="http://schemas.openxmlformats.org/officeDocument/2006/relationships/image" Target="../media/image26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jpeg"/><Relationship Id="rId12" Type="http://schemas.openxmlformats.org/officeDocument/2006/relationships/comments" Target="../comments/commen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11" Type="http://schemas.openxmlformats.org/officeDocument/2006/relationships/image" Target="../media/image28.png"/><Relationship Id="rId5" Type="http://schemas.openxmlformats.org/officeDocument/2006/relationships/image" Target="../media/image45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wisc-online.com/assetrepository/viewasset?id=1508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jpeg"/><Relationship Id="rId11" Type="http://schemas.openxmlformats.org/officeDocument/2006/relationships/comments" Target="../comments/comment7.xml"/><Relationship Id="rId5" Type="http://schemas.openxmlformats.org/officeDocument/2006/relationships/image" Target="../media/image50.png"/><Relationship Id="rId10" Type="http://schemas.openxmlformats.org/officeDocument/2006/relationships/image" Target="../media/image28.png"/><Relationship Id="rId4" Type="http://schemas.openxmlformats.org/officeDocument/2006/relationships/image" Target="../media/image49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join/quiz/649221af60c3aa001e67364c/star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omments" Target="../comments/commen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omments" Target="../comments/commen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omments" Target="../comments/commen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notesSlide" Target="../notesSlides/notesSlide21.xml"/><Relationship Id="rId9" Type="http://schemas.openxmlformats.org/officeDocument/2006/relationships/comments" Target="../comments/commen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8.jpeg"/><Relationship Id="rId11" Type="http://schemas.openxmlformats.org/officeDocument/2006/relationships/comments" Target="../comments/comment14.xml"/><Relationship Id="rId5" Type="http://schemas.openxmlformats.org/officeDocument/2006/relationships/image" Target="../media/image6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control" Target="../activeX/activeX1.xml"/><Relationship Id="rId7" Type="http://schemas.openxmlformats.org/officeDocument/2006/relationships/image" Target="../media/image7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6.jp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hyperlink" Target="https://www.wisc-online.com/assetrepository/viewasset?id=150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comments" Target="../comments/comment2.xml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7"/>
            <a:ext cx="7252232" cy="5143493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4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717592"/>
            <a:ext cx="9139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9" name="Hộp Văn bản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411931" y="3013265"/>
            <a:ext cx="8732069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TRƯƠNG PHƯƠNG LAN</a:t>
            </a:r>
          </a:p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1: ĐỒNG PH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DUNG</a:t>
            </a:r>
          </a:p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2………………………</a:t>
            </a:r>
          </a:p>
        </p:txBody>
      </p:sp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2285" y="1962661"/>
            <a:ext cx="91394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2287" y="4612578"/>
            <a:ext cx="9134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2" name="Hộp Văn bản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2285" y="222914"/>
            <a:ext cx="9141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EF2E45-853E-4530-043F-0AFFD676D102}"/>
              </a:ext>
            </a:extLst>
          </p:cNvPr>
          <p:cNvSpPr/>
          <p:nvPr/>
        </p:nvSpPr>
        <p:spPr>
          <a:xfrm>
            <a:off x="6979922" y="0"/>
            <a:ext cx="2164078" cy="807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Scroll: Horizontal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B2E7AC5-4CC2-8EFB-3E6D-00944C74C3F3}"/>
                  </a:ext>
                </a:extLst>
              </p:cNvPr>
              <p:cNvSpPr/>
              <p:nvPr/>
            </p:nvSpPr>
            <p:spPr>
              <a:xfrm>
                <a:off x="152400" y="514350"/>
                <a:ext cx="8527430" cy="4629150"/>
              </a:xfrm>
              <a:prstGeom prst="horizontalScroll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/>
                <a:r>
                  <a:rPr lang="en-US" sz="24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Quan sát hình vẽ bên và điền vào chỗ chấm:</a:t>
                </a:r>
              </a:p>
              <a:p>
                <a:pPr marL="0" marR="0" algn="just"/>
                <a:r>
                  <a:rPr lang="en-US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Tên tứ giác là: tứ giác </a:t>
                </a:r>
                <a:r>
                  <a:rPr lang="en-US" sz="2400" b="1" i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just"/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Có </a:t>
                </a:r>
                <a:r>
                  <a:rPr lang="fr-FR" sz="24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cạnh là: </a:t>
                </a:r>
                <a:r>
                  <a:rPr lang="fr-FR" sz="2400" b="1" i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AB; BC; CA; AD</a:t>
                </a:r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just"/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Có </a:t>
                </a:r>
                <a:r>
                  <a:rPr lang="fr-FR" sz="2400" b="1" i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cặp cạnh đối là:</a:t>
                </a:r>
                <a:r>
                  <a:rPr lang="fr-FR" sz="24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 và DC; AD và BC</a:t>
                </a:r>
                <a:endParaRPr lang="en-US" sz="2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just"/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Có </a:t>
                </a:r>
                <a:r>
                  <a:rPr lang="fr-FR" sz="2400" b="1" i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đường chéo là: </a:t>
                </a:r>
                <a:r>
                  <a:rPr lang="fr-FR" sz="2400" b="1" i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AC; BD</a:t>
                </a:r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Các góc: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2400" b="1" i="1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2400" b="1" i="1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24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24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fr-FR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Các cặp góc đối</a:t>
                </a:r>
                <a:r>
                  <a:rPr lang="en-US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sz="24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sz="24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Vậy, một tứ giác có:</a:t>
                </a:r>
                <a:r>
                  <a:rPr lang="fr-FR" sz="2400" b="1" i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fr-FR" sz="2400" b="1" i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cạnh; </a:t>
                </a:r>
                <a:r>
                  <a:rPr lang="fr-FR" sz="2400" b="1" i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đường chéo; </a:t>
                </a:r>
                <a:r>
                  <a:rPr lang="fr-FR" sz="24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đỉnh; </a:t>
                </a:r>
                <a:r>
                  <a:rPr lang="fr-FR" sz="24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fr-FR" sz="2400" b="1" i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endParaRPr lang="en-US" sz="2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Scroll: Horizontal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B2E7AC5-4CC2-8EFB-3E6D-00944C74C3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14350"/>
                <a:ext cx="8527430" cy="4629150"/>
              </a:xfrm>
              <a:prstGeom prst="horizontalScroll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0551AF-D1E0-B885-3341-34AB1449388F}"/>
              </a:ext>
            </a:extLst>
          </p:cNvPr>
          <p:cNvSpPr txBox="1"/>
          <p:nvPr/>
        </p:nvSpPr>
        <p:spPr>
          <a:xfrm>
            <a:off x="94377" y="106252"/>
            <a:ext cx="2203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Tứ giác: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croll: Horizontal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A15D29-F067-3D45-6292-7BB93B398C95}"/>
              </a:ext>
            </a:extLst>
          </p:cNvPr>
          <p:cNvSpPr/>
          <p:nvPr/>
        </p:nvSpPr>
        <p:spPr>
          <a:xfrm>
            <a:off x="152400" y="514350"/>
            <a:ext cx="8527431" cy="4629150"/>
          </a:xfrm>
          <a:prstGeom prst="horizontalScroll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/>
            <a:r>
              <a:rPr 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hình vẽ bên và điền vào chỗ chấm:</a:t>
            </a:r>
          </a:p>
          <a:p>
            <a:pPr marL="0" marR="0" algn="just"/>
            <a:r>
              <a:rPr lang="en-US" sz="2400" b="1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Tên tứ giác là: tứ giác…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fr-FR" sz="2400" b="1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Có … cạnh là:………………….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fr-FR" sz="2400" b="1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Có … cặp cạnh đối là: …………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fr-FR" sz="2400" b="1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Có … đường chéo là:……………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fr-FR" sz="2400" b="1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Các góc:…………………………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fr-FR" sz="2400" b="1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Các cặp góc đối:…………………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fr-FR" sz="2400" b="1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Vậy, một tứ giác có:</a:t>
            </a:r>
            <a:r>
              <a:rPr lang="fr-FR" sz="2400" b="1" i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2400" b="1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..cạnh; …đường chéo;…đỉnh;…góc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ECD370-6D61-F54D-9783-80EB2C39E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750" y="39464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5DE66F-E450-C84C-2D5B-1751313F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9" t="19208" r="33248" b="19611"/>
          <a:stretch/>
        </p:blipFill>
        <p:spPr>
          <a:xfrm>
            <a:off x="5853459" y="1238881"/>
            <a:ext cx="2895600" cy="2521974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B4E23D-C75C-33B7-6C7B-6516D3FB34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210216"/>
            <a:ext cx="807092" cy="807092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06E93F-B491-4935-4F93-CADA4084DF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426" y="4233732"/>
            <a:ext cx="1176065" cy="804396"/>
          </a:xfrm>
          <a:prstGeom prst="rect">
            <a:avLst/>
          </a:prstGeom>
        </p:spPr>
      </p:pic>
      <p:pic>
        <p:nvPicPr>
          <p:cNvPr id="10" name="2 Minutes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831645F-52AF-5542-302A-3DC362DE41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67600" y="4219304"/>
            <a:ext cx="1584080" cy="891046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292CBB-D197-0D6A-07FE-903361838B2C}"/>
              </a:ext>
            </a:extLst>
          </p:cNvPr>
          <p:cNvSpPr txBox="1"/>
          <p:nvPr/>
        </p:nvSpPr>
        <p:spPr>
          <a:xfrm>
            <a:off x="94377" y="105372"/>
            <a:ext cx="10176185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1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phiếu học tập sau trong 2 phút theo </a:t>
            </a:r>
            <a:r>
              <a:rPr lang="en-US" sz="31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1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đôi:</a:t>
            </a:r>
            <a:endParaRPr lang="en-US" sz="3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43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03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2" grpId="1"/>
      <p:bldP spid="6" grpId="0" animBg="1"/>
      <p:bldP spid="6" grpId="1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D3C019-14E2-3799-90C9-10FC0F0F0623}"/>
              </a:ext>
            </a:extLst>
          </p:cNvPr>
          <p:cNvSpPr/>
          <p:nvPr/>
        </p:nvSpPr>
        <p:spPr>
          <a:xfrm>
            <a:off x="0" y="3638550"/>
            <a:ext cx="2971800" cy="150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048B44-C0F0-5149-AF10-26A1505E3174}"/>
              </a:ext>
            </a:extLst>
          </p:cNvPr>
          <p:cNvSpPr txBox="1"/>
          <p:nvPr/>
        </p:nvSpPr>
        <p:spPr>
          <a:xfrm>
            <a:off x="76200" y="-19050"/>
            <a:ext cx="693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I. Tứ giác: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41EEC8-3662-DBEA-BA91-F4C20AC30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054" y="-908"/>
            <a:ext cx="3162178" cy="2572658"/>
          </a:xfrm>
          <a:prstGeom prst="rect">
            <a:avLst/>
          </a:prstGeom>
        </p:spPr>
      </p:pic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160F2E-68DA-E28F-B648-6B7F292B98B0}"/>
              </a:ext>
            </a:extLst>
          </p:cNvPr>
          <p:cNvSpPr txBox="1"/>
          <p:nvPr/>
        </p:nvSpPr>
        <p:spPr>
          <a:xfrm>
            <a:off x="265186" y="443425"/>
            <a:ext cx="6934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Nhận biết tứ giác:</a:t>
            </a:r>
            <a:endParaRPr lang="en-US" sz="3000" b="1" dirty="0">
              <a:solidFill>
                <a:srgbClr val="0000FF"/>
              </a:solidFill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B6B37A-5ABA-ACB0-C7E0-C6D6225CD07A}"/>
              </a:ext>
            </a:extLst>
          </p:cNvPr>
          <p:cNvSpPr txBox="1"/>
          <p:nvPr/>
        </p:nvSpPr>
        <p:spPr>
          <a:xfrm>
            <a:off x="260472" y="878943"/>
            <a:ext cx="8534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3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Tứ giác ABCD  có:</a:t>
            </a:r>
          </a:p>
          <a:p>
            <a:pPr marL="0" marR="0" algn="just"/>
            <a:r>
              <a:rPr lang="en-US" sz="3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Hai cạnh kề nhau (chẳng hạn: AB, BC)</a:t>
            </a:r>
          </a:p>
          <a:p>
            <a:pPr marL="0" marR="0" algn="just"/>
            <a:r>
              <a:rPr lang="en-US" sz="3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 cùng thuộc một đường thẳng;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18101A-6A0C-979E-6963-9215904F92AE}"/>
              </a:ext>
            </a:extLst>
          </p:cNvPr>
          <p:cNvSpPr txBox="1"/>
          <p:nvPr/>
        </p:nvSpPr>
        <p:spPr>
          <a:xfrm>
            <a:off x="275712" y="2295091"/>
            <a:ext cx="77252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3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Không có ba đỉnh nào thẳng hàng;</a:t>
            </a: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156314-4EA1-F891-86C8-9695FA3CFA30}"/>
              </a:ext>
            </a:extLst>
          </p:cNvPr>
          <p:cNvSpPr txBox="1"/>
          <p:nvPr/>
        </p:nvSpPr>
        <p:spPr>
          <a:xfrm>
            <a:off x="232561" y="2849089"/>
            <a:ext cx="86788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3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Có thể đọc góc theo tên đỉnh, chẳng hạn góc ABC  còn gọi là góc B và góc đó còn gọi là góc trong của tứ giác.</a:t>
            </a:r>
          </a:p>
        </p:txBody>
      </p:sp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4BBEC6-BC72-FE12-2D6C-7C004F929C66}"/>
              </a:ext>
            </a:extLst>
          </p:cNvPr>
          <p:cNvSpPr txBox="1"/>
          <p:nvPr/>
        </p:nvSpPr>
        <p:spPr>
          <a:xfrm>
            <a:off x="275712" y="4192243"/>
            <a:ext cx="8678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Nhận xét: Tứ giác có  4 cạnh, </a:t>
            </a:r>
            <a:r>
              <a:rPr lang="en-US" sz="3000"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3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 chéo, </a:t>
            </a:r>
            <a:r>
              <a:rPr lang="en-US" sz="3000"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3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 và 4 góc.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50087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6CA85B-F799-5C2C-4E54-9475A3B57416}"/>
              </a:ext>
            </a:extLst>
          </p:cNvPr>
          <p:cNvSpPr/>
          <p:nvPr/>
        </p:nvSpPr>
        <p:spPr>
          <a:xfrm rot="3532229">
            <a:off x="3469547" y="2498255"/>
            <a:ext cx="4357336" cy="11877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4AE860-E8F0-3DB9-CA58-6835438C76AB}"/>
              </a:ext>
            </a:extLst>
          </p:cNvPr>
          <p:cNvSpPr/>
          <p:nvPr/>
        </p:nvSpPr>
        <p:spPr>
          <a:xfrm>
            <a:off x="4781635" y="1188184"/>
            <a:ext cx="4357336" cy="11877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E5A95F4-F254-DBC7-5DDA-B825EE1ED190}"/>
              </a:ext>
            </a:extLst>
          </p:cNvPr>
          <p:cNvSpPr/>
          <p:nvPr/>
        </p:nvSpPr>
        <p:spPr>
          <a:xfrm rot="3794839">
            <a:off x="1537953" y="2454541"/>
            <a:ext cx="4357336" cy="11877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31385E-AFAB-DCBF-2F93-7903DA202871}"/>
              </a:ext>
            </a:extLst>
          </p:cNvPr>
          <p:cNvSpPr/>
          <p:nvPr/>
        </p:nvSpPr>
        <p:spPr>
          <a:xfrm>
            <a:off x="905503" y="3766798"/>
            <a:ext cx="4357336" cy="11877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E4769E-87D3-8625-924F-51A15C9232FE}"/>
              </a:ext>
            </a:extLst>
          </p:cNvPr>
          <p:cNvSpPr/>
          <p:nvPr/>
        </p:nvSpPr>
        <p:spPr>
          <a:xfrm rot="6579762">
            <a:off x="-1078954" y="2742341"/>
            <a:ext cx="4357336" cy="11877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16C7D6-E8FF-4963-A422-7875B65B37F3}"/>
              </a:ext>
            </a:extLst>
          </p:cNvPr>
          <p:cNvSpPr/>
          <p:nvPr/>
        </p:nvSpPr>
        <p:spPr>
          <a:xfrm rot="8155962">
            <a:off x="5281202" y="2801078"/>
            <a:ext cx="4357336" cy="11877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B03CB8-9262-D4B4-9C8F-D71298065395}"/>
              </a:ext>
            </a:extLst>
          </p:cNvPr>
          <p:cNvSpPr/>
          <p:nvPr/>
        </p:nvSpPr>
        <p:spPr>
          <a:xfrm rot="5400000">
            <a:off x="5845466" y="2221359"/>
            <a:ext cx="4357336" cy="22296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A48792-72C1-2D52-A7AC-2803C96479B2}"/>
              </a:ext>
            </a:extLst>
          </p:cNvPr>
          <p:cNvSpPr txBox="1"/>
          <p:nvPr/>
        </p:nvSpPr>
        <p:spPr>
          <a:xfrm>
            <a:off x="37641" y="0"/>
            <a:ext cx="693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I. Tứ giác: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Rectangl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4C834B-63D0-A554-C649-D42CB12F790E}"/>
              </a:ext>
            </a:extLst>
          </p:cNvPr>
          <p:cNvSpPr/>
          <p:nvPr/>
        </p:nvSpPr>
        <p:spPr>
          <a:xfrm rot="1380105">
            <a:off x="837752" y="1690777"/>
            <a:ext cx="4357336" cy="11877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960984-FBB5-6197-8FE9-50CD77B01A56}"/>
              </a:ext>
            </a:extLst>
          </p:cNvPr>
          <p:cNvSpPr txBox="1"/>
          <p:nvPr/>
        </p:nvSpPr>
        <p:spPr>
          <a:xfrm>
            <a:off x="370520" y="485887"/>
            <a:ext cx="9067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Quan sát hình 14a, 14b và nêu nhận xét về vị trí của mỗi tứ giác so với đường thẳng chứa một cạnh bất kì của tứ giác đó.</a:t>
            </a: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9AEF48-EC0B-78F6-EA33-35AD45873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6" t="12603" r="25883" b="22212"/>
          <a:stretch/>
        </p:blipFill>
        <p:spPr>
          <a:xfrm>
            <a:off x="1143000" y="1866703"/>
            <a:ext cx="3010689" cy="21920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1F5A96-628B-223E-2C77-579FEA7009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4" t="15259" r="35382" b="17010"/>
          <a:stretch/>
        </p:blipFill>
        <p:spPr>
          <a:xfrm>
            <a:off x="5446194" y="1909971"/>
            <a:ext cx="2792303" cy="2490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23B146-8721-4BC3-2880-870B87F15382}"/>
              </a:ext>
            </a:extLst>
          </p:cNvPr>
          <p:cNvSpPr txBox="1"/>
          <p:nvPr/>
        </p:nvSpPr>
        <p:spPr>
          <a:xfrm>
            <a:off x="1522598" y="4121476"/>
            <a:ext cx="2032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 lồi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23CB0D-831A-B8EE-C82A-5499EEE84961}"/>
              </a:ext>
            </a:extLst>
          </p:cNvPr>
          <p:cNvSpPr txBox="1"/>
          <p:nvPr/>
        </p:nvSpPr>
        <p:spPr>
          <a:xfrm>
            <a:off x="5917768" y="4413519"/>
            <a:ext cx="3332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là tứ giác lồi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0E5834-77DB-AFE8-4AB1-7DEDEC1F7CDD}"/>
              </a:ext>
            </a:extLst>
          </p:cNvPr>
          <p:cNvGrpSpPr/>
          <p:nvPr/>
        </p:nvGrpSpPr>
        <p:grpSpPr>
          <a:xfrm>
            <a:off x="829889" y="574514"/>
            <a:ext cx="2862260" cy="3602749"/>
            <a:chOff x="9322326" y="1333990"/>
            <a:chExt cx="2862260" cy="3602749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65693BF-00F5-2048-B34B-E3B410E34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l="36012" r="14448" b="2"/>
            <a:stretch/>
          </p:blipFill>
          <p:spPr>
            <a:xfrm>
              <a:off x="9391999" y="2790783"/>
              <a:ext cx="1883215" cy="2145956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C71F98-3BB6-8916-CCC6-F0E7F577E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9322326" y="2933498"/>
              <a:ext cx="1711198" cy="171119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262223-ED2C-9D55-59F3-251CCF575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08125" y="1333990"/>
              <a:ext cx="2176461" cy="1385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17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900"/>
                            </p:stCondLst>
                            <p:childTnLst>
                              <p:par>
                                <p:cTn id="56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6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300"/>
                            </p:stCondLst>
                            <p:childTnLst>
                              <p:par>
                                <p:cTn id="6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700"/>
                            </p:stCondLst>
                            <p:childTnLst>
                              <p:par>
                                <p:cTn id="72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4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100"/>
                            </p:stCondLst>
                            <p:childTnLst>
                              <p:par>
                                <p:cTn id="8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800"/>
                            </p:stCondLst>
                            <p:childTnLst>
                              <p:par>
                                <p:cTn id="84" presetID="14" presetClass="entr" presetSubtype="1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8" grpId="0" animBg="1"/>
      <p:bldP spid="28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  <p:bldP spid="31" grpId="0" animBg="1"/>
      <p:bldP spid="31" grpId="1" animBg="1"/>
      <p:bldP spid="30" grpId="0" animBg="1"/>
      <p:bldP spid="8" grpId="0" animBg="1"/>
      <p:bldP spid="8" grpId="1" animBg="1"/>
      <p:bldP spid="6" grpId="0"/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F5857C-8EDE-4FAA-7EA2-FE531923CCFB}"/>
              </a:ext>
            </a:extLst>
          </p:cNvPr>
          <p:cNvSpPr txBox="1"/>
          <p:nvPr/>
        </p:nvSpPr>
        <p:spPr>
          <a:xfrm>
            <a:off x="691662" y="67123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Nhận biết tứ giác lồi:</a:t>
            </a:r>
            <a:endParaRPr lang="en-US" sz="28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A7EC4D-9A73-6DBF-E71A-98A00E8C0D9C}"/>
              </a:ext>
            </a:extLst>
          </p:cNvPr>
          <p:cNvSpPr txBox="1"/>
          <p:nvPr/>
        </p:nvSpPr>
        <p:spPr>
          <a:xfrm>
            <a:off x="228600" y="38785"/>
            <a:ext cx="693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I. Tứ giác: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95BCED-F141-04C8-9EA7-90B72F614B18}"/>
              </a:ext>
            </a:extLst>
          </p:cNvPr>
          <p:cNvSpPr txBox="1"/>
          <p:nvPr/>
        </p:nvSpPr>
        <p:spPr>
          <a:xfrm>
            <a:off x="685800" y="1194450"/>
            <a:ext cx="5638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Định nghĩa: Tứ giác lồi là tứ giác luôn nằm về cùng một phía của đường thẳng chứa bất kì một cạnh nào của tứ giác đó.</a:t>
            </a:r>
          </a:p>
        </p:txBody>
      </p:sp>
      <p:pic>
        <p:nvPicPr>
          <p:cNvPr id="14" name="Picture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18F835-103C-355F-B2CB-3F62129E8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9" t="19208" r="33248" b="19611"/>
          <a:stretch/>
        </p:blipFill>
        <p:spPr>
          <a:xfrm>
            <a:off x="6172200" y="623560"/>
            <a:ext cx="2895600" cy="2521974"/>
          </a:xfrm>
          <a:prstGeom prst="rect">
            <a:avLst/>
          </a:prstGeom>
        </p:spPr>
      </p:pic>
      <p:sp>
        <p:nvSpPr>
          <p:cNvPr id="17" name="TextBox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DF779C-F779-0D59-25B8-C1E5525CCA99}"/>
              </a:ext>
            </a:extLst>
          </p:cNvPr>
          <p:cNvSpPr txBox="1"/>
          <p:nvPr/>
        </p:nvSpPr>
        <p:spPr>
          <a:xfrm>
            <a:off x="651164" y="3099367"/>
            <a:ext cx="8229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Quy ước: Khi nói đến tứ giác mà không nói gì thêm ta hiểu đó là tứ giác lồi.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88198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D8E739-0F14-059B-B43E-4A3AE8B04F6C}"/>
              </a:ext>
            </a:extLst>
          </p:cNvPr>
          <p:cNvSpPr txBox="1"/>
          <p:nvPr/>
        </p:nvSpPr>
        <p:spPr>
          <a:xfrm>
            <a:off x="42237" y="83359"/>
            <a:ext cx="41096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 dụ 1</a:t>
            </a:r>
            <a:r>
              <a:rPr lang="en-US" sz="28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hình 15, tứ giác nào là tứ giác lồi? Đọc tên các cạnh, các đỉnh, các góc của tứ giác lồi đó?</a:t>
            </a:r>
            <a:endParaRPr lang="en-US" sz="2800"/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5E3742-1957-552A-2D57-D317FA5AB885}"/>
              </a:ext>
            </a:extLst>
          </p:cNvPr>
          <p:cNvSpPr txBox="1"/>
          <p:nvPr/>
        </p:nvSpPr>
        <p:spPr>
          <a:xfrm>
            <a:off x="116015" y="2290153"/>
            <a:ext cx="88225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có: tứ giác </a:t>
            </a:r>
            <a:r>
              <a:rPr lang="en-US" sz="2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GHIK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luôn nằm về một phía của đường thẳng chứa bất kì của tứ giác đó nên tứ giác </a:t>
            </a:r>
            <a:r>
              <a:rPr lang="en-US" sz="2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GHIK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tứ giác lồi.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B29CDB6-64BE-F33B-536C-43A3AA116834}"/>
                  </a:ext>
                </a:extLst>
              </p:cNvPr>
              <p:cNvSpPr txBox="1"/>
              <p:nvPr/>
            </p:nvSpPr>
            <p:spPr>
              <a:xfrm>
                <a:off x="116015" y="3192707"/>
                <a:ext cx="8822592" cy="1830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Tứ giác </a:t>
                </a:r>
                <a:r>
                  <a:rPr lang="en-US" sz="28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GHIK</a:t>
                </a:r>
                <a:r>
                  <a:rPr lang="en-US"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có:</a:t>
                </a:r>
              </a:p>
              <a:p>
                <a:r>
                  <a:rPr lang="en-US" sz="280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+ 4 cạnh: </a:t>
                </a:r>
                <a:r>
                  <a:rPr lang="en-US" sz="2800" i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GH, HI, IK, KG</a:t>
                </a:r>
              </a:p>
              <a:p>
                <a:r>
                  <a:rPr lang="en-US"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+ 4 đỉnh: </a:t>
                </a:r>
                <a:r>
                  <a:rPr lang="en-US" sz="28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G, H, I, K</a:t>
                </a:r>
              </a:p>
              <a:p>
                <a:r>
                  <a:rPr lang="en-US" sz="280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+ 4 góc: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" name="TextBox 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B29CDB6-64BE-F33B-536C-43A3AA116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15" y="3192707"/>
                <a:ext cx="8822592" cy="1830245"/>
              </a:xfrm>
              <a:prstGeom prst="rect">
                <a:avLst/>
              </a:prstGeom>
              <a:blipFill>
                <a:blip r:embed="rId3"/>
                <a:stretch>
                  <a:fillRect l="-1382" t="-3667" b="-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676BD5-C3C1-A540-02EA-C52767016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805" y="0"/>
            <a:ext cx="4915586" cy="2200582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9E90D3-7B58-2BA2-2D7E-D3E00259857B}"/>
              </a:ext>
            </a:extLst>
          </p:cNvPr>
          <p:cNvSpPr txBox="1"/>
          <p:nvPr/>
        </p:nvSpPr>
        <p:spPr>
          <a:xfrm>
            <a:off x="133333" y="1878850"/>
            <a:ext cx="933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DF1980-F27A-4809-0B80-34B4E077A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6012" r="14448" b="2"/>
          <a:stretch/>
        </p:blipFill>
        <p:spPr>
          <a:xfrm>
            <a:off x="6934200" y="3675589"/>
            <a:ext cx="1263826" cy="144015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8DC542-3291-3F5F-08D1-C9A0E70A91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934200" y="3746160"/>
            <a:ext cx="1120227" cy="1120227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ED89BC-4B76-A636-0251-259A35D303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203" y="3635172"/>
            <a:ext cx="1120227" cy="71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3684D-EC19-5702-B7FD-790BCBE3D4F3}"/>
              </a:ext>
            </a:extLst>
          </p:cNvPr>
          <p:cNvSpPr/>
          <p:nvPr/>
        </p:nvSpPr>
        <p:spPr>
          <a:xfrm>
            <a:off x="0" y="3638550"/>
            <a:ext cx="1981200" cy="150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4C0BEA-5E81-FAAF-F554-FAFDE4A4F4AC}"/>
              </a:ext>
            </a:extLst>
          </p:cNvPr>
          <p:cNvSpPr txBox="1"/>
          <p:nvPr/>
        </p:nvSpPr>
        <p:spPr>
          <a:xfrm>
            <a:off x="383608" y="1463037"/>
            <a:ext cx="8458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" name="Group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C6B2D-D951-2879-2570-D25D16BBAFEA}"/>
              </a:ext>
            </a:extLst>
          </p:cNvPr>
          <p:cNvGrpSpPr/>
          <p:nvPr/>
        </p:nvGrpSpPr>
        <p:grpSpPr>
          <a:xfrm>
            <a:off x="62363" y="-102791"/>
            <a:ext cx="3372907" cy="1592243"/>
            <a:chOff x="62363" y="-102791"/>
            <a:chExt cx="3372907" cy="1592243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65D1F5A8-FE76-AB03-9211-BFCBF8CF9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17382" r="20120" b="2"/>
            <a:stretch/>
          </p:blipFill>
          <p:spPr>
            <a:xfrm>
              <a:off x="62363" y="104015"/>
              <a:ext cx="1385437" cy="1385437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7EA14B41-4598-18B1-6B6E-3F83263EB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85" y="111482"/>
              <a:ext cx="1073991" cy="107399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8259C5-BEC2-F875-87DD-6CCF6ED76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9698" y="-102791"/>
              <a:ext cx="2025572" cy="1385436"/>
            </a:xfrm>
            <a:prstGeom prst="rect">
              <a:avLst/>
            </a:prstGeom>
          </p:spPr>
        </p:pic>
      </p:grpSp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CD6DCF-36A6-BCB6-7837-61C39A6708B7}"/>
              </a:ext>
            </a:extLst>
          </p:cNvPr>
          <p:cNvSpPr txBox="1"/>
          <p:nvPr/>
        </p:nvSpPr>
        <p:spPr>
          <a:xfrm>
            <a:off x="3048000" y="480306"/>
            <a:ext cx="4602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nhóm mỗi nhóm 6 bạn</a:t>
            </a: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4C8BDA-3BDB-F514-E270-60639B18B909}"/>
              </a:ext>
            </a:extLst>
          </p:cNvPr>
          <p:cNvSpPr txBox="1"/>
          <p:nvPr/>
        </p:nvSpPr>
        <p:spPr>
          <a:xfrm>
            <a:off x="343827" y="3211503"/>
            <a:ext cx="84979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+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Kết thúc thời gian làm việc cá nhân, các thành viên chia sẻ, thảo luận và thống nhất các câu trả lời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v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iết những ý kiến chung của cả nhóm vào ô giữa tấm khăn trải bàn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trong 3 phút.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C430C0-FFA2-3555-A48D-10DCBC4606CD}"/>
              </a:ext>
            </a:extLst>
          </p:cNvPr>
          <p:cNvSpPr txBox="1"/>
          <p:nvPr/>
        </p:nvSpPr>
        <p:spPr>
          <a:xfrm>
            <a:off x="302191" y="1908490"/>
            <a:ext cx="85396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+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Mỗi cá nhân làm việc độc lập trong khoảng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phút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thực hiện nội dung HĐ3 viết nội dung vào phần bảng phụ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(giấy A0)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đã được chia của mình.</a:t>
            </a:r>
            <a:endParaRPr lang="en-US"/>
          </a:p>
        </p:txBody>
      </p:sp>
      <p:sp>
        <p:nvSpPr>
          <p:cNvPr id="14" name="TextBox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468418-655D-83CB-55D1-FBC10190A6E4}"/>
              </a:ext>
            </a:extLst>
          </p:cNvPr>
          <p:cNvSpPr txBox="1"/>
          <p:nvPr/>
        </p:nvSpPr>
        <p:spPr>
          <a:xfrm>
            <a:off x="3011408" y="977111"/>
            <a:ext cx="712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 HS thực hiện HĐ3/SGK trang 99 theo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7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A18C93-76C7-8C56-A38C-D0A7100A2015}"/>
              </a:ext>
            </a:extLst>
          </p:cNvPr>
          <p:cNvSpPr/>
          <p:nvPr/>
        </p:nvSpPr>
        <p:spPr>
          <a:xfrm>
            <a:off x="-62309" y="3739354"/>
            <a:ext cx="2299837" cy="1392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F16062-B01C-8F24-F342-5567F76BCFC5}"/>
              </a:ext>
            </a:extLst>
          </p:cNvPr>
          <p:cNvSpPr/>
          <p:nvPr/>
        </p:nvSpPr>
        <p:spPr>
          <a:xfrm>
            <a:off x="381000" y="1304925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4A3D99-0CD6-5BB6-56D1-23913C78F6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62363" y="104015"/>
            <a:ext cx="1385437" cy="1385437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9B28D6-FAD7-C336-0AD8-556086A55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85" y="111482"/>
            <a:ext cx="1073991" cy="1073991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72ACD5-F04D-C28E-8DC3-A6EFB6BF4906}"/>
              </a:ext>
            </a:extLst>
          </p:cNvPr>
          <p:cNvSpPr txBox="1"/>
          <p:nvPr/>
        </p:nvSpPr>
        <p:spPr>
          <a:xfrm>
            <a:off x="380998" y="1397767"/>
            <a:ext cx="64908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tứ giác ABCD ở hình 16, đường chéo AC chia nó thành hai tam giác ABC và tam giác ACD.</a:t>
            </a: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5828F3-AF8A-F305-1A24-348B5BD45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381" b="4887"/>
          <a:stretch/>
        </p:blipFill>
        <p:spPr>
          <a:xfrm>
            <a:off x="6871836" y="1341293"/>
            <a:ext cx="2209800" cy="2409825"/>
          </a:xfrm>
          <a:prstGeom prst="rect">
            <a:avLst/>
          </a:prstGeom>
        </p:spPr>
      </p:pic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5FDACD-7841-8B43-1653-2B32F966EE16}"/>
              </a:ext>
            </a:extLst>
          </p:cNvPr>
          <p:cNvSpPr txBox="1"/>
          <p:nvPr/>
        </p:nvSpPr>
        <p:spPr>
          <a:xfrm>
            <a:off x="359936" y="3986835"/>
            <a:ext cx="64908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Gọi T là tổng các góc của tứ giác ABCD. So sánh T với T</a:t>
            </a:r>
            <a:r>
              <a:rPr lang="en-US" sz="2800" baseline="-25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T</a:t>
            </a:r>
            <a:r>
              <a:rPr lang="en-US" sz="2800" baseline="-25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95A9B4-B530-5398-4109-0E8942C286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80" t="19680" r="90649" b="62275"/>
          <a:stretch/>
        </p:blipFill>
        <p:spPr>
          <a:xfrm>
            <a:off x="1416696" y="1076325"/>
            <a:ext cx="685800" cy="457200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8DE27E-6976-9290-E4C3-0BB7760859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698" y="-102791"/>
            <a:ext cx="2025572" cy="1385436"/>
          </a:xfrm>
          <a:prstGeom prst="rect">
            <a:avLst/>
          </a:prstGeom>
        </p:spPr>
      </p:pic>
      <p:pic>
        <p:nvPicPr>
          <p:cNvPr id="2" name="Đồng hồ đếm ngược 5 phút -- 5 Minutes Countdown Timer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57A3513-81A5-B1B7-479A-FFC57D54D2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15142" y="4114766"/>
            <a:ext cx="1828858" cy="10287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0E34ED-099A-5826-96C3-7C1ECD43E406}"/>
              </a:ext>
            </a:extLst>
          </p:cNvPr>
          <p:cNvSpPr txBox="1"/>
          <p:nvPr/>
        </p:nvSpPr>
        <p:spPr>
          <a:xfrm>
            <a:off x="380997" y="2668568"/>
            <a:ext cx="63858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a) Gọi T</a:t>
            </a:r>
            <a:r>
              <a:rPr kumimoji="0" lang="en-US" sz="2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và T</a:t>
            </a:r>
            <a:r>
              <a:rPr kumimoji="0" lang="en-US" sz="2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lần lượt là tổng các góc của tam giác ABC và tam giác ACD.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A6A16B-EC34-EC83-3E55-31297CB767E5}"/>
              </a:ext>
            </a:extLst>
          </p:cNvPr>
          <p:cNvSpPr txBox="1"/>
          <p:nvPr/>
        </p:nvSpPr>
        <p:spPr>
          <a:xfrm>
            <a:off x="367652" y="3510754"/>
            <a:ext cx="6185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Tổng T</a:t>
            </a:r>
            <a:r>
              <a:rPr kumimoji="0" lang="en-US" sz="2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+ T</a:t>
            </a:r>
            <a:r>
              <a:rPr kumimoji="0" lang="en-US" sz="2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bằng bao nhiêu độ?</a:t>
            </a:r>
          </a:p>
        </p:txBody>
      </p:sp>
    </p:spTree>
    <p:extLst>
      <p:ext uri="{BB962C8B-B14F-4D97-AF65-F5344CB8AC3E}">
        <p14:creationId xmlns:p14="http://schemas.microsoft.com/office/powerpoint/2010/main" val="117118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39E527-39BC-C7F0-512C-EF102DF15C37}"/>
              </a:ext>
            </a:extLst>
          </p:cNvPr>
          <p:cNvSpPr txBox="1"/>
          <p:nvPr/>
        </p:nvSpPr>
        <p:spPr>
          <a:xfrm>
            <a:off x="152400" y="13335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Tổng các góc của một tứ giác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F9BF722-29CD-C15E-4E0A-317BC22F0D3B}"/>
              </a:ext>
            </a:extLst>
          </p:cNvPr>
          <p:cNvSpPr txBox="1"/>
          <p:nvPr/>
        </p:nvSpPr>
        <p:spPr>
          <a:xfrm>
            <a:off x="200984" y="641463"/>
            <a:ext cx="571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32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Hoạt động 3 (sgk/trang 99)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9DF0396-CD48-230C-B9E6-55F64EC14573}"/>
                  </a:ext>
                </a:extLst>
              </p:cNvPr>
              <p:cNvSpPr txBox="1"/>
              <p:nvPr/>
            </p:nvSpPr>
            <p:spPr>
              <a:xfrm>
                <a:off x="191589" y="1168985"/>
                <a:ext cx="89154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2. Định lí: </a:t>
                </a:r>
                <a:r>
                  <a:rPr lang="en-US" sz="3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Tổng các góc trong một tứ giác bằng 360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3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3200"/>
              </a:p>
            </p:txBody>
          </p:sp>
        </mc:Choice>
        <mc:Fallback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9DF0396-CD48-230C-B9E6-55F64EC14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" y="1168985"/>
                <a:ext cx="8915400" cy="584775"/>
              </a:xfrm>
              <a:prstGeom prst="rect">
                <a:avLst/>
              </a:prstGeom>
              <a:blipFill>
                <a:blip r:embed="rId3"/>
                <a:stretch>
                  <a:fillRect l="-170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6E8FCDE-46B1-184D-63D6-AFF1F5F64B97}"/>
                  </a:ext>
                </a:extLst>
              </p:cNvPr>
              <p:cNvSpPr txBox="1"/>
              <p:nvPr/>
            </p:nvSpPr>
            <p:spPr>
              <a:xfrm>
                <a:off x="1295400" y="4181840"/>
                <a:ext cx="8382000" cy="6015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ABCD 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=360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6E8FCDE-46B1-184D-63D6-AFF1F5F6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181840"/>
                <a:ext cx="8382000" cy="601575"/>
              </a:xfrm>
              <a:prstGeom prst="rect">
                <a:avLst/>
              </a:prstGeom>
              <a:blipFill>
                <a:blip r:embed="rId4"/>
                <a:stretch>
                  <a:fillRect l="-1891" t="-11111" b="-31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4143A2-237B-8FEB-AC3E-8FC41F1C88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9" t="19208" r="33248" b="19611"/>
          <a:stretch/>
        </p:blipFill>
        <p:spPr>
          <a:xfrm>
            <a:off x="3733800" y="1632465"/>
            <a:ext cx="2895600" cy="252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2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6E3A54-6AD7-C0A7-674F-6652530223FF}"/>
              </a:ext>
            </a:extLst>
          </p:cNvPr>
          <p:cNvSpPr txBox="1"/>
          <p:nvPr/>
        </p:nvSpPr>
        <p:spPr>
          <a:xfrm>
            <a:off x="152400" y="13335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III. Bài tập áp dụng: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E6AF7C-321E-014B-335A-8D56E3C99FA9}"/>
              </a:ext>
            </a:extLst>
          </p:cNvPr>
          <p:cNvSpPr txBox="1"/>
          <p:nvPr/>
        </p:nvSpPr>
        <p:spPr>
          <a:xfrm>
            <a:off x="838200" y="666750"/>
            <a:ext cx="792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Vận dụng SGK/100</a:t>
            </a:r>
            <a:r>
              <a:rPr lang="en-US" sz="32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x trong hình 18</a:t>
            </a:r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22B9ED-9308-D5D5-6E39-0D7BBB331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962" y="1500756"/>
            <a:ext cx="3292036" cy="22669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3BC9ABB-412C-53E2-016F-4B24D3F824A9}"/>
                  </a:ext>
                </a:extLst>
              </p:cNvPr>
              <p:cNvSpPr txBox="1"/>
              <p:nvPr/>
            </p:nvSpPr>
            <p:spPr>
              <a:xfrm>
                <a:off x="952500" y="1355330"/>
                <a:ext cx="6057899" cy="3556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r>
                  <a:rPr lang="en-US" sz="3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tứ giác </a:t>
                </a:r>
                <a:r>
                  <a:rPr lang="en-US" sz="32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sz="3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có: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=360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3200" b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(định lí)</a:t>
                </a:r>
              </a:p>
              <a:p>
                <a:pPr marL="457200" indent="-45720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85°+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+65°+75°=360°</m:t>
                    </m:r>
                  </m:oMath>
                </a14:m>
                <a:endParaRPr lang="en-US" sz="3200" b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360°</m:t>
                    </m:r>
                  </m:oMath>
                </a14:m>
                <a:r>
                  <a:rPr lang="en-US" sz="3200" b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-(</a:t>
                </a:r>
                <a14:m>
                  <m:oMath xmlns:m="http://schemas.openxmlformats.org/officeDocument/2006/math">
                    <m:r>
                      <a:rPr lang="en-US" sz="32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85°+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65°+75°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b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135</m:t>
                    </m:r>
                    <m:r>
                      <a:rPr lang="en-US" sz="32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 b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135</m:t>
                    </m:r>
                    <m:r>
                      <a:rPr lang="en-US" sz="32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 b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3BC9ABB-412C-53E2-016F-4B24D3F82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1355330"/>
                <a:ext cx="6057899" cy="3556230"/>
              </a:xfrm>
              <a:prstGeom prst="rect">
                <a:avLst/>
              </a:prstGeom>
              <a:blipFill>
                <a:blip r:embed="rId6"/>
                <a:stretch>
                  <a:fillRect l="-2515" t="-2397" b="-4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F5DBDB-8B61-B953-7508-85C8A4BB3613}"/>
              </a:ext>
            </a:extLst>
          </p:cNvPr>
          <p:cNvSpPr txBox="1"/>
          <p:nvPr/>
        </p:nvSpPr>
        <p:spPr>
          <a:xfrm>
            <a:off x="952500" y="1849401"/>
            <a:ext cx="4457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cá nhân thực hiện bài tập vận dụng SGK/100 trong 2 phút.</a:t>
            </a:r>
          </a:p>
        </p:txBody>
      </p:sp>
      <p:grpSp>
        <p:nvGrpSpPr>
          <p:cNvPr id="10" name="Group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F430D5-A3D1-17E9-0218-C8E23191452B}"/>
              </a:ext>
            </a:extLst>
          </p:cNvPr>
          <p:cNvGrpSpPr/>
          <p:nvPr/>
        </p:nvGrpSpPr>
        <p:grpSpPr>
          <a:xfrm>
            <a:off x="3296133" y="2972914"/>
            <a:ext cx="2607275" cy="2093271"/>
            <a:chOff x="-69180" y="3319816"/>
            <a:chExt cx="2305097" cy="1823684"/>
          </a:xfrm>
        </p:grpSpPr>
        <p:pic>
          <p:nvPicPr>
            <p:cNvPr id="4" name="Picture 3" descr="Background pattern&#10;&#10;Description automatically generated">
              <a:extLst>
                <a:ext uri="{FF2B5EF4-FFF2-40B4-BE49-F238E27FC236}">
                  <a16:creationId xmlns:a16="http://schemas.microsoft.com/office/drawing/2014/main" id="{8A7251F5-602A-E108-FB5F-79C701EFF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l="36012" r="14448" b="2"/>
            <a:stretch/>
          </p:blipFill>
          <p:spPr>
            <a:xfrm>
              <a:off x="9486" y="3757537"/>
              <a:ext cx="1216272" cy="1385963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78C52F-AF4E-4F62-39DD-5F6D973C2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-69180" y="3814314"/>
              <a:ext cx="1239653" cy="12396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4D3E7E-A631-DC1E-3EEF-614539544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7027" y="3319816"/>
              <a:ext cx="1428890" cy="909566"/>
            </a:xfrm>
            <a:prstGeom prst="rect">
              <a:avLst/>
            </a:prstGeom>
          </p:spPr>
        </p:pic>
      </p:grpSp>
      <p:pic>
        <p:nvPicPr>
          <p:cNvPr id="11" name="2 Minutes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F31BD3E6-5986-00FC-8717-D610C4440B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56747" y="4016937"/>
            <a:ext cx="19812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03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826"/>
                            </p:stCondLst>
                            <p:childTnLst>
                              <p:par>
                                <p:cTn id="3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  <p:bldP spid="5" grpId="0"/>
      <p:bldP spid="7" grpId="0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47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1823281518"/>
              </p:ext>
            </p:extLst>
          </p:nvPr>
        </p:nvGraphicFramePr>
        <p:xfrm>
          <a:off x="2590800" y="666750"/>
          <a:ext cx="6096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321F14-26A0-9420-82E5-89911C4482CF}"/>
              </a:ext>
            </a:extLst>
          </p:cNvPr>
          <p:cNvSpPr txBox="1"/>
          <p:nvPr/>
        </p:nvSpPr>
        <p:spPr>
          <a:xfrm>
            <a:off x="34622" y="15784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III. Bài tập áp dụng: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CEB80F-194D-038A-4D69-B29C4CA018D5}"/>
              </a:ext>
            </a:extLst>
          </p:cNvPr>
          <p:cNvSpPr txBox="1"/>
          <p:nvPr/>
        </p:nvSpPr>
        <p:spPr>
          <a:xfrm>
            <a:off x="723495" y="494165"/>
            <a:ext cx="502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Ví dụ 2 SGK/100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7C82BC7-0385-8F26-2DEF-81C3D792BB6F}"/>
                  </a:ext>
                </a:extLst>
              </p:cNvPr>
              <p:cNvSpPr txBox="1"/>
              <p:nvPr/>
            </p:nvSpPr>
            <p:spPr>
              <a:xfrm>
                <a:off x="723495" y="864409"/>
                <a:ext cx="7984686" cy="1005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MNPQ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2x, 3x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4x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MNPQ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7C82BC7-0385-8F26-2DEF-81C3D792B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95" y="864409"/>
                <a:ext cx="7984686" cy="1005660"/>
              </a:xfrm>
              <a:prstGeom prst="rect">
                <a:avLst/>
              </a:prstGeom>
              <a:blipFill>
                <a:blip r:embed="rId4"/>
                <a:stretch>
                  <a:fillRect l="-1603" t="-4848" r="-1527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075F23F-1C2C-3896-EF07-BBE2F043F1A5}"/>
                  </a:ext>
                </a:extLst>
              </p:cNvPr>
              <p:cNvSpPr txBox="1"/>
              <p:nvPr/>
            </p:nvSpPr>
            <p:spPr>
              <a:xfrm>
                <a:off x="730564" y="1709601"/>
                <a:ext cx="7984686" cy="34181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Aft>
                    <a:spcPts val="300"/>
                  </a:spcAft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pPr marL="0" marR="0" algn="just">
                  <a:spcAft>
                    <a:spcPts val="300"/>
                  </a:spcAft>
                </a:pP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MNPQ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=360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800" b="0"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</a:rPr>
                  <a:t>(định lí)</a:t>
                </a:r>
                <a:endParaRPr lang="en-US" sz="2800" b="0" dirty="0">
                  <a:effectLst/>
                  <a:latin typeface="Times New Roman" panose="02020603050405020304" pitchFamily="18" charset="0"/>
                  <a:ea typeface="Cambria Math" panose="02040503050406030204" pitchFamily="18" charset="0"/>
                </a:endParaRPr>
              </a:p>
              <a:p>
                <a:pPr marL="457200" marR="0" indent="-457200" algn="just">
                  <a:spcAft>
                    <a:spcPts val="300"/>
                  </a:spcAft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=360°</m:t>
                    </m:r>
                  </m:oMath>
                </a14:m>
                <a:endParaRPr lang="en-US" sz="2800" b="0" dirty="0">
                  <a:effectLst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marR="0" indent="-457200" algn="just">
                  <a:spcAft>
                    <a:spcPts val="300"/>
                  </a:spcAft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=360°</m:t>
                    </m:r>
                  </m:oMath>
                </a14:m>
                <a:endParaRPr lang="en-US" sz="2800" b="0" dirty="0">
                  <a:effectLst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marR="0" indent="-457200" algn="just">
                  <a:spcAft>
                    <a:spcPts val="300"/>
                  </a:spcAft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=36°</m:t>
                    </m:r>
                  </m:oMath>
                </a14:m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spcAft>
                    <a:spcPts val="300"/>
                  </a:spcAft>
                </a:pP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36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=72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spcAft>
                    <a:spcPts val="300"/>
                  </a:spcAft>
                </a:pPr>
                <a:r>
                  <a:rPr lang="en-US" sz="2800"/>
                  <a:t>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=108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=144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075F23F-1C2C-3896-EF07-BBE2F043F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64" y="1709601"/>
                <a:ext cx="7984686" cy="3418115"/>
              </a:xfrm>
              <a:prstGeom prst="rect">
                <a:avLst/>
              </a:prstGeom>
              <a:blipFill>
                <a:blip r:embed="rId5"/>
                <a:stretch>
                  <a:fillRect l="-1603" t="-1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5F533E-5778-388C-6ECD-84E9C3689F9E}"/>
              </a:ext>
            </a:extLst>
          </p:cNvPr>
          <p:cNvSpPr txBox="1"/>
          <p:nvPr/>
        </p:nvSpPr>
        <p:spPr>
          <a:xfrm>
            <a:off x="3580592" y="2435382"/>
            <a:ext cx="43442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cá nhân thực hiện bài tập ví dụ 2 SGK /100 trong 2 phút.</a:t>
            </a:r>
          </a:p>
        </p:txBody>
      </p:sp>
      <p:grpSp>
        <p:nvGrpSpPr>
          <p:cNvPr id="7" name="Group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C7B4C7-6284-7845-E4AD-780C56E6B114}"/>
              </a:ext>
            </a:extLst>
          </p:cNvPr>
          <p:cNvGrpSpPr/>
          <p:nvPr/>
        </p:nvGrpSpPr>
        <p:grpSpPr>
          <a:xfrm>
            <a:off x="-61499" y="3507215"/>
            <a:ext cx="2133600" cy="1636285"/>
            <a:chOff x="-69180" y="3319816"/>
            <a:chExt cx="2305097" cy="1823684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1E313984-5303-BBA2-F81D-F24BA08B9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 l="36012" r="14448" b="2"/>
            <a:stretch/>
          </p:blipFill>
          <p:spPr>
            <a:xfrm>
              <a:off x="9486" y="3757537"/>
              <a:ext cx="1216272" cy="1385963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A1B357-72D2-2A9D-3DD0-B4EC0AA0E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-69180" y="3814314"/>
              <a:ext cx="1239653" cy="12396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AA2A42-E2AA-9A07-F5FB-431B1F526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7027" y="3319816"/>
              <a:ext cx="1428890" cy="909566"/>
            </a:xfrm>
            <a:prstGeom prst="rect">
              <a:avLst/>
            </a:prstGeom>
          </p:spPr>
        </p:pic>
      </p:grpSp>
      <p:pic>
        <p:nvPicPr>
          <p:cNvPr id="11" name="2 Minutes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63B6486-CEA4-D768-A56A-FB9C8A909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13747" y="4114800"/>
            <a:ext cx="1828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2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3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826"/>
                            </p:stCondLst>
                            <p:childTnLst>
                              <p:par>
                                <p:cTn id="2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/>
      <p:bldP spid="5" grpId="0"/>
      <p:bldP spid="6" grpId="0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60BBB8-4439-3505-B08E-AF84FB9A76A4}"/>
              </a:ext>
            </a:extLst>
          </p:cNvPr>
          <p:cNvSpPr txBox="1"/>
          <p:nvPr/>
        </p:nvSpPr>
        <p:spPr>
          <a:xfrm>
            <a:off x="152400" y="13335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III. Bài tập áp dụng: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2D3262-3D18-44B2-C0B1-C1A9FD08373B}"/>
              </a:ext>
            </a:extLst>
          </p:cNvPr>
          <p:cNvSpPr txBox="1"/>
          <p:nvPr/>
        </p:nvSpPr>
        <p:spPr>
          <a:xfrm>
            <a:off x="838200" y="718125"/>
            <a:ext cx="441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3)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tập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trắc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nghiệm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45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BDD399-B1A0-0121-44DB-0C7DCEF0C96D}"/>
              </a:ext>
            </a:extLst>
          </p:cNvPr>
          <p:cNvGrpSpPr/>
          <p:nvPr/>
        </p:nvGrpSpPr>
        <p:grpSpPr>
          <a:xfrm>
            <a:off x="1072500" y="1578647"/>
            <a:ext cx="7094007" cy="1723548"/>
            <a:chOff x="1072500" y="1578647"/>
            <a:chExt cx="7094007" cy="17235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A0465-5D30-E594-A6B3-9B17D5D51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2500" y="1578647"/>
              <a:ext cx="7094007" cy="172354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513DA83-38CD-A3C3-701E-0D2D362E681D}"/>
                </a:ext>
              </a:extLst>
            </p:cNvPr>
            <p:cNvSpPr/>
            <p:nvPr/>
          </p:nvSpPr>
          <p:spPr>
            <a:xfrm>
              <a:off x="1354899" y="2898873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2F2869-5DC0-8EC6-FA41-0EE60B83D99F}"/>
                </a:ext>
              </a:extLst>
            </p:cNvPr>
            <p:cNvSpPr/>
            <p:nvPr/>
          </p:nvSpPr>
          <p:spPr>
            <a:xfrm>
              <a:off x="3260942" y="2873843"/>
              <a:ext cx="304800" cy="28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72D39C-320F-778E-29CA-B6B46167CE94}"/>
                </a:ext>
              </a:extLst>
            </p:cNvPr>
            <p:cNvSpPr/>
            <p:nvPr/>
          </p:nvSpPr>
          <p:spPr>
            <a:xfrm>
              <a:off x="5166986" y="299713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046BCB-493B-13F2-3AE1-3708D20A4620}"/>
                </a:ext>
              </a:extLst>
            </p:cNvPr>
            <p:cNvSpPr/>
            <p:nvPr/>
          </p:nvSpPr>
          <p:spPr>
            <a:xfrm>
              <a:off x="6815202" y="29169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7DB97A-EAF6-8338-C2DA-62E9F5774B28}"/>
              </a:ext>
            </a:extLst>
          </p:cNvPr>
          <p:cNvSpPr txBox="1"/>
          <p:nvPr/>
        </p:nvSpPr>
        <p:spPr>
          <a:xfrm>
            <a:off x="333496" y="742950"/>
            <a:ext cx="838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các tứ giác sau, tứ giác nào không phải tứ giác lồi:</a:t>
            </a: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FA98465-96A8-3860-7A60-89B2543263D9}"/>
              </a:ext>
            </a:extLst>
          </p:cNvPr>
          <p:cNvSpPr txBox="1"/>
          <p:nvPr/>
        </p:nvSpPr>
        <p:spPr>
          <a:xfrm>
            <a:off x="914400" y="3409950"/>
            <a:ext cx="6867394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fr-FR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 </a:t>
            </a:r>
            <a:r>
              <a:rPr lang="fr-FR" sz="320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fr-FR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ình 1			B. hình 2 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fr-FR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 </a:t>
            </a:r>
            <a:r>
              <a:rPr lang="fr-FR" sz="320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fr-FR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ình 3			D. hình 4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0" name="Oval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A178A4-E1A7-0AE4-30D7-7DEB32DA6638}"/>
              </a:ext>
            </a:extLst>
          </p:cNvPr>
          <p:cNvSpPr/>
          <p:nvPr/>
        </p:nvSpPr>
        <p:spPr>
          <a:xfrm>
            <a:off x="914400" y="3987031"/>
            <a:ext cx="592899" cy="57708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30 Seconds Timer - Đồng hồ đếm ngược 30 giây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9C5DCAF-B96E-5DEB-927D-F071F8CFCC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4286250"/>
            <a:ext cx="1524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1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7D3FE2-1E4A-2D38-961A-7CE6D788E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76350"/>
            <a:ext cx="2514600" cy="2290605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87FAC7-D308-05F4-0656-67B9D6AC7730}"/>
              </a:ext>
            </a:extLst>
          </p:cNvPr>
          <p:cNvSpPr txBox="1"/>
          <p:nvPr/>
        </p:nvSpPr>
        <p:spPr>
          <a:xfrm>
            <a:off x="152400" y="437983"/>
            <a:ext cx="85060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2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đường chéo của tứ giác </a:t>
            </a:r>
            <a:r>
              <a:rPr lang="en-US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PQKH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là: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B88C11-A749-D325-D6B8-92509E26B54F}"/>
              </a:ext>
            </a:extLst>
          </p:cNvPr>
          <p:cNvSpPr txBox="1"/>
          <p:nvPr/>
        </p:nvSpPr>
        <p:spPr>
          <a:xfrm>
            <a:off x="1447800" y="3290069"/>
            <a:ext cx="6867394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fr-FR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 </a:t>
            </a:r>
            <a:r>
              <a:rPr lang="fr-FR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PK </a:t>
            </a:r>
            <a:r>
              <a:rPr lang="fr-FR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PQ		</a:t>
            </a:r>
            <a:r>
              <a:rPr lang="fr-FR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fr-FR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 </a:t>
            </a:r>
            <a:r>
              <a:rPr lang="fr-FR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PQ </a:t>
            </a:r>
            <a:endParaRPr lang="en-US" sz="32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fr-FR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fr-FR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QH </a:t>
            </a:r>
            <a:r>
              <a:rPr lang="fr-FR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PK		</a:t>
            </a:r>
            <a:r>
              <a:rPr lang="fr-FR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fr-FR" sz="3200" i="1">
                <a:latin typeface="Times New Roman" panose="02020603050405020304" pitchFamily="18" charset="0"/>
                <a:ea typeface="Times New Roman" panose="02020603050405020304" pitchFamily="18" charset="0"/>
              </a:rPr>
              <a:t>QH 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en-US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QK </a:t>
            </a:r>
          </a:p>
        </p:txBody>
      </p:sp>
      <p:sp>
        <p:nvSpPr>
          <p:cNvPr id="6" name="Oval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772097-3505-EE23-776E-0A23B3E59395}"/>
              </a:ext>
            </a:extLst>
          </p:cNvPr>
          <p:cNvSpPr/>
          <p:nvPr/>
        </p:nvSpPr>
        <p:spPr>
          <a:xfrm>
            <a:off x="1295400" y="3898117"/>
            <a:ext cx="592899" cy="57708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30 Seconds Timer - Đồng hồ đếm ngược 30 giây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09B4B66-6B5B-50FC-B4EE-C119A91869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2266" y="4248150"/>
            <a:ext cx="1591733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0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BDF05B-4158-7180-D058-2D84684FDC42}"/>
              </a:ext>
            </a:extLst>
          </p:cNvPr>
          <p:cNvSpPr txBox="1"/>
          <p:nvPr/>
        </p:nvSpPr>
        <p:spPr>
          <a:xfrm>
            <a:off x="228600" y="361950"/>
            <a:ext cx="7848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3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đo góc </a:t>
            </a:r>
            <a:r>
              <a:rPr lang="en-US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 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tứ giác </a:t>
            </a:r>
            <a:r>
              <a:rPr lang="en-US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EFGH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là:</a:t>
            </a:r>
          </a:p>
        </p:txBody>
      </p:sp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C381C3-E74E-5C88-11D4-5DD81358F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77749"/>
            <a:ext cx="3387725" cy="20042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1235CA4-C94E-14AB-04C2-A1C86F683B07}"/>
                  </a:ext>
                </a:extLst>
              </p:cNvPr>
              <p:cNvSpPr txBox="1"/>
              <p:nvPr/>
            </p:nvSpPr>
            <p:spPr>
              <a:xfrm>
                <a:off x="914400" y="3257550"/>
                <a:ext cx="8153400" cy="11541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B.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36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D. không tính được</a:t>
                </a:r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1235CA4-C94E-14AB-04C2-A1C86F683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57550"/>
                <a:ext cx="8153400" cy="1154162"/>
              </a:xfrm>
              <a:prstGeom prst="rect">
                <a:avLst/>
              </a:prstGeom>
              <a:blipFill>
                <a:blip r:embed="rId5"/>
                <a:stretch>
                  <a:fillRect l="-1868" t="-7368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2C093B-B9B5-F7FE-968B-30F13EDCA086}"/>
              </a:ext>
            </a:extLst>
          </p:cNvPr>
          <p:cNvSpPr/>
          <p:nvPr/>
        </p:nvSpPr>
        <p:spPr>
          <a:xfrm>
            <a:off x="3560001" y="3257550"/>
            <a:ext cx="592899" cy="57708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30 Seconds Timer - Đồng hồ đếm ngược 30 giây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C04090B-8938-5504-4815-AB016CDB6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2266" y="4248150"/>
            <a:ext cx="1591733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CDB9F63-C3E2-EF15-FA0E-7614DC474EC6}"/>
                  </a:ext>
                </a:extLst>
              </p:cNvPr>
              <p:cNvSpPr txBox="1"/>
              <p:nvPr/>
            </p:nvSpPr>
            <p:spPr>
              <a:xfrm>
                <a:off x="381000" y="742950"/>
                <a:ext cx="8686800" cy="1422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u="sng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 4</a:t>
                </a:r>
                <a:r>
                  <a:rPr lang="en-US" sz="32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r>
                  <a:rPr lang="en-US" sz="320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spc="-4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tứ giác </a:t>
                </a:r>
                <a:r>
                  <a:rPr lang="en-US" sz="3200" i="1" spc="-4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sz="3200" spc="-4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biết rằng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pc="-4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200" i="1" spc="-4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pc="-4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num>
                      <m:den>
                        <m:r>
                          <a:rPr lang="en-US" sz="3200" b="0" i="1" spc="-4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3200" b="0" i="1" spc="-4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pc="-4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200" i="1" spc="-4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pc="-4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num>
                      <m:den>
                        <m:r>
                          <a:rPr lang="en-US" sz="3200" b="0" i="1" spc="-4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spc="-4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pc="-4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spc="-4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pc="-4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200" i="1" spc="-4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pc="-4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num>
                      <m:den>
                        <m:r>
                          <a:rPr lang="en-US" sz="3200" b="0" i="1" spc="-4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spc="-4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pc="-4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 spc="-4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200" i="1" spc="-4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pc="-4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num>
                      <m:den>
                        <m:r>
                          <a:rPr lang="en-US" sz="3200" b="0" i="1" spc="-4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spc="-4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 đo góc</a:t>
                </a:r>
                <a:r>
                  <a:rPr lang="en-US" sz="3200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bằng:</a:t>
                </a:r>
              </a:p>
            </p:txBody>
          </p:sp>
        </mc:Choice>
        <mc:Fallback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CDB9F63-C3E2-EF15-FA0E-7614DC474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742950"/>
                <a:ext cx="8686800" cy="1422954"/>
              </a:xfrm>
              <a:prstGeom prst="rect">
                <a:avLst/>
              </a:prstGeom>
              <a:blipFill>
                <a:blip r:embed="rId5"/>
                <a:stretch>
                  <a:fillRect l="-1825" r="-912" b="-13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65967C-A664-D88E-251A-37987C749884}"/>
                  </a:ext>
                </a:extLst>
              </p:cNvPr>
              <p:cNvSpPr txBox="1"/>
              <p:nvPr/>
            </p:nvSpPr>
            <p:spPr>
              <a:xfrm>
                <a:off x="762000" y="2400516"/>
                <a:ext cx="8153400" cy="11541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108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65967C-A664-D88E-251A-37987C749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400516"/>
                <a:ext cx="8153400" cy="1154162"/>
              </a:xfrm>
              <a:prstGeom prst="rect">
                <a:avLst/>
              </a:prstGeom>
              <a:blipFill>
                <a:blip r:embed="rId6"/>
                <a:stretch>
                  <a:fillRect l="-1868" t="-7407" b="-16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845571-9C06-C76F-3C58-5B6D51203EA4}"/>
              </a:ext>
            </a:extLst>
          </p:cNvPr>
          <p:cNvSpPr/>
          <p:nvPr/>
        </p:nvSpPr>
        <p:spPr>
          <a:xfrm>
            <a:off x="4275550" y="2991950"/>
            <a:ext cx="592899" cy="57708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1 Minute Countdown 4K Giant Clock clean - Đồng hồ đếm ngược 1 phút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5571C98-8223-1416-CA4A-8D6C9C588F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1334" y="4095750"/>
            <a:ext cx="1862665" cy="10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9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AFD7F5-0813-6E22-06E3-0E9632C13549}"/>
              </a:ext>
            </a:extLst>
          </p:cNvPr>
          <p:cNvSpPr/>
          <p:nvPr/>
        </p:nvSpPr>
        <p:spPr>
          <a:xfrm>
            <a:off x="18789" y="3562350"/>
            <a:ext cx="1905000" cy="1581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B7E203-3596-87B5-472D-6C3DC82B8D3A}"/>
              </a:ext>
            </a:extLst>
          </p:cNvPr>
          <p:cNvSpPr txBox="1"/>
          <p:nvPr/>
        </p:nvSpPr>
        <p:spPr>
          <a:xfrm>
            <a:off x="220020" y="124926"/>
            <a:ext cx="4504380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3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5</a:t>
            </a:r>
            <a:r>
              <a:rPr lang="en-US" sz="23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Tứ giác Long Xuyên là một vùng đất là một vùng đất hình tứ giác thuộc vùng đồng bằng sông Cửu Long trên địa phận của ba tỉnh thành: Kiên Giang, An Giang và Cần Thơ. Bốn cạnh của tứ giác này là biên giới Việt Nam – Campuchia, Vịnh Thái Lan, kênh Cải Sắn và sông Bassac </a:t>
            </a:r>
            <a:r>
              <a:rPr lang="en-US" sz="23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(sông Hậu).</a:t>
            </a:r>
            <a:r>
              <a:rPr lang="en-US" sz="2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Bốn đỉnh của tứ giác là thành phố Long Xuyên, thành phố Châu Đốc, thị xã Hà Tiên và thành phố Rạch Giá </a:t>
            </a:r>
            <a:r>
              <a:rPr lang="en-US" sz="23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(như hình vẽ bên)</a:t>
            </a:r>
            <a:endParaRPr lang="en-US" sz="23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2C34DF-C91E-8278-3591-2A26EBBA6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27"/>
          <a:stretch/>
        </p:blipFill>
        <p:spPr bwMode="auto">
          <a:xfrm>
            <a:off x="4863459" y="-1"/>
            <a:ext cx="4299330" cy="50185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3303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8B6DB6-2FF4-4BD2-CEFF-E536C1D166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17" y="813437"/>
            <a:ext cx="5621276" cy="373380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64B636-1EEF-907F-C410-B85AADD8F173}"/>
                  </a:ext>
                </a:extLst>
              </p:cNvPr>
              <p:cNvSpPr txBox="1"/>
              <p:nvPr/>
            </p:nvSpPr>
            <p:spPr>
              <a:xfrm>
                <a:off x="143006" y="514349"/>
                <a:ext cx="6648189" cy="598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u="sng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 5</a:t>
                </a:r>
                <a:r>
                  <a:rPr lang="en-US" sz="32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:r>
                  <a:rPr lang="fr-FR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 đo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𝐷𝐴𝐵</m:t>
                        </m:r>
                      </m:e>
                    </m:acc>
                  </m:oMath>
                </a14:m>
                <a:r>
                  <a:rPr lang="fr-FR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là:</a:t>
                </a:r>
                <a:endPara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64B636-1EEF-907F-C410-B85AADD8F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6" y="514349"/>
                <a:ext cx="6648189" cy="598177"/>
              </a:xfrm>
              <a:prstGeom prst="rect">
                <a:avLst/>
              </a:prstGeom>
              <a:blipFill>
                <a:blip r:embed="rId6"/>
                <a:stretch>
                  <a:fillRect l="-2291" t="-11111" b="-31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AB28BB-B0E0-E969-4384-6753C41225B3}"/>
                  </a:ext>
                </a:extLst>
              </p:cNvPr>
              <p:cNvSpPr txBox="1"/>
              <p:nvPr/>
            </p:nvSpPr>
            <p:spPr>
              <a:xfrm>
                <a:off x="1524000" y="1112526"/>
                <a:ext cx="1447800" cy="2292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62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8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AB28BB-B0E0-E969-4384-6753C4122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112526"/>
                <a:ext cx="1447800" cy="2292935"/>
              </a:xfrm>
              <a:prstGeom prst="rect">
                <a:avLst/>
              </a:prstGeom>
              <a:blipFill>
                <a:blip r:embed="rId7"/>
                <a:stretch>
                  <a:fillRect l="-10504" t="-3723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D2D551-B511-D8D7-9B87-8A5609EF2829}"/>
              </a:ext>
            </a:extLst>
          </p:cNvPr>
          <p:cNvSpPr/>
          <p:nvPr/>
        </p:nvSpPr>
        <p:spPr>
          <a:xfrm>
            <a:off x="1428709" y="1133142"/>
            <a:ext cx="592899" cy="57708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1 Minute Countdown 4K Giant Clock clean - Đồng hồ đếm ngược 1 phút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C3EE952-CF12-0906-CCDF-BBD6F7F509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6800" y="4171950"/>
            <a:ext cx="1727200" cy="971550"/>
          </a:xfrm>
          <a:prstGeom prst="rect">
            <a:avLst/>
          </a:prstGeom>
        </p:spPr>
      </p:pic>
      <p:pic>
        <p:nvPicPr>
          <p:cNvPr id="9" name="1 Minute Countdown 4K Giant Clock clean - Đồng hồ đếm ngược 1 phút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1061383-198F-4149-AB1F-A690F1366C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8400" y="3943350"/>
            <a:ext cx="1862665" cy="10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9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9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9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7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92C48B-D189-6D20-B770-C55F68F2AFBB}"/>
              </a:ext>
            </a:extLst>
          </p:cNvPr>
          <p:cNvSpPr txBox="1"/>
          <p:nvPr/>
        </p:nvSpPr>
        <p:spPr>
          <a:xfrm>
            <a:off x="2854725" y="1277335"/>
            <a:ext cx="608072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dung: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3 SGK/100.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: 5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Khen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C97AAE-F344-897B-8988-2067EDC771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382" r="20120" b="2"/>
          <a:stretch/>
        </p:blipFill>
        <p:spPr>
          <a:xfrm>
            <a:off x="-20053" y="1111418"/>
            <a:ext cx="2839453" cy="283945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852523-085A-EDA3-BB84-1933CC6B9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" y="1000744"/>
            <a:ext cx="2327672" cy="2327672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05FBC4-B661-5C26-709A-80C397B75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386" y="0"/>
            <a:ext cx="2025572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8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7DEE5A-AEF2-B32E-4CE8-9A423F8037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95814"/>
            <a:ext cx="8534400" cy="2627870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E88788-A214-5044-3CFF-447DBE781070}"/>
              </a:ext>
            </a:extLst>
          </p:cNvPr>
          <p:cNvSpPr txBox="1"/>
          <p:nvPr/>
        </p:nvSpPr>
        <p:spPr>
          <a:xfrm>
            <a:off x="233818" y="116078"/>
            <a:ext cx="8681581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3/SGK trang 100</a:t>
            </a:r>
            <a:r>
              <a:rPr lang="en-US" sz="32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chiếc tàu thủy có mặt cắt dọc phần nổi trên mặt nước của thân tàu được mô tả ở Hình 20. Tính chu vi mặt cắt dọc phần nổi trên mặt nước của thân tàu đó (làm tròn đến hàng phần mười của mét).</a:t>
            </a:r>
          </a:p>
        </p:txBody>
      </p:sp>
      <p:grpSp>
        <p:nvGrpSpPr>
          <p:cNvPr id="6" name="Group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CADFBC-4ACD-0587-B36C-3532FC389C08}"/>
              </a:ext>
            </a:extLst>
          </p:cNvPr>
          <p:cNvGrpSpPr/>
          <p:nvPr/>
        </p:nvGrpSpPr>
        <p:grpSpPr>
          <a:xfrm>
            <a:off x="0" y="3923913"/>
            <a:ext cx="2193019" cy="1301707"/>
            <a:chOff x="-37772" y="4122064"/>
            <a:chExt cx="2193019" cy="1301707"/>
          </a:xfrm>
        </p:grpSpPr>
        <p:pic>
          <p:nvPicPr>
            <p:cNvPr id="2" name="Picture 1" descr="Background pattern&#10;&#10;Description automatically generated">
              <a:extLst>
                <a:ext uri="{FF2B5EF4-FFF2-40B4-BE49-F238E27FC236}">
                  <a16:creationId xmlns:a16="http://schemas.microsoft.com/office/drawing/2014/main" id="{8EC43DD9-0003-D6BE-1E52-10EA05B4A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 l="17382" r="20120" b="2"/>
            <a:stretch/>
          </p:blipFill>
          <p:spPr>
            <a:xfrm>
              <a:off x="-37772" y="4204183"/>
              <a:ext cx="1219588" cy="1219588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3" name="Picture 2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CDFFB6D1-5AF7-955A-3CFD-1E9876F63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22064"/>
              <a:ext cx="999771" cy="99977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C3718B-BB63-CE98-37FC-7D97D43BC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7349" y="4357223"/>
              <a:ext cx="1117898" cy="764612"/>
            </a:xfrm>
            <a:prstGeom prst="rect">
              <a:avLst/>
            </a:prstGeom>
          </p:spPr>
        </p:pic>
      </p:grpSp>
      <p:pic>
        <p:nvPicPr>
          <p:cNvPr id="5" name="Đồng hồ đếm ngược 5 phút -- 5 Minutes Countdown Timer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4A71F13-B64F-BF6E-5F4B-7B6FB28E6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14688" y="4248150"/>
            <a:ext cx="1591734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82EC-C12E-DE53-5DDF-F9886A153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615" y="-42219"/>
            <a:ext cx="5410200" cy="21727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12FF5D1-0FEE-FF8F-6B22-B25E16474FD3}"/>
                  </a:ext>
                </a:extLst>
              </p:cNvPr>
              <p:cNvSpPr txBox="1"/>
              <p:nvPr/>
            </p:nvSpPr>
            <p:spPr>
              <a:xfrm>
                <a:off x="4247892" y="3238804"/>
                <a:ext cx="5638800" cy="1835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/>
                <a14:m>
                  <m:oMath xmlns:m="http://schemas.openxmlformats.org/officeDocument/2006/math">
                    <m:r>
                      <a:rPr lang="en-US" sz="28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𝑄𝐶𝐷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vuông tại </a:t>
                </a:r>
                <a:r>
                  <a:rPr lang="en-US" sz="28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 </a:t>
                </a:r>
                <a:r>
                  <a:rPr lang="en-US"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có: </a:t>
                </a:r>
              </a:p>
              <a:p>
                <a:pPr marL="0" marR="0" algn="just"/>
                <a:r>
                  <a:rPr lang="en-US" sz="2800" i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sz="2800" i="1" baseline="30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CQ</a:t>
                </a:r>
                <a:r>
                  <a:rPr lang="en-US" sz="2800" i="1" baseline="30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DQ</a:t>
                </a:r>
                <a:r>
                  <a:rPr lang="en-US" sz="2800" i="1" baseline="30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(đl Pitago)</a:t>
                </a:r>
                <a:endParaRPr lang="en-US" sz="2800" b="0">
                  <a:effectLst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marR="0" indent="-457200" algn="just">
                  <a:buFont typeface="Symbol" panose="05050102010706020507" pitchFamily="18" charset="2"/>
                  <a:buChar char="Þ"/>
                </a:pPr>
                <a:r>
                  <a:rPr lang="en-US" sz="2800" i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sz="2800" i="1" baseline="300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16,2</a:t>
                </a:r>
                <a:r>
                  <a:rPr lang="en-US" sz="2800" baseline="300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+ 10,8</a:t>
                </a:r>
                <a:r>
                  <a:rPr lang="en-US" sz="2800" baseline="300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379,08</a:t>
                </a:r>
              </a:p>
              <a:p>
                <a:pPr marL="457200" marR="0" indent="-457200" algn="just">
                  <a:buFont typeface="Symbol" panose="05050102010706020507" pitchFamily="18" charset="2"/>
                  <a:buChar char="Þ"/>
                </a:pPr>
                <a:r>
                  <a:rPr lang="en-US" sz="2800" b="0" i="1"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CD </a:t>
                </a:r>
                <a:r>
                  <a:rPr lang="en-US" sz="2800" b="0"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379,08</m:t>
                        </m:r>
                      </m:e>
                    </m:rad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≈19,5 </m:t>
                    </m:r>
                    <m:r>
                      <m:rPr>
                        <m:sty m:val="p"/>
                      </m:rPr>
                      <a:rPr lang="en-US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endParaRPr lang="en-US" sz="2800" b="0">
                  <a:effectLst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12FF5D1-0FEE-FF8F-6B22-B25E16474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892" y="3238804"/>
                <a:ext cx="5638800" cy="1835246"/>
              </a:xfrm>
              <a:prstGeom prst="rect">
                <a:avLst/>
              </a:prstGeom>
              <a:blipFill>
                <a:blip r:embed="rId4"/>
                <a:stretch>
                  <a:fillRect l="-2270" t="-3322" b="-8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F58A3E-2F3E-B483-5C4B-D9B2C978DBAB}"/>
              </a:ext>
            </a:extLst>
          </p:cNvPr>
          <p:cNvSpPr txBox="1"/>
          <p:nvPr/>
        </p:nvSpPr>
        <p:spPr>
          <a:xfrm>
            <a:off x="228600" y="1035174"/>
            <a:ext cx="480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8620A0-93AA-8008-F343-B4BE227E0792}"/>
              </a:ext>
            </a:extLst>
          </p:cNvPr>
          <p:cNvSpPr txBox="1"/>
          <p:nvPr/>
        </p:nvSpPr>
        <p:spPr>
          <a:xfrm>
            <a:off x="20053" y="27463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3/SGK trang 100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7223D5E-8203-4AAE-5468-DEF48E25D0F0}"/>
                  </a:ext>
                </a:extLst>
              </p:cNvPr>
              <p:cNvSpPr txBox="1"/>
              <p:nvPr/>
            </p:nvSpPr>
            <p:spPr>
              <a:xfrm>
                <a:off x="228600" y="2713029"/>
                <a:ext cx="5143500" cy="5425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Þ"/>
                  <a:tabLst/>
                  <a:defRPr/>
                </a:pP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AB 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101,92</m:t>
                        </m:r>
                      </m:e>
                    </m:ra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≈10,1 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7223D5E-8203-4AAE-5468-DEF48E25D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713029"/>
                <a:ext cx="5143500" cy="542584"/>
              </a:xfrm>
              <a:prstGeom prst="rect">
                <a:avLst/>
              </a:prstGeom>
              <a:blipFill>
                <a:blip r:embed="rId5"/>
                <a:stretch>
                  <a:fillRect l="-2491" t="-10112" b="-31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585DBE-C4FF-D7EA-12F8-C9A4A4CB1FF3}"/>
              </a:ext>
            </a:extLst>
          </p:cNvPr>
          <p:cNvSpPr txBox="1"/>
          <p:nvPr/>
        </p:nvSpPr>
        <p:spPr>
          <a:xfrm>
            <a:off x="228600" y="2304989"/>
            <a:ext cx="514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kumimoji="0" lang="en-US" sz="2800" b="0" i="1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5,6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+ 8,4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101,92</a:t>
            </a: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0E7713-20AD-2C4D-2685-8DCB4B779B18}"/>
              </a:ext>
            </a:extLst>
          </p:cNvPr>
          <p:cNvSpPr txBox="1"/>
          <p:nvPr/>
        </p:nvSpPr>
        <p:spPr>
          <a:xfrm>
            <a:off x="685800" y="1866196"/>
            <a:ext cx="514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kumimoji="0" lang="en-US" sz="2800" b="0" i="1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AP</a:t>
            </a:r>
            <a:r>
              <a:rPr kumimoji="0" lang="en-US" sz="2800" b="0" i="1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BP</a:t>
            </a:r>
            <a:r>
              <a:rPr kumimoji="0" lang="en-US" sz="2800" b="0" i="1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(đl Pitago)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939EED6-5C88-4F0E-8466-E88AE4E2FB50}"/>
                  </a:ext>
                </a:extLst>
              </p:cNvPr>
              <p:cNvSpPr txBox="1"/>
              <p:nvPr/>
            </p:nvSpPr>
            <p:spPr>
              <a:xfrm>
                <a:off x="302559" y="1406052"/>
                <a:ext cx="49955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𝑃𝐴𝐵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vuông tại</a:t>
                </a: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có: </a:t>
                </a:r>
              </a:p>
            </p:txBody>
          </p:sp>
        </mc:Choice>
        <mc:Fallback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939EED6-5C88-4F0E-8466-E88AE4E2F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59" y="1406052"/>
                <a:ext cx="4995582" cy="523220"/>
              </a:xfrm>
              <a:prstGeom prst="rect">
                <a:avLst/>
              </a:prstGeom>
              <a:blipFill>
                <a:blip r:embed="rId6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50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113034-74CC-3C14-1F1B-26D2ECBE5A96}"/>
              </a:ext>
            </a:extLst>
          </p:cNvPr>
          <p:cNvSpPr txBox="1"/>
          <p:nvPr/>
        </p:nvSpPr>
        <p:spPr>
          <a:xfrm>
            <a:off x="253431" y="659746"/>
            <a:ext cx="34290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60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Độ dài đoạn </a:t>
            </a:r>
            <a:r>
              <a:rPr lang="en-US" sz="2600" i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DH</a:t>
            </a:r>
            <a:r>
              <a:rPr lang="en-US" sz="260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là: </a:t>
            </a:r>
          </a:p>
          <a:p>
            <a:pPr marL="0" marR="0" algn="just"/>
            <a:r>
              <a:rPr lang="en-US" sz="2600" i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DH = DQ – HQ </a:t>
            </a:r>
          </a:p>
          <a:p>
            <a:pPr marL="0" marR="0" algn="just"/>
            <a:r>
              <a:rPr lang="en-US" sz="260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= 10,8 – 5,6 </a:t>
            </a:r>
          </a:p>
          <a:p>
            <a:pPr marL="0" marR="0" algn="just"/>
            <a:r>
              <a:rPr lang="en-US" sz="260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= 5,2 m.</a:t>
            </a:r>
            <a:endParaRPr lang="en-US" sz="2600" b="0">
              <a:effectLst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39A962-3F0D-8C1B-EE7F-54FE4B80D88D}"/>
              </a:ext>
            </a:extLst>
          </p:cNvPr>
          <p:cNvSpPr txBox="1"/>
          <p:nvPr/>
        </p:nvSpPr>
        <p:spPr>
          <a:xfrm>
            <a:off x="127625" y="2327607"/>
            <a:ext cx="89931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60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Độ dài đoạn </a:t>
            </a:r>
            <a:r>
              <a:rPr lang="en-US" sz="2600" i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AH</a:t>
            </a:r>
            <a:r>
              <a:rPr lang="en-US" sz="260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là: </a:t>
            </a:r>
            <a:r>
              <a:rPr lang="en-US" sz="2600" i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AH = PB+ BC+CQ = </a:t>
            </a:r>
            <a:r>
              <a:rPr lang="en-US" sz="260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8,4+24+16,2 = 48,6 m.</a:t>
            </a:r>
            <a:endParaRPr lang="en-US" sz="2600" b="0">
              <a:effectLst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322490-9293-981D-6E6B-B4C274151C17}"/>
                  </a:ext>
                </a:extLst>
              </p:cNvPr>
              <p:cNvSpPr txBox="1"/>
              <p:nvPr/>
            </p:nvSpPr>
            <p:spPr>
              <a:xfrm>
                <a:off x="127625" y="2790983"/>
                <a:ext cx="8993190" cy="1330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𝐴𝐷𝐻</m:t>
                    </m:r>
                  </m:oMath>
                </a14:m>
                <a:r>
                  <a:rPr lang="en-US" sz="2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vuông tại </a:t>
                </a:r>
                <a:r>
                  <a:rPr lang="en-US" sz="26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có: </a:t>
                </a:r>
                <a:r>
                  <a:rPr lang="en-US" sz="26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sz="2600" i="1" baseline="30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6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AH</a:t>
                </a:r>
                <a:r>
                  <a:rPr lang="en-US" sz="2600" i="1" baseline="30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6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DH</a:t>
                </a:r>
                <a:r>
                  <a:rPr lang="en-US" sz="2600" i="1" baseline="30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6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(đl Pitago)</a:t>
                </a:r>
                <a:endParaRPr lang="en-US" sz="260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/>
                <a:r>
                  <a:rPr lang="en-US" sz="2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= 48,</a:t>
                </a:r>
                <a:r>
                  <a:rPr lang="en-US" sz="26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sz="2600" baseline="300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6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+ 5,2</a:t>
                </a:r>
                <a:r>
                  <a:rPr lang="en-US" sz="2600" baseline="300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6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12389</a:t>
                </a:r>
              </a:p>
              <a:p>
                <a:pPr marL="0" marR="0" algn="just"/>
                <a:r>
                  <a:rPr lang="en-US" sz="26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=&gt; </a:t>
                </a:r>
                <a:r>
                  <a:rPr lang="en-US" sz="2600" b="0" i="1"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sz="2600" b="0"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2389</m:t>
                        </m:r>
                      </m:e>
                    </m:rad>
                    <m:r>
                      <a:rPr lang="en-US" sz="2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≈48,9 </m:t>
                    </m:r>
                    <m:r>
                      <a:rPr lang="en-US" sz="2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2600" b="0">
                  <a:effectLst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322490-9293-981D-6E6B-B4C274151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25" y="2790983"/>
                <a:ext cx="8993190" cy="1330301"/>
              </a:xfrm>
              <a:prstGeom prst="rect">
                <a:avLst/>
              </a:prstGeom>
              <a:blipFill>
                <a:blip r:embed="rId3"/>
                <a:stretch>
                  <a:fillRect t="-4128" b="-1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0A64B9-4020-177C-5ED5-453F95BF9D1D}"/>
                  </a:ext>
                </a:extLst>
              </p:cNvPr>
              <p:cNvSpPr txBox="1"/>
              <p:nvPr/>
            </p:nvSpPr>
            <p:spPr>
              <a:xfrm>
                <a:off x="1143000" y="4067494"/>
                <a:ext cx="8326755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/>
                <a:r>
                  <a:rPr lang="en-US" sz="26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Vậy, chu vi mặt cắt dọc phần nổi trên mặt nước của tàu là:</a:t>
                </a:r>
              </a:p>
              <a:p>
                <a:pPr marL="0" marR="0" algn="just"/>
                <a:r>
                  <a:rPr lang="en-US" sz="2600" i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AB + BC + CD + DA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26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10,1 + 24 + 19,5 + 48,9 = 102,5 m.</a:t>
                </a:r>
                <a:endParaRPr lang="en-US" sz="2600" b="0">
                  <a:effectLst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0A64B9-4020-177C-5ED5-453F95BF9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4067494"/>
                <a:ext cx="8326755" cy="892552"/>
              </a:xfrm>
              <a:prstGeom prst="rect">
                <a:avLst/>
              </a:prstGeom>
              <a:blipFill>
                <a:blip r:embed="rId4"/>
                <a:stretch>
                  <a:fillRect l="-1319" t="-6122" b="-16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A475B3-F9C7-19D9-D34C-5BCE42DB0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-19667"/>
            <a:ext cx="5410200" cy="21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5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52E64E-26E7-D219-73D6-7444D867D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2" y="36486"/>
            <a:ext cx="5107014" cy="5107014"/>
          </a:xfrm>
          <a:prstGeom prst="rect">
            <a:avLst/>
          </a:prstGeom>
        </p:spPr>
      </p:pic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BD3BBB-C52D-4BFA-0EC4-BEF91EA8A68B}"/>
              </a:ext>
            </a:extLst>
          </p:cNvPr>
          <p:cNvSpPr txBox="1"/>
          <p:nvPr/>
        </p:nvSpPr>
        <p:spPr>
          <a:xfrm>
            <a:off x="5562600" y="1406831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3200" b="1" spc="-3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3200" b="1" spc="-3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200" b="1" spc="-3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ường Đến Ngày Vinh Quang - Bức Tường - Nhac.vn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8939CBD-A429-DE94-DB1F-FDE805942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4533900"/>
            <a:ext cx="609600" cy="609600"/>
          </a:xfrm>
          <a:prstGeom prst="rect">
            <a:avLst/>
          </a:prstGeom>
        </p:spPr>
      </p:pic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1D51335-8E90-9F83-09FD-B0E712E60560}"/>
              </a:ext>
            </a:extLst>
          </p:cNvPr>
          <p:cNvSpPr txBox="1"/>
          <p:nvPr/>
        </p:nvSpPr>
        <p:spPr>
          <a:xfrm>
            <a:off x="5943600" y="2720650"/>
            <a:ext cx="45952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-3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 thắng</a:t>
            </a:r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3" imgW="4038480" imgH="476280"/>
        </mc:Choice>
        <mc:Fallback>
          <p:control name="TextBox1" r:id="rId3" imgW="4038480" imgH="476280">
            <p:pic>
              <p:nvPicPr>
                <p:cNvPr id="6" name="TextBox1" descr="OPL20U25GSXzBJYl68kk8uQGfFKzs7yb1M4KJWUiLk6ZEvGF+qCIPSnY57AbBFCvTW2023.15.47+K4lPs7H94VUqPe2XwIsfPRnrXQE//QTEXxb8/8N4CNc6FpgZahzpTjFhMzSA7T/nHJa11DE8Ng2TP3iAmRczFlmslSuUNOgUeb6yRvs0=">
                  <a:extLst>
                    <a:ext uri="{FF2B5EF4-FFF2-40B4-BE49-F238E27FC236}">
                      <a16:creationId xmlns:a16="http://schemas.microsoft.com/office/drawing/2014/main" id="{25FE699A-BEDA-7DA0-4343-4F4C0C4773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57800" y="2189387"/>
                  <a:ext cx="4038600" cy="47233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80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28600" y="477619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88A84D-3125-E822-7F33-894E932796D2}"/>
              </a:ext>
            </a:extLst>
          </p:cNvPr>
          <p:cNvSpPr txBox="1"/>
          <p:nvPr/>
        </p:nvSpPr>
        <p:spPr>
          <a:xfrm>
            <a:off x="495300" y="1123950"/>
            <a:ext cx="8153400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Đọc lại toàn bộ nội dung bài đã học.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Học thuộc: định nghĩa tứ giác lồi và định lí tổng các góc trong tứ giác. 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Làm bài tập:  1, 2 (SGK/100), bài tập SBT.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Đọc và chuẩn bị bài mới: “Hình thang cân”.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272831" y="3716169"/>
            <a:ext cx="501201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Nhóm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61411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đầu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Nhó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493575" y="330362"/>
            <a:ext cx="2271617" cy="1061828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thức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Nhóm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56" y="1123371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tập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Google Shape;162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7"/>
            <a:ext cx="2271617" cy="1061829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93265" y="1863382"/>
            <a:ext cx="173133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3600" dirty="0"/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49D2A7-7E21-4B1C-72F5-6B00EE7D5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" r="-3757" b="33723"/>
          <a:stretch/>
        </p:blipFill>
        <p:spPr bwMode="auto">
          <a:xfrm>
            <a:off x="2696690" y="-1"/>
            <a:ext cx="3958559" cy="241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8EB40FD-4940-F0D1-CC2B-2DA030B02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3200" r="8118" b="14410"/>
          <a:stretch>
            <a:fillRect/>
          </a:stretch>
        </p:blipFill>
        <p:spPr bwMode="auto">
          <a:xfrm>
            <a:off x="53610" y="133350"/>
            <a:ext cx="2971800" cy="216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8AD63B-3465-B405-8E0C-9D501166D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02" y="0"/>
            <a:ext cx="3476097" cy="22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81E259-7B46-A214-B676-E28304E0D098}"/>
              </a:ext>
            </a:extLst>
          </p:cNvPr>
          <p:cNvSpPr txBox="1"/>
          <p:nvPr/>
        </p:nvSpPr>
        <p:spPr>
          <a:xfrm>
            <a:off x="-60000" y="2288447"/>
            <a:ext cx="2671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Thửa ruộng</a:t>
            </a:r>
            <a:endParaRPr lang="en-US" sz="3200"/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9F435-A37B-8F05-7600-B435B54BB712}"/>
              </a:ext>
            </a:extLst>
          </p:cNvPr>
          <p:cNvSpPr txBox="1"/>
          <p:nvPr/>
        </p:nvSpPr>
        <p:spPr>
          <a:xfrm>
            <a:off x="3041483" y="2278450"/>
            <a:ext cx="2361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Cánh diều</a:t>
            </a:r>
            <a:endParaRPr lang="en-US" sz="3200"/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BB8EFC-13FF-ABBF-B5FE-A8A37EE98C85}"/>
              </a:ext>
            </a:extLst>
          </p:cNvPr>
          <p:cNvSpPr txBox="1"/>
          <p:nvPr/>
        </p:nvSpPr>
        <p:spPr>
          <a:xfrm>
            <a:off x="5404378" y="2278449"/>
            <a:ext cx="38452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3200" spc="-6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c)Tứ giác Long Xuyên</a:t>
            </a:r>
          </a:p>
        </p:txBody>
      </p:sp>
      <p:sp>
        <p:nvSpPr>
          <p:cNvPr id="19" name="TextBox 1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F0A1564-D54C-F944-F95C-8949BF000FBD}"/>
              </a:ext>
            </a:extLst>
          </p:cNvPr>
          <p:cNvSpPr txBox="1"/>
          <p:nvPr/>
        </p:nvSpPr>
        <p:spPr>
          <a:xfrm>
            <a:off x="3025410" y="3573167"/>
            <a:ext cx="31841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 tứ giác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Rectangl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182D98-4F0E-7405-3FAA-BD322AE621BA}"/>
              </a:ext>
            </a:extLst>
          </p:cNvPr>
          <p:cNvSpPr/>
          <p:nvPr/>
        </p:nvSpPr>
        <p:spPr>
          <a:xfrm>
            <a:off x="-60000" y="3911270"/>
            <a:ext cx="1909829" cy="1251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28B054-44B5-007E-58DB-AE5702E51798}"/>
              </a:ext>
            </a:extLst>
          </p:cNvPr>
          <p:cNvSpPr txBox="1"/>
          <p:nvPr/>
        </p:nvSpPr>
        <p:spPr>
          <a:xfrm>
            <a:off x="1539510" y="3316498"/>
            <a:ext cx="68373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de-DE" sz="32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có nhận xét gì về hình dạng các hình xuất hiện trong </a:t>
            </a:r>
            <a:r>
              <a:rPr lang="de-DE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de-DE" sz="32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bức tranh trên?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Group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989361-1DF7-EA53-DE85-BBD48C922A42}"/>
              </a:ext>
            </a:extLst>
          </p:cNvPr>
          <p:cNvGrpSpPr/>
          <p:nvPr/>
        </p:nvGrpSpPr>
        <p:grpSpPr>
          <a:xfrm>
            <a:off x="152743" y="3375033"/>
            <a:ext cx="1251741" cy="1565817"/>
            <a:chOff x="-993129" y="3562437"/>
            <a:chExt cx="1251741" cy="15658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A367BD-2243-8128-4C4E-8201E8A25B9D}"/>
                </a:ext>
              </a:extLst>
            </p:cNvPr>
            <p:cNvGrpSpPr/>
            <p:nvPr/>
          </p:nvGrpSpPr>
          <p:grpSpPr>
            <a:xfrm>
              <a:off x="-993129" y="4247192"/>
              <a:ext cx="773189" cy="881062"/>
              <a:chOff x="-993129" y="4247192"/>
              <a:chExt cx="773189" cy="881062"/>
            </a:xfrm>
          </p:grpSpPr>
          <p:pic>
            <p:nvPicPr>
              <p:cNvPr id="2" name="Picture 1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6DDFB78B-82A3-0E93-E97C-FBCB37816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rcRect l="36012" r="14448" b="2"/>
              <a:stretch/>
            </p:blipFill>
            <p:spPr>
              <a:xfrm>
                <a:off x="-993129" y="4247192"/>
                <a:ext cx="773189" cy="881062"/>
              </a:xfrm>
              <a:custGeom>
                <a:avLst/>
                <a:gdLst/>
                <a:ahLst/>
                <a:cxnLst/>
                <a:rect l="l" t="t" r="r" b="b"/>
                <a:pathLst>
                  <a:path w="2577829" h="2926956">
                    <a:moveTo>
                      <a:pt x="1114351" y="0"/>
                    </a:moveTo>
                    <a:cubicBezTo>
                      <a:pt x="1922608" y="0"/>
                      <a:pt x="2577829" y="655221"/>
                      <a:pt x="2577829" y="1463478"/>
                    </a:cubicBezTo>
                    <a:cubicBezTo>
                      <a:pt x="2577829" y="2271735"/>
                      <a:pt x="1922608" y="2926956"/>
                      <a:pt x="1114351" y="2926956"/>
                    </a:cubicBezTo>
                    <a:cubicBezTo>
                      <a:pt x="710223" y="2926956"/>
                      <a:pt x="344353" y="2763151"/>
                      <a:pt x="79516" y="2498313"/>
                    </a:cubicBezTo>
                    <a:lnTo>
                      <a:pt x="0" y="2410824"/>
                    </a:lnTo>
                    <a:lnTo>
                      <a:pt x="69413" y="2266732"/>
                    </a:lnTo>
                    <a:cubicBezTo>
                      <a:pt x="193516" y="1973319"/>
                      <a:pt x="262142" y="1650728"/>
                      <a:pt x="262142" y="1312109"/>
                    </a:cubicBezTo>
                    <a:cubicBezTo>
                      <a:pt x="262142" y="1058145"/>
                      <a:pt x="223540" y="813196"/>
                      <a:pt x="151883" y="582811"/>
                    </a:cubicBezTo>
                    <a:lnTo>
                      <a:pt x="91478" y="417771"/>
                    </a:lnTo>
                    <a:lnTo>
                      <a:pt x="183443" y="334187"/>
                    </a:lnTo>
                    <a:cubicBezTo>
                      <a:pt x="436418" y="125413"/>
                      <a:pt x="760739" y="0"/>
                      <a:pt x="1114351" y="0"/>
                    </a:cubicBezTo>
                    <a:close/>
                  </a:path>
                </a:pathLst>
              </a:cu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4F97AFC-27E4-2CEC-CAC0-F8EAE1D648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819"/>
              <a:stretch/>
            </p:blipFill>
            <p:spPr>
              <a:xfrm>
                <a:off x="-993129" y="4271764"/>
                <a:ext cx="758238" cy="758238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64A72A-0B22-58E0-1FCA-C87DAFA3C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932548" y="3562437"/>
              <a:ext cx="1191160" cy="758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423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9" grpId="0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0" y="-1437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2786033" y="1829827"/>
            <a:ext cx="2616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TỨ GIÁC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73921" y="1370970"/>
            <a:ext cx="13516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685800" y="648805"/>
            <a:ext cx="831888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LÍ PYTHAGORE - TỨ GIÁC</a:t>
            </a:r>
            <a:endParaRPr lang="en-US" sz="405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73921" y="143647"/>
            <a:ext cx="2477665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V</a:t>
            </a:r>
            <a:endParaRPr lang="en-US" sz="33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2400" y="285750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tiêu:</a:t>
            </a:r>
            <a:endParaRPr lang="en-US" sz="36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B510BD-F0B2-7461-833F-6790C41E2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374" y="1035994"/>
                <a:ext cx="8077200" cy="3539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lvl="0" indent="-45720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r>
                  <a:rPr kumimoji="0" lang="en-US" altLang="en-US" sz="320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Mô tả được tứ giác, tứ giác lồi.</a:t>
                </a:r>
              </a:p>
              <a:p>
                <a:pPr marL="457200" marR="0" lvl="0" indent="-45720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r>
                  <a:rPr kumimoji="0" lang="en-US" altLang="en-US" sz="320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thích được định lí về tổng các góc trong một tứ giác lồi bằng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360</m:t>
                    </m:r>
                    <m:r>
                      <a:rPr kumimoji="0" lang="en-US" alt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kumimoji="0" lang="en-US" altLang="en-US" sz="3200" u="none" strike="noStrike" cap="none" normalizeH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r>
                  <a:rPr kumimoji="0" lang="en-US" altLang="en-US" sz="320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 vẽ, biết gọi tên các yếu tố, biết tính số đo các góc của một tứ giác lồi.</a:t>
                </a:r>
              </a:p>
              <a:p>
                <a:pPr marL="457200" marR="0" lvl="0" indent="-45720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r>
                  <a:rPr lang="en-US" alt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Vận dụng các kiến thức về tứ giác để giải quyết bài toán thực tế.</a:t>
                </a:r>
                <a:r>
                  <a:rPr kumimoji="0" lang="en-US" altLang="en-US" sz="320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u="none" strike="noStrike" cap="none" normalizeH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B510BD-F0B2-7461-833F-6790C41E2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374" y="1035994"/>
                <a:ext cx="8077200" cy="3539430"/>
              </a:xfrm>
              <a:prstGeom prst="rect">
                <a:avLst/>
              </a:prstGeom>
              <a:blipFill>
                <a:blip r:embed="rId2"/>
                <a:stretch>
                  <a:fillRect l="-1660" t="-1893" r="-1962" b="-499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8806C2-90EC-056E-D925-4D40E200C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8026" y="445443"/>
            <a:ext cx="2279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9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2450</TotalTime>
  <Words>2038</Words>
  <Application>Microsoft Office PowerPoint</Application>
  <PresentationFormat>On-screen Show (16:9)</PresentationFormat>
  <Paragraphs>206</Paragraphs>
  <Slides>34</Slides>
  <Notes>27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Symbol</vt:lpstr>
      <vt:lpstr>Times New Roman</vt:lpstr>
      <vt:lpstr>思源黑体 Heavy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LE DAI</cp:lastModifiedBy>
  <cp:revision>301</cp:revision>
  <dcterms:created xsi:type="dcterms:W3CDTF">2021-07-22T17:31:00Z</dcterms:created>
  <dcterms:modified xsi:type="dcterms:W3CDTF">2023-08-17T07:36:58Z</dcterms:modified>
</cp:coreProperties>
</file>