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570" r:id="rId3"/>
    <p:sldId id="281" r:id="rId4"/>
    <p:sldId id="282" r:id="rId5"/>
    <p:sldId id="497" r:id="rId6"/>
    <p:sldId id="456" r:id="rId7"/>
    <p:sldId id="586" r:id="rId8"/>
    <p:sldId id="587" r:id="rId9"/>
    <p:sldId id="585" r:id="rId10"/>
    <p:sldId id="603" r:id="rId11"/>
    <p:sldId id="604" r:id="rId12"/>
    <p:sldId id="326" r:id="rId13"/>
    <p:sldId id="574" r:id="rId14"/>
    <p:sldId id="483" r:id="rId15"/>
    <p:sldId id="575" r:id="rId16"/>
    <p:sldId id="591" r:id="rId17"/>
    <p:sldId id="580" r:id="rId18"/>
    <p:sldId id="581" r:id="rId19"/>
    <p:sldId id="582" r:id="rId20"/>
    <p:sldId id="484" r:id="rId21"/>
    <p:sldId id="578" r:id="rId22"/>
    <p:sldId id="597" r:id="rId23"/>
    <p:sldId id="598" r:id="rId24"/>
    <p:sldId id="600" r:id="rId25"/>
    <p:sldId id="584" r:id="rId26"/>
    <p:sldId id="601" r:id="rId27"/>
    <p:sldId id="606" r:id="rId28"/>
    <p:sldId id="543" r:id="rId29"/>
    <p:sldId id="579" r:id="rId30"/>
    <p:sldId id="602" r:id="rId31"/>
    <p:sldId id="576" r:id="rId3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9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 id="3" name="Admin" initials="A" lastIdx="2" clrIdx="2">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B37007"/>
    <a:srgbClr val="C00000"/>
    <a:srgbClr val="439E62"/>
    <a:srgbClr val="FA2387"/>
    <a:srgbClr val="104583"/>
    <a:srgbClr val="689FD1"/>
    <a:srgbClr val="9B1A2C"/>
    <a:srgbClr val="1C5E4D"/>
    <a:srgbClr val="257D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9666" autoAdjust="0"/>
  </p:normalViewPr>
  <p:slideViewPr>
    <p:cSldViewPr>
      <p:cViewPr varScale="1">
        <p:scale>
          <a:sx n="97" d="100"/>
          <a:sy n="97" d="100"/>
        </p:scale>
        <p:origin x="630" y="72"/>
      </p:cViewPr>
      <p:guideLst>
        <p:guide orient="horz" pos="1620"/>
        <p:guide pos="29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3-07-17T15:31:22.265" idx="1">
    <p:pos x="10" y="10"/>
    <p:text>sửa lại lời giải</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3-07-17T16:02:56.104" idx="2">
    <p:pos x="10" y="10"/>
    <p:text>lỗi chính tả</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custT="1"/>
      <dgm:spPr>
        <a:solidFill>
          <a:schemeClr val="accent1">
            <a:lumMod val="60000"/>
            <a:lumOff val="40000"/>
          </a:schemeClr>
        </a:solidFill>
        <a:ln>
          <a:solidFill>
            <a:schemeClr val="accent1">
              <a:lumMod val="40000"/>
              <a:lumOff val="60000"/>
            </a:schemeClr>
          </a:solidFill>
        </a:ln>
      </dgm:spPr>
      <dgm:t>
        <a:bodyPr/>
        <a:lstStyle/>
        <a:p>
          <a:pPr algn="just"/>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2800" dirty="0">
            <a:latin typeface="Times New Roman" panose="02020603050405020304" pitchFamily="18" charset="0"/>
            <a:cs typeface="Times New Roman" panose="02020603050405020304" pitchFamily="18" charset="0"/>
          </a:endParaRPr>
        </a:p>
      </dgm:t>
    </dgm:pt>
    <dgm:pt modelId="{B327BC0A-A89C-479E-B8CD-C46EF1DB42D9}" type="parTrans" cxnId="{98EF93F6-9645-42BA-9EDE-0684263968A6}">
      <dgm:prSet/>
      <dgm:spPr/>
      <dgm:t>
        <a:bodyPr/>
        <a:lstStyle/>
        <a:p>
          <a:pPr algn="just"/>
          <a:endParaRPr lang="en-US">
            <a:latin typeface="Times New Roman" panose="02020603050405020304" pitchFamily="18" charset="0"/>
            <a:cs typeface="Times New Roman" panose="02020603050405020304" pitchFamily="18" charset="0"/>
          </a:endParaRPr>
        </a:p>
      </dgm:t>
    </dgm:pt>
    <dgm:pt modelId="{41D8AE83-6358-42AE-B439-0EFC9D377ED1}" type="sibTrans" cxnId="{98EF93F6-9645-42BA-9EDE-0684263968A6}">
      <dgm:prSet/>
      <dgm:spPr/>
      <dgm:t>
        <a:bodyPr/>
        <a:lstStyle/>
        <a:p>
          <a:pPr algn="just"/>
          <a:endParaRPr lang="en-US">
            <a:latin typeface="Times New Roman" panose="02020603050405020304" pitchFamily="18" charset="0"/>
            <a:cs typeface="Times New Roman" panose="02020603050405020304" pitchFamily="18" charset="0"/>
          </a:endParaRPr>
        </a:p>
      </dgm:t>
    </dgm:pt>
    <dgm:pt modelId="{ECA0ABAF-B23C-4736-AEB9-5FAE681D07FA}">
      <dgm:prSet phldrT="[Text]" custT="1"/>
      <dgm:spPr/>
      <dgm:t>
        <a:bodyPr/>
        <a:lstStyle/>
        <a:p>
          <a:pPr marL="0" indent="515938" algn="just">
            <a:buNone/>
          </a:pPr>
          <a:r>
            <a:rPr lang="en-US" sz="2800">
              <a:latin typeface="Times New Roman" panose="02020603050405020304" pitchFamily="18" charset="0"/>
              <a:cs typeface="Times New Roman" panose="02020603050405020304" pitchFamily="18" charset="0"/>
            </a:rPr>
            <a:t>SGK toán 8 cánh diều trang 94 đến trang 97, kế hoạch bài dạy, thước thẳng, thước êke, bảng phụ hoặc máy tính, máy chiếu, phiếu bài tập, phiếu đánh giá hoạt động nhóm, hoạt động cá nhân.</a:t>
          </a:r>
          <a:endParaRPr lang="en-US" sz="2800" dirty="0">
            <a:latin typeface="Times New Roman" panose="02020603050405020304" pitchFamily="18" charset="0"/>
            <a:cs typeface="Times New Roman" panose="02020603050405020304" pitchFamily="18" charset="0"/>
          </a:endParaRPr>
        </a:p>
      </dgm:t>
    </dgm:pt>
    <dgm:pt modelId="{A44464D3-94BC-4791-92AF-D4DDB39C3B1A}" type="parTrans" cxnId="{8424536B-BE7E-4427-8F9D-11FD9E33F2DF}">
      <dgm:prSet/>
      <dgm:spPr/>
      <dgm:t>
        <a:bodyPr/>
        <a:lstStyle/>
        <a:p>
          <a:pPr algn="just"/>
          <a:endParaRPr lang="en-US">
            <a:latin typeface="Times New Roman" panose="02020603050405020304" pitchFamily="18" charset="0"/>
            <a:cs typeface="Times New Roman" panose="02020603050405020304" pitchFamily="18" charset="0"/>
          </a:endParaRPr>
        </a:p>
      </dgm:t>
    </dgm:pt>
    <dgm:pt modelId="{C021D020-C3B9-4ABB-A06B-CC452B865337}" type="sibTrans" cxnId="{8424536B-BE7E-4427-8F9D-11FD9E33F2DF}">
      <dgm:prSet/>
      <dgm:spPr/>
      <dgm:t>
        <a:bodyPr/>
        <a:lstStyle/>
        <a:p>
          <a:pPr algn="just"/>
          <a:endParaRPr lang="en-US">
            <a:latin typeface="Times New Roman" panose="02020603050405020304" pitchFamily="18" charset="0"/>
            <a:cs typeface="Times New Roman" panose="02020603050405020304" pitchFamily="18" charset="0"/>
          </a:endParaRPr>
        </a:p>
      </dgm:t>
    </dgm:pt>
    <dgm:pt modelId="{3B33AAEF-2BF8-4EBB-A3B1-62835B5C81BF}">
      <dgm:prSet phldrT="[Text]" custT="1"/>
      <dgm:spPr>
        <a:solidFill>
          <a:schemeClr val="accent1">
            <a:lumMod val="60000"/>
            <a:lumOff val="40000"/>
          </a:schemeClr>
        </a:solidFill>
        <a:ln>
          <a:solidFill>
            <a:schemeClr val="accent1">
              <a:lumMod val="40000"/>
              <a:lumOff val="60000"/>
            </a:schemeClr>
          </a:solidFill>
        </a:ln>
      </dgm:spPr>
      <dgm:t>
        <a:bodyPr/>
        <a:lstStyle/>
        <a:p>
          <a:pPr algn="just"/>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500" dirty="0">
            <a:latin typeface="Times New Roman" panose="02020603050405020304" pitchFamily="18" charset="0"/>
            <a:cs typeface="Times New Roman" panose="02020603050405020304" pitchFamily="18" charset="0"/>
          </a:endParaRPr>
        </a:p>
      </dgm:t>
    </dgm:pt>
    <dgm:pt modelId="{887C755C-0A39-4BCA-B05A-04B6066CC9B9}" type="parTrans" cxnId="{114F78D7-52EA-4C98-83EA-2E3113FBAE6C}">
      <dgm:prSet/>
      <dgm:spPr/>
      <dgm:t>
        <a:bodyPr/>
        <a:lstStyle/>
        <a:p>
          <a:pPr algn="just"/>
          <a:endParaRPr lang="en-US">
            <a:latin typeface="Times New Roman" panose="02020603050405020304" pitchFamily="18" charset="0"/>
            <a:cs typeface="Times New Roman" panose="02020603050405020304" pitchFamily="18" charset="0"/>
          </a:endParaRPr>
        </a:p>
      </dgm:t>
    </dgm:pt>
    <dgm:pt modelId="{8A81B1FB-67E6-4DD3-8927-4689A7E10F68}" type="sibTrans" cxnId="{114F78D7-52EA-4C98-83EA-2E3113FBAE6C}">
      <dgm:prSet/>
      <dgm:spPr/>
      <dgm:t>
        <a:bodyPr/>
        <a:lstStyle/>
        <a:p>
          <a:pPr algn="just"/>
          <a:endParaRPr lang="en-US">
            <a:latin typeface="Times New Roman" panose="02020603050405020304" pitchFamily="18" charset="0"/>
            <a:cs typeface="Times New Roman" panose="02020603050405020304" pitchFamily="18" charset="0"/>
          </a:endParaRPr>
        </a:p>
      </dgm:t>
    </dgm:pt>
    <dgm:pt modelId="{704E6F5A-9DD3-4463-B617-DAC4CB1475BA}">
      <dgm:prSet phldrT="[Text]" custT="1"/>
      <dgm:spPr/>
      <dgm:t>
        <a:bodyPr/>
        <a:lstStyle/>
        <a:p>
          <a:pPr algn="just"/>
          <a:r>
            <a:rPr lang="en-US" sz="2800">
              <a:latin typeface="Times New Roman" panose="02020603050405020304" pitchFamily="18" charset="0"/>
              <a:cs typeface="Times New Roman" panose="02020603050405020304" pitchFamily="18" charset="0"/>
            </a:rPr>
            <a:t>SGK, thước thẳng, thước êke, bảng nhóm, bút dạ..</a:t>
          </a:r>
          <a:endParaRPr lang="en-US" sz="2800" dirty="0">
            <a:latin typeface="Times New Roman" panose="02020603050405020304" pitchFamily="18" charset="0"/>
            <a:cs typeface="Times New Roman" panose="02020603050405020304" pitchFamily="18" charset="0"/>
          </a:endParaRPr>
        </a:p>
      </dgm:t>
    </dgm:pt>
    <dgm:pt modelId="{527A9CE6-AF4E-472F-AD59-A231136EB5D9}" type="parTrans" cxnId="{D4D75E30-4B78-4946-8E43-D2A67A5959C0}">
      <dgm:prSet/>
      <dgm:spPr/>
      <dgm:t>
        <a:bodyPr/>
        <a:lstStyle/>
        <a:p>
          <a:pPr algn="just"/>
          <a:endParaRPr lang="en-US">
            <a:latin typeface="Times New Roman" panose="02020603050405020304" pitchFamily="18" charset="0"/>
            <a:cs typeface="Times New Roman" panose="02020603050405020304" pitchFamily="18" charset="0"/>
          </a:endParaRPr>
        </a:p>
      </dgm:t>
    </dgm:pt>
    <dgm:pt modelId="{3EE0876E-E618-456F-81E9-FBAA95CF7E2B}" type="sibTrans" cxnId="{D4D75E30-4B78-4946-8E43-D2A67A5959C0}">
      <dgm:prSet/>
      <dgm:spPr/>
      <dgm:t>
        <a:bodyPr/>
        <a:lstStyle/>
        <a:p>
          <a:pPr algn="just"/>
          <a:endParaRPr lang="en-US">
            <a:latin typeface="Times New Roman" panose="02020603050405020304" pitchFamily="18" charset="0"/>
            <a:cs typeface="Times New Roman" panose="02020603050405020304" pitchFamily="18" charset="0"/>
          </a:endParaRPr>
        </a:p>
      </dgm:t>
    </dgm:pt>
    <dgm:pt modelId="{B8E2012D-783D-4D53-9F70-B478F3A53D4B}">
      <dgm:prSet custT="1"/>
      <dgm:spPr/>
      <dgm:t>
        <a:bodyPr/>
        <a:lstStyle/>
        <a:p>
          <a:r>
            <a:rPr lang="en-US" sz="2800">
              <a:latin typeface="Times New Roman" panose="02020603050405020304" pitchFamily="18" charset="0"/>
              <a:cs typeface="Times New Roman" panose="02020603050405020304" pitchFamily="18" charset="0"/>
            </a:rPr>
            <a:t>Chuẩn bị trước ở nhà phần </a:t>
          </a:r>
          <a:r>
            <a:rPr lang="en-US" sz="2800" i="1">
              <a:latin typeface="Times New Roman" panose="02020603050405020304" pitchFamily="18" charset="0"/>
              <a:cs typeface="Times New Roman" panose="02020603050405020304" pitchFamily="18" charset="0"/>
            </a:rPr>
            <a:t>Hoạt động 1</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cs typeface="Times New Roman" panose="02020603050405020304" pitchFamily="18" charset="0"/>
            </a:rPr>
            <a:t>Hình 2, 3</a:t>
          </a:r>
          <a:r>
            <a:rPr lang="en-US" sz="2800">
              <a:latin typeface="Times New Roman" panose="02020603050405020304" pitchFamily="18" charset="0"/>
              <a:cs typeface="Times New Roman" panose="02020603050405020304" pitchFamily="18" charset="0"/>
            </a:rPr>
            <a:t>) SGK/94 (Tiết 1)</a:t>
          </a:r>
          <a:endParaRPr lang="vi-VN" sz="2800">
            <a:latin typeface="Times New Roman" panose="02020603050405020304" pitchFamily="18" charset="0"/>
            <a:cs typeface="Times New Roman" panose="02020603050405020304" pitchFamily="18" charset="0"/>
          </a:endParaRPr>
        </a:p>
      </dgm:t>
    </dgm:pt>
    <dgm:pt modelId="{3CF6D70E-861B-4D16-925E-808F143F4A75}" type="parTrans" cxnId="{A34CEEF8-ADA7-4922-A528-E8588CF3E3F6}">
      <dgm:prSet/>
      <dgm:spPr/>
      <dgm:t>
        <a:bodyPr/>
        <a:lstStyle/>
        <a:p>
          <a:endParaRPr lang="vi-VN"/>
        </a:p>
      </dgm:t>
    </dgm:pt>
    <dgm:pt modelId="{A7251461-E9DA-447D-BB87-E048EED8B8F8}" type="sibTrans" cxnId="{A34CEEF8-ADA7-4922-A528-E8588CF3E3F6}">
      <dgm:prSet/>
      <dgm:spPr/>
      <dgm:t>
        <a:bodyPr/>
        <a:lstStyle/>
        <a:p>
          <a:endParaRPr lang="vi-VN"/>
        </a:p>
      </dgm:t>
    </dgm:pt>
    <dgm:pt modelId="{EBF0A97A-EDF1-4C47-8ECB-5F5F6A8E456D}" type="pres">
      <dgm:prSet presAssocID="{E1A6C867-5640-4890-9BBB-DBBB33C62E0E}" presName="linear" presStyleCnt="0">
        <dgm:presLayoutVars>
          <dgm:animLvl val="lvl"/>
          <dgm:resizeHandles val="exact"/>
        </dgm:presLayoutVars>
      </dgm:prSet>
      <dgm:spPr/>
    </dgm:pt>
    <dgm:pt modelId="{E5C9E7A5-AF2E-4D50-8726-C7D64A106B64}" type="pres">
      <dgm:prSet presAssocID="{8E595FF9-7F13-4589-ADB1-A98CFA417FE8}" presName="parentText" presStyleLbl="node1" presStyleIdx="0" presStyleCnt="2" custScaleY="40523" custLinFactNeighborX="-12" custLinFactNeighborY="-59612">
        <dgm:presLayoutVars>
          <dgm:chMax val="0"/>
          <dgm:bulletEnabled val="1"/>
        </dgm:presLayoutVars>
      </dgm:prSet>
      <dgm:spPr/>
    </dgm:pt>
    <dgm:pt modelId="{0DFB8EA2-E9F4-4E7D-B5BF-ABC527E44C63}" type="pres">
      <dgm:prSet presAssocID="{8E595FF9-7F13-4589-ADB1-A98CFA417FE8}" presName="childText" presStyleLbl="revTx" presStyleIdx="0" presStyleCnt="2" custScaleY="102647" custLinFactNeighborX="-518" custLinFactNeighborY="-8163">
        <dgm:presLayoutVars>
          <dgm:bulletEnabled val="1"/>
        </dgm:presLayoutVars>
      </dgm:prSet>
      <dgm:spPr/>
    </dgm:pt>
    <dgm:pt modelId="{D2408717-B530-41AC-B5CE-E14FAEC5B062}" type="pres">
      <dgm:prSet presAssocID="{3B33AAEF-2BF8-4EBB-A3B1-62835B5C81BF}" presName="parentText" presStyleLbl="node1" presStyleIdx="1" presStyleCnt="2" custScaleY="39230" custLinFactNeighborX="-293" custLinFactNeighborY="290">
        <dgm:presLayoutVars>
          <dgm:chMax val="0"/>
          <dgm:bulletEnabled val="1"/>
        </dgm:presLayoutVars>
      </dgm:prSet>
      <dgm:spPr/>
    </dgm:pt>
    <dgm:pt modelId="{8F3B6D51-6576-4847-95F8-097004C88A78}" type="pres">
      <dgm:prSet presAssocID="{3B33AAEF-2BF8-4EBB-A3B1-62835B5C81BF}" presName="childText" presStyleLbl="revTx" presStyleIdx="1" presStyleCnt="2" custLinFactNeighborY="13451">
        <dgm:presLayoutVars>
          <dgm:bulletEnabled val="1"/>
        </dgm:presLayoutVars>
      </dgm:prSet>
      <dgm:spPr/>
    </dgm:pt>
  </dgm:ptLst>
  <dgm:cxnLst>
    <dgm:cxn modelId="{2ACFD60D-ABB2-4145-BA35-09A5FD91CFF0}" type="presOf" srcId="{8E595FF9-7F13-4589-ADB1-A98CFA417FE8}" destId="{E5C9E7A5-AF2E-4D50-8726-C7D64A106B64}" srcOrd="0" destOrd="0" presId="urn:microsoft.com/office/officeart/2005/8/layout/vList2"/>
    <dgm:cxn modelId="{3A28E52C-05AC-464F-BC2C-AE5BA1C059F0}" type="presOf" srcId="{E1A6C867-5640-4890-9BBB-DBBB33C62E0E}" destId="{EBF0A97A-EDF1-4C47-8ECB-5F5F6A8E456D}" srcOrd="0" destOrd="0" presId="urn:microsoft.com/office/officeart/2005/8/layout/vList2"/>
    <dgm:cxn modelId="{D4D75E30-4B78-4946-8E43-D2A67A5959C0}" srcId="{3B33AAEF-2BF8-4EBB-A3B1-62835B5C81BF}" destId="{704E6F5A-9DD3-4463-B617-DAC4CB1475BA}" srcOrd="0" destOrd="0" parTransId="{527A9CE6-AF4E-472F-AD59-A231136EB5D9}" sibTransId="{3EE0876E-E618-456F-81E9-FBAA95CF7E2B}"/>
    <dgm:cxn modelId="{99C0CA34-B0CB-444B-8AAD-810CD5D103FE}" type="presOf" srcId="{ECA0ABAF-B23C-4736-AEB9-5FAE681D07FA}" destId="{0DFB8EA2-E9F4-4E7D-B5BF-ABC527E44C63}" srcOrd="0" destOrd="0" presId="urn:microsoft.com/office/officeart/2005/8/layout/vList2"/>
    <dgm:cxn modelId="{FD09A55E-6FC0-4B08-8C11-21482B1E3979}" type="presOf" srcId="{3B33AAEF-2BF8-4EBB-A3B1-62835B5C81BF}" destId="{D2408717-B530-41AC-B5CE-E14FAEC5B062}" srcOrd="0" destOrd="0" presId="urn:microsoft.com/office/officeart/2005/8/layout/vList2"/>
    <dgm:cxn modelId="{8424536B-BE7E-4427-8F9D-11FD9E33F2DF}" srcId="{8E595FF9-7F13-4589-ADB1-A98CFA417FE8}" destId="{ECA0ABAF-B23C-4736-AEB9-5FAE681D07FA}" srcOrd="0" destOrd="0" parTransId="{A44464D3-94BC-4791-92AF-D4DDB39C3B1A}" sibTransId="{C021D020-C3B9-4ABB-A06B-CC452B865337}"/>
    <dgm:cxn modelId="{BF670090-D861-490D-896D-3D64A1954C87}" type="presOf" srcId="{B8E2012D-783D-4D53-9F70-B478F3A53D4B}" destId="{8F3B6D51-6576-4847-95F8-097004C88A78}" srcOrd="0" destOrd="1" presId="urn:microsoft.com/office/officeart/2005/8/layout/vList2"/>
    <dgm:cxn modelId="{114F78D7-52EA-4C98-83EA-2E3113FBAE6C}" srcId="{E1A6C867-5640-4890-9BBB-DBBB33C62E0E}" destId="{3B33AAEF-2BF8-4EBB-A3B1-62835B5C81BF}" srcOrd="1" destOrd="0" parTransId="{887C755C-0A39-4BCA-B05A-04B6066CC9B9}" sibTransId="{8A81B1FB-67E6-4DD3-8927-4689A7E10F68}"/>
    <dgm:cxn modelId="{31096CDC-920C-4489-BD01-670DA5CE15D5}" type="presOf" srcId="{704E6F5A-9DD3-4463-B617-DAC4CB1475BA}" destId="{8F3B6D51-6576-4847-95F8-097004C88A78}" srcOrd="0" destOrd="0" presId="urn:microsoft.com/office/officeart/2005/8/layout/vList2"/>
    <dgm:cxn modelId="{98EF93F6-9645-42BA-9EDE-0684263968A6}" srcId="{E1A6C867-5640-4890-9BBB-DBBB33C62E0E}" destId="{8E595FF9-7F13-4589-ADB1-A98CFA417FE8}" srcOrd="0" destOrd="0" parTransId="{B327BC0A-A89C-479E-B8CD-C46EF1DB42D9}" sibTransId="{41D8AE83-6358-42AE-B439-0EFC9D377ED1}"/>
    <dgm:cxn modelId="{A34CEEF8-ADA7-4922-A528-E8588CF3E3F6}" srcId="{3B33AAEF-2BF8-4EBB-A3B1-62835B5C81BF}" destId="{B8E2012D-783D-4D53-9F70-B478F3A53D4B}" srcOrd="1" destOrd="0" parTransId="{3CF6D70E-861B-4D16-925E-808F143F4A75}" sibTransId="{A7251461-E9DA-447D-BB87-E048EED8B8F8}"/>
    <dgm:cxn modelId="{9F1AFFF0-E33D-4DC7-B3E7-D911C79A7F1A}" type="presParOf" srcId="{EBF0A97A-EDF1-4C47-8ECB-5F5F6A8E456D}" destId="{E5C9E7A5-AF2E-4D50-8726-C7D64A106B64}" srcOrd="0" destOrd="0" presId="urn:microsoft.com/office/officeart/2005/8/layout/vList2"/>
    <dgm:cxn modelId="{88644A3A-F668-480A-850D-C179F4F6DD3A}" type="presParOf" srcId="{EBF0A97A-EDF1-4C47-8ECB-5F5F6A8E456D}" destId="{0DFB8EA2-E9F4-4E7D-B5BF-ABC527E44C63}" srcOrd="1" destOrd="0" presId="urn:microsoft.com/office/officeart/2005/8/layout/vList2"/>
    <dgm:cxn modelId="{6C8D77FC-A446-430E-A02D-DAFAB5B7BD9F}" type="presParOf" srcId="{EBF0A97A-EDF1-4C47-8ECB-5F5F6A8E456D}" destId="{D2408717-B530-41AC-B5CE-E14FAEC5B062}" srcOrd="2" destOrd="0" presId="urn:microsoft.com/office/officeart/2005/8/layout/vList2"/>
    <dgm:cxn modelId="{91D390D9-0792-4B7E-8561-3CDA6BC8385E}"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E7A5-AF2E-4D50-8726-C7D64A106B64}">
      <dsp:nvSpPr>
        <dsp:cNvPr id="0" name=""/>
        <dsp:cNvSpPr/>
      </dsp:nvSpPr>
      <dsp:spPr>
        <a:xfrm>
          <a:off x="0" y="0"/>
          <a:ext cx="6403085" cy="485497"/>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kumimoji="0" lang="en-US" altLang="en-US" sz="28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2800" kern="1200" dirty="0">
            <a:latin typeface="Times New Roman" panose="02020603050405020304" pitchFamily="18" charset="0"/>
            <a:cs typeface="Times New Roman" panose="02020603050405020304" pitchFamily="18" charset="0"/>
          </a:endParaRPr>
        </a:p>
      </dsp:txBody>
      <dsp:txXfrm>
        <a:off x="23700" y="23700"/>
        <a:ext cx="6355685" cy="438097"/>
      </dsp:txXfrm>
    </dsp:sp>
    <dsp:sp modelId="{0DFB8EA2-E9F4-4E7D-B5BF-ABC527E44C63}">
      <dsp:nvSpPr>
        <dsp:cNvPr id="0" name=""/>
        <dsp:cNvSpPr/>
      </dsp:nvSpPr>
      <dsp:spPr>
        <a:xfrm>
          <a:off x="0" y="534442"/>
          <a:ext cx="6403085" cy="197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98" tIns="35560" rIns="199136" bIns="35560" numCol="1" spcCol="1270" anchor="t" anchorCtr="0">
          <a:noAutofit/>
        </a:bodyPr>
        <a:lstStyle/>
        <a:p>
          <a:pPr marL="0" lvl="1" indent="515938" algn="just" defTabSz="1244600">
            <a:lnSpc>
              <a:spcPct val="90000"/>
            </a:lnSpc>
            <a:spcBef>
              <a:spcPct val="0"/>
            </a:spcBef>
            <a:spcAft>
              <a:spcPct val="20000"/>
            </a:spcAft>
            <a:buNone/>
          </a:pPr>
          <a:r>
            <a:rPr lang="en-US" sz="2800" kern="1200">
              <a:latin typeface="Times New Roman" panose="02020603050405020304" pitchFamily="18" charset="0"/>
              <a:cs typeface="Times New Roman" panose="02020603050405020304" pitchFamily="18" charset="0"/>
            </a:rPr>
            <a:t>SGK toán 8 cánh diều trang 94 đến trang 97, kế hoạch bài dạy, thước thẳng, thước êke, bảng phụ hoặc máy tính, máy chiếu, phiếu bài tập, phiếu đánh giá hoạt động nhóm, hoạt động cá nhân.</a:t>
          </a:r>
          <a:endParaRPr lang="en-US" sz="2800" kern="1200" dirty="0">
            <a:latin typeface="Times New Roman" panose="02020603050405020304" pitchFamily="18" charset="0"/>
            <a:cs typeface="Times New Roman" panose="02020603050405020304" pitchFamily="18" charset="0"/>
          </a:endParaRPr>
        </a:p>
      </dsp:txBody>
      <dsp:txXfrm>
        <a:off x="0" y="534442"/>
        <a:ext cx="6403085" cy="1971807"/>
      </dsp:txXfrm>
    </dsp:sp>
    <dsp:sp modelId="{D2408717-B530-41AC-B5CE-E14FAEC5B062}">
      <dsp:nvSpPr>
        <dsp:cNvPr id="0" name=""/>
        <dsp:cNvSpPr/>
      </dsp:nvSpPr>
      <dsp:spPr>
        <a:xfrm>
          <a:off x="0" y="2608851"/>
          <a:ext cx="6403085" cy="470006"/>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en-US" sz="2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500" kern="1200" dirty="0">
            <a:latin typeface="Times New Roman" panose="02020603050405020304" pitchFamily="18" charset="0"/>
            <a:cs typeface="Times New Roman" panose="02020603050405020304" pitchFamily="18" charset="0"/>
          </a:endParaRPr>
        </a:p>
      </dsp:txBody>
      <dsp:txXfrm>
        <a:off x="22944" y="2631795"/>
        <a:ext cx="6357197" cy="424118"/>
      </dsp:txXfrm>
    </dsp:sp>
    <dsp:sp modelId="{8F3B6D51-6576-4847-95F8-097004C88A78}">
      <dsp:nvSpPr>
        <dsp:cNvPr id="0" name=""/>
        <dsp:cNvSpPr/>
      </dsp:nvSpPr>
      <dsp:spPr>
        <a:xfrm>
          <a:off x="0" y="3220800"/>
          <a:ext cx="6403085" cy="16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98" tIns="35560" rIns="199136" bIns="35560" numCol="1" spcCol="1270" anchor="t" anchorCtr="0">
          <a:noAutofit/>
        </a:bodyPr>
        <a:lstStyle/>
        <a:p>
          <a:pPr marL="285750" lvl="1" indent="-285750" algn="just" defTabSz="1244600">
            <a:lnSpc>
              <a:spcPct val="90000"/>
            </a:lnSpc>
            <a:spcBef>
              <a:spcPct val="0"/>
            </a:spcBef>
            <a:spcAft>
              <a:spcPct val="20000"/>
            </a:spcAft>
            <a:buChar char="•"/>
          </a:pPr>
          <a:r>
            <a:rPr lang="en-US" sz="2800" kern="1200">
              <a:latin typeface="Times New Roman" panose="02020603050405020304" pitchFamily="18" charset="0"/>
              <a:cs typeface="Times New Roman" panose="02020603050405020304" pitchFamily="18" charset="0"/>
            </a:rPr>
            <a:t>SGK, thước thẳng, thước êke, bảng nhóm, bút dạ..</a:t>
          </a:r>
          <a:endParaRPr lang="en-US" sz="2800" kern="1200" dirty="0">
            <a:latin typeface="Times New Roman" panose="02020603050405020304" pitchFamily="18" charset="0"/>
            <a:cs typeface="Times New Roman" panose="02020603050405020304" pitchFamily="18" charset="0"/>
          </a:endParaRPr>
        </a:p>
        <a:p>
          <a:pPr marL="285750" lvl="1" indent="-285750" algn="l" defTabSz="1244600">
            <a:lnSpc>
              <a:spcPct val="90000"/>
            </a:lnSpc>
            <a:spcBef>
              <a:spcPct val="0"/>
            </a:spcBef>
            <a:spcAft>
              <a:spcPct val="20000"/>
            </a:spcAft>
            <a:buChar char="•"/>
          </a:pPr>
          <a:r>
            <a:rPr lang="en-US" sz="2800" kern="1200">
              <a:latin typeface="Times New Roman" panose="02020603050405020304" pitchFamily="18" charset="0"/>
              <a:cs typeface="Times New Roman" panose="02020603050405020304" pitchFamily="18" charset="0"/>
            </a:rPr>
            <a:t>Chuẩn bị trước ở nhà phần </a:t>
          </a:r>
          <a:r>
            <a:rPr lang="en-US" sz="2800" i="1" kern="1200">
              <a:latin typeface="Times New Roman" panose="02020603050405020304" pitchFamily="18" charset="0"/>
              <a:cs typeface="Times New Roman" panose="02020603050405020304" pitchFamily="18" charset="0"/>
            </a:rPr>
            <a:t>Hoạt động 1</a:t>
          </a:r>
          <a:r>
            <a:rPr lang="en-US" sz="2800" kern="1200">
              <a:latin typeface="Times New Roman" panose="02020603050405020304" pitchFamily="18" charset="0"/>
              <a:cs typeface="Times New Roman" panose="02020603050405020304" pitchFamily="18" charset="0"/>
            </a:rPr>
            <a:t> (</a:t>
          </a:r>
          <a:r>
            <a:rPr lang="en-US" sz="2800" i="1" kern="1200">
              <a:latin typeface="Times New Roman" panose="02020603050405020304" pitchFamily="18" charset="0"/>
              <a:cs typeface="Times New Roman" panose="02020603050405020304" pitchFamily="18" charset="0"/>
            </a:rPr>
            <a:t>Hình 2, 3</a:t>
          </a:r>
          <a:r>
            <a:rPr lang="en-US" sz="2800" kern="1200">
              <a:latin typeface="Times New Roman" panose="02020603050405020304" pitchFamily="18" charset="0"/>
              <a:cs typeface="Times New Roman" panose="02020603050405020304" pitchFamily="18" charset="0"/>
            </a:rPr>
            <a:t>) SGK/94 (Tiết 1)</a:t>
          </a:r>
          <a:endParaRPr lang="vi-VN" sz="2800" kern="1200">
            <a:latin typeface="Times New Roman" panose="02020603050405020304" pitchFamily="18" charset="0"/>
            <a:cs typeface="Times New Roman" panose="02020603050405020304" pitchFamily="18" charset="0"/>
          </a:endParaRPr>
        </a:p>
      </dsp:txBody>
      <dsp:txXfrm>
        <a:off x="0" y="3220800"/>
        <a:ext cx="6403085" cy="1656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8/17/2023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1</a:t>
            </a:fld>
            <a:endParaRPr lang="en-US"/>
          </a:p>
        </p:txBody>
      </p:sp>
    </p:spTree>
    <p:extLst>
      <p:ext uri="{BB962C8B-B14F-4D97-AF65-F5344CB8AC3E}">
        <p14:creationId xmlns:p14="http://schemas.microsoft.com/office/powerpoint/2010/main" val="1014861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2986841-B6E9-4602-99D2-E5DE711450F7}" type="slidenum">
              <a:rPr lang="en-US" smtClean="0"/>
              <a:t>15</a:t>
            </a:fld>
            <a:endParaRPr lang="en-US"/>
          </a:p>
        </p:txBody>
      </p:sp>
    </p:spTree>
    <p:extLst>
      <p:ext uri="{BB962C8B-B14F-4D97-AF65-F5344CB8AC3E}">
        <p14:creationId xmlns:p14="http://schemas.microsoft.com/office/powerpoint/2010/main" val="2841378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2986841-B6E9-4602-99D2-E5DE711450F7}" type="slidenum">
              <a:rPr lang="en-US" smtClean="0"/>
              <a:t>17</a:t>
            </a:fld>
            <a:endParaRPr lang="en-US"/>
          </a:p>
        </p:txBody>
      </p:sp>
    </p:spTree>
    <p:extLst>
      <p:ext uri="{BB962C8B-B14F-4D97-AF65-F5344CB8AC3E}">
        <p14:creationId xmlns:p14="http://schemas.microsoft.com/office/powerpoint/2010/main" val="2842656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22</a:t>
            </a:fld>
            <a:endParaRPr lang="en-US"/>
          </a:p>
        </p:txBody>
      </p:sp>
    </p:spTree>
    <p:extLst>
      <p:ext uri="{BB962C8B-B14F-4D97-AF65-F5344CB8AC3E}">
        <p14:creationId xmlns:p14="http://schemas.microsoft.com/office/powerpoint/2010/main" val="2923809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23</a:t>
            </a:fld>
            <a:endParaRPr lang="en-US"/>
          </a:p>
        </p:txBody>
      </p:sp>
    </p:spTree>
    <p:extLst>
      <p:ext uri="{BB962C8B-B14F-4D97-AF65-F5344CB8AC3E}">
        <p14:creationId xmlns:p14="http://schemas.microsoft.com/office/powerpoint/2010/main" val="1134115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t>27</a:t>
            </a:fld>
            <a:endParaRPr lang="en-US"/>
          </a:p>
        </p:txBody>
      </p:sp>
    </p:spTree>
    <p:extLst>
      <p:ext uri="{BB962C8B-B14F-4D97-AF65-F5344CB8AC3E}">
        <p14:creationId xmlns:p14="http://schemas.microsoft.com/office/powerpoint/2010/main" val="310096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876694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a:t>
            </a:fld>
            <a:endParaRPr lang="en-US"/>
          </a:p>
        </p:txBody>
      </p:sp>
    </p:spTree>
    <p:extLst>
      <p:ext uri="{BB962C8B-B14F-4D97-AF65-F5344CB8AC3E}">
        <p14:creationId xmlns:p14="http://schemas.microsoft.com/office/powerpoint/2010/main" val="2239155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5</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các câu hỏi.</a:t>
            </a:r>
          </a:p>
          <a:p>
            <a:r>
              <a:rPr lang="en-US"/>
              <a:t>Bấm vào hộp quà để nhận thưởng</a:t>
            </a:r>
          </a:p>
          <a:p>
            <a:r>
              <a:rPr lang="en-US"/>
              <a:t>Bấm vào em bé đến bài học</a:t>
            </a:r>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7</a:t>
            </a:fld>
            <a:endParaRPr lang="en-US"/>
          </a:p>
        </p:txBody>
      </p:sp>
    </p:spTree>
    <p:extLst>
      <p:ext uri="{BB962C8B-B14F-4D97-AF65-F5344CB8AC3E}">
        <p14:creationId xmlns:p14="http://schemas.microsoft.com/office/powerpoint/2010/main" val="2648204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Chọn vào các đáp án A, B, C, D để biết đáp án nào đúng sai.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Nhấp vào hộp quà qua lại trò chơi</a:t>
            </a:r>
            <a:endParaRPr lang="vi-VN"/>
          </a:p>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8</a:t>
            </a:fld>
            <a:endParaRPr lang="en-US"/>
          </a:p>
        </p:txBody>
      </p:sp>
    </p:spTree>
    <p:extLst>
      <p:ext uri="{BB962C8B-B14F-4D97-AF65-F5344CB8AC3E}">
        <p14:creationId xmlns:p14="http://schemas.microsoft.com/office/powerpoint/2010/main" val="2278039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Chọn vào các đáp án A, B, C, D để biết đáp án nào đúng sai.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Nhấp vào hộp quà qua lại trò chơi</a:t>
            </a:r>
            <a:endParaRPr lang="vi-VN"/>
          </a:p>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9</a:t>
            </a:fld>
            <a:endParaRPr lang="en-US"/>
          </a:p>
        </p:txBody>
      </p:sp>
    </p:spTree>
    <p:extLst>
      <p:ext uri="{BB962C8B-B14F-4D97-AF65-F5344CB8AC3E}">
        <p14:creationId xmlns:p14="http://schemas.microsoft.com/office/powerpoint/2010/main" val="938300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Chọn vào các đáp án A, B, C, D để biết đáp án nào đúng sai.</a:t>
            </a:r>
          </a:p>
          <a:p>
            <a:r>
              <a:rPr lang="en-US"/>
              <a:t>Nhấp vào hộp quà qua lại trò chơi</a:t>
            </a:r>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10</a:t>
            </a:fld>
            <a:endParaRPr lang="en-US"/>
          </a:p>
        </p:txBody>
      </p:sp>
    </p:spTree>
    <p:extLst>
      <p:ext uri="{BB962C8B-B14F-4D97-AF65-F5344CB8AC3E}">
        <p14:creationId xmlns:p14="http://schemas.microsoft.com/office/powerpoint/2010/main" val="3453084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14</a:t>
            </a:fld>
            <a:endParaRPr lang="en-US"/>
          </a:p>
        </p:txBody>
      </p:sp>
    </p:spTree>
    <p:extLst>
      <p:ext uri="{BB962C8B-B14F-4D97-AF65-F5344CB8AC3E}">
        <p14:creationId xmlns:p14="http://schemas.microsoft.com/office/powerpoint/2010/main" val="4043608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6BE5A3A-290B-4650-8837-C7DF6B09D7C2}"/>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FAAB943A-05E5-4DBB-9439-4AA9AB58B95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937A2A3E-C51E-4812-928F-9F6EDF7D6891}"/>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4E7793D6-E57D-4A32-9BA2-23F3DF086B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58CFE39-66CB-4FC5-B2FF-60BABF3EF11C}"/>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451568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84C8E96-EA78-40BF-BDB6-5AD323A5C4C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1FAEDDC-B817-4EED-9D53-E7D15904C0B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7E5799D-AEA1-46D7-9F99-374B9CA01260}"/>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1E9E9318-9CF6-4ACA-A5CE-8663495348B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FD000B7-C01C-4DE0-BFB4-7BE0BE314184}"/>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3590453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1D6E89E-E412-49B0-BE62-F2EE4A2B26C5}"/>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81F4A66-C7C1-48F5-AAB5-5A374166ABE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DCD16AEB-16D5-42CA-9537-FAD06C886A53}"/>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5110061A-2295-4F39-894F-8BF3905A0D5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4EAFA22-2B3E-47BF-8F5E-F64F865092DD}"/>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1515802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761EA5-4D33-4A36-8325-0AFDE8063B7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9285093-E273-47EC-8BFD-2D378C93B7D0}"/>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200BCDF-53F2-4681-B896-B97C759BB46D}"/>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86C5409-E40F-4002-9C0B-84C74584F17D}"/>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6" name="Chỗ dành sẵn cho Chân trang 5">
            <a:extLst>
              <a:ext uri="{FF2B5EF4-FFF2-40B4-BE49-F238E27FC236}">
                <a16:creationId xmlns:a16="http://schemas.microsoft.com/office/drawing/2014/main" id="{03742CB6-7BBC-4CCA-A49E-F4B0DB855DC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4BB5FB3-9A75-4DFD-82CE-F2954A164016}"/>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783450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A5CC030-E22D-4C7E-B82F-6C746FBEE35A}"/>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1C16AB-9FFB-4D1E-9898-18C983971D6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848FA3B-CE27-4FB9-967B-9D7414F8DDEB}"/>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3946EAB-6249-4D4C-BE84-13FD2632327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CB35F50-BC3C-4EE3-8A42-9DE4B0D93042}"/>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54FDB98-3C96-4BC5-8100-EFDBD032C580}"/>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8" name="Chỗ dành sẵn cho Chân trang 7">
            <a:extLst>
              <a:ext uri="{FF2B5EF4-FFF2-40B4-BE49-F238E27FC236}">
                <a16:creationId xmlns:a16="http://schemas.microsoft.com/office/drawing/2014/main" id="{CE02A3A8-70AB-4CBC-B228-8EE92B606D39}"/>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271F50C4-EB83-47B1-B971-F20016E98BFF}"/>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2787976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DD26466-4061-4AEE-A69B-CB196B06D423}"/>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4544B7C-8624-48E3-9CF2-AFFE26A38AC3}"/>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4" name="Chỗ dành sẵn cho Chân trang 3">
            <a:extLst>
              <a:ext uri="{FF2B5EF4-FFF2-40B4-BE49-F238E27FC236}">
                <a16:creationId xmlns:a16="http://schemas.microsoft.com/office/drawing/2014/main" id="{C1F059B1-CAD6-423E-A9CD-390BFB122CA2}"/>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EA24A03B-D71E-48E8-A1BE-FD13DDD607F6}"/>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1258406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6476802-3A7D-45C0-A6D8-6AA8567F39C8}"/>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3" name="Chỗ dành sẵn cho Chân trang 2">
            <a:extLst>
              <a:ext uri="{FF2B5EF4-FFF2-40B4-BE49-F238E27FC236}">
                <a16:creationId xmlns:a16="http://schemas.microsoft.com/office/drawing/2014/main" id="{1B13712D-5B04-4E6A-8A0F-5C28924999B5}"/>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CA2E22E9-1CDF-4FDC-AAE0-4533882ED8ED}"/>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825617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C277932-5BE4-45E5-AC8E-FACA9EA330B5}"/>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7281689-A220-4734-AC81-35FC709D0BF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81C09AB8-6206-4767-ADA0-0F5BFE4C759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DF5A107-BA2F-4CEF-9B32-74906C309E39}"/>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6" name="Chỗ dành sẵn cho Chân trang 5">
            <a:extLst>
              <a:ext uri="{FF2B5EF4-FFF2-40B4-BE49-F238E27FC236}">
                <a16:creationId xmlns:a16="http://schemas.microsoft.com/office/drawing/2014/main" id="{1C10382E-E862-41C1-A96E-11E22F4130A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D0F9C6B-8592-414D-89CA-B1BFD2E633D7}"/>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83957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0DA8BF-E5D9-46F3-BF21-BD184503033D}"/>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C43884FC-7CB4-4A84-8786-D3B218280DF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8292C80B-F672-4040-9ED6-176F3D4277E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776CA2F-89E0-48FF-B7DB-B7435BE2E5F2}"/>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6" name="Chỗ dành sẵn cho Chân trang 5">
            <a:extLst>
              <a:ext uri="{FF2B5EF4-FFF2-40B4-BE49-F238E27FC236}">
                <a16:creationId xmlns:a16="http://schemas.microsoft.com/office/drawing/2014/main" id="{2580E76E-FA8D-4FBC-BCFF-C35B8797649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EBF6CBD-9D8A-44F6-BEBD-EA780CC7CDB5}"/>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464301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D26D3B-4D83-4901-B953-D52E007DFDC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921C6C4-6DBC-4E30-97B6-5A0B683E966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76BC1D8-FBB1-44B4-AD6C-9A98F65D07C1}"/>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E106A809-2D05-4F49-A350-721D1F61D8B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D31A982-DCE9-4452-B352-F525A3C40909}"/>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2131091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8643E9C-D4D0-4C27-9B92-8E7B64182860}"/>
              </a:ext>
            </a:extLst>
          </p:cNvPr>
          <p:cNvSpPr>
            <a:spLocks noGrp="1"/>
          </p:cNvSpPr>
          <p:nvPr>
            <p:ph type="title" orient="vert"/>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78D2274-438C-4DFA-AB47-D2EC50A510F3}"/>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F6C0C3D-3E8C-4FA2-9C4A-FB6A74AB65A3}"/>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B2C93262-3164-4660-9FF4-3F62E2AFFB9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2037D9B-155D-4BA7-B28F-D052B396D9FA}"/>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2518827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10" name="矩形: 圆角 9"/>
          <p:cNvSpPr/>
          <p:nvPr userDrawn="1"/>
        </p:nvSpPr>
        <p:spPr>
          <a:xfrm>
            <a:off x="355607" y="200029"/>
            <a:ext cx="8432786" cy="4743443"/>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圆角 11"/>
          <p:cNvSpPr/>
          <p:nvPr userDrawn="1"/>
        </p:nvSpPr>
        <p:spPr>
          <a:xfrm>
            <a:off x="483433" y="303976"/>
            <a:ext cx="8139659" cy="449958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0" name="矩形: 圆角 59"/>
          <p:cNvSpPr/>
          <p:nvPr userDrawn="1"/>
        </p:nvSpPr>
        <p:spPr>
          <a:xfrm>
            <a:off x="530276" y="342860"/>
            <a:ext cx="8046000" cy="4428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3" name="矩形: 一个圆顶角，剪去另一个顶角 12"/>
          <p:cNvSpPr/>
          <p:nvPr userDrawn="1"/>
        </p:nvSpPr>
        <p:spPr>
          <a:xfrm rot="5400000" flipV="1">
            <a:off x="52277" y="648773"/>
            <a:ext cx="675000" cy="27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718661" y="100489"/>
            <a:ext cx="7612380" cy="46101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grpSp>
      <p:sp>
        <p:nvSpPr>
          <p:cNvPr id="65" name="矩形: 一个圆顶角，剪去另一个顶角 64"/>
          <p:cNvSpPr/>
          <p:nvPr userDrawn="1"/>
        </p:nvSpPr>
        <p:spPr>
          <a:xfrm rot="5400000" flipV="1">
            <a:off x="52277" y="1362659"/>
            <a:ext cx="675000" cy="27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8400350" y="2040258"/>
            <a:ext cx="675000" cy="324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8373350" y="2781143"/>
            <a:ext cx="675000" cy="27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8373350" y="3495029"/>
            <a:ext cx="675000" cy="27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8373350" y="4208914"/>
            <a:ext cx="675000" cy="27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180642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C38DDCE-A2E0-4ED5-91D6-A39DA716103D}" type="datetimeFigureOut">
              <a:rPr lang="en-US" smtClean="0"/>
              <a:t>8/17/2023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6E1D2B-0CA4-49DE-8ACE-2DF230ACA4E4}" type="slidenum">
              <a:rPr lang="en-US" smtClean="0"/>
              <a:t>‹#›</a:t>
            </a:fld>
            <a:endParaRPr lang="en-US"/>
          </a:p>
        </p:txBody>
      </p:sp>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BC07D31-4B56-4456-B116-34D421119C1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194F17A-712D-4687-B4B7-996AFB00A49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8CCD1E4-6DA5-4A95-A4B6-EECB6CDD60E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FB198DB4-ACDF-494E-933C-55FE66AC6A7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F8B1083-D58F-4699-A741-E7EA5384509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020C7E6-65DD-4795-8988-78B3EDD8A9D6}" type="slidenum">
              <a:rPr lang="en-US" smtClean="0"/>
              <a:t>‹#›</a:t>
            </a:fld>
            <a:endParaRPr lang="en-US"/>
          </a:p>
        </p:txBody>
      </p:sp>
    </p:spTree>
    <p:extLst>
      <p:ext uri="{BB962C8B-B14F-4D97-AF65-F5344CB8AC3E}">
        <p14:creationId xmlns:p14="http://schemas.microsoft.com/office/powerpoint/2010/main" val="35061700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8.png"/><Relationship Id="rId3" Type="http://schemas.openxmlformats.org/officeDocument/2006/relationships/audio" Target="../media/audio1.wav"/><Relationship Id="rId7" Type="http://schemas.openxmlformats.org/officeDocument/2006/relationships/image" Target="../media/image29.png"/><Relationship Id="rId12" Type="http://schemas.openxmlformats.org/officeDocument/2006/relationships/image" Target="../media/image47.png"/><Relationship Id="rId17" Type="http://schemas.openxmlformats.org/officeDocument/2006/relationships/image" Target="../media/image39.png"/><Relationship Id="rId2" Type="http://schemas.openxmlformats.org/officeDocument/2006/relationships/notesSlide" Target="../notesSlides/notesSlide8.xml"/><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slide" Target="slide7.xml"/><Relationship Id="rId11" Type="http://schemas.openxmlformats.org/officeDocument/2006/relationships/image" Target="../media/image31.png"/><Relationship Id="rId5" Type="http://schemas.openxmlformats.org/officeDocument/2006/relationships/image" Target="../media/image36.png"/><Relationship Id="rId15" Type="http://schemas.openxmlformats.org/officeDocument/2006/relationships/image" Target="../media/image49.png"/><Relationship Id="rId10" Type="http://schemas.openxmlformats.org/officeDocument/2006/relationships/image" Target="../media/image46.emf"/><Relationship Id="rId4" Type="http://schemas.openxmlformats.org/officeDocument/2006/relationships/audio" Target="../media/audio2.wav"/><Relationship Id="rId9" Type="http://schemas.openxmlformats.org/officeDocument/2006/relationships/image" Target="../media/image45.png"/><Relationship Id="rId14" Type="http://schemas.openxmlformats.org/officeDocument/2006/relationships/image" Target="../media/image480.png"/></Relationships>
</file>

<file path=ppt/slides/_rels/slide1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7.xml"/><Relationship Id="rId7" Type="http://schemas.openxmlformats.org/officeDocument/2006/relationships/image" Target="../media/image5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notesSlide" Target="../notesSlides/notesSlide9.xml"/><Relationship Id="rId9" Type="http://schemas.openxmlformats.org/officeDocument/2006/relationships/image" Target="../media/image57.emf"/></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7.emf"/></Relationships>
</file>

<file path=ppt/slides/_rels/slide1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comments" Target="../comments/comment1.xml"/><Relationship Id="rId3" Type="http://schemas.openxmlformats.org/officeDocument/2006/relationships/slideLayout" Target="../slideLayouts/slideLayout7.xml"/><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jpeg"/><Relationship Id="rId10" Type="http://schemas.openxmlformats.org/officeDocument/2006/relationships/image" Target="../media/image67.png"/><Relationship Id="rId4" Type="http://schemas.openxmlformats.org/officeDocument/2006/relationships/notesSlide" Target="../notesSlides/notesSlide11.xml"/><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7.xml"/><Relationship Id="rId7" Type="http://schemas.openxmlformats.org/officeDocument/2006/relationships/image" Target="../media/image71.png"/><Relationship Id="rId12" Type="http://schemas.openxmlformats.org/officeDocument/2006/relationships/image" Target="../media/image7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5.png"/><Relationship Id="rId11" Type="http://schemas.openxmlformats.org/officeDocument/2006/relationships/image" Target="../media/image75.png"/><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2.jpeg"/><Relationship Id="rId9"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78.png"/><Relationship Id="rId4" Type="http://schemas.openxmlformats.org/officeDocument/2006/relationships/image" Target="../media/image77.jpeg"/></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77.jpeg"/><Relationship Id="rId7"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77.jpeg"/><Relationship Id="rId7"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77.jpeg"/></Relationships>
</file>

<file path=ppt/slides/_rels/slide2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emf"/><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0.png"/></Relationships>
</file>

<file path=ppt/slides/_rels/slide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106.emf"/><Relationship Id="rId5" Type="http://schemas.openxmlformats.org/officeDocument/2006/relationships/image" Target="../media/image105.png"/><Relationship Id="rId4" Type="http://schemas.openxmlformats.org/officeDocument/2006/relationships/image" Target="../media/image104.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7.xml"/><Relationship Id="rId7" Type="http://schemas.openxmlformats.org/officeDocument/2006/relationships/image" Target="../media/image9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9.emf"/><Relationship Id="rId5" Type="http://schemas.openxmlformats.org/officeDocument/2006/relationships/image" Target="../media/image108.png"/><Relationship Id="rId4" Type="http://schemas.openxmlformats.org/officeDocument/2006/relationships/image" Target="../media/image77.jpeg"/><Relationship Id="rId9" Type="http://schemas.openxmlformats.org/officeDocument/2006/relationships/comments" Target="../comments/comment2.xml"/></Relationships>
</file>

<file path=ppt/slides/_rels/slide2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09.emf"/></Relationships>
</file>

<file path=ppt/slides/_rels/slide3.xml.rels><?xml version="1.0" encoding="UTF-8" standalone="yes"?>
<Relationships xmlns="http://schemas.openxmlformats.org/package/2006/relationships"><Relationship Id="rId8" Type="http://schemas.openxmlformats.org/officeDocument/2006/relationships/hyperlink" Target="http://www.allwhitebackground.com/colorful-background-images.html" TargetMode="External"/><Relationship Id="rId13" Type="http://schemas.openxmlformats.org/officeDocument/2006/relationships/image" Target="../media/image11.png"/><Relationship Id="rId3" Type="http://schemas.openxmlformats.org/officeDocument/2006/relationships/image" Target="../media/image4.jpeg"/><Relationship Id="rId7" Type="http://schemas.openxmlformats.org/officeDocument/2006/relationships/image" Target="../media/image6.jpe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www.publicdomainpictures.net/en/view-image.php?image=317882&amp;picture=abstract-background" TargetMode="External"/><Relationship Id="rId11" Type="http://schemas.openxmlformats.org/officeDocument/2006/relationships/image" Target="../media/image9.png"/><Relationship Id="rId5" Type="http://schemas.openxmlformats.org/officeDocument/2006/relationships/image" Target="../media/image5.jpe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hyperlink" Target="https://www.wisc-online.com/assetrepository/viewasset?id=1508" TargetMode="External"/><Relationship Id="rId9" Type="http://schemas.openxmlformats.org/officeDocument/2006/relationships/image" Target="../media/image7.pn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1.xml"/><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9.xml"/><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slide" Target="slide8.xml"/><Relationship Id="rId9" Type="http://schemas.openxmlformats.org/officeDocument/2006/relationships/image" Target="../media/image26.pn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slide" Target="slide7.xml"/><Relationship Id="rId3" Type="http://schemas.openxmlformats.org/officeDocument/2006/relationships/audio" Target="../media/audio1.wav"/><Relationship Id="rId7" Type="http://schemas.openxmlformats.org/officeDocument/2006/relationships/image" Target="../media/image33.png"/><Relationship Id="rId12" Type="http://schemas.openxmlformats.org/officeDocument/2006/relationships/image" Target="../media/image23.png"/><Relationship Id="rId2" Type="http://schemas.openxmlformats.org/officeDocument/2006/relationships/notesSlide" Target="../notesSlides/notesSlide6.xml"/><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38.png"/><Relationship Id="rId10" Type="http://schemas.openxmlformats.org/officeDocument/2006/relationships/image" Target="../media/image36.png"/><Relationship Id="rId4" Type="http://schemas.openxmlformats.org/officeDocument/2006/relationships/audio" Target="../media/audio2.wav"/><Relationship Id="rId9" Type="http://schemas.openxmlformats.org/officeDocument/2006/relationships/image" Target="../media/image35.pn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31.png"/><Relationship Id="rId12" Type="http://schemas.openxmlformats.org/officeDocument/2006/relationships/slide" Target="slide7.xml"/><Relationship Id="rId2" Type="http://schemas.openxmlformats.org/officeDocument/2006/relationships/notesSlide" Target="../notesSlides/notesSlide7.xml"/><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6.png"/><Relationship Id="rId1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audio" Target="../media/audio2.wav"/><Relationship Id="rId9" Type="http://schemas.openxmlformats.org/officeDocument/2006/relationships/image" Target="../media/image42.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5" name="Chỗ dành sẵn cho Nội dung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3">
            <a:extLst>
              <a:ext uri="{28A0092B-C50C-407E-A947-70E740481C1C}">
                <a14:useLocalDpi xmlns:a14="http://schemas.microsoft.com/office/drawing/2010/main" val="0"/>
              </a:ext>
            </a:extLst>
          </a:blip>
          <a:srcRect l="7294"/>
          <a:stretch/>
        </p:blipFill>
        <p:spPr>
          <a:xfrm>
            <a:off x="1" y="7"/>
            <a:ext cx="7252232" cy="5143493"/>
          </a:xfrm>
          <a:prstGeom prst="rect">
            <a:avLst/>
          </a:prstGeom>
        </p:spPr>
      </p:pic>
      <p:sp>
        <p:nvSpPr>
          <p:cNvPr id="18" name="Rectangle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4"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8" name="Hộp Văn bản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BD37E8A-D45A-4AF4-AA02-27891D5290CA}"/>
              </a:ext>
            </a:extLst>
          </p:cNvPr>
          <p:cNvSpPr txBox="1"/>
          <p:nvPr/>
        </p:nvSpPr>
        <p:spPr>
          <a:xfrm>
            <a:off x="-1" y="717592"/>
            <a:ext cx="9139429" cy="507831"/>
          </a:xfrm>
          <a:prstGeom prst="rect">
            <a:avLst/>
          </a:prstGeom>
          <a:noFill/>
        </p:spPr>
        <p:txBody>
          <a:bodyPr wrap="square" rtlCol="0">
            <a:spAutoFit/>
          </a:bodyPr>
          <a:lstStyle/>
          <a:p>
            <a:pPr defTabSz="685800">
              <a:spcAft>
                <a:spcPts val="450"/>
              </a:spcAft>
            </a:pPr>
            <a:r>
              <a:rPr lang="en-US" sz="2700" b="1" dirty="0">
                <a:solidFill>
                  <a:srgbClr val="002060"/>
                </a:solidFill>
                <a:latin typeface="Times New Roman" panose="02020603050405020304" pitchFamily="18" charset="0"/>
                <a:cs typeface="Times New Roman" panose="02020603050405020304" pitchFamily="18" charset="0"/>
              </a:rPr>
              <a:t>TRƯỜNG TRUNG HỌC CƠ SỞ ………………</a:t>
            </a:r>
          </a:p>
        </p:txBody>
      </p:sp>
      <p:sp>
        <p:nvSpPr>
          <p:cNvPr id="9" name="Hộp Văn bản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5A797EB-37FC-432B-A43C-3061B2852843}"/>
              </a:ext>
            </a:extLst>
          </p:cNvPr>
          <p:cNvSpPr txBox="1"/>
          <p:nvPr/>
        </p:nvSpPr>
        <p:spPr>
          <a:xfrm>
            <a:off x="411931" y="3013265"/>
            <a:ext cx="8732069" cy="2131353"/>
          </a:xfrm>
          <a:prstGeom prst="rect">
            <a:avLst/>
          </a:prstGeom>
          <a:noFill/>
        </p:spPr>
        <p:txBody>
          <a:bodyPr wrap="square" rtlCol="0">
            <a:spAutoFit/>
          </a:bodyPr>
          <a:lstStyle/>
          <a:p>
            <a:pP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ZALO GVSB</a:t>
            </a:r>
            <a:r>
              <a:rPr lang="en-US" sz="3000" b="1">
                <a:solidFill>
                  <a:srgbClr val="002060"/>
                </a:solidFill>
                <a:latin typeface="Times New Roman" panose="02020603050405020304" pitchFamily="18" charset="0"/>
                <a:cs typeface="Times New Roman" panose="02020603050405020304" pitchFamily="18" charset="0"/>
              </a:rPr>
              <a:t>: Lê Thị Ánh Tuyết</a:t>
            </a:r>
            <a:endParaRPr lang="en-US" sz="3000" b="1" dirty="0">
              <a:solidFill>
                <a:srgbClr val="002060"/>
              </a:solidFill>
              <a:latin typeface="Times New Roman" panose="02020603050405020304" pitchFamily="18" charset="0"/>
              <a:cs typeface="Times New Roman" panose="02020603050405020304" pitchFamily="18" charset="0"/>
            </a:endParaRPr>
          </a:p>
          <a:p>
            <a:pP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ZALO GVPB </a:t>
            </a:r>
            <a:r>
              <a:rPr lang="en-US" sz="3000" b="1">
                <a:solidFill>
                  <a:srgbClr val="002060"/>
                </a:solidFill>
                <a:latin typeface="Times New Roman" panose="02020603050405020304" pitchFamily="18" charset="0"/>
                <a:cs typeface="Times New Roman" panose="02020603050405020304" pitchFamily="18" charset="0"/>
              </a:rPr>
              <a:t>1: Đồng Phương Dung</a:t>
            </a:r>
          </a:p>
          <a:p>
            <a:pPr defTabSz="685800">
              <a:spcAft>
                <a:spcPts val="450"/>
              </a:spcAft>
            </a:pPr>
            <a:r>
              <a:rPr lang="en-US" sz="3000" b="1">
                <a:solidFill>
                  <a:srgbClr val="002060"/>
                </a:solidFill>
                <a:latin typeface="Times New Roman" panose="02020603050405020304" pitchFamily="18" charset="0"/>
                <a:cs typeface="Times New Roman" panose="02020603050405020304" pitchFamily="18" charset="0"/>
              </a:rPr>
              <a:t>ZALO GVPB 2: Nga Ngô</a:t>
            </a:r>
          </a:p>
          <a:p>
            <a:pPr defTabSz="685800">
              <a:spcAft>
                <a:spcPts val="450"/>
              </a:spcAft>
            </a:pPr>
            <a:endParaRPr lang="en-US" sz="3000" b="1" dirty="0">
              <a:solidFill>
                <a:srgbClr val="002060"/>
              </a:solidFill>
              <a:latin typeface="Times New Roman" panose="02020603050405020304" pitchFamily="18" charset="0"/>
              <a:cs typeface="Times New Roman" panose="02020603050405020304" pitchFamily="18" charset="0"/>
            </a:endParaRPr>
          </a:p>
        </p:txBody>
      </p:sp>
      <p:sp>
        <p:nvSpPr>
          <p:cNvPr id="10" name="Hộp Văn bản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2285" y="1962661"/>
            <a:ext cx="9139429" cy="784830"/>
          </a:xfrm>
          <a:prstGeom prst="rect">
            <a:avLst/>
          </a:prstGeom>
          <a:noFill/>
        </p:spPr>
        <p:txBody>
          <a:bodyPr wrap="square" rtlCol="0">
            <a:spAutoFit/>
          </a:bodyPr>
          <a:lstStyle/>
          <a:p>
            <a:pPr algn="ctr" defTabSz="685800">
              <a:spcAft>
                <a:spcPts val="450"/>
              </a:spcAft>
            </a:pPr>
            <a:r>
              <a:rPr lang="en-US" sz="4500" b="1" dirty="0">
                <a:solidFill>
                  <a:srgbClr val="FF0000"/>
                </a:solidFill>
                <a:latin typeface="Times New Roman" panose="02020603050405020304" pitchFamily="18" charset="0"/>
                <a:cs typeface="Times New Roman" panose="02020603050405020304" pitchFamily="18" charset="0"/>
              </a:rPr>
              <a:t>MÔN TOÁN LỚP 8 (CÁNH DIỀU )</a:t>
            </a:r>
          </a:p>
        </p:txBody>
      </p:sp>
      <p:sp>
        <p:nvSpPr>
          <p:cNvPr id="11" name="Hộp Văn bản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2287" y="4612578"/>
            <a:ext cx="9134857" cy="553998"/>
          </a:xfrm>
          <a:prstGeom prst="rect">
            <a:avLst/>
          </a:prstGeom>
          <a:noFill/>
        </p:spPr>
        <p:txBody>
          <a:bodyPr wrap="square" rtlCol="0">
            <a:spAutoFit/>
          </a:bodyPr>
          <a:lstStyle/>
          <a:p>
            <a:pPr algn="ct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NĂM HỌC: 2023 - 2024</a:t>
            </a:r>
          </a:p>
        </p:txBody>
      </p:sp>
      <p:sp>
        <p:nvSpPr>
          <p:cNvPr id="12" name="Hộp Văn bản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39C44B3-5CCE-402B-9E16-576A3ABE7C3E}"/>
              </a:ext>
            </a:extLst>
          </p:cNvPr>
          <p:cNvSpPr txBox="1"/>
          <p:nvPr/>
        </p:nvSpPr>
        <p:spPr>
          <a:xfrm>
            <a:off x="-2285" y="222914"/>
            <a:ext cx="9141714" cy="553998"/>
          </a:xfrm>
          <a:prstGeom prst="rect">
            <a:avLst/>
          </a:prstGeom>
          <a:noFill/>
        </p:spPr>
        <p:txBody>
          <a:bodyPr wrap="square" rtlCol="0">
            <a:spAutoFit/>
          </a:bodyPr>
          <a:lstStyle/>
          <a:p>
            <a:pPr defTabSz="685800"/>
            <a:r>
              <a:rPr lang="en-US" sz="3000" b="1" dirty="0">
                <a:solidFill>
                  <a:srgbClr val="002060"/>
                </a:solidFill>
                <a:latin typeface="Times New Roman" panose="02020603050405020304" pitchFamily="18" charset="0"/>
                <a:cs typeface="Times New Roman" panose="02020603050405020304" pitchFamily="18" charset="0"/>
              </a:rPr>
              <a:t>PHÒNG GIÁO DỤC VÀ ĐÀO TẠO ………….</a:t>
            </a:r>
          </a:p>
        </p:txBody>
      </p:sp>
    </p:spTree>
    <p:extLst>
      <p:ext uri="{BB962C8B-B14F-4D97-AF65-F5344CB8AC3E}">
        <p14:creationId xmlns:p14="http://schemas.microsoft.com/office/powerpoint/2010/main" val="2143886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1" name="Picture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152AE42-DDD5-C996-273B-A17B2E5AC761}"/>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4994" t="31664" r="4994" b="30253"/>
          <a:stretch/>
        </p:blipFill>
        <p:spPr>
          <a:xfrm>
            <a:off x="76200" y="-19050"/>
            <a:ext cx="8991600" cy="831510"/>
          </a:xfrm>
          <a:prstGeom prst="rect">
            <a:avLst/>
          </a:prstGeom>
        </p:spPr>
      </p:pic>
      <p:pic>
        <p:nvPicPr>
          <p:cNvPr id="6" name="Picture 5" descr="OPL20U25GSXzBJYl68kk8uQGfFKzs7yb1M4KJWUiLk6ZEvGF+qCIPSnY57AbBFCvTW2023.15.47+K4lPs7H94VUqPe2XwIsfPRnrXQE//QTEXxb8/8N4CNc6FpgZahzpTjFhMzSA7T/nHJa11DE8Ng2TP3iAmRczFlmslSuUNOgUeb6yRvs0=">
            <a:hlinkClick r:id="rId6" action="ppaction://hlinksldjump"/>
            <a:extLst>
              <a:ext uri="{FF2B5EF4-FFF2-40B4-BE49-F238E27FC236}">
                <a16:creationId xmlns:a16="http://schemas.microsoft.com/office/drawing/2014/main" id="{007B5400-BFD7-F869-9FA1-E601CC6E7D2E}"/>
              </a:ext>
            </a:extLst>
          </p:cNvPr>
          <p:cNvPicPr>
            <a:picLocks noGrp="1" noRot="1" noMove="1" noResize="1" noEditPoints="1" noAdjustHandles="1" noChangeArrowheads="1" noChangeShapeType="1" noCrop="1"/>
          </p:cNvPicPr>
          <p:nvPr/>
        </p:nvPicPr>
        <p:blipFill>
          <a:blip r:embed="rId7"/>
          <a:stretch>
            <a:fillRect/>
          </a:stretch>
        </p:blipFill>
        <p:spPr>
          <a:xfrm>
            <a:off x="0" y="4184437"/>
            <a:ext cx="975445" cy="987638"/>
          </a:xfrm>
          <a:prstGeom prst="rect">
            <a:avLst/>
          </a:prstGeom>
        </p:spPr>
      </p:pic>
      <p:grpSp>
        <p:nvGrpSpPr>
          <p:cNvPr id="8" name="Group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D8248F8-8434-B47A-9CC6-7BAF3E56440B}"/>
              </a:ext>
            </a:extLst>
          </p:cNvPr>
          <p:cNvGrpSpPr/>
          <p:nvPr/>
        </p:nvGrpSpPr>
        <p:grpSpPr>
          <a:xfrm>
            <a:off x="0" y="0"/>
            <a:ext cx="1581150" cy="1581150"/>
            <a:chOff x="2410167" y="1066008"/>
            <a:chExt cx="1581150" cy="1581150"/>
          </a:xfrm>
        </p:grpSpPr>
        <p:pic>
          <p:nvPicPr>
            <p:cNvPr id="9" name="Picture 8" descr="A picture containing circle, oval, gold&#10;&#10;Description automatically generated">
              <a:extLst>
                <a:ext uri="{FF2B5EF4-FFF2-40B4-BE49-F238E27FC236}">
                  <a16:creationId xmlns:a16="http://schemas.microsoft.com/office/drawing/2014/main" id="{77C5062A-A43B-E4E8-9AB2-89165F93E6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10167" y="1066008"/>
              <a:ext cx="1581150" cy="1581150"/>
            </a:xfrm>
            <a:prstGeom prst="rect">
              <a:avLst/>
            </a:prstGeom>
          </p:spPr>
        </p:pic>
        <p:sp>
          <p:nvSpPr>
            <p:cNvPr id="10" name="Oval 9">
              <a:extLst>
                <a:ext uri="{FF2B5EF4-FFF2-40B4-BE49-F238E27FC236}">
                  <a16:creationId xmlns:a16="http://schemas.microsoft.com/office/drawing/2014/main" id="{9AF6CBC2-C6C2-C8FE-CBC8-7014BCADF3FE}"/>
                </a:ext>
              </a:extLst>
            </p:cNvPr>
            <p:cNvSpPr/>
            <p:nvPr/>
          </p:nvSpPr>
          <p:spPr>
            <a:xfrm>
              <a:off x="2745824" y="1397517"/>
              <a:ext cx="903294" cy="903294"/>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3</a:t>
              </a:r>
              <a:endParaRPr lang="vi-VN" sz="6000" b="1">
                <a:latin typeface="Times New Roman" panose="02020603050405020304" pitchFamily="18" charset="0"/>
                <a:cs typeface="Times New Roman" panose="02020603050405020304" pitchFamily="18" charset="0"/>
              </a:endParaRPr>
            </a:p>
          </p:txBody>
        </p:sp>
      </p:grpSp>
      <mc:AlternateContent xmlns:mc="http://schemas.openxmlformats.org/markup-compatibility/2006">
        <mc:Choice xmlns:a14="http://schemas.microsoft.com/office/drawing/2010/main" Requires="a14">
          <p:sp>
            <p:nvSpPr>
              <p:cNvPr id="15" name="TextBox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BA39501-DAAC-633D-6614-245CF12CFF1A}"/>
                  </a:ext>
                </a:extLst>
              </p:cNvPr>
              <p:cNvSpPr txBox="1">
                <a:spLocks/>
              </p:cNvSpPr>
              <p:nvPr/>
            </p:nvSpPr>
            <p:spPr>
              <a:xfrm>
                <a:off x="1840607" y="100485"/>
                <a:ext cx="6553200" cy="646331"/>
              </a:xfrm>
              <a:prstGeom prst="rect">
                <a:avLst/>
              </a:prstGeom>
              <a:noFill/>
            </p:spPr>
            <p:txBody>
              <a:bodyPr wrap="square">
                <a:spAutoFit/>
              </a:bodyPr>
              <a:lstStyle/>
              <a:p>
                <a:r>
                  <a:rPr lang="vi-VN" sz="3600">
                    <a:latin typeface="+mj-lt"/>
                  </a:rPr>
                  <a:t>Cho hình vẽ  sau. Độ dài của </a:t>
                </a:r>
                <a14:m>
                  <m:oMath xmlns:m="http://schemas.openxmlformats.org/officeDocument/2006/math">
                    <m:r>
                      <m:rPr>
                        <m:nor/>
                      </m:rPr>
                      <a:rPr lang="vi-VN" sz="3600" b="0" i="1" smtClean="0">
                        <a:latin typeface="+mj-lt"/>
                      </a:rPr>
                      <m:t>x</m:t>
                    </m:r>
                  </m:oMath>
                </a14:m>
                <a:r>
                  <a:rPr lang="vi-VN" sz="3600">
                    <a:latin typeface="+mj-lt"/>
                  </a:rPr>
                  <a:t> là:</a:t>
                </a:r>
              </a:p>
            </p:txBody>
          </p:sp>
        </mc:Choice>
        <mc:Fallback>
          <p:sp>
            <p:nvSpPr>
              <p:cNvPr id="15" name="TextBox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BA39501-DAAC-633D-6614-245CF12CFF1A}"/>
                  </a:ext>
                </a:extLst>
              </p:cNvPr>
              <p:cNvSpPr txBox="1">
                <a:spLocks noRot="1" noChangeAspect="1" noMove="1" noResize="1" noEditPoints="1" noAdjustHandles="1" noChangeArrowheads="1" noChangeShapeType="1" noTextEdit="1"/>
              </p:cNvSpPr>
              <p:nvPr/>
            </p:nvSpPr>
            <p:spPr>
              <a:xfrm>
                <a:off x="1840607" y="100485"/>
                <a:ext cx="6553200" cy="646331"/>
              </a:xfrm>
              <a:prstGeom prst="rect">
                <a:avLst/>
              </a:prstGeom>
              <a:blipFill>
                <a:blip r:embed="rId9"/>
                <a:stretch>
                  <a:fillRect l="-2884" t="-14953" b="-32710"/>
                </a:stretch>
              </a:blipFill>
            </p:spPr>
            <p:txBody>
              <a:bodyPr/>
              <a:lstStyle/>
              <a:p>
                <a:r>
                  <a:rPr lang="en-US">
                    <a:noFill/>
                  </a:rPr>
                  <a:t> </a:t>
                </a:r>
              </a:p>
            </p:txBody>
          </p:sp>
        </mc:Fallback>
      </mc:AlternateContent>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D6CFC32-DF76-7D15-B55F-40335E4257A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28497" y="646512"/>
            <a:ext cx="4916068" cy="2502392"/>
          </a:xfrm>
          <a:prstGeom prst="rect">
            <a:avLst/>
          </a:prstGeom>
          <a:noFill/>
          <a:ln>
            <a:noFill/>
          </a:ln>
        </p:spPr>
      </p:pic>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FB6BD54-A4DE-610B-3F5D-10C86669F394}"/>
              </a:ext>
            </a:extLst>
          </p:cNvPr>
          <p:cNvPicPr>
            <a:picLocks noGrp="1" noRot="1" noChangeAspect="1" noMove="1" noResize="1" noEditPoints="1" noAdjustHandles="1" noChangeArrowheads="1" noChangeShapeType="1" noCrop="1"/>
          </p:cNvPicPr>
          <p:nvPr/>
        </p:nvPicPr>
        <p:blipFill rotWithShape="1">
          <a:blip r:embed="rId11">
            <a:extLst>
              <a:ext uri="{28A0092B-C50C-407E-A947-70E740481C1C}">
                <a14:useLocalDpi xmlns:a14="http://schemas.microsoft.com/office/drawing/2010/main" val="0"/>
              </a:ext>
            </a:extLst>
          </a:blip>
          <a:srcRect l="8257" t="52536" r="7808" b="28157"/>
          <a:stretch/>
        </p:blipFill>
        <p:spPr>
          <a:xfrm>
            <a:off x="1502810" y="3003155"/>
            <a:ext cx="3497535" cy="776078"/>
          </a:xfrm>
          <a:prstGeom prst="rect">
            <a:avLst/>
          </a:prstGeom>
        </p:spPr>
      </p:pic>
      <mc:AlternateContent xmlns:mc="http://schemas.openxmlformats.org/markup-compatibility/2006">
        <mc:Choice xmlns:a14="http://schemas.microsoft.com/office/drawing/2010/main" Requires="a14">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CD6C60A-AC86-38C7-6E66-0D8DF6FF0D22}"/>
                  </a:ext>
                </a:extLst>
              </p:cNvPr>
              <p:cNvSpPr txBox="1"/>
              <p:nvPr/>
            </p:nvSpPr>
            <p:spPr>
              <a:xfrm>
                <a:off x="1759558" y="3103851"/>
                <a:ext cx="3050773"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A.</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m:rPr>
                        <m:nor/>
                      </m:rPr>
                      <a:rPr lang="vi-VN" sz="3200" b="0" i="1" smtClean="0">
                        <a:latin typeface="Times New Roman (Headings)"/>
                      </a:rPr>
                      <m:t>x</m:t>
                    </m:r>
                    <m:r>
                      <a:rPr lang="en-US" sz="3200" b="0" i="1" smtClean="0">
                        <a:latin typeface="Cambria Math" panose="02040503050406030204" pitchFamily="18" charset="0"/>
                      </a:rPr>
                      <m:t>=</m:t>
                    </m:r>
                    <m:r>
                      <m:rPr>
                        <m:nor/>
                      </m:rPr>
                      <a:rPr lang="en-US" sz="3200" b="0" i="0" smtClean="0">
                        <a:latin typeface="Times New Roman (Headings)"/>
                      </a:rPr>
                      <m:t>22 </m:t>
                    </m:r>
                    <m:r>
                      <m:rPr>
                        <m:nor/>
                      </m:rPr>
                      <a:rPr lang="en-US" sz="3200" b="0" i="0" smtClean="0">
                        <a:latin typeface="Times New Roman (Headings)"/>
                      </a:rPr>
                      <m:t>cm</m:t>
                    </m:r>
                  </m:oMath>
                </a14:m>
                <a:r>
                  <a:rPr lang="en-US" sz="3200" i="1" dirty="0">
                    <a:latin typeface="+mj-lt"/>
                    <a:cs typeface="Times New Roman" panose="02020603050405020304" pitchFamily="18" charset="0"/>
                  </a:rPr>
                  <a:t>.</a:t>
                </a:r>
                <a:endParaRPr lang="vi-VN" sz="3200" i="1" dirty="0">
                  <a:latin typeface="+mj-lt"/>
                  <a:cs typeface="Times New Roman" panose="02020603050405020304" pitchFamily="18" charset="0"/>
                </a:endParaRPr>
              </a:p>
            </p:txBody>
          </p:sp>
        </mc:Choice>
        <mc:Fallback>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CD6C60A-AC86-38C7-6E66-0D8DF6FF0D22}"/>
                  </a:ext>
                </a:extLst>
              </p:cNvPr>
              <p:cNvSpPr txBox="1">
                <a:spLocks noRot="1" noChangeAspect="1" noMove="1" noResize="1" noEditPoints="1" noAdjustHandles="1" noChangeArrowheads="1" noChangeShapeType="1" noTextEdit="1"/>
              </p:cNvSpPr>
              <p:nvPr/>
            </p:nvSpPr>
            <p:spPr>
              <a:xfrm>
                <a:off x="1759558" y="3103851"/>
                <a:ext cx="3050773" cy="584775"/>
              </a:xfrm>
              <a:prstGeom prst="rect">
                <a:avLst/>
              </a:prstGeom>
              <a:blipFill>
                <a:blip r:embed="rId12"/>
                <a:stretch>
                  <a:fillRect l="-5200" t="-15625" b="-34375"/>
                </a:stretch>
              </a:blipFill>
            </p:spPr>
            <p:txBody>
              <a:bodyPr/>
              <a:lstStyle/>
              <a:p>
                <a:r>
                  <a:rPr lang="en-US">
                    <a:noFill/>
                  </a:rPr>
                  <a:t> </a:t>
                </a:r>
              </a:p>
            </p:txBody>
          </p:sp>
        </mc:Fallback>
      </mc:AlternateContent>
      <p:pic>
        <p:nvPicPr>
          <p:cNvPr id="12" name="Pictur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EFDB6AB-193B-9A97-31B4-18418CCACB3A}"/>
              </a:ext>
            </a:extLst>
          </p:cNvPr>
          <p:cNvPicPr>
            <a:picLocks noGrp="1" noRot="1" noChangeAspect="1" noMove="1" noResize="1" noEditPoints="1" noAdjustHandles="1" noChangeArrowheads="1" noChangeShapeType="1" noCrop="1"/>
          </p:cNvPicPr>
          <p:nvPr/>
        </p:nvPicPr>
        <p:blipFill rotWithShape="1">
          <a:blip r:embed="rId11">
            <a:extLst>
              <a:ext uri="{28A0092B-C50C-407E-A947-70E740481C1C}">
                <a14:useLocalDpi xmlns:a14="http://schemas.microsoft.com/office/drawing/2010/main" val="0"/>
              </a:ext>
            </a:extLst>
          </a:blip>
          <a:srcRect l="8257" t="52536" r="7808" b="28157"/>
          <a:stretch/>
        </p:blipFill>
        <p:spPr>
          <a:xfrm>
            <a:off x="1502809" y="3837516"/>
            <a:ext cx="3497535" cy="776078"/>
          </a:xfrm>
          <a:prstGeom prst="rect">
            <a:avLst/>
          </a:prstGeom>
        </p:spPr>
      </p:pic>
      <mc:AlternateContent xmlns:mc="http://schemas.openxmlformats.org/markup-compatibility/2006">
        <mc:Choice xmlns:a14="http://schemas.microsoft.com/office/drawing/2010/main" Requires="a14">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CB50D5D-9E3D-EFA1-BE08-E3AA48007EA4}"/>
                  </a:ext>
                </a:extLst>
              </p:cNvPr>
              <p:cNvSpPr txBox="1"/>
              <p:nvPr/>
            </p:nvSpPr>
            <p:spPr>
              <a:xfrm>
                <a:off x="1805845" y="3912213"/>
                <a:ext cx="2979078" cy="584775"/>
              </a:xfrm>
              <a:prstGeom prst="rect">
                <a:avLst/>
              </a:prstGeom>
              <a:noFill/>
            </p:spPr>
            <p:txBody>
              <a:bodyPr wrap="square" rtlCol="0">
                <a:spAutoFit/>
              </a:bodyPr>
              <a:lstStyle>
                <a:defPPr>
                  <a:defRPr lang="en-US"/>
                </a:defPPr>
                <a:lvl1pPr>
                  <a:defRPr sz="3200" b="1">
                    <a:latin typeface="Times New Roman" panose="02020603050405020304" pitchFamily="18" charset="0"/>
                    <a:cs typeface="Times New Roman" panose="02020603050405020304" pitchFamily="18" charset="0"/>
                  </a:defRPr>
                </a:lvl1pPr>
              </a:lstStyle>
              <a:p>
                <a:r>
                  <a:rPr lang="en-US"/>
                  <a:t>B. </a:t>
                </a:r>
                <a14:m>
                  <m:oMath xmlns:m="http://schemas.openxmlformats.org/officeDocument/2006/math">
                    <m:r>
                      <m:rPr>
                        <m:nor/>
                      </m:rPr>
                      <a:rPr lang="vi-VN" b="0" i="1">
                        <a:latin typeface="+mj-lt"/>
                      </a:rPr>
                      <m:t>x</m:t>
                    </m:r>
                    <m:r>
                      <a:rPr lang="vi-VN" b="0" i="1">
                        <a:latin typeface="Cambria Math" panose="02040503050406030204" pitchFamily="18" charset="0"/>
                      </a:rPr>
                      <m:t>=</m:t>
                    </m:r>
                    <m:r>
                      <m:rPr>
                        <m:nor/>
                      </m:rPr>
                      <a:rPr lang="vi-VN" b="0" i="0">
                        <a:latin typeface="+mj-lt"/>
                      </a:rPr>
                      <m:t>32</m:t>
                    </m:r>
                    <m:r>
                      <m:rPr>
                        <m:nor/>
                      </m:rPr>
                      <a:rPr lang="vi-VN" b="0" i="0" smtClean="0">
                        <a:latin typeface="+mj-lt"/>
                      </a:rPr>
                      <m:t> </m:t>
                    </m:r>
                    <m:r>
                      <m:rPr>
                        <m:nor/>
                      </m:rPr>
                      <a:rPr lang="vi-VN" b="0" i="0">
                        <a:latin typeface="+mj-lt"/>
                      </a:rPr>
                      <m:t>cm</m:t>
                    </m:r>
                    <m:r>
                      <m:rPr>
                        <m:nor/>
                      </m:rPr>
                      <a:rPr lang="vi-VN" b="0" i="0">
                        <a:latin typeface="+mj-lt"/>
                      </a:rPr>
                      <m:t>.</m:t>
                    </m:r>
                  </m:oMath>
                </a14:m>
                <a:endParaRPr lang="vi-VN" b="0">
                  <a:latin typeface="+mj-lt"/>
                </a:endParaRPr>
              </a:p>
            </p:txBody>
          </p:sp>
        </mc:Choice>
        <mc:Fallback>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CB50D5D-9E3D-EFA1-BE08-E3AA48007EA4}"/>
                  </a:ext>
                </a:extLst>
              </p:cNvPr>
              <p:cNvSpPr txBox="1">
                <a:spLocks noRot="1" noChangeAspect="1" noMove="1" noResize="1" noEditPoints="1" noAdjustHandles="1" noChangeArrowheads="1" noChangeShapeType="1" noTextEdit="1"/>
              </p:cNvSpPr>
              <p:nvPr/>
            </p:nvSpPr>
            <p:spPr>
              <a:xfrm>
                <a:off x="1805845" y="3912213"/>
                <a:ext cx="2979078" cy="584775"/>
              </a:xfrm>
              <a:prstGeom prst="rect">
                <a:avLst/>
              </a:prstGeom>
              <a:blipFill>
                <a:blip r:embed="rId13"/>
                <a:stretch>
                  <a:fillRect l="-5112" t="-14583" b="-32292"/>
                </a:stretch>
              </a:blipFill>
            </p:spPr>
            <p:txBody>
              <a:bodyPr/>
              <a:lstStyle/>
              <a:p>
                <a:r>
                  <a:rPr lang="en-US">
                    <a:noFill/>
                  </a:rPr>
                  <a:t> </a:t>
                </a:r>
              </a:p>
            </p:txBody>
          </p:sp>
        </mc:Fallback>
      </mc:AlternateContent>
      <p:pic>
        <p:nvPicPr>
          <p:cNvPr id="16" name="Picture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9ED93E1-1913-A00E-F882-10A51ED347CD}"/>
              </a:ext>
            </a:extLst>
          </p:cNvPr>
          <p:cNvPicPr>
            <a:picLocks noGrp="1" noRot="1" noChangeAspect="1" noMove="1" noResize="1" noEditPoints="1" noAdjustHandles="1" noChangeArrowheads="1" noChangeShapeType="1" noCrop="1"/>
          </p:cNvPicPr>
          <p:nvPr/>
        </p:nvPicPr>
        <p:blipFill rotWithShape="1">
          <a:blip r:embed="rId11">
            <a:extLst>
              <a:ext uri="{28A0092B-C50C-407E-A947-70E740481C1C}">
                <a14:useLocalDpi xmlns:a14="http://schemas.microsoft.com/office/drawing/2010/main" val="0"/>
              </a:ext>
            </a:extLst>
          </a:blip>
          <a:srcRect l="8257" t="52536" r="7808" b="28157"/>
          <a:stretch/>
        </p:blipFill>
        <p:spPr>
          <a:xfrm>
            <a:off x="5179037" y="3014872"/>
            <a:ext cx="3474901" cy="776078"/>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01C60A7-D2CB-0E01-74F5-97BE563CB41A}"/>
                  </a:ext>
                </a:extLst>
              </p:cNvPr>
              <p:cNvSpPr txBox="1"/>
              <p:nvPr/>
            </p:nvSpPr>
            <p:spPr>
              <a:xfrm>
                <a:off x="5413151" y="3116831"/>
                <a:ext cx="297907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C.</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m:rPr>
                        <m:nor/>
                      </m:rPr>
                      <a:rPr lang="vi-VN" sz="3200" i="1">
                        <a:latin typeface="+mj-lt"/>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m:t>
                    </m:r>
                    <m:r>
                      <m:rPr>
                        <m:nor/>
                      </m:rPr>
                      <a:rPr lang="vi-VN" sz="3200" i="0">
                        <a:latin typeface="Times New Roman (Headings)"/>
                        <a:cs typeface="Times New Roman" panose="02020603050405020304" pitchFamily="18" charset="0"/>
                      </a:rPr>
                      <m:t>20</m:t>
                    </m:r>
                    <m:r>
                      <m:rPr>
                        <m:nor/>
                      </m:rPr>
                      <a:rPr lang="vi-VN" sz="3200" b="0" i="0" smtClean="0">
                        <a:latin typeface="Times New Roman (Headings)"/>
                        <a:cs typeface="Times New Roman" panose="02020603050405020304" pitchFamily="18" charset="0"/>
                      </a:rPr>
                      <m:t> </m:t>
                    </m:r>
                    <m:r>
                      <m:rPr>
                        <m:nor/>
                      </m:rPr>
                      <a:rPr lang="vi-VN" sz="3200" i="0">
                        <a:latin typeface="Times New Roman (Headings)"/>
                        <a:cs typeface="Times New Roman" panose="02020603050405020304" pitchFamily="18" charset="0"/>
                      </a:rPr>
                      <m:t>cm</m:t>
                    </m:r>
                    <m:r>
                      <m:rPr>
                        <m:nor/>
                      </m:rPr>
                      <a:rPr lang="vi-VN" sz="3200" i="0">
                        <a:latin typeface="Times New Roman" panose="02020603050405020304" pitchFamily="18" charset="0"/>
                        <a:cs typeface="Times New Roman" panose="02020603050405020304" pitchFamily="18" charset="0"/>
                      </a:rPr>
                      <m:t>.</m:t>
                    </m:r>
                  </m:oMath>
                </a14:m>
                <a:endParaRPr lang="vi-VN" sz="3200" dirty="0">
                  <a:latin typeface="Times New Roman" panose="02020603050405020304" pitchFamily="18"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E01C60A7-D2CB-0E01-74F5-97BE563CB41A}"/>
                  </a:ext>
                </a:extLst>
              </p:cNvPr>
              <p:cNvSpPr txBox="1">
                <a:spLocks noRot="1" noChangeAspect="1" noMove="1" noResize="1" noEditPoints="1" noAdjustHandles="1" noChangeArrowheads="1" noChangeShapeType="1" noTextEdit="1"/>
              </p:cNvSpPr>
              <p:nvPr/>
            </p:nvSpPr>
            <p:spPr>
              <a:xfrm>
                <a:off x="5413151" y="3116831"/>
                <a:ext cx="2979077" cy="584775"/>
              </a:xfrm>
              <a:prstGeom prst="rect">
                <a:avLst/>
              </a:prstGeom>
              <a:blipFill>
                <a:blip r:embed="rId14"/>
                <a:stretch>
                  <a:fillRect l="-5317" t="-14583" b="-32292"/>
                </a:stretch>
              </a:blipFill>
            </p:spPr>
            <p:txBody>
              <a:bodyPr/>
              <a:lstStyle/>
              <a:p>
                <a:r>
                  <a:rPr lang="vi-VN">
                    <a:noFill/>
                  </a:rPr>
                  <a:t> </a:t>
                </a:r>
              </a:p>
            </p:txBody>
          </p:sp>
        </mc:Fallback>
      </mc:AlternateContent>
      <p:pic>
        <p:nvPicPr>
          <p:cNvPr id="19" name="Picture 18" descr="A picture containing screenshot, colorfulness, rectangle, line&#10;&#10;Description automatically generated">
            <a:extLst>
              <a:ext uri="{FF2B5EF4-FFF2-40B4-BE49-F238E27FC236}">
                <a16:creationId xmlns:a16="http://schemas.microsoft.com/office/drawing/2014/main" id="{5193DA31-28D4-CDB1-4D46-4B26875B2550}"/>
              </a:ext>
            </a:extLst>
          </p:cNvPr>
          <p:cNvPicPr>
            <a:picLocks noGrp="1" noRot="1" noChangeAspect="1" noMove="1" noResize="1" noEditPoints="1" noAdjustHandles="1" noChangeArrowheads="1" noChangeShapeType="1" noCrop="1"/>
          </p:cNvPicPr>
          <p:nvPr/>
        </p:nvPicPr>
        <p:blipFill rotWithShape="1">
          <a:blip r:embed="rId11">
            <a:extLst>
              <a:ext uri="{28A0092B-C50C-407E-A947-70E740481C1C}">
                <a14:useLocalDpi xmlns:a14="http://schemas.microsoft.com/office/drawing/2010/main" val="0"/>
              </a:ext>
            </a:extLst>
          </a:blip>
          <a:srcRect l="8257" t="52536" r="7808" b="28157"/>
          <a:stretch/>
        </p:blipFill>
        <p:spPr>
          <a:xfrm>
            <a:off x="5179037" y="3853072"/>
            <a:ext cx="3474901" cy="776078"/>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E1D6364-6C28-01BA-0C11-3583C6089E16}"/>
                  </a:ext>
                </a:extLst>
              </p:cNvPr>
              <p:cNvSpPr txBox="1"/>
              <p:nvPr/>
            </p:nvSpPr>
            <p:spPr>
              <a:xfrm>
                <a:off x="5453199" y="3923382"/>
                <a:ext cx="2979077"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D.</a:t>
                </a:r>
                <a:r>
                  <a:rPr lang="en-US" sz="3200">
                    <a:latin typeface="Times New Roman" panose="02020603050405020304" pitchFamily="18" charset="0"/>
                    <a:cs typeface="Times New Roman" panose="02020603050405020304" pitchFamily="18" charset="0"/>
                  </a:rPr>
                  <a:t> </a:t>
                </a:r>
                <a14:m>
                  <m:oMath xmlns:m="http://schemas.openxmlformats.org/officeDocument/2006/math">
                    <m:r>
                      <m:rPr>
                        <m:nor/>
                      </m:rPr>
                      <a:rPr lang="vi-VN" sz="3200" i="1">
                        <a:latin typeface="Times New Roman (Headings)"/>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m:t>
                    </m:r>
                    <m:r>
                      <m:rPr>
                        <m:nor/>
                      </m:rPr>
                      <a:rPr lang="vi-VN" sz="3200" i="0">
                        <a:latin typeface="+mj-lt"/>
                        <a:cs typeface="Times New Roman" panose="02020603050405020304" pitchFamily="18" charset="0"/>
                      </a:rPr>
                      <m:t>24</m:t>
                    </m:r>
                    <m:r>
                      <m:rPr>
                        <m:nor/>
                      </m:rPr>
                      <a:rPr lang="vi-VN" sz="3200" b="0" i="0" smtClean="0">
                        <a:latin typeface="+mj-lt"/>
                        <a:cs typeface="Times New Roman" panose="02020603050405020304" pitchFamily="18" charset="0"/>
                      </a:rPr>
                      <m:t> </m:t>
                    </m:r>
                    <m:r>
                      <m:rPr>
                        <m:nor/>
                      </m:rPr>
                      <a:rPr lang="vi-VN" sz="3200" i="0">
                        <a:latin typeface="+mj-lt"/>
                        <a:cs typeface="Times New Roman" panose="02020603050405020304" pitchFamily="18" charset="0"/>
                      </a:rPr>
                      <m:t>cm</m:t>
                    </m:r>
                    <m:r>
                      <m:rPr>
                        <m:nor/>
                      </m:rPr>
                      <a:rPr lang="vi-VN" sz="3200" i="0">
                        <a:latin typeface="+mj-lt"/>
                        <a:cs typeface="Times New Roman" panose="02020603050405020304" pitchFamily="18" charset="0"/>
                      </a:rPr>
                      <m:t>.</m:t>
                    </m:r>
                  </m:oMath>
                </a14:m>
                <a:endParaRPr lang="vi-VN" sz="3200">
                  <a:latin typeface="+mj-lt"/>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6E1D6364-6C28-01BA-0C11-3583C6089E16}"/>
                  </a:ext>
                </a:extLst>
              </p:cNvPr>
              <p:cNvSpPr txBox="1">
                <a:spLocks noRot="1" noChangeAspect="1" noMove="1" noResize="1" noEditPoints="1" noAdjustHandles="1" noChangeArrowheads="1" noChangeShapeType="1" noTextEdit="1"/>
              </p:cNvSpPr>
              <p:nvPr/>
            </p:nvSpPr>
            <p:spPr>
              <a:xfrm>
                <a:off x="5453199" y="3923382"/>
                <a:ext cx="2979077" cy="584775"/>
              </a:xfrm>
              <a:prstGeom prst="rect">
                <a:avLst/>
              </a:prstGeom>
              <a:blipFill>
                <a:blip r:embed="rId15"/>
                <a:stretch>
                  <a:fillRect l="-5328" t="-14583" b="-32292"/>
                </a:stretch>
              </a:blipFill>
            </p:spPr>
            <p:txBody>
              <a:bodyPr/>
              <a:lstStyle/>
              <a:p>
                <a:r>
                  <a:rPr lang="vi-VN">
                    <a:noFill/>
                  </a:rPr>
                  <a:t> </a:t>
                </a:r>
              </a:p>
            </p:txBody>
          </p:sp>
        </mc:Fallback>
      </mc:AlternateContent>
      <p:sp>
        <p:nvSpPr>
          <p:cNvPr id="24" name="Rounded Rectangle 3">
            <a:extLst>
              <a:ext uri="{FF2B5EF4-FFF2-40B4-BE49-F238E27FC236}">
                <a16:creationId xmlns:a16="http://schemas.microsoft.com/office/drawing/2014/main" id="{4C7BCDF7-3C03-CE43-5B22-BEB0B2AD820D}"/>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30</a:t>
            </a:r>
          </a:p>
        </p:txBody>
      </p:sp>
      <p:sp>
        <p:nvSpPr>
          <p:cNvPr id="25" name="Rounded Rectangle 4">
            <a:extLst>
              <a:ext uri="{FF2B5EF4-FFF2-40B4-BE49-F238E27FC236}">
                <a16:creationId xmlns:a16="http://schemas.microsoft.com/office/drawing/2014/main" id="{3E7608B8-1FD6-7816-6189-F353DBEBA0BB}"/>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29</a:t>
            </a:r>
          </a:p>
        </p:txBody>
      </p:sp>
      <p:sp>
        <p:nvSpPr>
          <p:cNvPr id="26" name="Rounded Rectangle 5">
            <a:extLst>
              <a:ext uri="{FF2B5EF4-FFF2-40B4-BE49-F238E27FC236}">
                <a16:creationId xmlns:a16="http://schemas.microsoft.com/office/drawing/2014/main" id="{AC0B21C4-E1BC-1D40-980B-C96FEB862300}"/>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28</a:t>
            </a:r>
          </a:p>
        </p:txBody>
      </p:sp>
      <p:sp>
        <p:nvSpPr>
          <p:cNvPr id="27" name="Rounded Rectangle 6">
            <a:extLst>
              <a:ext uri="{FF2B5EF4-FFF2-40B4-BE49-F238E27FC236}">
                <a16:creationId xmlns:a16="http://schemas.microsoft.com/office/drawing/2014/main" id="{BD4D15CF-F2BE-4011-F82B-419A00E7CA00}"/>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27</a:t>
            </a:r>
          </a:p>
        </p:txBody>
      </p:sp>
      <p:sp>
        <p:nvSpPr>
          <p:cNvPr id="28" name="Rounded Rectangle 7">
            <a:extLst>
              <a:ext uri="{FF2B5EF4-FFF2-40B4-BE49-F238E27FC236}">
                <a16:creationId xmlns:a16="http://schemas.microsoft.com/office/drawing/2014/main" id="{4CDA3B21-BE4D-72DE-8FD6-B379421AED2F}"/>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26</a:t>
            </a:r>
          </a:p>
        </p:txBody>
      </p:sp>
      <p:sp>
        <p:nvSpPr>
          <p:cNvPr id="29" name="Rounded Rectangle 8">
            <a:extLst>
              <a:ext uri="{FF2B5EF4-FFF2-40B4-BE49-F238E27FC236}">
                <a16:creationId xmlns:a16="http://schemas.microsoft.com/office/drawing/2014/main" id="{77FF0B21-A1C1-6011-A3E2-D81F80D10536}"/>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25</a:t>
            </a:r>
          </a:p>
        </p:txBody>
      </p:sp>
      <p:sp>
        <p:nvSpPr>
          <p:cNvPr id="30" name="Rounded Rectangle 9">
            <a:extLst>
              <a:ext uri="{FF2B5EF4-FFF2-40B4-BE49-F238E27FC236}">
                <a16:creationId xmlns:a16="http://schemas.microsoft.com/office/drawing/2014/main" id="{4C111D49-B637-F277-36CD-9D365CB90687}"/>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24</a:t>
            </a:r>
          </a:p>
        </p:txBody>
      </p:sp>
      <p:sp>
        <p:nvSpPr>
          <p:cNvPr id="31" name="Rounded Rectangle 10">
            <a:extLst>
              <a:ext uri="{FF2B5EF4-FFF2-40B4-BE49-F238E27FC236}">
                <a16:creationId xmlns:a16="http://schemas.microsoft.com/office/drawing/2014/main" id="{E7046BC5-6676-1D9C-A5E7-3AE063B7EE35}"/>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23</a:t>
            </a:r>
          </a:p>
        </p:txBody>
      </p:sp>
      <p:sp>
        <p:nvSpPr>
          <p:cNvPr id="32" name="Rounded Rectangle 11">
            <a:extLst>
              <a:ext uri="{FF2B5EF4-FFF2-40B4-BE49-F238E27FC236}">
                <a16:creationId xmlns:a16="http://schemas.microsoft.com/office/drawing/2014/main" id="{43383DA3-50D4-26C3-4D21-4873BD2D2777}"/>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22</a:t>
            </a:r>
          </a:p>
        </p:txBody>
      </p:sp>
      <p:sp>
        <p:nvSpPr>
          <p:cNvPr id="33" name="Rounded Rectangle 12">
            <a:extLst>
              <a:ext uri="{FF2B5EF4-FFF2-40B4-BE49-F238E27FC236}">
                <a16:creationId xmlns:a16="http://schemas.microsoft.com/office/drawing/2014/main" id="{7DB9AF0B-4146-E7C4-7B23-2872A60414C5}"/>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21</a:t>
            </a:r>
          </a:p>
        </p:txBody>
      </p:sp>
      <p:sp>
        <p:nvSpPr>
          <p:cNvPr id="34" name="Rounded Rectangle 13">
            <a:extLst>
              <a:ext uri="{FF2B5EF4-FFF2-40B4-BE49-F238E27FC236}">
                <a16:creationId xmlns:a16="http://schemas.microsoft.com/office/drawing/2014/main" id="{977F106E-E4AE-A0DC-B7EC-95E99A5FF4A5}"/>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20</a:t>
            </a:r>
          </a:p>
        </p:txBody>
      </p:sp>
      <p:sp>
        <p:nvSpPr>
          <p:cNvPr id="35" name="Rounded Rectangle 14">
            <a:extLst>
              <a:ext uri="{FF2B5EF4-FFF2-40B4-BE49-F238E27FC236}">
                <a16:creationId xmlns:a16="http://schemas.microsoft.com/office/drawing/2014/main" id="{D4804FC0-6BF2-6337-70E8-F2A4EB35822F}"/>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19</a:t>
            </a:r>
          </a:p>
        </p:txBody>
      </p:sp>
      <p:sp>
        <p:nvSpPr>
          <p:cNvPr id="36" name="Rounded Rectangle 15">
            <a:extLst>
              <a:ext uri="{FF2B5EF4-FFF2-40B4-BE49-F238E27FC236}">
                <a16:creationId xmlns:a16="http://schemas.microsoft.com/office/drawing/2014/main" id="{58D87731-702A-EFDD-50B2-F68547375D93}"/>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18</a:t>
            </a:r>
          </a:p>
        </p:txBody>
      </p:sp>
      <p:sp>
        <p:nvSpPr>
          <p:cNvPr id="37" name="Rounded Rectangle 16">
            <a:extLst>
              <a:ext uri="{FF2B5EF4-FFF2-40B4-BE49-F238E27FC236}">
                <a16:creationId xmlns:a16="http://schemas.microsoft.com/office/drawing/2014/main" id="{5A12DB4D-87B3-2FA1-7A4D-B156CEA7A88B}"/>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17</a:t>
            </a:r>
          </a:p>
        </p:txBody>
      </p:sp>
      <p:sp>
        <p:nvSpPr>
          <p:cNvPr id="38" name="Rounded Rectangle 17">
            <a:extLst>
              <a:ext uri="{FF2B5EF4-FFF2-40B4-BE49-F238E27FC236}">
                <a16:creationId xmlns:a16="http://schemas.microsoft.com/office/drawing/2014/main" id="{3B040F4C-C3EE-80C8-D9CF-8A40DAF2230D}"/>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16</a:t>
            </a:r>
          </a:p>
        </p:txBody>
      </p:sp>
      <p:sp>
        <p:nvSpPr>
          <p:cNvPr id="39" name="Rounded Rectangle 18">
            <a:extLst>
              <a:ext uri="{FF2B5EF4-FFF2-40B4-BE49-F238E27FC236}">
                <a16:creationId xmlns:a16="http://schemas.microsoft.com/office/drawing/2014/main" id="{E490BB71-F91B-C76B-CF8B-1EC2CFE530AF}"/>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15</a:t>
            </a:r>
          </a:p>
        </p:txBody>
      </p:sp>
      <p:sp>
        <p:nvSpPr>
          <p:cNvPr id="40" name="Rounded Rectangle 19">
            <a:extLst>
              <a:ext uri="{FF2B5EF4-FFF2-40B4-BE49-F238E27FC236}">
                <a16:creationId xmlns:a16="http://schemas.microsoft.com/office/drawing/2014/main" id="{55841AF3-AF4F-4CBD-4863-B4FB3A315D5C}"/>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14</a:t>
            </a:r>
          </a:p>
        </p:txBody>
      </p:sp>
      <p:sp>
        <p:nvSpPr>
          <p:cNvPr id="41" name="Rounded Rectangle 20">
            <a:extLst>
              <a:ext uri="{FF2B5EF4-FFF2-40B4-BE49-F238E27FC236}">
                <a16:creationId xmlns:a16="http://schemas.microsoft.com/office/drawing/2014/main" id="{8F0E0817-CC6E-E4DD-7201-7EF8A2B7D109}"/>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13</a:t>
            </a:r>
          </a:p>
        </p:txBody>
      </p:sp>
      <p:sp>
        <p:nvSpPr>
          <p:cNvPr id="42" name="Rounded Rectangle 21">
            <a:extLst>
              <a:ext uri="{FF2B5EF4-FFF2-40B4-BE49-F238E27FC236}">
                <a16:creationId xmlns:a16="http://schemas.microsoft.com/office/drawing/2014/main" id="{474ADEB1-5341-0665-83DB-594A9A80E610}"/>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12</a:t>
            </a:r>
          </a:p>
        </p:txBody>
      </p:sp>
      <p:sp>
        <p:nvSpPr>
          <p:cNvPr id="43" name="Rounded Rectangle 22">
            <a:extLst>
              <a:ext uri="{FF2B5EF4-FFF2-40B4-BE49-F238E27FC236}">
                <a16:creationId xmlns:a16="http://schemas.microsoft.com/office/drawing/2014/main" id="{0DD55648-A205-6EC1-B487-E97401463DE6}"/>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11</a:t>
            </a:r>
          </a:p>
        </p:txBody>
      </p:sp>
      <p:sp>
        <p:nvSpPr>
          <p:cNvPr id="44" name="Rounded Rectangle 23">
            <a:extLst>
              <a:ext uri="{FF2B5EF4-FFF2-40B4-BE49-F238E27FC236}">
                <a16:creationId xmlns:a16="http://schemas.microsoft.com/office/drawing/2014/main" id="{7C0246A4-6CB7-489E-F224-B2676A412A2D}"/>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10</a:t>
            </a:r>
          </a:p>
        </p:txBody>
      </p:sp>
      <p:sp>
        <p:nvSpPr>
          <p:cNvPr id="45" name="Rounded Rectangle 24">
            <a:extLst>
              <a:ext uri="{FF2B5EF4-FFF2-40B4-BE49-F238E27FC236}">
                <a16:creationId xmlns:a16="http://schemas.microsoft.com/office/drawing/2014/main" id="{81C6AD5C-3690-6DD7-ABC3-8667F557EA7D}"/>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09</a:t>
            </a:r>
          </a:p>
        </p:txBody>
      </p:sp>
      <p:sp>
        <p:nvSpPr>
          <p:cNvPr id="46" name="Rounded Rectangle 25">
            <a:extLst>
              <a:ext uri="{FF2B5EF4-FFF2-40B4-BE49-F238E27FC236}">
                <a16:creationId xmlns:a16="http://schemas.microsoft.com/office/drawing/2014/main" id="{93A046E1-00D9-F012-7D40-8FAB45D7BF7F}"/>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08</a:t>
            </a:r>
          </a:p>
        </p:txBody>
      </p:sp>
      <p:sp>
        <p:nvSpPr>
          <p:cNvPr id="47" name="Rounded Rectangle 26">
            <a:extLst>
              <a:ext uri="{FF2B5EF4-FFF2-40B4-BE49-F238E27FC236}">
                <a16:creationId xmlns:a16="http://schemas.microsoft.com/office/drawing/2014/main" id="{BA280C5F-816A-E3FF-2CFC-599F54806DBB}"/>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07</a:t>
            </a:r>
          </a:p>
        </p:txBody>
      </p:sp>
      <p:sp>
        <p:nvSpPr>
          <p:cNvPr id="48" name="Rounded Rectangle 27">
            <a:extLst>
              <a:ext uri="{FF2B5EF4-FFF2-40B4-BE49-F238E27FC236}">
                <a16:creationId xmlns:a16="http://schemas.microsoft.com/office/drawing/2014/main" id="{0FE0EDB1-A23A-FD42-3078-F01E4AA6B4A8}"/>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06</a:t>
            </a:r>
          </a:p>
        </p:txBody>
      </p:sp>
      <p:sp>
        <p:nvSpPr>
          <p:cNvPr id="49" name="Rounded Rectangle 28">
            <a:extLst>
              <a:ext uri="{FF2B5EF4-FFF2-40B4-BE49-F238E27FC236}">
                <a16:creationId xmlns:a16="http://schemas.microsoft.com/office/drawing/2014/main" id="{1E306F07-962E-1AE8-D9AD-D17ECE476F96}"/>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05</a:t>
            </a:r>
          </a:p>
        </p:txBody>
      </p:sp>
      <p:sp>
        <p:nvSpPr>
          <p:cNvPr id="50" name="Rounded Rectangle 29">
            <a:extLst>
              <a:ext uri="{FF2B5EF4-FFF2-40B4-BE49-F238E27FC236}">
                <a16:creationId xmlns:a16="http://schemas.microsoft.com/office/drawing/2014/main" id="{FE1C8B27-AD68-D406-53E7-1939C6BF1B74}"/>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04</a:t>
            </a:r>
          </a:p>
        </p:txBody>
      </p:sp>
      <p:sp>
        <p:nvSpPr>
          <p:cNvPr id="51" name="Rounded Rectangle 30">
            <a:extLst>
              <a:ext uri="{FF2B5EF4-FFF2-40B4-BE49-F238E27FC236}">
                <a16:creationId xmlns:a16="http://schemas.microsoft.com/office/drawing/2014/main" id="{516B204E-D5A7-60E3-1E41-377918B28559}"/>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03</a:t>
            </a:r>
          </a:p>
        </p:txBody>
      </p:sp>
      <p:sp>
        <p:nvSpPr>
          <p:cNvPr id="52" name="Rounded Rectangle 31">
            <a:extLst>
              <a:ext uri="{FF2B5EF4-FFF2-40B4-BE49-F238E27FC236}">
                <a16:creationId xmlns:a16="http://schemas.microsoft.com/office/drawing/2014/main" id="{40DC311E-BD31-61E3-E7FF-E042A5372D12}"/>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02</a:t>
            </a:r>
          </a:p>
        </p:txBody>
      </p:sp>
      <p:sp>
        <p:nvSpPr>
          <p:cNvPr id="53" name="Rounded Rectangle 32">
            <a:extLst>
              <a:ext uri="{FF2B5EF4-FFF2-40B4-BE49-F238E27FC236}">
                <a16:creationId xmlns:a16="http://schemas.microsoft.com/office/drawing/2014/main" id="{CA2704F9-4984-3983-F7AA-63C05CCACDBF}"/>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01</a:t>
            </a:r>
          </a:p>
        </p:txBody>
      </p:sp>
      <p:sp>
        <p:nvSpPr>
          <p:cNvPr id="54" name="Rounded Rectangle 33">
            <a:extLst>
              <a:ext uri="{FF2B5EF4-FFF2-40B4-BE49-F238E27FC236}">
                <a16:creationId xmlns:a16="http://schemas.microsoft.com/office/drawing/2014/main" id="{3ED62525-EB4E-2259-8293-1646BED29283}"/>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00</a:t>
            </a:r>
          </a:p>
        </p:txBody>
      </p:sp>
      <p:sp>
        <p:nvSpPr>
          <p:cNvPr id="55" name="Rounded Rectangle 37">
            <a:extLst>
              <a:ext uri="{FF2B5EF4-FFF2-40B4-BE49-F238E27FC236}">
                <a16:creationId xmlns:a16="http://schemas.microsoft.com/office/drawing/2014/main" id="{7784DAA7-191A-AAAF-110F-5375A68B6F7D}"/>
              </a:ext>
            </a:extLst>
          </p:cNvPr>
          <p:cNvSpPr/>
          <p:nvPr/>
        </p:nvSpPr>
        <p:spPr>
          <a:xfrm>
            <a:off x="219325" y="2812655"/>
            <a:ext cx="1219200" cy="3810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000" b="1" err="1">
                <a:solidFill>
                  <a:srgbClr val="FF0000"/>
                </a:solidFill>
                <a:latin typeface="Tahoma" pitchFamily="34" charset="0"/>
                <a:cs typeface="Tahoma" pitchFamily="34" charset="0"/>
              </a:rPr>
              <a:t>Bắt</a:t>
            </a:r>
            <a:r>
              <a:rPr lang="en-US" sz="2000" b="1">
                <a:solidFill>
                  <a:srgbClr val="FF0000"/>
                </a:solidFill>
                <a:latin typeface="Tahoma" pitchFamily="34" charset="0"/>
                <a:cs typeface="Tahoma" pitchFamily="34" charset="0"/>
              </a:rPr>
              <a:t> </a:t>
            </a:r>
            <a:r>
              <a:rPr lang="en-US" sz="2000" b="1" err="1">
                <a:solidFill>
                  <a:srgbClr val="FF0000"/>
                </a:solidFill>
                <a:latin typeface="Tahoma" pitchFamily="34" charset="0"/>
                <a:cs typeface="Tahoma" pitchFamily="34" charset="0"/>
              </a:rPr>
              <a:t>đầu</a:t>
            </a:r>
            <a:endParaRPr lang="en-US" sz="2000" b="1">
              <a:solidFill>
                <a:srgbClr val="FF0000"/>
              </a:solidFill>
              <a:latin typeface="Tahoma" pitchFamily="34" charset="0"/>
              <a:cs typeface="Tahoma" pitchFamily="34" charset="0"/>
            </a:endParaRPr>
          </a:p>
        </p:txBody>
      </p:sp>
      <p:sp>
        <p:nvSpPr>
          <p:cNvPr id="56" name="Rounded Rectangle 38">
            <a:extLst>
              <a:ext uri="{FF2B5EF4-FFF2-40B4-BE49-F238E27FC236}">
                <a16:creationId xmlns:a16="http://schemas.microsoft.com/office/drawing/2014/main" id="{1FEA8DF9-9DC0-5DCF-1600-68E08D8E9698}"/>
              </a:ext>
            </a:extLst>
          </p:cNvPr>
          <p:cNvSpPr/>
          <p:nvPr/>
        </p:nvSpPr>
        <p:spPr>
          <a:xfrm>
            <a:off x="217070" y="1918892"/>
            <a:ext cx="1219200" cy="838200"/>
          </a:xfrm>
          <a:prstGeom prst="roundRect">
            <a:avLst/>
          </a:prstGeom>
          <a:noFill/>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US" sz="4800" b="1">
              <a:latin typeface="Tahoma" pitchFamily="34" charset="0"/>
              <a:ea typeface="Tahoma" pitchFamily="34" charset="0"/>
              <a:cs typeface="Tahoma" pitchFamily="34" charset="0"/>
            </a:endParaRPr>
          </a:p>
        </p:txBody>
      </p:sp>
      <p:sp>
        <p:nvSpPr>
          <p:cNvPr id="57" name="Rounded Rectangle 36">
            <a:extLst>
              <a:ext uri="{FF2B5EF4-FFF2-40B4-BE49-F238E27FC236}">
                <a16:creationId xmlns:a16="http://schemas.microsoft.com/office/drawing/2014/main" id="{1EC64D1A-2651-A3D0-4618-6241528CFF52}"/>
              </a:ext>
            </a:extLst>
          </p:cNvPr>
          <p:cNvSpPr/>
          <p:nvPr/>
        </p:nvSpPr>
        <p:spPr>
          <a:xfrm>
            <a:off x="188495" y="1672829"/>
            <a:ext cx="1262062" cy="381000"/>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en-US" sz="2000" b="1" err="1">
                <a:solidFill>
                  <a:srgbClr val="FFFFFF"/>
                </a:solidFill>
                <a:latin typeface="Tahoma" pitchFamily="34" charset="0"/>
                <a:cs typeface="Tahoma" pitchFamily="34" charset="0"/>
              </a:rPr>
              <a:t>Hết</a:t>
            </a:r>
            <a:r>
              <a:rPr lang="en-US" sz="2000" b="1">
                <a:solidFill>
                  <a:srgbClr val="FFFFFF"/>
                </a:solidFill>
                <a:latin typeface="Tahoma" pitchFamily="34" charset="0"/>
                <a:cs typeface="Tahoma" pitchFamily="34" charset="0"/>
              </a:rPr>
              <a:t> </a:t>
            </a:r>
            <a:r>
              <a:rPr lang="en-US" sz="2000" b="1" err="1">
                <a:solidFill>
                  <a:srgbClr val="FFFFFF"/>
                </a:solidFill>
                <a:latin typeface="Tahoma" pitchFamily="34" charset="0"/>
                <a:cs typeface="Tahoma" pitchFamily="34" charset="0"/>
              </a:rPr>
              <a:t>giờ</a:t>
            </a:r>
            <a:endParaRPr lang="en-US" sz="2000" b="1">
              <a:solidFill>
                <a:srgbClr val="FFFFFF"/>
              </a:solidFill>
              <a:latin typeface="Tahoma" pitchFamily="34" charset="0"/>
              <a:cs typeface="Tahoma" pitchFamily="34" charset="0"/>
            </a:endParaRPr>
          </a:p>
        </p:txBody>
      </p:sp>
      <p:pic>
        <p:nvPicPr>
          <p:cNvPr id="22" name="Picture 21" descr="A yellow smiley face with two thumbs up&#10;&#10;Description automatically generated with medium confidence">
            <a:extLst>
              <a:ext uri="{FF2B5EF4-FFF2-40B4-BE49-F238E27FC236}">
                <a16:creationId xmlns:a16="http://schemas.microsoft.com/office/drawing/2014/main" id="{D2DC8FCD-8EAD-E20E-69D6-BFE27FA0B0CE}"/>
              </a:ext>
            </a:extLst>
          </p:cNvPr>
          <p:cNvPicPr preferRelativeResize="0">
            <a:picLocks/>
          </p:cNvPicPr>
          <p:nvPr/>
        </p:nvPicPr>
        <p:blipFill>
          <a:blip r:embed="rId16" cstate="print">
            <a:extLst>
              <a:ext uri="{28A0092B-C50C-407E-A947-70E740481C1C}">
                <a14:useLocalDpi xmlns:a14="http://schemas.microsoft.com/office/drawing/2010/main" val="0"/>
              </a:ext>
            </a:extLst>
          </a:blip>
          <a:stretch>
            <a:fillRect/>
          </a:stretch>
        </p:blipFill>
        <p:spPr>
          <a:xfrm>
            <a:off x="7848600" y="3790950"/>
            <a:ext cx="914400" cy="914400"/>
          </a:xfrm>
          <a:prstGeom prst="rect">
            <a:avLst/>
          </a:prstGeom>
        </p:spPr>
      </p:pic>
      <p:pic>
        <p:nvPicPr>
          <p:cNvPr id="23" name="Picture 22" descr="A yellow smiley face with tears&#10;&#10;Description automatically generated with low confidence">
            <a:extLst>
              <a:ext uri="{FF2B5EF4-FFF2-40B4-BE49-F238E27FC236}">
                <a16:creationId xmlns:a16="http://schemas.microsoft.com/office/drawing/2014/main" id="{2D1CFA3B-2CDD-FE24-A496-9E5C81393A84}"/>
              </a:ext>
            </a:extLst>
          </p:cNvPr>
          <p:cNvPicPr preferRelativeResize="0">
            <a:picLocks/>
          </p:cNvPicPr>
          <p:nvPr/>
        </p:nvPicPr>
        <p:blipFill>
          <a:blip r:embed="rId17" cstate="print">
            <a:extLst>
              <a:ext uri="{28A0092B-C50C-407E-A947-70E740481C1C}">
                <a14:useLocalDpi xmlns:a14="http://schemas.microsoft.com/office/drawing/2010/main" val="0"/>
              </a:ext>
            </a:extLst>
          </a:blip>
          <a:stretch>
            <a:fillRect/>
          </a:stretch>
        </p:blipFill>
        <p:spPr>
          <a:xfrm>
            <a:off x="4287787" y="3006272"/>
            <a:ext cx="731520" cy="731520"/>
          </a:xfrm>
          <a:prstGeom prst="rect">
            <a:avLst/>
          </a:prstGeom>
        </p:spPr>
      </p:pic>
      <p:pic>
        <p:nvPicPr>
          <p:cNvPr id="59" name="Picture 58" descr="A yellow smiley face with tears&#10;&#10;Description automatically generated with low confidence">
            <a:extLst>
              <a:ext uri="{FF2B5EF4-FFF2-40B4-BE49-F238E27FC236}">
                <a16:creationId xmlns:a16="http://schemas.microsoft.com/office/drawing/2014/main" id="{43E70A4E-2C4B-BFCB-F8A0-AA5F2BB71E18}"/>
              </a:ext>
            </a:extLst>
          </p:cNvPr>
          <p:cNvPicPr preferRelativeResize="0">
            <a:picLocks/>
          </p:cNvPicPr>
          <p:nvPr/>
        </p:nvPicPr>
        <p:blipFill>
          <a:blip r:embed="rId17" cstate="print">
            <a:extLst>
              <a:ext uri="{28A0092B-C50C-407E-A947-70E740481C1C}">
                <a14:useLocalDpi xmlns:a14="http://schemas.microsoft.com/office/drawing/2010/main" val="0"/>
              </a:ext>
            </a:extLst>
          </a:blip>
          <a:stretch>
            <a:fillRect/>
          </a:stretch>
        </p:blipFill>
        <p:spPr>
          <a:xfrm>
            <a:off x="7902289" y="3006272"/>
            <a:ext cx="731520" cy="731520"/>
          </a:xfrm>
          <a:prstGeom prst="rect">
            <a:avLst/>
          </a:prstGeom>
        </p:spPr>
      </p:pic>
      <p:pic>
        <p:nvPicPr>
          <p:cNvPr id="60" name="Picture 59" descr="A yellow smiley face with tears&#10;&#10;Description automatically generated with low confidence">
            <a:extLst>
              <a:ext uri="{FF2B5EF4-FFF2-40B4-BE49-F238E27FC236}">
                <a16:creationId xmlns:a16="http://schemas.microsoft.com/office/drawing/2014/main" id="{BC70A085-CA57-7D8F-7750-51BD99A81852}"/>
              </a:ext>
            </a:extLst>
          </p:cNvPr>
          <p:cNvPicPr preferRelativeResize="0">
            <a:picLocks/>
          </p:cNvPicPr>
          <p:nvPr/>
        </p:nvPicPr>
        <p:blipFill>
          <a:blip r:embed="rId17" cstate="print">
            <a:extLst>
              <a:ext uri="{28A0092B-C50C-407E-A947-70E740481C1C}">
                <a14:useLocalDpi xmlns:a14="http://schemas.microsoft.com/office/drawing/2010/main" val="0"/>
              </a:ext>
            </a:extLst>
          </a:blip>
          <a:stretch>
            <a:fillRect/>
          </a:stretch>
        </p:blipFill>
        <p:spPr>
          <a:xfrm>
            <a:off x="4287787" y="3835371"/>
            <a:ext cx="731520" cy="731520"/>
          </a:xfrm>
          <a:prstGeom prst="rect">
            <a:avLst/>
          </a:prstGeom>
        </p:spPr>
      </p:pic>
    </p:spTree>
    <p:extLst>
      <p:ext uri="{BB962C8B-B14F-4D97-AF65-F5344CB8AC3E}">
        <p14:creationId xmlns:p14="http://schemas.microsoft.com/office/powerpoint/2010/main" val="7477892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5"/>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55"/>
                                        </p:tgtEl>
                                      </p:cBhvr>
                                    </p:animEffect>
                                    <p:set>
                                      <p:cBhvr>
                                        <p:cTn id="7" dur="1" fill="hold">
                                          <p:stCondLst>
                                            <p:cond delay="499"/>
                                          </p:stCondLst>
                                        </p:cTn>
                                        <p:tgtEl>
                                          <p:spTgt spid="55"/>
                                        </p:tgtEl>
                                        <p:attrNameLst>
                                          <p:attrName>style.visibility</p:attrName>
                                        </p:attrNameLst>
                                      </p:cBhvr>
                                      <p:to>
                                        <p:strVal val="hidden"/>
                                      </p:to>
                                    </p:se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ox(out)">
                                      <p:cBhvr>
                                        <p:cTn id="11" dur="1000"/>
                                        <p:tgtEl>
                                          <p:spTgt spid="25"/>
                                        </p:tgtEl>
                                      </p:cBhvr>
                                    </p:animEffect>
                                  </p:childTnLst>
                                </p:cTn>
                              </p:par>
                            </p:childTnLst>
                          </p:cTn>
                        </p:par>
                        <p:par>
                          <p:cTn id="12" fill="hold">
                            <p:stCondLst>
                              <p:cond delay="1500"/>
                            </p:stCondLst>
                            <p:childTnLst>
                              <p:par>
                                <p:cTn id="13" presetID="4" presetClass="entr" presetSubtype="32"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ox(out)">
                                      <p:cBhvr>
                                        <p:cTn id="15" dur="1000"/>
                                        <p:tgtEl>
                                          <p:spTgt spid="26"/>
                                        </p:tgtEl>
                                      </p:cBhvr>
                                    </p:animEffect>
                                  </p:childTnLst>
                                </p:cTn>
                              </p:par>
                            </p:childTnLst>
                          </p:cTn>
                        </p:par>
                        <p:par>
                          <p:cTn id="16" fill="hold">
                            <p:stCondLst>
                              <p:cond delay="2500"/>
                            </p:stCondLst>
                            <p:childTnLst>
                              <p:par>
                                <p:cTn id="17" presetID="4" presetClass="entr" presetSubtype="32"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ox(out)">
                                      <p:cBhvr>
                                        <p:cTn id="19" dur="1000"/>
                                        <p:tgtEl>
                                          <p:spTgt spid="27"/>
                                        </p:tgtEl>
                                      </p:cBhvr>
                                    </p:animEffect>
                                  </p:childTnLst>
                                </p:cTn>
                              </p:par>
                            </p:childTnLst>
                          </p:cTn>
                        </p:par>
                        <p:par>
                          <p:cTn id="20" fill="hold">
                            <p:stCondLst>
                              <p:cond delay="3500"/>
                            </p:stCondLst>
                            <p:childTnLst>
                              <p:par>
                                <p:cTn id="21" presetID="4" presetClass="entr" presetSubtype="32"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ox(out)">
                                      <p:cBhvr>
                                        <p:cTn id="23" dur="1000"/>
                                        <p:tgtEl>
                                          <p:spTgt spid="28"/>
                                        </p:tgtEl>
                                      </p:cBhvr>
                                    </p:animEffect>
                                  </p:childTnLst>
                                </p:cTn>
                              </p:par>
                            </p:childTnLst>
                          </p:cTn>
                        </p:par>
                        <p:par>
                          <p:cTn id="24" fill="hold">
                            <p:stCondLst>
                              <p:cond delay="4500"/>
                            </p:stCondLst>
                            <p:childTnLst>
                              <p:par>
                                <p:cTn id="25" presetID="4" presetClass="entr" presetSubtype="3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ox(out)">
                                      <p:cBhvr>
                                        <p:cTn id="27" dur="1000"/>
                                        <p:tgtEl>
                                          <p:spTgt spid="29"/>
                                        </p:tgtEl>
                                      </p:cBhvr>
                                    </p:animEffect>
                                  </p:childTnLst>
                                </p:cTn>
                              </p:par>
                            </p:childTnLst>
                          </p:cTn>
                        </p:par>
                        <p:par>
                          <p:cTn id="28" fill="hold">
                            <p:stCondLst>
                              <p:cond delay="5500"/>
                            </p:stCondLst>
                            <p:childTnLst>
                              <p:par>
                                <p:cTn id="29" presetID="4" presetClass="entr" presetSubtype="32"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ox(out)">
                                      <p:cBhvr>
                                        <p:cTn id="31" dur="1000"/>
                                        <p:tgtEl>
                                          <p:spTgt spid="30"/>
                                        </p:tgtEl>
                                      </p:cBhvr>
                                    </p:animEffect>
                                  </p:childTnLst>
                                </p:cTn>
                              </p:par>
                            </p:childTnLst>
                          </p:cTn>
                        </p:par>
                        <p:par>
                          <p:cTn id="32" fill="hold">
                            <p:stCondLst>
                              <p:cond delay="6500"/>
                            </p:stCondLst>
                            <p:childTnLst>
                              <p:par>
                                <p:cTn id="33" presetID="4" presetClass="entr" presetSubtype="32"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ox(out)">
                                      <p:cBhvr>
                                        <p:cTn id="35" dur="1000"/>
                                        <p:tgtEl>
                                          <p:spTgt spid="31"/>
                                        </p:tgtEl>
                                      </p:cBhvr>
                                    </p:animEffect>
                                  </p:childTnLst>
                                </p:cTn>
                              </p:par>
                            </p:childTnLst>
                          </p:cTn>
                        </p:par>
                        <p:par>
                          <p:cTn id="36" fill="hold">
                            <p:stCondLst>
                              <p:cond delay="7500"/>
                            </p:stCondLst>
                            <p:childTnLst>
                              <p:par>
                                <p:cTn id="37" presetID="4" presetClass="entr" presetSubtype="32"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ox(out)">
                                      <p:cBhvr>
                                        <p:cTn id="39" dur="1000"/>
                                        <p:tgtEl>
                                          <p:spTgt spid="32"/>
                                        </p:tgtEl>
                                      </p:cBhvr>
                                    </p:animEffect>
                                  </p:childTnLst>
                                </p:cTn>
                              </p:par>
                            </p:childTnLst>
                          </p:cTn>
                        </p:par>
                        <p:par>
                          <p:cTn id="40" fill="hold">
                            <p:stCondLst>
                              <p:cond delay="8500"/>
                            </p:stCondLst>
                            <p:childTnLst>
                              <p:par>
                                <p:cTn id="41" presetID="4" presetClass="entr" presetSubtype="32" fill="hold"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ox(out)">
                                      <p:cBhvr>
                                        <p:cTn id="43" dur="1000"/>
                                        <p:tgtEl>
                                          <p:spTgt spid="33"/>
                                        </p:tgtEl>
                                      </p:cBhvr>
                                    </p:animEffect>
                                  </p:childTnLst>
                                </p:cTn>
                              </p:par>
                            </p:childTnLst>
                          </p:cTn>
                        </p:par>
                        <p:par>
                          <p:cTn id="44" fill="hold">
                            <p:stCondLst>
                              <p:cond delay="9500"/>
                            </p:stCondLst>
                            <p:childTnLst>
                              <p:par>
                                <p:cTn id="45" presetID="4" presetClass="entr" presetSubtype="32" fill="hold"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box(out)">
                                      <p:cBhvr>
                                        <p:cTn id="47" dur="1000"/>
                                        <p:tgtEl>
                                          <p:spTgt spid="34"/>
                                        </p:tgtEl>
                                      </p:cBhvr>
                                    </p:animEffect>
                                  </p:childTnLst>
                                </p:cTn>
                              </p:par>
                            </p:childTnLst>
                          </p:cTn>
                        </p:par>
                        <p:par>
                          <p:cTn id="48" fill="hold">
                            <p:stCondLst>
                              <p:cond delay="10500"/>
                            </p:stCondLst>
                            <p:childTnLst>
                              <p:par>
                                <p:cTn id="49" presetID="4" presetClass="entr" presetSubtype="32" fill="hold"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box(out)">
                                      <p:cBhvr>
                                        <p:cTn id="51" dur="1000"/>
                                        <p:tgtEl>
                                          <p:spTgt spid="35"/>
                                        </p:tgtEl>
                                      </p:cBhvr>
                                    </p:animEffect>
                                  </p:childTnLst>
                                </p:cTn>
                              </p:par>
                            </p:childTnLst>
                          </p:cTn>
                        </p:par>
                        <p:par>
                          <p:cTn id="52" fill="hold">
                            <p:stCondLst>
                              <p:cond delay="11500"/>
                            </p:stCondLst>
                            <p:childTnLst>
                              <p:par>
                                <p:cTn id="53" presetID="4" presetClass="entr" presetSubtype="32" fill="hold"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box(out)">
                                      <p:cBhvr>
                                        <p:cTn id="55" dur="1000"/>
                                        <p:tgtEl>
                                          <p:spTgt spid="36"/>
                                        </p:tgtEl>
                                      </p:cBhvr>
                                    </p:animEffect>
                                  </p:childTnLst>
                                </p:cTn>
                              </p:par>
                            </p:childTnLst>
                          </p:cTn>
                        </p:par>
                        <p:par>
                          <p:cTn id="56" fill="hold">
                            <p:stCondLst>
                              <p:cond delay="12500"/>
                            </p:stCondLst>
                            <p:childTnLst>
                              <p:par>
                                <p:cTn id="57" presetID="4" presetClass="entr" presetSubtype="32" fill="hold"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box(out)">
                                      <p:cBhvr>
                                        <p:cTn id="59" dur="1000"/>
                                        <p:tgtEl>
                                          <p:spTgt spid="37"/>
                                        </p:tgtEl>
                                      </p:cBhvr>
                                    </p:animEffect>
                                  </p:childTnLst>
                                </p:cTn>
                              </p:par>
                            </p:childTnLst>
                          </p:cTn>
                        </p:par>
                        <p:par>
                          <p:cTn id="60" fill="hold">
                            <p:stCondLst>
                              <p:cond delay="13500"/>
                            </p:stCondLst>
                            <p:childTnLst>
                              <p:par>
                                <p:cTn id="61" presetID="4" presetClass="entr" presetSubtype="32" fill="hold" nodeType="after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box(out)">
                                      <p:cBhvr>
                                        <p:cTn id="63" dur="1000"/>
                                        <p:tgtEl>
                                          <p:spTgt spid="38"/>
                                        </p:tgtEl>
                                      </p:cBhvr>
                                    </p:animEffect>
                                  </p:childTnLst>
                                </p:cTn>
                              </p:par>
                            </p:childTnLst>
                          </p:cTn>
                        </p:par>
                        <p:par>
                          <p:cTn id="64" fill="hold">
                            <p:stCondLst>
                              <p:cond delay="14500"/>
                            </p:stCondLst>
                            <p:childTnLst>
                              <p:par>
                                <p:cTn id="65" presetID="4" presetClass="entr" presetSubtype="32" fill="hold" nodeType="after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box(out)">
                                      <p:cBhvr>
                                        <p:cTn id="67" dur="1000"/>
                                        <p:tgtEl>
                                          <p:spTgt spid="39"/>
                                        </p:tgtEl>
                                      </p:cBhvr>
                                    </p:animEffect>
                                  </p:childTnLst>
                                </p:cTn>
                              </p:par>
                            </p:childTnLst>
                          </p:cTn>
                        </p:par>
                        <p:par>
                          <p:cTn id="68" fill="hold">
                            <p:stCondLst>
                              <p:cond delay="15500"/>
                            </p:stCondLst>
                            <p:childTnLst>
                              <p:par>
                                <p:cTn id="69" presetID="4" presetClass="entr" presetSubtype="32" fill="hold"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box(out)">
                                      <p:cBhvr>
                                        <p:cTn id="71" dur="1000"/>
                                        <p:tgtEl>
                                          <p:spTgt spid="40"/>
                                        </p:tgtEl>
                                      </p:cBhvr>
                                    </p:animEffect>
                                  </p:childTnLst>
                                </p:cTn>
                              </p:par>
                            </p:childTnLst>
                          </p:cTn>
                        </p:par>
                        <p:par>
                          <p:cTn id="72" fill="hold">
                            <p:stCondLst>
                              <p:cond delay="16500"/>
                            </p:stCondLst>
                            <p:childTnLst>
                              <p:par>
                                <p:cTn id="73" presetID="4" presetClass="entr" presetSubtype="32" fill="hold" nodeType="after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box(out)">
                                      <p:cBhvr>
                                        <p:cTn id="75" dur="1000"/>
                                        <p:tgtEl>
                                          <p:spTgt spid="41"/>
                                        </p:tgtEl>
                                      </p:cBhvr>
                                    </p:animEffect>
                                  </p:childTnLst>
                                </p:cTn>
                              </p:par>
                            </p:childTnLst>
                          </p:cTn>
                        </p:par>
                        <p:par>
                          <p:cTn id="76" fill="hold">
                            <p:stCondLst>
                              <p:cond delay="17500"/>
                            </p:stCondLst>
                            <p:childTnLst>
                              <p:par>
                                <p:cTn id="77" presetID="4" presetClass="entr" presetSubtype="32" fill="hold" nodeType="after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box(out)">
                                      <p:cBhvr>
                                        <p:cTn id="79" dur="1000"/>
                                        <p:tgtEl>
                                          <p:spTgt spid="42"/>
                                        </p:tgtEl>
                                      </p:cBhvr>
                                    </p:animEffect>
                                  </p:childTnLst>
                                </p:cTn>
                              </p:par>
                            </p:childTnLst>
                          </p:cTn>
                        </p:par>
                        <p:par>
                          <p:cTn id="80" fill="hold">
                            <p:stCondLst>
                              <p:cond delay="18500"/>
                            </p:stCondLst>
                            <p:childTnLst>
                              <p:par>
                                <p:cTn id="81" presetID="4" presetClass="entr" presetSubtype="32" fill="hold" nodeType="after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box(out)">
                                      <p:cBhvr>
                                        <p:cTn id="83" dur="1000"/>
                                        <p:tgtEl>
                                          <p:spTgt spid="43"/>
                                        </p:tgtEl>
                                      </p:cBhvr>
                                    </p:animEffect>
                                  </p:childTnLst>
                                </p:cTn>
                              </p:par>
                            </p:childTnLst>
                          </p:cTn>
                        </p:par>
                        <p:par>
                          <p:cTn id="84" fill="hold">
                            <p:stCondLst>
                              <p:cond delay="19500"/>
                            </p:stCondLst>
                            <p:childTnLst>
                              <p:par>
                                <p:cTn id="85" presetID="4" presetClass="entr" presetSubtype="32" fill="hold" nodeType="after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box(out)">
                                      <p:cBhvr>
                                        <p:cTn id="87" dur="1000"/>
                                        <p:tgtEl>
                                          <p:spTgt spid="44"/>
                                        </p:tgtEl>
                                      </p:cBhvr>
                                    </p:animEffect>
                                  </p:childTnLst>
                                </p:cTn>
                              </p:par>
                            </p:childTnLst>
                          </p:cTn>
                        </p:par>
                        <p:par>
                          <p:cTn id="88" fill="hold">
                            <p:stCondLst>
                              <p:cond delay="20500"/>
                            </p:stCondLst>
                            <p:childTnLst>
                              <p:par>
                                <p:cTn id="89" presetID="4" presetClass="entr" presetSubtype="32" fill="hold" nodeType="afterEffect">
                                  <p:stCondLst>
                                    <p:cond delay="0"/>
                                  </p:stCondLst>
                                  <p:childTnLst>
                                    <p:set>
                                      <p:cBhvr>
                                        <p:cTn id="90" dur="1" fill="hold">
                                          <p:stCondLst>
                                            <p:cond delay="0"/>
                                          </p:stCondLst>
                                        </p:cTn>
                                        <p:tgtEl>
                                          <p:spTgt spid="45"/>
                                        </p:tgtEl>
                                        <p:attrNameLst>
                                          <p:attrName>style.visibility</p:attrName>
                                        </p:attrNameLst>
                                      </p:cBhvr>
                                      <p:to>
                                        <p:strVal val="visible"/>
                                      </p:to>
                                    </p:set>
                                    <p:animEffect transition="in" filter="box(out)">
                                      <p:cBhvr>
                                        <p:cTn id="91" dur="1000"/>
                                        <p:tgtEl>
                                          <p:spTgt spid="45"/>
                                        </p:tgtEl>
                                      </p:cBhvr>
                                    </p:animEffect>
                                  </p:childTnLst>
                                </p:cTn>
                              </p:par>
                            </p:childTnLst>
                          </p:cTn>
                        </p:par>
                        <p:par>
                          <p:cTn id="92" fill="hold">
                            <p:stCondLst>
                              <p:cond delay="21500"/>
                            </p:stCondLst>
                            <p:childTnLst>
                              <p:par>
                                <p:cTn id="93" presetID="4" presetClass="entr" presetSubtype="32" fill="hold" nodeType="after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box(out)">
                                      <p:cBhvr>
                                        <p:cTn id="95" dur="1000"/>
                                        <p:tgtEl>
                                          <p:spTgt spid="46"/>
                                        </p:tgtEl>
                                      </p:cBhvr>
                                    </p:animEffect>
                                  </p:childTnLst>
                                </p:cTn>
                              </p:par>
                            </p:childTnLst>
                          </p:cTn>
                        </p:par>
                        <p:par>
                          <p:cTn id="96" fill="hold">
                            <p:stCondLst>
                              <p:cond delay="22500"/>
                            </p:stCondLst>
                            <p:childTnLst>
                              <p:par>
                                <p:cTn id="97" presetID="4" presetClass="entr" presetSubtype="32" fill="hold" nodeType="afterEffect">
                                  <p:stCondLst>
                                    <p:cond delay="0"/>
                                  </p:stCondLst>
                                  <p:childTnLst>
                                    <p:set>
                                      <p:cBhvr>
                                        <p:cTn id="98" dur="1" fill="hold">
                                          <p:stCondLst>
                                            <p:cond delay="0"/>
                                          </p:stCondLst>
                                        </p:cTn>
                                        <p:tgtEl>
                                          <p:spTgt spid="47"/>
                                        </p:tgtEl>
                                        <p:attrNameLst>
                                          <p:attrName>style.visibility</p:attrName>
                                        </p:attrNameLst>
                                      </p:cBhvr>
                                      <p:to>
                                        <p:strVal val="visible"/>
                                      </p:to>
                                    </p:set>
                                    <p:animEffect transition="in" filter="box(out)">
                                      <p:cBhvr>
                                        <p:cTn id="99" dur="1000"/>
                                        <p:tgtEl>
                                          <p:spTgt spid="47"/>
                                        </p:tgtEl>
                                      </p:cBhvr>
                                    </p:animEffect>
                                  </p:childTnLst>
                                </p:cTn>
                              </p:par>
                            </p:childTnLst>
                          </p:cTn>
                        </p:par>
                        <p:par>
                          <p:cTn id="100" fill="hold">
                            <p:stCondLst>
                              <p:cond delay="23500"/>
                            </p:stCondLst>
                            <p:childTnLst>
                              <p:par>
                                <p:cTn id="101" presetID="4" presetClass="entr" presetSubtype="32" fill="hold" nodeType="after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box(out)">
                                      <p:cBhvr>
                                        <p:cTn id="103" dur="1000"/>
                                        <p:tgtEl>
                                          <p:spTgt spid="48"/>
                                        </p:tgtEl>
                                      </p:cBhvr>
                                    </p:animEffect>
                                  </p:childTnLst>
                                </p:cTn>
                              </p:par>
                            </p:childTnLst>
                          </p:cTn>
                        </p:par>
                        <p:par>
                          <p:cTn id="104" fill="hold">
                            <p:stCondLst>
                              <p:cond delay="24500"/>
                            </p:stCondLst>
                            <p:childTnLst>
                              <p:par>
                                <p:cTn id="105" presetID="4" presetClass="entr" presetSubtype="32" fill="hold" nodeType="afterEffect">
                                  <p:stCondLst>
                                    <p:cond delay="0"/>
                                  </p:stCondLst>
                                  <p:childTnLst>
                                    <p:set>
                                      <p:cBhvr>
                                        <p:cTn id="106" dur="1" fill="hold">
                                          <p:stCondLst>
                                            <p:cond delay="0"/>
                                          </p:stCondLst>
                                        </p:cTn>
                                        <p:tgtEl>
                                          <p:spTgt spid="49"/>
                                        </p:tgtEl>
                                        <p:attrNameLst>
                                          <p:attrName>style.visibility</p:attrName>
                                        </p:attrNameLst>
                                      </p:cBhvr>
                                      <p:to>
                                        <p:strVal val="visible"/>
                                      </p:to>
                                    </p:set>
                                    <p:animEffect transition="in" filter="box(out)">
                                      <p:cBhvr>
                                        <p:cTn id="107" dur="1000"/>
                                        <p:tgtEl>
                                          <p:spTgt spid="49"/>
                                        </p:tgtEl>
                                      </p:cBhvr>
                                    </p:animEffect>
                                  </p:childTnLst>
                                  <p:subTnLst>
                                    <p:audio>
                                      <p:cMediaNode>
                                        <p:cTn display="0" masterRel="sameClick">
                                          <p:stCondLst>
                                            <p:cond evt="begin" delay="0">
                                              <p:tn val="105"/>
                                            </p:cond>
                                          </p:stCondLst>
                                          <p:endCondLst>
                                            <p:cond evt="onStopAudio" delay="0">
                                              <p:tgtEl>
                                                <p:sldTgt/>
                                              </p:tgtEl>
                                            </p:cond>
                                          </p:endCondLst>
                                        </p:cTn>
                                        <p:tgtEl>
                                          <p:sndTgt r:embed="rId3" name="hammer.wav"/>
                                        </p:tgtEl>
                                      </p:cMediaNode>
                                    </p:audio>
                                  </p:subTnLst>
                                </p:cTn>
                              </p:par>
                            </p:childTnLst>
                          </p:cTn>
                        </p:par>
                        <p:par>
                          <p:cTn id="108" fill="hold">
                            <p:stCondLst>
                              <p:cond delay="25500"/>
                            </p:stCondLst>
                            <p:childTnLst>
                              <p:par>
                                <p:cTn id="109" presetID="4" presetClass="entr" presetSubtype="32" fill="hold" nodeType="afterEffect">
                                  <p:stCondLst>
                                    <p:cond delay="0"/>
                                  </p:stCondLst>
                                  <p:childTnLst>
                                    <p:set>
                                      <p:cBhvr>
                                        <p:cTn id="110" dur="1" fill="hold">
                                          <p:stCondLst>
                                            <p:cond delay="0"/>
                                          </p:stCondLst>
                                        </p:cTn>
                                        <p:tgtEl>
                                          <p:spTgt spid="50"/>
                                        </p:tgtEl>
                                        <p:attrNameLst>
                                          <p:attrName>style.visibility</p:attrName>
                                        </p:attrNameLst>
                                      </p:cBhvr>
                                      <p:to>
                                        <p:strVal val="visible"/>
                                      </p:to>
                                    </p:set>
                                    <p:animEffect transition="in" filter="box(out)">
                                      <p:cBhvr>
                                        <p:cTn id="111" dur="1000"/>
                                        <p:tgtEl>
                                          <p:spTgt spid="50"/>
                                        </p:tgtEl>
                                      </p:cBhvr>
                                    </p:animEffect>
                                  </p:childTnLst>
                                  <p:subTnLst>
                                    <p:audio>
                                      <p:cMediaNode>
                                        <p:cTn display="0" masterRel="sameClick">
                                          <p:stCondLst>
                                            <p:cond evt="begin" delay="0">
                                              <p:tn val="109"/>
                                            </p:cond>
                                          </p:stCondLst>
                                          <p:endCondLst>
                                            <p:cond evt="onStopAudio" delay="0">
                                              <p:tgtEl>
                                                <p:sldTgt/>
                                              </p:tgtEl>
                                            </p:cond>
                                          </p:endCondLst>
                                        </p:cTn>
                                        <p:tgtEl>
                                          <p:sndTgt r:embed="rId3" name="hammer.wav"/>
                                        </p:tgtEl>
                                      </p:cMediaNode>
                                    </p:audio>
                                  </p:subTnLst>
                                </p:cTn>
                              </p:par>
                            </p:childTnLst>
                          </p:cTn>
                        </p:par>
                        <p:par>
                          <p:cTn id="112" fill="hold">
                            <p:stCondLst>
                              <p:cond delay="26500"/>
                            </p:stCondLst>
                            <p:childTnLst>
                              <p:par>
                                <p:cTn id="113" presetID="4" presetClass="entr" presetSubtype="32" fill="hold" nodeType="afterEffect">
                                  <p:stCondLst>
                                    <p:cond delay="0"/>
                                  </p:stCondLst>
                                  <p:childTnLst>
                                    <p:set>
                                      <p:cBhvr>
                                        <p:cTn id="114" dur="1" fill="hold">
                                          <p:stCondLst>
                                            <p:cond delay="0"/>
                                          </p:stCondLst>
                                        </p:cTn>
                                        <p:tgtEl>
                                          <p:spTgt spid="51"/>
                                        </p:tgtEl>
                                        <p:attrNameLst>
                                          <p:attrName>style.visibility</p:attrName>
                                        </p:attrNameLst>
                                      </p:cBhvr>
                                      <p:to>
                                        <p:strVal val="visible"/>
                                      </p:to>
                                    </p:set>
                                    <p:animEffect transition="in" filter="box(out)">
                                      <p:cBhvr>
                                        <p:cTn id="115" dur="1000"/>
                                        <p:tgtEl>
                                          <p:spTgt spid="51"/>
                                        </p:tgtEl>
                                      </p:cBhvr>
                                    </p:animEffect>
                                  </p:childTnLst>
                                  <p:subTnLst>
                                    <p:audio>
                                      <p:cMediaNode>
                                        <p:cTn display="0" masterRel="sameClick">
                                          <p:stCondLst>
                                            <p:cond evt="begin" delay="0">
                                              <p:tn val="113"/>
                                            </p:cond>
                                          </p:stCondLst>
                                          <p:endCondLst>
                                            <p:cond evt="onStopAudio" delay="0">
                                              <p:tgtEl>
                                                <p:sldTgt/>
                                              </p:tgtEl>
                                            </p:cond>
                                          </p:endCondLst>
                                        </p:cTn>
                                        <p:tgtEl>
                                          <p:sndTgt r:embed="rId3" name="hammer.wav"/>
                                        </p:tgtEl>
                                      </p:cMediaNode>
                                    </p:audio>
                                  </p:subTnLst>
                                </p:cTn>
                              </p:par>
                            </p:childTnLst>
                          </p:cTn>
                        </p:par>
                        <p:par>
                          <p:cTn id="116" fill="hold">
                            <p:stCondLst>
                              <p:cond delay="27500"/>
                            </p:stCondLst>
                            <p:childTnLst>
                              <p:par>
                                <p:cTn id="117" presetID="4" presetClass="entr" presetSubtype="32" fill="hold" nodeType="afterEffect">
                                  <p:stCondLst>
                                    <p:cond delay="0"/>
                                  </p:stCondLst>
                                  <p:childTnLst>
                                    <p:set>
                                      <p:cBhvr>
                                        <p:cTn id="118" dur="1" fill="hold">
                                          <p:stCondLst>
                                            <p:cond delay="0"/>
                                          </p:stCondLst>
                                        </p:cTn>
                                        <p:tgtEl>
                                          <p:spTgt spid="52"/>
                                        </p:tgtEl>
                                        <p:attrNameLst>
                                          <p:attrName>style.visibility</p:attrName>
                                        </p:attrNameLst>
                                      </p:cBhvr>
                                      <p:to>
                                        <p:strVal val="visible"/>
                                      </p:to>
                                    </p:set>
                                    <p:animEffect transition="in" filter="box(out)">
                                      <p:cBhvr>
                                        <p:cTn id="119" dur="1000"/>
                                        <p:tgtEl>
                                          <p:spTgt spid="52"/>
                                        </p:tgtEl>
                                      </p:cBhvr>
                                    </p:animEffect>
                                  </p:childTnLst>
                                  <p:subTnLst>
                                    <p:audio>
                                      <p:cMediaNode>
                                        <p:cTn display="0" masterRel="sameClick">
                                          <p:stCondLst>
                                            <p:cond evt="begin" delay="0">
                                              <p:tn val="117"/>
                                            </p:cond>
                                          </p:stCondLst>
                                          <p:endCondLst>
                                            <p:cond evt="onStopAudio" delay="0">
                                              <p:tgtEl>
                                                <p:sldTgt/>
                                              </p:tgtEl>
                                            </p:cond>
                                          </p:endCondLst>
                                        </p:cTn>
                                        <p:tgtEl>
                                          <p:sndTgt r:embed="rId3" name="hammer.wav"/>
                                        </p:tgtEl>
                                      </p:cMediaNode>
                                    </p:audio>
                                  </p:subTnLst>
                                </p:cTn>
                              </p:par>
                            </p:childTnLst>
                          </p:cTn>
                        </p:par>
                        <p:par>
                          <p:cTn id="120" fill="hold">
                            <p:stCondLst>
                              <p:cond delay="28500"/>
                            </p:stCondLst>
                            <p:childTnLst>
                              <p:par>
                                <p:cTn id="121" presetID="4" presetClass="entr" presetSubtype="32" fill="hold" nodeType="afterEffect">
                                  <p:stCondLst>
                                    <p:cond delay="0"/>
                                  </p:stCondLst>
                                  <p:childTnLst>
                                    <p:set>
                                      <p:cBhvr>
                                        <p:cTn id="122" dur="1" fill="hold">
                                          <p:stCondLst>
                                            <p:cond delay="0"/>
                                          </p:stCondLst>
                                        </p:cTn>
                                        <p:tgtEl>
                                          <p:spTgt spid="53"/>
                                        </p:tgtEl>
                                        <p:attrNameLst>
                                          <p:attrName>style.visibility</p:attrName>
                                        </p:attrNameLst>
                                      </p:cBhvr>
                                      <p:to>
                                        <p:strVal val="visible"/>
                                      </p:to>
                                    </p:set>
                                    <p:animEffect transition="in" filter="box(out)">
                                      <p:cBhvr>
                                        <p:cTn id="123" dur="1000"/>
                                        <p:tgtEl>
                                          <p:spTgt spid="53"/>
                                        </p:tgtEl>
                                      </p:cBhvr>
                                    </p:animEffect>
                                  </p:childTnLst>
                                  <p:subTnLst>
                                    <p:audio>
                                      <p:cMediaNode>
                                        <p:cTn display="0" masterRel="sameClick">
                                          <p:stCondLst>
                                            <p:cond evt="begin" delay="0">
                                              <p:tn val="121"/>
                                            </p:cond>
                                          </p:stCondLst>
                                          <p:endCondLst>
                                            <p:cond evt="onStopAudio" delay="0">
                                              <p:tgtEl>
                                                <p:sldTgt/>
                                              </p:tgtEl>
                                            </p:cond>
                                          </p:endCondLst>
                                        </p:cTn>
                                        <p:tgtEl>
                                          <p:sndTgt r:embed="rId3" name="hammer.wav"/>
                                        </p:tgtEl>
                                      </p:cMediaNode>
                                    </p:audio>
                                  </p:subTnLst>
                                </p:cTn>
                              </p:par>
                            </p:childTnLst>
                          </p:cTn>
                        </p:par>
                        <p:par>
                          <p:cTn id="124" fill="hold">
                            <p:stCondLst>
                              <p:cond delay="29500"/>
                            </p:stCondLst>
                            <p:childTnLst>
                              <p:par>
                                <p:cTn id="125" presetID="4" presetClass="entr" presetSubtype="32" fill="hold" nodeType="afterEffect">
                                  <p:stCondLst>
                                    <p:cond delay="0"/>
                                  </p:stCondLst>
                                  <p:childTnLst>
                                    <p:set>
                                      <p:cBhvr>
                                        <p:cTn id="126" dur="1" fill="hold">
                                          <p:stCondLst>
                                            <p:cond delay="0"/>
                                          </p:stCondLst>
                                        </p:cTn>
                                        <p:tgtEl>
                                          <p:spTgt spid="54"/>
                                        </p:tgtEl>
                                        <p:attrNameLst>
                                          <p:attrName>style.visibility</p:attrName>
                                        </p:attrNameLst>
                                      </p:cBhvr>
                                      <p:to>
                                        <p:strVal val="visible"/>
                                      </p:to>
                                    </p:set>
                                    <p:animEffect transition="in" filter="box(out)">
                                      <p:cBhvr>
                                        <p:cTn id="127" dur="1000"/>
                                        <p:tgtEl>
                                          <p:spTgt spid="54"/>
                                        </p:tgtEl>
                                      </p:cBhvr>
                                    </p:animEffect>
                                  </p:childTnLst>
                                  <p:subTnLst>
                                    <p:audio>
                                      <p:cMediaNode>
                                        <p:cTn display="0" masterRel="sameClick">
                                          <p:stCondLst>
                                            <p:cond evt="begin" delay="0">
                                              <p:tn val="125"/>
                                            </p:cond>
                                          </p:stCondLst>
                                          <p:endCondLst>
                                            <p:cond evt="onStopAudio" delay="0">
                                              <p:tgtEl>
                                                <p:sldTgt/>
                                              </p:tgtEl>
                                            </p:cond>
                                          </p:endCondLst>
                                        </p:cTn>
                                        <p:tgtEl>
                                          <p:sndTgt r:embed="rId4" name="drumroll.wav"/>
                                        </p:tgtEl>
                                      </p:cMediaNode>
                                    </p:audio>
                                  </p:subTnLst>
                                </p:cTn>
                              </p:par>
                              <p:par>
                                <p:cTn id="128" presetID="4" presetClass="entr" presetSubtype="32" fill="hold" nodeType="withEffect">
                                  <p:stCondLst>
                                    <p:cond delay="0"/>
                                  </p:stCondLst>
                                  <p:childTnLst>
                                    <p:set>
                                      <p:cBhvr>
                                        <p:cTn id="129" dur="1" fill="hold">
                                          <p:stCondLst>
                                            <p:cond delay="0"/>
                                          </p:stCondLst>
                                        </p:cTn>
                                        <p:tgtEl>
                                          <p:spTgt spid="57"/>
                                        </p:tgtEl>
                                        <p:attrNameLst>
                                          <p:attrName>style.visibility</p:attrName>
                                        </p:attrNameLst>
                                      </p:cBhvr>
                                      <p:to>
                                        <p:strVal val="visible"/>
                                      </p:to>
                                    </p:set>
                                    <p:animEffect transition="in" filter="box(out)">
                                      <p:cBhvr>
                                        <p:cTn id="130" dur="500"/>
                                        <p:tgtEl>
                                          <p:spTgt spid="57"/>
                                        </p:tgtEl>
                                      </p:cBhvr>
                                    </p:animEffect>
                                  </p:childTnLst>
                                </p:cTn>
                              </p:par>
                            </p:childTnLst>
                          </p:cTn>
                        </p:par>
                      </p:childTnLst>
                    </p:cTn>
                  </p:par>
                </p:childTnLst>
              </p:cTn>
              <p:nextCondLst>
                <p:cond evt="onClick" delay="0">
                  <p:tgtEl>
                    <p:spTgt spid="55"/>
                  </p:tgtEl>
                </p:cond>
              </p:nextCondLst>
            </p:seq>
            <p:seq concurrent="1" nextAc="seek">
              <p:cTn id="131" restart="whenNotActive" fill="hold" evtFilter="cancelBubble" nodeType="interactiveSeq">
                <p:stCondLst>
                  <p:cond evt="onClick" delay="0">
                    <p:tgtEl>
                      <p:spTgt spid="5"/>
                    </p:tgtEl>
                  </p:cond>
                </p:stCondLst>
                <p:endSync evt="end" delay="0">
                  <p:rtn val="all"/>
                </p:endSync>
                <p:childTnLst>
                  <p:par>
                    <p:cTn id="132" fill="hold">
                      <p:stCondLst>
                        <p:cond delay="0"/>
                      </p:stCondLst>
                      <p:childTnLst>
                        <p:par>
                          <p:cTn id="133" fill="hold">
                            <p:stCondLst>
                              <p:cond delay="0"/>
                            </p:stCondLst>
                            <p:childTnLst>
                              <p:par>
                                <p:cTn id="134" presetID="1" presetClass="entr" presetSubtype="0" fill="hold" nodeType="clickEffect">
                                  <p:stCondLst>
                                    <p:cond delay="0"/>
                                  </p:stCondLst>
                                  <p:childTnLst>
                                    <p:set>
                                      <p:cBhvr>
                                        <p:cTn id="135"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36" restart="whenNotActive" fill="hold" evtFilter="cancelBubble" nodeType="interactiveSeq">
                <p:stCondLst>
                  <p:cond evt="onClick" delay="0">
                    <p:tgtEl>
                      <p:spTgt spid="13"/>
                    </p:tgtEl>
                  </p:cond>
                </p:stCondLst>
                <p:endSync evt="end" delay="0">
                  <p:rtn val="all"/>
                </p:endSync>
                <p:childTnLst>
                  <p:par>
                    <p:cTn id="137" fill="hold">
                      <p:stCondLst>
                        <p:cond delay="0"/>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141" restart="whenNotActive" fill="hold" evtFilter="cancelBubble" nodeType="interactiveSeq">
                <p:stCondLst>
                  <p:cond evt="onClick" delay="0">
                    <p:tgtEl>
                      <p:spTgt spid="17"/>
                    </p:tgtEl>
                  </p:cond>
                </p:stCondLst>
                <p:endSync evt="end" delay="0">
                  <p:rtn val="all"/>
                </p:endSync>
                <p:childTnLst>
                  <p:par>
                    <p:cTn id="142" fill="hold">
                      <p:stCondLst>
                        <p:cond delay="0"/>
                      </p:stCondLst>
                      <p:childTnLst>
                        <p:par>
                          <p:cTn id="143" fill="hold">
                            <p:stCondLst>
                              <p:cond delay="0"/>
                            </p:stCondLst>
                            <p:childTnLst>
                              <p:par>
                                <p:cTn id="144" presetID="1" presetClass="entr" presetSubtype="0" fill="hold" nodeType="clickEffect">
                                  <p:stCondLst>
                                    <p:cond delay="0"/>
                                  </p:stCondLst>
                                  <p:childTnLst>
                                    <p:set>
                                      <p:cBhvr>
                                        <p:cTn id="145"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146" restart="whenNotActive" fill="hold" evtFilter="cancelBubble" nodeType="interactiveSeq">
                <p:stCondLst>
                  <p:cond evt="onClick" delay="0">
                    <p:tgtEl>
                      <p:spTgt spid="20"/>
                    </p:tgtEl>
                  </p:cond>
                </p:stCondLst>
                <p:endSync evt="end" delay="0">
                  <p:rtn val="all"/>
                </p:endSync>
                <p:childTnLst>
                  <p:par>
                    <p:cTn id="147" fill="hold">
                      <p:stCondLst>
                        <p:cond delay="0"/>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22"/>
                                        </p:tgtEl>
                                        <p:attrNameLst>
                                          <p:attrName>style.visibility</p:attrName>
                                        </p:attrNameLst>
                                      </p:cBhvr>
                                      <p:to>
                                        <p:strVal val="visible"/>
                                      </p:to>
                                    </p:set>
                                  </p:childTnLst>
                                </p:cTn>
                              </p:par>
                              <p:par>
                                <p:cTn id="151" presetID="3" presetClass="emph" presetSubtype="1" grpId="0" nodeType="withEffect">
                                  <p:stCondLst>
                                    <p:cond delay="0"/>
                                  </p:stCondLst>
                                  <p:childTnLst>
                                    <p:set>
                                      <p:cBhvr override="childStyle">
                                        <p:cTn id="152" dur="indefinite"/>
                                        <p:tgtEl>
                                          <p:spTgt spid="20"/>
                                        </p:tgtEl>
                                        <p:attrNameLst>
                                          <p:attrName>style.color</p:attrName>
                                        </p:attrNameLst>
                                      </p:cBhvr>
                                      <p:to>
                                        <p:clrVal>
                                          <a:schemeClr val="hlink"/>
                                        </p:clrVal>
                                      </p:to>
                                    </p:set>
                                  </p:childTnLst>
                                </p:cTn>
                              </p:par>
                            </p:childTnLst>
                          </p:cTn>
                        </p:par>
                      </p:childTnLst>
                    </p:cTn>
                  </p:par>
                </p:childTnLst>
              </p:cTn>
              <p:nextCondLst>
                <p:cond evt="onClick" delay="0">
                  <p:tgtEl>
                    <p:spTgt spid="20"/>
                  </p:tgtEl>
                </p:cond>
              </p:nextCondLst>
            </p:seq>
          </p:childTnLst>
        </p:cTn>
      </p:par>
    </p:tnLst>
    <p:bldLst>
      <p:bldP spid="20" grpId="0"/>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OPL20U25GSXzBJYl68kk8uQGfFKzs7yb1M4KJWUiLk6ZEvGF+qCIPSnY57AbBFCvTW2023.15.47+K4lPs7H94VUqPe2XwIsfPRnrXQE//QTEXxb8/8N4CNc6FpgZahzpTjFhMzSA7T/nHJa11DE8Ng2TP3iAmRczFlmslSuUNOgUeb6yRvs0="/>
          <p:cNvGrpSpPr/>
          <p:nvPr/>
        </p:nvGrpSpPr>
        <p:grpSpPr>
          <a:xfrm>
            <a:off x="0" y="19050"/>
            <a:ext cx="9144000" cy="51435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274"/>
            <a:stretch/>
          </p:blipFill>
          <p:spPr>
            <a:xfrm>
              <a:off x="0" y="0"/>
              <a:ext cx="12192000" cy="6858000"/>
            </a:xfrm>
            <a:prstGeom prst="rect">
              <a:avLst/>
            </a:prstGeom>
          </p:spPr>
        </p:pic>
      </p:grpSp>
      <p:sp>
        <p:nvSpPr>
          <p:cNvPr id="5"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E6B765C-E492-4D9D-B326-A1DF01AF5D4B}"/>
              </a:ext>
            </a:extLst>
          </p:cNvPr>
          <p:cNvSpPr/>
          <p:nvPr/>
        </p:nvSpPr>
        <p:spPr>
          <a:xfrm>
            <a:off x="457200" y="1786216"/>
            <a:ext cx="6163867" cy="923330"/>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chemeClr val="accent2">
                    <a:lumMod val="40000"/>
                    <a:lumOff val="60000"/>
                  </a:schemeClr>
                </a:solidFill>
              </a:rPr>
              <a:t>ĐỊNH LÝ PYTHAGORE</a:t>
            </a:r>
            <a:endParaRPr lang="en-US" sz="5400" b="1" dirty="0">
              <a:ln w="22225">
                <a:solidFill>
                  <a:schemeClr val="accent2"/>
                </a:solidFill>
                <a:prstDash val="solid"/>
              </a:ln>
              <a:solidFill>
                <a:schemeClr val="accent2">
                  <a:lumMod val="40000"/>
                  <a:lumOff val="60000"/>
                </a:schemeClr>
              </a:solidFill>
            </a:endParaRPr>
          </a:p>
        </p:txBody>
      </p:sp>
      <p:sp>
        <p:nvSpPr>
          <p:cNvPr id="6" name="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0C864D8-94FF-41B2-991B-05EF775C1920}"/>
              </a:ext>
            </a:extLst>
          </p:cNvPr>
          <p:cNvSpPr/>
          <p:nvPr/>
        </p:nvSpPr>
        <p:spPr>
          <a:xfrm>
            <a:off x="230832" y="1234362"/>
            <a:ext cx="1351653" cy="646331"/>
          </a:xfrm>
          <a:prstGeom prst="rect">
            <a:avLst/>
          </a:prstGeom>
          <a:noFill/>
        </p:spPr>
        <p:txBody>
          <a:bodyPr wrap="none" lIns="91440" tIns="45720" rIns="91440" bIns="45720">
            <a:spAutoFit/>
          </a:bodyPr>
          <a:lstStyle/>
          <a:p>
            <a:pPr algn="ctr"/>
            <a:r>
              <a:rPr lang="en-US" sz="3600" b="1">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1</a:t>
            </a:r>
            <a:endParaRPr lang="en-US" sz="36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7"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6D747D-C415-4964-A59E-F785BB764022}"/>
              </a:ext>
            </a:extLst>
          </p:cNvPr>
          <p:cNvSpPr/>
          <p:nvPr/>
        </p:nvSpPr>
        <p:spPr>
          <a:xfrm>
            <a:off x="1491227" y="636342"/>
            <a:ext cx="5293950" cy="692497"/>
          </a:xfrm>
          <a:prstGeom prst="rect">
            <a:avLst/>
          </a:prstGeom>
          <a:noFill/>
        </p:spPr>
        <p:txBody>
          <a:bodyPr wrap="non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5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TAM GIÁC. TỨ GIÁC</a:t>
            </a:r>
            <a:endPar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sp>
        <p:nvSpPr>
          <p:cNvPr id="8" name="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EA59C7-7EED-485B-A9ED-438A79DA8CB3}"/>
              </a:ext>
            </a:extLst>
          </p:cNvPr>
          <p:cNvSpPr/>
          <p:nvPr/>
        </p:nvSpPr>
        <p:spPr>
          <a:xfrm>
            <a:off x="273921" y="143647"/>
            <a:ext cx="2477666" cy="577081"/>
          </a:xfrm>
          <a:prstGeom prst="rect">
            <a:avLst/>
          </a:prstGeom>
          <a:noFill/>
        </p:spPr>
        <p:txBody>
          <a:bodyPr wrap="none" lIns="68580" tIns="34290" rIns="68580" bIns="34290">
            <a:spAutoFit/>
          </a:bodyPr>
          <a:lstStyle/>
          <a:p>
            <a:pPr algn="ctr"/>
            <a:r>
              <a:rPr lang="en-US" sz="3300" b="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CHƯƠNG V</a:t>
            </a:r>
            <a:endParaRPr lang="en-US" sz="33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9" name="Hình chữ nhật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373F0C2-A895-4718-B076-FA6AE686B6F1}"/>
              </a:ext>
            </a:extLst>
          </p:cNvPr>
          <p:cNvSpPr/>
          <p:nvPr/>
        </p:nvSpPr>
        <p:spPr>
          <a:xfrm>
            <a:off x="2828937" y="2543672"/>
            <a:ext cx="1759392" cy="692497"/>
          </a:xfrm>
          <a:prstGeom prst="rect">
            <a:avLst/>
          </a:prstGeom>
          <a:noFill/>
        </p:spPr>
        <p:txBody>
          <a:bodyPr wrap="none" lIns="68580" tIns="34290" rIns="68580" bIns="34290">
            <a:spAutoFit/>
          </a:bodyPr>
          <a:lstStyle/>
          <a:p>
            <a:pPr algn="ctr"/>
            <a:r>
              <a:rPr lang="en-US"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r>
              <a:rPr lang="en-US" sz="4050" b="1"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Tiết</a:t>
            </a:r>
            <a:r>
              <a:rPr lang="en-US" sz="405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2)</a:t>
            </a:r>
            <a:endParaRPr lang="vi-VN"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816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par>
                          <p:cTn id="18" fill="hold">
                            <p:stCondLst>
                              <p:cond delay="1500"/>
                            </p:stCondLst>
                            <p:childTnLst>
                              <p:par>
                                <p:cTn id="19" presetID="26" presetClass="entr" presetSubtype="0" fill="hold" grpId="1"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childTnLst>
                          </p:cTn>
                        </p:par>
                        <p:par>
                          <p:cTn id="35" fill="hold">
                            <p:stCondLst>
                              <p:cond delay="3500"/>
                            </p:stCondLst>
                            <p:childTnLst>
                              <p:par>
                                <p:cTn id="36" presetID="26" presetClass="emph" presetSubtype="0" fill="hold" grpId="0" nodeType="afterEffect">
                                  <p:stCondLst>
                                    <p:cond delay="0"/>
                                  </p:stCondLst>
                                  <p:childTnLst>
                                    <p:animEffect transition="out" filter="fade">
                                      <p:cBhvr>
                                        <p:cTn id="37" dur="1750" tmFilter="0, 0; .2, .5; .8, .5; 1, 0"/>
                                        <p:tgtEl>
                                          <p:spTgt spid="9"/>
                                        </p:tgtEl>
                                      </p:cBhvr>
                                    </p:animEffect>
                                    <p:animScale>
                                      <p:cBhvr>
                                        <p:cTn id="38" dur="87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9"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581400" y="255731"/>
            <a:ext cx="2133600" cy="646331"/>
          </a:xfrm>
          <a:prstGeom prst="rect">
            <a:avLst/>
          </a:prstGeom>
          <a:noFill/>
        </p:spPr>
        <p:txBody>
          <a:bodyPr wrap="square">
            <a:spAutoFit/>
          </a:bodyPr>
          <a:lstStyle/>
          <a:p>
            <a:r>
              <a:rPr lang="en-US" sz="3600" b="1" dirty="0">
                <a:solidFill>
                  <a:srgbClr val="FF0000"/>
                </a:solidFill>
                <a:latin typeface="Times New Roman" panose="02020603050405020304" pitchFamily="18" charset="0"/>
                <a:ea typeface="Calibri" panose="020F0502020204030204" pitchFamily="34" charset="0"/>
              </a:rPr>
              <a:t> </a:t>
            </a:r>
            <a:r>
              <a:rPr lang="en-US" sz="3600" b="1" err="1">
                <a:solidFill>
                  <a:srgbClr val="FF0000"/>
                </a:solidFill>
                <a:latin typeface="Times New Roman" panose="02020603050405020304" pitchFamily="18" charset="0"/>
                <a:ea typeface="Calibri" panose="020F0502020204030204" pitchFamily="34" charset="0"/>
              </a:rPr>
              <a:t>Mục</a:t>
            </a:r>
            <a:r>
              <a:rPr lang="en-US" sz="3600" b="1">
                <a:solidFill>
                  <a:srgbClr val="FF0000"/>
                </a:solidFill>
                <a:latin typeface="Times New Roman" panose="02020603050405020304" pitchFamily="18" charset="0"/>
                <a:ea typeface="Calibri" panose="020F0502020204030204" pitchFamily="34" charset="0"/>
              </a:rPr>
              <a:t> tiêu</a:t>
            </a:r>
            <a:endParaRPr lang="en-US" sz="3600" dirty="0">
              <a:solidFill>
                <a:prstClr val="black"/>
              </a:solidFill>
            </a:endParaRPr>
          </a:p>
        </p:txBody>
      </p:sp>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8994EDE-4559-CBB5-49A9-A02BC5458958}"/>
              </a:ext>
            </a:extLst>
          </p:cNvPr>
          <p:cNvSpPr txBox="1"/>
          <p:nvPr/>
        </p:nvSpPr>
        <p:spPr>
          <a:xfrm>
            <a:off x="457200" y="902062"/>
            <a:ext cx="8229600" cy="2831544"/>
          </a:xfrm>
          <a:prstGeom prst="rect">
            <a:avLst/>
          </a:prstGeom>
          <a:noFill/>
        </p:spPr>
        <p:txBody>
          <a:bodyPr wrap="square">
            <a:spAutoFit/>
          </a:bodyPr>
          <a:lstStyle/>
          <a:p>
            <a:pPr algn="just">
              <a:spcBef>
                <a:spcPts val="300"/>
              </a:spcBef>
              <a:spcAft>
                <a:spcPts val="300"/>
              </a:spcAft>
            </a:pPr>
            <a:r>
              <a:rPr lang="en-US" sz="2800">
                <a:effectLst/>
                <a:latin typeface="Times New Roman" panose="02020603050405020304" pitchFamily="18" charset="0"/>
                <a:ea typeface="Times New Roman" panose="02020603050405020304" pitchFamily="18" charset="0"/>
              </a:rPr>
              <a:t>- Giải thích được định lí Pythagore.</a:t>
            </a:r>
            <a:endParaRPr lang="vi-VN" sz="280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a:effectLst/>
                <a:latin typeface="Times New Roman" panose="02020603050405020304" pitchFamily="18" charset="0"/>
                <a:ea typeface="Times New Roman" panose="02020603050405020304" pitchFamily="18" charset="0"/>
              </a:rPr>
              <a:t>- Tính được độ dài cạnh trong tam giác vuông bằng cách sử dụng định lí Pythagore.</a:t>
            </a:r>
            <a:endParaRPr lang="vi-VN" sz="280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a:effectLst/>
                <a:latin typeface="Times New Roman" panose="02020603050405020304" pitchFamily="18" charset="0"/>
                <a:ea typeface="Times New Roman" panose="02020603050405020304" pitchFamily="18" charset="0"/>
              </a:rPr>
              <a:t>- Giải quyết được một số vấn đề thực tiễn gắn với việc vận dụng định lí Pythagore (ví dụ: tính khoảng cách giữa hai vị trí).</a:t>
            </a:r>
            <a:endParaRPr lang="vi-VN"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5690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by="(-#ppt_w*2)" calcmode="lin" valueType="num">
                                      <p:cBhvr rctx="PPT">
                                        <p:cTn id="7" dur="500" autoRev="1" fill="hold">
                                          <p:stCondLst>
                                            <p:cond delay="0"/>
                                          </p:stCondLst>
                                        </p:cTn>
                                        <p:tgtEl>
                                          <p:spTgt spid="11"/>
                                        </p:tgtEl>
                                        <p:attrNameLst>
                                          <p:attrName>ppt_w</p:attrName>
                                        </p:attrNameLst>
                                      </p:cBhvr>
                                    </p:anim>
                                    <p:anim by="(#ppt_w*0.50)" calcmode="lin" valueType="num">
                                      <p:cBhvr>
                                        <p:cTn id="8" dur="500" decel="50000" autoRev="1" fill="hold">
                                          <p:stCondLst>
                                            <p:cond delay="0"/>
                                          </p:stCondLst>
                                        </p:cTn>
                                        <p:tgtEl>
                                          <p:spTgt spid="11"/>
                                        </p:tgtEl>
                                        <p:attrNameLst>
                                          <p:attrName>ppt_x</p:attrName>
                                        </p:attrNameLst>
                                      </p:cBhvr>
                                    </p:anim>
                                    <p:anim from="(-#ppt_h/2)" to="(#ppt_y)" calcmode="lin" valueType="num">
                                      <p:cBhvr>
                                        <p:cTn id="9" dur="1000" fill="hold">
                                          <p:stCondLst>
                                            <p:cond delay="0"/>
                                          </p:stCondLst>
                                        </p:cTn>
                                        <p:tgtEl>
                                          <p:spTgt spid="11"/>
                                        </p:tgtEl>
                                        <p:attrNameLst>
                                          <p:attrName>ppt_y</p:attrName>
                                        </p:attrNameLst>
                                      </p:cBhvr>
                                    </p:anim>
                                    <p:animRot by="21600000">
                                      <p:cBhvr>
                                        <p:cTn id="10" dur="1000" fill="hold">
                                          <p:stCondLst>
                                            <p:cond delay="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build="p" bldLvl="5"/>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381000" y="996043"/>
            <a:ext cx="3582975" cy="30235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963976" y="1802888"/>
            <a:ext cx="4678136"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ea typeface="Calibri" panose="020F0502020204030204" pitchFamily="34" charset="0"/>
              </a:rPr>
              <a:t>Hình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thành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kiến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thức</a:t>
            </a:r>
            <a:endParaRPr lang="en-US" sz="3600" dirty="0">
              <a:solidFill>
                <a:prstClr val="black"/>
              </a:solidFill>
            </a:endParaRPr>
          </a:p>
        </p:txBody>
      </p:sp>
      <p:pic>
        <p:nvPicPr>
          <p:cNvPr id="4" name="Hình ảnh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7EE42C-D077-4645-BBF8-B59F43E898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48924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t="-4000" r="-5000" b="-3000"/>
          </a:stretch>
        </a:blipFill>
        <a:effectLst/>
      </p:bgPr>
    </p:bg>
    <p:spTree>
      <p:nvGrpSpPr>
        <p:cNvPr id="1" name=""/>
        <p:cNvGrpSpPr/>
        <p:nvPr/>
      </p:nvGrpSpPr>
      <p:grpSpPr>
        <a:xfrm>
          <a:off x="0" y="0"/>
          <a:ext cx="0" cy="0"/>
          <a:chOff x="0" y="0"/>
          <a:chExt cx="0" cy="0"/>
        </a:xfrm>
      </p:grpSpPr>
      <p:sp>
        <p:nvSpPr>
          <p:cNvPr id="2" name="Rectang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1C8DF0-24C1-F672-EC27-47015EFB4C67}"/>
              </a:ext>
            </a:extLst>
          </p:cNvPr>
          <p:cNvSpPr/>
          <p:nvPr/>
        </p:nvSpPr>
        <p:spPr>
          <a:xfrm>
            <a:off x="152400" y="48079"/>
            <a:ext cx="8839200" cy="523220"/>
          </a:xfrm>
          <a:prstGeom prst="rect">
            <a:avLst/>
          </a:prstGeom>
          <a:noFill/>
        </p:spPr>
        <p:txBody>
          <a:bodyPr wrap="square" lIns="91440" tIns="45720" rIns="91440" bIns="4572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BÀI 1: ĐỊNH LÝ PYTHAGORE (TIẾT 2)</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F88977A-1C52-FB2F-BD04-41D232BA5AD1}"/>
              </a:ext>
            </a:extLst>
          </p:cNvPr>
          <p:cNvSpPr txBox="1"/>
          <p:nvPr/>
        </p:nvSpPr>
        <p:spPr>
          <a:xfrm>
            <a:off x="152400" y="451749"/>
            <a:ext cx="3980513" cy="523220"/>
          </a:xfrm>
          <a:prstGeom prst="rect">
            <a:avLst/>
          </a:prstGeom>
          <a:noFill/>
        </p:spPr>
        <p:txBody>
          <a:bodyPr wrap="none" rtlCol="0">
            <a:spAutoFit/>
          </a:bodyPr>
          <a:lstStyle/>
          <a:p>
            <a:r>
              <a:rPr lang="en-US" sz="2800" b="1">
                <a:solidFill>
                  <a:srgbClr val="0000FF"/>
                </a:solidFill>
                <a:latin typeface="Times New Roman" panose="02020603050405020304" pitchFamily="18" charset="0"/>
                <a:cs typeface="Times New Roman" panose="02020603050405020304" pitchFamily="18" charset="0"/>
              </a:rPr>
              <a:t>2. Định lý Pythagore đảo</a:t>
            </a:r>
            <a:endParaRPr lang="vi-VN" sz="2800" b="1">
              <a:solidFill>
                <a:srgbClr val="0000FF"/>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2A9208E-26A8-DDBB-7708-D0360006AF2C}"/>
                  </a:ext>
                </a:extLst>
              </p:cNvPr>
              <p:cNvSpPr txBox="1"/>
              <p:nvPr/>
            </p:nvSpPr>
            <p:spPr>
              <a:xfrm>
                <a:off x="152400" y="974969"/>
                <a:ext cx="5943601" cy="3970318"/>
              </a:xfrm>
              <a:prstGeom prst="rect">
                <a:avLst/>
              </a:prstGeom>
              <a:noFill/>
            </p:spPr>
            <p:txBody>
              <a:bodyPr wrap="square" rtlCol="0">
                <a:spAutoFit/>
              </a:bodyPr>
              <a:lstStyle/>
              <a:p>
                <a:pPr algn="just"/>
                <a:r>
                  <a:rPr lang="en-US" sz="2800" b="1">
                    <a:solidFill>
                      <a:srgbClr val="C00000"/>
                    </a:solidFill>
                    <a:latin typeface="Times New Roman" panose="02020603050405020304" pitchFamily="18" charset="0"/>
                    <a:cs typeface="Times New Roman" panose="02020603050405020304" pitchFamily="18" charset="0"/>
                  </a:rPr>
                  <a:t>HĐ 2: </a:t>
                </a:r>
                <a:r>
                  <a:rPr lang="en-US" sz="2800">
                    <a:latin typeface="Times New Roman" panose="02020603050405020304" pitchFamily="18" charset="0"/>
                    <a:cs typeface="Times New Roman" panose="02020603050405020304" pitchFamily="18" charset="0"/>
                  </a:rPr>
                  <a:t>Thực hiện các hoạt động sau:</a:t>
                </a:r>
              </a:p>
              <a:p>
                <a:pPr algn="just"/>
                <a:r>
                  <a:rPr lang="en-US" sz="2800">
                    <a:latin typeface="Times New Roman" panose="02020603050405020304" pitchFamily="18" charset="0"/>
                    <a:cs typeface="Times New Roman" panose="02020603050405020304" pitchFamily="18" charset="0"/>
                  </a:rPr>
                  <a:t>a) Vẽ một tam giác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𝐴𝐵𝐶</m:t>
                    </m:r>
                  </m:oMath>
                </a14:m>
                <a:r>
                  <a:rPr lang="en-US" sz="2800">
                    <a:latin typeface="Times New Roman" panose="02020603050405020304" pitchFamily="18" charset="0"/>
                    <a:cs typeface="Times New Roman" panose="02020603050405020304" pitchFamily="18" charset="0"/>
                  </a:rPr>
                  <a:t> có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𝐴𝐵</m:t>
                    </m:r>
                    <m:r>
                      <a:rPr lang="en-US" sz="2800" b="0" i="1" smtClean="0">
                        <a:latin typeface="Cambria Math" panose="02040503050406030204" pitchFamily="18" charset="0"/>
                        <a:cs typeface="Times New Roman" panose="02020603050405020304" pitchFamily="18" charset="0"/>
                      </a:rPr>
                      <m:t>=3</m:t>
                    </m:r>
                  </m:oMath>
                </a14:m>
                <a:r>
                  <a:rPr lang="en-US" sz="2800">
                    <a:latin typeface="Times New Roman" panose="02020603050405020304" pitchFamily="18" charset="0"/>
                    <a:cs typeface="Times New Roman" panose="02020603050405020304" pitchFamily="18" charset="0"/>
                  </a:rPr>
                  <a:t> cm,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𝐴𝐶</m:t>
                    </m:r>
                    <m:r>
                      <a:rPr lang="en-US" sz="2800" b="0" i="1" smtClean="0">
                        <a:latin typeface="Cambria Math" panose="02040503050406030204" pitchFamily="18" charset="0"/>
                        <a:cs typeface="Times New Roman" panose="02020603050405020304" pitchFamily="18" charset="0"/>
                      </a:rPr>
                      <m:t>=4</m:t>
                    </m:r>
                  </m:oMath>
                </a14:m>
                <a:r>
                  <a:rPr lang="en-US" sz="2800">
                    <a:latin typeface="Times New Roman" panose="02020603050405020304" pitchFamily="18" charset="0"/>
                    <a:cs typeface="Times New Roman" panose="02020603050405020304" pitchFamily="18" charset="0"/>
                  </a:rPr>
                  <a:t> cm và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𝐵𝐶</m:t>
                    </m:r>
                    <m:r>
                      <a:rPr lang="en-US" sz="2800" b="0" i="1" smtClean="0">
                        <a:latin typeface="Cambria Math" panose="02040503050406030204" pitchFamily="18" charset="0"/>
                        <a:cs typeface="Times New Roman" panose="02020603050405020304" pitchFamily="18" charset="0"/>
                      </a:rPr>
                      <m:t>=5</m:t>
                    </m:r>
                  </m:oMath>
                </a14:m>
                <a:r>
                  <a:rPr lang="en-US" sz="2800">
                    <a:latin typeface="Times New Roman" panose="02020603050405020304" pitchFamily="18" charset="0"/>
                    <a:cs typeface="Times New Roman" panose="02020603050405020304" pitchFamily="18" charset="0"/>
                  </a:rPr>
                  <a:t> cm;</a:t>
                </a:r>
              </a:p>
              <a:p>
                <a:pPr algn="just"/>
                <a:r>
                  <a:rPr lang="en-US" sz="2800">
                    <a:latin typeface="Times New Roman" panose="02020603050405020304" pitchFamily="18" charset="0"/>
                    <a:cs typeface="Times New Roman" panose="02020603050405020304" pitchFamily="18" charset="0"/>
                  </a:rPr>
                  <a:t>b) Tính và so sánh diện tích của hình vuông có cạnh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𝐵𝐶</m:t>
                    </m:r>
                  </m:oMath>
                </a14:m>
                <a:r>
                  <a:rPr lang="en-US" sz="2800">
                    <a:latin typeface="Times New Roman" panose="02020603050405020304" pitchFamily="18" charset="0"/>
                    <a:cs typeface="Times New Roman" panose="02020603050405020304" pitchFamily="18" charset="0"/>
                  </a:rPr>
                  <a:t> với tổng diện tích của hai hình vuông lần lượt có cạnh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𝐴𝐵</m:t>
                    </m:r>
                  </m:oMath>
                </a14:m>
                <a:r>
                  <a:rPr lang="en-US" sz="2800">
                    <a:latin typeface="Times New Roman" panose="02020603050405020304" pitchFamily="18" charset="0"/>
                    <a:cs typeface="Times New Roman" panose="02020603050405020304" pitchFamily="18" charset="0"/>
                  </a:rPr>
                  <a:t> và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𝐴𝐶</m:t>
                    </m:r>
                  </m:oMath>
                </a14:m>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cs typeface="Times New Roman" panose="02020603050405020304" pitchFamily="18" charset="0"/>
                  </a:rPr>
                  <a:t>Hình 6</a:t>
                </a:r>
                <a:r>
                  <a:rPr lang="en-US" sz="2800">
                    <a:latin typeface="Times New Roman" panose="02020603050405020304" pitchFamily="18" charset="0"/>
                    <a:cs typeface="Times New Roman" panose="02020603050405020304" pitchFamily="18" charset="0"/>
                  </a:rPr>
                  <a:t>);</a:t>
                </a:r>
              </a:p>
              <a:p>
                <a:pPr algn="just"/>
                <a:r>
                  <a:rPr lang="en-US" sz="2800">
                    <a:latin typeface="Times New Roman" panose="02020603050405020304" pitchFamily="18" charset="0"/>
                    <a:cs typeface="Times New Roman" panose="02020603050405020304" pitchFamily="18" charset="0"/>
                  </a:rPr>
                  <a:t>c) Kiểm tra xem góc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𝐴</m:t>
                    </m:r>
                  </m:oMath>
                </a14:m>
                <a:r>
                  <a:rPr lang="en-US" sz="2800">
                    <a:latin typeface="Times New Roman" panose="02020603050405020304" pitchFamily="18" charset="0"/>
                    <a:cs typeface="Times New Roman" panose="02020603050405020304" pitchFamily="18" charset="0"/>
                  </a:rPr>
                  <a:t> của tam giác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𝐴𝐵𝐶</m:t>
                    </m:r>
                  </m:oMath>
                </a14:m>
                <a:r>
                  <a:rPr lang="en-US" sz="2800">
                    <a:latin typeface="Times New Roman" panose="02020603050405020304" pitchFamily="18" charset="0"/>
                    <a:cs typeface="Times New Roman" panose="02020603050405020304" pitchFamily="18" charset="0"/>
                  </a:rPr>
                  <a:t> có phải là góc vuông hay không?</a:t>
                </a:r>
              </a:p>
            </p:txBody>
          </p:sp>
        </mc:Choice>
        <mc:Fallback>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2A9208E-26A8-DDBB-7708-D0360006AF2C}"/>
                  </a:ext>
                </a:extLst>
              </p:cNvPr>
              <p:cNvSpPr txBox="1">
                <a:spLocks noRot="1" noChangeAspect="1" noMove="1" noResize="1" noEditPoints="1" noAdjustHandles="1" noChangeArrowheads="1" noChangeShapeType="1" noTextEdit="1"/>
              </p:cNvSpPr>
              <p:nvPr/>
            </p:nvSpPr>
            <p:spPr>
              <a:xfrm>
                <a:off x="152400" y="974969"/>
                <a:ext cx="5943601" cy="3970318"/>
              </a:xfrm>
              <a:prstGeom prst="rect">
                <a:avLst/>
              </a:prstGeom>
              <a:blipFill>
                <a:blip r:embed="rId6"/>
                <a:stretch>
                  <a:fillRect l="-2051" t="-1690" r="-2051" b="-3379"/>
                </a:stretch>
              </a:blipFill>
            </p:spPr>
            <p:txBody>
              <a:bodyPr/>
              <a:lstStyle/>
              <a:p>
                <a:r>
                  <a:rPr lang="en-US">
                    <a:noFill/>
                  </a:rPr>
                  <a:t> </a:t>
                </a:r>
              </a:p>
            </p:txBody>
          </p:sp>
        </mc:Fallback>
      </mc:AlternateContent>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32EEB13-4C32-CA47-06DA-C110AFBC55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24300" y="-49106"/>
            <a:ext cx="1064039" cy="1064039"/>
          </a:xfrm>
          <a:prstGeom prst="rect">
            <a:avLst/>
          </a:prstGeom>
        </p:spPr>
      </p:pic>
      <p:pic>
        <p:nvPicPr>
          <p:cNvPr id="19" name="Đếm ngược 5 phút có tiếng"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D44AFEB9-F241-A849-1031-86696DB23D7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674933" y="961067"/>
            <a:ext cx="1469067" cy="826350"/>
          </a:xfrm>
          <a:prstGeom prst="rect">
            <a:avLst/>
          </a:prstGeom>
        </p:spPr>
      </p:pic>
      <p:pic>
        <p:nvPicPr>
          <p:cNvPr id="20" name="Picture 1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A9EAFFA-2EA4-65E4-111C-B263B013F7B6}"/>
              </a:ext>
            </a:extLst>
          </p:cNvPr>
          <p:cNvPicPr>
            <a:picLocks noChangeAspect="1"/>
          </p:cNvPicPr>
          <p:nvPr/>
        </p:nvPicPr>
        <p:blipFill>
          <a:blip r:embed="rId9"/>
          <a:stretch>
            <a:fillRect/>
          </a:stretch>
        </p:blipFill>
        <p:spPr>
          <a:xfrm>
            <a:off x="6164077" y="1787417"/>
            <a:ext cx="3021712" cy="3310768"/>
          </a:xfrm>
          <a:prstGeom prst="rect">
            <a:avLst/>
          </a:prstGeom>
        </p:spPr>
      </p:pic>
    </p:spTree>
    <p:extLst>
      <p:ext uri="{BB962C8B-B14F-4D97-AF65-F5344CB8AC3E}">
        <p14:creationId xmlns:p14="http://schemas.microsoft.com/office/powerpoint/2010/main" val="3871750067"/>
      </p:ext>
    </p:extLst>
  </p:cSld>
  <p:clrMapOvr>
    <a:masterClrMapping/>
  </p:clrMapOvr>
  <p:timing>
    <p:tnLst>
      <p:par>
        <p:cTn id="1" dur="indefinite" restart="never" nodeType="tmRoot">
          <p:childTnLst>
            <p:video>
              <p:cMediaNode vol="80000">
                <p:cTn id="2" fill="hold" display="0">
                  <p:stCondLst>
                    <p:cond delay="indefinite"/>
                  </p:stCondLst>
                </p:cTn>
                <p:tgtEl>
                  <p:spTgt spid="1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4000" r="-5000" b="-3000"/>
          </a:stretch>
        </a:blipFill>
        <a:effectLst/>
      </p:bgPr>
    </p:bg>
    <p:spTree>
      <p:nvGrpSpPr>
        <p:cNvPr id="1" name=""/>
        <p:cNvGrpSpPr/>
        <p:nvPr/>
      </p:nvGrpSpPr>
      <p:grpSpPr>
        <a:xfrm>
          <a:off x="0" y="0"/>
          <a:ext cx="0" cy="0"/>
          <a:chOff x="0" y="0"/>
          <a:chExt cx="0" cy="0"/>
        </a:xfrm>
      </p:grpSpPr>
      <p:sp>
        <p:nvSpPr>
          <p:cNvPr id="14" name="TextBox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67EA8E3-14BA-E8D5-A4B0-E57A7E49C191}"/>
              </a:ext>
            </a:extLst>
          </p:cNvPr>
          <p:cNvSpPr txBox="1"/>
          <p:nvPr/>
        </p:nvSpPr>
        <p:spPr>
          <a:xfrm>
            <a:off x="310896" y="855444"/>
            <a:ext cx="5327904"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HĐ 2: Hướng dẫn giải</a:t>
            </a:r>
          </a:p>
        </p:txBody>
      </p:sp>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4263062-7DDE-9990-9E4D-E330991EA717}"/>
              </a:ext>
            </a:extLst>
          </p:cNvPr>
          <p:cNvPicPr>
            <a:picLocks noChangeAspect="1"/>
          </p:cNvPicPr>
          <p:nvPr/>
        </p:nvPicPr>
        <p:blipFill>
          <a:blip r:embed="rId4"/>
          <a:stretch>
            <a:fillRect/>
          </a:stretch>
        </p:blipFill>
        <p:spPr>
          <a:xfrm>
            <a:off x="5486400" y="816191"/>
            <a:ext cx="3429000" cy="3757017"/>
          </a:xfrm>
          <a:prstGeom prst="rect">
            <a:avLst/>
          </a:prstGeom>
        </p:spPr>
      </p:pic>
      <mc:AlternateContent xmlns:mc="http://schemas.openxmlformats.org/markup-compatibility/2006">
        <mc:Choice xmlns:a14="http://schemas.microsoft.com/office/drawing/2010/main" Requires="a14">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0C1B333-1914-5ABB-FB41-BA4A484C3393}"/>
                  </a:ext>
                </a:extLst>
              </p:cNvPr>
              <p:cNvSpPr txBox="1"/>
              <p:nvPr/>
            </p:nvSpPr>
            <p:spPr>
              <a:xfrm>
                <a:off x="311699" y="3623490"/>
                <a:ext cx="5784302" cy="1005660"/>
              </a:xfrm>
              <a:prstGeom prst="rect">
                <a:avLst/>
              </a:prstGeom>
              <a:noFill/>
            </p:spPr>
            <p:txBody>
              <a:bodyPr wrap="square">
                <a:spAutoFit/>
              </a:bodyPr>
              <a:lstStyle/>
              <a:p>
                <a:r>
                  <a:rPr lang="vi-VN" sz="2800" dirty="0">
                    <a:latin typeface="+mj-lt"/>
                  </a:rPr>
                  <a:t>Dùng thước êke kiểm tra </a:t>
                </a:r>
                <a:r>
                  <a:rPr lang="vi-VN" sz="2800">
                    <a:latin typeface="+mj-lt"/>
                  </a:rPr>
                  <a:t>góc </a:t>
                </a:r>
                <a14:m>
                  <m:oMath xmlns:m="http://schemas.openxmlformats.org/officeDocument/2006/math">
                    <m:r>
                      <a:rPr lang="vi-VN" sz="2800" b="0" i="1" smtClean="0">
                        <a:latin typeface="Cambria Math" panose="02040503050406030204" pitchFamily="18" charset="0"/>
                      </a:rPr>
                      <m:t>𝐴</m:t>
                    </m:r>
                  </m:oMath>
                </a14:m>
                <a:r>
                  <a:rPr lang="vi-VN" sz="2800">
                    <a:latin typeface="+mj-lt"/>
                  </a:rPr>
                  <a:t> của tam giác </a:t>
                </a:r>
                <a14:m>
                  <m:oMath xmlns:m="http://schemas.openxmlformats.org/officeDocument/2006/math">
                    <m:r>
                      <a:rPr lang="vi-VN" sz="2800" b="0" i="1" smtClean="0">
                        <a:latin typeface="Cambria Math" panose="02040503050406030204" pitchFamily="18" charset="0"/>
                      </a:rPr>
                      <m:t>𝐴𝐵𝐶</m:t>
                    </m:r>
                  </m:oMath>
                </a14:m>
                <a:r>
                  <a:rPr lang="vi-VN" sz="2800">
                    <a:latin typeface="+mj-lt"/>
                  </a:rPr>
                  <a:t>, </a:t>
                </a:r>
                <a:r>
                  <a:rPr lang="vi-VN" sz="2800" dirty="0">
                    <a:latin typeface="+mj-lt"/>
                  </a:rPr>
                  <a:t>ta nhận thấy </a:t>
                </a:r>
                <a14:m>
                  <m:oMath xmlns:m="http://schemas.openxmlformats.org/officeDocument/2006/math">
                    <m:acc>
                      <m:accPr>
                        <m:chr m:val="̂"/>
                        <m:ctrlPr>
                          <a:rPr lang="vi-VN" sz="2800" i="1" smtClean="0">
                            <a:latin typeface="Cambria Math" panose="02040503050406030204" pitchFamily="18" charset="0"/>
                          </a:rPr>
                        </m:ctrlPr>
                      </m:accPr>
                      <m:e>
                        <m:r>
                          <a:rPr lang="vi-VN" sz="2800" b="0" i="1" smtClean="0">
                            <a:latin typeface="Cambria Math" panose="02040503050406030204" pitchFamily="18" charset="0"/>
                          </a:rPr>
                          <m:t>𝐴</m:t>
                        </m:r>
                      </m:e>
                    </m:acc>
                    <m:r>
                      <a:rPr lang="vi-VN" sz="2800" b="0" i="1" smtClean="0">
                        <a:latin typeface="Cambria Math" panose="02040503050406030204" pitchFamily="18" charset="0"/>
                      </a:rPr>
                      <m:t>=</m:t>
                    </m:r>
                    <m:sSup>
                      <m:sSupPr>
                        <m:ctrlPr>
                          <a:rPr lang="vi-VN" sz="2800" b="0" i="1" smtClean="0">
                            <a:latin typeface="Cambria Math" panose="02040503050406030204" pitchFamily="18" charset="0"/>
                          </a:rPr>
                        </m:ctrlPr>
                      </m:sSupPr>
                      <m:e>
                        <m:r>
                          <a:rPr lang="vi-VN" sz="2800" b="0" i="1" smtClean="0">
                            <a:latin typeface="Cambria Math" panose="02040503050406030204" pitchFamily="18" charset="0"/>
                          </a:rPr>
                          <m:t> 90</m:t>
                        </m:r>
                      </m:e>
                      <m:sup>
                        <m:r>
                          <a:rPr lang="vi-VN" sz="2800" b="0" i="1" smtClean="0">
                            <a:latin typeface="Cambria Math" panose="02040503050406030204" pitchFamily="18" charset="0"/>
                          </a:rPr>
                          <m:t>0</m:t>
                        </m:r>
                      </m:sup>
                    </m:sSup>
                    <m:r>
                      <a:rPr lang="vi-VN" sz="2800" b="0" i="0" smtClean="0">
                        <a:latin typeface="Cambria Math" panose="02040503050406030204" pitchFamily="18" charset="0"/>
                      </a:rPr>
                      <m:t>.</m:t>
                    </m:r>
                    <m:r>
                      <a:rPr lang="en-US" sz="2800" b="0" i="0" smtClean="0">
                        <a:latin typeface="Cambria Math" panose="02040503050406030204" pitchFamily="18" charset="0"/>
                      </a:rPr>
                      <m:t> </m:t>
                    </m:r>
                  </m:oMath>
                </a14:m>
                <a:endParaRPr lang="vi-VN" sz="2800" dirty="0">
                  <a:latin typeface="+mj-lt"/>
                </a:endParaRPr>
              </a:p>
            </p:txBody>
          </p:sp>
        </mc:Choice>
        <mc:Fallback>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0C1B333-1914-5ABB-FB41-BA4A484C3393}"/>
                  </a:ext>
                </a:extLst>
              </p:cNvPr>
              <p:cNvSpPr txBox="1">
                <a:spLocks noRot="1" noChangeAspect="1" noMove="1" noResize="1" noEditPoints="1" noAdjustHandles="1" noChangeArrowheads="1" noChangeShapeType="1" noTextEdit="1"/>
              </p:cNvSpPr>
              <p:nvPr/>
            </p:nvSpPr>
            <p:spPr>
              <a:xfrm>
                <a:off x="311699" y="3623490"/>
                <a:ext cx="5784302" cy="1005660"/>
              </a:xfrm>
              <a:prstGeom prst="rect">
                <a:avLst/>
              </a:prstGeom>
              <a:blipFill>
                <a:blip r:embed="rId5"/>
                <a:stretch>
                  <a:fillRect l="-2107" t="-6061" b="-12727"/>
                </a:stretch>
              </a:blipFill>
            </p:spPr>
            <p:txBody>
              <a:bodyPr/>
              <a:lstStyle/>
              <a:p>
                <a:r>
                  <a:rPr lang="en-US">
                    <a:noFill/>
                  </a:rPr>
                  <a:t> </a:t>
                </a:r>
              </a:p>
            </p:txBody>
          </p:sp>
        </mc:Fallback>
      </mc:AlternateContent>
      <p:graphicFrame>
        <p:nvGraphicFramePr>
          <p:cNvPr id="5" name="Tab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D26402D-94D0-6F28-271D-7D50C116DBC3}"/>
              </a:ext>
            </a:extLst>
          </p:cNvPr>
          <p:cNvGraphicFramePr>
            <a:graphicFrameLocks noGrp="1"/>
          </p:cNvGraphicFramePr>
          <p:nvPr>
            <p:extLst>
              <p:ext uri="{D42A27DB-BD31-4B8C-83A1-F6EECF244321}">
                <p14:modId xmlns:p14="http://schemas.microsoft.com/office/powerpoint/2010/main" val="1463283741"/>
              </p:ext>
            </p:extLst>
          </p:nvPr>
        </p:nvGraphicFramePr>
        <p:xfrm>
          <a:off x="433153" y="1327884"/>
          <a:ext cx="4519847" cy="1889760"/>
        </p:xfrm>
        <a:graphic>
          <a:graphicData uri="http://schemas.openxmlformats.org/drawingml/2006/table">
            <a:tbl>
              <a:tblPr firstRow="1" bandRow="1">
                <a:tableStyleId>{5C22544A-7EE6-4342-B048-85BDC9FD1C3A}</a:tableStyleId>
              </a:tblPr>
              <a:tblGrid>
                <a:gridCol w="2233847">
                  <a:extLst>
                    <a:ext uri="{9D8B030D-6E8A-4147-A177-3AD203B41FA5}">
                      <a16:colId xmlns:a16="http://schemas.microsoft.com/office/drawing/2014/main" val="2451175926"/>
                    </a:ext>
                  </a:extLst>
                </a:gridCol>
                <a:gridCol w="817462">
                  <a:extLst>
                    <a:ext uri="{9D8B030D-6E8A-4147-A177-3AD203B41FA5}">
                      <a16:colId xmlns:a16="http://schemas.microsoft.com/office/drawing/2014/main" val="2864626111"/>
                    </a:ext>
                  </a:extLst>
                </a:gridCol>
                <a:gridCol w="738537">
                  <a:extLst>
                    <a:ext uri="{9D8B030D-6E8A-4147-A177-3AD203B41FA5}">
                      <a16:colId xmlns:a16="http://schemas.microsoft.com/office/drawing/2014/main" val="4163447711"/>
                    </a:ext>
                  </a:extLst>
                </a:gridCol>
                <a:gridCol w="730001">
                  <a:extLst>
                    <a:ext uri="{9D8B030D-6E8A-4147-A177-3AD203B41FA5}">
                      <a16:colId xmlns:a16="http://schemas.microsoft.com/office/drawing/2014/main" val="2921340664"/>
                    </a:ext>
                  </a:extLst>
                </a:gridCol>
              </a:tblGrid>
              <a:tr h="370840">
                <a:tc>
                  <a:txBody>
                    <a:bodyPr/>
                    <a:lstStyle/>
                    <a:p>
                      <a:pPr algn="ctr"/>
                      <a:r>
                        <a:rPr lang="vi-VN" sz="2800" b="0">
                          <a:latin typeface="+mj-lt"/>
                        </a:rPr>
                        <a:t>Cạnh hình vuông</a:t>
                      </a:r>
                    </a:p>
                  </a:txBody>
                  <a:tcPr anchor="ctr"/>
                </a:tc>
                <a:tc>
                  <a:txBody>
                    <a:bodyPr/>
                    <a:lstStyle/>
                    <a:p>
                      <a:pPr algn="ctr"/>
                      <a:r>
                        <a:rPr lang="vi-VN" sz="2800" b="0">
                          <a:latin typeface="+mj-lt"/>
                        </a:rPr>
                        <a:t>AB</a:t>
                      </a:r>
                    </a:p>
                  </a:txBody>
                  <a:tcPr anchor="ctr"/>
                </a:tc>
                <a:tc>
                  <a:txBody>
                    <a:bodyPr/>
                    <a:lstStyle/>
                    <a:p>
                      <a:pPr algn="ctr"/>
                      <a:r>
                        <a:rPr lang="vi-VN" sz="2800" b="0">
                          <a:latin typeface="+mj-lt"/>
                        </a:rPr>
                        <a:t>AC</a:t>
                      </a:r>
                    </a:p>
                  </a:txBody>
                  <a:tcPr anchor="ctr"/>
                </a:tc>
                <a:tc>
                  <a:txBody>
                    <a:bodyPr/>
                    <a:lstStyle/>
                    <a:p>
                      <a:pPr algn="ctr"/>
                      <a:r>
                        <a:rPr lang="vi-VN" sz="2800" b="0">
                          <a:latin typeface="+mj-lt"/>
                        </a:rPr>
                        <a:t>BC</a:t>
                      </a:r>
                    </a:p>
                  </a:txBody>
                  <a:tcPr anchor="ctr"/>
                </a:tc>
                <a:extLst>
                  <a:ext uri="{0D108BD9-81ED-4DB2-BD59-A6C34878D82A}">
                    <a16:rowId xmlns:a16="http://schemas.microsoft.com/office/drawing/2014/main" val="3531459420"/>
                  </a:ext>
                </a:extLst>
              </a:tr>
              <a:tr h="370840">
                <a:tc>
                  <a:txBody>
                    <a:bodyPr/>
                    <a:lstStyle/>
                    <a:p>
                      <a:pPr algn="ctr"/>
                      <a:r>
                        <a:rPr lang="vi-VN" sz="2800">
                          <a:latin typeface="+mj-lt"/>
                        </a:rPr>
                        <a:t>Diện tích hình vuông</a:t>
                      </a:r>
                    </a:p>
                  </a:txBody>
                  <a:tcPr/>
                </a:tc>
                <a:tc>
                  <a:txBody>
                    <a:bodyPr/>
                    <a:lstStyle/>
                    <a:p>
                      <a:pPr algn="ctr"/>
                      <a:r>
                        <a:rPr lang="vi-VN" sz="2800" b="0">
                          <a:solidFill>
                            <a:srgbClr val="FF0000"/>
                          </a:solidFill>
                          <a:latin typeface="+mj-lt"/>
                        </a:rPr>
                        <a:t>9</a:t>
                      </a:r>
                    </a:p>
                  </a:txBody>
                  <a:tcPr anchor="ctr"/>
                </a:tc>
                <a:tc>
                  <a:txBody>
                    <a:bodyPr/>
                    <a:lstStyle/>
                    <a:p>
                      <a:pPr algn="ctr"/>
                      <a:r>
                        <a:rPr lang="vi-VN" sz="2800" b="0">
                          <a:solidFill>
                            <a:srgbClr val="FF0000"/>
                          </a:solidFill>
                          <a:latin typeface="+mj-lt"/>
                        </a:rPr>
                        <a:t>16</a:t>
                      </a:r>
                    </a:p>
                  </a:txBody>
                  <a:tcPr anchor="ctr"/>
                </a:tc>
                <a:tc>
                  <a:txBody>
                    <a:bodyPr/>
                    <a:lstStyle/>
                    <a:p>
                      <a:pPr algn="ctr"/>
                      <a:r>
                        <a:rPr lang="vi-VN" sz="2800" b="0">
                          <a:solidFill>
                            <a:srgbClr val="FF0000"/>
                          </a:solidFill>
                          <a:latin typeface="+mj-lt"/>
                        </a:rPr>
                        <a:t>25</a:t>
                      </a:r>
                    </a:p>
                  </a:txBody>
                  <a:tcPr anchor="ctr"/>
                </a:tc>
                <a:extLst>
                  <a:ext uri="{0D108BD9-81ED-4DB2-BD59-A6C34878D82A}">
                    <a16:rowId xmlns:a16="http://schemas.microsoft.com/office/drawing/2014/main" val="3420217266"/>
                  </a:ext>
                </a:extLst>
              </a:tr>
            </a:tbl>
          </a:graphicData>
        </a:graphic>
      </p:graphicFrame>
      <mc:AlternateContent xmlns:mc="http://schemas.openxmlformats.org/markup-compatibility/2006">
        <mc:Choice xmlns:a14="http://schemas.microsoft.com/office/drawing/2010/main" Requires="a14">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33236FC-3B51-E31F-72F4-92873BBECCF4}"/>
                  </a:ext>
                </a:extLst>
              </p:cNvPr>
              <p:cNvSpPr txBox="1"/>
              <p:nvPr/>
            </p:nvSpPr>
            <p:spPr>
              <a:xfrm>
                <a:off x="1210624" y="3166864"/>
                <a:ext cx="3513776" cy="523220"/>
              </a:xfrm>
              <a:prstGeom prst="rect">
                <a:avLst/>
              </a:prstGeom>
              <a:noFill/>
            </p:spPr>
            <p:txBody>
              <a:bodyPr wrap="square">
                <a:spAutoFit/>
              </a:bodyPr>
              <a:lstStyle/>
              <a:p>
                <a:r>
                  <a:rPr lang="vi-VN" sz="2800">
                    <a:solidFill>
                      <a:srgbClr val="FF0000"/>
                    </a:solidFill>
                    <a:latin typeface="+mj-lt"/>
                  </a:rPr>
                  <a:t>Suy ra </a:t>
                </a:r>
                <a14:m>
                  <m:oMath xmlns:m="http://schemas.openxmlformats.org/officeDocument/2006/math">
                    <m:r>
                      <a:rPr lang="vi-VN" sz="2800" b="0" i="1">
                        <a:solidFill>
                          <a:srgbClr val="FF0000"/>
                        </a:solidFill>
                        <a:latin typeface="Cambria Math" panose="02040503050406030204" pitchFamily="18" charset="0"/>
                      </a:rPr>
                      <m:t>25=9</m:t>
                    </m:r>
                    <m:r>
                      <a:rPr lang="vi-VN" sz="2800" b="0" i="1" smtClean="0">
                        <a:solidFill>
                          <a:srgbClr val="FF0000"/>
                        </a:solidFill>
                        <a:latin typeface="Cambria Math" panose="02040503050406030204" pitchFamily="18" charset="0"/>
                      </a:rPr>
                      <m:t>+</m:t>
                    </m:r>
                    <m:r>
                      <a:rPr lang="vi-VN" sz="2800" b="0" i="1">
                        <a:solidFill>
                          <a:srgbClr val="FF0000"/>
                        </a:solidFill>
                        <a:latin typeface="Cambria Math" panose="02040503050406030204" pitchFamily="18" charset="0"/>
                      </a:rPr>
                      <m:t>16</m:t>
                    </m:r>
                  </m:oMath>
                </a14:m>
                <a:endParaRPr lang="vi-VN" sz="2800">
                  <a:solidFill>
                    <a:srgbClr val="FF0000"/>
                  </a:solidFill>
                  <a:latin typeface="+mj-lt"/>
                </a:endParaRPr>
              </a:p>
            </p:txBody>
          </p:sp>
        </mc:Choice>
        <mc:Fallback>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33236FC-3B51-E31F-72F4-92873BBECCF4}"/>
                  </a:ext>
                </a:extLst>
              </p:cNvPr>
              <p:cNvSpPr txBox="1">
                <a:spLocks noRot="1" noChangeAspect="1" noMove="1" noResize="1" noEditPoints="1" noAdjustHandles="1" noChangeArrowheads="1" noChangeShapeType="1" noTextEdit="1"/>
              </p:cNvSpPr>
              <p:nvPr/>
            </p:nvSpPr>
            <p:spPr>
              <a:xfrm>
                <a:off x="1210624" y="3166864"/>
                <a:ext cx="3513776" cy="523220"/>
              </a:xfrm>
              <a:prstGeom prst="rect">
                <a:avLst/>
              </a:prstGeom>
              <a:blipFill>
                <a:blip r:embed="rId6"/>
                <a:stretch>
                  <a:fillRect l="-3646" t="-11628" b="-31395"/>
                </a:stretch>
              </a:blipFill>
            </p:spPr>
            <p:txBody>
              <a:bodyPr/>
              <a:lstStyle/>
              <a:p>
                <a:r>
                  <a:rPr lang="en-US">
                    <a:noFill/>
                  </a:rPr>
                  <a:t> </a:t>
                </a:r>
              </a:p>
            </p:txBody>
          </p:sp>
        </mc:Fallback>
      </mc:AlternateContent>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8DDD587-A821-0C24-7EC8-F40F1A21AFBE}"/>
              </a:ext>
            </a:extLst>
          </p:cNvPr>
          <p:cNvPicPr>
            <a:picLocks noChangeAspect="1"/>
          </p:cNvPicPr>
          <p:nvPr/>
        </p:nvPicPr>
        <p:blipFill>
          <a:blip r:embed="rId7"/>
          <a:stretch>
            <a:fillRect/>
          </a:stretch>
        </p:blipFill>
        <p:spPr>
          <a:xfrm>
            <a:off x="6477000" y="-67466"/>
            <a:ext cx="1963082" cy="3353091"/>
          </a:xfrm>
          <a:prstGeom prst="rect">
            <a:avLst/>
          </a:prstGeom>
        </p:spPr>
      </p:pic>
      <p:sp>
        <p:nvSpPr>
          <p:cNvPr id="3" name="Rectangl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7F5414C-1B3B-E771-F076-DE051BF948CF}"/>
              </a:ext>
            </a:extLst>
          </p:cNvPr>
          <p:cNvSpPr/>
          <p:nvPr/>
        </p:nvSpPr>
        <p:spPr>
          <a:xfrm>
            <a:off x="152400" y="48079"/>
            <a:ext cx="8839200" cy="523220"/>
          </a:xfrm>
          <a:prstGeom prst="rect">
            <a:avLst/>
          </a:prstGeom>
          <a:noFill/>
        </p:spPr>
        <p:txBody>
          <a:bodyPr wrap="square" lIns="91440" tIns="45720" rIns="91440" bIns="4572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BÀI 1: ĐỊNH LÝ PYTHAGORE (TIẾT 2)</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E34E9DA-4B43-0C3F-2338-76077A94A467}"/>
              </a:ext>
            </a:extLst>
          </p:cNvPr>
          <p:cNvSpPr txBox="1"/>
          <p:nvPr/>
        </p:nvSpPr>
        <p:spPr>
          <a:xfrm>
            <a:off x="152400" y="451749"/>
            <a:ext cx="3980513" cy="523220"/>
          </a:xfrm>
          <a:prstGeom prst="rect">
            <a:avLst/>
          </a:prstGeom>
          <a:noFill/>
        </p:spPr>
        <p:txBody>
          <a:bodyPr wrap="none" rtlCol="0">
            <a:spAutoFit/>
          </a:bodyPr>
          <a:lstStyle/>
          <a:p>
            <a:r>
              <a:rPr lang="en-US" sz="2800" b="1">
                <a:solidFill>
                  <a:srgbClr val="0000FF"/>
                </a:solidFill>
                <a:latin typeface="Times New Roman" panose="02020603050405020304" pitchFamily="18" charset="0"/>
                <a:cs typeface="Times New Roman" panose="02020603050405020304" pitchFamily="18" charset="0"/>
              </a:rPr>
              <a:t>2. Định lý Pythagore đảo</a:t>
            </a:r>
            <a:endParaRPr lang="vi-VN" sz="2800" b="1">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797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500" fill="hold"/>
                                        <p:tgtEl>
                                          <p:spTgt spid="15"/>
                                        </p:tgtEl>
                                        <p:attrNameLst>
                                          <p:attrName>ppt_x</p:attrName>
                                        </p:attrNameLst>
                                      </p:cBhvr>
                                      <p:tavLst>
                                        <p:tav tm="0">
                                          <p:val>
                                            <p:strVal val="1+#ppt_w/2"/>
                                          </p:val>
                                        </p:tav>
                                        <p:tav tm="100000">
                                          <p:val>
                                            <p:strVal val="#ppt_x"/>
                                          </p:val>
                                        </p:tav>
                                      </p:tavLst>
                                    </p:anim>
                                    <p:anim calcmode="lin" valueType="num">
                                      <p:cBhvr additive="base">
                                        <p:cTn id="22" dur="1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 presetClass="exit" presetSubtype="2" fill="hold" nodeType="afterEffect">
                                  <p:stCondLst>
                                    <p:cond delay="0"/>
                                  </p:stCondLst>
                                  <p:childTnLst>
                                    <p:anim calcmode="lin" valueType="num">
                                      <p:cBhvr additive="base">
                                        <p:cTn id="32" dur="1250"/>
                                        <p:tgtEl>
                                          <p:spTgt spid="15"/>
                                        </p:tgtEl>
                                        <p:attrNameLst>
                                          <p:attrName>ppt_x</p:attrName>
                                        </p:attrNameLst>
                                      </p:cBhvr>
                                      <p:tavLst>
                                        <p:tav tm="0">
                                          <p:val>
                                            <p:strVal val="ppt_x"/>
                                          </p:val>
                                        </p:tav>
                                        <p:tav tm="100000">
                                          <p:val>
                                            <p:strVal val="1+ppt_w/2"/>
                                          </p:val>
                                        </p:tav>
                                      </p:tavLst>
                                    </p:anim>
                                    <p:anim calcmode="lin" valueType="num">
                                      <p:cBhvr additive="base">
                                        <p:cTn id="33" dur="1250"/>
                                        <p:tgtEl>
                                          <p:spTgt spid="15"/>
                                        </p:tgtEl>
                                        <p:attrNameLst>
                                          <p:attrName>ppt_y</p:attrName>
                                        </p:attrNameLst>
                                      </p:cBhvr>
                                      <p:tavLst>
                                        <p:tav tm="0">
                                          <p:val>
                                            <p:strVal val="ppt_y"/>
                                          </p:val>
                                        </p:tav>
                                        <p:tav tm="100000">
                                          <p:val>
                                            <p:strVal val="ppt_y"/>
                                          </p:val>
                                        </p:tav>
                                      </p:tavLst>
                                    </p:anim>
                                    <p:set>
                                      <p:cBhvr>
                                        <p:cTn id="34" dur="1" fill="hold">
                                          <p:stCondLst>
                                            <p:cond delay="1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4000" r="-5000" b="-3000"/>
          </a:stretch>
        </a:blipFill>
        <a:effectLst/>
      </p:bgPr>
    </p:bg>
    <p:spTree>
      <p:nvGrpSpPr>
        <p:cNvPr id="1" name=""/>
        <p:cNvGrpSpPr/>
        <p:nvPr/>
      </p:nvGrpSpPr>
      <p:grpSpPr>
        <a:xfrm>
          <a:off x="0" y="0"/>
          <a:ext cx="0" cy="0"/>
          <a:chOff x="0" y="0"/>
          <a:chExt cx="0" cy="0"/>
        </a:xfrm>
      </p:grpSpPr>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2A9208E-26A8-DDBB-7708-D0360006AF2C}"/>
              </a:ext>
            </a:extLst>
          </p:cNvPr>
          <p:cNvSpPr txBox="1"/>
          <p:nvPr/>
        </p:nvSpPr>
        <p:spPr>
          <a:xfrm>
            <a:off x="303203" y="1039416"/>
            <a:ext cx="8537594" cy="1532334"/>
          </a:xfrm>
          <a:prstGeom prst="roundRect">
            <a:avLst/>
          </a:prstGeom>
          <a:noFill/>
          <a:ln w="38100">
            <a:solidFill>
              <a:srgbClr val="0000FF"/>
            </a:solidFill>
          </a:ln>
        </p:spPr>
        <p:txBody>
          <a:bodyPr wrap="square" rtlCol="0">
            <a:spAutoFit/>
          </a:bodyPr>
          <a:lstStyle/>
          <a:p>
            <a:pPr algn="just"/>
            <a:r>
              <a:rPr lang="en-US" sz="2800" i="1">
                <a:solidFill>
                  <a:srgbClr val="C00000"/>
                </a:solidFill>
                <a:latin typeface="Times New Roman" panose="02020603050405020304" pitchFamily="18" charset="0"/>
                <a:cs typeface="Times New Roman" panose="02020603050405020304" pitchFamily="18" charset="0"/>
              </a:rPr>
              <a:t>Định lý Pythagore đảo: </a:t>
            </a:r>
            <a:r>
              <a:rPr lang="vi-VN" sz="2800">
                <a:solidFill>
                  <a:srgbClr val="C00000"/>
                </a:solidFill>
                <a:latin typeface="Times New Roman" panose="02020603050405020304" pitchFamily="18" charset="0"/>
                <a:cs typeface="Times New Roman" panose="02020603050405020304" pitchFamily="18" charset="0"/>
              </a:rPr>
              <a:t>Nếu một tam giác có bình phương của một cạnh bằng tổng bình phương của hai cạnh còn lại thì tam giác đó là tam giác vuông.</a:t>
            </a:r>
            <a:r>
              <a:rPr lang="en-US" sz="2800">
                <a:solidFill>
                  <a:srgbClr val="C00000"/>
                </a:solidFill>
                <a:latin typeface="Times New Roman" panose="02020603050405020304" pitchFamily="18" charset="0"/>
                <a:cs typeface="Times New Roman" panose="02020603050405020304" pitchFamily="18" charset="0"/>
              </a:rPr>
              <a:t> </a:t>
            </a:r>
          </a:p>
        </p:txBody>
      </p:sp>
      <p:sp>
        <p:nvSpPr>
          <p:cNvPr id="2" name="Rectang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65737F3-9468-5342-BB04-B11512CD65DC}"/>
              </a:ext>
            </a:extLst>
          </p:cNvPr>
          <p:cNvSpPr/>
          <p:nvPr/>
        </p:nvSpPr>
        <p:spPr>
          <a:xfrm>
            <a:off x="152400" y="48079"/>
            <a:ext cx="8839200" cy="523220"/>
          </a:xfrm>
          <a:prstGeom prst="rect">
            <a:avLst/>
          </a:prstGeom>
          <a:noFill/>
        </p:spPr>
        <p:txBody>
          <a:bodyPr wrap="square" lIns="91440" tIns="45720" rIns="91440" bIns="4572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BÀI 1: ĐỊNH LÝ PYTHAGORE (TIẾT 2)</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08657AC-830F-C51B-D9B9-73CCD4D1BF91}"/>
              </a:ext>
            </a:extLst>
          </p:cNvPr>
          <p:cNvSpPr txBox="1"/>
          <p:nvPr/>
        </p:nvSpPr>
        <p:spPr>
          <a:xfrm>
            <a:off x="152400" y="451749"/>
            <a:ext cx="3980513" cy="523220"/>
          </a:xfrm>
          <a:prstGeom prst="rect">
            <a:avLst/>
          </a:prstGeom>
          <a:noFill/>
        </p:spPr>
        <p:txBody>
          <a:bodyPr wrap="none" rtlCol="0">
            <a:spAutoFit/>
          </a:bodyPr>
          <a:lstStyle/>
          <a:p>
            <a:r>
              <a:rPr lang="en-US" sz="2800" b="1">
                <a:solidFill>
                  <a:srgbClr val="0000FF"/>
                </a:solidFill>
                <a:latin typeface="Times New Roman" panose="02020603050405020304" pitchFamily="18" charset="0"/>
                <a:cs typeface="Times New Roman" panose="02020603050405020304" pitchFamily="18" charset="0"/>
              </a:rPr>
              <a:t>2. Định lý Pythagore đảo</a:t>
            </a:r>
            <a:endParaRPr lang="vi-VN" sz="2800" b="1">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710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t="-4000" r="-5000" b="-3000"/>
          </a:stretch>
        </a:blip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2A9208E-26A8-DDBB-7708-D0360006AF2C}"/>
                  </a:ext>
                </a:extLst>
              </p:cNvPr>
              <p:cNvSpPr txBox="1"/>
              <p:nvPr/>
            </p:nvSpPr>
            <p:spPr>
              <a:xfrm>
                <a:off x="182078" y="836995"/>
                <a:ext cx="6667502" cy="1384995"/>
              </a:xfrm>
              <a:prstGeom prst="rect">
                <a:avLst/>
              </a:prstGeom>
              <a:noFill/>
            </p:spPr>
            <p:txBody>
              <a:bodyPr wrap="square" rtlCol="0">
                <a:spAutoFit/>
              </a:bodyPr>
              <a:lstStyle/>
              <a:p>
                <a:pPr algn="just"/>
                <a:r>
                  <a:rPr lang="en-US" sz="2800" b="1" dirty="0">
                    <a:solidFill>
                      <a:srgbClr val="C00000"/>
                    </a:solidFill>
                    <a:latin typeface="Times New Roman" panose="02020603050405020304" pitchFamily="18" charset="0"/>
                    <a:cs typeface="Times New Roman" panose="02020603050405020304" pitchFamily="18" charset="0"/>
                  </a:rPr>
                  <a:t>VD 2: </a:t>
                </a:r>
                <a:r>
                  <a:rPr lang="en-US" sz="2800" dirty="0">
                    <a:latin typeface="Times New Roman" panose="02020603050405020304" pitchFamily="18" charset="0"/>
                    <a:cs typeface="Times New Roman" panose="02020603050405020304" pitchFamily="18" charset="0"/>
                  </a:rPr>
                  <a:t>Cho </a:t>
                </a:r>
                <a:r>
                  <a:rPr lang="en-US" sz="2800">
                    <a:latin typeface="Times New Roman" panose="02020603050405020304" pitchFamily="18" charset="0"/>
                    <a:cs typeface="Times New Roman" panose="02020603050405020304" pitchFamily="18" charset="0"/>
                  </a:rPr>
                  <a:t>tam giác </a:t>
                </a:r>
                <a14:m>
                  <m:oMath xmlns:m="http://schemas.openxmlformats.org/officeDocument/2006/math">
                    <m:r>
                      <a:rPr lang="en-US" sz="2800" i="1">
                        <a:latin typeface="Cambria Math" panose="02040503050406030204" pitchFamily="18" charset="0"/>
                        <a:cs typeface="Times New Roman" panose="02020603050405020304" pitchFamily="18" charset="0"/>
                      </a:rPr>
                      <m:t>𝐷𝐸𝐺</m:t>
                    </m:r>
                  </m:oMath>
                </a14:m>
                <a:r>
                  <a:rPr lang="en-US" sz="2800">
                    <a:latin typeface="Times New Roman" panose="02020603050405020304" pitchFamily="18" charset="0"/>
                    <a:cs typeface="Times New Roman" panose="02020603050405020304" pitchFamily="18" charset="0"/>
                  </a:rPr>
                  <a:t> có </a:t>
                </a:r>
                <a14:m>
                  <m:oMath xmlns:m="http://schemas.openxmlformats.org/officeDocument/2006/math">
                    <m:r>
                      <a:rPr lang="en-US" sz="2800" i="1" dirty="0">
                        <a:latin typeface="Cambria Math" panose="02040503050406030204" pitchFamily="18" charset="0"/>
                        <a:cs typeface="Times New Roman" panose="02020603050405020304" pitchFamily="18" charset="0"/>
                      </a:rPr>
                      <m:t>𝐷𝐸</m:t>
                    </m:r>
                    <m:r>
                      <a:rPr lang="en-US" sz="2800" b="0" i="1" dirty="0" smtClean="0">
                        <a:latin typeface="Cambria Math" panose="02040503050406030204" pitchFamily="18" charset="0"/>
                        <a:cs typeface="Times New Roman" panose="02020603050405020304" pitchFamily="18" charset="0"/>
                      </a:rPr>
                      <m:t>=</m:t>
                    </m:r>
                    <m:r>
                      <a:rPr lang="en-US" sz="2800" i="1" dirty="0">
                        <a:latin typeface="Cambria Math" panose="02040503050406030204" pitchFamily="18" charset="0"/>
                        <a:cs typeface="Times New Roman" panose="02020603050405020304" pitchFamily="18" charset="0"/>
                      </a:rPr>
                      <m:t>7 </m:t>
                    </m:r>
                    <m:r>
                      <m:rPr>
                        <m:nor/>
                      </m:rPr>
                      <a:rPr lang="en-US" sz="2800" dirty="0">
                        <a:latin typeface="Times New Roman" panose="02020603050405020304" pitchFamily="18" charset="0"/>
                        <a:cs typeface="Times New Roman" panose="02020603050405020304" pitchFamily="18" charset="0"/>
                      </a:rPr>
                      <m:t>cm</m:t>
                    </m:r>
                  </m:oMath>
                </a14:m>
                <a:r>
                  <a:rPr lang="en-US" sz="2800">
                    <a:latin typeface="Times New Roman" panose="02020603050405020304" pitchFamily="18" charset="0"/>
                    <a:cs typeface="Times New Roman" panose="02020603050405020304" pitchFamily="18" charset="0"/>
                  </a:rPr>
                  <a:t>, </a:t>
                </a:r>
                <a14:m>
                  <m:oMath xmlns:m="http://schemas.openxmlformats.org/officeDocument/2006/math">
                    <m:r>
                      <a:rPr lang="en-US" sz="2800" i="1" dirty="0">
                        <a:solidFill>
                          <a:prstClr val="black"/>
                        </a:solidFill>
                        <a:latin typeface="Cambria Math" panose="02040503050406030204" pitchFamily="18" charset="0"/>
                        <a:cs typeface="Times New Roman" panose="02020603050405020304" pitchFamily="18" charset="0"/>
                      </a:rPr>
                      <m:t>𝐷𝐺</m:t>
                    </m:r>
                    <m:r>
                      <a:rPr lang="en-US" sz="2800" i="1" dirty="0">
                        <a:solidFill>
                          <a:prstClr val="black"/>
                        </a:solidFill>
                        <a:latin typeface="Cambria Math" panose="02040503050406030204" pitchFamily="18" charset="0"/>
                        <a:cs typeface="Times New Roman" panose="02020603050405020304" pitchFamily="18" charset="0"/>
                      </a:rPr>
                      <m:t>=24 </m:t>
                    </m:r>
                    <m:r>
                      <m:rPr>
                        <m:nor/>
                      </m:rPr>
                      <a:rPr lang="en-US" sz="2800">
                        <a:solidFill>
                          <a:prstClr val="black"/>
                        </a:solidFill>
                        <a:latin typeface="Times New Roman" panose="02020603050405020304" pitchFamily="18" charset="0"/>
                        <a:cs typeface="Times New Roman" panose="02020603050405020304" pitchFamily="18" charset="0"/>
                      </a:rPr>
                      <m:t>cm</m:t>
                    </m:r>
                  </m:oMath>
                </a14:m>
                <a:r>
                  <a:rPr lang="en-US" sz="2800">
                    <a:latin typeface="Times New Roman" panose="02020603050405020304" pitchFamily="18" charset="0"/>
                    <a:cs typeface="Times New Roman" panose="02020603050405020304" pitchFamily="18" charset="0"/>
                  </a:rPr>
                  <a:t> và </a:t>
                </a:r>
                <a14:m>
                  <m:oMath xmlns:m="http://schemas.openxmlformats.org/officeDocument/2006/math">
                    <m:r>
                      <a:rPr lang="en-US" sz="2800" i="1" dirty="0">
                        <a:latin typeface="Cambria Math" panose="02040503050406030204" pitchFamily="18" charset="0"/>
                        <a:cs typeface="Times New Roman" panose="02020603050405020304" pitchFamily="18" charset="0"/>
                      </a:rPr>
                      <m:t>𝐸𝐺</m:t>
                    </m:r>
                    <m:r>
                      <a:rPr lang="en-US" sz="2800" i="1" dirty="0">
                        <a:latin typeface="Cambria Math" panose="02040503050406030204" pitchFamily="18" charset="0"/>
                        <a:cs typeface="Times New Roman" panose="02020603050405020304" pitchFamily="18" charset="0"/>
                      </a:rPr>
                      <m:t>=25 </m:t>
                    </m:r>
                    <m:r>
                      <m:rPr>
                        <m:nor/>
                      </m:rPr>
                      <a:rPr lang="en-US" sz="2800" dirty="0">
                        <a:latin typeface="Times New Roman" panose="02020603050405020304" pitchFamily="18" charset="0"/>
                        <a:cs typeface="Times New Roman" panose="02020603050405020304" pitchFamily="18" charset="0"/>
                      </a:rPr>
                      <m:t>cm</m:t>
                    </m:r>
                  </m:oMath>
                </a14:m>
                <a:r>
                  <a:rPr lang="en-US" sz="280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Tam giác </a:t>
                </a:r>
                <a14:m>
                  <m:oMath xmlns:m="http://schemas.openxmlformats.org/officeDocument/2006/math">
                    <m:r>
                      <a:rPr lang="en-US" sz="2800" i="1">
                        <a:latin typeface="Cambria Math" panose="02040503050406030204" pitchFamily="18" charset="0"/>
                        <a:cs typeface="Times New Roman" panose="02020603050405020304" pitchFamily="18" charset="0"/>
                      </a:rPr>
                      <m:t>𝐷𝐸𝐺</m:t>
                    </m:r>
                  </m:oMath>
                </a14:m>
                <a:r>
                  <a:rPr lang="en-US" sz="2800" dirty="0">
                    <a:latin typeface="Times New Roman" panose="02020603050405020304" pitchFamily="18" charset="0"/>
                    <a:cs typeface="Times New Roman" panose="02020603050405020304" pitchFamily="18" charset="0"/>
                  </a:rPr>
                  <a:t> có phải là tam giác vuông hay không?</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2A9208E-26A8-DDBB-7708-D0360006AF2C}"/>
                  </a:ext>
                </a:extLst>
              </p:cNvPr>
              <p:cNvSpPr txBox="1">
                <a:spLocks noRot="1" noChangeAspect="1" noMove="1" noResize="1" noEditPoints="1" noAdjustHandles="1" noChangeArrowheads="1" noChangeShapeType="1" noTextEdit="1"/>
              </p:cNvSpPr>
              <p:nvPr/>
            </p:nvSpPr>
            <p:spPr>
              <a:xfrm>
                <a:off x="182078" y="836995"/>
                <a:ext cx="6667502" cy="1384995"/>
              </a:xfrm>
              <a:prstGeom prst="rect">
                <a:avLst/>
              </a:prstGeom>
              <a:blipFill>
                <a:blip r:embed="rId6"/>
                <a:stretch>
                  <a:fillRect l="-1920" t="-4405" r="-1828" b="-11454"/>
                </a:stretch>
              </a:blipFill>
            </p:spPr>
            <p:txBody>
              <a:bodyPr/>
              <a:lstStyle/>
              <a:p>
                <a:r>
                  <a:rPr lang="en-US">
                    <a:noFill/>
                  </a:rPr>
                  <a:t> </a:t>
                </a:r>
              </a:p>
            </p:txBody>
          </p:sp>
        </mc:Fallback>
      </mc:AlternateContent>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2AC69D1-866D-80A6-0D80-D90F37EFA0B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7816598" y="62987"/>
            <a:ext cx="1016624" cy="1016624"/>
          </a:xfrm>
          <a:prstGeom prst="rect">
            <a:avLst/>
          </a:prstGeom>
        </p:spPr>
      </p:pic>
      <p:pic>
        <p:nvPicPr>
          <p:cNvPr id="10" name="Đếm ngược 3 phút có tiếng"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F44F44B6-B3F1-D0DB-1F5E-592ABDD8E53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611751" y="1062785"/>
            <a:ext cx="1532249" cy="861890"/>
          </a:xfrm>
          <a:prstGeom prst="rect">
            <a:avLst/>
          </a:prstGeom>
        </p:spPr>
      </p:pic>
      <p:sp>
        <p:nvSpPr>
          <p:cNvPr id="3" name="Rectangl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94FF997-EFB9-37D2-8832-EC2151D0B0A1}"/>
              </a:ext>
            </a:extLst>
          </p:cNvPr>
          <p:cNvSpPr/>
          <p:nvPr/>
        </p:nvSpPr>
        <p:spPr>
          <a:xfrm>
            <a:off x="152400" y="48079"/>
            <a:ext cx="8839200" cy="523220"/>
          </a:xfrm>
          <a:prstGeom prst="rect">
            <a:avLst/>
          </a:prstGeom>
          <a:noFill/>
        </p:spPr>
        <p:txBody>
          <a:bodyPr wrap="square" lIns="91440" tIns="45720" rIns="91440" bIns="4572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BÀI 1: ĐỊNH LÝ PYTHAGORE (TIẾT 2)</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A837F2F-5F73-72CC-6354-9DD75860A44D}"/>
              </a:ext>
            </a:extLst>
          </p:cNvPr>
          <p:cNvSpPr txBox="1"/>
          <p:nvPr/>
        </p:nvSpPr>
        <p:spPr>
          <a:xfrm>
            <a:off x="152400" y="451749"/>
            <a:ext cx="3980513" cy="523220"/>
          </a:xfrm>
          <a:prstGeom prst="rect">
            <a:avLst/>
          </a:prstGeom>
          <a:noFill/>
        </p:spPr>
        <p:txBody>
          <a:bodyPr wrap="none" rtlCol="0">
            <a:spAutoFit/>
          </a:bodyPr>
          <a:lstStyle/>
          <a:p>
            <a:r>
              <a:rPr lang="en-US" sz="2800" b="1">
                <a:solidFill>
                  <a:srgbClr val="0000FF"/>
                </a:solidFill>
                <a:latin typeface="Times New Roman" panose="02020603050405020304" pitchFamily="18" charset="0"/>
                <a:cs typeface="Times New Roman" panose="02020603050405020304" pitchFamily="18" charset="0"/>
              </a:rPr>
              <a:t>2. Định lý Pythagore đảo</a:t>
            </a:r>
            <a:endParaRPr lang="vi-VN" sz="2800" b="1">
              <a:solidFill>
                <a:srgbClr val="0000FF"/>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7BE5EC2-D39E-D099-231E-D2D3EA20A4D8}"/>
              </a:ext>
            </a:extLst>
          </p:cNvPr>
          <p:cNvSpPr txBox="1"/>
          <p:nvPr/>
        </p:nvSpPr>
        <p:spPr>
          <a:xfrm>
            <a:off x="3924300" y="2159669"/>
            <a:ext cx="1295400" cy="523220"/>
          </a:xfrm>
          <a:prstGeom prst="rect">
            <a:avLst/>
          </a:prstGeom>
          <a:noFill/>
        </p:spPr>
        <p:txBody>
          <a:bodyPr wrap="square" rtlCol="0">
            <a:spAutoFit/>
          </a:bodyPr>
          <a:lstStyle/>
          <a:p>
            <a:pPr algn="just"/>
            <a:r>
              <a:rPr lang="en-US" sz="2800" b="1">
                <a:solidFill>
                  <a:srgbClr val="C00000"/>
                </a:solidFill>
                <a:latin typeface="Times New Roman" panose="02020603050405020304" pitchFamily="18" charset="0"/>
                <a:cs typeface="Times New Roman" panose="02020603050405020304" pitchFamily="18" charset="0"/>
              </a:rPr>
              <a:t>Giải</a:t>
            </a:r>
            <a:endParaRPr lang="en-US" sz="280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8434120-9AB7-6D1C-6241-DE5B104075C7}"/>
                  </a:ext>
                </a:extLst>
              </p:cNvPr>
              <p:cNvSpPr txBox="1"/>
              <p:nvPr/>
            </p:nvSpPr>
            <p:spPr>
              <a:xfrm>
                <a:off x="182078" y="2521618"/>
                <a:ext cx="3828113" cy="954107"/>
              </a:xfrm>
              <a:prstGeom prst="rect">
                <a:avLst/>
              </a:prstGeom>
              <a:noFill/>
            </p:spPr>
            <p:txBody>
              <a:bodyPr wrap="square" rtlCol="0">
                <a:spAutoFit/>
              </a:bodyPr>
              <a:lstStyle/>
              <a:p>
                <a:r>
                  <a:rPr lang="en-US" sz="2800" dirty="0">
                    <a:solidFill>
                      <a:schemeClr val="tx1"/>
                    </a:solidFill>
                    <a:latin typeface="Times New Roman (Headings)"/>
                  </a:rPr>
                  <a:t>Xét tam giác </a:t>
                </a:r>
                <a14:m>
                  <m:oMath xmlns:m="http://schemas.openxmlformats.org/officeDocument/2006/math">
                    <m:r>
                      <a:rPr lang="en-US" sz="2800" i="1">
                        <a:solidFill>
                          <a:schemeClr val="tx1"/>
                        </a:solidFill>
                        <a:latin typeface="Cambria Math" panose="02040503050406030204" pitchFamily="18" charset="0"/>
                        <a:cs typeface="Times New Roman" panose="02020603050405020304" pitchFamily="18" charset="0"/>
                      </a:rPr>
                      <m:t>𝐷𝐸𝐺</m:t>
                    </m:r>
                  </m:oMath>
                </a14:m>
                <a:r>
                  <a:rPr lang="en-US" sz="2800" dirty="0">
                    <a:solidFill>
                      <a:schemeClr val="tx1"/>
                    </a:solidFill>
                    <a:latin typeface="Times New Roman (Headings)"/>
                  </a:rPr>
                  <a:t>, ta có:</a:t>
                </a:r>
              </a:p>
              <a:p>
                <a:pPr/>
                <a14:m>
                  <m:oMathPara xmlns:m="http://schemas.openxmlformats.org/officeDocument/2006/math">
                    <m:oMathParaPr>
                      <m:jc m:val="left"/>
                    </m:oMathParaPr>
                    <m:oMath xmlns:m="http://schemas.openxmlformats.org/officeDocument/2006/math">
                      <m:sSup>
                        <m:sSupPr>
                          <m:ctrlPr>
                            <a:rPr lang="en-US" sz="2800" i="1" smtClean="0">
                              <a:solidFill>
                                <a:schemeClr val="tx1"/>
                              </a:solidFill>
                              <a:latin typeface="Cambria Math" panose="02040503050406030204" pitchFamily="18" charset="0"/>
                              <a:ea typeface="Cambria Math" panose="02040503050406030204" pitchFamily="18" charset="0"/>
                            </a:rPr>
                          </m:ctrlPr>
                        </m:sSupPr>
                        <m:e>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𝐸𝐺</m:t>
                          </m:r>
                        </m:e>
                        <m:sup>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ea typeface="Cambria Math" panose="02040503050406030204" pitchFamily="18" charset="0"/>
                        </a:rPr>
                        <m:t>=</m:t>
                      </m:r>
                      <m:sSup>
                        <m:sSupPr>
                          <m:ctrlPr>
                            <a:rPr lang="en-US" sz="2800" b="0" i="1" smtClean="0">
                              <a:solidFill>
                                <a:schemeClr val="tx1"/>
                              </a:solidFill>
                              <a:latin typeface="Cambria Math" panose="02040503050406030204" pitchFamily="18" charset="0"/>
                              <a:ea typeface="Cambria Math" panose="02040503050406030204" pitchFamily="18" charset="0"/>
                            </a:rPr>
                          </m:ctrlPr>
                        </m:sSupPr>
                        <m:e>
                          <m:r>
                            <a:rPr lang="en-US" sz="2800" b="0" i="1" smtClean="0">
                              <a:solidFill>
                                <a:schemeClr val="tx1"/>
                              </a:solidFill>
                              <a:latin typeface="Cambria Math" panose="02040503050406030204" pitchFamily="18" charset="0"/>
                              <a:ea typeface="Cambria Math" panose="02040503050406030204" pitchFamily="18" charset="0"/>
                            </a:rPr>
                            <m:t>25</m:t>
                          </m:r>
                        </m:e>
                        <m:sup>
                          <m:r>
                            <a:rPr lang="en-US" sz="2800" b="0" i="1" smtClean="0">
                              <a:solidFill>
                                <a:schemeClr val="tx1"/>
                              </a:solidFill>
                              <a:latin typeface="Cambria Math" panose="02040503050406030204" pitchFamily="18" charset="0"/>
                              <a:ea typeface="Cambria Math" panose="02040503050406030204" pitchFamily="18" charset="0"/>
                            </a:rPr>
                            <m:t>2</m:t>
                          </m:r>
                        </m:sup>
                      </m:sSup>
                      <m:r>
                        <a:rPr lang="en-US" sz="2800" b="0" i="1" smtClean="0">
                          <a:solidFill>
                            <a:schemeClr val="tx1"/>
                          </a:solidFill>
                          <a:latin typeface="Cambria Math" panose="02040503050406030204" pitchFamily="18" charset="0"/>
                          <a:ea typeface="Cambria Math" panose="02040503050406030204" pitchFamily="18" charset="0"/>
                        </a:rPr>
                        <m:t>=625</m:t>
                      </m:r>
                    </m:oMath>
                  </m:oMathPara>
                </a14:m>
                <a:endParaRPr lang="vi-VN" sz="2800" dirty="0">
                  <a:solidFill>
                    <a:schemeClr val="tx1"/>
                  </a:solidFill>
                  <a:latin typeface="Cambria Math" panose="02040503050406030204" pitchFamily="18" charset="0"/>
                  <a:ea typeface="Cambria Math" panose="02040503050406030204" pitchFamily="18" charset="0"/>
                </a:endParaRPr>
              </a:p>
            </p:txBody>
          </p:sp>
        </mc:Choice>
        <mc:Fallback>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8434120-9AB7-6D1C-6241-DE5B104075C7}"/>
                  </a:ext>
                </a:extLst>
              </p:cNvPr>
              <p:cNvSpPr txBox="1">
                <a:spLocks noRot="1" noChangeAspect="1" noMove="1" noResize="1" noEditPoints="1" noAdjustHandles="1" noChangeArrowheads="1" noChangeShapeType="1" noTextEdit="1"/>
              </p:cNvSpPr>
              <p:nvPr/>
            </p:nvSpPr>
            <p:spPr>
              <a:xfrm>
                <a:off x="182078" y="2521618"/>
                <a:ext cx="3828113" cy="954107"/>
              </a:xfrm>
              <a:prstGeom prst="rect">
                <a:avLst/>
              </a:prstGeom>
              <a:blipFill>
                <a:blip r:embed="rId9"/>
                <a:stretch>
                  <a:fillRect l="-3344" t="-7051" r="-95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DBE393E-F0E0-B7B4-0415-ECCD20891846}"/>
                  </a:ext>
                </a:extLst>
              </p:cNvPr>
              <p:cNvSpPr txBox="1"/>
              <p:nvPr/>
            </p:nvSpPr>
            <p:spPr>
              <a:xfrm>
                <a:off x="206943" y="3394505"/>
                <a:ext cx="4365057" cy="1384995"/>
              </a:xfrm>
              <a:prstGeom prst="rect">
                <a:avLst/>
              </a:prstGeom>
              <a:noFill/>
            </p:spPr>
            <p:txBody>
              <a:bodyPr wrap="square" rtlCol="0">
                <a:spAutoFit/>
              </a:bodyPr>
              <a:lstStyle/>
              <a:p>
                <a:r>
                  <a:rPr lang="en-US" sz="2800" dirty="0">
                    <a:latin typeface="Times New Roman (Headings)"/>
                  </a:rPr>
                  <a:t>và </a:t>
                </a:r>
                <a14:m>
                  <m:oMath xmlns:m="http://schemas.openxmlformats.org/officeDocument/2006/math">
                    <m:sSup>
                      <m:sSupPr>
                        <m:ctrlPr>
                          <a:rPr lang="en-US" sz="280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𝐷𝐸</m:t>
                        </m:r>
                      </m:e>
                      <m:sup>
                        <m:r>
                          <a:rPr lang="en-US" sz="2800" b="0" i="1" smtClean="0">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m:t>
                    </m:r>
                    <m:sSup>
                      <m:sSupPr>
                        <m:ctrlPr>
                          <a:rPr lang="en-US" sz="2800" i="1">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𝐷</m:t>
                        </m:r>
                        <m:r>
                          <a:rPr lang="en-US" sz="2800" i="1">
                            <a:latin typeface="Cambria Math" panose="02040503050406030204" pitchFamily="18" charset="0"/>
                            <a:ea typeface="Cambria Math" panose="02040503050406030204" pitchFamily="18" charset="0"/>
                          </a:rPr>
                          <m:t>𝐺</m:t>
                        </m:r>
                      </m:e>
                      <m:sup>
                        <m:r>
                          <a:rPr lang="en-US" sz="2800" i="1">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m:t>
                    </m:r>
                    <m:sSup>
                      <m:sSupPr>
                        <m:ctrlPr>
                          <a:rPr lang="en-US" sz="2800" b="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7</m:t>
                        </m:r>
                      </m:e>
                      <m:sup>
                        <m:r>
                          <a:rPr lang="en-US" sz="2800" b="0" i="1" smtClean="0">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m:t>
                    </m:r>
                    <m:sSup>
                      <m:sSupPr>
                        <m:ctrlPr>
                          <a:rPr lang="en-US" sz="2800" i="1">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24</m:t>
                        </m:r>
                      </m:e>
                      <m:sup>
                        <m:r>
                          <a:rPr lang="en-US" sz="2800" i="1">
                            <a:latin typeface="Cambria Math" panose="02040503050406030204" pitchFamily="18" charset="0"/>
                            <a:ea typeface="Cambria Math" panose="02040503050406030204" pitchFamily="18" charset="0"/>
                          </a:rPr>
                          <m:t>2</m:t>
                        </m:r>
                      </m:sup>
                    </m:sSup>
                  </m:oMath>
                </a14:m>
                <a:endParaRPr lang="en-US" sz="2800" i="1" dirty="0">
                  <a:latin typeface="Cambria Math" panose="02040503050406030204" pitchFamily="18" charset="0"/>
                  <a:ea typeface="Cambria Math" panose="02040503050406030204" pitchFamily="18" charset="0"/>
                </a:endParaRPr>
              </a:p>
              <a:p>
                <a:r>
                  <a:rPr lang="en-US" sz="2800" b="0" dirty="0">
                    <a:ea typeface="Cambria Math" panose="02040503050406030204" pitchFamily="18" charset="0"/>
                  </a:rPr>
                  <a:t>                            </a:t>
                </a:r>
                <a14:m>
                  <m:oMath xmlns:m="http://schemas.openxmlformats.org/officeDocument/2006/math">
                    <m:r>
                      <a:rPr lang="en-US" sz="2800" b="0" i="1" smtClean="0">
                        <a:latin typeface="Cambria Math" panose="02040503050406030204" pitchFamily="18" charset="0"/>
                        <a:ea typeface="Cambria Math" panose="02040503050406030204" pitchFamily="18" charset="0"/>
                      </a:rPr>
                      <m:t>=49+576</m:t>
                    </m:r>
                  </m:oMath>
                </a14:m>
                <a:endParaRPr lang="en-US" sz="2800" b="0" i="1" dirty="0">
                  <a:latin typeface="Cambria Math" panose="02040503050406030204" pitchFamily="18" charset="0"/>
                  <a:ea typeface="Cambria Math" panose="02040503050406030204" pitchFamily="18" charset="0"/>
                </a:endParaRPr>
              </a:p>
              <a:p>
                <a:r>
                  <a:rPr lang="en-US" sz="2800" b="0" dirty="0">
                    <a:ea typeface="Cambria Math" panose="02040503050406030204" pitchFamily="18" charset="0"/>
                  </a:rPr>
                  <a:t>                            </a:t>
                </a:r>
                <a14:m>
                  <m:oMath xmlns:m="http://schemas.openxmlformats.org/officeDocument/2006/math">
                    <m:r>
                      <a:rPr lang="en-US" sz="2800" b="0" i="1" smtClean="0">
                        <a:latin typeface="Cambria Math" panose="02040503050406030204" pitchFamily="18" charset="0"/>
                        <a:ea typeface="Cambria Math" panose="02040503050406030204" pitchFamily="18" charset="0"/>
                      </a:rPr>
                      <m:t>=</m:t>
                    </m:r>
                    <m:r>
                      <a:rPr lang="en-US" sz="2800" b="0" i="1" smtClean="0">
                        <a:solidFill>
                          <a:schemeClr val="tx1"/>
                        </a:solidFill>
                        <a:latin typeface="Cambria Math" panose="02040503050406030204" pitchFamily="18" charset="0"/>
                        <a:ea typeface="Cambria Math" panose="02040503050406030204" pitchFamily="18" charset="0"/>
                      </a:rPr>
                      <m:t>625</m:t>
                    </m:r>
                  </m:oMath>
                </a14:m>
                <a:endParaRPr lang="vi-VN" sz="2800" dirty="0">
                  <a:latin typeface="Cambria Math" panose="02040503050406030204" pitchFamily="18" charset="0"/>
                  <a:ea typeface="Cambria Math" panose="02040503050406030204" pitchFamily="18" charset="0"/>
                </a:endParaRPr>
              </a:p>
            </p:txBody>
          </p:sp>
        </mc:Choice>
        <mc:Fallback>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DBE393E-F0E0-B7B4-0415-ECCD20891846}"/>
                  </a:ext>
                </a:extLst>
              </p:cNvPr>
              <p:cNvSpPr txBox="1">
                <a:spLocks noRot="1" noChangeAspect="1" noMove="1" noResize="1" noEditPoints="1" noAdjustHandles="1" noChangeArrowheads="1" noChangeShapeType="1" noTextEdit="1"/>
              </p:cNvSpPr>
              <p:nvPr/>
            </p:nvSpPr>
            <p:spPr>
              <a:xfrm>
                <a:off x="206943" y="3394505"/>
                <a:ext cx="4365057" cy="1384995"/>
              </a:xfrm>
              <a:prstGeom prst="rect">
                <a:avLst/>
              </a:prstGeom>
              <a:blipFill>
                <a:blip r:embed="rId10"/>
                <a:stretch>
                  <a:fillRect l="-2933" t="-484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87A1872-DF5B-C912-0632-8C04EFAC473C}"/>
                  </a:ext>
                </a:extLst>
              </p:cNvPr>
              <p:cNvSpPr txBox="1"/>
              <p:nvPr/>
            </p:nvSpPr>
            <p:spPr>
              <a:xfrm>
                <a:off x="4619930" y="2580941"/>
                <a:ext cx="4459297" cy="523220"/>
              </a:xfrm>
              <a:prstGeom prst="rect">
                <a:avLst/>
              </a:prstGeom>
              <a:noFill/>
            </p:spPr>
            <p:txBody>
              <a:bodyPr wrap="square" rtlCol="0">
                <a:spAutoFit/>
              </a:bodyPr>
              <a:lstStyle/>
              <a:p>
                <a:r>
                  <a:rPr lang="en-US" sz="2800" dirty="0" err="1">
                    <a:latin typeface="Times New Roman (Headings)"/>
                  </a:rPr>
                  <a:t>Suy</a:t>
                </a:r>
                <a:r>
                  <a:rPr lang="en-US" sz="2800" dirty="0">
                    <a:latin typeface="Times New Roman (Headings)"/>
                  </a:rPr>
                  <a:t> ra </a:t>
                </a:r>
                <a14:m>
                  <m:oMath xmlns:m="http://schemas.openxmlformats.org/officeDocument/2006/math">
                    <m:sSup>
                      <m:sSupPr>
                        <m:ctrlPr>
                          <a:rPr lang="en-US" sz="2800" i="1" smtClean="0">
                            <a:solidFill>
                              <a:schemeClr val="tx1"/>
                            </a:solidFill>
                            <a:latin typeface="Cambria Math" panose="02040503050406030204" pitchFamily="18" charset="0"/>
                          </a:rPr>
                        </m:ctrlPr>
                      </m:sSupPr>
                      <m:e>
                        <m:r>
                          <a:rPr lang="en-US" sz="2800" i="1">
                            <a:solidFill>
                              <a:schemeClr val="tx1"/>
                            </a:solidFill>
                            <a:latin typeface="Cambria Math" panose="02040503050406030204" pitchFamily="18" charset="0"/>
                          </a:rPr>
                          <m:t>𝐸𝐺</m:t>
                        </m:r>
                      </m:e>
                      <m:sup>
                        <m:r>
                          <a:rPr lang="en-US" sz="2800" i="1">
                            <a:solidFill>
                              <a:schemeClr val="tx1"/>
                            </a:solidFill>
                            <a:latin typeface="Cambria Math" panose="02040503050406030204" pitchFamily="18" charset="0"/>
                          </a:rPr>
                          <m:t>2</m:t>
                        </m:r>
                      </m:sup>
                    </m:sSup>
                    <m:r>
                      <a:rPr lang="en-US" sz="2800" b="0" i="1" smtClean="0">
                        <a:solidFill>
                          <a:schemeClr val="tx1"/>
                        </a:solidFill>
                        <a:latin typeface="Cambria Math" panose="02040503050406030204" pitchFamily="18" charset="0"/>
                      </a:rPr>
                      <m:t>=</m:t>
                    </m:r>
                    <m:sSup>
                      <m:sSupPr>
                        <m:ctrlPr>
                          <a:rPr lang="en-US" sz="2800" i="1" smtClean="0">
                            <a:solidFill>
                              <a:schemeClr val="tx1"/>
                            </a:solidFill>
                            <a:latin typeface="Cambria Math" panose="02040503050406030204" pitchFamily="18" charset="0"/>
                          </a:rPr>
                        </m:ctrlPr>
                      </m:sSupPr>
                      <m:e>
                        <m:r>
                          <a:rPr lang="en-US" sz="2800" b="0" i="1" smtClean="0">
                            <a:solidFill>
                              <a:schemeClr val="tx1"/>
                            </a:solidFill>
                            <a:latin typeface="Cambria Math" panose="02040503050406030204" pitchFamily="18" charset="0"/>
                          </a:rPr>
                          <m:t>𝐷𝐸</m:t>
                        </m:r>
                      </m:e>
                      <m:sup>
                        <m:r>
                          <a:rPr lang="en-US" sz="2800" b="0" i="1" smtClean="0">
                            <a:solidFill>
                              <a:schemeClr val="tx1"/>
                            </a:solidFill>
                            <a:latin typeface="Cambria Math" panose="02040503050406030204" pitchFamily="18" charset="0"/>
                          </a:rPr>
                          <m:t>2</m:t>
                        </m:r>
                      </m:sup>
                    </m:sSup>
                    <m:r>
                      <a:rPr lang="en-US" sz="2800" b="0" i="1" smtClean="0">
                        <a:solidFill>
                          <a:schemeClr val="tx1"/>
                        </a:solidFill>
                        <a:latin typeface="Cambria Math" panose="02040503050406030204" pitchFamily="18" charset="0"/>
                      </a:rPr>
                      <m:t>+</m:t>
                    </m:r>
                    <m:sSup>
                      <m:sSupPr>
                        <m:ctrlPr>
                          <a:rPr lang="en-US" sz="2800" i="1">
                            <a:solidFill>
                              <a:schemeClr val="tx1"/>
                            </a:solidFill>
                            <a:latin typeface="Cambria Math" panose="02040503050406030204" pitchFamily="18" charset="0"/>
                          </a:rPr>
                        </m:ctrlPr>
                      </m:sSupPr>
                      <m:e>
                        <m:r>
                          <a:rPr lang="en-US" sz="2800" b="0" i="1" smtClean="0">
                            <a:solidFill>
                              <a:schemeClr val="tx1"/>
                            </a:solidFill>
                            <a:latin typeface="Cambria Math" panose="02040503050406030204" pitchFamily="18" charset="0"/>
                          </a:rPr>
                          <m:t>𝐷</m:t>
                        </m:r>
                        <m:r>
                          <a:rPr lang="en-US" sz="2800" i="1">
                            <a:solidFill>
                              <a:schemeClr val="tx1"/>
                            </a:solidFill>
                            <a:latin typeface="Cambria Math" panose="02040503050406030204" pitchFamily="18" charset="0"/>
                          </a:rPr>
                          <m:t>𝐺</m:t>
                        </m:r>
                      </m:e>
                      <m:sup>
                        <m:r>
                          <a:rPr lang="en-US" sz="2800" i="1">
                            <a:solidFill>
                              <a:schemeClr val="tx1"/>
                            </a:solidFill>
                            <a:latin typeface="Cambria Math" panose="02040503050406030204" pitchFamily="18" charset="0"/>
                          </a:rPr>
                          <m:t>2</m:t>
                        </m:r>
                      </m:sup>
                    </m:sSup>
                  </m:oMath>
                </a14:m>
                <a:endParaRPr lang="vi-VN" sz="2800" dirty="0">
                  <a:latin typeface="Times New Roman (Headings)"/>
                </a:endParaRPr>
              </a:p>
            </p:txBody>
          </p:sp>
        </mc:Choice>
        <mc:Fallback>
          <p:sp>
            <p:nvSpPr>
              <p:cNvPr id="14" name="TextBox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87A1872-DF5B-C912-0632-8C04EFAC473C}"/>
                  </a:ext>
                </a:extLst>
              </p:cNvPr>
              <p:cNvSpPr txBox="1">
                <a:spLocks noRot="1" noChangeAspect="1" noMove="1" noResize="1" noEditPoints="1" noAdjustHandles="1" noChangeArrowheads="1" noChangeShapeType="1" noTextEdit="1"/>
              </p:cNvSpPr>
              <p:nvPr/>
            </p:nvSpPr>
            <p:spPr>
              <a:xfrm>
                <a:off x="4619930" y="2580941"/>
                <a:ext cx="4459297" cy="523220"/>
              </a:xfrm>
              <a:prstGeom prst="rect">
                <a:avLst/>
              </a:prstGeom>
              <a:blipFill>
                <a:blip r:embed="rId11"/>
                <a:stretch>
                  <a:fillRect l="-2873" t="-11628" b="-313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29F0BB8-FF23-2F94-D354-DBE2154740FB}"/>
                  </a:ext>
                </a:extLst>
              </p:cNvPr>
              <p:cNvSpPr txBox="1"/>
              <p:nvPr/>
            </p:nvSpPr>
            <p:spPr>
              <a:xfrm>
                <a:off x="4619931" y="3094877"/>
                <a:ext cx="4459297" cy="1384995"/>
              </a:xfrm>
              <a:prstGeom prst="rect">
                <a:avLst/>
              </a:prstGeom>
              <a:noFill/>
            </p:spPr>
            <p:txBody>
              <a:bodyPr wrap="square" rtlCol="0">
                <a:spAutoFit/>
              </a:bodyPr>
              <a:lstStyle/>
              <a:p>
                <a:r>
                  <a:rPr lang="en-US" sz="2800" dirty="0">
                    <a:latin typeface="Times New Roman (Headings)"/>
                  </a:rPr>
                  <a:t>Do </a:t>
                </a:r>
                <a:r>
                  <a:rPr lang="en-US" sz="2800" dirty="0" err="1">
                    <a:latin typeface="Times New Roman (Headings)"/>
                  </a:rPr>
                  <a:t>đó</a:t>
                </a:r>
                <a:r>
                  <a:rPr lang="en-US" sz="2800" dirty="0">
                    <a:latin typeface="Times New Roman (Headings)"/>
                  </a:rPr>
                  <a:t> tam </a:t>
                </a:r>
                <a:r>
                  <a:rPr lang="en-US" sz="2800" dirty="0" err="1">
                    <a:latin typeface="Times New Roman (Headings)"/>
                  </a:rPr>
                  <a:t>giác</a:t>
                </a:r>
                <a:r>
                  <a:rPr lang="en-US" sz="2800" dirty="0">
                    <a:latin typeface="Times New Roman (Headings)"/>
                  </a:rPr>
                  <a:t> </a:t>
                </a:r>
                <a14:m>
                  <m:oMath xmlns:m="http://schemas.openxmlformats.org/officeDocument/2006/math">
                    <m:r>
                      <a:rPr lang="en-US" sz="2800" i="1">
                        <a:latin typeface="Cambria Math" panose="02040503050406030204" pitchFamily="18" charset="0"/>
                        <a:cs typeface="Times New Roman" panose="02020603050405020304" pitchFamily="18" charset="0"/>
                      </a:rPr>
                      <m:t>𝐷𝐸𝐺</m:t>
                    </m:r>
                  </m:oMath>
                </a14:m>
                <a:r>
                  <a:rPr lang="en-US" sz="2800" i="1" dirty="0">
                    <a:latin typeface="Times New Roman (Headings)"/>
                  </a:rPr>
                  <a:t> </a:t>
                </a:r>
                <a:r>
                  <a:rPr lang="en-US" sz="2800" dirty="0" err="1">
                    <a:latin typeface="Times New Roman (Headings)"/>
                  </a:rPr>
                  <a:t>vuông</a:t>
                </a:r>
                <a:r>
                  <a:rPr lang="en-US" sz="2800" dirty="0">
                    <a:latin typeface="Times New Roman (Headings)"/>
                  </a:rPr>
                  <a:t> </a:t>
                </a:r>
                <a:r>
                  <a:rPr lang="en-US" sz="2800" dirty="0" err="1">
                    <a:latin typeface="Times New Roman (Headings)"/>
                  </a:rPr>
                  <a:t>tại</a:t>
                </a:r>
                <a:r>
                  <a:rPr lang="en-US" sz="2800" dirty="0">
                    <a:latin typeface="Times New Roman (Headings)"/>
                  </a:rPr>
                  <a:t> </a:t>
                </a:r>
                <a14:m>
                  <m:oMath xmlns:m="http://schemas.openxmlformats.org/officeDocument/2006/math">
                    <m:r>
                      <a:rPr lang="en-US" sz="2800" i="1">
                        <a:latin typeface="Cambria Math" panose="02040503050406030204" pitchFamily="18" charset="0"/>
                        <a:cs typeface="Times New Roman" panose="02020603050405020304" pitchFamily="18" charset="0"/>
                      </a:rPr>
                      <m:t>𝐷</m:t>
                    </m:r>
                  </m:oMath>
                </a14:m>
                <a:r>
                  <a:rPr lang="en-US" sz="2800" i="1" dirty="0">
                    <a:latin typeface="Times New Roman (Headings)"/>
                  </a:rPr>
                  <a:t> </a:t>
                </a:r>
                <a:r>
                  <a:rPr lang="en-US" sz="2800" dirty="0">
                    <a:latin typeface="Times New Roman (Headings)"/>
                  </a:rPr>
                  <a:t>(</a:t>
                </a:r>
                <a:r>
                  <a:rPr lang="en-US" sz="2800" dirty="0" err="1">
                    <a:latin typeface="Times New Roman (Headings)"/>
                  </a:rPr>
                  <a:t>theo</a:t>
                </a:r>
                <a:r>
                  <a:rPr lang="en-US" sz="2800" dirty="0">
                    <a:latin typeface="Times New Roman (Headings)"/>
                  </a:rPr>
                  <a:t> </a:t>
                </a:r>
                <a:r>
                  <a:rPr lang="en-US" sz="2800" dirty="0" err="1">
                    <a:latin typeface="Times New Roman (Headings)"/>
                  </a:rPr>
                  <a:t>định</a:t>
                </a:r>
                <a:r>
                  <a:rPr lang="en-US" sz="2800" dirty="0">
                    <a:latin typeface="Times New Roman (Headings)"/>
                  </a:rPr>
                  <a:t> </a:t>
                </a:r>
                <a:r>
                  <a:rPr lang="en-US" sz="2800" dirty="0" err="1">
                    <a:latin typeface="Times New Roman (Headings)"/>
                  </a:rPr>
                  <a:t>lý</a:t>
                </a:r>
                <a:r>
                  <a:rPr lang="en-US" sz="2800" dirty="0">
                    <a:latin typeface="Times New Roman (Headings)"/>
                  </a:rPr>
                  <a:t> </a:t>
                </a:r>
                <a:r>
                  <a:rPr lang="en-US" sz="2800" dirty="0" err="1">
                    <a:latin typeface="Times New Roman (Headings)"/>
                  </a:rPr>
                  <a:t>Pythagore</a:t>
                </a:r>
                <a:r>
                  <a:rPr lang="en-US" sz="2800" dirty="0">
                    <a:latin typeface="Times New Roman (Headings)"/>
                  </a:rPr>
                  <a:t> </a:t>
                </a:r>
                <a:r>
                  <a:rPr lang="en-US" sz="2800" dirty="0" err="1">
                    <a:latin typeface="Times New Roman (Headings)"/>
                  </a:rPr>
                  <a:t>đảo</a:t>
                </a:r>
                <a:r>
                  <a:rPr lang="en-US" sz="2800" dirty="0">
                    <a:latin typeface="Times New Roman (Headings)"/>
                  </a:rPr>
                  <a:t>)</a:t>
                </a:r>
                <a:endParaRPr lang="vi-VN" sz="2800" dirty="0">
                  <a:latin typeface="Times New Roman (Headings)"/>
                </a:endParaRPr>
              </a:p>
            </p:txBody>
          </p:sp>
        </mc:Choice>
        <mc:Fallback>
          <p:sp>
            <p:nvSpPr>
              <p:cNvPr id="15" name="TextBox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29F0BB8-FF23-2F94-D354-DBE2154740FB}"/>
                  </a:ext>
                </a:extLst>
              </p:cNvPr>
              <p:cNvSpPr txBox="1">
                <a:spLocks noRot="1" noChangeAspect="1" noMove="1" noResize="1" noEditPoints="1" noAdjustHandles="1" noChangeArrowheads="1" noChangeShapeType="1" noTextEdit="1"/>
              </p:cNvSpPr>
              <p:nvPr/>
            </p:nvSpPr>
            <p:spPr>
              <a:xfrm>
                <a:off x="4619931" y="3094877"/>
                <a:ext cx="4459297" cy="1384995"/>
              </a:xfrm>
              <a:prstGeom prst="rect">
                <a:avLst/>
              </a:prstGeom>
              <a:blipFill>
                <a:blip r:embed="rId12"/>
                <a:stretch>
                  <a:fillRect l="-2873" t="-4846" b="-11454"/>
                </a:stretch>
              </a:blipFill>
            </p:spPr>
            <p:txBody>
              <a:bodyPr/>
              <a:lstStyle/>
              <a:p>
                <a:r>
                  <a:rPr lang="en-US">
                    <a:noFill/>
                  </a:rPr>
                  <a:t> </a:t>
                </a:r>
              </a:p>
            </p:txBody>
          </p:sp>
        </mc:Fallback>
      </mc:AlternateContent>
      <p:cxnSp>
        <p:nvCxnSpPr>
          <p:cNvPr id="17" name="Straight Connector 16">
            <a:extLst>
              <a:ext uri="{FF2B5EF4-FFF2-40B4-BE49-F238E27FC236}">
                <a16:creationId xmlns:a16="http://schemas.microsoft.com/office/drawing/2014/main" id="{15236B6A-9AF9-C676-135B-85FF513FD235}"/>
              </a:ext>
            </a:extLst>
          </p:cNvPr>
          <p:cNvCxnSpPr>
            <a:stCxn id="11" idx="2"/>
          </p:cNvCxnSpPr>
          <p:nvPr/>
        </p:nvCxnSpPr>
        <p:spPr>
          <a:xfrm>
            <a:off x="4572000" y="2682889"/>
            <a:ext cx="0" cy="2096611"/>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33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8" fill="hold" display="0">
                  <p:stCondLst>
                    <p:cond delay="indefinite"/>
                  </p:stCondLst>
                </p:cTn>
                <p:tgtEl>
                  <p:spTgt spid="10"/>
                </p:tgtEl>
              </p:cMediaNode>
            </p:video>
          </p:childTnLst>
        </p:cTn>
      </p:par>
    </p:tnLst>
    <p:bldLst>
      <p:bldP spid="5" grpId="0"/>
      <p:bldP spid="11" grpId="0"/>
      <p:bldP spid="1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t="-4000" r="-5000" b="-3000"/>
          </a:stretch>
        </a:blip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2A9208E-26A8-DDBB-7708-D0360006AF2C}"/>
                  </a:ext>
                </a:extLst>
              </p:cNvPr>
              <p:cNvSpPr txBox="1"/>
              <p:nvPr/>
            </p:nvSpPr>
            <p:spPr>
              <a:xfrm>
                <a:off x="245116" y="912720"/>
                <a:ext cx="6689084" cy="954107"/>
              </a:xfrm>
              <a:prstGeom prst="rect">
                <a:avLst/>
              </a:prstGeom>
              <a:noFill/>
            </p:spPr>
            <p:txBody>
              <a:bodyPr wrap="square" rtlCol="0">
                <a:spAutoFit/>
              </a:bodyPr>
              <a:lstStyle/>
              <a:p>
                <a:pPr algn="just"/>
                <a:r>
                  <a:rPr lang="en-US" sz="2800" b="1">
                    <a:solidFill>
                      <a:srgbClr val="C00000"/>
                    </a:solidFill>
                    <a:latin typeface="Times New Roman" panose="02020603050405020304" pitchFamily="18" charset="0"/>
                    <a:cs typeface="Times New Roman" panose="02020603050405020304" pitchFamily="18" charset="0"/>
                  </a:rPr>
                  <a:t>LT 2: </a:t>
                </a:r>
                <a:r>
                  <a:rPr lang="en-US" sz="2800">
                    <a:latin typeface="Times New Roman" panose="02020603050405020304" pitchFamily="18" charset="0"/>
                    <a:cs typeface="Times New Roman" panose="02020603050405020304" pitchFamily="18" charset="0"/>
                  </a:rPr>
                  <a:t>Tam giác có ba cạnh là </a:t>
                </a:r>
                <a14:m>
                  <m:oMath xmlns:m="http://schemas.openxmlformats.org/officeDocument/2006/math">
                    <m:r>
                      <a:rPr lang="en-US" sz="2800" i="1">
                        <a:latin typeface="Cambria Math" panose="02040503050406030204" pitchFamily="18" charset="0"/>
                        <a:cs typeface="Times New Roman" panose="02020603050405020304" pitchFamily="18" charset="0"/>
                      </a:rPr>
                      <m:t>20</m:t>
                    </m:r>
                    <m:r>
                      <m:rPr>
                        <m:nor/>
                      </m:rPr>
                      <a:rPr lang="en-US" sz="2800">
                        <a:latin typeface="Times New Roman" panose="02020603050405020304" pitchFamily="18" charset="0"/>
                        <a:cs typeface="Times New Roman" panose="02020603050405020304" pitchFamily="18" charset="0"/>
                      </a:rPr>
                      <m:t> </m:t>
                    </m:r>
                    <m:r>
                      <m:rPr>
                        <m:nor/>
                      </m:rPr>
                      <a:rPr lang="en-US" sz="2800">
                        <a:latin typeface="Times New Roman" panose="02020603050405020304" pitchFamily="18" charset="0"/>
                        <a:cs typeface="Times New Roman" panose="02020603050405020304" pitchFamily="18" charset="0"/>
                      </a:rPr>
                      <m:t>cm</m:t>
                    </m:r>
                  </m:oMath>
                </a14:m>
                <a:r>
                  <a:rPr lang="en-US" sz="2800">
                    <a:latin typeface="Times New Roman" panose="02020603050405020304" pitchFamily="18" charset="0"/>
                    <a:cs typeface="Times New Roman" panose="02020603050405020304" pitchFamily="18" charset="0"/>
                  </a:rPr>
                  <a:t>, </a:t>
                </a:r>
                <a14:m>
                  <m:oMath xmlns:m="http://schemas.openxmlformats.org/officeDocument/2006/math">
                    <m:r>
                      <a:rPr lang="en-US" sz="2800" i="1">
                        <a:latin typeface="Cambria Math" panose="02040503050406030204" pitchFamily="18" charset="0"/>
                        <a:cs typeface="Times New Roman" panose="02020603050405020304" pitchFamily="18" charset="0"/>
                      </a:rPr>
                      <m:t>21</m:t>
                    </m:r>
                    <m:r>
                      <m:rPr>
                        <m:nor/>
                      </m:rPr>
                      <a:rPr lang="en-US" sz="2800">
                        <a:latin typeface="Times New Roman" panose="02020603050405020304" pitchFamily="18" charset="0"/>
                        <a:cs typeface="Times New Roman" panose="02020603050405020304" pitchFamily="18" charset="0"/>
                      </a:rPr>
                      <m:t> </m:t>
                    </m:r>
                    <m:r>
                      <m:rPr>
                        <m:nor/>
                      </m:rPr>
                      <a:rPr lang="en-US" sz="2800">
                        <a:latin typeface="Times New Roman" panose="02020603050405020304" pitchFamily="18" charset="0"/>
                        <a:cs typeface="Times New Roman" panose="02020603050405020304" pitchFamily="18" charset="0"/>
                      </a:rPr>
                      <m:t>cm</m:t>
                    </m:r>
                    <m:r>
                      <m:rPr>
                        <m:nor/>
                      </m:rPr>
                      <a:rPr lang="en-US" sz="2800">
                        <a:latin typeface="Times New Roman" panose="02020603050405020304" pitchFamily="18" charset="0"/>
                        <a:cs typeface="Times New Roman" panose="02020603050405020304" pitchFamily="18" charset="0"/>
                      </a:rPr>
                      <m:t>,</m:t>
                    </m:r>
                  </m:oMath>
                </a14:m>
                <a:r>
                  <a:rPr lang="en-US" sz="2800">
                    <a:latin typeface="Times New Roman" panose="02020603050405020304" pitchFamily="18" charset="0"/>
                    <a:cs typeface="Times New Roman" panose="02020603050405020304" pitchFamily="18" charset="0"/>
                  </a:rPr>
                  <a:t> </a:t>
                </a:r>
                <a14:m>
                  <m:oMath xmlns:m="http://schemas.openxmlformats.org/officeDocument/2006/math">
                    <m:r>
                      <a:rPr lang="en-US" sz="2800" i="1">
                        <a:latin typeface="Cambria Math" panose="02040503050406030204" pitchFamily="18" charset="0"/>
                        <a:cs typeface="Times New Roman" panose="02020603050405020304" pitchFamily="18" charset="0"/>
                      </a:rPr>
                      <m:t>29</m:t>
                    </m:r>
                    <m:r>
                      <m:rPr>
                        <m:nor/>
                      </m:rPr>
                      <a:rPr lang="en-US" sz="2800">
                        <a:latin typeface="Times New Roman" panose="02020603050405020304" pitchFamily="18" charset="0"/>
                        <a:cs typeface="Times New Roman" panose="02020603050405020304" pitchFamily="18" charset="0"/>
                      </a:rPr>
                      <m:t> </m:t>
                    </m:r>
                    <m:r>
                      <m:rPr>
                        <m:nor/>
                      </m:rPr>
                      <a:rPr lang="en-US" sz="2800">
                        <a:latin typeface="Times New Roman" panose="02020603050405020304" pitchFamily="18" charset="0"/>
                        <a:cs typeface="Times New Roman" panose="02020603050405020304" pitchFamily="18" charset="0"/>
                      </a:rPr>
                      <m:t>cm</m:t>
                    </m:r>
                    <m:r>
                      <a:rPr lang="en-US" sz="2800" i="1">
                        <a:latin typeface="Cambria Math" panose="02040503050406030204" pitchFamily="18" charset="0"/>
                        <a:cs typeface="Times New Roman" panose="02020603050405020304" pitchFamily="18" charset="0"/>
                      </a:rPr>
                      <m:t> </m:t>
                    </m:r>
                  </m:oMath>
                </a14:m>
                <a:r>
                  <a:rPr lang="en-US" sz="2800">
                    <a:latin typeface="Times New Roman" panose="02020603050405020304" pitchFamily="18" charset="0"/>
                    <a:cs typeface="Times New Roman" panose="02020603050405020304" pitchFamily="18" charset="0"/>
                  </a:rPr>
                  <a:t>có phải là tam giác vuông hay không?</a:t>
                </a:r>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2A9208E-26A8-DDBB-7708-D0360006AF2C}"/>
                  </a:ext>
                </a:extLst>
              </p:cNvPr>
              <p:cNvSpPr txBox="1">
                <a:spLocks noRot="1" noChangeAspect="1" noMove="1" noResize="1" noEditPoints="1" noAdjustHandles="1" noChangeArrowheads="1" noChangeShapeType="1" noTextEdit="1"/>
              </p:cNvSpPr>
              <p:nvPr/>
            </p:nvSpPr>
            <p:spPr>
              <a:xfrm>
                <a:off x="245116" y="912720"/>
                <a:ext cx="6689084" cy="954107"/>
              </a:xfrm>
              <a:prstGeom prst="rect">
                <a:avLst/>
              </a:prstGeom>
              <a:blipFill>
                <a:blip r:embed="rId5"/>
                <a:stretch>
                  <a:fillRect l="-1821" t="-7051" b="-17308"/>
                </a:stretch>
              </a:blipFill>
            </p:spPr>
            <p:txBody>
              <a:bodyPr/>
              <a:lstStyle/>
              <a:p>
                <a:r>
                  <a:rPr lang="en-US">
                    <a:noFill/>
                  </a:rPr>
                  <a:t> </a:t>
                </a:r>
              </a:p>
            </p:txBody>
          </p:sp>
        </mc:Fallback>
      </mc:AlternateContent>
      <p:pic>
        <p:nvPicPr>
          <p:cNvPr id="2" name="Đếm ngược 3 phút có tiếng"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34F57BC3-C8C5-7FC8-F9F7-44EF49EB58E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467600" y="1135126"/>
            <a:ext cx="1696192" cy="954108"/>
          </a:xfrm>
          <a:prstGeom prst="rect">
            <a:avLst/>
          </a:prstGeom>
        </p:spPr>
      </p:pic>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71857E8-02F9-76EB-EB7E-13B4B717E6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1000" y="-7874"/>
            <a:ext cx="1143000" cy="1143000"/>
          </a:xfrm>
          <a:prstGeom prst="rect">
            <a:avLst/>
          </a:prstGeom>
        </p:spPr>
      </p:pic>
      <p:sp>
        <p:nvSpPr>
          <p:cNvPr id="4" name="Rectangl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13311F2-2004-0E39-D236-AD378DC5E50A}"/>
              </a:ext>
            </a:extLst>
          </p:cNvPr>
          <p:cNvSpPr/>
          <p:nvPr/>
        </p:nvSpPr>
        <p:spPr>
          <a:xfrm>
            <a:off x="152400" y="48079"/>
            <a:ext cx="8839200" cy="523220"/>
          </a:xfrm>
          <a:prstGeom prst="rect">
            <a:avLst/>
          </a:prstGeom>
          <a:noFill/>
        </p:spPr>
        <p:txBody>
          <a:bodyPr wrap="square" lIns="91440" tIns="45720" rIns="91440" bIns="4572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BÀI 1: ĐỊNH LÝ PYTHAGORE (TIẾT 2)</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760D9EF-46B3-C416-A717-348F1DFCD726}"/>
              </a:ext>
            </a:extLst>
          </p:cNvPr>
          <p:cNvSpPr txBox="1"/>
          <p:nvPr/>
        </p:nvSpPr>
        <p:spPr>
          <a:xfrm>
            <a:off x="152400" y="451749"/>
            <a:ext cx="3980513" cy="523220"/>
          </a:xfrm>
          <a:prstGeom prst="rect">
            <a:avLst/>
          </a:prstGeom>
          <a:noFill/>
        </p:spPr>
        <p:txBody>
          <a:bodyPr wrap="none" rtlCol="0">
            <a:spAutoFit/>
          </a:bodyPr>
          <a:lstStyle/>
          <a:p>
            <a:r>
              <a:rPr lang="en-US" sz="2800" b="1">
                <a:solidFill>
                  <a:srgbClr val="0000FF"/>
                </a:solidFill>
                <a:latin typeface="Times New Roman" panose="02020603050405020304" pitchFamily="18" charset="0"/>
                <a:cs typeface="Times New Roman" panose="02020603050405020304" pitchFamily="18" charset="0"/>
              </a:rPr>
              <a:t>2. Định lý Pythagore đảo</a:t>
            </a:r>
            <a:endParaRPr lang="vi-VN" sz="2800" b="1">
              <a:solidFill>
                <a:srgbClr val="0000FF"/>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17114DB-6FBB-9A66-FA42-D3E7FB9F4214}"/>
              </a:ext>
            </a:extLst>
          </p:cNvPr>
          <p:cNvSpPr txBox="1"/>
          <p:nvPr/>
        </p:nvSpPr>
        <p:spPr>
          <a:xfrm>
            <a:off x="3966582" y="1695249"/>
            <a:ext cx="1295400" cy="523220"/>
          </a:xfrm>
          <a:prstGeom prst="rect">
            <a:avLst/>
          </a:prstGeom>
          <a:noFill/>
        </p:spPr>
        <p:txBody>
          <a:bodyPr wrap="square" rtlCol="0">
            <a:spAutoFit/>
          </a:bodyPr>
          <a:lstStyle/>
          <a:p>
            <a:pPr algn="just"/>
            <a:r>
              <a:rPr lang="en-US" sz="2800" b="1">
                <a:solidFill>
                  <a:srgbClr val="C00000"/>
                </a:solidFill>
                <a:latin typeface="Times New Roman" panose="02020603050405020304" pitchFamily="18" charset="0"/>
                <a:cs typeface="Times New Roman" panose="02020603050405020304" pitchFamily="18" charset="0"/>
              </a:rPr>
              <a:t>Giải</a:t>
            </a:r>
            <a:endParaRPr lang="en-US" sz="280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F499716-8F7E-D560-891A-2D7920A9E446}"/>
                  </a:ext>
                </a:extLst>
              </p:cNvPr>
              <p:cNvSpPr txBox="1"/>
              <p:nvPr/>
            </p:nvSpPr>
            <p:spPr>
              <a:xfrm>
                <a:off x="245116" y="3990972"/>
                <a:ext cx="4168640" cy="523220"/>
              </a:xfrm>
              <a:prstGeom prst="rect">
                <a:avLst/>
              </a:prstGeom>
              <a:noFill/>
            </p:spPr>
            <p:txBody>
              <a:bodyPr wrap="square">
                <a:spAutoFit/>
              </a:bodyPr>
              <a:lstStyle/>
              <a:p>
                <a:r>
                  <a:rPr lang="vi-VN" sz="2800">
                    <a:latin typeface="+mj-lt"/>
                  </a:rPr>
                  <a:t>Suy ra </a:t>
                </a:r>
                <a14:m>
                  <m:oMath xmlns:m="http://schemas.openxmlformats.org/officeDocument/2006/math">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𝐵𝐶</m:t>
                        </m:r>
                      </m:e>
                      <m:sup>
                        <m:r>
                          <a:rPr lang="en-US" sz="2800" i="1">
                            <a:latin typeface="Cambria Math" panose="02040503050406030204" pitchFamily="18" charset="0"/>
                          </a:rPr>
                          <m:t>2</m:t>
                        </m:r>
                      </m:sup>
                    </m:sSup>
                    <m:r>
                      <a:rPr lang="en-US" sz="2800" b="0" i="1" smtClean="0">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𝐴𝐵</m:t>
                        </m:r>
                      </m:e>
                      <m:sup>
                        <m:r>
                          <a:rPr lang="en-US" sz="2800" i="1">
                            <a:latin typeface="Cambria Math" panose="02040503050406030204" pitchFamily="18" charset="0"/>
                          </a:rPr>
                          <m:t>2</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𝐴𝐶</m:t>
                        </m:r>
                      </m:e>
                      <m:sup>
                        <m:r>
                          <a:rPr lang="en-US" sz="2800" i="1">
                            <a:latin typeface="Cambria Math" panose="02040503050406030204" pitchFamily="18" charset="0"/>
                          </a:rPr>
                          <m:t>2</m:t>
                        </m:r>
                      </m:sup>
                    </m:sSup>
                  </m:oMath>
                </a14:m>
                <a:endParaRPr lang="vi-VN" sz="2800">
                  <a:latin typeface="+mj-lt"/>
                </a:endParaRPr>
              </a:p>
            </p:txBody>
          </p:sp>
        </mc:Choice>
        <mc:Fallback>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F499716-8F7E-D560-891A-2D7920A9E446}"/>
                  </a:ext>
                </a:extLst>
              </p:cNvPr>
              <p:cNvSpPr txBox="1">
                <a:spLocks noRot="1" noChangeAspect="1" noMove="1" noResize="1" noEditPoints="1" noAdjustHandles="1" noChangeArrowheads="1" noChangeShapeType="1" noTextEdit="1"/>
              </p:cNvSpPr>
              <p:nvPr/>
            </p:nvSpPr>
            <p:spPr>
              <a:xfrm>
                <a:off x="245116" y="3990972"/>
                <a:ext cx="4168640" cy="523220"/>
              </a:xfrm>
              <a:prstGeom prst="rect">
                <a:avLst/>
              </a:prstGeom>
              <a:blipFill>
                <a:blip r:embed="rId8"/>
                <a:stretch>
                  <a:fillRect l="-2924" t="-12791" b="-313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0DABB8D-1BA3-8631-E3BE-DC0D41F4D68F}"/>
                  </a:ext>
                </a:extLst>
              </p:cNvPr>
              <p:cNvSpPr txBox="1"/>
              <p:nvPr/>
            </p:nvSpPr>
            <p:spPr>
              <a:xfrm>
                <a:off x="245116" y="2153512"/>
                <a:ext cx="8331566" cy="954107"/>
              </a:xfrm>
              <a:prstGeom prst="rect">
                <a:avLst/>
              </a:prstGeom>
              <a:noFill/>
            </p:spPr>
            <p:txBody>
              <a:bodyPr wrap="square">
                <a:spAutoFit/>
              </a:bodyPr>
              <a:lstStyle/>
              <a:p>
                <a:pPr algn="just"/>
                <a:r>
                  <a:rPr lang="vi-VN" sz="2800">
                    <a:latin typeface="+mj-lt"/>
                  </a:rPr>
                  <a:t>Giả sử tam giác </a:t>
                </a:r>
                <a14:m>
                  <m:oMath xmlns:m="http://schemas.openxmlformats.org/officeDocument/2006/math">
                    <m:r>
                      <a:rPr lang="vi-VN" sz="2800" i="1">
                        <a:latin typeface="Cambria Math" panose="02040503050406030204" pitchFamily="18" charset="0"/>
                      </a:rPr>
                      <m:t>𝐴𝐵𝐶</m:t>
                    </m:r>
                  </m:oMath>
                </a14:m>
                <a:r>
                  <a:rPr lang="vi-VN" sz="2800">
                    <a:latin typeface="+mj-lt"/>
                  </a:rPr>
                  <a:t> có độ dài ba cạnh là </a:t>
                </a:r>
                <a14:m>
                  <m:oMath xmlns:m="http://schemas.openxmlformats.org/officeDocument/2006/math">
                    <m:r>
                      <a:rPr lang="vi-VN" sz="2800" i="1">
                        <a:latin typeface="Cambria Math" panose="02040503050406030204" pitchFamily="18" charset="0"/>
                      </a:rPr>
                      <m:t>𝐴𝐵</m:t>
                    </m:r>
                    <m:r>
                      <a:rPr lang="vi-VN" sz="2800" b="0" i="1" smtClean="0">
                        <a:latin typeface="Cambria Math" panose="02040503050406030204" pitchFamily="18" charset="0"/>
                      </a:rPr>
                      <m:t>=</m:t>
                    </m:r>
                    <m:r>
                      <a:rPr lang="vi-VN" sz="2800" i="1">
                        <a:latin typeface="Cambria Math" panose="02040503050406030204" pitchFamily="18" charset="0"/>
                      </a:rPr>
                      <m:t>20 </m:t>
                    </m:r>
                    <m:r>
                      <m:rPr>
                        <m:nor/>
                      </m:rPr>
                      <a:rPr lang="vi-VN" sz="2800">
                        <a:latin typeface="+mj-lt"/>
                      </a:rPr>
                      <m:t>cm</m:t>
                    </m:r>
                  </m:oMath>
                </a14:m>
                <a:r>
                  <a:rPr lang="vi-VN" sz="2800">
                    <a:latin typeface="+mj-lt"/>
                  </a:rPr>
                  <a:t>, </a:t>
                </a:r>
                <a14:m>
                  <m:oMath xmlns:m="http://schemas.openxmlformats.org/officeDocument/2006/math">
                    <m:r>
                      <a:rPr lang="vi-VN" sz="2800" i="1">
                        <a:latin typeface="Cambria Math" panose="02040503050406030204" pitchFamily="18" charset="0"/>
                      </a:rPr>
                      <m:t>𝐴𝐶</m:t>
                    </m:r>
                    <m:r>
                      <a:rPr lang="vi-VN" sz="2800" i="1">
                        <a:latin typeface="Cambria Math" panose="02040503050406030204" pitchFamily="18" charset="0"/>
                      </a:rPr>
                      <m:t>=21</m:t>
                    </m:r>
                  </m:oMath>
                </a14:m>
                <a:r>
                  <a:rPr lang="vi-VN" sz="2800">
                    <a:latin typeface="+mj-lt"/>
                  </a:rPr>
                  <a:t> cm, </a:t>
                </a:r>
                <a14:m>
                  <m:oMath xmlns:m="http://schemas.openxmlformats.org/officeDocument/2006/math">
                    <m:r>
                      <a:rPr lang="vi-VN" sz="2800" i="1">
                        <a:latin typeface="Cambria Math" panose="02040503050406030204" pitchFamily="18" charset="0"/>
                      </a:rPr>
                      <m:t>𝐵𝐶</m:t>
                    </m:r>
                    <m:r>
                      <a:rPr lang="vi-VN" sz="2800" b="0" i="1" smtClean="0">
                        <a:latin typeface="Cambria Math" panose="02040503050406030204" pitchFamily="18" charset="0"/>
                      </a:rPr>
                      <m:t>=</m:t>
                    </m:r>
                    <m:r>
                      <a:rPr lang="vi-VN" sz="2800" i="1">
                        <a:latin typeface="Cambria Math" panose="02040503050406030204" pitchFamily="18" charset="0"/>
                      </a:rPr>
                      <m:t>29</m:t>
                    </m:r>
                  </m:oMath>
                </a14:m>
                <a:r>
                  <a:rPr lang="vi-VN" sz="2800">
                    <a:latin typeface="+mj-lt"/>
                  </a:rPr>
                  <a:t> cm.</a:t>
                </a:r>
              </a:p>
            </p:txBody>
          </p:sp>
        </mc:Choice>
        <mc:Fallback>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0DABB8D-1BA3-8631-E3BE-DC0D41F4D68F}"/>
                  </a:ext>
                </a:extLst>
              </p:cNvPr>
              <p:cNvSpPr txBox="1">
                <a:spLocks noRot="1" noChangeAspect="1" noMove="1" noResize="1" noEditPoints="1" noAdjustHandles="1" noChangeArrowheads="1" noChangeShapeType="1" noTextEdit="1"/>
              </p:cNvSpPr>
              <p:nvPr/>
            </p:nvSpPr>
            <p:spPr>
              <a:xfrm>
                <a:off x="245116" y="2153512"/>
                <a:ext cx="8331566" cy="954107"/>
              </a:xfrm>
              <a:prstGeom prst="rect">
                <a:avLst/>
              </a:prstGeom>
              <a:blipFill>
                <a:blip r:embed="rId9"/>
                <a:stretch>
                  <a:fillRect l="-1463" t="-6369" r="-1536" b="-1656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6955BF0-EA8D-02B7-9630-6EAAF102D072}"/>
                  </a:ext>
                </a:extLst>
              </p:cNvPr>
              <p:cNvSpPr txBox="1"/>
              <p:nvPr/>
            </p:nvSpPr>
            <p:spPr>
              <a:xfrm>
                <a:off x="245116" y="3002858"/>
                <a:ext cx="4605688" cy="523220"/>
              </a:xfrm>
              <a:prstGeom prst="rect">
                <a:avLst/>
              </a:prstGeom>
              <a:noFill/>
            </p:spPr>
            <p:txBody>
              <a:bodyPr wrap="square">
                <a:spAutoFit/>
              </a:bodyPr>
              <a:lstStyle/>
              <a:p>
                <a:r>
                  <a:rPr lang="vi-VN" sz="2800" dirty="0">
                    <a:latin typeface="+mj-lt"/>
                  </a:rPr>
                  <a:t>Ta có:</a:t>
                </a:r>
                <a:r>
                  <a:rPr lang="en-US" sz="2800" dirty="0">
                    <a:latin typeface="Times New Roman (Headings)"/>
                  </a:rPr>
                  <a:t> </a:t>
                </a:r>
                <a14:m>
                  <m:oMath xmlns:m="http://schemas.openxmlformats.org/officeDocument/2006/math">
                    <m:sSup>
                      <m:sSupPr>
                        <m:ctrlPr>
                          <a:rPr lang="en-US" sz="2800" i="1" smtClean="0">
                            <a:solidFill>
                              <a:schemeClr val="tx1"/>
                            </a:solidFill>
                            <a:latin typeface="Cambria Math" panose="02040503050406030204" pitchFamily="18" charset="0"/>
                            <a:ea typeface="Cambria Math" panose="02040503050406030204" pitchFamily="18" charset="0"/>
                          </a:rPr>
                        </m:ctrlPr>
                      </m:sSupPr>
                      <m:e>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𝐵𝐶</m:t>
                        </m:r>
                      </m:e>
                      <m:sup>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latin typeface="Cambria Math" panose="02040503050406030204" pitchFamily="18" charset="0"/>
                        <a:ea typeface="Cambria Math" panose="02040503050406030204" pitchFamily="18" charset="0"/>
                      </a:rPr>
                      <m:t>=</m:t>
                    </m:r>
                    <m:sSup>
                      <m:sSupPr>
                        <m:ctrlPr>
                          <a:rPr lang="en-US" sz="2800" b="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29</m:t>
                        </m:r>
                      </m:e>
                      <m:sup>
                        <m:r>
                          <a:rPr lang="en-US" sz="2800" b="0" i="1" smtClean="0">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=841</m:t>
                    </m:r>
                  </m:oMath>
                </a14:m>
                <a:r>
                  <a:rPr lang="vi-VN" sz="2800" dirty="0">
                    <a:latin typeface="Cambria Math" panose="02040503050406030204" pitchFamily="18" charset="0"/>
                    <a:ea typeface="Cambria Math" panose="02040503050406030204" pitchFamily="18" charset="0"/>
                  </a:rPr>
                  <a:t> </a:t>
                </a:r>
              </a:p>
            </p:txBody>
          </p:sp>
        </mc:Choice>
        <mc:Fallback>
          <p:sp>
            <p:nvSpPr>
              <p:cNvPr id="14" name="TextBox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6955BF0-EA8D-02B7-9630-6EAAF102D072}"/>
                  </a:ext>
                </a:extLst>
              </p:cNvPr>
              <p:cNvSpPr txBox="1">
                <a:spLocks noRot="1" noChangeAspect="1" noMove="1" noResize="1" noEditPoints="1" noAdjustHandles="1" noChangeArrowheads="1" noChangeShapeType="1" noTextEdit="1"/>
              </p:cNvSpPr>
              <p:nvPr/>
            </p:nvSpPr>
            <p:spPr>
              <a:xfrm>
                <a:off x="245116" y="3002858"/>
                <a:ext cx="4605688" cy="523220"/>
              </a:xfrm>
              <a:prstGeom prst="rect">
                <a:avLst/>
              </a:prstGeom>
              <a:blipFill>
                <a:blip r:embed="rId10"/>
                <a:stretch>
                  <a:fillRect l="-2646" t="-12941" b="-3294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15459B6-C787-3ACC-C656-3C4B12907673}"/>
                  </a:ext>
                </a:extLst>
              </p:cNvPr>
              <p:cNvSpPr txBox="1"/>
              <p:nvPr/>
            </p:nvSpPr>
            <p:spPr>
              <a:xfrm>
                <a:off x="245116" y="3496915"/>
                <a:ext cx="8213084" cy="523220"/>
              </a:xfrm>
              <a:prstGeom prst="rect">
                <a:avLst/>
              </a:prstGeom>
              <a:noFill/>
            </p:spPr>
            <p:txBody>
              <a:bodyPr wrap="square">
                <a:spAutoFit/>
              </a:bodyPr>
              <a:lstStyle/>
              <a:p>
                <a:r>
                  <a:rPr lang="vi-VN" sz="2800">
                    <a:latin typeface="+mj-lt"/>
                  </a:rPr>
                  <a:t>và </a:t>
                </a:r>
                <a14:m>
                  <m:oMath xmlns:m="http://schemas.openxmlformats.org/officeDocument/2006/math">
                    <m:sSup>
                      <m:sSupPr>
                        <m:ctrlPr>
                          <a:rPr lang="en-US" sz="280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𝐴𝐵</m:t>
                        </m:r>
                      </m:e>
                      <m:sup>
                        <m:r>
                          <a:rPr lang="en-US" sz="2800" b="0" i="1" smtClean="0">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m:t>
                    </m:r>
                    <m:sSup>
                      <m:sSupPr>
                        <m:ctrlPr>
                          <a:rPr lang="en-US" sz="2800" i="1">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𝐴𝐶</m:t>
                        </m:r>
                      </m:e>
                      <m:sup>
                        <m:r>
                          <a:rPr lang="en-US" sz="2800" i="1">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m:t>
                    </m:r>
                    <m:sSup>
                      <m:sSupPr>
                        <m:ctrlPr>
                          <a:rPr lang="en-US" sz="2800" b="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20</m:t>
                        </m:r>
                      </m:e>
                      <m:sup>
                        <m:r>
                          <a:rPr lang="en-US" sz="2800" b="0" i="1" smtClean="0">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m:t>
                    </m:r>
                    <m:sSup>
                      <m:sSupPr>
                        <m:ctrlPr>
                          <a:rPr lang="en-US" sz="2800" i="1">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21</m:t>
                        </m:r>
                      </m:e>
                      <m:sup>
                        <m:r>
                          <a:rPr lang="en-US" sz="2800" i="1">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=400+441=841</m:t>
                    </m:r>
                  </m:oMath>
                </a14:m>
                <a:r>
                  <a:rPr lang="vi-VN" sz="2800">
                    <a:latin typeface="Cambria Math" panose="02040503050406030204" pitchFamily="18" charset="0"/>
                    <a:ea typeface="Cambria Math" panose="02040503050406030204" pitchFamily="18" charset="0"/>
                  </a:rPr>
                  <a:t> </a:t>
                </a:r>
              </a:p>
            </p:txBody>
          </p:sp>
        </mc:Choice>
        <mc:Fallback>
          <p:sp>
            <p:nvSpPr>
              <p:cNvPr id="15" name="TextBox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15459B6-C787-3ACC-C656-3C4B12907673}"/>
                  </a:ext>
                </a:extLst>
              </p:cNvPr>
              <p:cNvSpPr txBox="1">
                <a:spLocks noRot="1" noChangeAspect="1" noMove="1" noResize="1" noEditPoints="1" noAdjustHandles="1" noChangeArrowheads="1" noChangeShapeType="1" noTextEdit="1"/>
              </p:cNvSpPr>
              <p:nvPr/>
            </p:nvSpPr>
            <p:spPr>
              <a:xfrm>
                <a:off x="245116" y="3496915"/>
                <a:ext cx="8213084" cy="523220"/>
              </a:xfrm>
              <a:prstGeom prst="rect">
                <a:avLst/>
              </a:prstGeom>
              <a:blipFill>
                <a:blip r:embed="rId11"/>
                <a:stretch>
                  <a:fillRect l="-1484" t="-12941"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8514BE0-E91C-B2ED-7C56-5F7E4377071E}"/>
                  </a:ext>
                </a:extLst>
              </p:cNvPr>
              <p:cNvSpPr txBox="1"/>
              <p:nvPr/>
            </p:nvSpPr>
            <p:spPr>
              <a:xfrm>
                <a:off x="245116" y="4485028"/>
                <a:ext cx="9144000" cy="523220"/>
              </a:xfrm>
              <a:prstGeom prst="rect">
                <a:avLst/>
              </a:prstGeom>
              <a:noFill/>
            </p:spPr>
            <p:txBody>
              <a:bodyPr wrap="square">
                <a:spAutoFit/>
              </a:bodyPr>
              <a:lstStyle/>
              <a:p>
                <a:r>
                  <a:rPr lang="vi-VN" sz="2800">
                    <a:latin typeface="+mj-lt"/>
                  </a:rPr>
                  <a:t>Do đó tam giác </a:t>
                </a:r>
                <a14:m>
                  <m:oMath xmlns:m="http://schemas.openxmlformats.org/officeDocument/2006/math">
                    <m:r>
                      <a:rPr lang="vi-VN" sz="2800" i="1">
                        <a:latin typeface="Cambria Math" panose="02040503050406030204" pitchFamily="18" charset="0"/>
                      </a:rPr>
                      <m:t>𝐴𝐵𝐶</m:t>
                    </m:r>
                  </m:oMath>
                </a14:m>
                <a:r>
                  <a:rPr lang="vi-VN" sz="2800">
                    <a:latin typeface="+mj-lt"/>
                  </a:rPr>
                  <a:t> vuông tại </a:t>
                </a:r>
                <a14:m>
                  <m:oMath xmlns:m="http://schemas.openxmlformats.org/officeDocument/2006/math">
                    <m:r>
                      <a:rPr lang="vi-VN" sz="2800" i="1">
                        <a:latin typeface="Cambria Math" panose="02040503050406030204" pitchFamily="18" charset="0"/>
                      </a:rPr>
                      <m:t>𝐴</m:t>
                    </m:r>
                  </m:oMath>
                </a14:m>
                <a:r>
                  <a:rPr lang="vi-VN" sz="2800">
                    <a:latin typeface="+mj-lt"/>
                  </a:rPr>
                  <a:t> (theo định lý Pythagore đảo).</a:t>
                </a:r>
              </a:p>
            </p:txBody>
          </p:sp>
        </mc:Choice>
        <mc:Fallback xmlns="">
          <p:sp>
            <p:nvSpPr>
              <p:cNvPr id="16" name="TextBox 15">
                <a:extLst>
                  <a:ext uri="{FF2B5EF4-FFF2-40B4-BE49-F238E27FC236}">
                    <a16:creationId xmlns:a16="http://schemas.microsoft.com/office/drawing/2014/main" id="{38514BE0-E91C-B2ED-7C56-5F7E4377071E}"/>
                  </a:ext>
                </a:extLst>
              </p:cNvPr>
              <p:cNvSpPr txBox="1">
                <a:spLocks noRot="1" noChangeAspect="1" noMove="1" noResize="1" noEditPoints="1" noAdjustHandles="1" noChangeArrowheads="1" noChangeShapeType="1" noTextEdit="1"/>
              </p:cNvSpPr>
              <p:nvPr/>
            </p:nvSpPr>
            <p:spPr>
              <a:xfrm>
                <a:off x="245116" y="4485028"/>
                <a:ext cx="9144000" cy="523220"/>
              </a:xfrm>
              <a:prstGeom prst="rect">
                <a:avLst/>
              </a:prstGeom>
              <a:blipFill>
                <a:blip r:embed="rId12"/>
                <a:stretch>
                  <a:fillRect l="-1333" t="-12791" r="-1200" b="-31395"/>
                </a:stretch>
              </a:blipFill>
            </p:spPr>
            <p:txBody>
              <a:bodyPr/>
              <a:lstStyle/>
              <a:p>
                <a:r>
                  <a:rPr lang="vi-VN">
                    <a:noFill/>
                  </a:rPr>
                  <a:t> </a:t>
                </a:r>
              </a:p>
            </p:txBody>
          </p:sp>
        </mc:Fallback>
      </mc:AlternateContent>
    </p:spTree>
    <p:extLst>
      <p:ext uri="{BB962C8B-B14F-4D97-AF65-F5344CB8AC3E}">
        <p14:creationId xmlns:p14="http://schemas.microsoft.com/office/powerpoint/2010/main" val="37063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000"/>
                                        <p:tgtEl>
                                          <p:spTgt spid="16"/>
                                        </p:tgtEl>
                                      </p:cBhvr>
                                    </p:animEffect>
                                    <p:anim calcmode="lin" valueType="num">
                                      <p:cBhvr>
                                        <p:cTn id="59" dur="1000" fill="hold"/>
                                        <p:tgtEl>
                                          <p:spTgt spid="16"/>
                                        </p:tgtEl>
                                        <p:attrNameLst>
                                          <p:attrName>ppt_x</p:attrName>
                                        </p:attrNameLst>
                                      </p:cBhvr>
                                      <p:tavLst>
                                        <p:tav tm="0">
                                          <p:val>
                                            <p:strVal val="#ppt_x"/>
                                          </p:val>
                                        </p:tav>
                                        <p:tav tm="100000">
                                          <p:val>
                                            <p:strVal val="#ppt_x"/>
                                          </p:val>
                                        </p:tav>
                                      </p:tavLst>
                                    </p:anim>
                                    <p:anim calcmode="lin" valueType="num">
                                      <p:cBhvr>
                                        <p:cTn id="6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61" fill="hold" display="0">
                  <p:stCondLst>
                    <p:cond delay="indefinite"/>
                  </p:stCondLst>
                </p:cTn>
                <p:tgtEl>
                  <p:spTgt spid="2"/>
                </p:tgtEl>
              </p:cMediaNode>
            </p:video>
          </p:childTnLst>
        </p:cTn>
      </p:par>
    </p:tnLst>
    <p:bldLst>
      <p:bldP spid="5" grpId="0"/>
      <p:bldP spid="11" grpId="0"/>
      <p:bldP spid="12" grpId="0"/>
      <p:bldP spid="13" grpId="0"/>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726620" y="996042"/>
            <a:ext cx="3540579" cy="3175908"/>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HOẠT ĐỘNG </a:t>
            </a: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720036" y="1509963"/>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pic>
        <p:nvPicPr>
          <p:cNvPr id="4" name="Hình ảnh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5070DB6-3AAA-4E44-BD69-D8EC9843B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2411337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1ABD889-CCEB-4BFD-B139-AA3762F04A82}"/>
              </a:ext>
            </a:extLst>
          </p:cNvPr>
          <p:cNvSpPr/>
          <p:nvPr/>
        </p:nvSpPr>
        <p:spPr>
          <a:xfrm rot="5400000">
            <a:off x="-56438" y="54154"/>
            <a:ext cx="2701390" cy="2593086"/>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E2F2445-9A05-4DE7-9BE5-87A906C6E4C8}"/>
              </a:ext>
            </a:extLst>
          </p:cNvPr>
          <p:cNvPicPr>
            <a:picLocks noChangeAspect="1"/>
          </p:cNvPicPr>
          <p:nvPr/>
        </p:nvPicPr>
        <p:blipFill>
          <a:blip r:embed="rId3"/>
          <a:stretch>
            <a:fillRect/>
          </a:stretch>
        </p:blipFill>
        <p:spPr>
          <a:xfrm rot="18783435">
            <a:off x="-396778" y="875020"/>
            <a:ext cx="2914977" cy="596823"/>
          </a:xfrm>
          <a:prstGeom prst="rect">
            <a:avLst/>
          </a:prstGeom>
        </p:spPr>
      </p:pic>
      <p:graphicFrame>
        <p:nvGraphicFramePr>
          <p:cNvPr id="8" name="Diagram 7" descr="OPL20U25GSXzBJYl68kk8uQGfFKzs7yb1M4KJWUiLk6ZEvGF+qCIPSnY57AbBFCvTW2023.15.47+K4lPs7H94VUqPe2XwIsfPRnrXQE//QTEXxb8/8N4CNc6FpgZahzpTjFhMzSA7T/nHJa11DE8Ng2TP3iAmRczFlmslSuUNOgUeb6yRvs0="/>
          <p:cNvGraphicFramePr/>
          <p:nvPr>
            <p:extLst>
              <p:ext uri="{D42A27DB-BD31-4B8C-83A1-F6EECF244321}">
                <p14:modId xmlns:p14="http://schemas.microsoft.com/office/powerpoint/2010/main" val="3797298898"/>
              </p:ext>
            </p:extLst>
          </p:nvPr>
        </p:nvGraphicFramePr>
        <p:xfrm>
          <a:off x="2457131" y="246139"/>
          <a:ext cx="6403086"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09105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t="-4000" r="-5000" b="-3000"/>
          </a:stretch>
        </a:blip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BEAAB2C-6F37-41E2-8B18-0C90C5CB2A76}"/>
                  </a:ext>
                </a:extLst>
              </p:cNvPr>
              <p:cNvSpPr txBox="1"/>
              <p:nvPr/>
            </p:nvSpPr>
            <p:spPr>
              <a:xfrm>
                <a:off x="152400" y="504170"/>
                <a:ext cx="8537594" cy="2246769"/>
              </a:xfrm>
              <a:prstGeom prst="rect">
                <a:avLst/>
              </a:prstGeom>
              <a:noFill/>
            </p:spPr>
            <p:txBody>
              <a:bodyPr wrap="square" rtlCol="0">
                <a:spAutoFit/>
              </a:bodyPr>
              <a:lstStyle/>
              <a:p>
                <a:pPr algn="just"/>
                <a:r>
                  <a:rPr lang="en-US" sz="2800" b="1" dirty="0">
                    <a:solidFill>
                      <a:srgbClr val="C00000"/>
                    </a:solidFill>
                    <a:latin typeface="Times New Roman" panose="02020603050405020304" pitchFamily="18" charset="0"/>
                    <a:cs typeface="Times New Roman" panose="02020603050405020304" pitchFamily="18" charset="0"/>
                  </a:rPr>
                  <a:t>BT 2: </a:t>
                </a:r>
                <a:r>
                  <a:rPr lang="en-US" sz="2800" dirty="0">
                    <a:latin typeface="Times New Roman" panose="02020603050405020304" pitchFamily="18" charset="0"/>
                    <a:cs typeface="Times New Roman" panose="02020603050405020304" pitchFamily="18" charset="0"/>
                  </a:rPr>
                  <a:t>Tam giác có độ dài ba cạnh trong mỗi trường hợp sau có phải là tam giác vuông hay không?</a:t>
                </a:r>
              </a:p>
              <a:p>
                <a:pPr algn="just"/>
                <a:r>
                  <a:rPr lang="en-US" sz="2800">
                    <a:latin typeface="Times New Roman" panose="02020603050405020304" pitchFamily="18" charset="0"/>
                    <a:cs typeface="Times New Roman" panose="02020603050405020304" pitchFamily="18" charset="0"/>
                  </a:rPr>
                  <a:t>a) </a:t>
                </a:r>
                <a14:m>
                  <m:oMath xmlns:m="http://schemas.openxmlformats.org/officeDocument/2006/math">
                    <m:r>
                      <a:rPr lang="en-US" sz="2800" i="1" dirty="0">
                        <a:latin typeface="Cambria Math" panose="02040503050406030204" pitchFamily="18" charset="0"/>
                        <a:cs typeface="Times New Roman" panose="02020603050405020304" pitchFamily="18" charset="0"/>
                      </a:rPr>
                      <m:t>12</m:t>
                    </m:r>
                    <m:r>
                      <m:rPr>
                        <m:nor/>
                      </m:rPr>
                      <a:rPr lang="en-US" sz="2800" dirty="0">
                        <a:latin typeface="Times New Roman" panose="02020603050405020304" pitchFamily="18" charset="0"/>
                        <a:cs typeface="Times New Roman" panose="02020603050405020304" pitchFamily="18" charset="0"/>
                      </a:rPr>
                      <m:t> </m:t>
                    </m:r>
                    <m:r>
                      <m:rPr>
                        <m:nor/>
                      </m:rPr>
                      <a:rPr lang="en-US" sz="2800" dirty="0">
                        <a:latin typeface="Times New Roman" panose="02020603050405020304" pitchFamily="18" charset="0"/>
                        <a:cs typeface="Times New Roman" panose="02020603050405020304" pitchFamily="18" charset="0"/>
                      </a:rPr>
                      <m:t>cm</m:t>
                    </m:r>
                    <m:r>
                      <m:rPr>
                        <m:nor/>
                      </m:rPr>
                      <a:rPr lang="en-US" sz="2800" dirty="0">
                        <a:latin typeface="Times New Roman" panose="02020603050405020304" pitchFamily="18" charset="0"/>
                        <a:cs typeface="Times New Roman" panose="02020603050405020304" pitchFamily="18" charset="0"/>
                      </a:rPr>
                      <m:t>, </m:t>
                    </m:r>
                    <m:r>
                      <a:rPr lang="en-US" sz="2800" i="1" dirty="0">
                        <a:latin typeface="Cambria Math" panose="02040503050406030204" pitchFamily="18" charset="0"/>
                        <a:cs typeface="Times New Roman" panose="02020603050405020304" pitchFamily="18" charset="0"/>
                      </a:rPr>
                      <m:t>35</m:t>
                    </m:r>
                    <m:r>
                      <m:rPr>
                        <m:nor/>
                      </m:rPr>
                      <a:rPr lang="en-US" sz="2800" dirty="0">
                        <a:latin typeface="Times New Roman" panose="02020603050405020304" pitchFamily="18" charset="0"/>
                        <a:cs typeface="Times New Roman" panose="02020603050405020304" pitchFamily="18" charset="0"/>
                      </a:rPr>
                      <m:t> </m:t>
                    </m:r>
                    <m:r>
                      <m:rPr>
                        <m:nor/>
                      </m:rPr>
                      <a:rPr lang="en-US" sz="2800" dirty="0">
                        <a:latin typeface="Times New Roman" panose="02020603050405020304" pitchFamily="18" charset="0"/>
                        <a:cs typeface="Times New Roman" panose="02020603050405020304" pitchFamily="18" charset="0"/>
                      </a:rPr>
                      <m:t>cm</m:t>
                    </m:r>
                    <m:r>
                      <m:rPr>
                        <m:nor/>
                      </m:rPr>
                      <a:rPr lang="en-US" sz="2800" dirty="0">
                        <a:latin typeface="Times New Roman" panose="02020603050405020304" pitchFamily="18" charset="0"/>
                        <a:cs typeface="Times New Roman" panose="02020603050405020304" pitchFamily="18" charset="0"/>
                      </a:rPr>
                      <m:t>, </m:t>
                    </m:r>
                    <m:r>
                      <a:rPr lang="en-US" sz="2800" i="1" dirty="0">
                        <a:latin typeface="Cambria Math" panose="02040503050406030204" pitchFamily="18" charset="0"/>
                        <a:cs typeface="Times New Roman" panose="02020603050405020304" pitchFamily="18" charset="0"/>
                      </a:rPr>
                      <m:t>37</m:t>
                    </m:r>
                    <m:r>
                      <m:rPr>
                        <m:nor/>
                      </m:rPr>
                      <a:rPr lang="en-US" sz="2800" dirty="0">
                        <a:latin typeface="Times New Roman" panose="02020603050405020304" pitchFamily="18" charset="0"/>
                        <a:cs typeface="Times New Roman" panose="02020603050405020304" pitchFamily="18" charset="0"/>
                      </a:rPr>
                      <m:t> </m:t>
                    </m:r>
                    <m:r>
                      <m:rPr>
                        <m:nor/>
                      </m:rPr>
                      <a:rPr lang="en-US" sz="2800" dirty="0">
                        <a:latin typeface="Times New Roman" panose="02020603050405020304" pitchFamily="18" charset="0"/>
                        <a:cs typeface="Times New Roman" panose="02020603050405020304" pitchFamily="18" charset="0"/>
                      </a:rPr>
                      <m:t>cm</m:t>
                    </m:r>
                    <m:r>
                      <m:rPr>
                        <m:nor/>
                      </m:rPr>
                      <a:rPr lang="en-US" sz="2800" dirty="0">
                        <a:latin typeface="Times New Roman" panose="02020603050405020304" pitchFamily="18" charset="0"/>
                        <a:cs typeface="Times New Roman" panose="02020603050405020304" pitchFamily="18" charset="0"/>
                      </a:rPr>
                      <m:t>.</m:t>
                    </m:r>
                  </m:oMath>
                </a14:m>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b</a:t>
                </a:r>
                <a:r>
                  <a:rPr lang="en-US" sz="2800">
                    <a:latin typeface="Times New Roman" panose="02020603050405020304" pitchFamily="18" charset="0"/>
                    <a:cs typeface="Times New Roman" panose="02020603050405020304" pitchFamily="18" charset="0"/>
                  </a:rPr>
                  <a:t>) </a:t>
                </a:r>
                <a14:m>
                  <m:oMath xmlns:m="http://schemas.openxmlformats.org/officeDocument/2006/math">
                    <m:r>
                      <a:rPr lang="en-US" sz="2800" i="1" dirty="0">
                        <a:latin typeface="Cambria Math" panose="02040503050406030204" pitchFamily="18" charset="0"/>
                        <a:cs typeface="Times New Roman" panose="02020603050405020304" pitchFamily="18" charset="0"/>
                      </a:rPr>
                      <m:t>10</m:t>
                    </m:r>
                    <m:r>
                      <m:rPr>
                        <m:nor/>
                      </m:rPr>
                      <a:rPr lang="en-US" sz="2800" dirty="0">
                        <a:latin typeface="Times New Roman" panose="02020603050405020304" pitchFamily="18" charset="0"/>
                        <a:cs typeface="Times New Roman" panose="02020603050405020304" pitchFamily="18" charset="0"/>
                      </a:rPr>
                      <m:t> </m:t>
                    </m:r>
                    <m:r>
                      <m:rPr>
                        <m:nor/>
                      </m:rPr>
                      <a:rPr lang="en-US" sz="2800" dirty="0">
                        <a:latin typeface="Times New Roman" panose="02020603050405020304" pitchFamily="18" charset="0"/>
                        <a:cs typeface="Times New Roman" panose="02020603050405020304" pitchFamily="18" charset="0"/>
                      </a:rPr>
                      <m:t>cm</m:t>
                    </m:r>
                    <m:r>
                      <m:rPr>
                        <m:nor/>
                      </m:rPr>
                      <a:rPr lang="en-US" sz="2800" dirty="0">
                        <a:latin typeface="Times New Roman" panose="02020603050405020304" pitchFamily="18" charset="0"/>
                        <a:cs typeface="Times New Roman" panose="02020603050405020304" pitchFamily="18" charset="0"/>
                      </a:rPr>
                      <m:t>, </m:t>
                    </m:r>
                    <m:r>
                      <a:rPr lang="en-US" sz="2800" i="1" dirty="0">
                        <a:latin typeface="Cambria Math" panose="02040503050406030204" pitchFamily="18" charset="0"/>
                        <a:cs typeface="Times New Roman" panose="02020603050405020304" pitchFamily="18" charset="0"/>
                      </a:rPr>
                      <m:t>7</m:t>
                    </m:r>
                    <m:r>
                      <m:rPr>
                        <m:nor/>
                      </m:rPr>
                      <a:rPr lang="en-US" sz="2800" dirty="0">
                        <a:latin typeface="Times New Roman" panose="02020603050405020304" pitchFamily="18" charset="0"/>
                        <a:cs typeface="Times New Roman" panose="02020603050405020304" pitchFamily="18" charset="0"/>
                      </a:rPr>
                      <m:t> </m:t>
                    </m:r>
                    <m:r>
                      <m:rPr>
                        <m:nor/>
                      </m:rPr>
                      <a:rPr lang="en-US" sz="2800" dirty="0">
                        <a:latin typeface="Times New Roman" panose="02020603050405020304" pitchFamily="18" charset="0"/>
                        <a:cs typeface="Times New Roman" panose="02020603050405020304" pitchFamily="18" charset="0"/>
                      </a:rPr>
                      <m:t>cm</m:t>
                    </m:r>
                    <m:r>
                      <m:rPr>
                        <m:nor/>
                      </m:rPr>
                      <a:rPr lang="en-US" sz="2800" dirty="0">
                        <a:latin typeface="Times New Roman" panose="02020603050405020304" pitchFamily="18" charset="0"/>
                        <a:cs typeface="Times New Roman" panose="02020603050405020304" pitchFamily="18" charset="0"/>
                      </a:rPr>
                      <m:t>, </m:t>
                    </m:r>
                    <m:r>
                      <a:rPr lang="en-US" sz="2800" i="1" dirty="0">
                        <a:latin typeface="Cambria Math" panose="02040503050406030204" pitchFamily="18" charset="0"/>
                        <a:cs typeface="Times New Roman" panose="02020603050405020304" pitchFamily="18" charset="0"/>
                      </a:rPr>
                      <m:t>8</m:t>
                    </m:r>
                    <m:r>
                      <m:rPr>
                        <m:nor/>
                      </m:rPr>
                      <a:rPr lang="en-US" sz="2800" dirty="0">
                        <a:latin typeface="Times New Roman" panose="02020603050405020304" pitchFamily="18" charset="0"/>
                        <a:cs typeface="Times New Roman" panose="02020603050405020304" pitchFamily="18" charset="0"/>
                      </a:rPr>
                      <m:t> </m:t>
                    </m:r>
                    <m:r>
                      <m:rPr>
                        <m:nor/>
                      </m:rPr>
                      <a:rPr lang="en-US" sz="2800" dirty="0">
                        <a:latin typeface="Times New Roman" panose="02020603050405020304" pitchFamily="18" charset="0"/>
                        <a:cs typeface="Times New Roman" panose="02020603050405020304" pitchFamily="18" charset="0"/>
                      </a:rPr>
                      <m:t>cm</m:t>
                    </m:r>
                    <m:r>
                      <m:rPr>
                        <m:nor/>
                      </m:rPr>
                      <a:rPr lang="en-US" sz="2800" dirty="0">
                        <a:latin typeface="Times New Roman" panose="02020603050405020304" pitchFamily="18" charset="0"/>
                        <a:cs typeface="Times New Roman" panose="02020603050405020304" pitchFamily="18" charset="0"/>
                      </a:rPr>
                      <m:t>.</m:t>
                    </m:r>
                  </m:oMath>
                </a14:m>
                <a:endParaRPr lang="en-US" sz="2800" dirty="0">
                  <a:latin typeface="Times New Roman" panose="02020603050405020304" pitchFamily="18" charset="0"/>
                  <a:cs typeface="Times New Roman" panose="02020603050405020304" pitchFamily="18" charset="0"/>
                </a:endParaRPr>
              </a:p>
              <a:p>
                <a:pPr algn="just"/>
                <a:r>
                  <a:rPr lang="en-US" sz="2800">
                    <a:latin typeface="Times New Roman" panose="02020603050405020304" pitchFamily="18" charset="0"/>
                    <a:cs typeface="Times New Roman" panose="02020603050405020304" pitchFamily="18" charset="0"/>
                  </a:rPr>
                  <a:t>c) </a:t>
                </a:r>
                <a14:m>
                  <m:oMath xmlns:m="http://schemas.openxmlformats.org/officeDocument/2006/math">
                    <m:r>
                      <a:rPr lang="en-US" sz="2800" i="1" dirty="0">
                        <a:latin typeface="Cambria Math" panose="02040503050406030204" pitchFamily="18" charset="0"/>
                        <a:cs typeface="Times New Roman" panose="02020603050405020304" pitchFamily="18" charset="0"/>
                      </a:rPr>
                      <m:t>11</m:t>
                    </m:r>
                    <m:r>
                      <m:rPr>
                        <m:nor/>
                      </m:rPr>
                      <a:rPr lang="en-US" sz="2800" dirty="0">
                        <a:latin typeface="Times New Roman" panose="02020603050405020304" pitchFamily="18" charset="0"/>
                        <a:cs typeface="Times New Roman" panose="02020603050405020304" pitchFamily="18" charset="0"/>
                      </a:rPr>
                      <m:t> </m:t>
                    </m:r>
                    <m:r>
                      <m:rPr>
                        <m:nor/>
                      </m:rPr>
                      <a:rPr lang="en-US" sz="2800" dirty="0">
                        <a:latin typeface="Times New Roman" panose="02020603050405020304" pitchFamily="18" charset="0"/>
                        <a:cs typeface="Times New Roman" panose="02020603050405020304" pitchFamily="18" charset="0"/>
                      </a:rPr>
                      <m:t>cm</m:t>
                    </m:r>
                    <m:r>
                      <m:rPr>
                        <m:nor/>
                      </m:rPr>
                      <a:rPr lang="en-US" sz="2800" dirty="0">
                        <a:latin typeface="Times New Roman" panose="02020603050405020304" pitchFamily="18" charset="0"/>
                        <a:cs typeface="Times New Roman" panose="02020603050405020304" pitchFamily="18" charset="0"/>
                      </a:rPr>
                      <m:t>, </m:t>
                    </m:r>
                    <m:r>
                      <a:rPr lang="en-US" sz="2800" i="1" dirty="0">
                        <a:latin typeface="Cambria Math" panose="02040503050406030204" pitchFamily="18" charset="0"/>
                        <a:cs typeface="Times New Roman" panose="02020603050405020304" pitchFamily="18" charset="0"/>
                      </a:rPr>
                      <m:t>6</m:t>
                    </m:r>
                    <m:r>
                      <m:rPr>
                        <m:nor/>
                      </m:rPr>
                      <a:rPr lang="en-US" sz="2800" dirty="0">
                        <a:latin typeface="Times New Roman" panose="02020603050405020304" pitchFamily="18" charset="0"/>
                        <a:cs typeface="Times New Roman" panose="02020603050405020304" pitchFamily="18" charset="0"/>
                      </a:rPr>
                      <m:t> </m:t>
                    </m:r>
                    <m:r>
                      <m:rPr>
                        <m:nor/>
                      </m:rPr>
                      <a:rPr lang="en-US" sz="2800" dirty="0">
                        <a:latin typeface="Times New Roman" panose="02020603050405020304" pitchFamily="18" charset="0"/>
                        <a:cs typeface="Times New Roman" panose="02020603050405020304" pitchFamily="18" charset="0"/>
                      </a:rPr>
                      <m:t>cm</m:t>
                    </m:r>
                    <m:r>
                      <m:rPr>
                        <m:nor/>
                      </m:rPr>
                      <a:rPr lang="en-US" sz="2800" dirty="0">
                        <a:latin typeface="Times New Roman" panose="02020603050405020304" pitchFamily="18" charset="0"/>
                        <a:cs typeface="Times New Roman" panose="02020603050405020304" pitchFamily="18" charset="0"/>
                      </a:rPr>
                      <m:t>, </m:t>
                    </m:r>
                    <m:r>
                      <a:rPr lang="en-US" sz="2800" i="1" dirty="0">
                        <a:latin typeface="Cambria Math" panose="02040503050406030204" pitchFamily="18" charset="0"/>
                        <a:cs typeface="Times New Roman" panose="02020603050405020304" pitchFamily="18" charset="0"/>
                      </a:rPr>
                      <m:t>7</m:t>
                    </m:r>
                    <m:r>
                      <m:rPr>
                        <m:nor/>
                      </m:rPr>
                      <a:rPr lang="en-US" sz="2800" dirty="0">
                        <a:latin typeface="Times New Roman" panose="02020603050405020304" pitchFamily="18" charset="0"/>
                        <a:cs typeface="Times New Roman" panose="02020603050405020304" pitchFamily="18" charset="0"/>
                      </a:rPr>
                      <m:t> </m:t>
                    </m:r>
                    <m:r>
                      <m:rPr>
                        <m:nor/>
                      </m:rPr>
                      <a:rPr lang="en-US" sz="2800" dirty="0">
                        <a:latin typeface="Times New Roman" panose="02020603050405020304" pitchFamily="18" charset="0"/>
                        <a:cs typeface="Times New Roman" panose="02020603050405020304" pitchFamily="18" charset="0"/>
                      </a:rPr>
                      <m:t>cm</m:t>
                    </m:r>
                    <m:r>
                      <m:rPr>
                        <m:nor/>
                      </m:rPr>
                      <a:rPr lang="en-US" sz="2800" dirty="0">
                        <a:latin typeface="Times New Roman" panose="02020603050405020304" pitchFamily="18" charset="0"/>
                        <a:cs typeface="Times New Roman" panose="02020603050405020304" pitchFamily="18" charset="0"/>
                      </a:rPr>
                      <m:t>.</m:t>
                    </m:r>
                  </m:oMath>
                </a14:m>
                <a:endParaRPr lang="en-US" sz="2800" dirty="0">
                  <a:latin typeface="Times New Roman" panose="02020603050405020304" pitchFamily="18" charset="0"/>
                  <a:cs typeface="Times New Roman" panose="02020603050405020304" pitchFamily="18" charset="0"/>
                </a:endParaRPr>
              </a:p>
            </p:txBody>
          </p:sp>
        </mc:Choice>
        <mc:Fallback>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BEAAB2C-6F37-41E2-8B18-0C90C5CB2A76}"/>
                  </a:ext>
                </a:extLst>
              </p:cNvPr>
              <p:cNvSpPr txBox="1">
                <a:spLocks noRot="1" noChangeAspect="1" noMove="1" noResize="1" noEditPoints="1" noAdjustHandles="1" noChangeArrowheads="1" noChangeShapeType="1" noTextEdit="1"/>
              </p:cNvSpPr>
              <p:nvPr/>
            </p:nvSpPr>
            <p:spPr>
              <a:xfrm>
                <a:off x="152400" y="504170"/>
                <a:ext cx="8537594" cy="2246769"/>
              </a:xfrm>
              <a:prstGeom prst="rect">
                <a:avLst/>
              </a:prstGeom>
              <a:blipFill>
                <a:blip r:embed="rId5"/>
                <a:stretch>
                  <a:fillRect l="-1428" t="-2989" r="-1356" b="-6793"/>
                </a:stretch>
              </a:blipFill>
            </p:spPr>
            <p:txBody>
              <a:bodyPr/>
              <a:lstStyle/>
              <a:p>
                <a:r>
                  <a:rPr lang="en-US">
                    <a:noFill/>
                  </a:rPr>
                  <a:t> </a:t>
                </a:r>
              </a:p>
            </p:txBody>
          </p:sp>
        </mc:Fallback>
      </mc:AlternateContent>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DB2021B-42B5-6E6F-E63B-FD8312C0F3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0" y="3714750"/>
            <a:ext cx="1428750" cy="1428750"/>
          </a:xfrm>
          <a:prstGeom prst="rect">
            <a:avLst/>
          </a:prstGeom>
        </p:spPr>
      </p:pic>
      <p:pic>
        <p:nvPicPr>
          <p:cNvPr id="7" name="Đếm ngược 5 phút có tiếng"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41441C13-16F0-3011-23A8-43406A6E6DC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547406" y="3273311"/>
            <a:ext cx="2049188" cy="1152668"/>
          </a:xfrm>
          <a:prstGeom prst="rect">
            <a:avLst/>
          </a:prstGeom>
        </p:spPr>
      </p:pic>
      <p:sp>
        <p:nvSpPr>
          <p:cNvPr id="8" name="Rectangl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FA2F9D9-0AB6-DDC6-0550-26ABDC330EB7}"/>
              </a:ext>
            </a:extLst>
          </p:cNvPr>
          <p:cNvSpPr/>
          <p:nvPr/>
        </p:nvSpPr>
        <p:spPr>
          <a:xfrm>
            <a:off x="0" y="-19050"/>
            <a:ext cx="9144000" cy="523220"/>
          </a:xfrm>
          <a:prstGeom prst="rect">
            <a:avLst/>
          </a:prstGeom>
          <a:solidFill>
            <a:srgbClr val="439E6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LUYỆN TẬP</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03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75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50"/>
                                        <p:tgtEl>
                                          <p:spTgt spid="7"/>
                                        </p:tgtEl>
                                      </p:cBhvr>
                                    </p:animEffect>
                                    <p:anim calcmode="lin" valueType="num">
                                      <p:cBhvr>
                                        <p:cTn id="20" dur="750" fill="hold"/>
                                        <p:tgtEl>
                                          <p:spTgt spid="7"/>
                                        </p:tgtEl>
                                        <p:attrNameLst>
                                          <p:attrName>ppt_x</p:attrName>
                                        </p:attrNameLst>
                                      </p:cBhvr>
                                      <p:tavLst>
                                        <p:tav tm="0">
                                          <p:val>
                                            <p:strVal val="#ppt_x"/>
                                          </p:val>
                                        </p:tav>
                                        <p:tav tm="100000">
                                          <p:val>
                                            <p:strVal val="#ppt_x"/>
                                          </p:val>
                                        </p:tav>
                                      </p:tavLst>
                                    </p:anim>
                                    <p:anim calcmode="lin" valueType="num">
                                      <p:cBhvr>
                                        <p:cTn id="21"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7"/>
                </p:tgtEl>
              </p:cMediaNode>
            </p:video>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4000" r="-5000" b="-3000"/>
          </a:stretch>
        </a:blipFill>
        <a:effectLst/>
      </p:bgPr>
    </p:bg>
    <p:spTree>
      <p:nvGrpSpPr>
        <p:cNvPr id="1" name=""/>
        <p:cNvGrpSpPr/>
        <p:nvPr/>
      </p:nvGrpSpPr>
      <p:grpSpPr>
        <a:xfrm>
          <a:off x="0" y="0"/>
          <a:ext cx="0" cy="0"/>
          <a:chOff x="0" y="0"/>
          <a:chExt cx="0" cy="0"/>
        </a:xfrm>
      </p:grpSpPr>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BEAAB2C-6F37-41E2-8B18-0C90C5CB2A76}"/>
              </a:ext>
            </a:extLst>
          </p:cNvPr>
          <p:cNvSpPr txBox="1"/>
          <p:nvPr/>
        </p:nvSpPr>
        <p:spPr>
          <a:xfrm>
            <a:off x="178166" y="497954"/>
            <a:ext cx="1219200" cy="523220"/>
          </a:xfrm>
          <a:prstGeom prst="rect">
            <a:avLst/>
          </a:prstGeom>
          <a:noFill/>
        </p:spPr>
        <p:txBody>
          <a:bodyPr wrap="square" rtlCol="0">
            <a:spAutoFit/>
          </a:bodyPr>
          <a:lstStyle/>
          <a:p>
            <a:pPr algn="just"/>
            <a:r>
              <a:rPr lang="en-US" sz="2800" b="1">
                <a:solidFill>
                  <a:srgbClr val="C00000"/>
                </a:solidFill>
                <a:latin typeface="Times New Roman" panose="02020603050405020304" pitchFamily="18" charset="0"/>
                <a:cs typeface="Times New Roman" panose="02020603050405020304" pitchFamily="18" charset="0"/>
              </a:rPr>
              <a:t>BT 2:</a:t>
            </a:r>
            <a:endParaRPr lang="en-US" sz="2800">
              <a:solidFill>
                <a:srgbClr val="C00000"/>
              </a:solidFill>
              <a:latin typeface="Times New Roman" panose="02020603050405020304" pitchFamily="18" charset="0"/>
              <a:cs typeface="Times New Roman" panose="02020603050405020304" pitchFamily="18" charset="0"/>
            </a:endParaRPr>
          </a:p>
        </p:txBody>
      </p:sp>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DB3F261-1B06-3723-D065-697A2C2B9607}"/>
              </a:ext>
            </a:extLst>
          </p:cNvPr>
          <p:cNvSpPr txBox="1"/>
          <p:nvPr/>
        </p:nvSpPr>
        <p:spPr>
          <a:xfrm>
            <a:off x="3911966" y="497954"/>
            <a:ext cx="1219200" cy="523220"/>
          </a:xfrm>
          <a:prstGeom prst="rect">
            <a:avLst/>
          </a:prstGeom>
          <a:noFill/>
        </p:spPr>
        <p:txBody>
          <a:bodyPr wrap="square" rtlCol="0">
            <a:spAutoFit/>
          </a:bodyPr>
          <a:lstStyle/>
          <a:p>
            <a:pPr algn="ctr"/>
            <a:r>
              <a:rPr lang="en-US" sz="2800" b="1">
                <a:solidFill>
                  <a:srgbClr val="C00000"/>
                </a:solidFill>
                <a:latin typeface="Times New Roman" panose="02020603050405020304" pitchFamily="18" charset="0"/>
                <a:cs typeface="Times New Roman" panose="02020603050405020304" pitchFamily="18" charset="0"/>
              </a:rPr>
              <a:t>Giải</a:t>
            </a:r>
            <a:endParaRPr lang="en-US" sz="280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F37DFBB-2D2B-BB12-5E32-C7F80C8C18C3}"/>
                  </a:ext>
                </a:extLst>
              </p:cNvPr>
              <p:cNvSpPr txBox="1"/>
              <p:nvPr/>
            </p:nvSpPr>
            <p:spPr>
              <a:xfrm>
                <a:off x="152400" y="2908759"/>
                <a:ext cx="4168640" cy="523220"/>
              </a:xfrm>
              <a:prstGeom prst="rect">
                <a:avLst/>
              </a:prstGeom>
              <a:noFill/>
            </p:spPr>
            <p:txBody>
              <a:bodyPr wrap="square">
                <a:spAutoFit/>
              </a:bodyPr>
              <a:lstStyle/>
              <a:p>
                <a:r>
                  <a:rPr lang="vi-VN" sz="2800">
                    <a:latin typeface="+mj-lt"/>
                  </a:rPr>
                  <a:t>Suy ra </a:t>
                </a:r>
                <a14:m>
                  <m:oMath xmlns:m="http://schemas.openxmlformats.org/officeDocument/2006/math">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𝐵𝐶</m:t>
                        </m:r>
                      </m:e>
                      <m:sup>
                        <m:r>
                          <a:rPr lang="en-US" sz="2800" i="1">
                            <a:latin typeface="Cambria Math" panose="02040503050406030204" pitchFamily="18" charset="0"/>
                          </a:rPr>
                          <m:t>2</m:t>
                        </m:r>
                      </m:sup>
                    </m:sSup>
                    <m:r>
                      <a:rPr lang="en-US" sz="2800" b="0" i="1" smtClean="0">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𝐴𝐵</m:t>
                        </m:r>
                      </m:e>
                      <m:sup>
                        <m:r>
                          <a:rPr lang="en-US" sz="2800" i="1">
                            <a:latin typeface="Cambria Math" panose="02040503050406030204" pitchFamily="18" charset="0"/>
                          </a:rPr>
                          <m:t>2</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𝐴𝐶</m:t>
                        </m:r>
                      </m:e>
                      <m:sup>
                        <m:r>
                          <a:rPr lang="en-US" sz="2800" i="1">
                            <a:latin typeface="Cambria Math" panose="02040503050406030204" pitchFamily="18" charset="0"/>
                          </a:rPr>
                          <m:t>2</m:t>
                        </m:r>
                      </m:sup>
                    </m:sSup>
                  </m:oMath>
                </a14:m>
                <a:endParaRPr lang="vi-VN" sz="2800">
                  <a:latin typeface="+mj-lt"/>
                </a:endParaRPr>
              </a:p>
            </p:txBody>
          </p:sp>
        </mc:Choice>
        <mc:Fallback>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F37DFBB-2D2B-BB12-5E32-C7F80C8C18C3}"/>
                  </a:ext>
                </a:extLst>
              </p:cNvPr>
              <p:cNvSpPr txBox="1">
                <a:spLocks noRot="1" noChangeAspect="1" noMove="1" noResize="1" noEditPoints="1" noAdjustHandles="1" noChangeArrowheads="1" noChangeShapeType="1" noTextEdit="1"/>
              </p:cNvSpPr>
              <p:nvPr/>
            </p:nvSpPr>
            <p:spPr>
              <a:xfrm>
                <a:off x="152400" y="2908759"/>
                <a:ext cx="4168640" cy="523220"/>
              </a:xfrm>
              <a:prstGeom prst="rect">
                <a:avLst/>
              </a:prstGeom>
              <a:blipFill>
                <a:blip r:embed="rId3"/>
                <a:stretch>
                  <a:fillRect l="-2924" t="-11628" b="-313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5B24976-D384-63BF-F001-678729B234DC}"/>
                  </a:ext>
                </a:extLst>
              </p:cNvPr>
              <p:cNvSpPr txBox="1"/>
              <p:nvPr/>
            </p:nvSpPr>
            <p:spPr>
              <a:xfrm>
                <a:off x="152400" y="1071299"/>
                <a:ext cx="8636366" cy="954107"/>
              </a:xfrm>
              <a:prstGeom prst="rect">
                <a:avLst/>
              </a:prstGeom>
              <a:noFill/>
            </p:spPr>
            <p:txBody>
              <a:bodyPr wrap="square">
                <a:spAutoFit/>
              </a:bodyPr>
              <a:lstStyle/>
              <a:p>
                <a:pPr algn="just"/>
                <a:r>
                  <a:rPr lang="vi-VN" sz="2800" b="1">
                    <a:latin typeface="+mj-lt"/>
                  </a:rPr>
                  <a:t>a) </a:t>
                </a:r>
                <a:r>
                  <a:rPr lang="vi-VN" sz="2800">
                    <a:latin typeface="+mj-lt"/>
                  </a:rPr>
                  <a:t>Giả sử tam giác </a:t>
                </a:r>
                <a14:m>
                  <m:oMath xmlns:m="http://schemas.openxmlformats.org/officeDocument/2006/math">
                    <m:r>
                      <a:rPr lang="vi-VN" sz="2800" i="1">
                        <a:latin typeface="Cambria Math" panose="02040503050406030204" pitchFamily="18" charset="0"/>
                      </a:rPr>
                      <m:t>𝐴𝐵𝐶</m:t>
                    </m:r>
                  </m:oMath>
                </a14:m>
                <a:r>
                  <a:rPr lang="vi-VN" sz="2800">
                    <a:latin typeface="+mj-lt"/>
                  </a:rPr>
                  <a:t> có độ dài ba cạnh là </a:t>
                </a:r>
                <a14:m>
                  <m:oMath xmlns:m="http://schemas.openxmlformats.org/officeDocument/2006/math">
                    <m:r>
                      <a:rPr lang="vi-VN" sz="2800" i="1">
                        <a:latin typeface="Cambria Math" panose="02040503050406030204" pitchFamily="18" charset="0"/>
                      </a:rPr>
                      <m:t>𝐴𝐵</m:t>
                    </m:r>
                    <m:r>
                      <a:rPr lang="vi-VN" sz="2800" b="0" i="1" smtClean="0">
                        <a:latin typeface="Cambria Math" panose="02040503050406030204" pitchFamily="18" charset="0"/>
                      </a:rPr>
                      <m:t>=</m:t>
                    </m:r>
                    <m:r>
                      <a:rPr lang="vi-VN" sz="2800" i="1">
                        <a:latin typeface="Cambria Math" panose="02040503050406030204" pitchFamily="18" charset="0"/>
                      </a:rPr>
                      <m:t>12 </m:t>
                    </m:r>
                    <m:r>
                      <m:rPr>
                        <m:nor/>
                      </m:rPr>
                      <a:rPr lang="vi-VN" sz="2800">
                        <a:latin typeface="+mj-lt"/>
                      </a:rPr>
                      <m:t>cm</m:t>
                    </m:r>
                  </m:oMath>
                </a14:m>
                <a:r>
                  <a:rPr lang="vi-VN" sz="2800">
                    <a:latin typeface="+mj-lt"/>
                  </a:rPr>
                  <a:t>, </a:t>
                </a:r>
                <a14:m>
                  <m:oMath xmlns:m="http://schemas.openxmlformats.org/officeDocument/2006/math">
                    <m:r>
                      <a:rPr lang="vi-VN" sz="2800" i="1">
                        <a:latin typeface="Cambria Math" panose="02040503050406030204" pitchFamily="18" charset="0"/>
                      </a:rPr>
                      <m:t>𝐴</m:t>
                    </m:r>
                    <m:r>
                      <a:rPr lang="vi-VN" sz="2800" i="1" smtClean="0">
                        <a:latin typeface="Cambria Math" panose="02040503050406030204" pitchFamily="18" charset="0"/>
                      </a:rPr>
                      <m:t>𝐶</m:t>
                    </m:r>
                    <m:r>
                      <a:rPr lang="vi-VN" sz="2800" i="1">
                        <a:latin typeface="Cambria Math" panose="02040503050406030204" pitchFamily="18" charset="0"/>
                      </a:rPr>
                      <m:t>=35</m:t>
                    </m:r>
                  </m:oMath>
                </a14:m>
                <a:r>
                  <a:rPr lang="vi-VN" sz="2800">
                    <a:latin typeface="+mj-lt"/>
                  </a:rPr>
                  <a:t> cm, </a:t>
                </a:r>
                <a14:m>
                  <m:oMath xmlns:m="http://schemas.openxmlformats.org/officeDocument/2006/math">
                    <m:r>
                      <a:rPr lang="vi-VN" sz="2800" i="1">
                        <a:latin typeface="Cambria Math" panose="02040503050406030204" pitchFamily="18" charset="0"/>
                      </a:rPr>
                      <m:t>𝐵𝐶</m:t>
                    </m:r>
                    <m:r>
                      <a:rPr lang="vi-VN" sz="2800" i="1">
                        <a:latin typeface="Cambria Math" panose="02040503050406030204" pitchFamily="18" charset="0"/>
                      </a:rPr>
                      <m:t>=37</m:t>
                    </m:r>
                  </m:oMath>
                </a14:m>
                <a:r>
                  <a:rPr lang="vi-VN" sz="2800">
                    <a:latin typeface="+mj-lt"/>
                  </a:rPr>
                  <a:t> cm.</a:t>
                </a:r>
              </a:p>
            </p:txBody>
          </p:sp>
        </mc:Choice>
        <mc:Fallback>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5B24976-D384-63BF-F001-678729B234DC}"/>
                  </a:ext>
                </a:extLst>
              </p:cNvPr>
              <p:cNvSpPr txBox="1">
                <a:spLocks noRot="1" noChangeAspect="1" noMove="1" noResize="1" noEditPoints="1" noAdjustHandles="1" noChangeArrowheads="1" noChangeShapeType="1" noTextEdit="1"/>
              </p:cNvSpPr>
              <p:nvPr/>
            </p:nvSpPr>
            <p:spPr>
              <a:xfrm>
                <a:off x="152400" y="1071299"/>
                <a:ext cx="8636366" cy="954107"/>
              </a:xfrm>
              <a:prstGeom prst="rect">
                <a:avLst/>
              </a:prstGeom>
              <a:blipFill>
                <a:blip r:embed="rId4"/>
                <a:stretch>
                  <a:fillRect l="-1411" t="-7051" r="-1411" b="-173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ED19EE2-FA4B-59B5-CFCA-0E023BF56C2D}"/>
                  </a:ext>
                </a:extLst>
              </p:cNvPr>
              <p:cNvSpPr txBox="1"/>
              <p:nvPr/>
            </p:nvSpPr>
            <p:spPr>
              <a:xfrm>
                <a:off x="152400" y="1920645"/>
                <a:ext cx="5740766" cy="523220"/>
              </a:xfrm>
              <a:prstGeom prst="rect">
                <a:avLst/>
              </a:prstGeom>
              <a:noFill/>
            </p:spPr>
            <p:txBody>
              <a:bodyPr wrap="square">
                <a:spAutoFit/>
              </a:bodyPr>
              <a:lstStyle/>
              <a:p>
                <a:r>
                  <a:rPr lang="vi-VN" sz="2800">
                    <a:latin typeface="+mj-lt"/>
                  </a:rPr>
                  <a:t>Ta có:</a:t>
                </a:r>
                <a:r>
                  <a:rPr lang="en-US" sz="2800">
                    <a:latin typeface="Times New Roman (Headings)"/>
                  </a:rPr>
                  <a:t> </a:t>
                </a:r>
                <a14:m>
                  <m:oMath xmlns:m="http://schemas.openxmlformats.org/officeDocument/2006/math">
                    <m:sSup>
                      <m:sSupPr>
                        <m:ctrlPr>
                          <a:rPr lang="en-US" sz="280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𝐵𝐶</m:t>
                        </m:r>
                      </m:e>
                      <m:sup>
                        <m:r>
                          <a:rPr lang="en-US" sz="2800" b="0" i="1" smtClean="0">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m:t>
                    </m:r>
                    <m:sSup>
                      <m:sSupPr>
                        <m:ctrlPr>
                          <a:rPr lang="en-US" sz="2800" b="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37</m:t>
                        </m:r>
                      </m:e>
                      <m:sup>
                        <m:r>
                          <a:rPr lang="en-US" sz="2800" b="0" i="1" smtClean="0">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=1369</m:t>
                    </m:r>
                  </m:oMath>
                </a14:m>
                <a:r>
                  <a:rPr lang="vi-VN" sz="2800">
                    <a:latin typeface="Cambria Math" panose="02040503050406030204" pitchFamily="18" charset="0"/>
                    <a:ea typeface="Cambria Math" panose="02040503050406030204" pitchFamily="18" charset="0"/>
                  </a:rPr>
                  <a:t> </a:t>
                </a:r>
              </a:p>
            </p:txBody>
          </p:sp>
        </mc:Choice>
        <mc:Fallback>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ED19EE2-FA4B-59B5-CFCA-0E023BF56C2D}"/>
                  </a:ext>
                </a:extLst>
              </p:cNvPr>
              <p:cNvSpPr txBox="1">
                <a:spLocks noRot="1" noChangeAspect="1" noMove="1" noResize="1" noEditPoints="1" noAdjustHandles="1" noChangeArrowheads="1" noChangeShapeType="1" noTextEdit="1"/>
              </p:cNvSpPr>
              <p:nvPr/>
            </p:nvSpPr>
            <p:spPr>
              <a:xfrm>
                <a:off x="152400" y="1920645"/>
                <a:ext cx="5740766" cy="523220"/>
              </a:xfrm>
              <a:prstGeom prst="rect">
                <a:avLst/>
              </a:prstGeom>
              <a:blipFill>
                <a:blip r:embed="rId5"/>
                <a:stretch>
                  <a:fillRect l="-2123" t="-11628" b="-313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6E02AD6-E6F9-9671-8FA9-6C8DF0A8E442}"/>
                  </a:ext>
                </a:extLst>
              </p:cNvPr>
              <p:cNvSpPr txBox="1"/>
              <p:nvPr/>
            </p:nvSpPr>
            <p:spPr>
              <a:xfrm>
                <a:off x="152400" y="2414702"/>
                <a:ext cx="8483966" cy="523220"/>
              </a:xfrm>
              <a:prstGeom prst="rect">
                <a:avLst/>
              </a:prstGeom>
              <a:noFill/>
            </p:spPr>
            <p:txBody>
              <a:bodyPr wrap="square">
                <a:spAutoFit/>
              </a:bodyPr>
              <a:lstStyle/>
              <a:p>
                <a:r>
                  <a:rPr lang="vi-VN" sz="2800">
                    <a:latin typeface="+mj-lt"/>
                  </a:rPr>
                  <a:t>và </a:t>
                </a:r>
                <a14:m>
                  <m:oMath xmlns:m="http://schemas.openxmlformats.org/officeDocument/2006/math">
                    <m:sSup>
                      <m:sSupPr>
                        <m:ctrlPr>
                          <a:rPr lang="en-US" sz="280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𝐴𝐵</m:t>
                        </m:r>
                      </m:e>
                      <m:sup>
                        <m:r>
                          <a:rPr lang="en-US" sz="2800" b="0" i="1" smtClean="0">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m:t>
                    </m:r>
                    <m:sSup>
                      <m:sSupPr>
                        <m:ctrlPr>
                          <a:rPr lang="en-US" sz="2800" i="1">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𝐴𝐶</m:t>
                        </m:r>
                      </m:e>
                      <m:sup>
                        <m:r>
                          <a:rPr lang="en-US" sz="2800" i="1">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m:t>
                    </m:r>
                    <m:sSup>
                      <m:sSupPr>
                        <m:ctrlPr>
                          <a:rPr lang="en-US" sz="2800" b="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12</m:t>
                        </m:r>
                      </m:e>
                      <m:sup>
                        <m:r>
                          <a:rPr lang="en-US" sz="2800" b="0" i="1" smtClean="0">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m:t>
                    </m:r>
                    <m:sSup>
                      <m:sSupPr>
                        <m:ctrlPr>
                          <a:rPr lang="en-US" sz="2800" i="1">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35</m:t>
                        </m:r>
                      </m:e>
                      <m:sup>
                        <m:r>
                          <a:rPr lang="en-US" sz="2800" i="1">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=144+1225=1369</m:t>
                    </m:r>
                  </m:oMath>
                </a14:m>
                <a:r>
                  <a:rPr lang="vi-VN" sz="2800">
                    <a:latin typeface="Cambria Math" panose="02040503050406030204" pitchFamily="18" charset="0"/>
                    <a:ea typeface="Cambria Math" panose="02040503050406030204" pitchFamily="18" charset="0"/>
                  </a:rPr>
                  <a:t> </a:t>
                </a:r>
              </a:p>
            </p:txBody>
          </p:sp>
        </mc:Choice>
        <mc:Fallback>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6E02AD6-E6F9-9671-8FA9-6C8DF0A8E442}"/>
                  </a:ext>
                </a:extLst>
              </p:cNvPr>
              <p:cNvSpPr txBox="1">
                <a:spLocks noRot="1" noChangeAspect="1" noMove="1" noResize="1" noEditPoints="1" noAdjustHandles="1" noChangeArrowheads="1" noChangeShapeType="1" noTextEdit="1"/>
              </p:cNvSpPr>
              <p:nvPr/>
            </p:nvSpPr>
            <p:spPr>
              <a:xfrm>
                <a:off x="152400" y="2414702"/>
                <a:ext cx="8483966" cy="523220"/>
              </a:xfrm>
              <a:prstGeom prst="rect">
                <a:avLst/>
              </a:prstGeom>
              <a:blipFill>
                <a:blip r:embed="rId6"/>
                <a:stretch>
                  <a:fillRect l="-1437" t="-11628" b="-313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20543A4-CF98-305C-154C-8288CB0B742F}"/>
                  </a:ext>
                </a:extLst>
              </p:cNvPr>
              <p:cNvSpPr txBox="1"/>
              <p:nvPr/>
            </p:nvSpPr>
            <p:spPr>
              <a:xfrm>
                <a:off x="152400" y="3402815"/>
                <a:ext cx="9144000" cy="523220"/>
              </a:xfrm>
              <a:prstGeom prst="rect">
                <a:avLst/>
              </a:prstGeom>
              <a:noFill/>
            </p:spPr>
            <p:txBody>
              <a:bodyPr wrap="square">
                <a:spAutoFit/>
              </a:bodyPr>
              <a:lstStyle/>
              <a:p>
                <a:r>
                  <a:rPr lang="vi-VN" sz="2800">
                    <a:latin typeface="+mj-lt"/>
                  </a:rPr>
                  <a:t>Do đó tam giác </a:t>
                </a:r>
                <a14:m>
                  <m:oMath xmlns:m="http://schemas.openxmlformats.org/officeDocument/2006/math">
                    <m:r>
                      <a:rPr lang="vi-VN" sz="2800" i="1">
                        <a:latin typeface="Cambria Math" panose="02040503050406030204" pitchFamily="18" charset="0"/>
                      </a:rPr>
                      <m:t>𝐴𝐵𝐶</m:t>
                    </m:r>
                  </m:oMath>
                </a14:m>
                <a:r>
                  <a:rPr lang="vi-VN" sz="2800">
                    <a:latin typeface="+mj-lt"/>
                  </a:rPr>
                  <a:t> vuông tại </a:t>
                </a:r>
                <a14:m>
                  <m:oMath xmlns:m="http://schemas.openxmlformats.org/officeDocument/2006/math">
                    <m:r>
                      <a:rPr lang="vi-VN" sz="2800" i="1">
                        <a:latin typeface="Cambria Math" panose="02040503050406030204" pitchFamily="18" charset="0"/>
                      </a:rPr>
                      <m:t>𝐴</m:t>
                    </m:r>
                  </m:oMath>
                </a14:m>
                <a:r>
                  <a:rPr lang="vi-VN" sz="2800">
                    <a:latin typeface="+mj-lt"/>
                  </a:rPr>
                  <a:t> (theo định lý Pythagore đảo).</a:t>
                </a:r>
              </a:p>
            </p:txBody>
          </p:sp>
        </mc:Choice>
        <mc:Fallback>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20543A4-CF98-305C-154C-8288CB0B742F}"/>
                  </a:ext>
                </a:extLst>
              </p:cNvPr>
              <p:cNvSpPr txBox="1">
                <a:spLocks noRot="1" noChangeAspect="1" noMove="1" noResize="1" noEditPoints="1" noAdjustHandles="1" noChangeArrowheads="1" noChangeShapeType="1" noTextEdit="1"/>
              </p:cNvSpPr>
              <p:nvPr/>
            </p:nvSpPr>
            <p:spPr>
              <a:xfrm>
                <a:off x="152400" y="3402815"/>
                <a:ext cx="9144000" cy="523220"/>
              </a:xfrm>
              <a:prstGeom prst="rect">
                <a:avLst/>
              </a:prstGeom>
              <a:blipFill>
                <a:blip r:embed="rId7"/>
                <a:stretch>
                  <a:fillRect l="-1333" t="-11628" r="-1133" b="-31395"/>
                </a:stretch>
              </a:blipFill>
            </p:spPr>
            <p:txBody>
              <a:bodyPr/>
              <a:lstStyle/>
              <a:p>
                <a:r>
                  <a:rPr lang="en-US">
                    <a:noFill/>
                  </a:rPr>
                  <a:t> </a:t>
                </a:r>
              </a:p>
            </p:txBody>
          </p:sp>
        </mc:Fallback>
      </mc:AlternateContent>
      <p:sp>
        <p:nvSpPr>
          <p:cNvPr id="13" name="Rectangle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42D217F-7493-2BF0-7009-BC6522B1561B}"/>
              </a:ext>
            </a:extLst>
          </p:cNvPr>
          <p:cNvSpPr/>
          <p:nvPr/>
        </p:nvSpPr>
        <p:spPr>
          <a:xfrm>
            <a:off x="0" y="-19050"/>
            <a:ext cx="9144000" cy="523220"/>
          </a:xfrm>
          <a:prstGeom prst="rect">
            <a:avLst/>
          </a:prstGeom>
          <a:solidFill>
            <a:srgbClr val="439E6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LUYỆN TẬP</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715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4000" r="-5000" b="-3000"/>
          </a:stretch>
        </a:blipFill>
        <a:effectLst/>
      </p:bgPr>
    </p:bg>
    <p:spTree>
      <p:nvGrpSpPr>
        <p:cNvPr id="1" name=""/>
        <p:cNvGrpSpPr/>
        <p:nvPr/>
      </p:nvGrpSpPr>
      <p:grpSpPr>
        <a:xfrm>
          <a:off x="0" y="0"/>
          <a:ext cx="0" cy="0"/>
          <a:chOff x="0" y="0"/>
          <a:chExt cx="0" cy="0"/>
        </a:xfrm>
      </p:grpSpPr>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BEAAB2C-6F37-41E2-8B18-0C90C5CB2A76}"/>
              </a:ext>
            </a:extLst>
          </p:cNvPr>
          <p:cNvSpPr txBox="1"/>
          <p:nvPr/>
        </p:nvSpPr>
        <p:spPr>
          <a:xfrm>
            <a:off x="228600" y="504170"/>
            <a:ext cx="1219200" cy="523220"/>
          </a:xfrm>
          <a:prstGeom prst="rect">
            <a:avLst/>
          </a:prstGeom>
          <a:noFill/>
        </p:spPr>
        <p:txBody>
          <a:bodyPr wrap="square" rtlCol="0">
            <a:spAutoFit/>
          </a:bodyPr>
          <a:lstStyle/>
          <a:p>
            <a:pPr algn="just"/>
            <a:r>
              <a:rPr lang="en-US" sz="2800" b="1">
                <a:solidFill>
                  <a:srgbClr val="C00000"/>
                </a:solidFill>
                <a:latin typeface="Times New Roman" panose="02020603050405020304" pitchFamily="18" charset="0"/>
                <a:cs typeface="Times New Roman" panose="02020603050405020304" pitchFamily="18" charset="0"/>
              </a:rPr>
              <a:t>BT 2:</a:t>
            </a:r>
            <a:endParaRPr lang="en-US" sz="2800">
              <a:solidFill>
                <a:srgbClr val="C00000"/>
              </a:solidFill>
              <a:latin typeface="Times New Roman" panose="02020603050405020304" pitchFamily="18" charset="0"/>
              <a:cs typeface="Times New Roman" panose="02020603050405020304" pitchFamily="18" charset="0"/>
            </a:endParaRPr>
          </a:p>
        </p:txBody>
      </p:sp>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DB3F261-1B06-3723-D065-697A2C2B9607}"/>
              </a:ext>
            </a:extLst>
          </p:cNvPr>
          <p:cNvSpPr txBox="1"/>
          <p:nvPr/>
        </p:nvSpPr>
        <p:spPr>
          <a:xfrm>
            <a:off x="3962400" y="504170"/>
            <a:ext cx="1219200" cy="523220"/>
          </a:xfrm>
          <a:prstGeom prst="rect">
            <a:avLst/>
          </a:prstGeom>
          <a:noFill/>
        </p:spPr>
        <p:txBody>
          <a:bodyPr wrap="square" rtlCol="0">
            <a:spAutoFit/>
          </a:bodyPr>
          <a:lstStyle/>
          <a:p>
            <a:pPr algn="ctr"/>
            <a:r>
              <a:rPr lang="en-US" sz="2800" b="1">
                <a:solidFill>
                  <a:srgbClr val="C00000"/>
                </a:solidFill>
                <a:latin typeface="Times New Roman" panose="02020603050405020304" pitchFamily="18" charset="0"/>
                <a:cs typeface="Times New Roman" panose="02020603050405020304" pitchFamily="18" charset="0"/>
              </a:rPr>
              <a:t>Giải</a:t>
            </a:r>
            <a:endParaRPr lang="en-US" sz="280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310D31D-31DB-6CA0-3E50-73840F16873D}"/>
                  </a:ext>
                </a:extLst>
              </p:cNvPr>
              <p:cNvSpPr txBox="1"/>
              <p:nvPr/>
            </p:nvSpPr>
            <p:spPr>
              <a:xfrm>
                <a:off x="202834" y="2914975"/>
                <a:ext cx="6121766" cy="523220"/>
              </a:xfrm>
              <a:prstGeom prst="rect">
                <a:avLst/>
              </a:prstGeom>
              <a:noFill/>
            </p:spPr>
            <p:txBody>
              <a:bodyPr wrap="square">
                <a:spAutoFit/>
              </a:bodyPr>
              <a:lstStyle/>
              <a:p>
                <a:r>
                  <a:rPr lang="vi-VN" sz="2800">
                    <a:latin typeface="+mj-lt"/>
                  </a:rPr>
                  <a:t>Suy ra </a:t>
                </a:r>
                <a14:m>
                  <m:oMath xmlns:m="http://schemas.openxmlformats.org/officeDocument/2006/math">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𝐴𝐵</m:t>
                        </m:r>
                      </m:e>
                      <m:sup>
                        <m:r>
                          <a:rPr lang="en-US" sz="2800" i="1">
                            <a:latin typeface="Cambria Math" panose="02040503050406030204" pitchFamily="18" charset="0"/>
                          </a:rPr>
                          <m:t>2</m:t>
                        </m:r>
                      </m:sup>
                    </m:sSup>
                    <m:r>
                      <a:rPr lang="en-US" sz="2800" i="1">
                        <a:latin typeface="Cambria Math" panose="02040503050406030204" pitchFamily="18" charset="0"/>
                        <a:ea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𝐴</m:t>
                        </m:r>
                        <m:r>
                          <a:rPr lang="en-US" sz="2800" b="0" i="1" smtClean="0">
                            <a:latin typeface="Cambria Math" panose="02040503050406030204" pitchFamily="18" charset="0"/>
                          </a:rPr>
                          <m:t>𝐶</m:t>
                        </m:r>
                      </m:e>
                      <m:sup>
                        <m:r>
                          <a:rPr lang="en-US" sz="2800" i="1">
                            <a:latin typeface="Cambria Math" panose="02040503050406030204" pitchFamily="18" charset="0"/>
                          </a:rPr>
                          <m:t>2</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b="0" i="1" smtClean="0">
                            <a:latin typeface="Cambria Math" panose="02040503050406030204" pitchFamily="18" charset="0"/>
                          </a:rPr>
                          <m:t>𝐵</m:t>
                        </m:r>
                        <m:r>
                          <a:rPr lang="en-US" sz="2800" i="1">
                            <a:latin typeface="Cambria Math" panose="02040503050406030204" pitchFamily="18" charset="0"/>
                          </a:rPr>
                          <m:t>𝐶</m:t>
                        </m:r>
                      </m:e>
                      <m:sup>
                        <m:r>
                          <a:rPr lang="en-US" sz="2800" i="1">
                            <a:latin typeface="Cambria Math" panose="02040503050406030204" pitchFamily="18" charset="0"/>
                          </a:rPr>
                          <m:t>2</m:t>
                        </m:r>
                      </m:sup>
                    </m:sSup>
                  </m:oMath>
                </a14:m>
                <a:endParaRPr lang="vi-VN" sz="2800">
                  <a:latin typeface="+mj-lt"/>
                </a:endParaRPr>
              </a:p>
            </p:txBody>
          </p:sp>
        </mc:Choice>
        <mc:Fallback>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310D31D-31DB-6CA0-3E50-73840F16873D}"/>
                  </a:ext>
                </a:extLst>
              </p:cNvPr>
              <p:cNvSpPr txBox="1">
                <a:spLocks noRot="1" noChangeAspect="1" noMove="1" noResize="1" noEditPoints="1" noAdjustHandles="1" noChangeArrowheads="1" noChangeShapeType="1" noTextEdit="1"/>
              </p:cNvSpPr>
              <p:nvPr/>
            </p:nvSpPr>
            <p:spPr>
              <a:xfrm>
                <a:off x="202834" y="2914975"/>
                <a:ext cx="6121766" cy="523220"/>
              </a:xfrm>
              <a:prstGeom prst="rect">
                <a:avLst/>
              </a:prstGeom>
              <a:blipFill>
                <a:blip r:embed="rId4"/>
                <a:stretch>
                  <a:fillRect l="-1990" t="-11628" b="-313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3DB5E6A-FC72-17ED-D2CB-DA1199BDA3AF}"/>
                  </a:ext>
                </a:extLst>
              </p:cNvPr>
              <p:cNvSpPr txBox="1"/>
              <p:nvPr/>
            </p:nvSpPr>
            <p:spPr>
              <a:xfrm>
                <a:off x="202834" y="1077515"/>
                <a:ext cx="8636366" cy="954107"/>
              </a:xfrm>
              <a:prstGeom prst="rect">
                <a:avLst/>
              </a:prstGeom>
              <a:noFill/>
            </p:spPr>
            <p:txBody>
              <a:bodyPr wrap="square">
                <a:spAutoFit/>
              </a:bodyPr>
              <a:lstStyle/>
              <a:p>
                <a:pPr algn="just"/>
                <a:r>
                  <a:rPr lang="vi-VN" sz="2800" b="1" dirty="0">
                    <a:latin typeface="+mj-lt"/>
                  </a:rPr>
                  <a:t>b) </a:t>
                </a:r>
                <a:r>
                  <a:rPr lang="vi-VN" sz="2800" dirty="0">
                    <a:latin typeface="+mj-lt"/>
                  </a:rPr>
                  <a:t>Giả sử tam giác </a:t>
                </a:r>
                <a14:m>
                  <m:oMath xmlns:m="http://schemas.openxmlformats.org/officeDocument/2006/math">
                    <m:r>
                      <a:rPr lang="vi-VN" sz="2800" i="1">
                        <a:solidFill>
                          <a:prstClr val="black"/>
                        </a:solidFill>
                        <a:latin typeface="Cambria Math" panose="02040503050406030204" pitchFamily="18" charset="0"/>
                      </a:rPr>
                      <m:t>𝐴𝐵𝐶</m:t>
                    </m:r>
                  </m:oMath>
                </a14:m>
                <a:r>
                  <a:rPr lang="vi-VN" sz="2800" dirty="0">
                    <a:latin typeface="+mj-lt"/>
                  </a:rPr>
                  <a:t> có độ dài ba cạnh là </a:t>
                </a:r>
                <a14:m>
                  <m:oMath xmlns:m="http://schemas.openxmlformats.org/officeDocument/2006/math">
                    <m:r>
                      <a:rPr lang="vi-VN" sz="2800" i="1">
                        <a:solidFill>
                          <a:prstClr val="black"/>
                        </a:solidFill>
                        <a:latin typeface="Cambria Math" panose="02040503050406030204" pitchFamily="18" charset="0"/>
                      </a:rPr>
                      <m:t>𝐴𝐵</m:t>
                    </m:r>
                    <m:r>
                      <a:rPr lang="vi-VN" sz="2800" i="1">
                        <a:solidFill>
                          <a:prstClr val="black"/>
                        </a:solidFill>
                        <a:latin typeface="Cambria Math" panose="02040503050406030204" pitchFamily="18" charset="0"/>
                      </a:rPr>
                      <m:t>=10 </m:t>
                    </m:r>
                    <m:r>
                      <m:rPr>
                        <m:nor/>
                      </m:rPr>
                      <a:rPr lang="vi-VN" sz="2800">
                        <a:solidFill>
                          <a:prstClr val="black"/>
                        </a:solidFill>
                        <a:latin typeface="Times New Roman" panose="02020603050405020304" pitchFamily="18" charset="0"/>
                      </a:rPr>
                      <m:t>cm</m:t>
                    </m:r>
                  </m:oMath>
                </a14:m>
                <a:r>
                  <a:rPr lang="vi-VN" sz="2800" dirty="0">
                    <a:latin typeface="+mj-lt"/>
                  </a:rPr>
                  <a:t>, </a:t>
                </a:r>
                <a14:m>
                  <m:oMath xmlns:m="http://schemas.openxmlformats.org/officeDocument/2006/math">
                    <m:r>
                      <a:rPr lang="vi-VN" sz="2800" i="1">
                        <a:solidFill>
                          <a:prstClr val="black"/>
                        </a:solidFill>
                        <a:latin typeface="Cambria Math" panose="02040503050406030204" pitchFamily="18" charset="0"/>
                      </a:rPr>
                      <m:t>𝐴𝐶</m:t>
                    </m:r>
                    <m:r>
                      <a:rPr lang="vi-VN" sz="2800" b="0" i="1" smtClean="0">
                        <a:solidFill>
                          <a:prstClr val="black"/>
                        </a:solidFill>
                        <a:latin typeface="Cambria Math" panose="02040503050406030204" pitchFamily="18" charset="0"/>
                      </a:rPr>
                      <m:t>=</m:t>
                    </m:r>
                    <m:r>
                      <a:rPr lang="vi-VN" sz="2800" i="1">
                        <a:solidFill>
                          <a:prstClr val="black"/>
                        </a:solidFill>
                        <a:latin typeface="Cambria Math" panose="02040503050406030204" pitchFamily="18" charset="0"/>
                      </a:rPr>
                      <m:t>7 </m:t>
                    </m:r>
                    <m:r>
                      <m:rPr>
                        <m:nor/>
                      </m:rPr>
                      <a:rPr lang="vi-VN" sz="2800">
                        <a:solidFill>
                          <a:prstClr val="black"/>
                        </a:solidFill>
                        <a:latin typeface="Times New Roman" panose="02020603050405020304" pitchFamily="18" charset="0"/>
                      </a:rPr>
                      <m:t>cm</m:t>
                    </m:r>
                  </m:oMath>
                </a14:m>
                <a:r>
                  <a:rPr lang="vi-VN" sz="2800" dirty="0">
                    <a:latin typeface="+mj-lt"/>
                  </a:rPr>
                  <a:t>, </a:t>
                </a:r>
                <a14:m>
                  <m:oMath xmlns:m="http://schemas.openxmlformats.org/officeDocument/2006/math">
                    <m:r>
                      <a:rPr lang="vi-VN" sz="2800" i="1">
                        <a:solidFill>
                          <a:prstClr val="black"/>
                        </a:solidFill>
                        <a:latin typeface="Cambria Math" panose="02040503050406030204" pitchFamily="18" charset="0"/>
                      </a:rPr>
                      <m:t>𝐵𝐶</m:t>
                    </m:r>
                    <m:r>
                      <a:rPr lang="vi-VN" sz="2800" i="1">
                        <a:solidFill>
                          <a:prstClr val="black"/>
                        </a:solidFill>
                        <a:latin typeface="Cambria Math" panose="02040503050406030204" pitchFamily="18" charset="0"/>
                      </a:rPr>
                      <m:t>=8 </m:t>
                    </m:r>
                    <m:r>
                      <m:rPr>
                        <m:nor/>
                      </m:rPr>
                      <a:rPr lang="vi-VN" sz="2800">
                        <a:solidFill>
                          <a:prstClr val="black"/>
                        </a:solidFill>
                        <a:latin typeface="Times New Roman" panose="02020603050405020304" pitchFamily="18" charset="0"/>
                      </a:rPr>
                      <m:t>cm</m:t>
                    </m:r>
                    <m:r>
                      <m:rPr>
                        <m:nor/>
                      </m:rPr>
                      <a:rPr lang="vi-VN" sz="2800">
                        <a:solidFill>
                          <a:prstClr val="black"/>
                        </a:solidFill>
                        <a:latin typeface="Times New Roman" panose="02020603050405020304" pitchFamily="18" charset="0"/>
                      </a:rPr>
                      <m:t>.</m:t>
                    </m:r>
                  </m:oMath>
                </a14:m>
                <a:endParaRPr lang="vi-VN" sz="2800" dirty="0">
                  <a:latin typeface="+mj-lt"/>
                </a:endParaRPr>
              </a:p>
            </p:txBody>
          </p:sp>
        </mc:Choice>
        <mc:Fallback>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3DB5E6A-FC72-17ED-D2CB-DA1199BDA3AF}"/>
                  </a:ext>
                </a:extLst>
              </p:cNvPr>
              <p:cNvSpPr txBox="1">
                <a:spLocks noRot="1" noChangeAspect="1" noMove="1" noResize="1" noEditPoints="1" noAdjustHandles="1" noChangeArrowheads="1" noChangeShapeType="1" noTextEdit="1"/>
              </p:cNvSpPr>
              <p:nvPr/>
            </p:nvSpPr>
            <p:spPr>
              <a:xfrm>
                <a:off x="202834" y="1077515"/>
                <a:ext cx="8636366" cy="954107"/>
              </a:xfrm>
              <a:prstGeom prst="rect">
                <a:avLst/>
              </a:prstGeom>
              <a:blipFill>
                <a:blip r:embed="rId5"/>
                <a:stretch>
                  <a:fillRect l="-1411" t="-7051" r="-1482" b="-173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CFE0452-E7F1-5045-2FE7-C84D3F3F9C0C}"/>
                  </a:ext>
                </a:extLst>
              </p:cNvPr>
              <p:cNvSpPr txBox="1"/>
              <p:nvPr/>
            </p:nvSpPr>
            <p:spPr>
              <a:xfrm>
                <a:off x="202834" y="1926861"/>
                <a:ext cx="5740766" cy="523220"/>
              </a:xfrm>
              <a:prstGeom prst="rect">
                <a:avLst/>
              </a:prstGeom>
              <a:noFill/>
            </p:spPr>
            <p:txBody>
              <a:bodyPr wrap="square">
                <a:spAutoFit/>
              </a:bodyPr>
              <a:lstStyle/>
              <a:p>
                <a:r>
                  <a:rPr lang="vi-VN" sz="2800" dirty="0">
                    <a:latin typeface="+mj-lt"/>
                  </a:rPr>
                  <a:t>Ta có:</a:t>
                </a:r>
                <a:r>
                  <a:rPr lang="en-US" sz="2800" dirty="0">
                    <a:latin typeface="Times New Roman (Headings)"/>
                  </a:rPr>
                  <a:t> </a:t>
                </a:r>
                <a14:m>
                  <m:oMath xmlns:m="http://schemas.openxmlformats.org/officeDocument/2006/math">
                    <m:sSup>
                      <m:sSupPr>
                        <m:ctrlPr>
                          <a:rPr lang="en-US" sz="2800" i="1" smtClean="0">
                            <a:solidFill>
                              <a:schemeClr val="tx1"/>
                            </a:solidFill>
                            <a:latin typeface="Cambria Math" panose="02040503050406030204" pitchFamily="18" charset="0"/>
                            <a:ea typeface="Cambria Math" panose="02040503050406030204" pitchFamily="18" charset="0"/>
                          </a:rPr>
                        </m:ctrlPr>
                      </m:sSupPr>
                      <m:e>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𝐴𝐵</m:t>
                        </m:r>
                      </m:e>
                      <m:sup>
                        <m:r>
                          <a:rPr lang="en-US" sz="2800" b="0" i="1" smtClean="0">
                            <a:solidFill>
                              <a:schemeClr val="tx1"/>
                            </a:solidFill>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m:t>
                    </m:r>
                    <m:sSup>
                      <m:sSupPr>
                        <m:ctrlPr>
                          <a:rPr lang="en-US" sz="2800" b="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10</m:t>
                        </m:r>
                      </m:e>
                      <m:sup>
                        <m:r>
                          <a:rPr lang="en-US" sz="2800" b="0" i="1" smtClean="0">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=100</m:t>
                    </m:r>
                  </m:oMath>
                </a14:m>
                <a:r>
                  <a:rPr lang="vi-VN" sz="2800" dirty="0">
                    <a:latin typeface="Cambria Math" panose="02040503050406030204" pitchFamily="18" charset="0"/>
                    <a:ea typeface="Cambria Math" panose="02040503050406030204" pitchFamily="18" charset="0"/>
                  </a:rPr>
                  <a:t> </a:t>
                </a:r>
              </a:p>
            </p:txBody>
          </p:sp>
        </mc:Choice>
        <mc:Fallback>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CFE0452-E7F1-5045-2FE7-C84D3F3F9C0C}"/>
                  </a:ext>
                </a:extLst>
              </p:cNvPr>
              <p:cNvSpPr txBox="1">
                <a:spLocks noRot="1" noChangeAspect="1" noMove="1" noResize="1" noEditPoints="1" noAdjustHandles="1" noChangeArrowheads="1" noChangeShapeType="1" noTextEdit="1"/>
              </p:cNvSpPr>
              <p:nvPr/>
            </p:nvSpPr>
            <p:spPr>
              <a:xfrm>
                <a:off x="202834" y="1926861"/>
                <a:ext cx="5740766" cy="523220"/>
              </a:xfrm>
              <a:prstGeom prst="rect">
                <a:avLst/>
              </a:prstGeom>
              <a:blipFill>
                <a:blip r:embed="rId6"/>
                <a:stretch>
                  <a:fillRect l="-2123" t="-11628" b="-313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ECA48AE-C9D3-5B8C-C726-DC38DB26A28F}"/>
                  </a:ext>
                </a:extLst>
              </p:cNvPr>
              <p:cNvSpPr txBox="1"/>
              <p:nvPr/>
            </p:nvSpPr>
            <p:spPr>
              <a:xfrm>
                <a:off x="202834" y="2420918"/>
                <a:ext cx="8483966" cy="523220"/>
              </a:xfrm>
              <a:prstGeom prst="rect">
                <a:avLst/>
              </a:prstGeom>
              <a:noFill/>
            </p:spPr>
            <p:txBody>
              <a:bodyPr wrap="square">
                <a:spAutoFit/>
              </a:bodyPr>
              <a:lstStyle/>
              <a:p>
                <a:r>
                  <a:rPr lang="vi-VN" sz="2800" dirty="0">
                    <a:latin typeface="+mj-lt"/>
                  </a:rPr>
                  <a:t>và </a:t>
                </a:r>
                <a14:m>
                  <m:oMath xmlns:m="http://schemas.openxmlformats.org/officeDocument/2006/math">
                    <m:sSup>
                      <m:sSupPr>
                        <m:ctrlPr>
                          <a:rPr lang="en-US" sz="280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𝐴𝐵</m:t>
                        </m:r>
                      </m:e>
                      <m:sup>
                        <m:r>
                          <a:rPr lang="en-US" sz="2800" b="0" i="1" smtClean="0">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m:t>
                    </m:r>
                    <m:sSup>
                      <m:sSupPr>
                        <m:ctrlPr>
                          <a:rPr lang="en-US" sz="2800" i="1">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𝐵𝐶</m:t>
                        </m:r>
                      </m:e>
                      <m:sup>
                        <m:r>
                          <a:rPr lang="en-US" sz="2800" i="1">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m:t>
                    </m:r>
                    <m:sSup>
                      <m:sSupPr>
                        <m:ctrlPr>
                          <a:rPr lang="en-US" sz="2800" b="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7</m:t>
                        </m:r>
                      </m:e>
                      <m:sup>
                        <m:r>
                          <a:rPr lang="en-US" sz="2800" b="0" i="1" smtClean="0">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m:t>
                    </m:r>
                    <m:sSup>
                      <m:sSupPr>
                        <m:ctrlPr>
                          <a:rPr lang="en-US" sz="2800" i="1">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8</m:t>
                        </m:r>
                      </m:e>
                      <m:sup>
                        <m:r>
                          <a:rPr lang="en-US" sz="2800" i="1">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 49+64=113</m:t>
                    </m:r>
                  </m:oMath>
                </a14:m>
                <a:endParaRPr lang="vi-VN" sz="2800" dirty="0">
                  <a:latin typeface="Cambria Math" panose="02040503050406030204" pitchFamily="18" charset="0"/>
                  <a:ea typeface="Cambria Math" panose="02040503050406030204" pitchFamily="18" charset="0"/>
                </a:endParaRPr>
              </a:p>
            </p:txBody>
          </p:sp>
        </mc:Choice>
        <mc:Fallback>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ECA48AE-C9D3-5B8C-C726-DC38DB26A28F}"/>
                  </a:ext>
                </a:extLst>
              </p:cNvPr>
              <p:cNvSpPr txBox="1">
                <a:spLocks noRot="1" noChangeAspect="1" noMove="1" noResize="1" noEditPoints="1" noAdjustHandles="1" noChangeArrowheads="1" noChangeShapeType="1" noTextEdit="1"/>
              </p:cNvSpPr>
              <p:nvPr/>
            </p:nvSpPr>
            <p:spPr>
              <a:xfrm>
                <a:off x="202834" y="2420918"/>
                <a:ext cx="8483966" cy="523220"/>
              </a:xfrm>
              <a:prstGeom prst="rect">
                <a:avLst/>
              </a:prstGeom>
              <a:blipFill>
                <a:blip r:embed="rId7"/>
                <a:stretch>
                  <a:fillRect l="-1437" t="-11628" b="-313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01645A0-57AA-5147-F2AC-61602BE4985C}"/>
                  </a:ext>
                </a:extLst>
              </p:cNvPr>
              <p:cNvSpPr txBox="1"/>
              <p:nvPr/>
            </p:nvSpPr>
            <p:spPr>
              <a:xfrm>
                <a:off x="202834" y="3409031"/>
                <a:ext cx="7569566" cy="523220"/>
              </a:xfrm>
              <a:prstGeom prst="rect">
                <a:avLst/>
              </a:prstGeom>
              <a:noFill/>
            </p:spPr>
            <p:txBody>
              <a:bodyPr wrap="square">
                <a:spAutoFit/>
              </a:bodyPr>
              <a:lstStyle/>
              <a:p>
                <a:r>
                  <a:rPr lang="vi-VN" sz="2800">
                    <a:latin typeface="+mj-lt"/>
                  </a:rPr>
                  <a:t>Do đó tam giác </a:t>
                </a:r>
                <a14:m>
                  <m:oMath xmlns:m="http://schemas.openxmlformats.org/officeDocument/2006/math">
                    <m:r>
                      <a:rPr lang="vi-VN" sz="2800" i="1">
                        <a:solidFill>
                          <a:prstClr val="black"/>
                        </a:solidFill>
                        <a:latin typeface="Cambria Math" panose="02040503050406030204" pitchFamily="18" charset="0"/>
                      </a:rPr>
                      <m:t>𝐴𝐵𝐶</m:t>
                    </m:r>
                  </m:oMath>
                </a14:m>
                <a:r>
                  <a:rPr lang="vi-VN" sz="2800">
                    <a:latin typeface="+mj-lt"/>
                  </a:rPr>
                  <a:t> không phải là tam giác vuông.</a:t>
                </a:r>
              </a:p>
            </p:txBody>
          </p:sp>
        </mc:Choice>
        <mc:Fallback>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01645A0-57AA-5147-F2AC-61602BE4985C}"/>
                  </a:ext>
                </a:extLst>
              </p:cNvPr>
              <p:cNvSpPr txBox="1">
                <a:spLocks noRot="1" noChangeAspect="1" noMove="1" noResize="1" noEditPoints="1" noAdjustHandles="1" noChangeArrowheads="1" noChangeShapeType="1" noTextEdit="1"/>
              </p:cNvSpPr>
              <p:nvPr/>
            </p:nvSpPr>
            <p:spPr>
              <a:xfrm>
                <a:off x="202834" y="3409031"/>
                <a:ext cx="7569566" cy="523220"/>
              </a:xfrm>
              <a:prstGeom prst="rect">
                <a:avLst/>
              </a:prstGeom>
              <a:blipFill>
                <a:blip r:embed="rId8"/>
                <a:stretch>
                  <a:fillRect l="-1610" t="-11628" r="-805" b="-31395"/>
                </a:stretch>
              </a:blipFill>
            </p:spPr>
            <p:txBody>
              <a:bodyPr/>
              <a:lstStyle/>
              <a:p>
                <a:r>
                  <a:rPr lang="en-US">
                    <a:noFill/>
                  </a:rPr>
                  <a:t> </a:t>
                </a:r>
              </a:p>
            </p:txBody>
          </p:sp>
        </mc:Fallback>
      </mc:AlternateContent>
      <p:sp>
        <p:nvSpPr>
          <p:cNvPr id="14" name="Rectangle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B84C771-58D9-ACC6-E695-4895C25798BC}"/>
              </a:ext>
            </a:extLst>
          </p:cNvPr>
          <p:cNvSpPr/>
          <p:nvPr/>
        </p:nvSpPr>
        <p:spPr>
          <a:xfrm>
            <a:off x="0" y="-19050"/>
            <a:ext cx="9144000" cy="523220"/>
          </a:xfrm>
          <a:prstGeom prst="rect">
            <a:avLst/>
          </a:prstGeom>
          <a:solidFill>
            <a:srgbClr val="439E6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LUYỆN TẬP</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67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4000" r="-5000" b="-3000"/>
          </a:stretch>
        </a:blipFill>
        <a:effectLst/>
      </p:bgPr>
    </p:bg>
    <p:spTree>
      <p:nvGrpSpPr>
        <p:cNvPr id="1" name=""/>
        <p:cNvGrpSpPr/>
        <p:nvPr/>
      </p:nvGrpSpPr>
      <p:grpSpPr>
        <a:xfrm>
          <a:off x="0" y="0"/>
          <a:ext cx="0" cy="0"/>
          <a:chOff x="0" y="0"/>
          <a:chExt cx="0" cy="0"/>
        </a:xfrm>
      </p:grpSpPr>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BEAAB2C-6F37-41E2-8B18-0C90C5CB2A76}"/>
              </a:ext>
            </a:extLst>
          </p:cNvPr>
          <p:cNvSpPr txBox="1"/>
          <p:nvPr/>
        </p:nvSpPr>
        <p:spPr>
          <a:xfrm>
            <a:off x="254366" y="526027"/>
            <a:ext cx="1219200" cy="523220"/>
          </a:xfrm>
          <a:prstGeom prst="rect">
            <a:avLst/>
          </a:prstGeom>
          <a:noFill/>
        </p:spPr>
        <p:txBody>
          <a:bodyPr wrap="square" rtlCol="0">
            <a:spAutoFit/>
          </a:bodyPr>
          <a:lstStyle/>
          <a:p>
            <a:pPr algn="just"/>
            <a:r>
              <a:rPr lang="en-US" sz="2800" b="1">
                <a:solidFill>
                  <a:srgbClr val="C00000"/>
                </a:solidFill>
                <a:latin typeface="Times New Roman" panose="02020603050405020304" pitchFamily="18" charset="0"/>
                <a:cs typeface="Times New Roman" panose="02020603050405020304" pitchFamily="18" charset="0"/>
              </a:rPr>
              <a:t>BT 2:</a:t>
            </a:r>
            <a:endParaRPr lang="en-US" sz="2800">
              <a:solidFill>
                <a:srgbClr val="C00000"/>
              </a:solidFill>
              <a:latin typeface="Times New Roman" panose="02020603050405020304" pitchFamily="18" charset="0"/>
              <a:cs typeface="Times New Roman" panose="02020603050405020304" pitchFamily="18" charset="0"/>
            </a:endParaRPr>
          </a:p>
        </p:txBody>
      </p:sp>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DB3F261-1B06-3723-D065-697A2C2B9607}"/>
              </a:ext>
            </a:extLst>
          </p:cNvPr>
          <p:cNvSpPr txBox="1"/>
          <p:nvPr/>
        </p:nvSpPr>
        <p:spPr>
          <a:xfrm>
            <a:off x="3988166" y="526027"/>
            <a:ext cx="1219200" cy="523220"/>
          </a:xfrm>
          <a:prstGeom prst="rect">
            <a:avLst/>
          </a:prstGeom>
          <a:noFill/>
        </p:spPr>
        <p:txBody>
          <a:bodyPr wrap="square" rtlCol="0">
            <a:spAutoFit/>
          </a:bodyPr>
          <a:lstStyle/>
          <a:p>
            <a:pPr algn="ctr"/>
            <a:r>
              <a:rPr lang="en-US" sz="2800" b="1">
                <a:solidFill>
                  <a:srgbClr val="C00000"/>
                </a:solidFill>
                <a:latin typeface="Times New Roman" panose="02020603050405020304" pitchFamily="18" charset="0"/>
                <a:cs typeface="Times New Roman" panose="02020603050405020304" pitchFamily="18" charset="0"/>
              </a:rPr>
              <a:t>Giải</a:t>
            </a:r>
            <a:endParaRPr lang="en-US" sz="280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EEE30AE-6A47-6EDF-4E59-17E9BCE2FA2C}"/>
                  </a:ext>
                </a:extLst>
              </p:cNvPr>
              <p:cNvSpPr txBox="1"/>
              <p:nvPr/>
            </p:nvSpPr>
            <p:spPr>
              <a:xfrm>
                <a:off x="228600" y="2936832"/>
                <a:ext cx="5512166" cy="523220"/>
              </a:xfrm>
              <a:prstGeom prst="rect">
                <a:avLst/>
              </a:prstGeom>
              <a:noFill/>
            </p:spPr>
            <p:txBody>
              <a:bodyPr wrap="square">
                <a:spAutoFit/>
              </a:bodyPr>
              <a:lstStyle/>
              <a:p>
                <a:r>
                  <a:rPr lang="vi-VN" sz="2800" dirty="0">
                    <a:latin typeface="+mj-lt"/>
                  </a:rPr>
                  <a:t>Suy ra </a:t>
                </a:r>
                <a14:m>
                  <m:oMath xmlns:m="http://schemas.openxmlformats.org/officeDocument/2006/math">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𝐴𝐵</m:t>
                        </m:r>
                      </m:e>
                      <m:sup>
                        <m:r>
                          <a:rPr lang="en-US" sz="2800" i="1">
                            <a:latin typeface="Cambria Math" panose="02040503050406030204" pitchFamily="18" charset="0"/>
                          </a:rPr>
                          <m:t>2</m:t>
                        </m:r>
                      </m:sup>
                    </m:sSup>
                    <m:r>
                      <a:rPr lang="en-US" sz="2800" i="1">
                        <a:latin typeface="Cambria Math" panose="02040503050406030204" pitchFamily="18" charset="0"/>
                        <a:ea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𝐴</m:t>
                        </m:r>
                        <m:r>
                          <a:rPr lang="en-US" sz="2800" b="0" i="1" smtClean="0">
                            <a:latin typeface="Cambria Math" panose="02040503050406030204" pitchFamily="18" charset="0"/>
                          </a:rPr>
                          <m:t>𝐶</m:t>
                        </m:r>
                      </m:e>
                      <m:sup>
                        <m:r>
                          <a:rPr lang="en-US" sz="2800" i="1">
                            <a:latin typeface="Cambria Math" panose="02040503050406030204" pitchFamily="18" charset="0"/>
                          </a:rPr>
                          <m:t>2</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b="0" i="1" smtClean="0">
                            <a:latin typeface="Cambria Math" panose="02040503050406030204" pitchFamily="18" charset="0"/>
                          </a:rPr>
                          <m:t>𝐵</m:t>
                        </m:r>
                        <m:r>
                          <a:rPr lang="en-US" sz="2800" i="1">
                            <a:latin typeface="Cambria Math" panose="02040503050406030204" pitchFamily="18" charset="0"/>
                          </a:rPr>
                          <m:t>𝐶</m:t>
                        </m:r>
                      </m:e>
                      <m:sup>
                        <m:r>
                          <a:rPr lang="en-US" sz="2800" i="1">
                            <a:latin typeface="Cambria Math" panose="02040503050406030204" pitchFamily="18" charset="0"/>
                          </a:rPr>
                          <m:t>2</m:t>
                        </m:r>
                      </m:sup>
                    </m:sSup>
                  </m:oMath>
                </a14:m>
                <a:endParaRPr lang="vi-VN" sz="2800" dirty="0">
                  <a:latin typeface="+mj-lt"/>
                </a:endParaRPr>
              </a:p>
            </p:txBody>
          </p:sp>
        </mc:Choice>
        <mc:Fallback>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EEE30AE-6A47-6EDF-4E59-17E9BCE2FA2C}"/>
                  </a:ext>
                </a:extLst>
              </p:cNvPr>
              <p:cNvSpPr txBox="1">
                <a:spLocks noRot="1" noChangeAspect="1" noMove="1" noResize="1" noEditPoints="1" noAdjustHandles="1" noChangeArrowheads="1" noChangeShapeType="1" noTextEdit="1"/>
              </p:cNvSpPr>
              <p:nvPr/>
            </p:nvSpPr>
            <p:spPr>
              <a:xfrm>
                <a:off x="228600" y="2936832"/>
                <a:ext cx="5512166" cy="523220"/>
              </a:xfrm>
              <a:prstGeom prst="rect">
                <a:avLst/>
              </a:prstGeom>
              <a:blipFill>
                <a:blip r:embed="rId4"/>
                <a:stretch>
                  <a:fillRect l="-2323" t="-12791" b="-313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D058471-46F2-F785-262E-4D1014A706D1}"/>
                  </a:ext>
                </a:extLst>
              </p:cNvPr>
              <p:cNvSpPr txBox="1"/>
              <p:nvPr/>
            </p:nvSpPr>
            <p:spPr>
              <a:xfrm>
                <a:off x="228600" y="1099372"/>
                <a:ext cx="8636366" cy="954107"/>
              </a:xfrm>
              <a:prstGeom prst="rect">
                <a:avLst/>
              </a:prstGeom>
              <a:noFill/>
            </p:spPr>
            <p:txBody>
              <a:bodyPr wrap="square">
                <a:spAutoFit/>
              </a:bodyPr>
              <a:lstStyle/>
              <a:p>
                <a:pPr algn="just"/>
                <a:r>
                  <a:rPr lang="vi-VN" sz="2800" b="1" dirty="0">
                    <a:latin typeface="+mj-lt"/>
                  </a:rPr>
                  <a:t>c) </a:t>
                </a:r>
                <a:r>
                  <a:rPr lang="vi-VN" sz="2800" dirty="0">
                    <a:latin typeface="+mj-lt"/>
                  </a:rPr>
                  <a:t>Giả sử tam giác </a:t>
                </a:r>
                <a14:m>
                  <m:oMath xmlns:m="http://schemas.openxmlformats.org/officeDocument/2006/math">
                    <m:r>
                      <a:rPr lang="vi-VN" sz="2800" i="1">
                        <a:solidFill>
                          <a:prstClr val="black"/>
                        </a:solidFill>
                        <a:latin typeface="Cambria Math" panose="02040503050406030204" pitchFamily="18" charset="0"/>
                      </a:rPr>
                      <m:t>𝐴𝐵𝐶</m:t>
                    </m:r>
                  </m:oMath>
                </a14:m>
                <a:r>
                  <a:rPr lang="vi-VN" sz="2800" dirty="0">
                    <a:latin typeface="+mj-lt"/>
                  </a:rPr>
                  <a:t> có độ dài ba cạnh là </a:t>
                </a:r>
                <a14:m>
                  <m:oMath xmlns:m="http://schemas.openxmlformats.org/officeDocument/2006/math">
                    <m:r>
                      <a:rPr lang="vi-VN" sz="2800" i="1">
                        <a:solidFill>
                          <a:prstClr val="black"/>
                        </a:solidFill>
                        <a:latin typeface="Cambria Math" panose="02040503050406030204" pitchFamily="18" charset="0"/>
                      </a:rPr>
                      <m:t>𝐴𝐵</m:t>
                    </m:r>
                    <m:r>
                      <a:rPr lang="vi-VN" sz="2800" i="1">
                        <a:solidFill>
                          <a:prstClr val="black"/>
                        </a:solidFill>
                        <a:latin typeface="Cambria Math" panose="02040503050406030204" pitchFamily="18" charset="0"/>
                      </a:rPr>
                      <m:t>=11 </m:t>
                    </m:r>
                    <m:r>
                      <m:rPr>
                        <m:nor/>
                      </m:rPr>
                      <a:rPr lang="vi-VN" sz="2800">
                        <a:solidFill>
                          <a:prstClr val="black"/>
                        </a:solidFill>
                        <a:latin typeface="Times New Roman" panose="02020603050405020304" pitchFamily="18" charset="0"/>
                      </a:rPr>
                      <m:t>cm</m:t>
                    </m:r>
                  </m:oMath>
                </a14:m>
                <a:r>
                  <a:rPr lang="vi-VN" sz="2800" dirty="0">
                    <a:latin typeface="+mj-lt"/>
                  </a:rPr>
                  <a:t>, </a:t>
                </a:r>
                <a14:m>
                  <m:oMath xmlns:m="http://schemas.openxmlformats.org/officeDocument/2006/math">
                    <m:r>
                      <a:rPr lang="vi-VN" sz="2800" i="1">
                        <a:solidFill>
                          <a:prstClr val="black"/>
                        </a:solidFill>
                        <a:latin typeface="Cambria Math" panose="02040503050406030204" pitchFamily="18" charset="0"/>
                      </a:rPr>
                      <m:t>𝐴𝐶</m:t>
                    </m:r>
                    <m:r>
                      <a:rPr lang="vi-VN" sz="2800" i="1">
                        <a:solidFill>
                          <a:prstClr val="black"/>
                        </a:solidFill>
                        <a:latin typeface="Cambria Math" panose="02040503050406030204" pitchFamily="18" charset="0"/>
                      </a:rPr>
                      <m:t>=6 </m:t>
                    </m:r>
                    <m:r>
                      <m:rPr>
                        <m:nor/>
                      </m:rPr>
                      <a:rPr lang="vi-VN" sz="2800">
                        <a:solidFill>
                          <a:prstClr val="black"/>
                        </a:solidFill>
                        <a:latin typeface="Times New Roman" panose="02020603050405020304" pitchFamily="18" charset="0"/>
                      </a:rPr>
                      <m:t>cm</m:t>
                    </m:r>
                  </m:oMath>
                </a14:m>
                <a:r>
                  <a:rPr lang="vi-VN" sz="2800" dirty="0">
                    <a:latin typeface="+mj-lt"/>
                  </a:rPr>
                  <a:t>, </a:t>
                </a:r>
                <a14:m>
                  <m:oMath xmlns:m="http://schemas.openxmlformats.org/officeDocument/2006/math">
                    <m:r>
                      <a:rPr lang="vi-VN" sz="2800" i="1">
                        <a:solidFill>
                          <a:prstClr val="black"/>
                        </a:solidFill>
                        <a:latin typeface="Cambria Math" panose="02040503050406030204" pitchFamily="18" charset="0"/>
                      </a:rPr>
                      <m:t>𝐵𝐶</m:t>
                    </m:r>
                    <m:r>
                      <a:rPr lang="vi-VN" sz="2800" i="1">
                        <a:solidFill>
                          <a:prstClr val="black"/>
                        </a:solidFill>
                        <a:latin typeface="Cambria Math" panose="02040503050406030204" pitchFamily="18" charset="0"/>
                      </a:rPr>
                      <m:t>=7 </m:t>
                    </m:r>
                    <m:r>
                      <m:rPr>
                        <m:nor/>
                      </m:rPr>
                      <a:rPr lang="vi-VN" sz="2800">
                        <a:solidFill>
                          <a:prstClr val="black"/>
                        </a:solidFill>
                        <a:latin typeface="Times New Roman" panose="02020603050405020304" pitchFamily="18" charset="0"/>
                      </a:rPr>
                      <m:t>cm</m:t>
                    </m:r>
                    <m:r>
                      <m:rPr>
                        <m:nor/>
                      </m:rPr>
                      <a:rPr lang="vi-VN" sz="2800">
                        <a:solidFill>
                          <a:prstClr val="black"/>
                        </a:solidFill>
                        <a:latin typeface="Times New Roman" panose="02020603050405020304" pitchFamily="18" charset="0"/>
                      </a:rPr>
                      <m:t>.</m:t>
                    </m:r>
                  </m:oMath>
                </a14:m>
                <a:endParaRPr lang="vi-VN" sz="2800" dirty="0">
                  <a:latin typeface="+mj-lt"/>
                </a:endParaRPr>
              </a:p>
            </p:txBody>
          </p:sp>
        </mc:Choice>
        <mc:Fallback>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D058471-46F2-F785-262E-4D1014A706D1}"/>
                  </a:ext>
                </a:extLst>
              </p:cNvPr>
              <p:cNvSpPr txBox="1">
                <a:spLocks noRot="1" noChangeAspect="1" noMove="1" noResize="1" noEditPoints="1" noAdjustHandles="1" noChangeArrowheads="1" noChangeShapeType="1" noTextEdit="1"/>
              </p:cNvSpPr>
              <p:nvPr/>
            </p:nvSpPr>
            <p:spPr>
              <a:xfrm>
                <a:off x="228600" y="1099372"/>
                <a:ext cx="8636366" cy="954107"/>
              </a:xfrm>
              <a:prstGeom prst="rect">
                <a:avLst/>
              </a:prstGeom>
              <a:blipFill>
                <a:blip r:embed="rId5"/>
                <a:stretch>
                  <a:fillRect l="-1483" t="-6369" r="-1483" b="-1656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C02F936-5110-2DF2-D688-4DDA3BAECEF3}"/>
                  </a:ext>
                </a:extLst>
              </p:cNvPr>
              <p:cNvSpPr txBox="1"/>
              <p:nvPr/>
            </p:nvSpPr>
            <p:spPr>
              <a:xfrm>
                <a:off x="228600" y="2442775"/>
                <a:ext cx="8483966" cy="523220"/>
              </a:xfrm>
              <a:prstGeom prst="rect">
                <a:avLst/>
              </a:prstGeom>
              <a:noFill/>
            </p:spPr>
            <p:txBody>
              <a:bodyPr wrap="square">
                <a:spAutoFit/>
              </a:bodyPr>
              <a:lstStyle/>
              <a:p>
                <a:r>
                  <a:rPr lang="vi-VN" sz="2800">
                    <a:latin typeface="+mj-lt"/>
                  </a:rPr>
                  <a:t>và </a:t>
                </a:r>
                <a14:m>
                  <m:oMath xmlns:m="http://schemas.openxmlformats.org/officeDocument/2006/math">
                    <m:sSup>
                      <m:sSupPr>
                        <m:ctrlPr>
                          <a:rPr lang="en-US" sz="280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𝐴𝐶</m:t>
                        </m:r>
                      </m:e>
                      <m:sup>
                        <m:r>
                          <a:rPr lang="en-US" sz="2800" b="0" i="1" smtClean="0">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m:t>
                    </m:r>
                    <m:sSup>
                      <m:sSupPr>
                        <m:ctrlPr>
                          <a:rPr lang="en-US" sz="2800" i="1">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𝐵𝐶</m:t>
                        </m:r>
                      </m:e>
                      <m:sup>
                        <m:r>
                          <a:rPr lang="en-US" sz="2800" i="1">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m:t>
                    </m:r>
                    <m:sSup>
                      <m:sSupPr>
                        <m:ctrlPr>
                          <a:rPr lang="en-US" sz="2800" b="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cs typeface="Times New Roman" panose="02020603050405020304" pitchFamily="18" charset="0"/>
                          </a:rPr>
                          <m:t>6</m:t>
                        </m:r>
                      </m:e>
                      <m:sup>
                        <m:r>
                          <a:rPr lang="en-US" sz="2800" b="0" i="1" smtClean="0">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m:t>
                    </m:r>
                    <m:sSup>
                      <m:sSupPr>
                        <m:ctrlPr>
                          <a:rPr lang="en-US" sz="2800" i="1">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7</m:t>
                        </m:r>
                      </m:e>
                      <m:sup>
                        <m:r>
                          <a:rPr lang="en-US" sz="2800" i="1">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=36+49=85</m:t>
                    </m:r>
                  </m:oMath>
                </a14:m>
                <a:endParaRPr lang="vi-VN" sz="2800">
                  <a:latin typeface="Cambria Math" panose="02040503050406030204" pitchFamily="18" charset="0"/>
                  <a:ea typeface="Cambria Math" panose="02040503050406030204" pitchFamily="18" charset="0"/>
                </a:endParaRPr>
              </a:p>
            </p:txBody>
          </p:sp>
        </mc:Choice>
        <mc:Fallback>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C02F936-5110-2DF2-D688-4DDA3BAECEF3}"/>
                  </a:ext>
                </a:extLst>
              </p:cNvPr>
              <p:cNvSpPr txBox="1">
                <a:spLocks noRot="1" noChangeAspect="1" noMove="1" noResize="1" noEditPoints="1" noAdjustHandles="1" noChangeArrowheads="1" noChangeShapeType="1" noTextEdit="1"/>
              </p:cNvSpPr>
              <p:nvPr/>
            </p:nvSpPr>
            <p:spPr>
              <a:xfrm>
                <a:off x="228600" y="2442775"/>
                <a:ext cx="8483966" cy="523220"/>
              </a:xfrm>
              <a:prstGeom prst="rect">
                <a:avLst/>
              </a:prstGeom>
              <a:blipFill>
                <a:blip r:embed="rId6"/>
                <a:stretch>
                  <a:fillRect l="-1510" t="-12791" b="-313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198CBEB-4FF6-862A-008D-7E8AC48F7692}"/>
                  </a:ext>
                </a:extLst>
              </p:cNvPr>
              <p:cNvSpPr txBox="1"/>
              <p:nvPr/>
            </p:nvSpPr>
            <p:spPr>
              <a:xfrm>
                <a:off x="228600" y="3430888"/>
                <a:ext cx="7569566" cy="523220"/>
              </a:xfrm>
              <a:prstGeom prst="rect">
                <a:avLst/>
              </a:prstGeom>
              <a:noFill/>
            </p:spPr>
            <p:txBody>
              <a:bodyPr wrap="square">
                <a:spAutoFit/>
              </a:bodyPr>
              <a:lstStyle/>
              <a:p>
                <a:r>
                  <a:rPr lang="vi-VN" sz="2800">
                    <a:latin typeface="+mj-lt"/>
                  </a:rPr>
                  <a:t>Do đó tam giác </a:t>
                </a:r>
                <a14:m>
                  <m:oMath xmlns:m="http://schemas.openxmlformats.org/officeDocument/2006/math">
                    <m:r>
                      <a:rPr lang="vi-VN" sz="2800" i="1">
                        <a:solidFill>
                          <a:prstClr val="black"/>
                        </a:solidFill>
                        <a:latin typeface="Cambria Math" panose="02040503050406030204" pitchFamily="18" charset="0"/>
                      </a:rPr>
                      <m:t>𝐴𝐵𝐶</m:t>
                    </m:r>
                  </m:oMath>
                </a14:m>
                <a:r>
                  <a:rPr lang="vi-VN" sz="2800">
                    <a:latin typeface="+mj-lt"/>
                  </a:rPr>
                  <a:t> không phải là tam giác vuông.</a:t>
                </a:r>
              </a:p>
            </p:txBody>
          </p:sp>
        </mc:Choice>
        <mc:Fallback>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198CBEB-4FF6-862A-008D-7E8AC48F7692}"/>
                  </a:ext>
                </a:extLst>
              </p:cNvPr>
              <p:cNvSpPr txBox="1">
                <a:spLocks noRot="1" noChangeAspect="1" noMove="1" noResize="1" noEditPoints="1" noAdjustHandles="1" noChangeArrowheads="1" noChangeShapeType="1" noTextEdit="1"/>
              </p:cNvSpPr>
              <p:nvPr/>
            </p:nvSpPr>
            <p:spPr>
              <a:xfrm>
                <a:off x="228600" y="3430888"/>
                <a:ext cx="7569566" cy="523220"/>
              </a:xfrm>
              <a:prstGeom prst="rect">
                <a:avLst/>
              </a:prstGeom>
              <a:blipFill>
                <a:blip r:embed="rId7"/>
                <a:stretch>
                  <a:fillRect l="-1692" t="-12791" r="-806" b="-313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3395EBB-01F9-BABB-CF6C-C7F5E01581C5}"/>
                  </a:ext>
                </a:extLst>
              </p:cNvPr>
              <p:cNvSpPr txBox="1"/>
              <p:nvPr/>
            </p:nvSpPr>
            <p:spPr>
              <a:xfrm>
                <a:off x="228600" y="1948718"/>
                <a:ext cx="5740766" cy="523220"/>
              </a:xfrm>
              <a:prstGeom prst="rect">
                <a:avLst/>
              </a:prstGeom>
              <a:noFill/>
            </p:spPr>
            <p:txBody>
              <a:bodyPr wrap="square">
                <a:spAutoFit/>
              </a:bodyPr>
              <a:lstStyle/>
              <a:p>
                <a:r>
                  <a:rPr lang="vi-VN" sz="2800" dirty="0">
                    <a:latin typeface="+mj-lt"/>
                  </a:rPr>
                  <a:t>Ta có:</a:t>
                </a:r>
                <a:r>
                  <a:rPr lang="en-US" sz="2800" dirty="0">
                    <a:latin typeface="Times New Roman (Headings)"/>
                  </a:rPr>
                  <a:t> </a:t>
                </a:r>
                <a14:m>
                  <m:oMath xmlns:m="http://schemas.openxmlformats.org/officeDocument/2006/math">
                    <m:sSup>
                      <m:sSupPr>
                        <m:ctrlPr>
                          <a:rPr lang="en-US" sz="2800" i="1" smtClean="0">
                            <a:solidFill>
                              <a:srgbClr val="FF0000"/>
                            </a:solidFill>
                            <a:latin typeface="Cambria Math" panose="02040503050406030204" pitchFamily="18" charset="0"/>
                            <a:ea typeface="Cambria Math" panose="02040503050406030204" pitchFamily="18" charset="0"/>
                          </a:rPr>
                        </m:ctrlPr>
                      </m:sSupPr>
                      <m:e>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𝐴𝐵</m:t>
                        </m:r>
                      </m:e>
                      <m:sup>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latin typeface="Cambria Math" panose="02040503050406030204" pitchFamily="18" charset="0"/>
                        <a:ea typeface="Cambria Math" panose="02040503050406030204" pitchFamily="18" charset="0"/>
                      </a:rPr>
                      <m:t>=</m:t>
                    </m:r>
                    <m:sSup>
                      <m:sSupPr>
                        <m:ctrlPr>
                          <a:rPr lang="en-US" sz="2800" b="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11</m:t>
                        </m:r>
                      </m:e>
                      <m:sup>
                        <m:r>
                          <a:rPr lang="en-US" sz="2800" b="0" i="1" smtClean="0">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=121</m:t>
                    </m:r>
                  </m:oMath>
                </a14:m>
                <a:r>
                  <a:rPr lang="vi-VN" sz="2800" dirty="0">
                    <a:latin typeface="Cambria Math" panose="02040503050406030204" pitchFamily="18" charset="0"/>
                    <a:ea typeface="Cambria Math" panose="02040503050406030204" pitchFamily="18" charset="0"/>
                  </a:rPr>
                  <a:t> </a:t>
                </a:r>
              </a:p>
            </p:txBody>
          </p:sp>
        </mc:Choice>
        <mc:Fallback>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3395EBB-01F9-BABB-CF6C-C7F5E01581C5}"/>
                  </a:ext>
                </a:extLst>
              </p:cNvPr>
              <p:cNvSpPr txBox="1">
                <a:spLocks noRot="1" noChangeAspect="1" noMove="1" noResize="1" noEditPoints="1" noAdjustHandles="1" noChangeArrowheads="1" noChangeShapeType="1" noTextEdit="1"/>
              </p:cNvSpPr>
              <p:nvPr/>
            </p:nvSpPr>
            <p:spPr>
              <a:xfrm>
                <a:off x="228600" y="1948718"/>
                <a:ext cx="5740766" cy="523220"/>
              </a:xfrm>
              <a:prstGeom prst="rect">
                <a:avLst/>
              </a:prstGeom>
              <a:blipFill>
                <a:blip r:embed="rId8"/>
                <a:stretch>
                  <a:fillRect l="-2232" t="-12791" b="-31395"/>
                </a:stretch>
              </a:blipFill>
            </p:spPr>
            <p:txBody>
              <a:bodyPr/>
              <a:lstStyle/>
              <a:p>
                <a:r>
                  <a:rPr lang="en-US">
                    <a:noFill/>
                  </a:rPr>
                  <a:t> </a:t>
                </a:r>
              </a:p>
            </p:txBody>
          </p:sp>
        </mc:Fallback>
      </mc:AlternateContent>
      <p:sp>
        <p:nvSpPr>
          <p:cNvPr id="12" name="Rectangl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2AA23C6-C8E6-727B-5293-9D98B995FCB8}"/>
              </a:ext>
            </a:extLst>
          </p:cNvPr>
          <p:cNvSpPr/>
          <p:nvPr/>
        </p:nvSpPr>
        <p:spPr>
          <a:xfrm>
            <a:off x="0" y="-19050"/>
            <a:ext cx="9144000" cy="523220"/>
          </a:xfrm>
          <a:prstGeom prst="rect">
            <a:avLst/>
          </a:prstGeom>
          <a:solidFill>
            <a:srgbClr val="439E6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LUYỆN TẬP</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745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t="-4000" r="-5000" b="-3000"/>
          </a:stretch>
        </a:blip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BEAAB2C-6F37-41E2-8B18-0C90C5CB2A76}"/>
                  </a:ext>
                </a:extLst>
              </p:cNvPr>
              <p:cNvSpPr txBox="1"/>
              <p:nvPr/>
            </p:nvSpPr>
            <p:spPr>
              <a:xfrm>
                <a:off x="152400" y="504170"/>
                <a:ext cx="8537594" cy="1384995"/>
              </a:xfrm>
              <a:prstGeom prst="rect">
                <a:avLst/>
              </a:prstGeom>
              <a:noFill/>
            </p:spPr>
            <p:txBody>
              <a:bodyPr wrap="square" rtlCol="0">
                <a:spAutoFit/>
              </a:bodyPr>
              <a:lstStyle/>
              <a:p>
                <a:pPr algn="just"/>
                <a:r>
                  <a:rPr lang="en-US" sz="2800" b="1">
                    <a:solidFill>
                      <a:srgbClr val="C00000"/>
                    </a:solidFill>
                    <a:latin typeface="Times New Roman" panose="02020603050405020304" pitchFamily="18" charset="0"/>
                    <a:cs typeface="Times New Roman" panose="02020603050405020304" pitchFamily="18" charset="0"/>
                  </a:rPr>
                  <a:t>BT 4: </a:t>
                </a:r>
                <a:r>
                  <a:rPr lang="en-US" sz="2800">
                    <a:latin typeface="Times New Roman" panose="02020603050405020304" pitchFamily="18" charset="0"/>
                    <a:cs typeface="Times New Roman" panose="02020603050405020304" pitchFamily="18" charset="0"/>
                  </a:rPr>
                  <a:t>Cho một tam giác đều cạnh </a:t>
                </a:r>
                <a14:m>
                  <m:oMath xmlns:m="http://schemas.openxmlformats.org/officeDocument/2006/math">
                    <m:r>
                      <a:rPr lang="en-US" sz="2800" i="1">
                        <a:solidFill>
                          <a:prstClr val="black"/>
                        </a:solidFill>
                        <a:latin typeface="Cambria Math" panose="02040503050406030204" pitchFamily="18" charset="0"/>
                        <a:cs typeface="Times New Roman" panose="02020603050405020304" pitchFamily="18" charset="0"/>
                      </a:rPr>
                      <m:t>𝑎</m:t>
                    </m:r>
                  </m:oMath>
                </a14:m>
                <a:r>
                  <a:rPr lang="en-US" sz="2800">
                    <a:latin typeface="Times New Roman" panose="02020603050405020304" pitchFamily="18" charset="0"/>
                    <a:cs typeface="Times New Roman" panose="02020603050405020304" pitchFamily="18" charset="0"/>
                  </a:rPr>
                  <a:t>.</a:t>
                </a:r>
              </a:p>
              <a:p>
                <a:pPr marL="514350" indent="-514350" algn="just">
                  <a:buAutoNum type="alphaLcParenR"/>
                </a:pPr>
                <a:r>
                  <a:rPr lang="en-US" sz="2800">
                    <a:latin typeface="Times New Roman" panose="02020603050405020304" pitchFamily="18" charset="0"/>
                    <a:cs typeface="Times New Roman" panose="02020603050405020304" pitchFamily="18" charset="0"/>
                  </a:rPr>
                  <a:t>Tính độ dài đường cao của tam giác đó theo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𝑎</m:t>
                    </m:r>
                  </m:oMath>
                </a14:m>
                <a:r>
                  <a:rPr lang="en-US" sz="2800">
                    <a:latin typeface="Times New Roman" panose="02020603050405020304" pitchFamily="18" charset="0"/>
                    <a:cs typeface="Times New Roman" panose="02020603050405020304" pitchFamily="18" charset="0"/>
                  </a:rPr>
                  <a:t>.</a:t>
                </a:r>
              </a:p>
              <a:p>
                <a:pPr marL="514350" indent="-514350" algn="just">
                  <a:buAutoNum type="alphaLcParenR"/>
                </a:pPr>
                <a:r>
                  <a:rPr lang="en-US" sz="2800">
                    <a:latin typeface="Times New Roman" panose="02020603050405020304" pitchFamily="18" charset="0"/>
                    <a:cs typeface="Times New Roman" panose="02020603050405020304" pitchFamily="18" charset="0"/>
                  </a:rPr>
                  <a:t>Tính diện tích của tam giác đó theo </a:t>
                </a:r>
                <a14:m>
                  <m:oMath xmlns:m="http://schemas.openxmlformats.org/officeDocument/2006/math">
                    <m:r>
                      <a:rPr lang="en-US" sz="2800" i="1" smtClean="0">
                        <a:solidFill>
                          <a:prstClr val="black"/>
                        </a:solidFill>
                        <a:latin typeface="Cambria Math" panose="02040503050406030204" pitchFamily="18" charset="0"/>
                        <a:cs typeface="Times New Roman" panose="02020603050405020304" pitchFamily="18" charset="0"/>
                      </a:rPr>
                      <m:t>𝑎</m:t>
                    </m:r>
                  </m:oMath>
                </a14:m>
                <a:r>
                  <a:rPr lang="en-US" sz="2800">
                    <a:latin typeface="Times New Roman" panose="02020603050405020304" pitchFamily="18" charset="0"/>
                    <a:cs typeface="Times New Roman" panose="02020603050405020304" pitchFamily="18" charset="0"/>
                  </a:rPr>
                  <a:t>.</a:t>
                </a:r>
              </a:p>
            </p:txBody>
          </p:sp>
        </mc:Choice>
        <mc:Fallback>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BEAAB2C-6F37-41E2-8B18-0C90C5CB2A76}"/>
                  </a:ext>
                </a:extLst>
              </p:cNvPr>
              <p:cNvSpPr txBox="1">
                <a:spLocks noRot="1" noChangeAspect="1" noMove="1" noResize="1" noEditPoints="1" noAdjustHandles="1" noChangeArrowheads="1" noChangeShapeType="1" noTextEdit="1"/>
              </p:cNvSpPr>
              <p:nvPr/>
            </p:nvSpPr>
            <p:spPr>
              <a:xfrm>
                <a:off x="152400" y="504170"/>
                <a:ext cx="8537594" cy="1384995"/>
              </a:xfrm>
              <a:prstGeom prst="rect">
                <a:avLst/>
              </a:prstGeom>
              <a:blipFill>
                <a:blip r:embed="rId5"/>
                <a:stretch>
                  <a:fillRect l="-1428" t="-4846" b="-11454"/>
                </a:stretch>
              </a:blipFill>
            </p:spPr>
            <p:txBody>
              <a:bodyPr/>
              <a:lstStyle/>
              <a:p>
                <a:r>
                  <a:rPr lang="en-US">
                    <a:noFill/>
                  </a:rPr>
                  <a:t> </a:t>
                </a:r>
              </a:p>
            </p:txBody>
          </p:sp>
        </mc:Fallback>
      </mc:AlternateContent>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A5BAE1D-EF20-050C-F930-5E55A57DB4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091" r="25456" b="8819"/>
          <a:stretch/>
        </p:blipFill>
        <p:spPr>
          <a:xfrm>
            <a:off x="27272" y="3724426"/>
            <a:ext cx="658528" cy="1359094"/>
          </a:xfrm>
          <a:prstGeom prst="rect">
            <a:avLst/>
          </a:prstGeom>
        </p:spPr>
      </p:pic>
      <p:pic>
        <p:nvPicPr>
          <p:cNvPr id="7" name="Đếm ngược 5 phút có tiếng"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1F6D28E5-C345-5396-9198-DDF23DC1402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414435" y="2336440"/>
            <a:ext cx="2376765" cy="1336931"/>
          </a:xfrm>
          <a:prstGeom prst="rect">
            <a:avLst/>
          </a:prstGeom>
        </p:spPr>
      </p:pic>
      <p:sp>
        <p:nvSpPr>
          <p:cNvPr id="8" name="Rectangl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D94F4F9-C81E-A525-1F43-62A80E61B24A}"/>
              </a:ext>
            </a:extLst>
          </p:cNvPr>
          <p:cNvSpPr/>
          <p:nvPr/>
        </p:nvSpPr>
        <p:spPr>
          <a:xfrm>
            <a:off x="0" y="-19050"/>
            <a:ext cx="9144000" cy="523220"/>
          </a:xfrm>
          <a:prstGeom prst="rect">
            <a:avLst/>
          </a:prstGeom>
          <a:solidFill>
            <a:srgbClr val="439E6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LUYỆN TẬP</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56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249"/>
                                          </p:stCondLst>
                                        </p:cTn>
                                        <p:tgtEl>
                                          <p:spTgt spid="3"/>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0"/>
                                  </p:stCondLst>
                                  <p:childTnLst>
                                    <p:set>
                                      <p:cBhvr>
                                        <p:cTn id="9" dur="1" fill="hold">
                                          <p:stCondLst>
                                            <p:cond delay="749"/>
                                          </p:stCondLst>
                                        </p:cTn>
                                        <p:tgtEl>
                                          <p:spTgt spid="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9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7"/>
                </p:tgtEl>
              </p:cMediaNode>
            </p:video>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BEAAB2C-6F37-41E2-8B18-0C90C5CB2A76}"/>
              </a:ext>
            </a:extLst>
          </p:cNvPr>
          <p:cNvSpPr txBox="1"/>
          <p:nvPr/>
        </p:nvSpPr>
        <p:spPr>
          <a:xfrm>
            <a:off x="152400" y="451954"/>
            <a:ext cx="1447800" cy="523220"/>
          </a:xfrm>
          <a:prstGeom prst="rect">
            <a:avLst/>
          </a:prstGeom>
          <a:noFill/>
        </p:spPr>
        <p:txBody>
          <a:bodyPr wrap="square" rtlCol="0">
            <a:spAutoFit/>
          </a:bodyPr>
          <a:lstStyle/>
          <a:p>
            <a:pPr algn="just"/>
            <a:r>
              <a:rPr lang="en-US" sz="2800" b="1">
                <a:solidFill>
                  <a:srgbClr val="C00000"/>
                </a:solidFill>
                <a:latin typeface="Times New Roman" panose="02020603050405020304" pitchFamily="18" charset="0"/>
                <a:cs typeface="Times New Roman" panose="02020603050405020304" pitchFamily="18" charset="0"/>
              </a:rPr>
              <a:t>BT 4:</a:t>
            </a:r>
            <a:endParaRPr lang="en-US" sz="2800">
              <a:solidFill>
                <a:srgbClr val="C00000"/>
              </a:solidFill>
              <a:latin typeface="Times New Roman" panose="02020603050405020304" pitchFamily="18" charset="0"/>
              <a:cs typeface="Times New Roman" panose="02020603050405020304" pitchFamily="18" charset="0"/>
            </a:endParaRPr>
          </a:p>
        </p:txBody>
      </p:sp>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A11B9AF-FC96-AB4E-D2E6-905F94CF38DC}"/>
              </a:ext>
            </a:extLst>
          </p:cNvPr>
          <p:cNvSpPr txBox="1"/>
          <p:nvPr/>
        </p:nvSpPr>
        <p:spPr>
          <a:xfrm>
            <a:off x="3770303" y="451954"/>
            <a:ext cx="1447800" cy="523220"/>
          </a:xfrm>
          <a:prstGeom prst="rect">
            <a:avLst/>
          </a:prstGeom>
          <a:noFill/>
        </p:spPr>
        <p:txBody>
          <a:bodyPr wrap="square" rtlCol="0">
            <a:spAutoFit/>
          </a:bodyPr>
          <a:lstStyle/>
          <a:p>
            <a:pPr algn="ctr"/>
            <a:r>
              <a:rPr lang="en-US" sz="2800" b="1">
                <a:solidFill>
                  <a:srgbClr val="C00000"/>
                </a:solidFill>
                <a:latin typeface="Times New Roman" panose="02020603050405020304" pitchFamily="18" charset="0"/>
                <a:cs typeface="Times New Roman" panose="02020603050405020304" pitchFamily="18" charset="0"/>
              </a:rPr>
              <a:t>Giải</a:t>
            </a:r>
            <a:endParaRPr lang="en-US" sz="280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4198A6C-FFE6-145F-3202-E6B58986ACF0}"/>
                  </a:ext>
                </a:extLst>
              </p:cNvPr>
              <p:cNvSpPr txBox="1"/>
              <p:nvPr/>
            </p:nvSpPr>
            <p:spPr>
              <a:xfrm>
                <a:off x="76200" y="2649227"/>
                <a:ext cx="4648200" cy="954107"/>
              </a:xfrm>
              <a:prstGeom prst="rect">
                <a:avLst/>
              </a:prstGeom>
              <a:noFill/>
            </p:spPr>
            <p:txBody>
              <a:bodyPr wrap="square">
                <a:spAutoFit/>
              </a:bodyPr>
              <a:lstStyle/>
              <a:p>
                <a:r>
                  <a:rPr lang="vi-VN" sz="2800">
                    <a:solidFill>
                      <a:schemeClr val="tx1"/>
                    </a:solidFill>
                    <a:latin typeface="+mj-lt"/>
                  </a:rPr>
                  <a:t>a) Giả sử </a:t>
                </a:r>
                <a14:m>
                  <m:oMath xmlns:m="http://schemas.openxmlformats.org/officeDocument/2006/math">
                    <m:r>
                      <a:rPr lang="vi-VN" sz="2800" i="1">
                        <a:solidFill>
                          <a:schemeClr val="tx1"/>
                        </a:solidFill>
                        <a:latin typeface="Cambria Math" panose="02040503050406030204" pitchFamily="18" charset="0"/>
                      </a:rPr>
                      <m:t>𝐴𝐵𝐶</m:t>
                    </m:r>
                  </m:oMath>
                </a14:m>
                <a:r>
                  <a:rPr lang="vi-VN" sz="2800">
                    <a:solidFill>
                      <a:schemeClr val="tx1"/>
                    </a:solidFill>
                    <a:latin typeface="+mj-lt"/>
                  </a:rPr>
                  <a:t> là tam giác đều cạnh </a:t>
                </a:r>
                <a14:m>
                  <m:oMath xmlns:m="http://schemas.openxmlformats.org/officeDocument/2006/math">
                    <m:r>
                      <a:rPr lang="vi-VN" sz="2800" i="1">
                        <a:solidFill>
                          <a:schemeClr val="tx1"/>
                        </a:solidFill>
                        <a:latin typeface="Cambria Math" panose="02040503050406030204" pitchFamily="18" charset="0"/>
                      </a:rPr>
                      <m:t>𝑎</m:t>
                    </m:r>
                  </m:oMath>
                </a14:m>
                <a:r>
                  <a:rPr lang="vi-VN" sz="2800">
                    <a:solidFill>
                      <a:schemeClr val="tx1"/>
                    </a:solidFill>
                    <a:latin typeface="+mj-lt"/>
                  </a:rPr>
                  <a:t>, có đường cao </a:t>
                </a:r>
                <a14:m>
                  <m:oMath xmlns:m="http://schemas.openxmlformats.org/officeDocument/2006/math">
                    <m:r>
                      <a:rPr lang="vi-VN" sz="2800" i="1">
                        <a:solidFill>
                          <a:schemeClr val="tx1"/>
                        </a:solidFill>
                        <a:latin typeface="Cambria Math" panose="02040503050406030204" pitchFamily="18" charset="0"/>
                      </a:rPr>
                      <m:t>𝐴</m:t>
                    </m:r>
                    <m:r>
                      <a:rPr lang="vi-VN" sz="2800" b="0" i="1" smtClean="0">
                        <a:solidFill>
                          <a:schemeClr val="tx1"/>
                        </a:solidFill>
                        <a:latin typeface="Cambria Math" panose="02040503050406030204" pitchFamily="18" charset="0"/>
                      </a:rPr>
                      <m:t>𝐻</m:t>
                    </m:r>
                  </m:oMath>
                </a14:m>
                <a:r>
                  <a:rPr lang="vi-VN" sz="2800">
                    <a:solidFill>
                      <a:schemeClr val="tx1"/>
                    </a:solidFill>
                    <a:latin typeface="+mj-lt"/>
                  </a:rPr>
                  <a:t>.</a:t>
                </a:r>
              </a:p>
            </p:txBody>
          </p:sp>
        </mc:Choice>
        <mc:Fallback>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4198A6C-FFE6-145F-3202-E6B58986ACF0}"/>
                  </a:ext>
                </a:extLst>
              </p:cNvPr>
              <p:cNvSpPr txBox="1">
                <a:spLocks noRot="1" noChangeAspect="1" noMove="1" noResize="1" noEditPoints="1" noAdjustHandles="1" noChangeArrowheads="1" noChangeShapeType="1" noTextEdit="1"/>
              </p:cNvSpPr>
              <p:nvPr/>
            </p:nvSpPr>
            <p:spPr>
              <a:xfrm>
                <a:off x="76200" y="2649227"/>
                <a:ext cx="4648200" cy="954107"/>
              </a:xfrm>
              <a:prstGeom prst="rect">
                <a:avLst/>
              </a:prstGeom>
              <a:blipFill>
                <a:blip r:embed="rId2"/>
                <a:stretch>
                  <a:fillRect l="-2756" t="-7051" r="-1444" b="-173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16464F5-480B-CEF3-9D8A-BC2B4F3C903E}"/>
                  </a:ext>
                </a:extLst>
              </p:cNvPr>
              <p:cNvSpPr txBox="1"/>
              <p:nvPr/>
            </p:nvSpPr>
            <p:spPr>
              <a:xfrm>
                <a:off x="76200" y="3527287"/>
                <a:ext cx="4803794" cy="523220"/>
              </a:xfrm>
              <a:prstGeom prst="rect">
                <a:avLst/>
              </a:prstGeom>
              <a:noFill/>
            </p:spPr>
            <p:txBody>
              <a:bodyPr wrap="square">
                <a:spAutoFit/>
              </a:bodyPr>
              <a:lstStyle/>
              <a:p>
                <a:r>
                  <a:rPr lang="vi-VN" sz="2800">
                    <a:solidFill>
                      <a:schemeClr val="tx1"/>
                    </a:solidFill>
                    <a:latin typeface="+mj-lt"/>
                  </a:rPr>
                  <a:t>Suy ra </a:t>
                </a:r>
                <a14:m>
                  <m:oMath xmlns:m="http://schemas.openxmlformats.org/officeDocument/2006/math">
                    <m:r>
                      <a:rPr lang="vi-VN" sz="2800" i="1">
                        <a:solidFill>
                          <a:schemeClr val="tx1"/>
                        </a:solidFill>
                        <a:latin typeface="Cambria Math" panose="02040503050406030204" pitchFamily="18" charset="0"/>
                      </a:rPr>
                      <m:t>𝐻</m:t>
                    </m:r>
                  </m:oMath>
                </a14:m>
                <a:r>
                  <a:rPr lang="vi-VN" sz="2800">
                    <a:solidFill>
                      <a:schemeClr val="tx1"/>
                    </a:solidFill>
                    <a:latin typeface="+mj-lt"/>
                  </a:rPr>
                  <a:t> là trung điểm của </a:t>
                </a:r>
                <a14:m>
                  <m:oMath xmlns:m="http://schemas.openxmlformats.org/officeDocument/2006/math">
                    <m:r>
                      <a:rPr lang="vi-VN" sz="2800" i="1">
                        <a:solidFill>
                          <a:schemeClr val="tx1"/>
                        </a:solidFill>
                        <a:latin typeface="Cambria Math" panose="02040503050406030204" pitchFamily="18" charset="0"/>
                      </a:rPr>
                      <m:t>𝐵𝐶</m:t>
                    </m:r>
                  </m:oMath>
                </a14:m>
                <a:r>
                  <a:rPr lang="vi-VN" sz="2800">
                    <a:solidFill>
                      <a:schemeClr val="tx1"/>
                    </a:solidFill>
                    <a:latin typeface="+mj-lt"/>
                  </a:rPr>
                  <a:t>.</a:t>
                </a:r>
                <a:endParaRPr lang="vi-VN" sz="2800" i="1">
                  <a:solidFill>
                    <a:schemeClr val="tx1"/>
                  </a:solidFill>
                  <a:latin typeface="+mj-lt"/>
                </a:endParaRPr>
              </a:p>
            </p:txBody>
          </p:sp>
        </mc:Choice>
        <mc:Fallback>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16464F5-480B-CEF3-9D8A-BC2B4F3C903E}"/>
                  </a:ext>
                </a:extLst>
              </p:cNvPr>
              <p:cNvSpPr txBox="1">
                <a:spLocks noRot="1" noChangeAspect="1" noMove="1" noResize="1" noEditPoints="1" noAdjustHandles="1" noChangeArrowheads="1" noChangeShapeType="1" noTextEdit="1"/>
              </p:cNvSpPr>
              <p:nvPr/>
            </p:nvSpPr>
            <p:spPr>
              <a:xfrm>
                <a:off x="76200" y="3527287"/>
                <a:ext cx="4803794" cy="523220"/>
              </a:xfrm>
              <a:prstGeom prst="rect">
                <a:avLst/>
              </a:prstGeom>
              <a:blipFill>
                <a:blip r:embed="rId3"/>
                <a:stretch>
                  <a:fillRect l="-2665" t="-12941" b="-3294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1662F45-434F-8406-00CC-DA552316B658}"/>
                  </a:ext>
                </a:extLst>
              </p:cNvPr>
              <p:cNvSpPr txBox="1"/>
              <p:nvPr/>
            </p:nvSpPr>
            <p:spPr>
              <a:xfrm>
                <a:off x="76200" y="3974460"/>
                <a:ext cx="2517794" cy="722505"/>
              </a:xfrm>
              <a:prstGeom prst="rect">
                <a:avLst/>
              </a:prstGeom>
              <a:noFill/>
            </p:spPr>
            <p:txBody>
              <a:bodyPr wrap="square">
                <a:spAutoFit/>
              </a:bodyPr>
              <a:lstStyle/>
              <a:p>
                <a:r>
                  <a:rPr lang="vi-VN" sz="2800">
                    <a:solidFill>
                      <a:schemeClr val="tx1"/>
                    </a:solidFill>
                    <a:latin typeface="+mj-lt"/>
                  </a:rPr>
                  <a:t>Suy ra </a:t>
                </a:r>
                <a14:m>
                  <m:oMath xmlns:m="http://schemas.openxmlformats.org/officeDocument/2006/math">
                    <m:r>
                      <a:rPr lang="vi-VN" sz="2800" i="1">
                        <a:solidFill>
                          <a:schemeClr val="tx1"/>
                        </a:solidFill>
                        <a:latin typeface="Cambria Math" panose="02040503050406030204" pitchFamily="18" charset="0"/>
                      </a:rPr>
                      <m:t>𝐵</m:t>
                    </m:r>
                    <m:r>
                      <a:rPr lang="vi-VN" sz="2800" b="0" i="1" smtClean="0">
                        <a:solidFill>
                          <a:schemeClr val="tx1"/>
                        </a:solidFill>
                        <a:latin typeface="Cambria Math" panose="02040503050406030204" pitchFamily="18" charset="0"/>
                      </a:rPr>
                      <m:t>𝐻</m:t>
                    </m:r>
                    <m:r>
                      <a:rPr lang="vi-VN" sz="2800" b="0" i="1" smtClean="0">
                        <a:solidFill>
                          <a:schemeClr val="tx1"/>
                        </a:solidFill>
                        <a:latin typeface="Cambria Math" panose="02040503050406030204" pitchFamily="18" charset="0"/>
                      </a:rPr>
                      <m:t>=</m:t>
                    </m:r>
                  </m:oMath>
                </a14:m>
                <a:r>
                  <a:rPr lang="vi-VN" sz="2800" i="1">
                    <a:solidFill>
                      <a:schemeClr val="tx1"/>
                    </a:solidFill>
                    <a:latin typeface="+mj-lt"/>
                  </a:rPr>
                  <a:t> </a:t>
                </a:r>
                <a14:m>
                  <m:oMath xmlns:m="http://schemas.openxmlformats.org/officeDocument/2006/math">
                    <m:f>
                      <m:fPr>
                        <m:ctrlPr>
                          <a:rPr lang="vi-VN" sz="4000" i="1">
                            <a:latin typeface="Cambria Math" panose="02040503050406030204" pitchFamily="18" charset="0"/>
                          </a:rPr>
                        </m:ctrlPr>
                      </m:fPr>
                      <m:num>
                        <m:r>
                          <a:rPr lang="vi-VN" sz="4000" i="1">
                            <a:latin typeface="Cambria Math" panose="02040503050406030204" pitchFamily="18" charset="0"/>
                          </a:rPr>
                          <m:t>𝑎</m:t>
                        </m:r>
                      </m:num>
                      <m:den>
                        <m:r>
                          <a:rPr lang="vi-VN" sz="4000" i="1">
                            <a:latin typeface="Cambria Math" panose="02040503050406030204" pitchFamily="18" charset="0"/>
                          </a:rPr>
                          <m:t>2</m:t>
                        </m:r>
                      </m:den>
                    </m:f>
                  </m:oMath>
                </a14:m>
                <a:endParaRPr lang="vi-VN" sz="2800" i="1">
                  <a:solidFill>
                    <a:schemeClr val="tx1"/>
                  </a:solidFill>
                  <a:latin typeface="+mj-lt"/>
                </a:endParaRPr>
              </a:p>
            </p:txBody>
          </p:sp>
        </mc:Choice>
        <mc:Fallback>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1662F45-434F-8406-00CC-DA552316B658}"/>
                  </a:ext>
                </a:extLst>
              </p:cNvPr>
              <p:cNvSpPr txBox="1">
                <a:spLocks noRot="1" noChangeAspect="1" noMove="1" noResize="1" noEditPoints="1" noAdjustHandles="1" noChangeArrowheads="1" noChangeShapeType="1" noTextEdit="1"/>
              </p:cNvSpPr>
              <p:nvPr/>
            </p:nvSpPr>
            <p:spPr>
              <a:xfrm>
                <a:off x="76200" y="3974460"/>
                <a:ext cx="2517794" cy="722505"/>
              </a:xfrm>
              <a:prstGeom prst="rect">
                <a:avLst/>
              </a:prstGeom>
              <a:blipFill>
                <a:blip r:embed="rId4"/>
                <a:stretch>
                  <a:fillRect l="-5085" b="-2542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42F439D-59D0-BA05-D041-DBADB9F4D455}"/>
                  </a:ext>
                </a:extLst>
              </p:cNvPr>
              <p:cNvSpPr txBox="1"/>
              <p:nvPr/>
            </p:nvSpPr>
            <p:spPr>
              <a:xfrm>
                <a:off x="4800600" y="814197"/>
                <a:ext cx="4419600" cy="1384995"/>
              </a:xfrm>
              <a:prstGeom prst="rect">
                <a:avLst/>
              </a:prstGeom>
              <a:noFill/>
            </p:spPr>
            <p:txBody>
              <a:bodyPr wrap="square">
                <a:spAutoFit/>
              </a:bodyPr>
              <a:lstStyle/>
              <a:p>
                <a:r>
                  <a:rPr lang="vi-VN" sz="2800" dirty="0">
                    <a:solidFill>
                      <a:schemeClr val="tx1"/>
                    </a:solidFill>
                    <a:latin typeface="+mj-lt"/>
                  </a:rPr>
                  <a:t>Xét tam giác </a:t>
                </a:r>
                <a14:m>
                  <m:oMath xmlns:m="http://schemas.openxmlformats.org/officeDocument/2006/math">
                    <m:r>
                      <a:rPr lang="vi-VN" sz="2800" i="1">
                        <a:solidFill>
                          <a:schemeClr val="tx1"/>
                        </a:solidFill>
                        <a:latin typeface="Cambria Math" panose="02040503050406030204" pitchFamily="18" charset="0"/>
                      </a:rPr>
                      <m:t>𝐴𝐵</m:t>
                    </m:r>
                    <m:r>
                      <a:rPr lang="vi-VN" sz="2800" b="0" i="1" smtClean="0">
                        <a:solidFill>
                          <a:schemeClr val="tx1"/>
                        </a:solidFill>
                        <a:latin typeface="Cambria Math" panose="02040503050406030204" pitchFamily="18" charset="0"/>
                      </a:rPr>
                      <m:t>𝐻</m:t>
                    </m:r>
                  </m:oMath>
                </a14:m>
                <a:r>
                  <a:rPr lang="vi-VN" sz="2800" dirty="0">
                    <a:solidFill>
                      <a:schemeClr val="tx1"/>
                    </a:solidFill>
                    <a:latin typeface="+mj-lt"/>
                  </a:rPr>
                  <a:t> vuông tại </a:t>
                </a:r>
                <a14:m>
                  <m:oMath xmlns:m="http://schemas.openxmlformats.org/officeDocument/2006/math">
                    <m:r>
                      <a:rPr lang="vi-VN" sz="2800" b="0" i="1" smtClean="0">
                        <a:solidFill>
                          <a:schemeClr val="tx1"/>
                        </a:solidFill>
                        <a:latin typeface="Cambria Math" panose="02040503050406030204" pitchFamily="18" charset="0"/>
                      </a:rPr>
                      <m:t>𝐻</m:t>
                    </m:r>
                  </m:oMath>
                </a14:m>
                <a:r>
                  <a:rPr lang="en-US" sz="2800" dirty="0">
                    <a:solidFill>
                      <a:schemeClr val="tx1"/>
                    </a:solidFill>
                    <a:latin typeface="Times New Roman (Headings)"/>
                  </a:rPr>
                  <a:t>, theo định lý </a:t>
                </a:r>
                <a:r>
                  <a:rPr lang="en-US" sz="2800" dirty="0" err="1">
                    <a:solidFill>
                      <a:schemeClr val="tx1"/>
                    </a:solidFill>
                    <a:latin typeface="Times New Roman (Headings)"/>
                  </a:rPr>
                  <a:t>Pythagore</a:t>
                </a:r>
                <a:r>
                  <a:rPr lang="en-US" sz="2800" dirty="0">
                    <a:solidFill>
                      <a:schemeClr val="tx1"/>
                    </a:solidFill>
                    <a:latin typeface="Times New Roman (Headings)"/>
                  </a:rPr>
                  <a:t> ta có </a:t>
                </a:r>
                <a14:m>
                  <m:oMath xmlns:m="http://schemas.openxmlformats.org/officeDocument/2006/math">
                    <m:sSup>
                      <m:sSupPr>
                        <m:ctrlPr>
                          <a:rPr lang="en-US" sz="2800" i="1" smtClean="0">
                            <a:solidFill>
                              <a:schemeClr val="tx1"/>
                            </a:solidFill>
                            <a:latin typeface="Cambria Math" panose="02040503050406030204" pitchFamily="18" charset="0"/>
                          </a:rPr>
                        </m:ctrlPr>
                      </m:sSupPr>
                      <m:e>
                        <m:r>
                          <a:rPr lang="en-US" sz="2800" b="0" i="1" smtClean="0">
                            <a:solidFill>
                              <a:schemeClr val="tx1"/>
                            </a:solidFill>
                            <a:latin typeface="Cambria Math" panose="02040503050406030204" pitchFamily="18" charset="0"/>
                            <a:cs typeface="Times New Roman" panose="02020603050405020304" pitchFamily="18" charset="0"/>
                          </a:rPr>
                          <m:t>𝐴𝐵</m:t>
                        </m:r>
                      </m:e>
                      <m:sup>
                        <m:r>
                          <a:rPr lang="en-US" sz="2800" b="0" i="1" smtClean="0">
                            <a:solidFill>
                              <a:schemeClr val="tx1"/>
                            </a:solidFill>
                            <a:latin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rPr>
                      <m:t>=</m:t>
                    </m:r>
                    <m:sSup>
                      <m:sSupPr>
                        <m:ctrlPr>
                          <a:rPr lang="en-US" sz="2800" i="1">
                            <a:solidFill>
                              <a:schemeClr val="tx1"/>
                            </a:solidFill>
                            <a:latin typeface="Cambria Math" panose="02040503050406030204" pitchFamily="18" charset="0"/>
                          </a:rPr>
                        </m:ctrlPr>
                      </m:sSupPr>
                      <m:e>
                        <m:r>
                          <a:rPr lang="en-US" sz="2800" i="1">
                            <a:solidFill>
                              <a:schemeClr val="tx1"/>
                            </a:solidFill>
                            <a:latin typeface="Cambria Math" panose="02040503050406030204" pitchFamily="18" charset="0"/>
                          </a:rPr>
                          <m:t>𝐴</m:t>
                        </m:r>
                        <m:r>
                          <a:rPr lang="en-US" sz="2800" b="0" i="1" smtClean="0">
                            <a:solidFill>
                              <a:schemeClr val="tx1"/>
                            </a:solidFill>
                            <a:latin typeface="Cambria Math" panose="02040503050406030204" pitchFamily="18" charset="0"/>
                          </a:rPr>
                          <m:t>𝐻</m:t>
                        </m:r>
                      </m:e>
                      <m:sup>
                        <m:r>
                          <a:rPr lang="en-US" sz="2800" i="1">
                            <a:solidFill>
                              <a:schemeClr val="tx1"/>
                            </a:solidFill>
                            <a:latin typeface="Cambria Math" panose="02040503050406030204" pitchFamily="18" charset="0"/>
                          </a:rPr>
                          <m:t>2</m:t>
                        </m:r>
                      </m:sup>
                    </m:sSup>
                    <m:r>
                      <a:rPr lang="en-US" sz="2800" i="1">
                        <a:solidFill>
                          <a:schemeClr val="tx1"/>
                        </a:solidFill>
                        <a:latin typeface="Cambria Math" panose="02040503050406030204" pitchFamily="18" charset="0"/>
                      </a:rPr>
                      <m:t>+</m:t>
                    </m:r>
                    <m:sSup>
                      <m:sSupPr>
                        <m:ctrlPr>
                          <a:rPr lang="en-US" sz="2800" i="1">
                            <a:solidFill>
                              <a:schemeClr val="tx1"/>
                            </a:solidFill>
                            <a:latin typeface="Cambria Math" panose="02040503050406030204" pitchFamily="18" charset="0"/>
                          </a:rPr>
                        </m:ctrlPr>
                      </m:sSupPr>
                      <m:e>
                        <m:r>
                          <a:rPr lang="en-US" sz="2800" b="0" i="1" smtClean="0">
                            <a:solidFill>
                              <a:schemeClr val="tx1"/>
                            </a:solidFill>
                            <a:latin typeface="Cambria Math" panose="02040503050406030204" pitchFamily="18" charset="0"/>
                          </a:rPr>
                          <m:t>𝐵𝐻</m:t>
                        </m:r>
                      </m:e>
                      <m:sup>
                        <m:r>
                          <a:rPr lang="en-US" sz="2800" i="1">
                            <a:solidFill>
                              <a:schemeClr val="tx1"/>
                            </a:solidFill>
                            <a:latin typeface="Cambria Math" panose="02040503050406030204" pitchFamily="18" charset="0"/>
                          </a:rPr>
                          <m:t>2</m:t>
                        </m:r>
                      </m:sup>
                    </m:sSup>
                  </m:oMath>
                </a14:m>
                <a:r>
                  <a:rPr lang="en-US" sz="2800" dirty="0">
                    <a:solidFill>
                      <a:schemeClr val="tx1"/>
                    </a:solidFill>
                    <a:latin typeface="+mj-lt"/>
                  </a:rPr>
                  <a:t>.</a:t>
                </a:r>
                <a:endParaRPr lang="vi-VN" sz="2800" dirty="0">
                  <a:solidFill>
                    <a:schemeClr val="tx1"/>
                  </a:solidFill>
                  <a:latin typeface="+mj-lt"/>
                </a:endParaRPr>
              </a:p>
            </p:txBody>
          </p:sp>
        </mc:Choice>
        <mc:Fallback>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42F439D-59D0-BA05-D041-DBADB9F4D455}"/>
                  </a:ext>
                </a:extLst>
              </p:cNvPr>
              <p:cNvSpPr txBox="1">
                <a:spLocks noRot="1" noChangeAspect="1" noMove="1" noResize="1" noEditPoints="1" noAdjustHandles="1" noChangeArrowheads="1" noChangeShapeType="1" noTextEdit="1"/>
              </p:cNvSpPr>
              <p:nvPr/>
            </p:nvSpPr>
            <p:spPr>
              <a:xfrm>
                <a:off x="4800600" y="814197"/>
                <a:ext cx="4419600" cy="1384995"/>
              </a:xfrm>
              <a:prstGeom prst="rect">
                <a:avLst/>
              </a:prstGeom>
              <a:blipFill>
                <a:blip r:embed="rId5"/>
                <a:stretch>
                  <a:fillRect l="-2897" t="-4846" r="-552" b="-11894"/>
                </a:stretch>
              </a:blipFill>
            </p:spPr>
            <p:txBody>
              <a:bodyPr/>
              <a:lstStyle/>
              <a:p>
                <a:r>
                  <a:rPr lang="en-US">
                    <a:noFill/>
                  </a:rPr>
                  <a:t> </a:t>
                </a:r>
              </a:p>
            </p:txBody>
          </p:sp>
        </mc:Fallback>
      </mc:AlternateContent>
      <p:sp>
        <p:nvSpPr>
          <p:cNvPr id="8" name="Rectangl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5AF90C9-18A5-72F0-6785-2743D6B6FBC5}"/>
              </a:ext>
            </a:extLst>
          </p:cNvPr>
          <p:cNvSpPr/>
          <p:nvPr/>
        </p:nvSpPr>
        <p:spPr>
          <a:xfrm>
            <a:off x="0" y="-19050"/>
            <a:ext cx="9144000" cy="461665"/>
          </a:xfrm>
          <a:prstGeom prst="rect">
            <a:avLst/>
          </a:prstGeom>
          <a:solidFill>
            <a:srgbClr val="439E6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2400" b="1">
                <a:solidFill>
                  <a:srgbClr val="FFFF00"/>
                </a:solidFill>
                <a:latin typeface="Times New Roman" panose="02020603050405020304" pitchFamily="18" charset="0"/>
                <a:cs typeface="Times New Roman" panose="02020603050405020304" pitchFamily="18" charset="0"/>
              </a:rPr>
              <a:t>LUYỆN TẬP</a:t>
            </a: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AF5F351-6087-158C-F5CF-13332AA40CA7}"/>
              </a:ext>
            </a:extLst>
          </p:cNvPr>
          <p:cNvPicPr>
            <a:picLocks noChangeAspect="1"/>
          </p:cNvPicPr>
          <p:nvPr/>
        </p:nvPicPr>
        <p:blipFill>
          <a:blip r:embed="rId6"/>
          <a:stretch>
            <a:fillRect/>
          </a:stretch>
        </p:blipFill>
        <p:spPr>
          <a:xfrm>
            <a:off x="762000" y="372822"/>
            <a:ext cx="2421745" cy="2393635"/>
          </a:xfrm>
          <a:prstGeom prst="rect">
            <a:avLst/>
          </a:prstGeom>
        </p:spPr>
      </p:pic>
      <mc:AlternateContent xmlns:mc="http://schemas.openxmlformats.org/markup-compatibility/2006">
        <mc:Choice xmlns:a14="http://schemas.microsoft.com/office/drawing/2010/main" Requires="a14">
          <p:sp>
            <p:nvSpPr>
              <p:cNvPr id="16" name="TextBox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8901E4-C300-E2F3-5A57-605F8F35A89A}"/>
                  </a:ext>
                </a:extLst>
              </p:cNvPr>
              <p:cNvSpPr txBox="1"/>
              <p:nvPr/>
            </p:nvSpPr>
            <p:spPr>
              <a:xfrm>
                <a:off x="4800600" y="2101266"/>
                <a:ext cx="4191000" cy="1253164"/>
              </a:xfrm>
              <a:prstGeom prst="rect">
                <a:avLst/>
              </a:prstGeom>
              <a:noFill/>
            </p:spPr>
            <p:txBody>
              <a:bodyPr wrap="square">
                <a:spAutoFit/>
              </a:bodyPr>
              <a:lstStyle/>
              <a:p>
                <a:r>
                  <a:rPr lang="vi-VN" sz="2800">
                    <a:solidFill>
                      <a:schemeClr val="tx1"/>
                    </a:solidFill>
                    <a:latin typeface="+mj-lt"/>
                  </a:rPr>
                  <a:t>Suy ra </a:t>
                </a:r>
                <a14:m>
                  <m:oMath xmlns:m="http://schemas.openxmlformats.org/officeDocument/2006/math">
                    <m:sSup>
                      <m:sSupPr>
                        <m:ctrlPr>
                          <a:rPr lang="vi-VN" sz="2800" i="1" smtClean="0">
                            <a:solidFill>
                              <a:schemeClr val="tx1"/>
                            </a:solidFill>
                            <a:latin typeface="Cambria Math" panose="02040503050406030204" pitchFamily="18" charset="0"/>
                          </a:rPr>
                        </m:ctrlPr>
                      </m:sSupPr>
                      <m:e>
                        <m:r>
                          <a:rPr lang="vi-VN" sz="2800" b="0" i="1" smtClean="0">
                            <a:solidFill>
                              <a:schemeClr val="tx1"/>
                            </a:solidFill>
                            <a:latin typeface="Cambria Math" panose="02040503050406030204" pitchFamily="18" charset="0"/>
                          </a:rPr>
                          <m:t>𝐴𝐻</m:t>
                        </m:r>
                      </m:e>
                      <m:sup>
                        <m:r>
                          <a:rPr lang="vi-VN" sz="2800" b="0" i="1" smtClean="0">
                            <a:solidFill>
                              <a:schemeClr val="tx1"/>
                            </a:solidFill>
                            <a:latin typeface="Cambria Math" panose="02040503050406030204" pitchFamily="18" charset="0"/>
                          </a:rPr>
                          <m:t>2</m:t>
                        </m:r>
                      </m:sup>
                    </m:sSup>
                    <m:r>
                      <a:rPr lang="vi-VN" sz="2800" b="0" i="1" smtClean="0">
                        <a:solidFill>
                          <a:schemeClr val="tx1"/>
                        </a:solidFill>
                        <a:latin typeface="Cambria Math" panose="02040503050406030204" pitchFamily="18" charset="0"/>
                      </a:rPr>
                      <m:t>=</m:t>
                    </m:r>
                    <m:sSup>
                      <m:sSupPr>
                        <m:ctrlPr>
                          <a:rPr lang="vi-VN" sz="2800" b="0" i="1" smtClean="0">
                            <a:solidFill>
                              <a:schemeClr val="tx1"/>
                            </a:solidFill>
                            <a:latin typeface="Cambria Math" panose="02040503050406030204" pitchFamily="18" charset="0"/>
                          </a:rPr>
                        </m:ctrlPr>
                      </m:sSupPr>
                      <m:e>
                        <m:r>
                          <a:rPr lang="vi-VN" sz="2800" b="0" i="1" smtClean="0">
                            <a:solidFill>
                              <a:schemeClr val="tx1"/>
                            </a:solidFill>
                            <a:latin typeface="Cambria Math" panose="02040503050406030204" pitchFamily="18" charset="0"/>
                          </a:rPr>
                          <m:t>𝐴𝐵</m:t>
                        </m:r>
                      </m:e>
                      <m:sup>
                        <m:r>
                          <a:rPr lang="vi-VN" sz="2800" b="0" i="1" smtClean="0">
                            <a:solidFill>
                              <a:schemeClr val="tx1"/>
                            </a:solidFill>
                            <a:latin typeface="Cambria Math" panose="02040503050406030204" pitchFamily="18" charset="0"/>
                          </a:rPr>
                          <m:t>2</m:t>
                        </m:r>
                      </m:sup>
                    </m:sSup>
                    <m:r>
                      <a:rPr lang="vi-VN" sz="2800" b="0" i="1" smtClean="0">
                        <a:solidFill>
                          <a:schemeClr val="tx1"/>
                        </a:solidFill>
                        <a:latin typeface="Cambria Math" panose="02040503050406030204" pitchFamily="18" charset="0"/>
                      </a:rPr>
                      <m:t>−</m:t>
                    </m:r>
                    <m:sSup>
                      <m:sSupPr>
                        <m:ctrlPr>
                          <a:rPr lang="vi-VN" sz="2800" b="0" i="1" smtClean="0">
                            <a:solidFill>
                              <a:schemeClr val="tx1"/>
                            </a:solidFill>
                            <a:latin typeface="Cambria Math" panose="02040503050406030204" pitchFamily="18" charset="0"/>
                          </a:rPr>
                        </m:ctrlPr>
                      </m:sSupPr>
                      <m:e>
                        <m:r>
                          <a:rPr lang="vi-VN" sz="2800" b="0" i="1" smtClean="0">
                            <a:solidFill>
                              <a:schemeClr val="tx1"/>
                            </a:solidFill>
                            <a:latin typeface="Cambria Math" panose="02040503050406030204" pitchFamily="18" charset="0"/>
                          </a:rPr>
                          <m:t>𝐵𝐻</m:t>
                        </m:r>
                      </m:e>
                      <m:sup>
                        <m:r>
                          <a:rPr lang="vi-VN" sz="2800" b="0" i="1" smtClean="0">
                            <a:solidFill>
                              <a:schemeClr val="tx1"/>
                            </a:solidFill>
                            <a:latin typeface="Cambria Math" panose="02040503050406030204" pitchFamily="18" charset="0"/>
                          </a:rPr>
                          <m:t>2</m:t>
                        </m:r>
                      </m:sup>
                    </m:sSup>
                  </m:oMath>
                </a14:m>
                <a:endParaRPr lang="vi-VN" sz="2800" b="0" i="1">
                  <a:solidFill>
                    <a:schemeClr val="tx1"/>
                  </a:solidFill>
                  <a:latin typeface="Cambria Math" panose="02040503050406030204" pitchFamily="18" charset="0"/>
                </a:endParaRPr>
              </a:p>
              <a:p>
                <a:r>
                  <a:rPr lang="vi-VN" sz="2800" b="0">
                    <a:solidFill>
                      <a:schemeClr val="tx1"/>
                    </a:solidFill>
                  </a:rPr>
                  <a:t>                  </a:t>
                </a:r>
                <a14:m>
                  <m:oMath xmlns:m="http://schemas.openxmlformats.org/officeDocument/2006/math">
                    <m:r>
                      <a:rPr lang="vi-VN" sz="2800" b="0" i="1" smtClean="0">
                        <a:solidFill>
                          <a:schemeClr val="tx1"/>
                        </a:solidFill>
                        <a:latin typeface="Cambria Math" panose="02040503050406030204" pitchFamily="18" charset="0"/>
                      </a:rPr>
                      <m:t>=</m:t>
                    </m:r>
                  </m:oMath>
                </a14:m>
                <a:r>
                  <a:rPr lang="vi-VN" sz="2800" i="1">
                    <a:solidFill>
                      <a:schemeClr val="tx1"/>
                    </a:solidFill>
                    <a:latin typeface="+mj-lt"/>
                  </a:rPr>
                  <a:t> </a:t>
                </a:r>
                <a14:m>
                  <m:oMath xmlns:m="http://schemas.openxmlformats.org/officeDocument/2006/math">
                    <m:sSup>
                      <m:sSupPr>
                        <m:ctrlPr>
                          <a:rPr lang="vi-VN" sz="2800" i="1">
                            <a:latin typeface="Cambria Math" panose="02040503050406030204" pitchFamily="18" charset="0"/>
                          </a:rPr>
                        </m:ctrlPr>
                      </m:sSupPr>
                      <m:e>
                        <m:r>
                          <a:rPr lang="vi-VN" sz="2800" i="1">
                            <a:latin typeface="Cambria Math" panose="02040503050406030204" pitchFamily="18" charset="0"/>
                          </a:rPr>
                          <m:t>𝑎</m:t>
                        </m:r>
                      </m:e>
                      <m:sup>
                        <m:r>
                          <a:rPr lang="vi-VN" sz="2800" i="1">
                            <a:latin typeface="Cambria Math" panose="02040503050406030204" pitchFamily="18" charset="0"/>
                          </a:rPr>
                          <m:t>2</m:t>
                        </m:r>
                      </m:sup>
                    </m:sSup>
                    <m:r>
                      <a:rPr lang="vi-VN" sz="2800" i="1">
                        <a:latin typeface="Cambria Math" panose="02040503050406030204" pitchFamily="18" charset="0"/>
                      </a:rPr>
                      <m:t>−</m:t>
                    </m:r>
                  </m:oMath>
                </a14:m>
                <a:r>
                  <a:rPr lang="vi-VN" sz="2800" i="1"/>
                  <a:t> </a:t>
                </a:r>
                <a14:m>
                  <m:oMath xmlns:m="http://schemas.openxmlformats.org/officeDocument/2006/math">
                    <m:sSup>
                      <m:sSupPr>
                        <m:ctrlPr>
                          <a:rPr lang="vi-VN" sz="2800" i="1">
                            <a:latin typeface="Cambria Math" panose="02040503050406030204" pitchFamily="18" charset="0"/>
                          </a:rPr>
                        </m:ctrlPr>
                      </m:sSupPr>
                      <m:e>
                        <m:d>
                          <m:dPr>
                            <m:ctrlPr>
                              <a:rPr lang="vi-VN" sz="2800" i="1">
                                <a:latin typeface="Cambria Math" panose="02040503050406030204" pitchFamily="18" charset="0"/>
                              </a:rPr>
                            </m:ctrlPr>
                          </m:dPr>
                          <m:e>
                            <m:f>
                              <m:fPr>
                                <m:ctrlPr>
                                  <a:rPr lang="vi-VN" sz="2800" i="1">
                                    <a:latin typeface="Cambria Math" panose="02040503050406030204" pitchFamily="18" charset="0"/>
                                  </a:rPr>
                                </m:ctrlPr>
                              </m:fPr>
                              <m:num>
                                <m:r>
                                  <a:rPr lang="vi-VN" sz="2800" i="1">
                                    <a:latin typeface="Cambria Math" panose="02040503050406030204" pitchFamily="18" charset="0"/>
                                  </a:rPr>
                                  <m:t>𝑎</m:t>
                                </m:r>
                              </m:num>
                              <m:den>
                                <m:r>
                                  <a:rPr lang="vi-VN" sz="2800" i="1">
                                    <a:latin typeface="Cambria Math" panose="02040503050406030204" pitchFamily="18" charset="0"/>
                                  </a:rPr>
                                  <m:t>2</m:t>
                                </m:r>
                              </m:den>
                            </m:f>
                          </m:e>
                        </m:d>
                      </m:e>
                      <m:sup>
                        <m:r>
                          <a:rPr lang="vi-VN" sz="2800" i="1">
                            <a:latin typeface="Cambria Math" panose="02040503050406030204" pitchFamily="18" charset="0"/>
                          </a:rPr>
                          <m:t>2</m:t>
                        </m:r>
                      </m:sup>
                    </m:sSup>
                  </m:oMath>
                </a14:m>
                <a:r>
                  <a:rPr lang="vi-VN" sz="2800" i="1">
                    <a:solidFill>
                      <a:schemeClr val="tx1"/>
                    </a:solidFill>
                    <a:latin typeface="+mj-lt"/>
                  </a:rPr>
                  <a:t> </a:t>
                </a:r>
              </a:p>
            </p:txBody>
          </p:sp>
        </mc:Choice>
        <mc:Fallback>
          <p:sp>
            <p:nvSpPr>
              <p:cNvPr id="16" name="TextBox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8901E4-C300-E2F3-5A57-605F8F35A89A}"/>
                  </a:ext>
                </a:extLst>
              </p:cNvPr>
              <p:cNvSpPr txBox="1">
                <a:spLocks noRot="1" noChangeAspect="1" noMove="1" noResize="1" noEditPoints="1" noAdjustHandles="1" noChangeArrowheads="1" noChangeShapeType="1" noTextEdit="1"/>
              </p:cNvSpPr>
              <p:nvPr/>
            </p:nvSpPr>
            <p:spPr>
              <a:xfrm>
                <a:off x="4800600" y="2101266"/>
                <a:ext cx="4191000" cy="1253164"/>
              </a:xfrm>
              <a:prstGeom prst="rect">
                <a:avLst/>
              </a:prstGeom>
              <a:blipFill>
                <a:blip r:embed="rId7"/>
                <a:stretch>
                  <a:fillRect l="-3057" t="-536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A4875F9-E99A-EF17-818F-D31E00223E67}"/>
                  </a:ext>
                </a:extLst>
              </p:cNvPr>
              <p:cNvSpPr txBox="1"/>
              <p:nvPr/>
            </p:nvSpPr>
            <p:spPr>
              <a:xfrm>
                <a:off x="4800600" y="3256504"/>
                <a:ext cx="3683294" cy="95410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p>
                        <m:sSupPr>
                          <m:ctrlPr>
                            <a:rPr lang="vi-VN" sz="2800" i="1" smtClean="0">
                              <a:solidFill>
                                <a:schemeClr val="tx1"/>
                              </a:solidFill>
                              <a:latin typeface="Cambria Math" panose="02040503050406030204" pitchFamily="18" charset="0"/>
                            </a:rPr>
                          </m:ctrlPr>
                        </m:sSupPr>
                        <m:e>
                          <m:r>
                            <a:rPr lang="vi-VN" sz="2800" b="0" i="1" smtClean="0">
                              <a:solidFill>
                                <a:schemeClr val="tx1"/>
                              </a:solidFill>
                              <a:latin typeface="Cambria Math" panose="02040503050406030204" pitchFamily="18" charset="0"/>
                            </a:rPr>
                            <m:t>𝐴𝐻</m:t>
                          </m:r>
                        </m:e>
                        <m:sup>
                          <m:r>
                            <a:rPr lang="vi-VN" sz="2800" b="0" i="1" smtClean="0">
                              <a:solidFill>
                                <a:schemeClr val="tx1"/>
                              </a:solidFill>
                              <a:latin typeface="Cambria Math" panose="02040503050406030204" pitchFamily="18" charset="0"/>
                            </a:rPr>
                            <m:t>2</m:t>
                          </m:r>
                        </m:sup>
                      </m:sSup>
                      <m:r>
                        <a:rPr lang="vi-VN" sz="2800" i="1">
                          <a:solidFill>
                            <a:schemeClr val="tx1"/>
                          </a:solidFill>
                          <a:latin typeface="Cambria Math" panose="02040503050406030204" pitchFamily="18" charset="0"/>
                        </a:rPr>
                        <m:t>=</m:t>
                      </m:r>
                      <m:sSup>
                        <m:sSupPr>
                          <m:ctrlPr>
                            <a:rPr lang="vi-VN" sz="2800" b="0" i="1" smtClean="0">
                              <a:solidFill>
                                <a:schemeClr val="tx1"/>
                              </a:solidFill>
                              <a:latin typeface="Cambria Math" panose="02040503050406030204" pitchFamily="18" charset="0"/>
                            </a:rPr>
                          </m:ctrlPr>
                        </m:sSupPr>
                        <m:e>
                          <m:r>
                            <a:rPr lang="vi-VN" sz="2800" b="0" i="1" smtClean="0">
                              <a:solidFill>
                                <a:schemeClr val="tx1"/>
                              </a:solidFill>
                              <a:latin typeface="Cambria Math" panose="02040503050406030204" pitchFamily="18" charset="0"/>
                            </a:rPr>
                            <m:t>𝑎</m:t>
                          </m:r>
                        </m:e>
                        <m:sup>
                          <m:r>
                            <a:rPr lang="vi-VN" sz="2800" b="0" i="1" smtClean="0">
                              <a:solidFill>
                                <a:schemeClr val="tx1"/>
                              </a:solidFill>
                              <a:latin typeface="Cambria Math" panose="02040503050406030204" pitchFamily="18" charset="0"/>
                            </a:rPr>
                            <m:t>2</m:t>
                          </m:r>
                        </m:sup>
                      </m:sSup>
                      <m:r>
                        <a:rPr lang="vi-VN" sz="2800" b="0" i="1" smtClean="0">
                          <a:solidFill>
                            <a:schemeClr val="tx1"/>
                          </a:solidFill>
                          <a:latin typeface="Cambria Math" panose="02040503050406030204" pitchFamily="18" charset="0"/>
                        </a:rPr>
                        <m:t>−</m:t>
                      </m:r>
                      <m:f>
                        <m:fPr>
                          <m:ctrlPr>
                            <a:rPr lang="vi-VN" sz="2800" i="1">
                              <a:solidFill>
                                <a:schemeClr val="tx1"/>
                              </a:solidFill>
                              <a:latin typeface="Cambria Math" panose="02040503050406030204" pitchFamily="18" charset="0"/>
                            </a:rPr>
                          </m:ctrlPr>
                        </m:fPr>
                        <m:num>
                          <m:sSup>
                            <m:sSupPr>
                              <m:ctrlPr>
                                <a:rPr lang="vi-VN" sz="2800" i="1" smtClean="0">
                                  <a:solidFill>
                                    <a:schemeClr val="tx1"/>
                                  </a:solidFill>
                                  <a:latin typeface="Cambria Math" panose="02040503050406030204" pitchFamily="18" charset="0"/>
                                </a:rPr>
                              </m:ctrlPr>
                            </m:sSupPr>
                            <m:e>
                              <m:r>
                                <a:rPr lang="vi-VN" sz="2800" b="0" i="1" smtClean="0">
                                  <a:solidFill>
                                    <a:schemeClr val="tx1"/>
                                  </a:solidFill>
                                  <a:latin typeface="Cambria Math" panose="02040503050406030204" pitchFamily="18" charset="0"/>
                                </a:rPr>
                                <m:t>𝑎</m:t>
                              </m:r>
                            </m:e>
                            <m:sup>
                              <m:r>
                                <a:rPr lang="vi-VN" sz="2800" b="0" i="1" smtClean="0">
                                  <a:solidFill>
                                    <a:schemeClr val="tx1"/>
                                  </a:solidFill>
                                  <a:latin typeface="Cambria Math" panose="02040503050406030204" pitchFamily="18" charset="0"/>
                                </a:rPr>
                                <m:t>2</m:t>
                              </m:r>
                            </m:sup>
                          </m:sSup>
                        </m:num>
                        <m:den>
                          <m:r>
                            <a:rPr lang="vi-VN" sz="2800" i="1">
                              <a:solidFill>
                                <a:schemeClr val="tx1"/>
                              </a:solidFill>
                              <a:latin typeface="Cambria Math" panose="02040503050406030204" pitchFamily="18" charset="0"/>
                            </a:rPr>
                            <m:t>4</m:t>
                          </m:r>
                        </m:den>
                      </m:f>
                      <m:r>
                        <a:rPr lang="vi-VN" sz="2800" b="0" i="1" smtClean="0">
                          <a:solidFill>
                            <a:schemeClr val="tx1"/>
                          </a:solidFill>
                          <a:latin typeface="Cambria Math" panose="02040503050406030204" pitchFamily="18" charset="0"/>
                        </a:rPr>
                        <m:t>=</m:t>
                      </m:r>
                      <m:f>
                        <m:fPr>
                          <m:ctrlPr>
                            <a:rPr lang="vi-VN" sz="2800" i="1">
                              <a:solidFill>
                                <a:schemeClr val="tx1"/>
                              </a:solidFill>
                              <a:latin typeface="Cambria Math" panose="02040503050406030204" pitchFamily="18" charset="0"/>
                            </a:rPr>
                          </m:ctrlPr>
                        </m:fPr>
                        <m:num>
                          <m:r>
                            <a:rPr lang="vi-VN" sz="2800" i="1">
                              <a:solidFill>
                                <a:schemeClr val="tx1"/>
                              </a:solidFill>
                              <a:latin typeface="Cambria Math" panose="02040503050406030204" pitchFamily="18" charset="0"/>
                            </a:rPr>
                            <m:t>3</m:t>
                          </m:r>
                          <m:sSup>
                            <m:sSupPr>
                              <m:ctrlPr>
                                <a:rPr lang="vi-VN" sz="2800" i="1" smtClean="0">
                                  <a:solidFill>
                                    <a:schemeClr val="tx1"/>
                                  </a:solidFill>
                                  <a:latin typeface="Cambria Math" panose="02040503050406030204" pitchFamily="18" charset="0"/>
                                </a:rPr>
                              </m:ctrlPr>
                            </m:sSupPr>
                            <m:e>
                              <m:r>
                                <a:rPr lang="vi-VN" sz="2800" b="0" i="1" smtClean="0">
                                  <a:solidFill>
                                    <a:schemeClr val="tx1"/>
                                  </a:solidFill>
                                  <a:latin typeface="Cambria Math" panose="02040503050406030204" pitchFamily="18" charset="0"/>
                                </a:rPr>
                                <m:t>𝑎</m:t>
                              </m:r>
                            </m:e>
                            <m:sup>
                              <m:r>
                                <a:rPr lang="vi-VN" sz="2800" b="0" i="1" smtClean="0">
                                  <a:solidFill>
                                    <a:schemeClr val="tx1"/>
                                  </a:solidFill>
                                  <a:latin typeface="Cambria Math" panose="02040503050406030204" pitchFamily="18" charset="0"/>
                                </a:rPr>
                                <m:t>2</m:t>
                              </m:r>
                            </m:sup>
                          </m:sSup>
                        </m:num>
                        <m:den>
                          <m:r>
                            <a:rPr lang="vi-VN" sz="2800" i="1">
                              <a:solidFill>
                                <a:schemeClr val="tx1"/>
                              </a:solidFill>
                              <a:latin typeface="Cambria Math" panose="02040503050406030204" pitchFamily="18" charset="0"/>
                            </a:rPr>
                            <m:t>4</m:t>
                          </m:r>
                        </m:den>
                      </m:f>
                    </m:oMath>
                  </m:oMathPara>
                </a14:m>
                <a:endParaRPr lang="vi-VN" sz="2800" i="1" dirty="0">
                  <a:solidFill>
                    <a:srgbClr val="0000FF"/>
                  </a:solidFill>
                  <a:latin typeface="+mj-lt"/>
                </a:endParaRPr>
              </a:p>
            </p:txBody>
          </p:sp>
        </mc:Choice>
        <mc:Fallback>
          <p:sp>
            <p:nvSpPr>
              <p:cNvPr id="17" name="TextBox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A4875F9-E99A-EF17-818F-D31E00223E67}"/>
                  </a:ext>
                </a:extLst>
              </p:cNvPr>
              <p:cNvSpPr txBox="1">
                <a:spLocks noRot="1" noChangeAspect="1" noMove="1" noResize="1" noEditPoints="1" noAdjustHandles="1" noChangeArrowheads="1" noChangeShapeType="1" noTextEdit="1"/>
              </p:cNvSpPr>
              <p:nvPr/>
            </p:nvSpPr>
            <p:spPr>
              <a:xfrm>
                <a:off x="4800600" y="3256504"/>
                <a:ext cx="3683294" cy="95410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7C98F10-E9CE-3746-C0B4-F02072D41585}"/>
                  </a:ext>
                </a:extLst>
              </p:cNvPr>
              <p:cNvSpPr txBox="1"/>
              <p:nvPr/>
            </p:nvSpPr>
            <p:spPr>
              <a:xfrm>
                <a:off x="4800600" y="4112686"/>
                <a:ext cx="3106669" cy="973664"/>
              </a:xfrm>
              <a:prstGeom prst="rect">
                <a:avLst/>
              </a:prstGeom>
              <a:noFill/>
            </p:spPr>
            <p:txBody>
              <a:bodyPr wrap="square">
                <a:spAutoFit/>
              </a:bodyPr>
              <a:lstStyle/>
              <a:p>
                <a:r>
                  <a:rPr lang="vi-VN" sz="2800">
                    <a:solidFill>
                      <a:schemeClr val="tx1"/>
                    </a:solidFill>
                    <a:latin typeface="+mj-lt"/>
                  </a:rPr>
                  <a:t>Do đó </a:t>
                </a:r>
                <a14:m>
                  <m:oMath xmlns:m="http://schemas.openxmlformats.org/officeDocument/2006/math">
                    <m:r>
                      <a:rPr lang="vi-VN" sz="2800" i="1">
                        <a:solidFill>
                          <a:schemeClr val="tx1"/>
                        </a:solidFill>
                        <a:latin typeface="Cambria Math" panose="02040503050406030204" pitchFamily="18" charset="0"/>
                      </a:rPr>
                      <m:t>𝐴𝐻</m:t>
                    </m:r>
                    <m:r>
                      <a:rPr lang="vi-VN" sz="2800" b="0" i="1" smtClean="0">
                        <a:solidFill>
                          <a:schemeClr val="tx1"/>
                        </a:solidFill>
                        <a:latin typeface="Cambria Math" panose="02040503050406030204" pitchFamily="18" charset="0"/>
                      </a:rPr>
                      <m:t>=</m:t>
                    </m:r>
                  </m:oMath>
                </a14:m>
                <a:r>
                  <a:rPr lang="vi-VN" sz="2800" i="1">
                    <a:solidFill>
                      <a:schemeClr val="tx1"/>
                    </a:solidFill>
                    <a:latin typeface="+mj-lt"/>
                  </a:rPr>
                  <a:t> </a:t>
                </a:r>
                <a14:m>
                  <m:oMath xmlns:m="http://schemas.openxmlformats.org/officeDocument/2006/math">
                    <m:f>
                      <m:fPr>
                        <m:ctrlPr>
                          <a:rPr lang="vi-VN" sz="3600" i="1">
                            <a:solidFill>
                              <a:schemeClr val="tx1"/>
                            </a:solidFill>
                            <a:latin typeface="Cambria Math" panose="02040503050406030204" pitchFamily="18" charset="0"/>
                          </a:rPr>
                        </m:ctrlPr>
                      </m:fPr>
                      <m:num>
                        <m:r>
                          <a:rPr lang="vi-VN" sz="3600" i="1">
                            <a:solidFill>
                              <a:schemeClr val="tx1"/>
                            </a:solidFill>
                            <a:latin typeface="Cambria Math" panose="02040503050406030204" pitchFamily="18" charset="0"/>
                          </a:rPr>
                          <m:t>𝑎</m:t>
                        </m:r>
                        <m:rad>
                          <m:radPr>
                            <m:degHide m:val="on"/>
                            <m:ctrlPr>
                              <a:rPr lang="vi-VN" sz="3600" i="1">
                                <a:solidFill>
                                  <a:schemeClr val="tx1"/>
                                </a:solidFill>
                                <a:latin typeface="Cambria Math" panose="02040503050406030204" pitchFamily="18" charset="0"/>
                              </a:rPr>
                            </m:ctrlPr>
                          </m:radPr>
                          <m:deg/>
                          <m:e>
                            <m:r>
                              <a:rPr lang="vi-VN" sz="3600" i="1">
                                <a:solidFill>
                                  <a:schemeClr val="tx1"/>
                                </a:solidFill>
                                <a:latin typeface="Cambria Math" panose="02040503050406030204" pitchFamily="18" charset="0"/>
                              </a:rPr>
                              <m:t>3</m:t>
                            </m:r>
                          </m:e>
                        </m:rad>
                      </m:num>
                      <m:den>
                        <m:r>
                          <a:rPr lang="vi-VN" sz="3600" i="1">
                            <a:solidFill>
                              <a:schemeClr val="tx1"/>
                            </a:solidFill>
                            <a:latin typeface="Cambria Math" panose="02040503050406030204" pitchFamily="18" charset="0"/>
                          </a:rPr>
                          <m:t>4</m:t>
                        </m:r>
                      </m:den>
                    </m:f>
                  </m:oMath>
                </a14:m>
                <a:endParaRPr lang="vi-VN" sz="2800" i="1">
                  <a:solidFill>
                    <a:schemeClr val="tx1"/>
                  </a:solidFill>
                  <a:latin typeface="+mj-lt"/>
                </a:endParaRPr>
              </a:p>
            </p:txBody>
          </p:sp>
        </mc:Choice>
        <mc:Fallback xmlns="">
          <p:sp>
            <p:nvSpPr>
              <p:cNvPr id="18" name="TextBox 17">
                <a:extLst>
                  <a:ext uri="{FF2B5EF4-FFF2-40B4-BE49-F238E27FC236}">
                    <a16:creationId xmlns:a16="http://schemas.microsoft.com/office/drawing/2014/main" id="{57C98F10-E9CE-3746-C0B4-F02072D41585}"/>
                  </a:ext>
                </a:extLst>
              </p:cNvPr>
              <p:cNvSpPr txBox="1">
                <a:spLocks noRot="1" noChangeAspect="1" noMove="1" noResize="1" noEditPoints="1" noAdjustHandles="1" noChangeArrowheads="1" noChangeShapeType="1" noTextEdit="1"/>
              </p:cNvSpPr>
              <p:nvPr/>
            </p:nvSpPr>
            <p:spPr>
              <a:xfrm>
                <a:off x="4800600" y="4112686"/>
                <a:ext cx="3106669" cy="973664"/>
              </a:xfrm>
              <a:prstGeom prst="rect">
                <a:avLst/>
              </a:prstGeom>
              <a:blipFill>
                <a:blip r:embed="rId9"/>
                <a:stretch>
                  <a:fillRect l="-4126" b="-1887"/>
                </a:stretch>
              </a:blipFill>
            </p:spPr>
            <p:txBody>
              <a:bodyPr/>
              <a:lstStyle/>
              <a:p>
                <a:r>
                  <a:rPr lang="vi-VN">
                    <a:noFill/>
                  </a:rPr>
                  <a:t> </a:t>
                </a:r>
              </a:p>
            </p:txBody>
          </p:sp>
        </mc:Fallback>
      </mc:AlternateContent>
      <p:cxnSp>
        <p:nvCxnSpPr>
          <p:cNvPr id="20" name="Straight Connector 19">
            <a:extLst>
              <a:ext uri="{FF2B5EF4-FFF2-40B4-BE49-F238E27FC236}">
                <a16:creationId xmlns:a16="http://schemas.microsoft.com/office/drawing/2014/main" id="{8E1BA7CB-D8D3-4332-6171-6FA0B08287D5}"/>
              </a:ext>
            </a:extLst>
          </p:cNvPr>
          <p:cNvCxnSpPr/>
          <p:nvPr/>
        </p:nvCxnSpPr>
        <p:spPr>
          <a:xfrm>
            <a:off x="4724400" y="975174"/>
            <a:ext cx="0" cy="3721791"/>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85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4000" r="-5000" b="-3000"/>
          </a:stretch>
        </a:blipFill>
        <a:effectLst/>
      </p:bgPr>
    </p:bg>
    <p:spTree>
      <p:nvGrpSpPr>
        <p:cNvPr id="1" name=""/>
        <p:cNvGrpSpPr/>
        <p:nvPr/>
      </p:nvGrpSpPr>
      <p:grpSpPr>
        <a:xfrm>
          <a:off x="0" y="0"/>
          <a:ext cx="0" cy="0"/>
          <a:chOff x="0" y="0"/>
          <a:chExt cx="0" cy="0"/>
        </a:xfrm>
      </p:grpSpPr>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BEAAB2C-6F37-41E2-8B18-0C90C5CB2A76}"/>
              </a:ext>
            </a:extLst>
          </p:cNvPr>
          <p:cNvSpPr txBox="1"/>
          <p:nvPr/>
        </p:nvSpPr>
        <p:spPr>
          <a:xfrm>
            <a:off x="228600" y="503394"/>
            <a:ext cx="1447800" cy="523220"/>
          </a:xfrm>
          <a:prstGeom prst="rect">
            <a:avLst/>
          </a:prstGeom>
          <a:noFill/>
        </p:spPr>
        <p:txBody>
          <a:bodyPr wrap="square" rtlCol="0">
            <a:spAutoFit/>
          </a:bodyPr>
          <a:lstStyle/>
          <a:p>
            <a:pPr algn="just"/>
            <a:r>
              <a:rPr lang="en-US" sz="2800" b="1">
                <a:solidFill>
                  <a:srgbClr val="C00000"/>
                </a:solidFill>
                <a:latin typeface="Times New Roman" panose="02020603050405020304" pitchFamily="18" charset="0"/>
                <a:cs typeface="Times New Roman" panose="02020603050405020304" pitchFamily="18" charset="0"/>
              </a:rPr>
              <a:t>BT 4:</a:t>
            </a:r>
            <a:endParaRPr lang="en-US" sz="2800">
              <a:solidFill>
                <a:srgbClr val="C00000"/>
              </a:solidFill>
              <a:latin typeface="Times New Roman" panose="02020603050405020304" pitchFamily="18" charset="0"/>
              <a:cs typeface="Times New Roman" panose="02020603050405020304" pitchFamily="18" charset="0"/>
            </a:endParaRPr>
          </a:p>
        </p:txBody>
      </p:sp>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A11B9AF-FC96-AB4E-D2E6-905F94CF38DC}"/>
              </a:ext>
            </a:extLst>
          </p:cNvPr>
          <p:cNvSpPr txBox="1"/>
          <p:nvPr/>
        </p:nvSpPr>
        <p:spPr>
          <a:xfrm>
            <a:off x="3846503" y="503394"/>
            <a:ext cx="1447800" cy="523220"/>
          </a:xfrm>
          <a:prstGeom prst="rect">
            <a:avLst/>
          </a:prstGeom>
          <a:noFill/>
        </p:spPr>
        <p:txBody>
          <a:bodyPr wrap="square" rtlCol="0">
            <a:spAutoFit/>
          </a:bodyPr>
          <a:lstStyle/>
          <a:p>
            <a:pPr algn="ctr"/>
            <a:r>
              <a:rPr lang="en-US" sz="2800" b="1">
                <a:solidFill>
                  <a:srgbClr val="C00000"/>
                </a:solidFill>
                <a:latin typeface="Times New Roman" panose="02020603050405020304" pitchFamily="18" charset="0"/>
                <a:cs typeface="Times New Roman" panose="02020603050405020304" pitchFamily="18" charset="0"/>
              </a:rPr>
              <a:t>Giải</a:t>
            </a:r>
            <a:endParaRPr lang="en-US" sz="280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4198A6C-FFE6-145F-3202-E6B58986ACF0}"/>
                  </a:ext>
                </a:extLst>
              </p:cNvPr>
              <p:cNvSpPr txBox="1"/>
              <p:nvPr/>
            </p:nvSpPr>
            <p:spPr>
              <a:xfrm>
                <a:off x="221381" y="851855"/>
                <a:ext cx="5029200" cy="961545"/>
              </a:xfrm>
              <a:prstGeom prst="rect">
                <a:avLst/>
              </a:prstGeom>
              <a:noFill/>
            </p:spPr>
            <p:txBody>
              <a:bodyPr wrap="square">
                <a:spAutoFit/>
              </a:bodyPr>
              <a:lstStyle/>
              <a:p>
                <a:r>
                  <a:rPr lang="vi-VN" sz="2800">
                    <a:solidFill>
                      <a:schemeClr val="tx1"/>
                    </a:solidFill>
                    <a:latin typeface="+mj-lt"/>
                  </a:rPr>
                  <a:t>b) Ta có </a:t>
                </a:r>
                <a14:m>
                  <m:oMath xmlns:m="http://schemas.openxmlformats.org/officeDocument/2006/math">
                    <m:sSub>
                      <m:sSubPr>
                        <m:ctrlPr>
                          <a:rPr lang="vi-VN" sz="2800" i="1" smtClean="0">
                            <a:solidFill>
                              <a:schemeClr val="tx1"/>
                            </a:solidFill>
                            <a:latin typeface="Cambria Math" panose="02040503050406030204" pitchFamily="18" charset="0"/>
                            <a:ea typeface="Cambria Math" panose="02040503050406030204" pitchFamily="18" charset="0"/>
                          </a:rPr>
                        </m:ctrlPr>
                      </m:sSubPr>
                      <m:e>
                        <m:r>
                          <a:rPr lang="vi-VN" sz="2800" b="0" i="1" smtClean="0">
                            <a:solidFill>
                              <a:schemeClr val="tx1"/>
                            </a:solidFill>
                            <a:latin typeface="Cambria Math" panose="02040503050406030204" pitchFamily="18" charset="0"/>
                            <a:ea typeface="Cambria Math" panose="02040503050406030204" pitchFamily="18" charset="0"/>
                          </a:rPr>
                          <m:t>𝑆</m:t>
                        </m:r>
                      </m:e>
                      <m:sub>
                        <m:r>
                          <a:rPr lang="vi-VN" sz="2800" b="0" i="1" smtClean="0">
                            <a:solidFill>
                              <a:schemeClr val="tx1"/>
                            </a:solidFill>
                            <a:latin typeface="Cambria Math" panose="02040503050406030204" pitchFamily="18" charset="0"/>
                            <a:ea typeface="Cambria Math" panose="02040503050406030204" pitchFamily="18" charset="0"/>
                          </a:rPr>
                          <m:t>𝐴𝐵𝐶</m:t>
                        </m:r>
                      </m:sub>
                    </m:sSub>
                    <m:r>
                      <a:rPr lang="vi-VN" sz="2800" b="0" i="1" smtClean="0">
                        <a:solidFill>
                          <a:schemeClr val="tx1"/>
                        </a:solidFill>
                        <a:latin typeface="Cambria Math" panose="02040503050406030204" pitchFamily="18" charset="0"/>
                        <a:ea typeface="Cambria Math" panose="02040503050406030204" pitchFamily="18" charset="0"/>
                      </a:rPr>
                      <m:t>=</m:t>
                    </m:r>
                  </m:oMath>
                </a14:m>
                <a:r>
                  <a:rPr lang="vi-VN" sz="2800" i="1">
                    <a:solidFill>
                      <a:schemeClr val="tx1"/>
                    </a:solidFill>
                    <a:latin typeface="Cambria Math" panose="02040503050406030204" pitchFamily="18" charset="0"/>
                    <a:ea typeface="Cambria Math" panose="02040503050406030204" pitchFamily="18" charset="0"/>
                  </a:rPr>
                  <a:t> </a:t>
                </a:r>
                <a14:m>
                  <m:oMath xmlns:m="http://schemas.openxmlformats.org/officeDocument/2006/math">
                    <m:f>
                      <m:fPr>
                        <m:ctrlPr>
                          <a:rPr lang="vi-VN" sz="4000" i="1">
                            <a:latin typeface="Cambria Math" panose="02040503050406030204" pitchFamily="18" charset="0"/>
                            <a:ea typeface="Cambria Math" panose="02040503050406030204" pitchFamily="18" charset="0"/>
                          </a:rPr>
                        </m:ctrlPr>
                      </m:fPr>
                      <m:num>
                        <m:r>
                          <a:rPr lang="vi-VN" sz="4000" i="1">
                            <a:latin typeface="Cambria Math" panose="02040503050406030204" pitchFamily="18" charset="0"/>
                            <a:ea typeface="Cambria Math" panose="02040503050406030204" pitchFamily="18" charset="0"/>
                          </a:rPr>
                          <m:t>1</m:t>
                        </m:r>
                      </m:num>
                      <m:den>
                        <m:r>
                          <a:rPr lang="vi-VN" sz="4000" i="1">
                            <a:latin typeface="Cambria Math" panose="02040503050406030204" pitchFamily="18" charset="0"/>
                            <a:ea typeface="Cambria Math" panose="02040503050406030204" pitchFamily="18" charset="0"/>
                          </a:rPr>
                          <m:t>2</m:t>
                        </m:r>
                      </m:den>
                    </m:f>
                  </m:oMath>
                </a14:m>
                <a:r>
                  <a:rPr lang="vi-VN" sz="4000" i="1">
                    <a:solidFill>
                      <a:schemeClr val="tx1"/>
                    </a:solidFill>
                    <a:latin typeface="Cambria Math" panose="02040503050406030204" pitchFamily="18" charset="0"/>
                    <a:ea typeface="Cambria Math" panose="02040503050406030204" pitchFamily="18" charset="0"/>
                  </a:rPr>
                  <a:t> </a:t>
                </a:r>
                <a14:m>
                  <m:oMath xmlns:m="http://schemas.openxmlformats.org/officeDocument/2006/math">
                    <m:r>
                      <a:rPr lang="vi-VN" sz="2800" i="1">
                        <a:latin typeface="Cambria Math" panose="02040503050406030204" pitchFamily="18" charset="0"/>
                        <a:ea typeface="Cambria Math" panose="02040503050406030204" pitchFamily="18" charset="0"/>
                      </a:rPr>
                      <m:t>𝐴𝐻</m:t>
                    </m:r>
                    <m:r>
                      <a:rPr lang="vi-VN" sz="2800" i="1">
                        <a:latin typeface="Cambria Math" panose="02040503050406030204" pitchFamily="18" charset="0"/>
                        <a:ea typeface="Cambria Math" panose="02040503050406030204" pitchFamily="18" charset="0"/>
                      </a:rPr>
                      <m:t>.</m:t>
                    </m:r>
                    <m:r>
                      <a:rPr lang="vi-VN" sz="2800" i="1">
                        <a:latin typeface="Cambria Math" panose="02040503050406030204" pitchFamily="18" charset="0"/>
                        <a:ea typeface="Cambria Math" panose="02040503050406030204" pitchFamily="18" charset="0"/>
                      </a:rPr>
                      <m:t>𝐵𝐶</m:t>
                    </m:r>
                  </m:oMath>
                </a14:m>
                <a:endParaRPr lang="vi-VN" sz="2800" i="1">
                  <a:solidFill>
                    <a:schemeClr val="tx1"/>
                  </a:solidFill>
                  <a:latin typeface="Cambria Math" panose="02040503050406030204" pitchFamily="18" charset="0"/>
                  <a:ea typeface="Cambria Math" panose="02040503050406030204" pitchFamily="18" charset="0"/>
                </a:endParaRPr>
              </a:p>
            </p:txBody>
          </p:sp>
        </mc:Choice>
        <mc:Fallback>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4198A6C-FFE6-145F-3202-E6B58986ACF0}"/>
                  </a:ext>
                </a:extLst>
              </p:cNvPr>
              <p:cNvSpPr txBox="1">
                <a:spLocks noRot="1" noChangeAspect="1" noMove="1" noResize="1" noEditPoints="1" noAdjustHandles="1" noChangeArrowheads="1" noChangeShapeType="1" noTextEdit="1"/>
              </p:cNvSpPr>
              <p:nvPr/>
            </p:nvSpPr>
            <p:spPr>
              <a:xfrm>
                <a:off x="221381" y="851855"/>
                <a:ext cx="5029200" cy="961545"/>
              </a:xfrm>
              <a:prstGeom prst="rect">
                <a:avLst/>
              </a:prstGeom>
              <a:blipFill>
                <a:blip r:embed="rId3"/>
                <a:stretch>
                  <a:fillRect l="-242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3AA4EA7-A551-5DD9-491E-29E56B0D76CD}"/>
                  </a:ext>
                </a:extLst>
              </p:cNvPr>
              <p:cNvSpPr txBox="1"/>
              <p:nvPr/>
            </p:nvSpPr>
            <p:spPr>
              <a:xfrm>
                <a:off x="2247900" y="1837142"/>
                <a:ext cx="2400300" cy="99546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vi-VN" sz="2800" i="1">
                          <a:latin typeface="Cambria Math" panose="02040503050406030204" pitchFamily="18" charset="0"/>
                        </a:rPr>
                        <m:t>=</m:t>
                      </m:r>
                      <m:f>
                        <m:fPr>
                          <m:ctrlPr>
                            <a:rPr lang="vi-VN" sz="2800" b="0" i="1" smtClean="0">
                              <a:solidFill>
                                <a:schemeClr val="tx1"/>
                              </a:solidFill>
                              <a:effectLst/>
                              <a:latin typeface="Cambria Math" panose="02040503050406030204" pitchFamily="18" charset="0"/>
                            </a:rPr>
                          </m:ctrlPr>
                        </m:fPr>
                        <m:num>
                          <m:r>
                            <a:rPr lang="vi-VN" sz="2800" b="0" i="1" smtClean="0">
                              <a:solidFill>
                                <a:schemeClr val="tx1"/>
                              </a:solidFill>
                              <a:effectLst/>
                              <a:latin typeface="Cambria Math" panose="02040503050406030204" pitchFamily="18" charset="0"/>
                            </a:rPr>
                            <m:t>1</m:t>
                          </m:r>
                        </m:num>
                        <m:den>
                          <m:r>
                            <a:rPr lang="vi-VN" sz="2800" b="0" i="1" smtClean="0">
                              <a:solidFill>
                                <a:schemeClr val="tx1"/>
                              </a:solidFill>
                              <a:effectLst/>
                              <a:latin typeface="Cambria Math" panose="02040503050406030204" pitchFamily="18" charset="0"/>
                            </a:rPr>
                            <m:t>2</m:t>
                          </m:r>
                        </m:den>
                      </m:f>
                      <m:r>
                        <a:rPr lang="vi-VN" sz="2800" b="0" i="1" smtClean="0">
                          <a:solidFill>
                            <a:schemeClr val="tx1"/>
                          </a:solidFill>
                          <a:effectLst/>
                          <a:latin typeface="Cambria Math" panose="02040503050406030204" pitchFamily="18" charset="0"/>
                        </a:rPr>
                        <m:t>.</m:t>
                      </m:r>
                      <m:f>
                        <m:fPr>
                          <m:ctrlPr>
                            <a:rPr lang="vi-VN" sz="2800" i="1">
                              <a:solidFill>
                                <a:schemeClr val="tx1"/>
                              </a:solidFill>
                              <a:effectLst/>
                              <a:latin typeface="Cambria Math" panose="02040503050406030204" pitchFamily="18" charset="0"/>
                            </a:rPr>
                          </m:ctrlPr>
                        </m:fPr>
                        <m:num>
                          <m:r>
                            <a:rPr lang="vi-VN" sz="2800" i="1">
                              <a:solidFill>
                                <a:schemeClr val="tx1"/>
                              </a:solidFill>
                              <a:effectLst/>
                              <a:latin typeface="Cambria Math" panose="02040503050406030204" pitchFamily="18" charset="0"/>
                            </a:rPr>
                            <m:t>𝑎</m:t>
                          </m:r>
                          <m:rad>
                            <m:radPr>
                              <m:degHide m:val="on"/>
                              <m:ctrlPr>
                                <a:rPr lang="vi-VN" sz="2800" i="1">
                                  <a:solidFill>
                                    <a:schemeClr val="tx1"/>
                                  </a:solidFill>
                                  <a:effectLst/>
                                  <a:latin typeface="Cambria Math" panose="02040503050406030204" pitchFamily="18" charset="0"/>
                                </a:rPr>
                              </m:ctrlPr>
                            </m:radPr>
                            <m:deg/>
                            <m:e>
                              <m:r>
                                <a:rPr lang="vi-VN" sz="2800" i="1">
                                  <a:solidFill>
                                    <a:schemeClr val="tx1"/>
                                  </a:solidFill>
                                  <a:effectLst/>
                                  <a:latin typeface="Cambria Math" panose="02040503050406030204" pitchFamily="18" charset="0"/>
                                </a:rPr>
                                <m:t>3</m:t>
                              </m:r>
                            </m:e>
                          </m:rad>
                        </m:num>
                        <m:den>
                          <m:r>
                            <a:rPr lang="vi-VN" sz="2800" i="1">
                              <a:solidFill>
                                <a:schemeClr val="tx1"/>
                              </a:solidFill>
                              <a:effectLst/>
                              <a:latin typeface="Cambria Math" panose="02040503050406030204" pitchFamily="18" charset="0"/>
                            </a:rPr>
                            <m:t>4</m:t>
                          </m:r>
                        </m:den>
                      </m:f>
                      <m:r>
                        <a:rPr lang="vi-VN" sz="2800" b="0" i="1" smtClean="0">
                          <a:solidFill>
                            <a:schemeClr val="tx1"/>
                          </a:solidFill>
                          <a:effectLst/>
                          <a:latin typeface="Cambria Math" panose="02040503050406030204" pitchFamily="18" charset="0"/>
                        </a:rPr>
                        <m:t>.</m:t>
                      </m:r>
                      <m:r>
                        <a:rPr lang="vi-VN" sz="2800" b="0" i="1" smtClean="0">
                          <a:solidFill>
                            <a:schemeClr val="tx1"/>
                          </a:solidFill>
                          <a:effectLst/>
                          <a:latin typeface="Cambria Math" panose="02040503050406030204" pitchFamily="18" charset="0"/>
                        </a:rPr>
                        <m:t>𝑎</m:t>
                      </m:r>
                    </m:oMath>
                  </m:oMathPara>
                </a14:m>
                <a:endParaRPr lang="vi-VN" sz="2800" i="1">
                  <a:solidFill>
                    <a:schemeClr val="tx1"/>
                  </a:solidFill>
                  <a:effectLst/>
                  <a:latin typeface="+mj-lt"/>
                </a:endParaRPr>
              </a:p>
            </p:txBody>
          </p:sp>
        </mc:Choice>
        <mc:Fallback>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3AA4EA7-A551-5DD9-491E-29E56B0D76CD}"/>
                  </a:ext>
                </a:extLst>
              </p:cNvPr>
              <p:cNvSpPr txBox="1">
                <a:spLocks noRot="1" noChangeAspect="1" noMove="1" noResize="1" noEditPoints="1" noAdjustHandles="1" noChangeArrowheads="1" noChangeShapeType="1" noTextEdit="1"/>
              </p:cNvSpPr>
              <p:nvPr/>
            </p:nvSpPr>
            <p:spPr>
              <a:xfrm>
                <a:off x="2247900" y="1837142"/>
                <a:ext cx="2400300" cy="9954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898A512-F52E-20C2-1EB4-8232F369F3AB}"/>
                  </a:ext>
                </a:extLst>
              </p:cNvPr>
              <p:cNvSpPr txBox="1"/>
              <p:nvPr/>
            </p:nvSpPr>
            <p:spPr>
              <a:xfrm>
                <a:off x="2247900" y="2856349"/>
                <a:ext cx="2818591" cy="851772"/>
              </a:xfrm>
              <a:prstGeom prst="rect">
                <a:avLst/>
              </a:prstGeom>
              <a:noFill/>
            </p:spPr>
            <p:txBody>
              <a:bodyPr wrap="square">
                <a:spAutoFit/>
              </a:bodyPr>
              <a:lstStyle/>
              <a:p>
                <a14:m>
                  <m:oMath xmlns:m="http://schemas.openxmlformats.org/officeDocument/2006/math">
                    <m:r>
                      <a:rPr lang="vi-VN" sz="2800" b="0" i="1" smtClean="0">
                        <a:solidFill>
                          <a:schemeClr val="tx1"/>
                        </a:solidFill>
                        <a:latin typeface="Cambria Math" panose="02040503050406030204" pitchFamily="18" charset="0"/>
                      </a:rPr>
                      <m:t>=</m:t>
                    </m:r>
                    <m:f>
                      <m:fPr>
                        <m:ctrlPr>
                          <a:rPr lang="vi-VN" sz="2800" i="1">
                            <a:solidFill>
                              <a:schemeClr val="tx1"/>
                            </a:solidFill>
                            <a:latin typeface="Cambria Math" panose="02040503050406030204" pitchFamily="18" charset="0"/>
                          </a:rPr>
                        </m:ctrlPr>
                      </m:fPr>
                      <m:num>
                        <m:sSup>
                          <m:sSupPr>
                            <m:ctrlPr>
                              <a:rPr lang="vi-VN" sz="2800" i="1" smtClean="0">
                                <a:solidFill>
                                  <a:schemeClr val="tx1"/>
                                </a:solidFill>
                                <a:latin typeface="Cambria Math" panose="02040503050406030204" pitchFamily="18" charset="0"/>
                              </a:rPr>
                            </m:ctrlPr>
                          </m:sSupPr>
                          <m:e>
                            <m:r>
                              <m:rPr>
                                <m:nor/>
                              </m:rPr>
                              <a:rPr lang="vi-VN" sz="2800" b="0" i="1" smtClean="0">
                                <a:solidFill>
                                  <a:schemeClr val="tx1"/>
                                </a:solidFill>
                                <a:latin typeface="+mj-lt"/>
                              </a:rPr>
                              <m:t>a</m:t>
                            </m:r>
                          </m:e>
                          <m:sup>
                            <m:r>
                              <a:rPr lang="vi-VN" sz="2800" b="0" i="1" smtClean="0">
                                <a:solidFill>
                                  <a:schemeClr val="tx1"/>
                                </a:solidFill>
                                <a:latin typeface="Cambria Math" panose="02040503050406030204" pitchFamily="18" charset="0"/>
                              </a:rPr>
                              <m:t>2</m:t>
                            </m:r>
                          </m:sup>
                        </m:sSup>
                        <m:rad>
                          <m:radPr>
                            <m:degHide m:val="on"/>
                            <m:ctrlPr>
                              <a:rPr lang="vi-VN" sz="2800" i="1">
                                <a:solidFill>
                                  <a:schemeClr val="tx1"/>
                                </a:solidFill>
                                <a:latin typeface="Cambria Math" panose="02040503050406030204" pitchFamily="18" charset="0"/>
                              </a:rPr>
                            </m:ctrlPr>
                          </m:radPr>
                          <m:deg/>
                          <m:e>
                            <m:r>
                              <m:rPr>
                                <m:nor/>
                              </m:rPr>
                              <a:rPr lang="vi-VN" sz="2800">
                                <a:solidFill>
                                  <a:schemeClr val="tx1"/>
                                </a:solidFill>
                                <a:latin typeface="+mj-lt"/>
                              </a:rPr>
                              <m:t>3</m:t>
                            </m:r>
                          </m:e>
                        </m:rad>
                      </m:num>
                      <m:den>
                        <m:r>
                          <m:rPr>
                            <m:nor/>
                          </m:rPr>
                          <a:rPr lang="vi-VN" sz="2800">
                            <a:solidFill>
                              <a:schemeClr val="tx1"/>
                            </a:solidFill>
                            <a:latin typeface="+mj-lt"/>
                          </a:rPr>
                          <m:t>4</m:t>
                        </m:r>
                      </m:den>
                    </m:f>
                  </m:oMath>
                </a14:m>
                <a:r>
                  <a:rPr lang="vi-VN" sz="2800" i="1">
                    <a:solidFill>
                      <a:schemeClr val="tx1"/>
                    </a:solidFill>
                    <a:latin typeface="+mj-lt"/>
                  </a:rPr>
                  <a:t> </a:t>
                </a:r>
                <a:r>
                  <a:rPr lang="vi-VN" sz="2800">
                    <a:solidFill>
                      <a:schemeClr val="tx1"/>
                    </a:solidFill>
                    <a:latin typeface="+mj-lt"/>
                  </a:rPr>
                  <a:t>(đvdt)</a:t>
                </a:r>
              </a:p>
            </p:txBody>
          </p:sp>
        </mc:Choice>
        <mc:Fallback>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898A512-F52E-20C2-1EB4-8232F369F3AB}"/>
                  </a:ext>
                </a:extLst>
              </p:cNvPr>
              <p:cNvSpPr txBox="1">
                <a:spLocks noRot="1" noChangeAspect="1" noMove="1" noResize="1" noEditPoints="1" noAdjustHandles="1" noChangeArrowheads="1" noChangeShapeType="1" noTextEdit="1"/>
              </p:cNvSpPr>
              <p:nvPr/>
            </p:nvSpPr>
            <p:spPr>
              <a:xfrm>
                <a:off x="2247900" y="2856349"/>
                <a:ext cx="2818591" cy="851772"/>
              </a:xfrm>
              <a:prstGeom prst="rect">
                <a:avLst/>
              </a:prstGeom>
              <a:blipFill>
                <a:blip r:embed="rId5"/>
                <a:stretch>
                  <a:fillRect b="-8633"/>
                </a:stretch>
              </a:blipFill>
            </p:spPr>
            <p:txBody>
              <a:bodyPr/>
              <a:lstStyle/>
              <a:p>
                <a:r>
                  <a:rPr lang="en-US">
                    <a:noFill/>
                  </a:rPr>
                  <a:t> </a:t>
                </a:r>
              </a:p>
            </p:txBody>
          </p:sp>
        </mc:Fallback>
      </mc:AlternateContent>
      <p:pic>
        <p:nvPicPr>
          <p:cNvPr id="13" name="Picture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4F5B00C-27AE-8CB3-92DB-6544CF99B5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32" t="6465" r="5160" b="6115"/>
          <a:stretch/>
        </p:blipFill>
        <p:spPr bwMode="auto">
          <a:xfrm>
            <a:off x="5903094" y="841179"/>
            <a:ext cx="2667000" cy="2478425"/>
          </a:xfrm>
          <a:prstGeom prst="rect">
            <a:avLst/>
          </a:prstGeom>
          <a:noFill/>
          <a:ln>
            <a:noFill/>
          </a:ln>
        </p:spPr>
      </p:pic>
      <p:sp>
        <p:nvSpPr>
          <p:cNvPr id="2" name="Rectang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9DF5846-C4A7-058D-6363-8B314BF079EC}"/>
              </a:ext>
            </a:extLst>
          </p:cNvPr>
          <p:cNvSpPr/>
          <p:nvPr/>
        </p:nvSpPr>
        <p:spPr>
          <a:xfrm>
            <a:off x="0" y="-19050"/>
            <a:ext cx="9144000" cy="523220"/>
          </a:xfrm>
          <a:prstGeom prst="rect">
            <a:avLst/>
          </a:prstGeom>
          <a:solidFill>
            <a:srgbClr val="439E6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LUYỆN TẬP</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259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p:cNvSpPr/>
          <p:nvPr/>
        </p:nvSpPr>
        <p:spPr>
          <a:xfrm>
            <a:off x="439949" y="933450"/>
            <a:ext cx="3657600" cy="32766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HOẠT ĐỘNG</a:t>
            </a:r>
          </a:p>
        </p:txBody>
      </p:sp>
      <p:sp>
        <p:nvSpPr>
          <p:cNvPr id="2" name="TextBox 10" descr="OPL20U25GSXzBJYl68kk8uQGfFKzs7yb1M4KJWUiLk6ZEvGF+qCIPSnY57AbBFCvTW2023.15.47+K4lPs7H94VUqPe2XwIsfPRnrXQE//QTEXxb8/8N4CNc6FpgZahzpTjFhMzSA7T/nHJa11DE8Ng2TP3iAmRczFlmslSuUNOgUeb6yRvs0="/>
          <p:cNvSpPr txBox="1"/>
          <p:nvPr/>
        </p:nvSpPr>
        <p:spPr>
          <a:xfrm>
            <a:off x="4075090" y="1815147"/>
            <a:ext cx="2438400" cy="583565"/>
          </a:xfrm>
          <a:prstGeom prst="rect">
            <a:avLst/>
          </a:prstGeom>
          <a:noFill/>
        </p:spPr>
        <p:txBody>
          <a:bodyPr wrap="square">
            <a:spAutoFit/>
          </a:bodyPr>
          <a:lstStyle/>
          <a:p>
            <a:r>
              <a:rPr lang="en-GB" altLang="en-US" sz="3200" b="1" dirty="0">
                <a:solidFill>
                  <a:srgbClr val="FF0000"/>
                </a:solidFill>
                <a:latin typeface="Times New Roman" panose="02020603050405020304" pitchFamily="18" charset="0"/>
              </a:rPr>
              <a:t>VẬN DỤNG</a:t>
            </a:r>
          </a:p>
        </p:txBody>
      </p:sp>
      <p:pic>
        <p:nvPicPr>
          <p:cNvPr id="9" name="Pictur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E77C668-E424-1B86-D789-EB74A1BD68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2582049"/>
            <a:ext cx="2323809" cy="223492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t="-4000" r="-5000" b="-3000"/>
          </a:stretch>
        </a:blip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F407E09-1DCC-C3D3-57C8-B386030C1DB4}"/>
                  </a:ext>
                </a:extLst>
              </p:cNvPr>
              <p:cNvSpPr txBox="1"/>
              <p:nvPr/>
            </p:nvSpPr>
            <p:spPr>
              <a:xfrm>
                <a:off x="152399" y="504170"/>
                <a:ext cx="5562601" cy="3970318"/>
              </a:xfrm>
              <a:prstGeom prst="rect">
                <a:avLst/>
              </a:prstGeom>
              <a:noFill/>
            </p:spPr>
            <p:txBody>
              <a:bodyPr wrap="square">
                <a:spAutoFit/>
              </a:bodyPr>
              <a:lstStyle>
                <a:defPPr>
                  <a:defRPr lang="en-US"/>
                </a:defPPr>
                <a:lvl1pPr>
                  <a:defRPr sz="2800" i="1">
                    <a:solidFill>
                      <a:srgbClr val="0000FF"/>
                    </a:solidFill>
                    <a:latin typeface="Times New Roman" panose="02020603050405020304" pitchFamily="18" charset="0"/>
                    <a:cs typeface="Times New Roman" panose="02020603050405020304" pitchFamily="18" charset="0"/>
                  </a:defRPr>
                </a:lvl1pPr>
              </a:lstStyle>
              <a:p>
                <a:pPr algn="just"/>
                <a:r>
                  <a:rPr lang="en-US" b="1" i="0" dirty="0">
                    <a:solidFill>
                      <a:srgbClr val="C00000"/>
                    </a:solidFill>
                  </a:rPr>
                  <a:t>BT 6: </a:t>
                </a:r>
                <a:r>
                  <a:rPr lang="en-US" i="0" dirty="0" err="1">
                    <a:solidFill>
                      <a:schemeClr val="tx1"/>
                    </a:solidFill>
                  </a:rPr>
                  <a:t>Hình</a:t>
                </a:r>
                <a:r>
                  <a:rPr lang="en-US" i="0" dirty="0">
                    <a:solidFill>
                      <a:schemeClr val="tx1"/>
                    </a:solidFill>
                  </a:rPr>
                  <a:t> 10 </a:t>
                </a:r>
                <a:r>
                  <a:rPr lang="en-US" i="0" dirty="0" err="1">
                    <a:solidFill>
                      <a:schemeClr val="tx1"/>
                    </a:solidFill>
                  </a:rPr>
                  <a:t>mô</a:t>
                </a:r>
                <a:r>
                  <a:rPr lang="en-US" i="0" dirty="0">
                    <a:solidFill>
                      <a:schemeClr val="tx1"/>
                    </a:solidFill>
                  </a:rPr>
                  <a:t> </a:t>
                </a:r>
                <a:r>
                  <a:rPr lang="en-US" i="0" dirty="0" err="1">
                    <a:solidFill>
                      <a:schemeClr val="tx1"/>
                    </a:solidFill>
                  </a:rPr>
                  <a:t>tả</a:t>
                </a:r>
                <a:r>
                  <a:rPr lang="en-US" i="0" dirty="0">
                    <a:solidFill>
                      <a:schemeClr val="tx1"/>
                    </a:solidFill>
                  </a:rPr>
                  <a:t> </a:t>
                </a:r>
                <a:r>
                  <a:rPr lang="en-US" i="0" dirty="0" err="1">
                    <a:solidFill>
                      <a:schemeClr val="tx1"/>
                    </a:solidFill>
                  </a:rPr>
                  <a:t>mặt</a:t>
                </a:r>
                <a:r>
                  <a:rPr lang="en-US" i="0" dirty="0">
                    <a:solidFill>
                      <a:schemeClr val="tx1"/>
                    </a:solidFill>
                  </a:rPr>
                  <a:t> </a:t>
                </a:r>
                <a:r>
                  <a:rPr lang="en-US" i="0" dirty="0" err="1">
                    <a:solidFill>
                      <a:schemeClr val="tx1"/>
                    </a:solidFill>
                  </a:rPr>
                  <a:t>cắt</a:t>
                </a:r>
                <a:r>
                  <a:rPr lang="en-US" i="0" dirty="0">
                    <a:solidFill>
                      <a:schemeClr val="tx1"/>
                    </a:solidFill>
                  </a:rPr>
                  <a:t> </a:t>
                </a:r>
                <a:r>
                  <a:rPr lang="en-US" i="0" dirty="0" err="1">
                    <a:solidFill>
                      <a:schemeClr val="tx1"/>
                    </a:solidFill>
                  </a:rPr>
                  <a:t>đúng</a:t>
                </a:r>
                <a:r>
                  <a:rPr lang="en-US" i="0" dirty="0">
                    <a:solidFill>
                      <a:schemeClr val="tx1"/>
                    </a:solidFill>
                  </a:rPr>
                  <a:t> </a:t>
                </a:r>
                <a:r>
                  <a:rPr lang="en-US" i="0" dirty="0" err="1">
                    <a:solidFill>
                      <a:schemeClr val="tx1"/>
                    </a:solidFill>
                  </a:rPr>
                  <a:t>của</a:t>
                </a:r>
                <a:r>
                  <a:rPr lang="en-US" i="0" dirty="0">
                    <a:solidFill>
                      <a:schemeClr val="tx1"/>
                    </a:solidFill>
                  </a:rPr>
                  <a:t> </a:t>
                </a:r>
                <a:r>
                  <a:rPr lang="en-US" i="0" dirty="0" err="1">
                    <a:solidFill>
                      <a:schemeClr val="tx1"/>
                    </a:solidFill>
                  </a:rPr>
                  <a:t>một</a:t>
                </a:r>
                <a:r>
                  <a:rPr lang="en-US" i="0" dirty="0">
                    <a:solidFill>
                      <a:schemeClr val="tx1"/>
                    </a:solidFill>
                  </a:rPr>
                  <a:t> </a:t>
                </a:r>
                <a:r>
                  <a:rPr lang="en-US" i="0" dirty="0" err="1">
                    <a:solidFill>
                      <a:schemeClr val="tx1"/>
                    </a:solidFill>
                  </a:rPr>
                  <a:t>sân</a:t>
                </a:r>
                <a:r>
                  <a:rPr lang="en-US" i="0" dirty="0">
                    <a:solidFill>
                      <a:schemeClr val="tx1"/>
                    </a:solidFill>
                  </a:rPr>
                  <a:t> </a:t>
                </a:r>
                <a:r>
                  <a:rPr lang="en-US" i="0" dirty="0" err="1">
                    <a:solidFill>
                      <a:schemeClr val="tx1"/>
                    </a:solidFill>
                  </a:rPr>
                  <a:t>khấu</a:t>
                </a:r>
                <a:r>
                  <a:rPr lang="en-US" i="0" dirty="0">
                    <a:solidFill>
                      <a:schemeClr val="tx1"/>
                    </a:solidFill>
                  </a:rPr>
                  <a:t> </a:t>
                </a:r>
                <a:r>
                  <a:rPr lang="en-US" i="0" dirty="0" err="1">
                    <a:solidFill>
                      <a:schemeClr val="tx1"/>
                    </a:solidFill>
                  </a:rPr>
                  <a:t>ngoài</a:t>
                </a:r>
                <a:r>
                  <a:rPr lang="en-US" i="0" dirty="0">
                    <a:solidFill>
                      <a:schemeClr val="tx1"/>
                    </a:solidFill>
                  </a:rPr>
                  <a:t> </a:t>
                </a:r>
                <a:r>
                  <a:rPr lang="en-US" i="0" dirty="0" err="1">
                    <a:solidFill>
                      <a:schemeClr val="tx1"/>
                    </a:solidFill>
                  </a:rPr>
                  <a:t>trời</a:t>
                </a:r>
                <a:r>
                  <a:rPr lang="en-US" i="0" dirty="0">
                    <a:solidFill>
                      <a:schemeClr val="tx1"/>
                    </a:solidFill>
                  </a:rPr>
                  <a:t> </a:t>
                </a:r>
                <a:r>
                  <a:rPr lang="en-US" i="0" dirty="0" err="1">
                    <a:solidFill>
                      <a:schemeClr val="tx1"/>
                    </a:solidFill>
                  </a:rPr>
                  <a:t>có</a:t>
                </a:r>
                <a:r>
                  <a:rPr lang="en-US" i="0" dirty="0">
                    <a:solidFill>
                      <a:schemeClr val="tx1"/>
                    </a:solidFill>
                  </a:rPr>
                  <a:t> </a:t>
                </a:r>
                <a:r>
                  <a:rPr lang="en-US" i="0" dirty="0" err="1">
                    <a:solidFill>
                      <a:schemeClr val="tx1"/>
                    </a:solidFill>
                  </a:rPr>
                  <a:t>mái</a:t>
                </a:r>
                <a:r>
                  <a:rPr lang="en-US" i="0" dirty="0">
                    <a:solidFill>
                      <a:schemeClr val="tx1"/>
                    </a:solidFill>
                  </a:rPr>
                  <a:t> </a:t>
                </a:r>
                <a:r>
                  <a:rPr lang="en-US" i="0" dirty="0" err="1">
                    <a:solidFill>
                      <a:schemeClr val="tx1"/>
                    </a:solidFill>
                  </a:rPr>
                  <a:t>che</a:t>
                </a:r>
                <a:r>
                  <a:rPr lang="en-US" i="0" dirty="0">
                    <a:solidFill>
                      <a:schemeClr val="tx1"/>
                    </a:solidFill>
                  </a:rPr>
                  <a:t>. </a:t>
                </a:r>
                <a:r>
                  <a:rPr lang="en-US" i="0" dirty="0" err="1">
                    <a:solidFill>
                      <a:schemeClr val="tx1"/>
                    </a:solidFill>
                  </a:rPr>
                  <a:t>Chiều</a:t>
                </a:r>
                <a:r>
                  <a:rPr lang="en-US" i="0" dirty="0">
                    <a:solidFill>
                      <a:schemeClr val="tx1"/>
                    </a:solidFill>
                  </a:rPr>
                  <a:t> </a:t>
                </a:r>
                <a:r>
                  <a:rPr lang="en-US" i="0" dirty="0" err="1">
                    <a:solidFill>
                      <a:schemeClr val="tx1"/>
                    </a:solidFill>
                  </a:rPr>
                  <a:t>cao</a:t>
                </a:r>
                <a:r>
                  <a:rPr lang="en-US" i="0" dirty="0">
                    <a:solidFill>
                      <a:schemeClr val="tx1"/>
                    </a:solidFill>
                  </a:rPr>
                  <a:t> </a:t>
                </a:r>
                <a:r>
                  <a:rPr lang="en-US" i="0" dirty="0" err="1">
                    <a:solidFill>
                      <a:schemeClr val="tx1"/>
                    </a:solidFill>
                  </a:rPr>
                  <a:t>của</a:t>
                </a:r>
                <a:r>
                  <a:rPr lang="en-US" i="0" dirty="0">
                    <a:solidFill>
                      <a:schemeClr val="tx1"/>
                    </a:solidFill>
                  </a:rPr>
                  <a:t> </a:t>
                </a:r>
                <a:r>
                  <a:rPr lang="en-US" i="0" dirty="0" err="1">
                    <a:solidFill>
                      <a:schemeClr val="tx1"/>
                    </a:solidFill>
                  </a:rPr>
                  <a:t>khung</a:t>
                </a:r>
                <a:r>
                  <a:rPr lang="en-US" i="0" dirty="0">
                    <a:solidFill>
                      <a:schemeClr val="tx1"/>
                    </a:solidFill>
                  </a:rPr>
                  <a:t> </a:t>
                </a:r>
                <a:r>
                  <a:rPr lang="en-US" i="0" dirty="0" err="1">
                    <a:solidFill>
                      <a:schemeClr val="tx1"/>
                    </a:solidFill>
                  </a:rPr>
                  <a:t>phía</a:t>
                </a:r>
                <a:r>
                  <a:rPr lang="en-US" i="0" dirty="0">
                    <a:solidFill>
                      <a:schemeClr val="tx1"/>
                    </a:solidFill>
                  </a:rPr>
                  <a:t> </a:t>
                </a:r>
                <a:r>
                  <a:rPr lang="en-US" i="0" dirty="0" err="1">
                    <a:solidFill>
                      <a:schemeClr val="tx1"/>
                    </a:solidFill>
                  </a:rPr>
                  <a:t>trước</a:t>
                </a:r>
                <a:r>
                  <a:rPr lang="en-US" i="0" dirty="0">
                    <a:solidFill>
                      <a:schemeClr val="tx1"/>
                    </a:solidFill>
                  </a:rPr>
                  <a:t> </a:t>
                </a:r>
                <a:r>
                  <a:rPr lang="en-US" i="0" dirty="0" err="1">
                    <a:solidFill>
                      <a:schemeClr val="tx1"/>
                    </a:solidFill>
                  </a:rPr>
                  <a:t>khoảng</a:t>
                </a:r>
                <a:r>
                  <a:rPr lang="en-US" i="0" dirty="0">
                    <a:solidFill>
                      <a:schemeClr val="tx1"/>
                    </a:solidFill>
                  </a:rPr>
                  <a:t> </a:t>
                </a:r>
                <a14:m>
                  <m:oMath xmlns:m="http://schemas.openxmlformats.org/officeDocument/2006/math">
                    <m:r>
                      <a:rPr lang="en-US" b="0" i="1" smtClean="0">
                        <a:solidFill>
                          <a:schemeClr val="tx1"/>
                        </a:solidFill>
                        <a:latin typeface="Cambria Math" panose="02040503050406030204" pitchFamily="18" charset="0"/>
                      </a:rPr>
                      <m:t>7</m:t>
                    </m:r>
                  </m:oMath>
                </a14:m>
                <a:r>
                  <a:rPr lang="en-US" i="0" dirty="0">
                    <a:solidFill>
                      <a:schemeClr val="tx1"/>
                    </a:solidFill>
                  </a:rPr>
                  <a:t> m, </a:t>
                </a:r>
                <a:r>
                  <a:rPr lang="en-US" i="0" dirty="0" err="1">
                    <a:solidFill>
                      <a:schemeClr val="tx1"/>
                    </a:solidFill>
                  </a:rPr>
                  <a:t>chiều</a:t>
                </a:r>
                <a:r>
                  <a:rPr lang="en-US" i="0" dirty="0">
                    <a:solidFill>
                      <a:schemeClr val="tx1"/>
                    </a:solidFill>
                  </a:rPr>
                  <a:t> </a:t>
                </a:r>
                <a:r>
                  <a:rPr lang="en-US" i="0" dirty="0" err="1">
                    <a:solidFill>
                      <a:schemeClr val="tx1"/>
                    </a:solidFill>
                  </a:rPr>
                  <a:t>cao</a:t>
                </a:r>
                <a:r>
                  <a:rPr lang="en-US" i="0" dirty="0">
                    <a:solidFill>
                      <a:schemeClr val="tx1"/>
                    </a:solidFill>
                  </a:rPr>
                  <a:t> </a:t>
                </a:r>
                <a:r>
                  <a:rPr lang="en-US" i="0" dirty="0" err="1">
                    <a:solidFill>
                      <a:schemeClr val="tx1"/>
                    </a:solidFill>
                  </a:rPr>
                  <a:t>của</a:t>
                </a:r>
                <a:r>
                  <a:rPr lang="en-US" i="0" dirty="0">
                    <a:solidFill>
                      <a:schemeClr val="tx1"/>
                    </a:solidFill>
                  </a:rPr>
                  <a:t> </a:t>
                </a:r>
                <a:r>
                  <a:rPr lang="en-US" i="0" dirty="0" err="1">
                    <a:solidFill>
                      <a:schemeClr val="tx1"/>
                    </a:solidFill>
                  </a:rPr>
                  <a:t>khung</a:t>
                </a:r>
                <a:r>
                  <a:rPr lang="en-US" i="0" dirty="0">
                    <a:solidFill>
                      <a:schemeClr val="tx1"/>
                    </a:solidFill>
                  </a:rPr>
                  <a:t> </a:t>
                </a:r>
                <a:r>
                  <a:rPr lang="en-US" i="0" dirty="0" err="1">
                    <a:solidFill>
                      <a:schemeClr val="tx1"/>
                    </a:solidFill>
                  </a:rPr>
                  <a:t>phía</a:t>
                </a:r>
                <a:r>
                  <a:rPr lang="en-US" i="0" dirty="0">
                    <a:solidFill>
                      <a:schemeClr val="tx1"/>
                    </a:solidFill>
                  </a:rPr>
                  <a:t> </a:t>
                </a:r>
                <a:r>
                  <a:rPr lang="en-US" i="0" dirty="0" err="1">
                    <a:solidFill>
                      <a:schemeClr val="tx1"/>
                    </a:solidFill>
                  </a:rPr>
                  <a:t>sau</a:t>
                </a:r>
                <a:r>
                  <a:rPr lang="en-US" i="0" dirty="0">
                    <a:solidFill>
                      <a:schemeClr val="tx1"/>
                    </a:solidFill>
                  </a:rPr>
                  <a:t> </a:t>
                </a:r>
                <a:r>
                  <a:rPr lang="en-US" i="0" dirty="0" err="1">
                    <a:solidFill>
                      <a:schemeClr val="tx1"/>
                    </a:solidFill>
                  </a:rPr>
                  <a:t>là</a:t>
                </a:r>
                <a:r>
                  <a:rPr lang="en-US" i="0" dirty="0">
                    <a:solidFill>
                      <a:schemeClr val="tx1"/>
                    </a:solidFill>
                  </a:rPr>
                  <a:t> </a:t>
                </a:r>
                <a14:m>
                  <m:oMath xmlns:m="http://schemas.openxmlformats.org/officeDocument/2006/math">
                    <m:r>
                      <a:rPr lang="en-US" b="0" i="1" smtClean="0">
                        <a:solidFill>
                          <a:schemeClr val="tx1"/>
                        </a:solidFill>
                        <a:latin typeface="Cambria Math" panose="02040503050406030204" pitchFamily="18" charset="0"/>
                      </a:rPr>
                      <m:t>6</m:t>
                    </m:r>
                  </m:oMath>
                </a14:m>
                <a:r>
                  <a:rPr lang="en-US" i="0" dirty="0">
                    <a:solidFill>
                      <a:schemeClr val="tx1"/>
                    </a:solidFill>
                  </a:rPr>
                  <a:t> m, </a:t>
                </a:r>
                <a:r>
                  <a:rPr lang="en-US" i="0" dirty="0" err="1">
                    <a:solidFill>
                      <a:schemeClr val="tx1"/>
                    </a:solidFill>
                  </a:rPr>
                  <a:t>hai</a:t>
                </a:r>
                <a:r>
                  <a:rPr lang="en-US" i="0" dirty="0">
                    <a:solidFill>
                      <a:schemeClr val="tx1"/>
                    </a:solidFill>
                  </a:rPr>
                  <a:t> </a:t>
                </a:r>
                <a:r>
                  <a:rPr lang="en-US" i="0" dirty="0" err="1">
                    <a:solidFill>
                      <a:schemeClr val="tx1"/>
                    </a:solidFill>
                  </a:rPr>
                  <a:t>khung</a:t>
                </a:r>
                <a:r>
                  <a:rPr lang="en-US" i="0" dirty="0">
                    <a:solidFill>
                      <a:schemeClr val="tx1"/>
                    </a:solidFill>
                  </a:rPr>
                  <a:t> </a:t>
                </a:r>
                <a:r>
                  <a:rPr lang="en-US" i="0" dirty="0" err="1">
                    <a:solidFill>
                      <a:schemeClr val="tx1"/>
                    </a:solidFill>
                  </a:rPr>
                  <a:t>cách</a:t>
                </a:r>
                <a:r>
                  <a:rPr lang="en-US" i="0" dirty="0">
                    <a:solidFill>
                      <a:schemeClr val="tx1"/>
                    </a:solidFill>
                  </a:rPr>
                  <a:t> </a:t>
                </a:r>
                <a:r>
                  <a:rPr lang="en-US" i="0" dirty="0" err="1">
                    <a:solidFill>
                      <a:schemeClr val="tx1"/>
                    </a:solidFill>
                  </a:rPr>
                  <a:t>nhau</a:t>
                </a:r>
                <a:r>
                  <a:rPr lang="en-US" i="0" dirty="0">
                    <a:solidFill>
                      <a:schemeClr val="tx1"/>
                    </a:solidFill>
                  </a:rPr>
                  <a:t> </a:t>
                </a:r>
                <a:r>
                  <a:rPr lang="en-US" i="0" dirty="0" err="1">
                    <a:solidFill>
                      <a:schemeClr val="tx1"/>
                    </a:solidFill>
                  </a:rPr>
                  <a:t>một</a:t>
                </a:r>
                <a:r>
                  <a:rPr lang="en-US" i="0" dirty="0">
                    <a:solidFill>
                      <a:schemeClr val="tx1"/>
                    </a:solidFill>
                  </a:rPr>
                  <a:t> </a:t>
                </a:r>
                <a:r>
                  <a:rPr lang="en-US" i="0" dirty="0" err="1">
                    <a:solidFill>
                      <a:schemeClr val="tx1"/>
                    </a:solidFill>
                  </a:rPr>
                  <a:t>khoảng</a:t>
                </a:r>
                <a:r>
                  <a:rPr lang="en-US" i="0" dirty="0">
                    <a:solidFill>
                      <a:schemeClr val="tx1"/>
                    </a:solidFill>
                  </a:rPr>
                  <a:t> </a:t>
                </a:r>
                <a:r>
                  <a:rPr lang="en-US" i="0" dirty="0" err="1">
                    <a:solidFill>
                      <a:schemeClr val="tx1"/>
                    </a:solidFill>
                  </a:rPr>
                  <a:t>là</a:t>
                </a:r>
                <a:r>
                  <a:rPr lang="en-US" i="0" dirty="0">
                    <a:solidFill>
                      <a:schemeClr val="tx1"/>
                    </a:solidFill>
                  </a:rPr>
                  <a:t> </a:t>
                </a:r>
                <a14:m>
                  <m:oMath xmlns:m="http://schemas.openxmlformats.org/officeDocument/2006/math">
                    <m:r>
                      <a:rPr lang="en-US" b="0" i="1" smtClean="0">
                        <a:solidFill>
                          <a:schemeClr val="tx1"/>
                        </a:solidFill>
                        <a:latin typeface="Cambria Math" panose="02040503050406030204" pitchFamily="18" charset="0"/>
                      </a:rPr>
                      <m:t>5</m:t>
                    </m:r>
                  </m:oMath>
                </a14:m>
                <a:r>
                  <a:rPr lang="en-US" i="0" dirty="0">
                    <a:solidFill>
                      <a:schemeClr val="tx1"/>
                    </a:solidFill>
                  </a:rPr>
                  <a:t> m. </a:t>
                </a:r>
                <a:r>
                  <a:rPr lang="en-US" i="0" dirty="0" err="1">
                    <a:solidFill>
                      <a:schemeClr val="tx1"/>
                    </a:solidFill>
                  </a:rPr>
                  <a:t>Chiều</a:t>
                </a:r>
                <a:r>
                  <a:rPr lang="en-US" i="0" dirty="0">
                    <a:solidFill>
                      <a:schemeClr val="tx1"/>
                    </a:solidFill>
                  </a:rPr>
                  <a:t> </a:t>
                </a:r>
                <a:r>
                  <a:rPr lang="en-US" i="0" dirty="0" err="1">
                    <a:solidFill>
                      <a:schemeClr val="tx1"/>
                    </a:solidFill>
                  </a:rPr>
                  <a:t>cao</a:t>
                </a:r>
                <a:r>
                  <a:rPr lang="en-US" i="0" dirty="0">
                    <a:solidFill>
                      <a:schemeClr val="tx1"/>
                    </a:solidFill>
                  </a:rPr>
                  <a:t> </a:t>
                </a:r>
                <a:r>
                  <a:rPr lang="en-US" i="0" dirty="0" err="1">
                    <a:solidFill>
                      <a:schemeClr val="tx1"/>
                    </a:solidFill>
                  </a:rPr>
                  <a:t>của</a:t>
                </a:r>
                <a:r>
                  <a:rPr lang="en-US" i="0" dirty="0">
                    <a:solidFill>
                      <a:schemeClr val="tx1"/>
                    </a:solidFill>
                  </a:rPr>
                  <a:t> </a:t>
                </a:r>
                <a:r>
                  <a:rPr lang="en-US" i="0" dirty="0" err="1">
                    <a:solidFill>
                      <a:schemeClr val="tx1"/>
                    </a:solidFill>
                  </a:rPr>
                  <a:t>mái</a:t>
                </a:r>
                <a:r>
                  <a:rPr lang="en-US" i="0" dirty="0">
                    <a:solidFill>
                      <a:schemeClr val="tx1"/>
                    </a:solidFill>
                  </a:rPr>
                  <a:t> </a:t>
                </a:r>
                <a:r>
                  <a:rPr lang="en-US" i="0" dirty="0" err="1">
                    <a:solidFill>
                      <a:schemeClr val="tx1"/>
                    </a:solidFill>
                  </a:rPr>
                  <a:t>che</a:t>
                </a:r>
                <a:r>
                  <a:rPr lang="en-US" i="0" dirty="0">
                    <a:solidFill>
                      <a:schemeClr val="tx1"/>
                    </a:solidFill>
                  </a:rPr>
                  <a:t> </a:t>
                </a:r>
                <a:r>
                  <a:rPr lang="en-US" i="0" dirty="0" err="1">
                    <a:solidFill>
                      <a:schemeClr val="tx1"/>
                    </a:solidFill>
                  </a:rPr>
                  <a:t>sân</a:t>
                </a:r>
                <a:r>
                  <a:rPr lang="en-US" i="0" dirty="0">
                    <a:solidFill>
                      <a:schemeClr val="tx1"/>
                    </a:solidFill>
                  </a:rPr>
                  <a:t> </a:t>
                </a:r>
                <a:r>
                  <a:rPr lang="en-US" i="0" dirty="0" err="1">
                    <a:solidFill>
                      <a:schemeClr val="tx1"/>
                    </a:solidFill>
                  </a:rPr>
                  <a:t>khấu</a:t>
                </a:r>
                <a:r>
                  <a:rPr lang="en-US" i="0" dirty="0">
                    <a:solidFill>
                      <a:schemeClr val="tx1"/>
                    </a:solidFill>
                  </a:rPr>
                  <a:t> </a:t>
                </a:r>
                <a:r>
                  <a:rPr lang="en-US" i="0" dirty="0" err="1">
                    <a:solidFill>
                      <a:schemeClr val="tx1"/>
                    </a:solidFill>
                  </a:rPr>
                  <a:t>đó</a:t>
                </a:r>
                <a:r>
                  <a:rPr lang="en-US" i="0" dirty="0">
                    <a:solidFill>
                      <a:schemeClr val="tx1"/>
                    </a:solidFill>
                  </a:rPr>
                  <a:t> </a:t>
                </a:r>
                <a:r>
                  <a:rPr lang="en-US" i="0" dirty="0" err="1">
                    <a:solidFill>
                      <a:schemeClr val="tx1"/>
                    </a:solidFill>
                  </a:rPr>
                  <a:t>là</a:t>
                </a:r>
                <a:r>
                  <a:rPr lang="en-US" i="0" dirty="0">
                    <a:solidFill>
                      <a:schemeClr val="tx1"/>
                    </a:solidFill>
                  </a:rPr>
                  <a:t> bao </a:t>
                </a:r>
                <a:r>
                  <a:rPr lang="en-US" i="0" dirty="0" err="1">
                    <a:solidFill>
                      <a:schemeClr val="tx1"/>
                    </a:solidFill>
                  </a:rPr>
                  <a:t>nhiêu</a:t>
                </a:r>
                <a:r>
                  <a:rPr lang="en-US" i="0" dirty="0">
                    <a:solidFill>
                      <a:schemeClr val="tx1"/>
                    </a:solidFill>
                  </a:rPr>
                  <a:t> </a:t>
                </a:r>
                <a:r>
                  <a:rPr lang="en-US" i="0" dirty="0" err="1">
                    <a:solidFill>
                      <a:schemeClr val="tx1"/>
                    </a:solidFill>
                  </a:rPr>
                  <a:t>mét</a:t>
                </a:r>
                <a:r>
                  <a:rPr lang="en-US" i="0" dirty="0">
                    <a:solidFill>
                      <a:schemeClr val="tx1"/>
                    </a:solidFill>
                  </a:rPr>
                  <a:t> (</a:t>
                </a:r>
                <a:r>
                  <a:rPr lang="en-US" i="0" dirty="0" err="1">
                    <a:solidFill>
                      <a:schemeClr val="tx1"/>
                    </a:solidFill>
                  </a:rPr>
                  <a:t>làm</a:t>
                </a:r>
                <a:r>
                  <a:rPr lang="en-US" i="0" dirty="0">
                    <a:solidFill>
                      <a:schemeClr val="tx1"/>
                    </a:solidFill>
                  </a:rPr>
                  <a:t> </a:t>
                </a:r>
                <a:r>
                  <a:rPr lang="en-US" i="0" dirty="0" err="1">
                    <a:solidFill>
                      <a:schemeClr val="tx1"/>
                    </a:solidFill>
                  </a:rPr>
                  <a:t>tròn</a:t>
                </a:r>
                <a:r>
                  <a:rPr lang="en-US" i="0" dirty="0">
                    <a:solidFill>
                      <a:schemeClr val="tx1"/>
                    </a:solidFill>
                  </a:rPr>
                  <a:t> </a:t>
                </a:r>
                <a:r>
                  <a:rPr lang="en-US" i="0" dirty="0" err="1">
                    <a:solidFill>
                      <a:schemeClr val="tx1"/>
                    </a:solidFill>
                  </a:rPr>
                  <a:t>kết</a:t>
                </a:r>
                <a:r>
                  <a:rPr lang="en-US" i="0" dirty="0">
                    <a:solidFill>
                      <a:schemeClr val="tx1"/>
                    </a:solidFill>
                  </a:rPr>
                  <a:t> </a:t>
                </a:r>
                <a:r>
                  <a:rPr lang="en-US" i="0" dirty="0" err="1">
                    <a:solidFill>
                      <a:schemeClr val="tx1"/>
                    </a:solidFill>
                  </a:rPr>
                  <a:t>quả</a:t>
                </a:r>
                <a:r>
                  <a:rPr lang="en-US" i="0" dirty="0">
                    <a:solidFill>
                      <a:schemeClr val="tx1"/>
                    </a:solidFill>
                  </a:rPr>
                  <a:t> </a:t>
                </a:r>
                <a:r>
                  <a:rPr lang="en-US" i="0" dirty="0" err="1">
                    <a:solidFill>
                      <a:schemeClr val="tx1"/>
                    </a:solidFill>
                  </a:rPr>
                  <a:t>đến</a:t>
                </a:r>
                <a:r>
                  <a:rPr lang="en-US" i="0" dirty="0">
                    <a:solidFill>
                      <a:schemeClr val="tx1"/>
                    </a:solidFill>
                  </a:rPr>
                  <a:t> </a:t>
                </a:r>
                <a:r>
                  <a:rPr lang="en-US" i="0" dirty="0" err="1">
                    <a:solidFill>
                      <a:schemeClr val="tx1"/>
                    </a:solidFill>
                  </a:rPr>
                  <a:t>hàng</a:t>
                </a:r>
                <a:r>
                  <a:rPr lang="en-US" i="0" dirty="0">
                    <a:solidFill>
                      <a:schemeClr val="tx1"/>
                    </a:solidFill>
                  </a:rPr>
                  <a:t> </a:t>
                </a:r>
                <a:r>
                  <a:rPr lang="en-US" i="0" dirty="0" err="1">
                    <a:solidFill>
                      <a:schemeClr val="tx1"/>
                    </a:solidFill>
                  </a:rPr>
                  <a:t>phần</a:t>
                </a:r>
                <a:r>
                  <a:rPr lang="en-US" i="0" dirty="0">
                    <a:solidFill>
                      <a:schemeClr val="tx1"/>
                    </a:solidFill>
                  </a:rPr>
                  <a:t> </a:t>
                </a:r>
                <a:r>
                  <a:rPr lang="en-US" i="0" dirty="0" err="1">
                    <a:solidFill>
                      <a:schemeClr val="tx1"/>
                    </a:solidFill>
                  </a:rPr>
                  <a:t>trăm</a:t>
                </a:r>
                <a:r>
                  <a:rPr lang="en-US" i="0" dirty="0">
                    <a:solidFill>
                      <a:schemeClr val="tx1"/>
                    </a:solidFill>
                  </a:rPr>
                  <a:t>)? </a:t>
                </a:r>
                <a:r>
                  <a:rPr lang="en-US" b="1" i="0" dirty="0">
                    <a:solidFill>
                      <a:srgbClr val="C00000"/>
                    </a:solidFill>
                  </a:rPr>
                  <a:t> </a:t>
                </a:r>
                <a:endParaRPr lang="en-US" i="0" dirty="0"/>
              </a:p>
            </p:txBody>
          </p:sp>
        </mc:Choice>
        <mc:Fallback>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F407E09-1DCC-C3D3-57C8-B386030C1DB4}"/>
                  </a:ext>
                </a:extLst>
              </p:cNvPr>
              <p:cNvSpPr txBox="1">
                <a:spLocks noRot="1" noChangeAspect="1" noMove="1" noResize="1" noEditPoints="1" noAdjustHandles="1" noChangeArrowheads="1" noChangeShapeType="1" noTextEdit="1"/>
              </p:cNvSpPr>
              <p:nvPr/>
            </p:nvSpPr>
            <p:spPr>
              <a:xfrm>
                <a:off x="152399" y="504170"/>
                <a:ext cx="5562601" cy="3970318"/>
              </a:xfrm>
              <a:prstGeom prst="rect">
                <a:avLst/>
              </a:prstGeom>
              <a:blipFill>
                <a:blip r:embed="rId5"/>
                <a:stretch>
                  <a:fillRect l="-2191" t="-1690" r="-2081" b="-3379"/>
                </a:stretch>
              </a:blipFill>
            </p:spPr>
            <p:txBody>
              <a:bodyPr/>
              <a:lstStyle/>
              <a:p>
                <a:r>
                  <a:rPr lang="en-US">
                    <a:noFill/>
                  </a:rPr>
                  <a:t> </a:t>
                </a:r>
              </a:p>
            </p:txBody>
          </p:sp>
        </mc:Fallback>
      </mc:AlternateContent>
      <p:grpSp>
        <p:nvGrpSpPr>
          <p:cNvPr id="7" name="Group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B7C4CF3-893C-5548-F225-44B14EFC4ECF}"/>
              </a:ext>
            </a:extLst>
          </p:cNvPr>
          <p:cNvGrpSpPr/>
          <p:nvPr/>
        </p:nvGrpSpPr>
        <p:grpSpPr>
          <a:xfrm>
            <a:off x="5784485" y="506547"/>
            <a:ext cx="3124200" cy="3724850"/>
            <a:chOff x="5849652" y="820934"/>
            <a:chExt cx="3124200" cy="3724850"/>
          </a:xfrm>
        </p:grpSpPr>
        <p:pic>
          <p:nvPicPr>
            <p:cNvPr id="8" name="Picture 7">
              <a:extLst>
                <a:ext uri="{FF2B5EF4-FFF2-40B4-BE49-F238E27FC236}">
                  <a16:creationId xmlns:a16="http://schemas.microsoft.com/office/drawing/2014/main" id="{4EA805E0-CDC6-8B68-48E9-FE0C495AA0C0}"/>
                </a:ext>
              </a:extLst>
            </p:cNvPr>
            <p:cNvPicPr>
              <a:picLocks noChangeAspect="1"/>
            </p:cNvPicPr>
            <p:nvPr/>
          </p:nvPicPr>
          <p:blipFill>
            <a:blip r:embed="rId6"/>
            <a:stretch>
              <a:fillRect/>
            </a:stretch>
          </p:blipFill>
          <p:spPr>
            <a:xfrm>
              <a:off x="5849652" y="820934"/>
              <a:ext cx="3124200" cy="3345634"/>
            </a:xfrm>
            <a:prstGeom prst="rect">
              <a:avLst/>
            </a:prstGeom>
          </p:spPr>
        </p:pic>
        <p:sp>
          <p:nvSpPr>
            <p:cNvPr id="11" name="TextBox 10">
              <a:extLst>
                <a:ext uri="{FF2B5EF4-FFF2-40B4-BE49-F238E27FC236}">
                  <a16:creationId xmlns:a16="http://schemas.microsoft.com/office/drawing/2014/main" id="{396BE4F3-A02D-FF86-B209-5096555C889E}"/>
                </a:ext>
              </a:extLst>
            </p:cNvPr>
            <p:cNvSpPr txBox="1"/>
            <p:nvPr/>
          </p:nvSpPr>
          <p:spPr>
            <a:xfrm>
              <a:off x="6858000" y="4022564"/>
              <a:ext cx="1600200" cy="523220"/>
            </a:xfrm>
            <a:prstGeom prst="rect">
              <a:avLst/>
            </a:prstGeom>
            <a:noFill/>
          </p:spPr>
          <p:txBody>
            <a:bodyPr wrap="square">
              <a:spAutoFit/>
            </a:bodyPr>
            <a:lstStyle/>
            <a:p>
              <a:r>
                <a:rPr lang="en-US" sz="2800" i="1">
                  <a:latin typeface="Times New Roman" panose="02020603050405020304" pitchFamily="18" charset="0"/>
                  <a:cs typeface="Times New Roman" panose="02020603050405020304" pitchFamily="18" charset="0"/>
                </a:rPr>
                <a:t>Hình 10 </a:t>
              </a:r>
              <a:endParaRPr lang="vi-VN" sz="2800"/>
            </a:p>
          </p:txBody>
        </p:sp>
      </p:grpSp>
      <p:sp>
        <p:nvSpPr>
          <p:cNvPr id="2" name="Rectang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A63AC41-643A-5C35-54EE-B6D33411FFA9}"/>
              </a:ext>
            </a:extLst>
          </p:cNvPr>
          <p:cNvSpPr/>
          <p:nvPr/>
        </p:nvSpPr>
        <p:spPr>
          <a:xfrm>
            <a:off x="0" y="-19050"/>
            <a:ext cx="9144000" cy="523220"/>
          </a:xfrm>
          <a:prstGeom prst="rect">
            <a:avLst/>
          </a:prstGeom>
          <a:solidFill>
            <a:srgbClr val="B3700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VẬN DỤNG</a:t>
            </a:r>
            <a:endParaRPr lang="en-US" sz="2800" b="1" dirty="0">
              <a:solidFill>
                <a:srgbClr val="FFFF00"/>
              </a:solidFill>
              <a:latin typeface="Times New Roman" panose="02020603050405020304" pitchFamily="18" charset="0"/>
              <a:cs typeface="Times New Roman" panose="02020603050405020304" pitchFamily="18" charset="0"/>
            </a:endParaRPr>
          </a:p>
        </p:txBody>
      </p:sp>
      <p:pic>
        <p:nvPicPr>
          <p:cNvPr id="12" name="Pictur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E556CD0-8546-609A-3119-1372FC959D6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091" r="25456" b="8819"/>
          <a:stretch/>
        </p:blipFill>
        <p:spPr>
          <a:xfrm>
            <a:off x="8485472" y="3950737"/>
            <a:ext cx="658528" cy="1359094"/>
          </a:xfrm>
          <a:prstGeom prst="rect">
            <a:avLst/>
          </a:prstGeom>
        </p:spPr>
      </p:pic>
      <p:pic>
        <p:nvPicPr>
          <p:cNvPr id="13" name="Đếm ngược 5 phút có tiếng"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A2F448E5-D2B7-181D-4FB7-8CB337CC2DD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812919" y="4289535"/>
            <a:ext cx="1518161" cy="853965"/>
          </a:xfrm>
          <a:prstGeom prst="rect">
            <a:avLst/>
          </a:prstGeom>
        </p:spPr>
      </p:pic>
    </p:spTree>
    <p:extLst>
      <p:ext uri="{BB962C8B-B14F-4D97-AF65-F5344CB8AC3E}">
        <p14:creationId xmlns:p14="http://schemas.microsoft.com/office/powerpoint/2010/main" val="118162866"/>
      </p:ext>
    </p:extLst>
  </p:cSld>
  <p:clrMapOvr>
    <a:masterClrMapping/>
  </p:clrMapOvr>
  <p:timing>
    <p:tnLst>
      <p:par>
        <p:cTn id="1" dur="indefinite" restart="never" nodeType="tmRoot">
          <p:childTnLst>
            <p:video>
              <p:cMediaNode vol="80000">
                <p:cTn id="2" fill="hold" display="0">
                  <p:stCondLst>
                    <p:cond delay="indefinite"/>
                  </p:stCondLst>
                </p:cTn>
                <p:tgtEl>
                  <p:spTgt spid="1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4000" r="-5000" b="-3000"/>
          </a:stretch>
        </a:blipFill>
        <a:effectLst/>
      </p:bgPr>
    </p:bg>
    <p:spTree>
      <p:nvGrpSpPr>
        <p:cNvPr id="1" name=""/>
        <p:cNvGrpSpPr/>
        <p:nvPr/>
      </p:nvGrpSpPr>
      <p:grpSpPr>
        <a:xfrm>
          <a:off x="0" y="0"/>
          <a:ext cx="0" cy="0"/>
          <a:chOff x="0" y="0"/>
          <a:chExt cx="0" cy="0"/>
        </a:xfrm>
      </p:grpSpPr>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F407E09-1DCC-C3D3-57C8-B386030C1DB4}"/>
              </a:ext>
            </a:extLst>
          </p:cNvPr>
          <p:cNvSpPr txBox="1"/>
          <p:nvPr/>
        </p:nvSpPr>
        <p:spPr>
          <a:xfrm>
            <a:off x="228600" y="557540"/>
            <a:ext cx="1219200" cy="523220"/>
          </a:xfrm>
          <a:prstGeom prst="rect">
            <a:avLst/>
          </a:prstGeom>
          <a:noFill/>
        </p:spPr>
        <p:txBody>
          <a:bodyPr wrap="square" rtlCol="0">
            <a:spAutoFit/>
          </a:bodyPr>
          <a:lstStyle/>
          <a:p>
            <a:pPr algn="just"/>
            <a:r>
              <a:rPr lang="en-US" sz="2800" b="1">
                <a:solidFill>
                  <a:srgbClr val="C00000"/>
                </a:solidFill>
                <a:latin typeface="Times New Roman" panose="02020603050405020304" pitchFamily="18" charset="0"/>
                <a:cs typeface="Times New Roman" panose="02020603050405020304" pitchFamily="18" charset="0"/>
              </a:rPr>
              <a:t>BT 6:</a:t>
            </a:r>
            <a:endParaRPr lang="en-US" sz="2800">
              <a:solidFill>
                <a:srgbClr val="C00000"/>
              </a:solidFill>
              <a:latin typeface="Times New Roman" panose="02020603050405020304" pitchFamily="18" charset="0"/>
              <a:cs typeface="Times New Roman" panose="02020603050405020304" pitchFamily="18" charset="0"/>
            </a:endParaRPr>
          </a:p>
        </p:txBody>
      </p:sp>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F4DA35-9922-6DAF-D3E2-5B88B5F23BBC}"/>
              </a:ext>
            </a:extLst>
          </p:cNvPr>
          <p:cNvSpPr txBox="1"/>
          <p:nvPr/>
        </p:nvSpPr>
        <p:spPr>
          <a:xfrm>
            <a:off x="3960803" y="557540"/>
            <a:ext cx="1219200" cy="523220"/>
          </a:xfrm>
          <a:prstGeom prst="rect">
            <a:avLst/>
          </a:prstGeom>
          <a:noFill/>
        </p:spPr>
        <p:txBody>
          <a:bodyPr wrap="square" rtlCol="0">
            <a:spAutoFit/>
          </a:bodyPr>
          <a:lstStyle/>
          <a:p>
            <a:pPr algn="ctr"/>
            <a:r>
              <a:rPr lang="en-US" sz="2800" b="1">
                <a:solidFill>
                  <a:srgbClr val="C00000"/>
                </a:solidFill>
                <a:latin typeface="Times New Roman" panose="02020603050405020304" pitchFamily="18" charset="0"/>
                <a:cs typeface="Times New Roman" panose="02020603050405020304" pitchFamily="18" charset="0"/>
              </a:rPr>
              <a:t>Giải</a:t>
            </a:r>
            <a:endParaRPr lang="en-US" sz="280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7851AC3-6599-E5F3-773F-9FB0A670DB49}"/>
                  </a:ext>
                </a:extLst>
              </p:cNvPr>
              <p:cNvSpPr txBox="1"/>
              <p:nvPr/>
            </p:nvSpPr>
            <p:spPr>
              <a:xfrm>
                <a:off x="228599" y="1014740"/>
                <a:ext cx="4724400" cy="954107"/>
              </a:xfrm>
              <a:prstGeom prst="rect">
                <a:avLst/>
              </a:prstGeom>
              <a:noFill/>
            </p:spPr>
            <p:txBody>
              <a:bodyPr wrap="square" rtlCol="0">
                <a:spAutoFit/>
              </a:bodyPr>
              <a:lstStyle/>
              <a:p>
                <a:r>
                  <a:rPr lang="en-US" sz="2800" dirty="0">
                    <a:solidFill>
                      <a:schemeClr val="tx1"/>
                    </a:solidFill>
                    <a:latin typeface="Times New Roman (Headings)"/>
                  </a:rPr>
                  <a:t>Xét tam </a:t>
                </a:r>
                <a:r>
                  <a:rPr lang="en-US" sz="2800">
                    <a:solidFill>
                      <a:schemeClr val="tx1"/>
                    </a:solidFill>
                    <a:latin typeface="Times New Roman (Headings)"/>
                  </a:rPr>
                  <a:t>giác </a:t>
                </a:r>
                <a14:m>
                  <m:oMath xmlns:m="http://schemas.openxmlformats.org/officeDocument/2006/math">
                    <m:r>
                      <a:rPr lang="en-US" sz="2800" i="1" dirty="0">
                        <a:solidFill>
                          <a:schemeClr val="tx1"/>
                        </a:solidFill>
                        <a:latin typeface="Cambria Math" panose="02040503050406030204" pitchFamily="18" charset="0"/>
                      </a:rPr>
                      <m:t>𝐴𝐵𝐶</m:t>
                    </m:r>
                  </m:oMath>
                </a14:m>
                <a:r>
                  <a:rPr lang="en-US" sz="2800">
                    <a:solidFill>
                      <a:schemeClr val="tx1"/>
                    </a:solidFill>
                    <a:latin typeface="Times New Roman (Headings)"/>
                  </a:rPr>
                  <a:t> vuông </a:t>
                </a:r>
                <a:r>
                  <a:rPr lang="en-US" sz="2800" dirty="0">
                    <a:solidFill>
                      <a:schemeClr val="tx1"/>
                    </a:solidFill>
                    <a:latin typeface="Times New Roman (Headings)"/>
                  </a:rPr>
                  <a:t>tại </a:t>
                </a:r>
                <a14:m>
                  <m:oMath xmlns:m="http://schemas.openxmlformats.org/officeDocument/2006/math">
                    <m:r>
                      <a:rPr lang="en-US" sz="2800" i="1" dirty="0">
                        <a:solidFill>
                          <a:schemeClr val="tx1"/>
                        </a:solidFill>
                        <a:latin typeface="Cambria Math" panose="02040503050406030204" pitchFamily="18" charset="0"/>
                      </a:rPr>
                      <m:t>𝐴</m:t>
                    </m:r>
                  </m:oMath>
                </a14:m>
                <a:r>
                  <a:rPr lang="en-US" sz="2800" dirty="0">
                    <a:solidFill>
                      <a:schemeClr val="tx1"/>
                    </a:solidFill>
                    <a:latin typeface="Times New Roman (Headings)"/>
                  </a:rPr>
                  <a:t> </a:t>
                </a:r>
                <a:r>
                  <a:rPr lang="en-US" sz="2800">
                    <a:solidFill>
                      <a:schemeClr val="tx1"/>
                    </a:solidFill>
                    <a:latin typeface="Times New Roman (Headings)"/>
                  </a:rPr>
                  <a:t>có </a:t>
                </a:r>
                <a14:m>
                  <m:oMath xmlns:m="http://schemas.openxmlformats.org/officeDocument/2006/math">
                    <m:r>
                      <a:rPr lang="en-US" sz="2800" i="1" dirty="0">
                        <a:solidFill>
                          <a:schemeClr val="tx1"/>
                        </a:solidFill>
                        <a:latin typeface="Cambria Math" panose="02040503050406030204" pitchFamily="18" charset="0"/>
                      </a:rPr>
                      <m:t>𝐴𝐵</m:t>
                    </m:r>
                    <m:r>
                      <a:rPr lang="en-US" sz="2800" i="1" dirty="0">
                        <a:solidFill>
                          <a:schemeClr val="tx1"/>
                        </a:solidFill>
                        <a:latin typeface="Cambria Math" panose="02040503050406030204" pitchFamily="18" charset="0"/>
                      </a:rPr>
                      <m:t>=1 </m:t>
                    </m:r>
                    <m:r>
                      <m:rPr>
                        <m:nor/>
                      </m:rPr>
                      <a:rPr lang="en-US" sz="2800" dirty="0">
                        <a:solidFill>
                          <a:schemeClr val="tx1"/>
                        </a:solidFill>
                        <a:latin typeface="Times New Roman (Headings)"/>
                      </a:rPr>
                      <m:t>m</m:t>
                    </m:r>
                    <m:r>
                      <m:rPr>
                        <m:nor/>
                      </m:rPr>
                      <a:rPr lang="en-US" sz="2800" dirty="0">
                        <a:solidFill>
                          <a:schemeClr val="tx1"/>
                        </a:solidFill>
                        <a:latin typeface="Times New Roman (Headings)"/>
                      </a:rPr>
                      <m:t>, </m:t>
                    </m:r>
                    <m:r>
                      <a:rPr lang="en-US" sz="2800" i="1" dirty="0">
                        <a:solidFill>
                          <a:schemeClr val="tx1"/>
                        </a:solidFill>
                        <a:latin typeface="Cambria Math" panose="02040503050406030204" pitchFamily="18" charset="0"/>
                      </a:rPr>
                      <m:t>𝐴𝐶</m:t>
                    </m:r>
                    <m:r>
                      <a:rPr lang="en-US" sz="2800" b="0" i="1" dirty="0" smtClean="0">
                        <a:solidFill>
                          <a:schemeClr val="tx1"/>
                        </a:solidFill>
                        <a:latin typeface="Cambria Math" panose="02040503050406030204" pitchFamily="18" charset="0"/>
                      </a:rPr>
                      <m:t>=</m:t>
                    </m:r>
                    <m:r>
                      <a:rPr lang="en-US" sz="2800" i="1" dirty="0">
                        <a:solidFill>
                          <a:schemeClr val="tx1"/>
                        </a:solidFill>
                        <a:latin typeface="Cambria Math" panose="02040503050406030204" pitchFamily="18" charset="0"/>
                      </a:rPr>
                      <m:t>5 </m:t>
                    </m:r>
                    <m:r>
                      <m:rPr>
                        <m:nor/>
                      </m:rPr>
                      <a:rPr lang="en-US" sz="2800" dirty="0">
                        <a:solidFill>
                          <a:schemeClr val="tx1"/>
                        </a:solidFill>
                        <a:latin typeface="Times New Roman (Headings)"/>
                      </a:rPr>
                      <m:t>m</m:t>
                    </m:r>
                  </m:oMath>
                </a14:m>
                <a:r>
                  <a:rPr lang="en-US" sz="2800">
                    <a:solidFill>
                      <a:schemeClr val="tx1"/>
                    </a:solidFill>
                    <a:latin typeface="Times New Roman (Headings)"/>
                  </a:rPr>
                  <a:t>.</a:t>
                </a:r>
                <a:endParaRPr lang="vi-VN" sz="2800" dirty="0">
                  <a:solidFill>
                    <a:schemeClr val="tx1"/>
                  </a:solidFill>
                  <a:latin typeface="Times New Roman (Headings)"/>
                </a:endParaRPr>
              </a:p>
            </p:txBody>
          </p:sp>
        </mc:Choice>
        <mc:Fallback>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7851AC3-6599-E5F3-773F-9FB0A670DB49}"/>
                  </a:ext>
                </a:extLst>
              </p:cNvPr>
              <p:cNvSpPr txBox="1">
                <a:spLocks noRot="1" noChangeAspect="1" noMove="1" noResize="1" noEditPoints="1" noAdjustHandles="1" noChangeArrowheads="1" noChangeShapeType="1" noTextEdit="1"/>
              </p:cNvSpPr>
              <p:nvPr/>
            </p:nvSpPr>
            <p:spPr>
              <a:xfrm>
                <a:off x="228599" y="1014740"/>
                <a:ext cx="4724400" cy="954107"/>
              </a:xfrm>
              <a:prstGeom prst="rect">
                <a:avLst/>
              </a:prstGeom>
              <a:blipFill>
                <a:blip r:embed="rId3"/>
                <a:stretch>
                  <a:fillRect l="-2581" t="-6369" b="-16561"/>
                </a:stretch>
              </a:blipFill>
            </p:spPr>
            <p:txBody>
              <a:bodyPr/>
              <a:lstStyle/>
              <a:p>
                <a:r>
                  <a:rPr lang="en-US">
                    <a:noFill/>
                  </a:rPr>
                  <a:t> </a:t>
                </a:r>
              </a:p>
            </p:txBody>
          </p:sp>
        </mc:Fallback>
      </mc:AlternateContent>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A9264E3-F88D-10F0-267D-25C8070353C9}"/>
              </a:ext>
            </a:extLst>
          </p:cNvPr>
          <p:cNvPicPr>
            <a:picLocks noChangeAspect="1"/>
          </p:cNvPicPr>
          <p:nvPr/>
        </p:nvPicPr>
        <p:blipFill>
          <a:blip r:embed="rId4"/>
          <a:stretch>
            <a:fillRect/>
          </a:stretch>
        </p:blipFill>
        <p:spPr>
          <a:xfrm>
            <a:off x="5867381" y="478672"/>
            <a:ext cx="3094514" cy="3313843"/>
          </a:xfrm>
          <a:prstGeom prst="rect">
            <a:avLst/>
          </a:prstGeom>
        </p:spPr>
      </p:pic>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41E5CFD-4821-9AC0-BCE2-7F9431B97FD4}"/>
              </a:ext>
            </a:extLst>
          </p:cNvPr>
          <p:cNvSpPr txBox="1"/>
          <p:nvPr/>
        </p:nvSpPr>
        <p:spPr>
          <a:xfrm>
            <a:off x="228599" y="1932498"/>
            <a:ext cx="4724400" cy="523220"/>
          </a:xfrm>
          <a:prstGeom prst="rect">
            <a:avLst/>
          </a:prstGeom>
          <a:noFill/>
        </p:spPr>
        <p:txBody>
          <a:bodyPr wrap="square" rtlCol="0">
            <a:spAutoFit/>
          </a:bodyPr>
          <a:lstStyle/>
          <a:p>
            <a:r>
              <a:rPr lang="en-US" sz="2800">
                <a:latin typeface="Times New Roman (Headings)"/>
              </a:rPr>
              <a:t>Theo định lý Pythagore ta có:</a:t>
            </a:r>
            <a:endParaRPr lang="vi-VN" sz="2800">
              <a:latin typeface="Times New Roman (Headings)"/>
            </a:endParaRPr>
          </a:p>
        </p:txBody>
      </p:sp>
      <mc:AlternateContent xmlns:mc="http://schemas.openxmlformats.org/markup-compatibility/2006">
        <mc:Choice xmlns:a14="http://schemas.microsoft.com/office/drawing/2010/main" Requires="a14">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9E73457-DC02-A657-4ABD-8F5153F2F599}"/>
                  </a:ext>
                </a:extLst>
              </p:cNvPr>
              <p:cNvSpPr txBox="1"/>
              <p:nvPr/>
            </p:nvSpPr>
            <p:spPr>
              <a:xfrm>
                <a:off x="1219200" y="2400001"/>
                <a:ext cx="3051194"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vi-VN" sz="2800" i="1" smtClean="0">
                              <a:solidFill>
                                <a:schemeClr val="tx1"/>
                              </a:solidFill>
                              <a:latin typeface="Cambria Math" panose="02040503050406030204" pitchFamily="18" charset="0"/>
                            </a:rPr>
                          </m:ctrlPr>
                        </m:sSupPr>
                        <m:e>
                          <m:r>
                            <a:rPr lang="vi-VN" sz="2800" b="0" i="1" smtClean="0">
                              <a:solidFill>
                                <a:schemeClr val="tx1"/>
                              </a:solidFill>
                              <a:latin typeface="Cambria Math" panose="02040503050406030204" pitchFamily="18" charset="0"/>
                            </a:rPr>
                            <m:t>𝐵𝐶</m:t>
                          </m:r>
                        </m:e>
                        <m:sup>
                          <m:r>
                            <a:rPr lang="vi-VN" sz="2800" b="0" i="1" smtClean="0">
                              <a:solidFill>
                                <a:schemeClr val="tx1"/>
                              </a:solidFill>
                              <a:latin typeface="Cambria Math" panose="02040503050406030204" pitchFamily="18" charset="0"/>
                            </a:rPr>
                            <m:t>2</m:t>
                          </m:r>
                        </m:sup>
                      </m:sSup>
                      <m:r>
                        <a:rPr lang="vi-VN" sz="2800" b="0" i="1" smtClean="0">
                          <a:solidFill>
                            <a:schemeClr val="tx1"/>
                          </a:solidFill>
                          <a:latin typeface="Cambria Math" panose="02040503050406030204" pitchFamily="18" charset="0"/>
                        </a:rPr>
                        <m:t>=</m:t>
                      </m:r>
                      <m:sSup>
                        <m:sSupPr>
                          <m:ctrlPr>
                            <a:rPr lang="vi-VN" sz="2800" b="0" i="1" smtClean="0">
                              <a:solidFill>
                                <a:schemeClr val="tx1"/>
                              </a:solidFill>
                              <a:latin typeface="Cambria Math" panose="02040503050406030204" pitchFamily="18" charset="0"/>
                            </a:rPr>
                          </m:ctrlPr>
                        </m:sSupPr>
                        <m:e>
                          <m:r>
                            <a:rPr lang="vi-VN" sz="2800" b="0" i="1" smtClean="0">
                              <a:solidFill>
                                <a:schemeClr val="tx1"/>
                              </a:solidFill>
                              <a:latin typeface="Cambria Math" panose="02040503050406030204" pitchFamily="18" charset="0"/>
                            </a:rPr>
                            <m:t>𝐴𝐵</m:t>
                          </m:r>
                        </m:e>
                        <m:sup>
                          <m:r>
                            <a:rPr lang="vi-VN" sz="2800" b="0" i="1" smtClean="0">
                              <a:solidFill>
                                <a:schemeClr val="tx1"/>
                              </a:solidFill>
                              <a:latin typeface="Cambria Math" panose="02040503050406030204" pitchFamily="18" charset="0"/>
                            </a:rPr>
                            <m:t>2</m:t>
                          </m:r>
                        </m:sup>
                      </m:sSup>
                      <m:r>
                        <a:rPr lang="vi-VN" sz="2800" b="0" i="1" smtClean="0">
                          <a:solidFill>
                            <a:schemeClr val="tx1"/>
                          </a:solidFill>
                          <a:latin typeface="Cambria Math" panose="02040503050406030204" pitchFamily="18" charset="0"/>
                        </a:rPr>
                        <m:t>+</m:t>
                      </m:r>
                      <m:sSup>
                        <m:sSupPr>
                          <m:ctrlPr>
                            <a:rPr lang="vi-VN" sz="2800" b="0" i="1" smtClean="0">
                              <a:solidFill>
                                <a:schemeClr val="tx1"/>
                              </a:solidFill>
                              <a:latin typeface="Cambria Math" panose="02040503050406030204" pitchFamily="18" charset="0"/>
                            </a:rPr>
                          </m:ctrlPr>
                        </m:sSupPr>
                        <m:e>
                          <m:r>
                            <a:rPr lang="vi-VN" sz="2800" b="0" i="1" smtClean="0">
                              <a:solidFill>
                                <a:schemeClr val="tx1"/>
                              </a:solidFill>
                              <a:latin typeface="Cambria Math" panose="02040503050406030204" pitchFamily="18" charset="0"/>
                            </a:rPr>
                            <m:t>𝐴𝐶</m:t>
                          </m:r>
                        </m:e>
                        <m:sup>
                          <m:r>
                            <a:rPr lang="vi-VN" sz="2800" b="0" i="1" smtClean="0">
                              <a:solidFill>
                                <a:schemeClr val="tx1"/>
                              </a:solidFill>
                              <a:latin typeface="Cambria Math" panose="02040503050406030204" pitchFamily="18" charset="0"/>
                            </a:rPr>
                            <m:t>2</m:t>
                          </m:r>
                        </m:sup>
                      </m:sSup>
                    </m:oMath>
                  </m:oMathPara>
                </a14:m>
                <a:endParaRPr lang="vi-VN" sz="2800" dirty="0">
                  <a:solidFill>
                    <a:schemeClr val="tx1"/>
                  </a:solidFill>
                  <a:latin typeface="+mj-lt"/>
                </a:endParaRPr>
              </a:p>
            </p:txBody>
          </p:sp>
        </mc:Choice>
        <mc:Fallback>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9E73457-DC02-A657-4ABD-8F5153F2F599}"/>
                  </a:ext>
                </a:extLst>
              </p:cNvPr>
              <p:cNvSpPr txBox="1">
                <a:spLocks noRot="1" noChangeAspect="1" noMove="1" noResize="1" noEditPoints="1" noAdjustHandles="1" noChangeArrowheads="1" noChangeShapeType="1" noTextEdit="1"/>
              </p:cNvSpPr>
              <p:nvPr/>
            </p:nvSpPr>
            <p:spPr>
              <a:xfrm>
                <a:off x="1219200" y="2400001"/>
                <a:ext cx="3051194"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B7B9712-1B76-35A4-2B7B-5931770AD0BC}"/>
                  </a:ext>
                </a:extLst>
              </p:cNvPr>
              <p:cNvSpPr txBox="1"/>
              <p:nvPr/>
            </p:nvSpPr>
            <p:spPr>
              <a:xfrm>
                <a:off x="228599" y="2981325"/>
                <a:ext cx="6327793" cy="523220"/>
              </a:xfrm>
              <a:prstGeom prst="rect">
                <a:avLst/>
              </a:prstGeom>
              <a:noFill/>
            </p:spPr>
            <p:txBody>
              <a:bodyPr wrap="square" rtlCol="0">
                <a:spAutoFit/>
              </a:bodyPr>
              <a:lstStyle/>
              <a:p>
                <a:r>
                  <a:rPr lang="vi-VN" sz="2800">
                    <a:solidFill>
                      <a:schemeClr val="tx1"/>
                    </a:solidFill>
                    <a:latin typeface="+mj-lt"/>
                  </a:rPr>
                  <a:t>Suy ra </a:t>
                </a:r>
                <a14:m>
                  <m:oMath xmlns:m="http://schemas.openxmlformats.org/officeDocument/2006/math">
                    <m:sSup>
                      <m:sSupPr>
                        <m:ctrlPr>
                          <a:rPr lang="vi-VN" sz="2800" i="1" smtClean="0">
                            <a:solidFill>
                              <a:schemeClr val="tx1"/>
                            </a:solidFill>
                            <a:latin typeface="Cambria Math" panose="02040503050406030204" pitchFamily="18" charset="0"/>
                            <a:ea typeface="Cambria Math" panose="02040503050406030204" pitchFamily="18" charset="0"/>
                          </a:rPr>
                        </m:ctrlPr>
                      </m:sSupPr>
                      <m:e>
                        <m:r>
                          <a:rPr lang="vi-VN" sz="2800" b="0" i="1" smtClean="0">
                            <a:solidFill>
                              <a:schemeClr val="tx1"/>
                            </a:solidFill>
                            <a:latin typeface="Cambria Math" panose="02040503050406030204" pitchFamily="18" charset="0"/>
                            <a:ea typeface="Cambria Math" panose="02040503050406030204" pitchFamily="18" charset="0"/>
                          </a:rPr>
                          <m:t>𝐵𝐶</m:t>
                        </m:r>
                      </m:e>
                      <m:sup>
                        <m:r>
                          <a:rPr lang="vi-VN" sz="2800" b="0" i="1" smtClean="0">
                            <a:solidFill>
                              <a:schemeClr val="tx1"/>
                            </a:solidFill>
                            <a:latin typeface="Cambria Math" panose="02040503050406030204" pitchFamily="18" charset="0"/>
                            <a:ea typeface="Cambria Math" panose="02040503050406030204" pitchFamily="18" charset="0"/>
                          </a:rPr>
                          <m:t>2</m:t>
                        </m:r>
                      </m:sup>
                    </m:sSup>
                    <m:r>
                      <a:rPr lang="vi-VN" sz="2800" b="0" i="1" smtClean="0">
                        <a:solidFill>
                          <a:schemeClr val="tx1"/>
                        </a:solidFill>
                        <a:latin typeface="Cambria Math" panose="02040503050406030204" pitchFamily="18" charset="0"/>
                        <a:ea typeface="Cambria Math" panose="02040503050406030204" pitchFamily="18" charset="0"/>
                      </a:rPr>
                      <m:t>=</m:t>
                    </m:r>
                    <m:sSup>
                      <m:sSupPr>
                        <m:ctrlPr>
                          <a:rPr lang="vi-VN" sz="2800" b="0" i="1" smtClean="0">
                            <a:solidFill>
                              <a:schemeClr val="tx1"/>
                            </a:solidFill>
                            <a:latin typeface="Cambria Math" panose="02040503050406030204" pitchFamily="18" charset="0"/>
                            <a:ea typeface="Cambria Math" panose="02040503050406030204" pitchFamily="18" charset="0"/>
                          </a:rPr>
                        </m:ctrlPr>
                      </m:sSupPr>
                      <m:e>
                        <m:r>
                          <a:rPr lang="vi-VN" sz="2800" b="0" i="1" smtClean="0">
                            <a:solidFill>
                              <a:schemeClr val="tx1"/>
                            </a:solidFill>
                            <a:latin typeface="Cambria Math" panose="02040503050406030204" pitchFamily="18" charset="0"/>
                            <a:ea typeface="Cambria Math" panose="02040503050406030204" pitchFamily="18" charset="0"/>
                          </a:rPr>
                          <m:t>1</m:t>
                        </m:r>
                      </m:e>
                      <m:sup>
                        <m:r>
                          <a:rPr lang="vi-VN" sz="2800" b="0" i="1" smtClean="0">
                            <a:solidFill>
                              <a:schemeClr val="tx1"/>
                            </a:solidFill>
                            <a:latin typeface="Cambria Math" panose="02040503050406030204" pitchFamily="18" charset="0"/>
                            <a:ea typeface="Cambria Math" panose="02040503050406030204" pitchFamily="18" charset="0"/>
                          </a:rPr>
                          <m:t>2</m:t>
                        </m:r>
                      </m:sup>
                    </m:sSup>
                    <m:r>
                      <a:rPr lang="vi-VN" sz="2800" b="0" i="1" smtClean="0">
                        <a:solidFill>
                          <a:schemeClr val="tx1"/>
                        </a:solidFill>
                        <a:latin typeface="Cambria Math" panose="02040503050406030204" pitchFamily="18" charset="0"/>
                        <a:ea typeface="Cambria Math" panose="02040503050406030204" pitchFamily="18" charset="0"/>
                      </a:rPr>
                      <m:t>+</m:t>
                    </m:r>
                    <m:sSup>
                      <m:sSupPr>
                        <m:ctrlPr>
                          <a:rPr lang="vi-VN" sz="2800" b="0" i="1" smtClean="0">
                            <a:solidFill>
                              <a:schemeClr val="tx1"/>
                            </a:solidFill>
                            <a:latin typeface="Cambria Math" panose="02040503050406030204" pitchFamily="18" charset="0"/>
                            <a:ea typeface="Cambria Math" panose="02040503050406030204" pitchFamily="18" charset="0"/>
                          </a:rPr>
                        </m:ctrlPr>
                      </m:sSupPr>
                      <m:e>
                        <m:r>
                          <a:rPr lang="vi-VN" sz="2800" b="0" i="1" smtClean="0">
                            <a:solidFill>
                              <a:schemeClr val="tx1"/>
                            </a:solidFill>
                            <a:latin typeface="Cambria Math" panose="02040503050406030204" pitchFamily="18" charset="0"/>
                            <a:ea typeface="Cambria Math" panose="02040503050406030204" pitchFamily="18" charset="0"/>
                          </a:rPr>
                          <m:t>5</m:t>
                        </m:r>
                      </m:e>
                      <m:sup>
                        <m:r>
                          <a:rPr lang="vi-VN" sz="2800" b="0" i="1" smtClean="0">
                            <a:solidFill>
                              <a:schemeClr val="tx1"/>
                            </a:solidFill>
                            <a:latin typeface="Cambria Math" panose="02040503050406030204" pitchFamily="18" charset="0"/>
                            <a:ea typeface="Cambria Math" panose="02040503050406030204" pitchFamily="18" charset="0"/>
                          </a:rPr>
                          <m:t>2</m:t>
                        </m:r>
                      </m:sup>
                    </m:sSup>
                    <m:r>
                      <a:rPr lang="vi-VN" sz="2800" b="0" i="1" smtClean="0">
                        <a:solidFill>
                          <a:schemeClr val="tx1"/>
                        </a:solidFill>
                        <a:latin typeface="Cambria Math" panose="02040503050406030204" pitchFamily="18" charset="0"/>
                        <a:ea typeface="Cambria Math" panose="02040503050406030204" pitchFamily="18" charset="0"/>
                      </a:rPr>
                      <m:t>=1+25=26</m:t>
                    </m:r>
                  </m:oMath>
                </a14:m>
                <a:endParaRPr lang="vi-VN" sz="2800">
                  <a:solidFill>
                    <a:schemeClr val="tx1"/>
                  </a:solidFill>
                  <a:latin typeface="Cambria Math" panose="02040503050406030204" pitchFamily="18" charset="0"/>
                  <a:ea typeface="Cambria Math" panose="02040503050406030204" pitchFamily="18" charset="0"/>
                </a:endParaRPr>
              </a:p>
            </p:txBody>
          </p:sp>
        </mc:Choice>
        <mc:Fallback>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B7B9712-1B76-35A4-2B7B-5931770AD0BC}"/>
                  </a:ext>
                </a:extLst>
              </p:cNvPr>
              <p:cNvSpPr txBox="1">
                <a:spLocks noRot="1" noChangeAspect="1" noMove="1" noResize="1" noEditPoints="1" noAdjustHandles="1" noChangeArrowheads="1" noChangeShapeType="1" noTextEdit="1"/>
              </p:cNvSpPr>
              <p:nvPr/>
            </p:nvSpPr>
            <p:spPr>
              <a:xfrm>
                <a:off x="228599" y="2981325"/>
                <a:ext cx="6327793" cy="523220"/>
              </a:xfrm>
              <a:prstGeom prst="rect">
                <a:avLst/>
              </a:prstGeom>
              <a:blipFill>
                <a:blip r:embed="rId6"/>
                <a:stretch>
                  <a:fillRect l="-1925" t="-11628" b="-313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501E263-8C12-D599-0B20-4DCDCC204A3D}"/>
                  </a:ext>
                </a:extLst>
              </p:cNvPr>
              <p:cNvSpPr txBox="1"/>
              <p:nvPr/>
            </p:nvSpPr>
            <p:spPr>
              <a:xfrm>
                <a:off x="228599" y="3543794"/>
                <a:ext cx="5410201" cy="563296"/>
              </a:xfrm>
              <a:prstGeom prst="rect">
                <a:avLst/>
              </a:prstGeom>
              <a:noFill/>
            </p:spPr>
            <p:txBody>
              <a:bodyPr wrap="square" rtlCol="0">
                <a:spAutoFit/>
              </a:bodyPr>
              <a:lstStyle/>
              <a:p>
                <a:r>
                  <a:rPr lang="vi-VN" sz="2800">
                    <a:solidFill>
                      <a:schemeClr val="tx1"/>
                    </a:solidFill>
                    <a:latin typeface="+mj-lt"/>
                  </a:rPr>
                  <a:t>Do đó </a:t>
                </a:r>
                <a14:m>
                  <m:oMath xmlns:m="http://schemas.openxmlformats.org/officeDocument/2006/math">
                    <m:r>
                      <a:rPr lang="vi-VN" sz="2800" i="1">
                        <a:solidFill>
                          <a:schemeClr val="tx1"/>
                        </a:solidFill>
                        <a:latin typeface="Cambria Math" panose="02040503050406030204" pitchFamily="18" charset="0"/>
                      </a:rPr>
                      <m:t>𝐵𝐶</m:t>
                    </m:r>
                    <m:r>
                      <a:rPr lang="vi-VN" sz="2800" b="0" i="1" smtClean="0">
                        <a:solidFill>
                          <a:schemeClr val="tx1"/>
                        </a:solidFill>
                        <a:latin typeface="Cambria Math" panose="02040503050406030204" pitchFamily="18" charset="0"/>
                      </a:rPr>
                      <m:t>=</m:t>
                    </m:r>
                    <m:rad>
                      <m:radPr>
                        <m:degHide m:val="on"/>
                        <m:ctrlPr>
                          <a:rPr lang="vi-VN" sz="2800" b="0" i="1" smtClean="0">
                            <a:solidFill>
                              <a:schemeClr val="tx1"/>
                            </a:solidFill>
                            <a:latin typeface="Cambria Math" panose="02040503050406030204" pitchFamily="18" charset="0"/>
                          </a:rPr>
                        </m:ctrlPr>
                      </m:radPr>
                      <m:deg/>
                      <m:e>
                        <m:r>
                          <a:rPr lang="vi-VN" sz="2800" i="1">
                            <a:solidFill>
                              <a:schemeClr val="tx1"/>
                            </a:solidFill>
                            <a:latin typeface="Cambria Math" panose="02040503050406030204" pitchFamily="18" charset="0"/>
                          </a:rPr>
                          <m:t>26</m:t>
                        </m:r>
                      </m:e>
                    </m:rad>
                    <m:r>
                      <a:rPr lang="vi-VN" sz="2800" b="0" i="1" smtClean="0">
                        <a:solidFill>
                          <a:schemeClr val="tx1"/>
                        </a:solidFill>
                        <a:latin typeface="Cambria Math" panose="02040503050406030204" pitchFamily="18" charset="0"/>
                        <a:ea typeface="Cambria Math" panose="02040503050406030204" pitchFamily="18" charset="0"/>
                      </a:rPr>
                      <m:t>≈5,10 </m:t>
                    </m:r>
                    <m:d>
                      <m:dPr>
                        <m:ctrlPr>
                          <a:rPr lang="vi-VN" sz="2800" b="0" i="1" smtClean="0">
                            <a:solidFill>
                              <a:schemeClr val="tx1"/>
                            </a:solidFill>
                            <a:latin typeface="Cambria Math" panose="02040503050406030204" pitchFamily="18" charset="0"/>
                            <a:ea typeface="Cambria Math" panose="02040503050406030204" pitchFamily="18" charset="0"/>
                          </a:rPr>
                        </m:ctrlPr>
                      </m:dPr>
                      <m:e>
                        <m:r>
                          <m:rPr>
                            <m:nor/>
                          </m:rPr>
                          <a:rPr lang="vi-VN" sz="2800">
                            <a:solidFill>
                              <a:schemeClr val="tx1"/>
                            </a:solidFill>
                            <a:latin typeface="Times New Roman (Headings)"/>
                            <a:ea typeface="Cambria Math" panose="02040503050406030204" pitchFamily="18" charset="0"/>
                          </a:rPr>
                          <m:t>m</m:t>
                        </m:r>
                      </m:e>
                    </m:d>
                  </m:oMath>
                </a14:m>
                <a:endParaRPr lang="vi-VN" sz="2800">
                  <a:solidFill>
                    <a:schemeClr val="tx1"/>
                  </a:solidFill>
                  <a:latin typeface="Times New Roman (Headings)"/>
                </a:endParaRPr>
              </a:p>
            </p:txBody>
          </p:sp>
        </mc:Choice>
        <mc:Fallback>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501E263-8C12-D599-0B20-4DCDCC204A3D}"/>
                  </a:ext>
                </a:extLst>
              </p:cNvPr>
              <p:cNvSpPr txBox="1">
                <a:spLocks noRot="1" noChangeAspect="1" noMove="1" noResize="1" noEditPoints="1" noAdjustHandles="1" noChangeArrowheads="1" noChangeShapeType="1" noTextEdit="1"/>
              </p:cNvSpPr>
              <p:nvPr/>
            </p:nvSpPr>
            <p:spPr>
              <a:xfrm>
                <a:off x="228599" y="3543794"/>
                <a:ext cx="5410201" cy="563296"/>
              </a:xfrm>
              <a:prstGeom prst="rect">
                <a:avLst/>
              </a:prstGeom>
              <a:blipFill>
                <a:blip r:embed="rId7"/>
                <a:stretch>
                  <a:fillRect l="-2252" t="-3226" b="-290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BEF2F7F-B407-8EBC-C401-394E24C39421}"/>
                  </a:ext>
                </a:extLst>
              </p:cNvPr>
              <p:cNvSpPr txBox="1"/>
              <p:nvPr/>
            </p:nvSpPr>
            <p:spPr>
              <a:xfrm>
                <a:off x="228599" y="4070740"/>
                <a:ext cx="7126692" cy="523220"/>
              </a:xfrm>
              <a:prstGeom prst="rect">
                <a:avLst/>
              </a:prstGeom>
              <a:noFill/>
            </p:spPr>
            <p:txBody>
              <a:bodyPr wrap="square">
                <a:spAutoFit/>
              </a:bodyPr>
              <a:lstStyle/>
              <a:p>
                <a:r>
                  <a:rPr lang="en-US" sz="2800">
                    <a:solidFill>
                      <a:schemeClr val="tx1"/>
                    </a:solidFill>
                    <a:effectLst/>
                    <a:latin typeface="Times New Roman" panose="02020603050405020304" pitchFamily="18" charset="0"/>
                    <a:ea typeface="Times New Roman" panose="02020603050405020304" pitchFamily="18" charset="0"/>
                  </a:rPr>
                  <a:t>Vậy chiều dài của mái che sân khấu là </a:t>
                </a:r>
                <a14:m>
                  <m:oMath xmlns:m="http://schemas.openxmlformats.org/officeDocument/2006/math">
                    <m:r>
                      <a:rPr lang="vi-VN" sz="2800" b="0" i="1" smtClean="0">
                        <a:solidFill>
                          <a:schemeClr val="tx1"/>
                        </a:solidFill>
                        <a:latin typeface="Cambria Math" panose="02040503050406030204" pitchFamily="18" charset="0"/>
                        <a:ea typeface="Cambria Math" panose="02040503050406030204" pitchFamily="18" charset="0"/>
                      </a:rPr>
                      <m:t>5,10</m:t>
                    </m:r>
                    <m:r>
                      <m:rPr>
                        <m:nor/>
                      </m:rPr>
                      <a:rPr lang="vi-VN" sz="2800" b="0" i="0" smtClean="0">
                        <a:solidFill>
                          <a:schemeClr val="tx1"/>
                        </a:solidFill>
                        <a:latin typeface="Times New Roman (Headings)"/>
                        <a:ea typeface="Cambria Math" panose="02040503050406030204" pitchFamily="18" charset="0"/>
                      </a:rPr>
                      <m:t> </m:t>
                    </m:r>
                    <m:r>
                      <m:rPr>
                        <m:nor/>
                      </m:rPr>
                      <a:rPr lang="vi-VN" sz="2800" b="0" i="0" smtClean="0">
                        <a:solidFill>
                          <a:schemeClr val="tx1"/>
                        </a:solidFill>
                        <a:latin typeface="Times New Roman (Headings)"/>
                        <a:ea typeface="Cambria Math" panose="02040503050406030204" pitchFamily="18" charset="0"/>
                      </a:rPr>
                      <m:t>m</m:t>
                    </m:r>
                    <m:r>
                      <m:rPr>
                        <m:nor/>
                      </m:rPr>
                      <a:rPr lang="en-US" sz="2800" b="0" i="0" smtClean="0">
                        <a:solidFill>
                          <a:schemeClr val="tx1"/>
                        </a:solidFill>
                        <a:latin typeface="Times New Roman (Headings)"/>
                        <a:ea typeface="Cambria Math" panose="02040503050406030204" pitchFamily="18" charset="0"/>
                      </a:rPr>
                      <m:t>.</m:t>
                    </m:r>
                  </m:oMath>
                </a14:m>
                <a:r>
                  <a:rPr lang="en-US" sz="2800">
                    <a:solidFill>
                      <a:schemeClr val="tx1"/>
                    </a:solidFill>
                    <a:effectLst/>
                    <a:latin typeface="Times New Roman" panose="02020603050405020304" pitchFamily="18" charset="0"/>
                    <a:ea typeface="Times New Roman" panose="02020603050405020304" pitchFamily="18" charset="0"/>
                  </a:rPr>
                  <a:t> </a:t>
                </a:r>
                <a:endParaRPr lang="vi-VN" sz="2800">
                  <a:solidFill>
                    <a:schemeClr val="tx1"/>
                  </a:solidFill>
                </a:endParaRPr>
              </a:p>
            </p:txBody>
          </p:sp>
        </mc:Choice>
        <mc:Fallback>
          <p:sp>
            <p:nvSpPr>
              <p:cNvPr id="15" name="TextBox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BEF2F7F-B407-8EBC-C401-394E24C39421}"/>
                  </a:ext>
                </a:extLst>
              </p:cNvPr>
              <p:cNvSpPr txBox="1">
                <a:spLocks noRot="1" noChangeAspect="1" noMove="1" noResize="1" noEditPoints="1" noAdjustHandles="1" noChangeArrowheads="1" noChangeShapeType="1" noTextEdit="1"/>
              </p:cNvSpPr>
              <p:nvPr/>
            </p:nvSpPr>
            <p:spPr>
              <a:xfrm>
                <a:off x="228599" y="4070740"/>
                <a:ext cx="7126692" cy="523220"/>
              </a:xfrm>
              <a:prstGeom prst="rect">
                <a:avLst/>
              </a:prstGeom>
              <a:blipFill>
                <a:blip r:embed="rId8"/>
                <a:stretch>
                  <a:fillRect l="-1709" t="-12791" b="-31395"/>
                </a:stretch>
              </a:blipFill>
            </p:spPr>
            <p:txBody>
              <a:bodyPr/>
              <a:lstStyle/>
              <a:p>
                <a:r>
                  <a:rPr lang="en-US">
                    <a:noFill/>
                  </a:rPr>
                  <a:t> </a:t>
                </a:r>
              </a:p>
            </p:txBody>
          </p:sp>
        </mc:Fallback>
      </mc:AlternateContent>
      <p:sp>
        <p:nvSpPr>
          <p:cNvPr id="13" name="Rectangle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EDDB682-FA5A-DCCF-9C9F-8A118992E3C0}"/>
              </a:ext>
            </a:extLst>
          </p:cNvPr>
          <p:cNvSpPr/>
          <p:nvPr/>
        </p:nvSpPr>
        <p:spPr>
          <a:xfrm>
            <a:off x="-1597" y="-20476"/>
            <a:ext cx="9144000" cy="523220"/>
          </a:xfrm>
          <a:prstGeom prst="rect">
            <a:avLst/>
          </a:prstGeom>
          <a:solidFill>
            <a:srgbClr val="B3700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VẬN DỤNG</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717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EA75D7F-8BEB-403A-A7C2-DC62D23C83A4}"/>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6012" r="14448" b="2"/>
          <a:stretch/>
        </p:blipFill>
        <p:spPr>
          <a:xfrm>
            <a:off x="5644471" y="1822220"/>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E208DDE-5F53-487A-916C-A3AE276FA6AD}"/>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0349" r="20345" b="-4"/>
          <a:stretch/>
        </p:blipFill>
        <p:spPr>
          <a:xfrm>
            <a:off x="656655" y="1847529"/>
            <a:ext cx="2327672" cy="2642458"/>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5A14FCB-5569-4268-AF8B-502D9EF6E73E}"/>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7382" r="20120" b="2"/>
          <a:stretch/>
        </p:blipFill>
        <p:spPr>
          <a:xfrm>
            <a:off x="2651854" y="1398470"/>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7" name="Picture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82230" y="1733121"/>
            <a:ext cx="2327672" cy="2327672"/>
          </a:xfrm>
          <a:prstGeom prst="rect">
            <a:avLst/>
          </a:prstGeom>
        </p:spPr>
      </p:pic>
      <p:pic>
        <p:nvPicPr>
          <p:cNvPr id="13" name="Picture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5849980" y="2149711"/>
            <a:ext cx="2044436" cy="2044436"/>
          </a:xfrm>
          <a:prstGeom prst="rect">
            <a:avLst/>
          </a:prstGeom>
        </p:spPr>
      </p:pic>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0919" y="2144864"/>
            <a:ext cx="1631983" cy="1631983"/>
          </a:xfrm>
          <a:prstGeom prst="rect">
            <a:avLst/>
          </a:prstGeom>
        </p:spPr>
      </p:pic>
      <p:sp>
        <p:nvSpPr>
          <p:cNvPr id="12" name="Freeform: Shap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93A647-F1D0-4A88-8DF7-6E5578A89569}"/>
              </a:ext>
            </a:extLst>
          </p:cNvPr>
          <p:cNvSpPr/>
          <p:nvPr/>
        </p:nvSpPr>
        <p:spPr>
          <a:xfrm rot="5400000">
            <a:off x="-140931" y="13864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669872">
            <a:off x="-238560" y="568546"/>
            <a:ext cx="2050385" cy="520472"/>
          </a:xfrm>
          <a:prstGeom prst="rect">
            <a:avLst/>
          </a:prstGeom>
        </p:spPr>
      </p:pic>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51E4DC2-0B49-4FB2-B8C1-231C030CAE4B}"/>
              </a:ext>
            </a:extLst>
          </p:cNvPr>
          <p:cNvPicPr>
            <a:picLocks noChangeAspect="1"/>
          </p:cNvPicPr>
          <p:nvPr/>
        </p:nvPicPr>
        <p:blipFill>
          <a:blip r:embed="rId13"/>
          <a:stretch>
            <a:fillRect/>
          </a:stretch>
        </p:blipFill>
        <p:spPr>
          <a:xfrm>
            <a:off x="1334363" y="626477"/>
            <a:ext cx="2025572" cy="1385436"/>
          </a:xfrm>
          <a:prstGeom prst="rect">
            <a:avLst/>
          </a:prstGeom>
        </p:spPr>
      </p:pic>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5CBC910-51FE-44A7-A09E-097F9F57527C}"/>
              </a:ext>
            </a:extLst>
          </p:cNvPr>
          <p:cNvPicPr>
            <a:picLocks noChangeAspect="1"/>
          </p:cNvPicPr>
          <p:nvPr/>
        </p:nvPicPr>
        <p:blipFill>
          <a:blip r:embed="rId14"/>
          <a:stretch>
            <a:fillRect/>
          </a:stretch>
        </p:blipFill>
        <p:spPr>
          <a:xfrm>
            <a:off x="3963691" y="331134"/>
            <a:ext cx="2025572" cy="1385436"/>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5"/>
          <a:stretch>
            <a:fillRect/>
          </a:stretch>
        </p:blipFill>
        <p:spPr>
          <a:xfrm>
            <a:off x="6397583" y="705752"/>
            <a:ext cx="2176461" cy="1385436"/>
          </a:xfrm>
          <a:prstGeom prst="rect">
            <a:avLst/>
          </a:prstGeom>
        </p:spPr>
      </p:pic>
    </p:spTree>
    <p:extLst>
      <p:ext uri="{BB962C8B-B14F-4D97-AF65-F5344CB8AC3E}">
        <p14:creationId xmlns:p14="http://schemas.microsoft.com/office/powerpoint/2010/main" val="2282725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5000" r="-3000" b="-4000"/>
          </a:stretch>
        </a:blipFill>
        <a:effectLst/>
      </p:bgPr>
    </p:bg>
    <p:spTree>
      <p:nvGrpSpPr>
        <p:cNvPr id="1" name=""/>
        <p:cNvGrpSpPr/>
        <p:nvPr/>
      </p:nvGrpSpPr>
      <p:grpSpPr>
        <a:xfrm>
          <a:off x="0" y="0"/>
          <a:ext cx="0" cy="0"/>
          <a:chOff x="0" y="0"/>
          <a:chExt cx="0" cy="0"/>
        </a:xfrm>
      </p:grpSpPr>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85800" y="179362"/>
            <a:ext cx="7772400" cy="646331"/>
          </a:xfrm>
          <a:prstGeom prst="rect">
            <a:avLst/>
          </a:prstGeom>
          <a:noFill/>
        </p:spPr>
        <p:txBody>
          <a:bodyPr wrap="square">
            <a:spAutoFit/>
          </a:bodyPr>
          <a:lstStyle/>
          <a:p>
            <a:pPr algn="ctr"/>
            <a:r>
              <a:rPr lang="en-US" sz="3600" b="1" dirty="0">
                <a:solidFill>
                  <a:srgbClr val="FF0000"/>
                </a:solidFill>
                <a:latin typeface="Times New Roman" panose="02020603050405020304" pitchFamily="18" charset="0"/>
                <a:ea typeface="Calibri" panose="020F0502020204030204" pitchFamily="34" charset="0"/>
              </a:rPr>
              <a:t> HƯỚNG DẪN VỀ NHÀ</a:t>
            </a:r>
            <a:endParaRPr lang="en-US" sz="3600" dirty="0">
              <a:solidFill>
                <a:prstClr val="black"/>
              </a:solidFill>
            </a:endParaRPr>
          </a:p>
        </p:txBody>
      </p:sp>
      <mc:AlternateContent xmlns:mc="http://schemas.openxmlformats.org/markup-compatibility/2006">
        <mc:Choice xmlns:a14="http://schemas.microsoft.com/office/drawing/2010/main" Requires="a14">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7D0CF9A-CE93-FCB3-3C54-68367BBF3098}"/>
                  </a:ext>
                </a:extLst>
              </p:cNvPr>
              <p:cNvSpPr txBox="1"/>
              <p:nvPr/>
            </p:nvSpPr>
            <p:spPr>
              <a:xfrm>
                <a:off x="704850" y="742950"/>
                <a:ext cx="7886700" cy="3970318"/>
              </a:xfrm>
              <a:prstGeom prst="rect">
                <a:avLst/>
              </a:prstGeom>
              <a:noFill/>
            </p:spPr>
            <p:txBody>
              <a:bodyPr wrap="square">
                <a:spAutoFit/>
              </a:bodyPr>
              <a:lstStyle/>
              <a:p>
                <a:pPr algn="just"/>
                <a:r>
                  <a:rPr lang="vi-VN" sz="2800">
                    <a:solidFill>
                      <a:srgbClr val="0000FF"/>
                    </a:solidFill>
                    <a:latin typeface="+mj-lt"/>
                  </a:rPr>
                  <a:t>- Xem lại bài.</a:t>
                </a:r>
              </a:p>
              <a:p>
                <a:pPr algn="just"/>
                <a:r>
                  <a:rPr lang="vi-VN" sz="2800">
                    <a:solidFill>
                      <a:srgbClr val="0000FF"/>
                    </a:solidFill>
                    <a:latin typeface="+mj-lt"/>
                  </a:rPr>
                  <a:t>- Chuẩn bị bài tiếp theo.</a:t>
                </a:r>
              </a:p>
              <a:p>
                <a:pPr algn="just"/>
                <a:r>
                  <a:rPr lang="vi-VN" sz="2800">
                    <a:solidFill>
                      <a:srgbClr val="0000FF"/>
                    </a:solidFill>
                    <a:latin typeface="+mj-lt"/>
                  </a:rPr>
                  <a:t>- Phiếu bài tập.</a:t>
                </a:r>
              </a:p>
              <a:p>
                <a:pPr algn="just"/>
                <a:r>
                  <a:rPr lang="vi-VN" sz="2800" b="1">
                    <a:solidFill>
                      <a:srgbClr val="0000FF"/>
                    </a:solidFill>
                    <a:latin typeface="+mj-lt"/>
                  </a:rPr>
                  <a:t>Câu 1: </a:t>
                </a:r>
                <a:r>
                  <a:rPr lang="vi-VN" sz="2800">
                    <a:solidFill>
                      <a:srgbClr val="0000FF"/>
                    </a:solidFill>
                    <a:latin typeface="+mj-lt"/>
                  </a:rPr>
                  <a:t>Kiểm tra xem tam giác nào là tam giác vuông trong các tam giác có độ dài sau:</a:t>
                </a:r>
              </a:p>
              <a:p>
                <a:pPr algn="just"/>
                <a:r>
                  <a:rPr lang="vi-VN" sz="2800">
                    <a:solidFill>
                      <a:srgbClr val="0000FF"/>
                    </a:solidFill>
                    <a:latin typeface="+mj-lt"/>
                  </a:rPr>
                  <a:t>a) </a:t>
                </a:r>
                <a14:m>
                  <m:oMath xmlns:m="http://schemas.openxmlformats.org/officeDocument/2006/math">
                    <m:r>
                      <a:rPr lang="vi-VN" sz="2800" i="1">
                        <a:solidFill>
                          <a:srgbClr val="0000FF"/>
                        </a:solidFill>
                        <a:latin typeface="Cambria Math" panose="02040503050406030204" pitchFamily="18" charset="0"/>
                      </a:rPr>
                      <m:t>4</m:t>
                    </m:r>
                    <m:r>
                      <m:rPr>
                        <m:nor/>
                      </m:rPr>
                      <a:rPr lang="vi-VN" sz="2800">
                        <a:solidFill>
                          <a:srgbClr val="0000FF"/>
                        </a:solidFill>
                        <a:latin typeface="Times New Roman" panose="02020603050405020304" pitchFamily="18" charset="0"/>
                      </a:rPr>
                      <m:t> </m:t>
                    </m:r>
                    <m:r>
                      <m:rPr>
                        <m:nor/>
                      </m:rPr>
                      <a:rPr lang="vi-VN" sz="2800">
                        <a:solidFill>
                          <a:srgbClr val="0000FF"/>
                        </a:solidFill>
                        <a:latin typeface="Times New Roman" panose="02020603050405020304" pitchFamily="18" charset="0"/>
                      </a:rPr>
                      <m:t>cm</m:t>
                    </m:r>
                    <m:r>
                      <m:rPr>
                        <m:nor/>
                      </m:rPr>
                      <a:rPr lang="vi-VN" sz="2800">
                        <a:solidFill>
                          <a:srgbClr val="0000FF"/>
                        </a:solidFill>
                        <a:latin typeface="Times New Roman" panose="02020603050405020304" pitchFamily="18" charset="0"/>
                      </a:rPr>
                      <m:t>, </m:t>
                    </m:r>
                    <m:r>
                      <a:rPr lang="vi-VN" sz="2800" i="1">
                        <a:solidFill>
                          <a:srgbClr val="0000FF"/>
                        </a:solidFill>
                        <a:latin typeface="Cambria Math" panose="02040503050406030204" pitchFamily="18" charset="0"/>
                      </a:rPr>
                      <m:t>7</m:t>
                    </m:r>
                    <m:r>
                      <m:rPr>
                        <m:nor/>
                      </m:rPr>
                      <a:rPr lang="vi-VN" sz="2800">
                        <a:solidFill>
                          <a:srgbClr val="0000FF"/>
                        </a:solidFill>
                        <a:latin typeface="Times New Roman" panose="02020603050405020304" pitchFamily="18" charset="0"/>
                      </a:rPr>
                      <m:t> </m:t>
                    </m:r>
                    <m:r>
                      <m:rPr>
                        <m:nor/>
                      </m:rPr>
                      <a:rPr lang="vi-VN" sz="2800">
                        <a:solidFill>
                          <a:srgbClr val="0000FF"/>
                        </a:solidFill>
                        <a:latin typeface="Times New Roman" panose="02020603050405020304" pitchFamily="18" charset="0"/>
                      </a:rPr>
                      <m:t>cm</m:t>
                    </m:r>
                    <m:r>
                      <m:rPr>
                        <m:nor/>
                      </m:rPr>
                      <a:rPr lang="vi-VN" sz="2800">
                        <a:solidFill>
                          <a:srgbClr val="0000FF"/>
                        </a:solidFill>
                        <a:latin typeface="Times New Roman" panose="02020603050405020304" pitchFamily="18" charset="0"/>
                      </a:rPr>
                      <m:t>, </m:t>
                    </m:r>
                    <m:r>
                      <a:rPr lang="vi-VN" sz="2800" i="1">
                        <a:solidFill>
                          <a:srgbClr val="0000FF"/>
                        </a:solidFill>
                        <a:latin typeface="Cambria Math" panose="02040503050406030204" pitchFamily="18" charset="0"/>
                      </a:rPr>
                      <m:t>6</m:t>
                    </m:r>
                    <m:r>
                      <m:rPr>
                        <m:nor/>
                      </m:rPr>
                      <a:rPr lang="vi-VN" sz="2800">
                        <a:solidFill>
                          <a:srgbClr val="0000FF"/>
                        </a:solidFill>
                        <a:latin typeface="Times New Roman" panose="02020603050405020304" pitchFamily="18" charset="0"/>
                      </a:rPr>
                      <m:t> </m:t>
                    </m:r>
                    <m:r>
                      <m:rPr>
                        <m:nor/>
                      </m:rPr>
                      <a:rPr lang="vi-VN" sz="2800">
                        <a:solidFill>
                          <a:srgbClr val="0000FF"/>
                        </a:solidFill>
                        <a:latin typeface="Times New Roman" panose="02020603050405020304" pitchFamily="18" charset="0"/>
                      </a:rPr>
                      <m:t>cm</m:t>
                    </m:r>
                  </m:oMath>
                </a14:m>
                <a:r>
                  <a:rPr lang="vi-VN" sz="2800">
                    <a:solidFill>
                      <a:srgbClr val="0000FF"/>
                    </a:solidFill>
                    <a:latin typeface="+mj-lt"/>
                  </a:rPr>
                  <a:t>;	b) </a:t>
                </a:r>
                <a14:m>
                  <m:oMath xmlns:m="http://schemas.openxmlformats.org/officeDocument/2006/math">
                    <m:r>
                      <a:rPr lang="vi-VN" sz="2800" i="1">
                        <a:solidFill>
                          <a:srgbClr val="0000FF"/>
                        </a:solidFill>
                        <a:latin typeface="Cambria Math" panose="02040503050406030204" pitchFamily="18" charset="0"/>
                      </a:rPr>
                      <m:t>6</m:t>
                    </m:r>
                    <m:r>
                      <m:rPr>
                        <m:nor/>
                      </m:rPr>
                      <a:rPr lang="vi-VN" sz="2800">
                        <a:solidFill>
                          <a:srgbClr val="0000FF"/>
                        </a:solidFill>
                        <a:latin typeface="Times New Roman" panose="02020603050405020304" pitchFamily="18" charset="0"/>
                      </a:rPr>
                      <m:t> </m:t>
                    </m:r>
                    <m:r>
                      <m:rPr>
                        <m:nor/>
                      </m:rPr>
                      <a:rPr lang="vi-VN" sz="2800">
                        <a:solidFill>
                          <a:srgbClr val="0000FF"/>
                        </a:solidFill>
                        <a:latin typeface="Times New Roman" panose="02020603050405020304" pitchFamily="18" charset="0"/>
                      </a:rPr>
                      <m:t>cm</m:t>
                    </m:r>
                    <m:r>
                      <m:rPr>
                        <m:nor/>
                      </m:rPr>
                      <a:rPr lang="vi-VN" sz="2800">
                        <a:solidFill>
                          <a:srgbClr val="0000FF"/>
                        </a:solidFill>
                        <a:latin typeface="Times New Roman" panose="02020603050405020304" pitchFamily="18" charset="0"/>
                      </a:rPr>
                      <m:t>, </m:t>
                    </m:r>
                    <m:r>
                      <a:rPr lang="vi-VN" sz="2800" i="1">
                        <a:solidFill>
                          <a:srgbClr val="0000FF"/>
                        </a:solidFill>
                        <a:latin typeface="Cambria Math" panose="02040503050406030204" pitchFamily="18" charset="0"/>
                      </a:rPr>
                      <m:t>10</m:t>
                    </m:r>
                    <m:r>
                      <m:rPr>
                        <m:nor/>
                      </m:rPr>
                      <a:rPr lang="vi-VN" sz="2800">
                        <a:solidFill>
                          <a:srgbClr val="0000FF"/>
                        </a:solidFill>
                        <a:latin typeface="Times New Roman" panose="02020603050405020304" pitchFamily="18" charset="0"/>
                      </a:rPr>
                      <m:t> </m:t>
                    </m:r>
                    <m:r>
                      <m:rPr>
                        <m:nor/>
                      </m:rPr>
                      <a:rPr lang="vi-VN" sz="2800">
                        <a:solidFill>
                          <a:srgbClr val="0000FF"/>
                        </a:solidFill>
                        <a:latin typeface="Times New Roman" panose="02020603050405020304" pitchFamily="18" charset="0"/>
                      </a:rPr>
                      <m:t>cm</m:t>
                    </m:r>
                    <m:r>
                      <m:rPr>
                        <m:nor/>
                      </m:rPr>
                      <a:rPr lang="vi-VN" sz="2800">
                        <a:solidFill>
                          <a:srgbClr val="0000FF"/>
                        </a:solidFill>
                        <a:latin typeface="Times New Roman" panose="02020603050405020304" pitchFamily="18" charset="0"/>
                      </a:rPr>
                      <m:t>, </m:t>
                    </m:r>
                    <m:r>
                      <a:rPr lang="vi-VN" sz="2800" i="1">
                        <a:solidFill>
                          <a:srgbClr val="0000FF"/>
                        </a:solidFill>
                        <a:latin typeface="Cambria Math" panose="02040503050406030204" pitchFamily="18" charset="0"/>
                      </a:rPr>
                      <m:t>8</m:t>
                    </m:r>
                    <m:r>
                      <m:rPr>
                        <m:nor/>
                      </m:rPr>
                      <a:rPr lang="vi-VN" sz="2800">
                        <a:solidFill>
                          <a:srgbClr val="0000FF"/>
                        </a:solidFill>
                        <a:latin typeface="Times New Roman" panose="02020603050405020304" pitchFamily="18" charset="0"/>
                      </a:rPr>
                      <m:t> </m:t>
                    </m:r>
                    <m:r>
                      <m:rPr>
                        <m:nor/>
                      </m:rPr>
                      <a:rPr lang="vi-VN" sz="2800">
                        <a:solidFill>
                          <a:srgbClr val="0000FF"/>
                        </a:solidFill>
                        <a:latin typeface="Times New Roman" panose="02020603050405020304" pitchFamily="18" charset="0"/>
                      </a:rPr>
                      <m:t>cm</m:t>
                    </m:r>
                  </m:oMath>
                </a14:m>
                <a:r>
                  <a:rPr lang="vi-VN" sz="2800">
                    <a:solidFill>
                      <a:srgbClr val="0000FF"/>
                    </a:solidFill>
                    <a:latin typeface="+mj-lt"/>
                  </a:rPr>
                  <a:t>.</a:t>
                </a:r>
              </a:p>
              <a:p>
                <a:pPr algn="just"/>
                <a:r>
                  <a:rPr lang="vi-VN" sz="2800" b="1">
                    <a:solidFill>
                      <a:srgbClr val="0000FF"/>
                    </a:solidFill>
                    <a:latin typeface="+mj-lt"/>
                  </a:rPr>
                  <a:t>Câu 2: </a:t>
                </a:r>
                <a:r>
                  <a:rPr lang="vi-VN" sz="2800">
                    <a:solidFill>
                      <a:srgbClr val="0000FF"/>
                    </a:solidFill>
                    <a:latin typeface="+mj-lt"/>
                  </a:rPr>
                  <a:t>Cho tam giác nhọn </a:t>
                </a:r>
                <a14:m>
                  <m:oMath xmlns:m="http://schemas.openxmlformats.org/officeDocument/2006/math">
                    <m:r>
                      <a:rPr lang="vi-VN" sz="2800" i="1">
                        <a:solidFill>
                          <a:srgbClr val="0000FF"/>
                        </a:solidFill>
                        <a:latin typeface="Cambria Math" panose="02040503050406030204" pitchFamily="18" charset="0"/>
                      </a:rPr>
                      <m:t>𝐴𝐵𝐶</m:t>
                    </m:r>
                  </m:oMath>
                </a14:m>
                <a:r>
                  <a:rPr lang="vi-VN" sz="2800">
                    <a:solidFill>
                      <a:srgbClr val="0000FF"/>
                    </a:solidFill>
                    <a:latin typeface="+mj-lt"/>
                  </a:rPr>
                  <a:t>, kẻ </a:t>
                </a:r>
                <a14:m>
                  <m:oMath xmlns:m="http://schemas.openxmlformats.org/officeDocument/2006/math">
                    <m:r>
                      <a:rPr lang="vi-VN" sz="2800" i="1">
                        <a:solidFill>
                          <a:srgbClr val="0000FF"/>
                        </a:solidFill>
                        <a:latin typeface="Cambria Math" panose="02040503050406030204" pitchFamily="18" charset="0"/>
                      </a:rPr>
                      <m:t>𝐴</m:t>
                    </m:r>
                    <m:r>
                      <a:rPr lang="vi-VN" sz="2800" b="0" i="1" smtClean="0">
                        <a:solidFill>
                          <a:srgbClr val="0000FF"/>
                        </a:solidFill>
                        <a:latin typeface="Cambria Math" panose="02040503050406030204" pitchFamily="18" charset="0"/>
                      </a:rPr>
                      <m:t>𝐻</m:t>
                    </m:r>
                  </m:oMath>
                </a14:m>
                <a:r>
                  <a:rPr lang="vi-VN" sz="2800">
                    <a:solidFill>
                      <a:srgbClr val="0000FF"/>
                    </a:solidFill>
                    <a:latin typeface="+mj-lt"/>
                  </a:rPr>
                  <a:t> vuông góc với </a:t>
                </a:r>
                <a14:m>
                  <m:oMath xmlns:m="http://schemas.openxmlformats.org/officeDocument/2006/math">
                    <m:r>
                      <a:rPr lang="vi-VN" sz="2800" i="1">
                        <a:solidFill>
                          <a:srgbClr val="0000FF"/>
                        </a:solidFill>
                        <a:latin typeface="Cambria Math" panose="02040503050406030204" pitchFamily="18" charset="0"/>
                      </a:rPr>
                      <m:t>𝐵𝐶</m:t>
                    </m:r>
                  </m:oMath>
                </a14:m>
                <a:r>
                  <a:rPr lang="vi-VN" sz="2800">
                    <a:solidFill>
                      <a:srgbClr val="0000FF"/>
                    </a:solidFill>
                    <a:latin typeface="+mj-lt"/>
                  </a:rPr>
                  <a:t>. Tính chu vi tam giác </a:t>
                </a:r>
                <a14:m>
                  <m:oMath xmlns:m="http://schemas.openxmlformats.org/officeDocument/2006/math">
                    <m:r>
                      <a:rPr lang="vi-VN" sz="2800" i="1">
                        <a:solidFill>
                          <a:srgbClr val="0000FF"/>
                        </a:solidFill>
                        <a:latin typeface="Cambria Math" panose="02040503050406030204" pitchFamily="18" charset="0"/>
                      </a:rPr>
                      <m:t>𝐴𝐵𝐶</m:t>
                    </m:r>
                  </m:oMath>
                </a14:m>
                <a:r>
                  <a:rPr lang="vi-VN" sz="2800">
                    <a:solidFill>
                      <a:srgbClr val="0000FF"/>
                    </a:solidFill>
                    <a:latin typeface="+mj-lt"/>
                  </a:rPr>
                  <a:t> biết </a:t>
                </a:r>
                <a14:m>
                  <m:oMath xmlns:m="http://schemas.openxmlformats.org/officeDocument/2006/math">
                    <m:r>
                      <a:rPr lang="vi-VN" sz="2800" i="1">
                        <a:solidFill>
                          <a:srgbClr val="0000FF"/>
                        </a:solidFill>
                        <a:latin typeface="Cambria Math" panose="02040503050406030204" pitchFamily="18" charset="0"/>
                      </a:rPr>
                      <m:t>𝐴𝐶</m:t>
                    </m:r>
                    <m:r>
                      <a:rPr lang="vi-VN" sz="2800" b="0" i="1" smtClean="0">
                        <a:solidFill>
                          <a:srgbClr val="0000FF"/>
                        </a:solidFill>
                        <a:latin typeface="Cambria Math" panose="02040503050406030204" pitchFamily="18" charset="0"/>
                      </a:rPr>
                      <m:t>=</m:t>
                    </m:r>
                    <m:r>
                      <a:rPr lang="vi-VN" sz="2800" i="1">
                        <a:solidFill>
                          <a:srgbClr val="0000FF"/>
                        </a:solidFill>
                        <a:latin typeface="Cambria Math" panose="02040503050406030204" pitchFamily="18" charset="0"/>
                      </a:rPr>
                      <m:t>20 </m:t>
                    </m:r>
                    <m:r>
                      <m:rPr>
                        <m:nor/>
                      </m:rPr>
                      <a:rPr lang="vi-VN" sz="2800">
                        <a:solidFill>
                          <a:srgbClr val="0000FF"/>
                        </a:solidFill>
                        <a:latin typeface="Times New Roman" panose="02020603050405020304" pitchFamily="18" charset="0"/>
                      </a:rPr>
                      <m:t>cm</m:t>
                    </m:r>
                  </m:oMath>
                </a14:m>
                <a:r>
                  <a:rPr lang="vi-VN" sz="2800">
                    <a:solidFill>
                      <a:srgbClr val="0000FF"/>
                    </a:solidFill>
                    <a:latin typeface="+mj-lt"/>
                  </a:rPr>
                  <a:t>, </a:t>
                </a:r>
                <a14:m>
                  <m:oMath xmlns:m="http://schemas.openxmlformats.org/officeDocument/2006/math">
                    <m:r>
                      <a:rPr lang="vi-VN" sz="2800" i="1">
                        <a:solidFill>
                          <a:srgbClr val="0000FF"/>
                        </a:solidFill>
                        <a:latin typeface="Cambria Math" panose="02040503050406030204" pitchFamily="18" charset="0"/>
                      </a:rPr>
                      <m:t>𝐴𝐻</m:t>
                    </m:r>
                    <m:r>
                      <a:rPr lang="vi-VN" sz="2800" i="1">
                        <a:solidFill>
                          <a:srgbClr val="0000FF"/>
                        </a:solidFill>
                        <a:latin typeface="Cambria Math" panose="02040503050406030204" pitchFamily="18" charset="0"/>
                      </a:rPr>
                      <m:t>= 12 </m:t>
                    </m:r>
                    <m:r>
                      <m:rPr>
                        <m:nor/>
                      </m:rPr>
                      <a:rPr lang="vi-VN" sz="2800">
                        <a:solidFill>
                          <a:srgbClr val="0000FF"/>
                        </a:solidFill>
                        <a:latin typeface="Times New Roman" panose="02020603050405020304" pitchFamily="18" charset="0"/>
                      </a:rPr>
                      <m:t>cm</m:t>
                    </m:r>
                  </m:oMath>
                </a14:m>
                <a:r>
                  <a:rPr lang="vi-VN" sz="2800">
                    <a:solidFill>
                      <a:srgbClr val="0000FF"/>
                    </a:solidFill>
                    <a:latin typeface="+mj-lt"/>
                  </a:rPr>
                  <a:t>, </a:t>
                </a:r>
                <a14:m>
                  <m:oMath xmlns:m="http://schemas.openxmlformats.org/officeDocument/2006/math">
                    <m:r>
                      <a:rPr lang="vi-VN" sz="2800" i="1">
                        <a:solidFill>
                          <a:srgbClr val="0000FF"/>
                        </a:solidFill>
                        <a:latin typeface="Cambria Math" panose="02040503050406030204" pitchFamily="18" charset="0"/>
                      </a:rPr>
                      <m:t>𝐵𝐻</m:t>
                    </m:r>
                    <m:r>
                      <a:rPr lang="vi-VN" sz="2800" i="1">
                        <a:solidFill>
                          <a:srgbClr val="0000FF"/>
                        </a:solidFill>
                        <a:latin typeface="Cambria Math" panose="02040503050406030204" pitchFamily="18" charset="0"/>
                      </a:rPr>
                      <m:t>=5 </m:t>
                    </m:r>
                    <m:r>
                      <m:rPr>
                        <m:nor/>
                      </m:rPr>
                      <a:rPr lang="vi-VN" sz="2800">
                        <a:solidFill>
                          <a:srgbClr val="0000FF"/>
                        </a:solidFill>
                        <a:latin typeface="Times New Roman" panose="02020603050405020304" pitchFamily="18" charset="0"/>
                      </a:rPr>
                      <m:t>cm</m:t>
                    </m:r>
                    <m:r>
                      <m:rPr>
                        <m:nor/>
                      </m:rPr>
                      <a:rPr lang="vi-VN" sz="2800">
                        <a:solidFill>
                          <a:srgbClr val="0000FF"/>
                        </a:solidFill>
                        <a:latin typeface="Times New Roman" panose="02020603050405020304" pitchFamily="18" charset="0"/>
                      </a:rPr>
                      <m:t>.</m:t>
                    </m:r>
                  </m:oMath>
                </a14:m>
                <a:endParaRPr lang="vi-VN" sz="2800">
                  <a:solidFill>
                    <a:srgbClr val="0000FF"/>
                  </a:solidFill>
                  <a:latin typeface="+mj-lt"/>
                </a:endParaRPr>
              </a:p>
            </p:txBody>
          </p:sp>
        </mc:Choice>
        <mc:Fallback>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7D0CF9A-CE93-FCB3-3C54-68367BBF3098}"/>
                  </a:ext>
                </a:extLst>
              </p:cNvPr>
              <p:cNvSpPr txBox="1">
                <a:spLocks noRot="1" noChangeAspect="1" noMove="1" noResize="1" noEditPoints="1" noAdjustHandles="1" noChangeArrowheads="1" noChangeShapeType="1" noTextEdit="1"/>
              </p:cNvSpPr>
              <p:nvPr/>
            </p:nvSpPr>
            <p:spPr>
              <a:xfrm>
                <a:off x="704850" y="742950"/>
                <a:ext cx="7886700" cy="3970318"/>
              </a:xfrm>
              <a:prstGeom prst="rect">
                <a:avLst/>
              </a:prstGeom>
              <a:blipFill>
                <a:blip r:embed="rId3"/>
                <a:stretch>
                  <a:fillRect l="-1624" t="-1690" r="-1624" b="-3379"/>
                </a:stretch>
              </a:blipFill>
            </p:spPr>
            <p:txBody>
              <a:bodyPr/>
              <a:lstStyle/>
              <a:p>
                <a:r>
                  <a:rPr lang="en-US">
                    <a:noFill/>
                  </a:rPr>
                  <a:t> </a:t>
                </a:r>
              </a:p>
            </p:txBody>
          </p:sp>
        </mc:Fallback>
      </mc:AlternateContent>
    </p:spTree>
    <p:extLst>
      <p:ext uri="{BB962C8B-B14F-4D97-AF65-F5344CB8AC3E}">
        <p14:creationId xmlns:p14="http://schemas.microsoft.com/office/powerpoint/2010/main" val="135248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by="(-#ppt_w*2)" calcmode="lin" valueType="num">
                                      <p:cBhvr rctx="PPT">
                                        <p:cTn id="7" dur="500" autoRev="1" fill="hold">
                                          <p:stCondLst>
                                            <p:cond delay="0"/>
                                          </p:stCondLst>
                                        </p:cTn>
                                        <p:tgtEl>
                                          <p:spTgt spid="11"/>
                                        </p:tgtEl>
                                        <p:attrNameLst>
                                          <p:attrName>ppt_w</p:attrName>
                                        </p:attrNameLst>
                                      </p:cBhvr>
                                    </p:anim>
                                    <p:anim by="(#ppt_w*0.50)" calcmode="lin" valueType="num">
                                      <p:cBhvr>
                                        <p:cTn id="8" dur="500" decel="50000" autoRev="1" fill="hold">
                                          <p:stCondLst>
                                            <p:cond delay="0"/>
                                          </p:stCondLst>
                                        </p:cTn>
                                        <p:tgtEl>
                                          <p:spTgt spid="11"/>
                                        </p:tgtEl>
                                        <p:attrNameLst>
                                          <p:attrName>ppt_x</p:attrName>
                                        </p:attrNameLst>
                                      </p:cBhvr>
                                    </p:anim>
                                    <p:anim from="(-#ppt_h/2)" to="(#ppt_y)" calcmode="lin" valueType="num">
                                      <p:cBhvr>
                                        <p:cTn id="9" dur="1000" fill="hold">
                                          <p:stCondLst>
                                            <p:cond delay="0"/>
                                          </p:stCondLst>
                                        </p:cTn>
                                        <p:tgtEl>
                                          <p:spTgt spid="11"/>
                                        </p:tgtEl>
                                        <p:attrNameLst>
                                          <p:attrName>ppt_y</p:attrName>
                                        </p:attrNameLst>
                                      </p:cBhvr>
                                    </p:anim>
                                    <p:animRot by="21600000">
                                      <p:cBhvr>
                                        <p:cTn id="10" dur="1000" fill="hold">
                                          <p:stCondLst>
                                            <p:cond delay="0"/>
                                          </p:stCondLst>
                                        </p:cTn>
                                        <p:tgtEl>
                                          <p:spTgt spid="11"/>
                                        </p:tgtEl>
                                        <p:attrNameLst>
                                          <p:attrName>r</p:attrName>
                                        </p:attrNameLst>
                                      </p:cBhvr>
                                    </p:animRot>
                                  </p:childTnLst>
                                </p:cTn>
                              </p:par>
                            </p:childTnLst>
                          </p:cTn>
                        </p:par>
                        <p:par>
                          <p:cTn id="11" fill="hold">
                            <p:stCondLst>
                              <p:cond delay="22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320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4200"/>
                            </p:stCondLst>
                            <p:childTnLst>
                              <p:par>
                                <p:cTn id="24" presetID="42" presetClass="entr" presetSubtype="0"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5200"/>
                            </p:stCondLst>
                            <p:childTnLst>
                              <p:par>
                                <p:cTn id="30" presetID="42" presetClass="entr" presetSubtype="0"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6200"/>
                            </p:stCondLst>
                            <p:childTnLst>
                              <p:par>
                                <p:cTn id="36" presetID="42" presetClass="entr" presetSubtype="0"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1000"/>
                                        <p:tgtEl>
                                          <p:spTgt spid="3">
                                            <p:txEl>
                                              <p:pRg st="4" end="4"/>
                                            </p:txEl>
                                          </p:spTgt>
                                        </p:tgtEl>
                                      </p:cBhvr>
                                    </p:animEffect>
                                    <p:anim calcmode="lin" valueType="num">
                                      <p:cBhvr>
                                        <p:cTn id="3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1" fill="hold">
                            <p:stCondLst>
                              <p:cond delay="7200"/>
                            </p:stCondLst>
                            <p:childTnLst>
                              <p:par>
                                <p:cTn id="42" presetID="42" presetClass="entr" presetSubtype="0" fill="hold" grpId="0" nodeType="after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1000"/>
                                        <p:tgtEl>
                                          <p:spTgt spid="3">
                                            <p:txEl>
                                              <p:pRg st="5" end="5"/>
                                            </p:txEl>
                                          </p:spTgt>
                                        </p:tgtEl>
                                      </p:cBhvr>
                                    </p:animEffect>
                                    <p:anim calcmode="lin" valueType="num">
                                      <p:cBhvr>
                                        <p:cTn id="4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build="p" bldLvl="5"/>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Hình ảnh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B31E9C3-2857-4554-9A2F-E296104A5D6F}"/>
              </a:ext>
            </a:extLst>
          </p:cNvPr>
          <p:cNvPicPr>
            <a:picLocks noChangeAspect="1"/>
          </p:cNvPicPr>
          <p:nvPr/>
        </p:nvPicPr>
        <p:blipFill>
          <a:blip r:embed="rId3"/>
          <a:stretch>
            <a:fillRect/>
          </a:stretch>
        </p:blipFill>
        <p:spPr>
          <a:xfrm>
            <a:off x="2904961" y="173437"/>
            <a:ext cx="3177228" cy="3714750"/>
          </a:xfrm>
          <a:prstGeom prst="rect">
            <a:avLst/>
          </a:prstGeom>
          <a:noFill/>
        </p:spPr>
      </p:pic>
      <p:sp>
        <p:nvSpPr>
          <p:cNvPr id="10" name="Hình chữ nhật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25E670A-F252-425E-8FBD-2584A901E93B}"/>
              </a:ext>
            </a:extLst>
          </p:cNvPr>
          <p:cNvSpPr/>
          <p:nvPr/>
        </p:nvSpPr>
        <p:spPr>
          <a:xfrm>
            <a:off x="1448992" y="3980061"/>
            <a:ext cx="6089167" cy="900246"/>
          </a:xfrm>
          <a:prstGeom prst="rect">
            <a:avLst/>
          </a:prstGeom>
          <a:noFill/>
        </p:spPr>
        <p:txBody>
          <a:bodyPr wrap="none" lIns="68580" tIns="34290" rIns="68580" bIns="3429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CÁC HOẠT ĐỘNG</a:t>
            </a:r>
            <a:endParaRPr lang="vi-VN"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grpSp>
        <p:nvGrpSpPr>
          <p:cNvPr id="12" name="Nhóm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F13D352-FF12-4774-BF7F-7823AED9D71C}"/>
              </a:ext>
            </a:extLst>
          </p:cNvPr>
          <p:cNvGrpSpPr/>
          <p:nvPr/>
        </p:nvGrpSpPr>
        <p:grpSpPr>
          <a:xfrm>
            <a:off x="1330783" y="1067761"/>
            <a:ext cx="2050090" cy="1061828"/>
            <a:chOff x="1774377" y="1423682"/>
            <a:chExt cx="2733453" cy="1415770"/>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2800" dirty="0"/>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165516" y="2092196"/>
              <a:ext cx="1842813" cy="697626"/>
            </a:xfrm>
            <a:prstGeom prst="rect">
              <a:avLst/>
            </a:prstGeom>
            <a:noFill/>
          </p:spPr>
          <p:txBody>
            <a:bodyPr wrap="non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Mở</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đầu</a:t>
              </a:r>
              <a:endParaRPr lang="en-US" sz="2800" b="1" dirty="0">
                <a:solidFill>
                  <a:srgbClr val="002060"/>
                </a:solidFill>
                <a:latin typeface="Times New Roman" panose="02020603050405020304" pitchFamily="18" charset="0"/>
                <a:cs typeface="Times New Roman" panose="02020603050405020304" pitchFamily="18" charset="0"/>
              </a:endParaRPr>
            </a:p>
          </p:txBody>
        </p:sp>
      </p:grpSp>
      <p:grpSp>
        <p:nvGrpSpPr>
          <p:cNvPr id="13" name="Nhóm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2197C0D-4039-4F65-A23B-3D8031420B89}"/>
              </a:ext>
            </a:extLst>
          </p:cNvPr>
          <p:cNvGrpSpPr/>
          <p:nvPr/>
        </p:nvGrpSpPr>
        <p:grpSpPr>
          <a:xfrm>
            <a:off x="4419601" y="330362"/>
            <a:ext cx="2345591" cy="1153702"/>
            <a:chOff x="5615493" y="780700"/>
            <a:chExt cx="3127454" cy="1538268"/>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2800" dirty="0"/>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5615493" y="1046826"/>
              <a:ext cx="3028822" cy="1272142"/>
            </a:xfrm>
            <a:prstGeom prst="rect">
              <a:avLst/>
            </a:prstGeom>
            <a:noFill/>
          </p:spPr>
          <p:txBody>
            <a:bodyPr wrap="square" rtlCol="0">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Hình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thành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kiến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thức</a:t>
              </a:r>
              <a:endParaRPr lang="en-US" sz="2800" b="1" dirty="0">
                <a:solidFill>
                  <a:srgbClr val="002060"/>
                </a:solidFill>
                <a:latin typeface="Times New Roman" panose="02020603050405020304" pitchFamily="18" charset="0"/>
                <a:cs typeface="Times New Roman" panose="02020603050405020304" pitchFamily="18" charset="0"/>
              </a:endParaRPr>
            </a:p>
          </p:txBody>
        </p:sp>
      </p:grpSp>
      <p:grpSp>
        <p:nvGrpSpPr>
          <p:cNvPr id="15" name="Nhóm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743DAFD-E003-42CA-BE1A-E2285E182AD8}"/>
              </a:ext>
            </a:extLst>
          </p:cNvPr>
          <p:cNvGrpSpPr/>
          <p:nvPr/>
        </p:nvGrpSpPr>
        <p:grpSpPr>
          <a:xfrm>
            <a:off x="6476956" y="1123371"/>
            <a:ext cx="2271617" cy="1061828"/>
            <a:chOff x="6997439" y="2348815"/>
            <a:chExt cx="3028822" cy="1415770"/>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2800" dirty="0"/>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442899" y="2986597"/>
              <a:ext cx="2503547" cy="697626"/>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Luyện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tập</a:t>
              </a:r>
              <a:endParaRPr lang="en-US" sz="2800" b="1" dirty="0">
                <a:solidFill>
                  <a:srgbClr val="002060"/>
                </a:solidFill>
                <a:latin typeface="Times New Roman" panose="02020603050405020304" pitchFamily="18" charset="0"/>
                <a:cs typeface="Times New Roman" panose="02020603050405020304" pitchFamily="18" charset="0"/>
              </a:endParaRPr>
            </a:p>
          </p:txBody>
        </p:sp>
      </p:grpSp>
      <p:sp>
        <p:nvSpPr>
          <p:cNvPr id="16" name="Google Shape;162;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0ADFAA8-8CC7-4D2F-BE3A-F51CE7B478C5}"/>
              </a:ext>
            </a:extLst>
          </p:cNvPr>
          <p:cNvSpPr/>
          <p:nvPr/>
        </p:nvSpPr>
        <p:spPr>
          <a:xfrm>
            <a:off x="3397892" y="1733550"/>
            <a:ext cx="1707508" cy="903298"/>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800"/>
          </a:p>
        </p:txBody>
      </p:sp>
      <p:grpSp>
        <p:nvGrpSpPr>
          <p:cNvPr id="14" name="Nhóm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A49C3E4-32FC-415B-B0A0-356A49F60C39}"/>
              </a:ext>
            </a:extLst>
          </p:cNvPr>
          <p:cNvGrpSpPr/>
          <p:nvPr/>
        </p:nvGrpSpPr>
        <p:grpSpPr>
          <a:xfrm>
            <a:off x="5675243" y="2428277"/>
            <a:ext cx="2271617" cy="1061829"/>
            <a:chOff x="6997439" y="2348815"/>
            <a:chExt cx="3028822" cy="1415770"/>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2800" dirty="0"/>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430843" y="3007799"/>
              <a:ext cx="2464405" cy="697626"/>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Vận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dụng</a:t>
              </a:r>
              <a:r>
                <a:rPr lang="en-US" sz="2800" b="1" dirty="0">
                  <a:solidFill>
                    <a:srgbClr val="002060"/>
                  </a:solidFill>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603335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990600" y="628650"/>
            <a:ext cx="3581400" cy="33147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898065" y="1863382"/>
            <a:ext cx="1731335"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rPr>
              <a:t>Mở</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đầu</a:t>
            </a:r>
            <a:endParaRPr lang="en-US" sz="3600" dirty="0"/>
          </a:p>
        </p:txBody>
      </p:sp>
      <p:pic>
        <p:nvPicPr>
          <p:cNvPr id="6" name="Hình ảnh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711" t="12222" r="20015" b="20370"/>
          <a:stretch/>
        </p:blipFill>
        <p:spPr>
          <a:xfrm>
            <a:off x="5276850" y="2633787"/>
            <a:ext cx="2305049" cy="2231484"/>
          </a:xfrm>
          <a:prstGeom prst="ellipse">
            <a:avLst/>
          </a:prstGeom>
        </p:spPr>
      </p:pic>
    </p:spTree>
    <p:extLst>
      <p:ext uri="{BB962C8B-B14F-4D97-AF65-F5344CB8AC3E}">
        <p14:creationId xmlns:p14="http://schemas.microsoft.com/office/powerpoint/2010/main" val="2644939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D8A6702-B4A1-F865-86E4-9C987A8C2740}"/>
              </a:ext>
            </a:extLst>
          </p:cNvPr>
          <p:cNvSpPr txBox="1"/>
          <p:nvPr/>
        </p:nvSpPr>
        <p:spPr>
          <a:xfrm>
            <a:off x="1237977" y="514350"/>
            <a:ext cx="6254025" cy="769441"/>
          </a:xfrm>
          <a:prstGeom prst="rect">
            <a:avLst/>
          </a:prstGeom>
          <a:noFill/>
        </p:spPr>
        <p:txBody>
          <a:bodyPr wrap="square" rtlCol="0">
            <a:spAutoFit/>
          </a:bodyPr>
          <a:lstStyle/>
          <a:p>
            <a:pPr algn="ctr"/>
            <a:r>
              <a:rPr lang="en-US" sz="4400" b="1">
                <a:ln w="6600">
                  <a:solidFill>
                    <a:srgbClr val="257D65"/>
                  </a:solidFill>
                  <a:prstDash val="solid"/>
                </a:ln>
                <a:solidFill>
                  <a:srgbClr val="B40606"/>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HỘP QUÀ MAY MẮN</a:t>
            </a:r>
          </a:p>
        </p:txBody>
      </p:sp>
      <p:grpSp>
        <p:nvGrpSpPr>
          <p:cNvPr id="24" name="Group 2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BFD85FC-1E37-DF03-6AE0-8E24599018C5}"/>
              </a:ext>
            </a:extLst>
          </p:cNvPr>
          <p:cNvGrpSpPr/>
          <p:nvPr/>
        </p:nvGrpSpPr>
        <p:grpSpPr>
          <a:xfrm>
            <a:off x="7145755" y="131465"/>
            <a:ext cx="1708849" cy="1440239"/>
            <a:chOff x="7145755" y="131465"/>
            <a:chExt cx="1708849" cy="1440239"/>
          </a:xfrm>
        </p:grpSpPr>
        <p:pic>
          <p:nvPicPr>
            <p:cNvPr id="10" name="Picture 9" descr="A gold gift box with a bow&#10;&#10;Description automatically generated with low confidence">
              <a:extLst>
                <a:ext uri="{FF2B5EF4-FFF2-40B4-BE49-F238E27FC236}">
                  <a16:creationId xmlns:a16="http://schemas.microsoft.com/office/drawing/2014/main" id="{EC4D11BE-EB81-5D00-CCB6-56E649BF62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4539" y="131465"/>
              <a:ext cx="813818" cy="867624"/>
            </a:xfrm>
            <a:prstGeom prst="rect">
              <a:avLst/>
            </a:prstGeom>
          </p:spPr>
        </p:pic>
        <p:pic>
          <p:nvPicPr>
            <p:cNvPr id="12" name="Picture 11" descr="A pink gift box with a bow&#10;&#10;Description automatically generated with medium confidence">
              <a:extLst>
                <a:ext uri="{FF2B5EF4-FFF2-40B4-BE49-F238E27FC236}">
                  <a16:creationId xmlns:a16="http://schemas.microsoft.com/office/drawing/2014/main" id="{71549FCF-39CD-8FFA-CAD9-08AD303017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3619" y="510719"/>
              <a:ext cx="1060985" cy="1060985"/>
            </a:xfrm>
            <a:prstGeom prst="rect">
              <a:avLst/>
            </a:prstGeom>
          </p:spPr>
        </p:pic>
        <p:pic>
          <p:nvPicPr>
            <p:cNvPr id="14" name="Picture 13" descr="A blue gift box with a silver ribbon&#10;&#10;Description automatically generated with low confidence">
              <a:extLst>
                <a:ext uri="{FF2B5EF4-FFF2-40B4-BE49-F238E27FC236}">
                  <a16:creationId xmlns:a16="http://schemas.microsoft.com/office/drawing/2014/main" id="{75097526-432D-101C-27ED-3DC2327D99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5755" y="468596"/>
              <a:ext cx="1060985" cy="1060985"/>
            </a:xfrm>
            <a:prstGeom prst="rect">
              <a:avLst/>
            </a:prstGeom>
          </p:spPr>
        </p:pic>
      </p:grpSp>
      <p:sp>
        <p:nvSpPr>
          <p:cNvPr id="15" name="Trapezoid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246660A-8320-598F-6991-C2C8E560298A}"/>
              </a:ext>
            </a:extLst>
          </p:cNvPr>
          <p:cNvSpPr/>
          <p:nvPr/>
        </p:nvSpPr>
        <p:spPr>
          <a:xfrm rot="19261275">
            <a:off x="-602859" y="485296"/>
            <a:ext cx="3276600" cy="619860"/>
          </a:xfrm>
          <a:prstGeom prst="trapezoid">
            <a:avLst>
              <a:gd name="adj" fmla="val 69322"/>
            </a:avLst>
          </a:prstGeom>
          <a:solidFill>
            <a:srgbClr val="257D65"/>
          </a:solidFill>
          <a:ln>
            <a:solidFill>
              <a:srgbClr val="257D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TRÒ CHƠI</a:t>
            </a:r>
            <a:endParaRPr lang="vi-VN" sz="3200" b="1">
              <a:latin typeface="Times New Roman" panose="02020603050405020304" pitchFamily="18" charset="0"/>
              <a:cs typeface="Times New Roman" panose="02020603050405020304" pitchFamily="18" charset="0"/>
            </a:endParaRPr>
          </a:p>
        </p:txBody>
      </p:sp>
      <p:grpSp>
        <p:nvGrpSpPr>
          <p:cNvPr id="19" name="Group 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7C53CF5-D673-1B50-D12C-78E78F0D82B3}"/>
              </a:ext>
            </a:extLst>
          </p:cNvPr>
          <p:cNvGrpSpPr/>
          <p:nvPr/>
        </p:nvGrpSpPr>
        <p:grpSpPr>
          <a:xfrm>
            <a:off x="971550" y="1352550"/>
            <a:ext cx="7200900" cy="3487400"/>
            <a:chOff x="971550" y="1352550"/>
            <a:chExt cx="7200900" cy="3487400"/>
          </a:xfrm>
        </p:grpSpPr>
        <p:grpSp>
          <p:nvGrpSpPr>
            <p:cNvPr id="16" name="Group 15">
              <a:extLst>
                <a:ext uri="{FF2B5EF4-FFF2-40B4-BE49-F238E27FC236}">
                  <a16:creationId xmlns:a16="http://schemas.microsoft.com/office/drawing/2014/main" id="{2C74937D-214B-0416-4C1E-BE94D9A1602A}"/>
                </a:ext>
              </a:extLst>
            </p:cNvPr>
            <p:cNvGrpSpPr/>
            <p:nvPr/>
          </p:nvGrpSpPr>
          <p:grpSpPr>
            <a:xfrm>
              <a:off x="971550" y="1352550"/>
              <a:ext cx="7200900" cy="3487400"/>
              <a:chOff x="971550" y="1352550"/>
              <a:chExt cx="7200900" cy="3487400"/>
            </a:xfrm>
          </p:grpSpPr>
          <p:pic>
            <p:nvPicPr>
              <p:cNvPr id="7" name="Picture 6" descr="A picture containing screenshot, rectangle, text, design&#10;&#10;Description automatically generated">
                <a:extLst>
                  <a:ext uri="{FF2B5EF4-FFF2-40B4-BE49-F238E27FC236}">
                    <a16:creationId xmlns:a16="http://schemas.microsoft.com/office/drawing/2014/main" id="{0948A0B9-72B8-5FEB-A999-9C5B0D6B2F5E}"/>
                  </a:ext>
                </a:extLst>
              </p:cNvPr>
              <p:cNvPicPr>
                <a:picLocks noChangeAspect="1"/>
              </p:cNvPicPr>
              <p:nvPr/>
            </p:nvPicPr>
            <p:blipFill rotWithShape="1">
              <a:blip r:embed="rId5">
                <a:extLst>
                  <a:ext uri="{28A0092B-C50C-407E-A947-70E740481C1C}">
                    <a14:useLocalDpi xmlns:a14="http://schemas.microsoft.com/office/drawing/2010/main" val="0"/>
                  </a:ext>
                </a:extLst>
              </a:blip>
              <a:srcRect l="1667" t="21019" r="1654" b="18930"/>
              <a:stretch/>
            </p:blipFill>
            <p:spPr>
              <a:xfrm>
                <a:off x="971550" y="1352550"/>
                <a:ext cx="7200900" cy="3487400"/>
              </a:xfrm>
              <a:prstGeom prst="rect">
                <a:avLst/>
              </a:prstGeom>
            </p:spPr>
          </p:pic>
          <p:sp>
            <p:nvSpPr>
              <p:cNvPr id="4" name="TextBox 3">
                <a:extLst>
                  <a:ext uri="{FF2B5EF4-FFF2-40B4-BE49-F238E27FC236}">
                    <a16:creationId xmlns:a16="http://schemas.microsoft.com/office/drawing/2014/main" id="{9E7DB87F-3BD5-0BD7-8C8B-E9A317BBB8C8}"/>
                  </a:ext>
                </a:extLst>
              </p:cNvPr>
              <p:cNvSpPr txBox="1"/>
              <p:nvPr/>
            </p:nvSpPr>
            <p:spPr>
              <a:xfrm>
                <a:off x="3061235" y="1428750"/>
                <a:ext cx="3200400" cy="523220"/>
              </a:xfrm>
              <a:prstGeom prst="rect">
                <a:avLst/>
              </a:prstGeom>
              <a:noFill/>
            </p:spPr>
            <p:txBody>
              <a:bodyPr wrap="square" rtlCol="0">
                <a:spAutoFit/>
              </a:bodyPr>
              <a:lstStyle/>
              <a:p>
                <a:pPr algn="ctr"/>
                <a:r>
                  <a:rPr lang="en-US" sz="2800" b="1">
                    <a:ln w="12700">
                      <a:solidFill>
                        <a:schemeClr val="bg1"/>
                      </a:solidFill>
                      <a:prstDash val="solid"/>
                    </a:ln>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LUẬT CHƠI</a:t>
                </a:r>
                <a:endParaRPr lang="vi-VN" sz="2800" b="1">
                  <a:ln w="12700">
                    <a:solidFill>
                      <a:schemeClr val="bg1"/>
                    </a:solidFill>
                    <a:prstDash val="solid"/>
                  </a:ln>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id="{BD23D114-C9AB-60A2-7D0E-4D494DE954C6}"/>
                </a:ext>
              </a:extLst>
            </p:cNvPr>
            <p:cNvSpPr txBox="1"/>
            <p:nvPr/>
          </p:nvSpPr>
          <p:spPr>
            <a:xfrm>
              <a:off x="1875422" y="2098220"/>
              <a:ext cx="5393155" cy="1569660"/>
            </a:xfrm>
            <a:prstGeom prst="rect">
              <a:avLst/>
            </a:prstGeom>
            <a:noFill/>
          </p:spPr>
          <p:txBody>
            <a:bodyPr wrap="square" rtlCol="0">
              <a:spAutoFit/>
            </a:bodyPr>
            <a:lstStyle/>
            <a:p>
              <a:pPr algn="just"/>
              <a:r>
                <a:rPr lang="en-US" sz="3200">
                  <a:solidFill>
                    <a:srgbClr val="0000FF"/>
                  </a:solidFill>
                  <a:effectLst/>
                  <a:latin typeface="Times New Roman" panose="02020603050405020304" pitchFamily="18" charset="0"/>
                  <a:ea typeface="Times New Roman" panose="02020603050405020304" pitchFamily="18" charset="0"/>
                </a:rPr>
                <a:t>HS có 30 giây vừa đọc và trả lời câu hỏi. Nếu trả lời đúng được chọn một hộp quà.</a:t>
              </a:r>
              <a:endParaRPr lang="vi-VN" sz="3200">
                <a:effectLst/>
                <a:latin typeface="Times New Roman" panose="02020603050405020304" pitchFamily="18" charset="0"/>
                <a:ea typeface="Times New Roman" panose="02020603050405020304" pitchFamily="18" charset="0"/>
              </a:endParaRPr>
            </a:p>
          </p:txBody>
        </p:sp>
      </p:grpSp>
      <p:grpSp>
        <p:nvGrpSpPr>
          <p:cNvPr id="23" name="Group 2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7236455-FF08-C1AC-0013-C3719BACB408}"/>
              </a:ext>
            </a:extLst>
          </p:cNvPr>
          <p:cNvGrpSpPr/>
          <p:nvPr/>
        </p:nvGrpSpPr>
        <p:grpSpPr>
          <a:xfrm>
            <a:off x="6473354" y="4068448"/>
            <a:ext cx="2381250" cy="803019"/>
            <a:chOff x="6473354" y="4068448"/>
            <a:chExt cx="2381250" cy="803019"/>
          </a:xfrm>
        </p:grpSpPr>
        <p:pic>
          <p:nvPicPr>
            <p:cNvPr id="21" name="Picture 20" descr="A picture containing screenshot, design&#10;&#10;Description automatically generated">
              <a:extLst>
                <a:ext uri="{FF2B5EF4-FFF2-40B4-BE49-F238E27FC236}">
                  <a16:creationId xmlns:a16="http://schemas.microsoft.com/office/drawing/2014/main" id="{AED8C9D8-F584-FAE3-672B-B0F6D9444DE1}"/>
                </a:ext>
              </a:extLst>
            </p:cNvPr>
            <p:cNvPicPr>
              <a:picLocks noChangeAspect="1"/>
            </p:cNvPicPr>
            <p:nvPr/>
          </p:nvPicPr>
          <p:blipFill rotWithShape="1">
            <a:blip r:embed="rId6">
              <a:extLst>
                <a:ext uri="{28A0092B-C50C-407E-A947-70E740481C1C}">
                  <a14:useLocalDpi xmlns:a14="http://schemas.microsoft.com/office/drawing/2010/main" val="0"/>
                </a:ext>
              </a:extLst>
            </a:blip>
            <a:srcRect t="16048" b="20764"/>
            <a:stretch/>
          </p:blipFill>
          <p:spPr>
            <a:xfrm>
              <a:off x="6473354" y="4068448"/>
              <a:ext cx="2381250" cy="803019"/>
            </a:xfrm>
            <a:prstGeom prst="rect">
              <a:avLst/>
            </a:prstGeom>
          </p:spPr>
        </p:pic>
        <p:sp>
          <p:nvSpPr>
            <p:cNvPr id="22" name="TextBox 21">
              <a:hlinkClick r:id="" action="ppaction://hlinkshowjump?jump=nextslide"/>
              <a:extLst>
                <a:ext uri="{FF2B5EF4-FFF2-40B4-BE49-F238E27FC236}">
                  <a16:creationId xmlns:a16="http://schemas.microsoft.com/office/drawing/2014/main" id="{BD527867-46BE-82AE-4B55-86B4C728A72C}"/>
                </a:ext>
              </a:extLst>
            </p:cNvPr>
            <p:cNvSpPr txBox="1"/>
            <p:nvPr/>
          </p:nvSpPr>
          <p:spPr>
            <a:xfrm flipH="1">
              <a:off x="6473354" y="4196775"/>
              <a:ext cx="2381250" cy="58477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Bắt đầu</a:t>
              </a:r>
              <a:endParaRPr lang="vi-VN" sz="3200" b="1">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139374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32"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2000"/>
                                        <p:tgtEl>
                                          <p:spTgt spid="3"/>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heel(1)">
                                      <p:cBhvr>
                                        <p:cTn id="17" dur="2000"/>
                                        <p:tgtEl>
                                          <p:spTgt spid="24"/>
                                        </p:tgtEl>
                                      </p:cBhvr>
                                    </p:animEffect>
                                  </p:childTnLst>
                                </p:cTn>
                              </p:par>
                            </p:childTnLst>
                          </p:cTn>
                        </p:par>
                        <p:par>
                          <p:cTn id="18" fill="hold">
                            <p:stCondLst>
                              <p:cond delay="5000"/>
                            </p:stCondLst>
                            <p:childTnLst>
                              <p:par>
                                <p:cTn id="19" presetID="22" presetClass="entr" presetSubtype="1"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par>
                          <p:cTn id="22" fill="hold">
                            <p:stCondLst>
                              <p:cond delay="5500"/>
                            </p:stCondLst>
                            <p:childTnLst>
                              <p:par>
                                <p:cTn id="23" presetID="1"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par>
                          <p:cTn id="25" fill="hold">
                            <p:stCondLst>
                              <p:cond delay="5500"/>
                            </p:stCondLst>
                            <p:childTnLst>
                              <p:par>
                                <p:cTn id="26" presetID="32" presetClass="emph" presetSubtype="0" repeatCount="indefinite" fill="hold" nodeType="afterEffect">
                                  <p:stCondLst>
                                    <p:cond delay="0"/>
                                  </p:stCondLst>
                                  <p:endCondLst>
                                    <p:cond evt="onNext" delay="0">
                                      <p:tgtEl>
                                        <p:sldTgt/>
                                      </p:tgtEl>
                                    </p:cond>
                                  </p:endCondLst>
                                  <p:childTnLst>
                                    <p:animRot by="120000">
                                      <p:cBhvr>
                                        <p:cTn id="27" dur="200" fill="hold">
                                          <p:stCondLst>
                                            <p:cond delay="0"/>
                                          </p:stCondLst>
                                        </p:cTn>
                                        <p:tgtEl>
                                          <p:spTgt spid="23"/>
                                        </p:tgtEl>
                                        <p:attrNameLst>
                                          <p:attrName>r</p:attrName>
                                        </p:attrNameLst>
                                      </p:cBhvr>
                                    </p:animRot>
                                    <p:animRot by="-240000">
                                      <p:cBhvr>
                                        <p:cTn id="28" dur="400" fill="hold">
                                          <p:stCondLst>
                                            <p:cond delay="400"/>
                                          </p:stCondLst>
                                        </p:cTn>
                                        <p:tgtEl>
                                          <p:spTgt spid="23"/>
                                        </p:tgtEl>
                                        <p:attrNameLst>
                                          <p:attrName>r</p:attrName>
                                        </p:attrNameLst>
                                      </p:cBhvr>
                                    </p:animRot>
                                    <p:animRot by="240000">
                                      <p:cBhvr>
                                        <p:cTn id="29" dur="400" fill="hold">
                                          <p:stCondLst>
                                            <p:cond delay="800"/>
                                          </p:stCondLst>
                                        </p:cTn>
                                        <p:tgtEl>
                                          <p:spTgt spid="23"/>
                                        </p:tgtEl>
                                        <p:attrNameLst>
                                          <p:attrName>r</p:attrName>
                                        </p:attrNameLst>
                                      </p:cBhvr>
                                    </p:animRot>
                                    <p:animRot by="-240000">
                                      <p:cBhvr>
                                        <p:cTn id="30" dur="400" fill="hold">
                                          <p:stCondLst>
                                            <p:cond delay="1200"/>
                                          </p:stCondLst>
                                        </p:cTn>
                                        <p:tgtEl>
                                          <p:spTgt spid="23"/>
                                        </p:tgtEl>
                                        <p:attrNameLst>
                                          <p:attrName>r</p:attrName>
                                        </p:attrNameLst>
                                      </p:cBhvr>
                                    </p:animRot>
                                    <p:animRot by="120000">
                                      <p:cBhvr>
                                        <p:cTn id="31" dur="400" fill="hold">
                                          <p:stCondLst>
                                            <p:cond delay="16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62" name="Group 6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004E7ED-91C6-23C2-5105-35DB5E789645}"/>
              </a:ext>
            </a:extLst>
          </p:cNvPr>
          <p:cNvGrpSpPr>
            <a:grpSpLocks noGrp="1" noUngrp="1" noRot="1" noMove="1" noResize="1"/>
          </p:cNvGrpSpPr>
          <p:nvPr/>
        </p:nvGrpSpPr>
        <p:grpSpPr>
          <a:xfrm>
            <a:off x="478966" y="1169677"/>
            <a:ext cx="8207834" cy="3700661"/>
            <a:chOff x="192534" y="1169677"/>
            <a:chExt cx="8207834" cy="3700661"/>
          </a:xfrm>
        </p:grpSpPr>
        <p:grpSp>
          <p:nvGrpSpPr>
            <p:cNvPr id="61" name="Group 60">
              <a:extLst>
                <a:ext uri="{FF2B5EF4-FFF2-40B4-BE49-F238E27FC236}">
                  <a16:creationId xmlns:a16="http://schemas.microsoft.com/office/drawing/2014/main" id="{CE192F70-73C6-630F-72C4-A4661D885553}"/>
                </a:ext>
              </a:extLst>
            </p:cNvPr>
            <p:cNvGrpSpPr>
              <a:grpSpLocks noGrp="1" noUngrp="1" noRot="1" noMove="1" noResize="1"/>
            </p:cNvGrpSpPr>
            <p:nvPr/>
          </p:nvGrpSpPr>
          <p:grpSpPr>
            <a:xfrm>
              <a:off x="192534" y="1169677"/>
              <a:ext cx="4033350" cy="3700660"/>
              <a:chOff x="192534" y="1169677"/>
              <a:chExt cx="4033350" cy="3700660"/>
            </a:xfrm>
          </p:grpSpPr>
          <p:sp>
            <p:nvSpPr>
              <p:cNvPr id="57" name="Freeform: Shape 56">
                <a:extLst>
                  <a:ext uri="{FF2B5EF4-FFF2-40B4-BE49-F238E27FC236}">
                    <a16:creationId xmlns:a16="http://schemas.microsoft.com/office/drawing/2014/main" id="{AF610D14-3966-822C-7091-F8D7A757FC3B}"/>
                  </a:ext>
                </a:extLst>
              </p:cNvPr>
              <p:cNvSpPr>
                <a:spLocks noGrp="1" noRot="1" noMove="1" noResize="1" noEditPoints="1" noAdjustHandles="1" noChangeArrowheads="1" noChangeShapeType="1"/>
              </p:cNvSpPr>
              <p:nvPr/>
            </p:nvSpPr>
            <p:spPr>
              <a:xfrm>
                <a:off x="192534" y="1761370"/>
                <a:ext cx="4033350" cy="3108967"/>
              </a:xfrm>
              <a:custGeom>
                <a:avLst/>
                <a:gdLst>
                  <a:gd name="connsiteX0" fmla="*/ 326441 w 4033349"/>
                  <a:gd name="connsiteY0" fmla="*/ 0 h 3108966"/>
                  <a:gd name="connsiteX1" fmla="*/ 3706908 w 4033349"/>
                  <a:gd name="connsiteY1" fmla="*/ 0 h 3108966"/>
                  <a:gd name="connsiteX2" fmla="*/ 4033349 w 4033349"/>
                  <a:gd name="connsiteY2" fmla="*/ 326441 h 3108966"/>
                  <a:gd name="connsiteX3" fmla="*/ 4033349 w 4033349"/>
                  <a:gd name="connsiteY3" fmla="*/ 3108966 h 3108966"/>
                  <a:gd name="connsiteX4" fmla="*/ 4033349 w 4033349"/>
                  <a:gd name="connsiteY4" fmla="*/ 3108966 h 3108966"/>
                  <a:gd name="connsiteX5" fmla="*/ 0 w 4033349"/>
                  <a:gd name="connsiteY5" fmla="*/ 3108966 h 3108966"/>
                  <a:gd name="connsiteX6" fmla="*/ 0 w 4033349"/>
                  <a:gd name="connsiteY6" fmla="*/ 3108966 h 3108966"/>
                  <a:gd name="connsiteX7" fmla="*/ 0 w 4033349"/>
                  <a:gd name="connsiteY7" fmla="*/ 326441 h 3108966"/>
                  <a:gd name="connsiteX8" fmla="*/ 326441 w 4033349"/>
                  <a:gd name="connsiteY8" fmla="*/ 0 h 310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349" h="3108966">
                    <a:moveTo>
                      <a:pt x="3706908" y="3108966"/>
                    </a:moveTo>
                    <a:lnTo>
                      <a:pt x="326441" y="3108966"/>
                    </a:lnTo>
                    <a:cubicBezTo>
                      <a:pt x="146153" y="3108966"/>
                      <a:pt x="0" y="2962813"/>
                      <a:pt x="0" y="2782525"/>
                    </a:cubicBezTo>
                    <a:lnTo>
                      <a:pt x="0" y="0"/>
                    </a:lnTo>
                    <a:lnTo>
                      <a:pt x="0" y="0"/>
                    </a:lnTo>
                    <a:lnTo>
                      <a:pt x="4033349" y="0"/>
                    </a:lnTo>
                    <a:lnTo>
                      <a:pt x="4033349" y="0"/>
                    </a:lnTo>
                    <a:lnTo>
                      <a:pt x="4033349" y="2782525"/>
                    </a:lnTo>
                    <a:cubicBezTo>
                      <a:pt x="4033349" y="2962813"/>
                      <a:pt x="3887196" y="3108966"/>
                      <a:pt x="3706908" y="3108966"/>
                    </a:cubicBez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57891" tIns="462281" rIns="557892" bIns="557891" numCol="1" spcCol="1270" anchor="t" anchorCtr="0">
                <a:noAutofit/>
              </a:bodyPr>
              <a:lstStyle/>
              <a:p>
                <a:pPr marL="0" lvl="0" indent="0" algn="ctr" defTabSz="2889250">
                  <a:lnSpc>
                    <a:spcPct val="90000"/>
                  </a:lnSpc>
                  <a:spcBef>
                    <a:spcPct val="0"/>
                  </a:spcBef>
                  <a:spcAft>
                    <a:spcPct val="35000"/>
                  </a:spcAft>
                  <a:buNone/>
                </a:pPr>
                <a:r>
                  <a:rPr lang="en-US" sz="6500" kern="1200"/>
                  <a:t> </a:t>
                </a:r>
                <a:endParaRPr lang="vi-VN" sz="6500" kern="1200"/>
              </a:p>
            </p:txBody>
          </p:sp>
          <p:sp>
            <p:nvSpPr>
              <p:cNvPr id="56" name="Rectangle: Rounded Corners 55">
                <a:extLst>
                  <a:ext uri="{FF2B5EF4-FFF2-40B4-BE49-F238E27FC236}">
                    <a16:creationId xmlns:a16="http://schemas.microsoft.com/office/drawing/2014/main" id="{48ED9D84-FD4F-0F47-395F-C0CBA410863E}"/>
                  </a:ext>
                </a:extLst>
              </p:cNvPr>
              <p:cNvSpPr>
                <a:spLocks noGrp="1" noRot="1" noMove="1" noResize="1" noEditPoints="1" noAdjustHandles="1" noChangeArrowheads="1" noChangeShapeType="1"/>
              </p:cNvSpPr>
              <p:nvPr/>
            </p:nvSpPr>
            <p:spPr>
              <a:xfrm>
                <a:off x="823270" y="1169677"/>
                <a:ext cx="2771876" cy="640073"/>
              </a:xfrm>
              <a:prstGeom prst="roundRect">
                <a:avLst>
                  <a:gd name="adj" fmla="val 50000"/>
                </a:avLst>
              </a:prstGeom>
            </p:spPr>
            <p:style>
              <a:lnRef idx="2">
                <a:schemeClr val="accent2">
                  <a:shade val="80000"/>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lt1">
                  <a:hueOff val="0"/>
                  <a:satOff val="0"/>
                  <a:lumOff val="0"/>
                  <a:alphaOff val="0"/>
                </a:schemeClr>
              </a:fontRef>
            </p:style>
            <p:txBody>
              <a:bodyPr anchor="ctr"/>
              <a:lstStyle/>
              <a:p>
                <a:pPr algn="ctr"/>
                <a:r>
                  <a:rPr lang="en-US" sz="3200" b="1">
                    <a:solidFill>
                      <a:srgbClr val="9B1A2C"/>
                    </a:solidFill>
                    <a:latin typeface="Times New Roman" panose="02020603050405020304" pitchFamily="18" charset="0"/>
                    <a:cs typeface="Times New Roman" panose="02020603050405020304" pitchFamily="18" charset="0"/>
                  </a:rPr>
                  <a:t>Câu hỏi</a:t>
                </a:r>
                <a:endParaRPr lang="vi-VN" sz="3200" b="1">
                  <a:solidFill>
                    <a:srgbClr val="9B1A2C"/>
                  </a:solidFill>
                  <a:latin typeface="Times New Roman" panose="02020603050405020304" pitchFamily="18" charset="0"/>
                  <a:cs typeface="Times New Roman" panose="02020603050405020304" pitchFamily="18" charset="0"/>
                </a:endParaRPr>
              </a:p>
            </p:txBody>
          </p:sp>
        </p:grpSp>
        <p:grpSp>
          <p:nvGrpSpPr>
            <p:cNvPr id="60" name="Group 59">
              <a:extLst>
                <a:ext uri="{FF2B5EF4-FFF2-40B4-BE49-F238E27FC236}">
                  <a16:creationId xmlns:a16="http://schemas.microsoft.com/office/drawing/2014/main" id="{D8A10F41-A74C-93F0-5DE5-962915C0ADB2}"/>
                </a:ext>
              </a:extLst>
            </p:cNvPr>
            <p:cNvGrpSpPr>
              <a:grpSpLocks noGrp="1" noUngrp="1" noRot="1" noMove="1" noResize="1"/>
            </p:cNvGrpSpPr>
            <p:nvPr/>
          </p:nvGrpSpPr>
          <p:grpSpPr>
            <a:xfrm>
              <a:off x="4284086" y="1169677"/>
              <a:ext cx="4116282" cy="3700661"/>
              <a:chOff x="4284086" y="1169677"/>
              <a:chExt cx="4116282" cy="3700661"/>
            </a:xfrm>
          </p:grpSpPr>
          <p:sp>
            <p:nvSpPr>
              <p:cNvPr id="59" name="Freeform: Shape 58">
                <a:extLst>
                  <a:ext uri="{FF2B5EF4-FFF2-40B4-BE49-F238E27FC236}">
                    <a16:creationId xmlns:a16="http://schemas.microsoft.com/office/drawing/2014/main" id="{5B6E54FE-333F-2A4C-621C-5006BA6EA5D9}"/>
                  </a:ext>
                </a:extLst>
              </p:cNvPr>
              <p:cNvSpPr>
                <a:spLocks noGrp="1" noRot="1" noMove="1" noResize="1" noEditPoints="1" noAdjustHandles="1" noChangeArrowheads="1" noChangeShapeType="1"/>
              </p:cNvSpPr>
              <p:nvPr/>
            </p:nvSpPr>
            <p:spPr>
              <a:xfrm>
                <a:off x="4284086" y="1761371"/>
                <a:ext cx="4116282" cy="3108967"/>
              </a:xfrm>
              <a:custGeom>
                <a:avLst/>
                <a:gdLst>
                  <a:gd name="connsiteX0" fmla="*/ 326441 w 4116282"/>
                  <a:gd name="connsiteY0" fmla="*/ 0 h 3108966"/>
                  <a:gd name="connsiteX1" fmla="*/ 3789841 w 4116282"/>
                  <a:gd name="connsiteY1" fmla="*/ 0 h 3108966"/>
                  <a:gd name="connsiteX2" fmla="*/ 4116282 w 4116282"/>
                  <a:gd name="connsiteY2" fmla="*/ 326441 h 3108966"/>
                  <a:gd name="connsiteX3" fmla="*/ 4116282 w 4116282"/>
                  <a:gd name="connsiteY3" fmla="*/ 3108966 h 3108966"/>
                  <a:gd name="connsiteX4" fmla="*/ 4116282 w 4116282"/>
                  <a:gd name="connsiteY4" fmla="*/ 3108966 h 3108966"/>
                  <a:gd name="connsiteX5" fmla="*/ 0 w 4116282"/>
                  <a:gd name="connsiteY5" fmla="*/ 3108966 h 3108966"/>
                  <a:gd name="connsiteX6" fmla="*/ 0 w 4116282"/>
                  <a:gd name="connsiteY6" fmla="*/ 3108966 h 3108966"/>
                  <a:gd name="connsiteX7" fmla="*/ 0 w 4116282"/>
                  <a:gd name="connsiteY7" fmla="*/ 326441 h 3108966"/>
                  <a:gd name="connsiteX8" fmla="*/ 326441 w 4116282"/>
                  <a:gd name="connsiteY8" fmla="*/ 0 h 310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6282" h="3108966">
                    <a:moveTo>
                      <a:pt x="3789841" y="3108966"/>
                    </a:moveTo>
                    <a:lnTo>
                      <a:pt x="326441" y="3108966"/>
                    </a:lnTo>
                    <a:cubicBezTo>
                      <a:pt x="146153" y="3108966"/>
                      <a:pt x="0" y="2962813"/>
                      <a:pt x="0" y="2782525"/>
                    </a:cubicBezTo>
                    <a:lnTo>
                      <a:pt x="0" y="0"/>
                    </a:lnTo>
                    <a:lnTo>
                      <a:pt x="0" y="0"/>
                    </a:lnTo>
                    <a:lnTo>
                      <a:pt x="4116282" y="0"/>
                    </a:lnTo>
                    <a:lnTo>
                      <a:pt x="4116282" y="0"/>
                    </a:lnTo>
                    <a:lnTo>
                      <a:pt x="4116282" y="2782525"/>
                    </a:lnTo>
                    <a:cubicBezTo>
                      <a:pt x="4116282" y="2962813"/>
                      <a:pt x="3970129" y="3108966"/>
                      <a:pt x="3789841" y="3108966"/>
                    </a:cubicBez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57891" tIns="462280" rIns="557891" bIns="557892" numCol="1" spcCol="1270" anchor="t" anchorCtr="0">
                <a:noAutofit/>
              </a:bodyPr>
              <a:lstStyle/>
              <a:p>
                <a:pPr marL="0" lvl="0" indent="0" algn="ctr" defTabSz="2889250">
                  <a:lnSpc>
                    <a:spcPct val="90000"/>
                  </a:lnSpc>
                  <a:spcBef>
                    <a:spcPct val="0"/>
                  </a:spcBef>
                  <a:spcAft>
                    <a:spcPct val="35000"/>
                  </a:spcAft>
                  <a:buNone/>
                </a:pPr>
                <a:r>
                  <a:rPr lang="en-US" sz="6500" kern="1200"/>
                  <a:t> </a:t>
                </a:r>
                <a:endParaRPr lang="vi-VN" sz="6500" kern="1200"/>
              </a:p>
            </p:txBody>
          </p:sp>
          <p:sp>
            <p:nvSpPr>
              <p:cNvPr id="58" name="Rectangle: Rounded Corners 57">
                <a:extLst>
                  <a:ext uri="{FF2B5EF4-FFF2-40B4-BE49-F238E27FC236}">
                    <a16:creationId xmlns:a16="http://schemas.microsoft.com/office/drawing/2014/main" id="{3DF5B0B7-E681-852E-B082-E89B08C3661B}"/>
                  </a:ext>
                </a:extLst>
              </p:cNvPr>
              <p:cNvSpPr>
                <a:spLocks noGrp="1" noRot="1" noMove="1" noResize="1" noEditPoints="1" noAdjustHandles="1" noChangeArrowheads="1" noChangeShapeType="1"/>
              </p:cNvSpPr>
              <p:nvPr/>
            </p:nvSpPr>
            <p:spPr>
              <a:xfrm>
                <a:off x="4465776" y="1169677"/>
                <a:ext cx="3657600" cy="640073"/>
              </a:xfrm>
              <a:prstGeom prst="roundRect">
                <a:avLst>
                  <a:gd name="adj" fmla="val 50000"/>
                </a:avLst>
              </a:prstGeom>
            </p:spPr>
            <p:style>
              <a:lnRef idx="2">
                <a:schemeClr val="accent2">
                  <a:shade val="80000"/>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lt1">
                  <a:hueOff val="0"/>
                  <a:satOff val="0"/>
                  <a:lumOff val="0"/>
                  <a:alphaOff val="0"/>
                </a:schemeClr>
              </a:fontRef>
            </p:style>
            <p:txBody>
              <a:bodyPr anchor="ctr"/>
              <a:lstStyle/>
              <a:p>
                <a:pPr algn="ctr"/>
                <a:r>
                  <a:rPr lang="en-US" sz="3200" b="1">
                    <a:solidFill>
                      <a:srgbClr val="9B1A2C"/>
                    </a:solidFill>
                    <a:latin typeface="Times New Roman" panose="02020603050405020304" pitchFamily="18" charset="0"/>
                    <a:cs typeface="Times New Roman" panose="02020603050405020304" pitchFamily="18" charset="0"/>
                  </a:rPr>
                  <a:t>Phần thưởng</a:t>
                </a:r>
                <a:endParaRPr lang="vi-VN" sz="3200" b="1">
                  <a:solidFill>
                    <a:srgbClr val="9B1A2C"/>
                  </a:solidFill>
                  <a:latin typeface="Times New Roman" panose="02020603050405020304" pitchFamily="18" charset="0"/>
                  <a:cs typeface="Times New Roman" panose="02020603050405020304" pitchFamily="18" charset="0"/>
                </a:endParaRPr>
              </a:p>
            </p:txBody>
          </p:sp>
        </p:grpSp>
      </p:grpSp>
      <p:sp>
        <p:nvSpPr>
          <p:cNvPr id="14" name="TextBox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FA7774F-6842-574F-B3F6-F0F06EAAC3A7}"/>
              </a:ext>
            </a:extLst>
          </p:cNvPr>
          <p:cNvSpPr txBox="1">
            <a:spLocks noGrp="1" noRot="1" noMove="1" noResize="1" noEditPoints="1" noAdjustHandles="1" noChangeArrowheads="1" noChangeShapeType="1"/>
          </p:cNvSpPr>
          <p:nvPr/>
        </p:nvSpPr>
        <p:spPr>
          <a:xfrm>
            <a:off x="1851696" y="113151"/>
            <a:ext cx="6254025" cy="769441"/>
          </a:xfrm>
          <a:prstGeom prst="rect">
            <a:avLst/>
          </a:prstGeom>
          <a:noFill/>
        </p:spPr>
        <p:txBody>
          <a:bodyPr wrap="square" rtlCol="0">
            <a:spAutoFit/>
          </a:bodyPr>
          <a:lstStyle/>
          <a:p>
            <a:pPr algn="ctr"/>
            <a:r>
              <a:rPr lang="en-US" sz="4400" b="1">
                <a:ln w="6600">
                  <a:solidFill>
                    <a:srgbClr val="257D65"/>
                  </a:solidFill>
                  <a:prstDash val="solid"/>
                </a:ln>
                <a:solidFill>
                  <a:srgbClr val="B40606"/>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HỘP QUÀ MAY MẮN</a:t>
            </a:r>
          </a:p>
        </p:txBody>
      </p:sp>
      <p:sp>
        <p:nvSpPr>
          <p:cNvPr id="15" name="Trapezoid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FA5D39E-9C08-D922-F3D2-ECF15EC21A95}"/>
              </a:ext>
            </a:extLst>
          </p:cNvPr>
          <p:cNvSpPr>
            <a:spLocks noGrp="1" noRot="1" noMove="1" noResize="1" noEditPoints="1" noAdjustHandles="1" noChangeArrowheads="1" noChangeShapeType="1"/>
          </p:cNvSpPr>
          <p:nvPr/>
        </p:nvSpPr>
        <p:spPr>
          <a:xfrm rot="19261275">
            <a:off x="-602859" y="485296"/>
            <a:ext cx="3276600" cy="619860"/>
          </a:xfrm>
          <a:prstGeom prst="trapezoid">
            <a:avLst>
              <a:gd name="adj" fmla="val 69322"/>
            </a:avLst>
          </a:prstGeom>
          <a:solidFill>
            <a:srgbClr val="257D65"/>
          </a:solidFill>
          <a:ln>
            <a:solidFill>
              <a:srgbClr val="257D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TRÒ CHƠI</a:t>
            </a:r>
            <a:endParaRPr lang="vi-VN" sz="3200" b="1">
              <a:latin typeface="Times New Roman" panose="02020603050405020304" pitchFamily="18" charset="0"/>
              <a:cs typeface="Times New Roman" panose="02020603050405020304" pitchFamily="18" charset="0"/>
            </a:endParaRPr>
          </a:p>
        </p:txBody>
      </p:sp>
      <p:pic>
        <p:nvPicPr>
          <p:cNvPr id="30" name="Picture 2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D2106B8-0F19-E59F-A477-61171DBA7E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6409" y="2521909"/>
            <a:ext cx="1581150" cy="1581150"/>
          </a:xfrm>
          <a:prstGeom prst="rect">
            <a:avLst/>
          </a:prstGeom>
        </p:spPr>
      </p:pic>
      <p:sp>
        <p:nvSpPr>
          <p:cNvPr id="41" name="Oval 40" descr="OPL20U25GSXzBJYl68kk8uQGfFKzs7yb1M4KJWUiLk6ZEvGF+qCIPSnY57AbBFCvTW2023.15.47+K4lPs7H94VUqPe2XwIsfPRnrXQE//QTEXxb8/8N4CNc6FpgZahzpTjFhMzSA7T/nHJa11DE8Ng2TP3iAmRczFlmslSuUNOgUeb6yRvs0=">
            <a:hlinkClick r:id="rId4" action="ppaction://hlinksldjump"/>
            <a:extLst>
              <a:ext uri="{FF2B5EF4-FFF2-40B4-BE49-F238E27FC236}">
                <a16:creationId xmlns:a16="http://schemas.microsoft.com/office/drawing/2014/main" id="{6A5568C9-B3D7-BD22-9122-E11D65C3EE12}"/>
              </a:ext>
            </a:extLst>
          </p:cNvPr>
          <p:cNvSpPr/>
          <p:nvPr/>
        </p:nvSpPr>
        <p:spPr>
          <a:xfrm>
            <a:off x="1490428" y="2859305"/>
            <a:ext cx="903294" cy="903294"/>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1</a:t>
            </a:r>
            <a:endParaRPr lang="vi-VN" sz="6000" b="1">
              <a:latin typeface="Times New Roman" panose="02020603050405020304" pitchFamily="18" charset="0"/>
              <a:cs typeface="Times New Roman" panose="02020603050405020304" pitchFamily="18" charset="0"/>
            </a:endParaRPr>
          </a:p>
        </p:txBody>
      </p:sp>
      <p:pic>
        <p:nvPicPr>
          <p:cNvPr id="32" name="Picture 3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EF77B01-EDDD-CAD5-238F-7417BFE535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7178" y="3124200"/>
            <a:ext cx="1581150" cy="1581150"/>
          </a:xfrm>
          <a:prstGeom prst="rect">
            <a:avLst/>
          </a:prstGeom>
        </p:spPr>
      </p:pic>
      <p:sp>
        <p:nvSpPr>
          <p:cNvPr id="42" name="Oval 41" descr="OPL20U25GSXzBJYl68kk8uQGfFKzs7yb1M4KJWUiLk6ZEvGF+qCIPSnY57AbBFCvTW2023.15.47+K4lPs7H94VUqPe2XwIsfPRnrXQE//QTEXxb8/8N4CNc6FpgZahzpTjFhMzSA7T/nHJa11DE8Ng2TP3iAmRczFlmslSuUNOgUeb6yRvs0=">
            <a:hlinkClick r:id="rId6" action="ppaction://hlinksldjump"/>
            <a:extLst>
              <a:ext uri="{FF2B5EF4-FFF2-40B4-BE49-F238E27FC236}">
                <a16:creationId xmlns:a16="http://schemas.microsoft.com/office/drawing/2014/main" id="{D179CC98-5270-B8A2-E758-D0CF69ACF028}"/>
              </a:ext>
            </a:extLst>
          </p:cNvPr>
          <p:cNvSpPr/>
          <p:nvPr/>
        </p:nvSpPr>
        <p:spPr>
          <a:xfrm>
            <a:off x="2495435" y="3464660"/>
            <a:ext cx="903294" cy="903294"/>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2</a:t>
            </a:r>
            <a:endParaRPr lang="vi-VN" sz="6000" b="1">
              <a:latin typeface="Times New Roman" panose="02020603050405020304" pitchFamily="18" charset="0"/>
              <a:cs typeface="Times New Roman" panose="02020603050405020304" pitchFamily="18" charset="0"/>
            </a:endParaRPr>
          </a:p>
        </p:txBody>
      </p:sp>
      <p:pic>
        <p:nvPicPr>
          <p:cNvPr id="34" name="Picture 3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852DDE7-6807-A9AE-138C-58B6287206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2746" y="1852723"/>
            <a:ext cx="1581150" cy="1581150"/>
          </a:xfrm>
          <a:prstGeom prst="rect">
            <a:avLst/>
          </a:prstGeom>
        </p:spPr>
      </p:pic>
      <p:sp>
        <p:nvSpPr>
          <p:cNvPr id="43" name="Oval 42" descr="OPL20U25GSXzBJYl68kk8uQGfFKzs7yb1M4KJWUiLk6ZEvGF+qCIPSnY57AbBFCvTW2023.15.47+K4lPs7H94VUqPe2XwIsfPRnrXQE//QTEXxb8/8N4CNc6FpgZahzpTjFhMzSA7T/nHJa11DE8Ng2TP3iAmRczFlmslSuUNOgUeb6yRvs0=">
            <a:hlinkClick r:id="rId8" action="ppaction://hlinksldjump"/>
            <a:extLst>
              <a:ext uri="{FF2B5EF4-FFF2-40B4-BE49-F238E27FC236}">
                <a16:creationId xmlns:a16="http://schemas.microsoft.com/office/drawing/2014/main" id="{F10A028A-9E12-35E8-B254-25FCAA854B18}"/>
              </a:ext>
            </a:extLst>
          </p:cNvPr>
          <p:cNvSpPr/>
          <p:nvPr/>
        </p:nvSpPr>
        <p:spPr>
          <a:xfrm>
            <a:off x="2658403" y="2184232"/>
            <a:ext cx="903294" cy="903294"/>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3</a:t>
            </a:r>
            <a:endParaRPr lang="vi-VN" sz="6000" b="1">
              <a:latin typeface="Times New Roman" panose="02020603050405020304" pitchFamily="18" charset="0"/>
              <a:cs typeface="Times New Roman" panose="02020603050405020304" pitchFamily="18" charset="0"/>
            </a:endParaRPr>
          </a:p>
        </p:txBody>
      </p:sp>
      <p:pic>
        <p:nvPicPr>
          <p:cNvPr id="48" name="hong"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420F3B7-A120-4921-A834-11938FD00AC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012" t="10000" r="12963" b="11481"/>
          <a:stretch/>
        </p:blipFill>
        <p:spPr>
          <a:xfrm>
            <a:off x="4888262" y="1901529"/>
            <a:ext cx="1382224" cy="1466137"/>
          </a:xfrm>
          <a:prstGeom prst="rect">
            <a:avLst/>
          </a:prstGeom>
        </p:spPr>
      </p:pic>
      <p:pic>
        <p:nvPicPr>
          <p:cNvPr id="50" name="vang" descr="A gold gift box with a bow&#10;&#10;Description automatically generated with low confidence">
            <a:extLst>
              <a:ext uri="{FF2B5EF4-FFF2-40B4-BE49-F238E27FC236}">
                <a16:creationId xmlns:a16="http://schemas.microsoft.com/office/drawing/2014/main" id="{B61A443D-5561-C960-3078-2BD1A7A4DE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87735" y="1839874"/>
            <a:ext cx="1475235" cy="1572771"/>
          </a:xfrm>
          <a:prstGeom prst="rect">
            <a:avLst/>
          </a:prstGeom>
        </p:spPr>
      </p:pic>
      <p:pic>
        <p:nvPicPr>
          <p:cNvPr id="52" name="xanh" descr="A blue gift box with a silver ribbon&#10;&#10;Description automatically generated with low confidence">
            <a:extLst>
              <a:ext uri="{FF2B5EF4-FFF2-40B4-BE49-F238E27FC236}">
                <a16:creationId xmlns:a16="http://schemas.microsoft.com/office/drawing/2014/main" id="{0C1416D9-131D-C8F7-8757-7786FD84395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327" t="5556" r="14445" b="8518"/>
          <a:stretch/>
        </p:blipFill>
        <p:spPr>
          <a:xfrm>
            <a:off x="5833005" y="3181350"/>
            <a:ext cx="1518608" cy="1572772"/>
          </a:xfrm>
          <a:prstGeom prst="rect">
            <a:avLst/>
          </a:prstGeom>
        </p:spPr>
      </p:pic>
      <p:pic>
        <p:nvPicPr>
          <p:cNvPr id="67" name="Picture 66">
            <a:extLst>
              <a:ext uri="{FF2B5EF4-FFF2-40B4-BE49-F238E27FC236}">
                <a16:creationId xmlns:a16="http://schemas.microsoft.com/office/drawing/2014/main" id="{2B4672FC-C93E-1145-36F3-BC3AC84198E6}"/>
              </a:ext>
            </a:extLst>
          </p:cNvPr>
          <p:cNvPicPr>
            <a:picLocks noGrp="1" noRot="1" noChangeAspect="1" noMove="1" noResize="1" noEditPoints="1" noAdjustHandles="1" noChangeArrowheads="1" noChangeShapeType="1" noCrop="1"/>
          </p:cNvPicPr>
          <p:nvPr/>
        </p:nvPicPr>
        <p:blipFill>
          <a:blip r:embed="rId12"/>
          <a:stretch>
            <a:fillRect/>
          </a:stretch>
        </p:blipFill>
        <p:spPr>
          <a:xfrm>
            <a:off x="8168555" y="4052"/>
            <a:ext cx="975445" cy="987638"/>
          </a:xfrm>
          <a:prstGeom prst="rect">
            <a:avLst/>
          </a:prstGeom>
        </p:spPr>
      </p:pic>
      <p:sp>
        <p:nvSpPr>
          <p:cNvPr id="69" name="Rectangle: Rounded Corners 68">
            <a:extLst>
              <a:ext uri="{FF2B5EF4-FFF2-40B4-BE49-F238E27FC236}">
                <a16:creationId xmlns:a16="http://schemas.microsoft.com/office/drawing/2014/main" id="{EA6499D9-4788-FD2D-7B33-0AB0CFBD9EF4}"/>
              </a:ext>
            </a:extLst>
          </p:cNvPr>
          <p:cNvSpPr/>
          <p:nvPr/>
        </p:nvSpPr>
        <p:spPr>
          <a:xfrm>
            <a:off x="5575529" y="3822301"/>
            <a:ext cx="2120671" cy="529052"/>
          </a:xfrm>
          <a:prstGeom prst="roundRect">
            <a:avLst/>
          </a:prstGeom>
          <a:solidFill>
            <a:srgbClr val="104583"/>
          </a:solidFill>
          <a:ln>
            <a:solidFill>
              <a:srgbClr val="1045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1 Quyển tập</a:t>
            </a:r>
            <a:endParaRPr lang="vi-VN" sz="2800" b="1">
              <a:latin typeface="Times New Roman" panose="02020603050405020304" pitchFamily="18" charset="0"/>
              <a:cs typeface="Times New Roman" panose="02020603050405020304" pitchFamily="18" charset="0"/>
            </a:endParaRPr>
          </a:p>
        </p:txBody>
      </p:sp>
      <p:sp>
        <p:nvSpPr>
          <p:cNvPr id="70" name="Rectangle: Rounded Corners 69">
            <a:extLst>
              <a:ext uri="{FF2B5EF4-FFF2-40B4-BE49-F238E27FC236}">
                <a16:creationId xmlns:a16="http://schemas.microsoft.com/office/drawing/2014/main" id="{FC5D30B8-61FA-A6D3-DFD6-DA04E0D32798}"/>
              </a:ext>
            </a:extLst>
          </p:cNvPr>
          <p:cNvSpPr/>
          <p:nvPr/>
        </p:nvSpPr>
        <p:spPr>
          <a:xfrm>
            <a:off x="4698154" y="2537208"/>
            <a:ext cx="1778846" cy="529052"/>
          </a:xfrm>
          <a:prstGeom prst="roundRect">
            <a:avLst/>
          </a:prstGeom>
          <a:solidFill>
            <a:srgbClr val="FA2387"/>
          </a:solidFill>
          <a:ln>
            <a:solidFill>
              <a:srgbClr val="FA23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2 Cây viết</a:t>
            </a:r>
            <a:endParaRPr lang="vi-VN" sz="2800" b="1">
              <a:latin typeface="Times New Roman" panose="02020603050405020304" pitchFamily="18" charset="0"/>
              <a:cs typeface="Times New Roman" panose="02020603050405020304" pitchFamily="18" charset="0"/>
            </a:endParaRPr>
          </a:p>
        </p:txBody>
      </p:sp>
      <p:sp>
        <p:nvSpPr>
          <p:cNvPr id="71" name="Rectangle: Rounded Corners 70">
            <a:extLst>
              <a:ext uri="{FF2B5EF4-FFF2-40B4-BE49-F238E27FC236}">
                <a16:creationId xmlns:a16="http://schemas.microsoft.com/office/drawing/2014/main" id="{0AEF9DEC-E588-CDB6-4BFE-AEE54F413300}"/>
              </a:ext>
            </a:extLst>
          </p:cNvPr>
          <p:cNvSpPr/>
          <p:nvPr/>
        </p:nvSpPr>
        <p:spPr>
          <a:xfrm>
            <a:off x="6887734" y="2537208"/>
            <a:ext cx="1475236" cy="529052"/>
          </a:xfrm>
          <a:prstGeom prst="roundRect">
            <a:avLst/>
          </a:prstGeom>
          <a:solidFill>
            <a:srgbClr val="B37007"/>
          </a:solidFill>
          <a:ln>
            <a:solidFill>
              <a:srgbClr val="B370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10 điểm</a:t>
            </a:r>
            <a:endParaRPr lang="vi-VN" sz="2800" b="1">
              <a:latin typeface="Times New Roman" panose="02020603050405020304" pitchFamily="18" charset="0"/>
              <a:cs typeface="Times New Roman" panose="02020603050405020304" pitchFamily="18" charset="0"/>
            </a:endParaRPr>
          </a:p>
        </p:txBody>
      </p:sp>
      <p:pic>
        <p:nvPicPr>
          <p:cNvPr id="2" name="Picture 1">
            <a:hlinkClick r:id="rId13" action="ppaction://hlinksldjump"/>
            <a:extLst>
              <a:ext uri="{FF2B5EF4-FFF2-40B4-BE49-F238E27FC236}">
                <a16:creationId xmlns:a16="http://schemas.microsoft.com/office/drawing/2014/main" id="{02AF21E3-16AF-E2AA-6D46-DF4EF65588C9}"/>
              </a:ext>
            </a:extLst>
          </p:cNvPr>
          <p:cNvPicPr>
            <a:picLocks noGrp="1" noRot="1" noChangeAspect="1" noMove="1" noResize="1" noEditPoints="1" noAdjustHandles="1" noChangeArrowheads="1" noChangeShapeType="1" noCrop="1"/>
          </p:cNvPicPr>
          <p:nvPr/>
        </p:nvPicPr>
        <p:blipFill rotWithShape="1">
          <a:blip r:embed="rId14" cstate="print">
            <a:extLst>
              <a:ext uri="{28A0092B-C50C-407E-A947-70E740481C1C}">
                <a14:useLocalDpi xmlns:a14="http://schemas.microsoft.com/office/drawing/2010/main" val="0"/>
              </a:ext>
            </a:extLst>
          </a:blip>
          <a:srcRect b="8819"/>
          <a:stretch/>
        </p:blipFill>
        <p:spPr>
          <a:xfrm>
            <a:off x="-340396" y="3776920"/>
            <a:ext cx="1366580" cy="1366580"/>
          </a:xfrm>
          <a:prstGeom prst="rect">
            <a:avLst/>
          </a:prstGeom>
        </p:spPr>
      </p:pic>
      <p:sp>
        <p:nvSpPr>
          <p:cNvPr id="3" name="CHE HONG">
            <a:extLst>
              <a:ext uri="{FF2B5EF4-FFF2-40B4-BE49-F238E27FC236}">
                <a16:creationId xmlns:a16="http://schemas.microsoft.com/office/drawing/2014/main" id="{6249B514-4F61-7925-0CCB-171A9E852D46}"/>
              </a:ext>
            </a:extLst>
          </p:cNvPr>
          <p:cNvSpPr/>
          <p:nvPr/>
        </p:nvSpPr>
        <p:spPr>
          <a:xfrm>
            <a:off x="4847544" y="1883510"/>
            <a:ext cx="1415093" cy="158115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CHE VANG">
            <a:extLst>
              <a:ext uri="{FF2B5EF4-FFF2-40B4-BE49-F238E27FC236}">
                <a16:creationId xmlns:a16="http://schemas.microsoft.com/office/drawing/2014/main" id="{D8FBBFD9-EB67-F40B-7FAC-72957001BB05}"/>
              </a:ext>
            </a:extLst>
          </p:cNvPr>
          <p:cNvSpPr/>
          <p:nvPr/>
        </p:nvSpPr>
        <p:spPr>
          <a:xfrm>
            <a:off x="6959219" y="1831495"/>
            <a:ext cx="1415093" cy="158115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CHE VANG">
            <a:extLst>
              <a:ext uri="{FF2B5EF4-FFF2-40B4-BE49-F238E27FC236}">
                <a16:creationId xmlns:a16="http://schemas.microsoft.com/office/drawing/2014/main" id="{C510B78F-B796-548F-26DE-CBE1F1C7F67C}"/>
              </a:ext>
            </a:extLst>
          </p:cNvPr>
          <p:cNvSpPr/>
          <p:nvPr/>
        </p:nvSpPr>
        <p:spPr>
          <a:xfrm>
            <a:off x="6959219" y="3108415"/>
            <a:ext cx="1415093" cy="158115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CHE XANH">
            <a:extLst>
              <a:ext uri="{FF2B5EF4-FFF2-40B4-BE49-F238E27FC236}">
                <a16:creationId xmlns:a16="http://schemas.microsoft.com/office/drawing/2014/main" id="{D63406FA-77C1-E08B-242A-D9F27F57922E}"/>
              </a:ext>
            </a:extLst>
          </p:cNvPr>
          <p:cNvSpPr/>
          <p:nvPr/>
        </p:nvSpPr>
        <p:spPr>
          <a:xfrm>
            <a:off x="5900107" y="3200400"/>
            <a:ext cx="1415093" cy="158115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6976676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6" presetClass="exit" presetSubtype="32" fill="hold" grpId="0" nodeType="afterEffect">
                                  <p:stCondLst>
                                    <p:cond delay="0"/>
                                  </p:stCondLst>
                                  <p:childTnLst>
                                    <p:animEffect transition="out" filter="circle(out)">
                                      <p:cBhvr>
                                        <p:cTn id="6" dur="2000"/>
                                        <p:tgtEl>
                                          <p:spTgt spid="41"/>
                                        </p:tgtEl>
                                      </p:cBhvr>
                                    </p:animEffect>
                                    <p:set>
                                      <p:cBhvr>
                                        <p:cTn id="7" dur="1" fill="hold">
                                          <p:stCondLst>
                                            <p:cond delay="1999"/>
                                          </p:stCondLst>
                                        </p:cTn>
                                        <p:tgtEl>
                                          <p:spTgt spid="41"/>
                                        </p:tgtEl>
                                        <p:attrNameLst>
                                          <p:attrName>style.visibility</p:attrName>
                                        </p:attrNameLst>
                                      </p:cBhvr>
                                      <p:to>
                                        <p:strVal val="hidden"/>
                                      </p:to>
                                    </p:set>
                                  </p:childTnLst>
                                </p:cTn>
                              </p:par>
                              <p:par>
                                <p:cTn id="8" presetID="6" presetClass="exit" presetSubtype="32" fill="hold" nodeType="withEffect">
                                  <p:stCondLst>
                                    <p:cond delay="0"/>
                                  </p:stCondLst>
                                  <p:childTnLst>
                                    <p:animEffect transition="out" filter="circle(out)">
                                      <p:cBhvr>
                                        <p:cTn id="9" dur="2000"/>
                                        <p:tgtEl>
                                          <p:spTgt spid="30"/>
                                        </p:tgtEl>
                                      </p:cBhvr>
                                    </p:animEffect>
                                    <p:set>
                                      <p:cBhvr>
                                        <p:cTn id="10"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1" restart="whenNotActive" fill="hold" evtFilter="cancelBubble" nodeType="interactiveSeq">
                <p:stCondLst>
                  <p:cond evt="onClick" delay="0">
                    <p:tgtEl>
                      <p:spTgt spid="42"/>
                    </p:tgtEl>
                  </p:cond>
                </p:stCondLst>
                <p:endSync evt="end" delay="0">
                  <p:rtn val="all"/>
                </p:endSync>
                <p:childTnLst>
                  <p:par>
                    <p:cTn id="12" fill="hold">
                      <p:stCondLst>
                        <p:cond delay="0"/>
                      </p:stCondLst>
                      <p:childTnLst>
                        <p:par>
                          <p:cTn id="13" fill="hold">
                            <p:stCondLst>
                              <p:cond delay="0"/>
                            </p:stCondLst>
                            <p:childTnLst>
                              <p:par>
                                <p:cTn id="14" presetID="6" presetClass="exit" presetSubtype="32" fill="hold" grpId="0" nodeType="clickEffect">
                                  <p:stCondLst>
                                    <p:cond delay="0"/>
                                  </p:stCondLst>
                                  <p:childTnLst>
                                    <p:animEffect transition="out" filter="circle(out)">
                                      <p:cBhvr>
                                        <p:cTn id="15" dur="2000"/>
                                        <p:tgtEl>
                                          <p:spTgt spid="42"/>
                                        </p:tgtEl>
                                      </p:cBhvr>
                                    </p:animEffect>
                                    <p:set>
                                      <p:cBhvr>
                                        <p:cTn id="16" dur="1" fill="hold">
                                          <p:stCondLst>
                                            <p:cond delay="1999"/>
                                          </p:stCondLst>
                                        </p:cTn>
                                        <p:tgtEl>
                                          <p:spTgt spid="42"/>
                                        </p:tgtEl>
                                        <p:attrNameLst>
                                          <p:attrName>style.visibility</p:attrName>
                                        </p:attrNameLst>
                                      </p:cBhvr>
                                      <p:to>
                                        <p:strVal val="hidden"/>
                                      </p:to>
                                    </p:set>
                                  </p:childTnLst>
                                </p:cTn>
                              </p:par>
                              <p:par>
                                <p:cTn id="17" presetID="6" presetClass="exit" presetSubtype="32" fill="hold" nodeType="withEffect">
                                  <p:stCondLst>
                                    <p:cond delay="0"/>
                                  </p:stCondLst>
                                  <p:childTnLst>
                                    <p:animEffect transition="out" filter="circle(out)">
                                      <p:cBhvr>
                                        <p:cTn id="18" dur="2000"/>
                                        <p:tgtEl>
                                          <p:spTgt spid="32"/>
                                        </p:tgtEl>
                                      </p:cBhvr>
                                    </p:animEffect>
                                    <p:set>
                                      <p:cBhvr>
                                        <p:cTn id="19" dur="1" fill="hold">
                                          <p:stCondLst>
                                            <p:cond delay="1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0" restart="whenNotActive" fill="hold" evtFilter="cancelBubble" nodeType="interactiveSeq">
                <p:stCondLst>
                  <p:cond evt="onClick" delay="0">
                    <p:tgtEl>
                      <p:spTgt spid="43"/>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grpId="0" nodeType="clickEffect">
                                  <p:stCondLst>
                                    <p:cond delay="0"/>
                                  </p:stCondLst>
                                  <p:childTnLst>
                                    <p:animEffect transition="out" filter="circle(out)">
                                      <p:cBhvr>
                                        <p:cTn id="24" dur="2000"/>
                                        <p:tgtEl>
                                          <p:spTgt spid="43"/>
                                        </p:tgtEl>
                                      </p:cBhvr>
                                    </p:animEffect>
                                    <p:set>
                                      <p:cBhvr>
                                        <p:cTn id="25" dur="1" fill="hold">
                                          <p:stCondLst>
                                            <p:cond delay="1999"/>
                                          </p:stCondLst>
                                        </p:cTn>
                                        <p:tgtEl>
                                          <p:spTgt spid="43"/>
                                        </p:tgtEl>
                                        <p:attrNameLst>
                                          <p:attrName>style.visibility</p:attrName>
                                        </p:attrNameLst>
                                      </p:cBhvr>
                                      <p:to>
                                        <p:strVal val="hidden"/>
                                      </p:to>
                                    </p:set>
                                  </p:childTnLst>
                                </p:cTn>
                              </p:par>
                              <p:par>
                                <p:cTn id="26" presetID="6" presetClass="exit" presetSubtype="32" fill="hold" nodeType="withEffect">
                                  <p:stCondLst>
                                    <p:cond delay="0"/>
                                  </p:stCondLst>
                                  <p:childTnLst>
                                    <p:animEffect transition="out" filter="circle(out)">
                                      <p:cBhvr>
                                        <p:cTn id="27" dur="2000"/>
                                        <p:tgtEl>
                                          <p:spTgt spid="34"/>
                                        </p:tgtEl>
                                      </p:cBhvr>
                                    </p:animEffect>
                                    <p:set>
                                      <p:cBhvr>
                                        <p:cTn id="28" dur="1" fill="hold">
                                          <p:stCondLst>
                                            <p:cond delay="1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fade">
                                      <p:cBhvr>
                                        <p:cTn id="34" dur="1000"/>
                                        <p:tgtEl>
                                          <p:spTgt spid="70"/>
                                        </p:tgtEl>
                                      </p:cBhvr>
                                    </p:animEffect>
                                    <p:anim calcmode="lin" valueType="num">
                                      <p:cBhvr>
                                        <p:cTn id="35" dur="1000" fill="hold"/>
                                        <p:tgtEl>
                                          <p:spTgt spid="70"/>
                                        </p:tgtEl>
                                        <p:attrNameLst>
                                          <p:attrName>ppt_x</p:attrName>
                                        </p:attrNameLst>
                                      </p:cBhvr>
                                      <p:tavLst>
                                        <p:tav tm="0">
                                          <p:val>
                                            <p:strVal val="#ppt_x"/>
                                          </p:val>
                                        </p:tav>
                                        <p:tav tm="100000">
                                          <p:val>
                                            <p:strVal val="#ppt_x"/>
                                          </p:val>
                                        </p:tav>
                                      </p:tavLst>
                                    </p:anim>
                                    <p:anim calcmode="lin" valueType="num">
                                      <p:cBhvr>
                                        <p:cTn id="36" dur="1000" fill="hold"/>
                                        <p:tgtEl>
                                          <p:spTgt spid="70"/>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1" presetClass="exit" presetSubtype="0" fill="hold" nodeType="afterEffect">
                                  <p:stCondLst>
                                    <p:cond delay="0"/>
                                  </p:stCondLst>
                                  <p:childTnLst>
                                    <p:set>
                                      <p:cBhvr>
                                        <p:cTn id="39"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fade">
                                      <p:cBhvr>
                                        <p:cTn id="45" dur="1000"/>
                                        <p:tgtEl>
                                          <p:spTgt spid="71"/>
                                        </p:tgtEl>
                                      </p:cBhvr>
                                    </p:animEffect>
                                    <p:anim calcmode="lin" valueType="num">
                                      <p:cBhvr>
                                        <p:cTn id="46" dur="1000" fill="hold"/>
                                        <p:tgtEl>
                                          <p:spTgt spid="71"/>
                                        </p:tgtEl>
                                        <p:attrNameLst>
                                          <p:attrName>ppt_x</p:attrName>
                                        </p:attrNameLst>
                                      </p:cBhvr>
                                      <p:tavLst>
                                        <p:tav tm="0">
                                          <p:val>
                                            <p:strVal val="#ppt_x"/>
                                          </p:val>
                                        </p:tav>
                                        <p:tav tm="100000">
                                          <p:val>
                                            <p:strVal val="#ppt_x"/>
                                          </p:val>
                                        </p:tav>
                                      </p:tavLst>
                                    </p:anim>
                                    <p:anim calcmode="lin" valueType="num">
                                      <p:cBhvr>
                                        <p:cTn id="47" dur="1000" fill="hold"/>
                                        <p:tgtEl>
                                          <p:spTgt spid="71"/>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10" presetClass="exit" presetSubtype="0" fill="hold" nodeType="afterEffect">
                                  <p:stCondLst>
                                    <p:cond delay="0"/>
                                  </p:stCondLst>
                                  <p:childTnLst>
                                    <p:animEffect transition="out" filter="fade">
                                      <p:cBhvr>
                                        <p:cTn id="50" dur="500"/>
                                        <p:tgtEl>
                                          <p:spTgt spid="50"/>
                                        </p:tgtEl>
                                      </p:cBhvr>
                                    </p:animEffect>
                                    <p:set>
                                      <p:cBhvr>
                                        <p:cTn id="5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fade">
                                      <p:cBhvr>
                                        <p:cTn id="57" dur="1000"/>
                                        <p:tgtEl>
                                          <p:spTgt spid="69"/>
                                        </p:tgtEl>
                                      </p:cBhvr>
                                    </p:animEffect>
                                    <p:anim calcmode="lin" valueType="num">
                                      <p:cBhvr>
                                        <p:cTn id="58" dur="1000" fill="hold"/>
                                        <p:tgtEl>
                                          <p:spTgt spid="69"/>
                                        </p:tgtEl>
                                        <p:attrNameLst>
                                          <p:attrName>ppt_x</p:attrName>
                                        </p:attrNameLst>
                                      </p:cBhvr>
                                      <p:tavLst>
                                        <p:tav tm="0">
                                          <p:val>
                                            <p:strVal val="#ppt_x"/>
                                          </p:val>
                                        </p:tav>
                                        <p:tav tm="100000">
                                          <p:val>
                                            <p:strVal val="#ppt_x"/>
                                          </p:val>
                                        </p:tav>
                                      </p:tavLst>
                                    </p:anim>
                                    <p:anim calcmode="lin" valueType="num">
                                      <p:cBhvr>
                                        <p:cTn id="59" dur="1000" fill="hold"/>
                                        <p:tgtEl>
                                          <p:spTgt spid="69"/>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10" presetClass="exit" presetSubtype="0" fill="hold" nodeType="afterEffect">
                                  <p:stCondLst>
                                    <p:cond delay="0"/>
                                  </p:stCondLst>
                                  <p:childTnLst>
                                    <p:animEffect transition="out" filter="fade">
                                      <p:cBhvr>
                                        <p:cTn id="62" dur="500"/>
                                        <p:tgtEl>
                                          <p:spTgt spid="52"/>
                                        </p:tgtEl>
                                      </p:cBhvr>
                                    </p:animEffect>
                                    <p:set>
                                      <p:cBhvr>
                                        <p:cTn id="6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1" grpId="0" animBg="1"/>
      <p:bldP spid="42" grpId="0" animBg="1"/>
      <p:bldP spid="43" grpId="0" animBg="1"/>
      <p:bldP spid="69" grpId="0" animBg="1"/>
      <p:bldP spid="70" grpId="0" animBg="1"/>
      <p:bldP spid="7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2" name="Picture 2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7EF7EAC-C392-9A09-F93A-FF4FFE99EEE2}"/>
              </a:ext>
            </a:extLst>
          </p:cNvPr>
          <p:cNvPicPr>
            <a:picLocks noChangeAspect="1"/>
          </p:cNvPicPr>
          <p:nvPr/>
        </p:nvPicPr>
        <p:blipFill rotWithShape="1">
          <a:blip r:embed="rId5">
            <a:extLst>
              <a:ext uri="{28A0092B-C50C-407E-A947-70E740481C1C}">
                <a14:useLocalDpi xmlns:a14="http://schemas.microsoft.com/office/drawing/2010/main" val="0"/>
              </a:ext>
            </a:extLst>
          </a:blip>
          <a:srcRect l="8257" t="52536" r="7808" b="28157"/>
          <a:stretch/>
        </p:blipFill>
        <p:spPr>
          <a:xfrm>
            <a:off x="2674835" y="1325229"/>
            <a:ext cx="4670834" cy="776078"/>
          </a:xfrm>
          <a:prstGeom prst="rect">
            <a:avLst/>
          </a:prstGeom>
        </p:spPr>
      </p:pic>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5D70484-5469-63D8-411E-502F130B1514}"/>
              </a:ext>
            </a:extLst>
          </p:cNvPr>
          <p:cNvPicPr>
            <a:picLocks noChangeAspect="1"/>
          </p:cNvPicPr>
          <p:nvPr/>
        </p:nvPicPr>
        <p:blipFill rotWithShape="1">
          <a:blip r:embed="rId5">
            <a:extLst>
              <a:ext uri="{28A0092B-C50C-407E-A947-70E740481C1C}">
                <a14:useLocalDpi xmlns:a14="http://schemas.microsoft.com/office/drawing/2010/main" val="0"/>
              </a:ext>
            </a:extLst>
          </a:blip>
          <a:srcRect l="8257" t="52536" r="7808" b="28157"/>
          <a:stretch/>
        </p:blipFill>
        <p:spPr>
          <a:xfrm>
            <a:off x="2674835" y="3671353"/>
            <a:ext cx="4670834" cy="776078"/>
          </a:xfrm>
          <a:prstGeom prst="rect">
            <a:avLst/>
          </a:prstGeom>
        </p:spPr>
      </p:pic>
      <p:pic>
        <p:nvPicPr>
          <p:cNvPr id="9" name="Pictur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841C282-A46B-3265-D971-5293E45A9B26}"/>
              </a:ext>
            </a:extLst>
          </p:cNvPr>
          <p:cNvPicPr>
            <a:picLocks noChangeAspect="1"/>
          </p:cNvPicPr>
          <p:nvPr/>
        </p:nvPicPr>
        <p:blipFill rotWithShape="1">
          <a:blip r:embed="rId5">
            <a:extLst>
              <a:ext uri="{28A0092B-C50C-407E-A947-70E740481C1C}">
                <a14:useLocalDpi xmlns:a14="http://schemas.microsoft.com/office/drawing/2010/main" val="0"/>
              </a:ext>
            </a:extLst>
          </a:blip>
          <a:srcRect l="8257" t="52536" r="7808" b="28157"/>
          <a:stretch/>
        </p:blipFill>
        <p:spPr>
          <a:xfrm>
            <a:off x="2674835" y="2889311"/>
            <a:ext cx="4670834" cy="776078"/>
          </a:xfrm>
          <a:prstGeom prst="rect">
            <a:avLst/>
          </a:prstGeom>
        </p:spPr>
      </p:pic>
      <p:pic>
        <p:nvPicPr>
          <p:cNvPr id="10" name="Pictur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B0279A1-6BA9-72D9-D749-AFDECA9E725C}"/>
              </a:ext>
            </a:extLst>
          </p:cNvPr>
          <p:cNvPicPr>
            <a:picLocks noChangeAspect="1"/>
          </p:cNvPicPr>
          <p:nvPr/>
        </p:nvPicPr>
        <p:blipFill rotWithShape="1">
          <a:blip r:embed="rId5">
            <a:extLst>
              <a:ext uri="{28A0092B-C50C-407E-A947-70E740481C1C}">
                <a14:useLocalDpi xmlns:a14="http://schemas.microsoft.com/office/drawing/2010/main" val="0"/>
              </a:ext>
            </a:extLst>
          </a:blip>
          <a:srcRect l="8257" t="52536" r="7808" b="28157"/>
          <a:stretch/>
        </p:blipFill>
        <p:spPr>
          <a:xfrm>
            <a:off x="2674835" y="2107270"/>
            <a:ext cx="4670834" cy="776078"/>
          </a:xfrm>
          <a:prstGeom prst="rect">
            <a:avLst/>
          </a:prstGeom>
        </p:spPr>
      </p:pic>
      <mc:AlternateContent xmlns:mc="http://schemas.openxmlformats.org/markup-compatibility/2006">
        <mc:Choice xmlns:a14="http://schemas.microsoft.com/office/drawing/2010/main" Requires="a14">
          <p:sp>
            <p:nvSpPr>
              <p:cNvPr id="2" name="A"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024338E-788F-8F1D-28C8-E1A1A10275E5}"/>
                  </a:ext>
                </a:extLst>
              </p:cNvPr>
              <p:cNvSpPr txBox="1"/>
              <p:nvPr/>
            </p:nvSpPr>
            <p:spPr>
              <a:xfrm>
                <a:off x="3078469" y="1377920"/>
                <a:ext cx="4114800" cy="595932"/>
              </a:xfrm>
              <a:prstGeom prst="rect">
                <a:avLst/>
              </a:prstGeom>
              <a:noFill/>
            </p:spPr>
            <p:txBody>
              <a:bodyPr wrap="square">
                <a:spAutoFit/>
              </a:bodyPr>
              <a:lstStyle/>
              <a:p>
                <a:pPr lvl="0"/>
                <a:r>
                  <a:rPr lang="en-US" sz="3200" b="1" dirty="0">
                    <a:latin typeface="Times New Roman" panose="02020603050405020304" pitchFamily="18" charset="0"/>
                    <a:cs typeface="Times New Roman" panose="02020603050405020304" pitchFamily="18" charset="0"/>
                  </a:rPr>
                  <a:t>A. </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b="0" i="0" smtClean="0">
                        <a:latin typeface="Cambria Math" panose="02040503050406030204" pitchFamily="18" charset="0"/>
                      </a:rPr>
                      <m:t> </m:t>
                    </m:r>
                    <m:sSup>
                      <m:sSupPr>
                        <m:ctrlPr>
                          <a:rPr lang="en-US" sz="3200" i="1" smtClean="0">
                            <a:latin typeface="Cambria Math" panose="02040503050406030204" pitchFamily="18" charset="0"/>
                          </a:rPr>
                        </m:ctrlPr>
                      </m:sSupPr>
                      <m:e>
                        <m:r>
                          <m:rPr>
                            <m:nor/>
                          </m:rPr>
                          <a:rPr lang="en-US" sz="3200" b="0" i="1" smtClean="0">
                            <a:latin typeface="Times New Roman" panose="02020603050405020304" pitchFamily="18" charset="0"/>
                            <a:cs typeface="Times New Roman" panose="02020603050405020304" pitchFamily="18" charset="0"/>
                          </a:rPr>
                          <m:t>AB</m:t>
                        </m:r>
                      </m:e>
                      <m:sup>
                        <m:r>
                          <a:rPr lang="en-US" sz="3200" b="0" i="1" smtClean="0">
                            <a:solidFill>
                              <a:schemeClr val="tx1"/>
                            </a:solidFill>
                            <a:latin typeface="Cambria Math" panose="02040503050406030204" pitchFamily="18" charset="0"/>
                            <a:cs typeface="Times New Roman" panose="02020603050405020304" pitchFamily="18" charset="0"/>
                          </a:rPr>
                          <m:t>2</m:t>
                        </m:r>
                      </m:sup>
                    </m:sSup>
                    <m:r>
                      <m:rPr>
                        <m:nor/>
                      </m:rPr>
                      <a:rPr lang="en-US" sz="3200" b="0" i="1" smtClean="0">
                        <a:latin typeface="Cambria Math" panose="02040503050406030204" pitchFamily="18" charset="0"/>
                      </a:rPr>
                      <m:t> </m:t>
                    </m:r>
                    <m:r>
                      <m:rPr>
                        <m:nor/>
                      </m:rPr>
                      <a:rPr lang="en-US" sz="3200" b="0" i="1" smtClean="0">
                        <a:latin typeface="Times New Roman" panose="02020603050405020304" pitchFamily="18" charset="0"/>
                        <a:cs typeface="Times New Roman" panose="02020603050405020304" pitchFamily="18" charset="0"/>
                      </a:rPr>
                      <m:t>+ </m:t>
                    </m:r>
                    <m:sSup>
                      <m:sSupPr>
                        <m:ctrlPr>
                          <a:rPr lang="en-US" sz="3200" b="0" i="1" smtClean="0">
                            <a:latin typeface="Cambria Math" panose="02040503050406030204" pitchFamily="18" charset="0"/>
                          </a:rPr>
                        </m:ctrlPr>
                      </m:sSupPr>
                      <m:e>
                        <m:r>
                          <m:rPr>
                            <m:nor/>
                          </m:rPr>
                          <a:rPr lang="en-US" sz="3200" b="0" i="1" smtClean="0">
                            <a:latin typeface="Times New Roman" panose="02020603050405020304" pitchFamily="18" charset="0"/>
                            <a:cs typeface="Times New Roman" panose="02020603050405020304" pitchFamily="18" charset="0"/>
                          </a:rPr>
                          <m:t>BC</m:t>
                        </m:r>
                      </m:e>
                      <m:sup>
                        <m:r>
                          <a:rPr lang="en-US" sz="3200" b="0" i="1" smtClean="0">
                            <a:latin typeface="Cambria Math" panose="02040503050406030204" pitchFamily="18" charset="0"/>
                            <a:cs typeface="Times New Roman" panose="02020603050405020304" pitchFamily="18" charset="0"/>
                          </a:rPr>
                          <m:t>2</m:t>
                        </m:r>
                      </m:sup>
                    </m:sSup>
                    <m:r>
                      <m:rPr>
                        <m:nor/>
                      </m:rPr>
                      <a:rPr lang="en-US" sz="3200" b="0" i="1" smtClean="0">
                        <a:latin typeface="Cambria Math" panose="02040503050406030204" pitchFamily="18" charset="0"/>
                      </a:rPr>
                      <m:t> </m:t>
                    </m:r>
                    <m:r>
                      <m:rPr>
                        <m:nor/>
                      </m:rPr>
                      <a:rPr lang="en-US" sz="3200" b="0" i="1" smtClean="0">
                        <a:latin typeface="Times New Roman" panose="02020603050405020304" pitchFamily="18" charset="0"/>
                        <a:cs typeface="Times New Roman" panose="02020603050405020304" pitchFamily="18" charset="0"/>
                      </a:rPr>
                      <m:t>= </m:t>
                    </m:r>
                    <m:sSup>
                      <m:sSupPr>
                        <m:ctrlPr>
                          <a:rPr lang="en-US" sz="3200" b="0" i="1" smtClean="0">
                            <a:latin typeface="Cambria Math" panose="02040503050406030204" pitchFamily="18" charset="0"/>
                          </a:rPr>
                        </m:ctrlPr>
                      </m:sSupPr>
                      <m:e>
                        <m:r>
                          <m:rPr>
                            <m:nor/>
                          </m:rPr>
                          <a:rPr lang="en-US" sz="3200" b="0" i="1" smtClean="0">
                            <a:latin typeface="Times New Roman" panose="02020603050405020304" pitchFamily="18" charset="0"/>
                            <a:cs typeface="Times New Roman" panose="02020603050405020304" pitchFamily="18" charset="0"/>
                          </a:rPr>
                          <m:t>AC</m:t>
                        </m:r>
                      </m:e>
                      <m:sup>
                        <m:r>
                          <a:rPr lang="en-US" sz="3200" b="0" i="1" smtClean="0">
                            <a:latin typeface="Cambria Math" panose="02040503050406030204" pitchFamily="18" charset="0"/>
                            <a:cs typeface="Times New Roman" panose="02020603050405020304" pitchFamily="18" charset="0"/>
                          </a:rPr>
                          <m:t>2</m:t>
                        </m:r>
                      </m:sup>
                    </m:sSup>
                  </m:oMath>
                </a14:m>
                <a:endParaRPr lang="vi-VN" sz="3200" i="1" dirty="0">
                  <a:latin typeface="Times New Roman" panose="02020603050405020304" pitchFamily="18" charset="0"/>
                  <a:cs typeface="Times New Roman" panose="02020603050405020304" pitchFamily="18" charset="0"/>
                </a:endParaRPr>
              </a:p>
            </p:txBody>
          </p:sp>
        </mc:Choice>
        <mc:Fallback>
          <p:sp>
            <p:nvSpPr>
              <p:cNvPr id="2" name="A"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024338E-788F-8F1D-28C8-E1A1A10275E5}"/>
                  </a:ext>
                </a:extLst>
              </p:cNvPr>
              <p:cNvSpPr txBox="1">
                <a:spLocks noRot="1" noChangeAspect="1" noMove="1" noResize="1" noEditPoints="1" noAdjustHandles="1" noChangeArrowheads="1" noChangeShapeType="1" noTextEdit="1"/>
              </p:cNvSpPr>
              <p:nvPr/>
            </p:nvSpPr>
            <p:spPr>
              <a:xfrm>
                <a:off x="3078469" y="1377920"/>
                <a:ext cx="4114800" cy="595932"/>
              </a:xfrm>
              <a:prstGeom prst="rect">
                <a:avLst/>
              </a:prstGeom>
              <a:blipFill>
                <a:blip r:embed="rId6"/>
                <a:stretch>
                  <a:fillRect l="-3852" t="-14286" b="-2959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B"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B50AF7B-0D8B-03D9-11A5-D964AEACE709}"/>
                  </a:ext>
                </a:extLst>
              </p:cNvPr>
              <p:cNvSpPr txBox="1"/>
              <p:nvPr/>
            </p:nvSpPr>
            <p:spPr>
              <a:xfrm>
                <a:off x="3078469" y="2163584"/>
                <a:ext cx="4114800" cy="584775"/>
              </a:xfrm>
              <a:prstGeom prst="rect">
                <a:avLst/>
              </a:prstGeom>
              <a:noFill/>
            </p:spPr>
            <p:txBody>
              <a:bodyPr wrap="square">
                <a:spAutoFit/>
              </a:bodyPr>
              <a:lstStyle/>
              <a:p>
                <a:pPr lvl="0"/>
                <a:r>
                  <a:rPr lang="en-US" sz="3200" b="1" dirty="0">
                    <a:latin typeface="Times New Roman" panose="02020603050405020304" pitchFamily="18" charset="0"/>
                    <a:cs typeface="Times New Roman" panose="02020603050405020304" pitchFamily="18" charset="0"/>
                  </a:rPr>
                  <a:t>B</a:t>
                </a:r>
                <a:r>
                  <a:rPr lang="en-US" sz="3200" b="1" i="1"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3200" i="1" smtClean="0">
                            <a:latin typeface="Cambria Math" panose="02040503050406030204" pitchFamily="18" charset="0"/>
                          </a:rPr>
                        </m:ctrlPr>
                      </m:sSupPr>
                      <m:e>
                        <m:r>
                          <m:rPr>
                            <m:nor/>
                          </m:rPr>
                          <a:rPr lang="en-US" sz="3200" b="0" i="1" smtClean="0">
                            <a:latin typeface="Times New Roman" panose="02020603050405020304" pitchFamily="18" charset="0"/>
                            <a:cs typeface="Times New Roman" panose="02020603050405020304" pitchFamily="18" charset="0"/>
                          </a:rPr>
                          <m:t>AB</m:t>
                        </m:r>
                      </m:e>
                      <m:sup>
                        <m:r>
                          <a:rPr lang="en-US" sz="3200" b="0" i="1" smtClean="0">
                            <a:latin typeface="Cambria Math" panose="02040503050406030204" pitchFamily="18" charset="0"/>
                            <a:cs typeface="Times New Roman" panose="02020603050405020304" pitchFamily="18" charset="0"/>
                          </a:rPr>
                          <m:t>2</m:t>
                        </m:r>
                      </m:sup>
                    </m:sSup>
                    <m:r>
                      <a:rPr lang="en-US" sz="3200" b="0" i="1" smtClean="0">
                        <a:latin typeface="Cambria Math" panose="02040503050406030204" pitchFamily="18" charset="0"/>
                        <a:cs typeface="Times New Roman" panose="02020603050405020304" pitchFamily="18" charset="0"/>
                      </a:rPr>
                      <m:t>−</m:t>
                    </m:r>
                    <m:sSup>
                      <m:sSupPr>
                        <m:ctrlPr>
                          <a:rPr lang="en-US" sz="3200" b="0" i="1" smtClean="0">
                            <a:latin typeface="Cambria Math" panose="02040503050406030204" pitchFamily="18" charset="0"/>
                          </a:rPr>
                        </m:ctrlPr>
                      </m:sSupPr>
                      <m:e>
                        <m:r>
                          <m:rPr>
                            <m:nor/>
                          </m:rPr>
                          <a:rPr lang="en-US" sz="3200" b="0" i="1" smtClean="0">
                            <a:latin typeface="Times New Roman" panose="02020603050405020304" pitchFamily="18" charset="0"/>
                            <a:cs typeface="Times New Roman" panose="02020603050405020304" pitchFamily="18" charset="0"/>
                          </a:rPr>
                          <m:t>BC</m:t>
                        </m:r>
                      </m:e>
                      <m:sup>
                        <m:r>
                          <a:rPr lang="en-US" sz="3200" b="0" i="1" smtClean="0">
                            <a:latin typeface="Cambria Math" panose="02040503050406030204" pitchFamily="18" charset="0"/>
                            <a:cs typeface="Times New Roman" panose="02020603050405020304" pitchFamily="18" charset="0"/>
                          </a:rPr>
                          <m:t>2</m:t>
                        </m:r>
                      </m:sup>
                    </m:sSup>
                    <m:r>
                      <a:rPr lang="en-US" sz="3200" b="0" i="1" smtClean="0">
                        <a:latin typeface="Cambria Math" panose="02040503050406030204" pitchFamily="18" charset="0"/>
                      </a:rPr>
                      <m:t> </m:t>
                    </m:r>
                    <m:r>
                      <m:rPr>
                        <m:nor/>
                      </m:rPr>
                      <a:rPr lang="en-US" sz="3200" b="0" i="1" smtClean="0">
                        <a:latin typeface="Times New Roman" panose="02020603050405020304" pitchFamily="18" charset="0"/>
                        <a:cs typeface="Times New Roman" panose="02020603050405020304" pitchFamily="18" charset="0"/>
                      </a:rPr>
                      <m:t>= </m:t>
                    </m:r>
                    <m:sSup>
                      <m:sSupPr>
                        <m:ctrlPr>
                          <a:rPr lang="en-US" sz="3200" b="0" i="1" smtClean="0">
                            <a:latin typeface="Cambria Math" panose="02040503050406030204" pitchFamily="18" charset="0"/>
                          </a:rPr>
                        </m:ctrlPr>
                      </m:sSupPr>
                      <m:e>
                        <m:r>
                          <m:rPr>
                            <m:nor/>
                          </m:rPr>
                          <a:rPr lang="en-US" sz="3200" b="0" i="1" smtClean="0">
                            <a:latin typeface="Times New Roman" panose="02020603050405020304" pitchFamily="18" charset="0"/>
                            <a:cs typeface="Times New Roman" panose="02020603050405020304" pitchFamily="18" charset="0"/>
                          </a:rPr>
                          <m:t>AC</m:t>
                        </m:r>
                      </m:e>
                      <m:sup>
                        <m:r>
                          <a:rPr lang="en-US" sz="3200" b="0" i="1" smtClean="0">
                            <a:latin typeface="Cambria Math" panose="02040503050406030204" pitchFamily="18" charset="0"/>
                            <a:cs typeface="Times New Roman" panose="02020603050405020304" pitchFamily="18" charset="0"/>
                          </a:rPr>
                          <m:t>2</m:t>
                        </m:r>
                      </m:sup>
                    </m:sSup>
                  </m:oMath>
                </a14:m>
                <a:endParaRPr lang="vi-VN" sz="3200" i="1" dirty="0">
                  <a:latin typeface="Times New Roman" panose="02020603050405020304" pitchFamily="18" charset="0"/>
                  <a:cs typeface="Times New Roman" panose="02020603050405020304" pitchFamily="18" charset="0"/>
                </a:endParaRPr>
              </a:p>
            </p:txBody>
          </p:sp>
        </mc:Choice>
        <mc:Fallback>
          <p:sp>
            <p:nvSpPr>
              <p:cNvPr id="4" name="B"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B50AF7B-0D8B-03D9-11A5-D964AEACE709}"/>
                  </a:ext>
                </a:extLst>
              </p:cNvPr>
              <p:cNvSpPr txBox="1">
                <a:spLocks noRot="1" noChangeAspect="1" noMove="1" noResize="1" noEditPoints="1" noAdjustHandles="1" noChangeArrowheads="1" noChangeShapeType="1" noTextEdit="1"/>
              </p:cNvSpPr>
              <p:nvPr/>
            </p:nvSpPr>
            <p:spPr>
              <a:xfrm>
                <a:off x="3078469" y="2163584"/>
                <a:ext cx="4114800" cy="584775"/>
              </a:xfrm>
              <a:prstGeom prst="rect">
                <a:avLst/>
              </a:prstGeom>
              <a:blipFill>
                <a:blip r:embed="rId7"/>
                <a:stretch>
                  <a:fillRect l="-3852" t="-14583" b="-3229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C"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77ED24F-E06F-16E1-CCFE-5C0174638CE1}"/>
                  </a:ext>
                </a:extLst>
              </p:cNvPr>
              <p:cNvSpPr txBox="1"/>
              <p:nvPr/>
            </p:nvSpPr>
            <p:spPr>
              <a:xfrm>
                <a:off x="3078469" y="2938091"/>
                <a:ext cx="4114800" cy="595932"/>
              </a:xfrm>
              <a:prstGeom prst="rect">
                <a:avLst/>
              </a:prstGeom>
              <a:noFill/>
            </p:spPr>
            <p:txBody>
              <a:bodyPr wrap="square">
                <a:spAutoFit/>
              </a:bodyPr>
              <a:lstStyle/>
              <a:p>
                <a:pPr lvl="0"/>
                <a:r>
                  <a:rPr lang="en-US" sz="3200" b="1">
                    <a:latin typeface="Times New Roman" panose="02020603050405020304" pitchFamily="18" charset="0"/>
                    <a:cs typeface="Times New Roman" panose="02020603050405020304" pitchFamily="18" charset="0"/>
                  </a:rPr>
                  <a:t>C.   </a:t>
                </a:r>
                <a14:m>
                  <m:oMath xmlns:m="http://schemas.openxmlformats.org/officeDocument/2006/math">
                    <m:sSup>
                      <m:sSupPr>
                        <m:ctrlPr>
                          <a:rPr lang="en-US" sz="3200" i="1" smtClean="0">
                            <a:latin typeface="Cambria Math" panose="02040503050406030204" pitchFamily="18" charset="0"/>
                          </a:rPr>
                        </m:ctrlPr>
                      </m:sSupPr>
                      <m:e>
                        <m:r>
                          <m:rPr>
                            <m:nor/>
                          </m:rPr>
                          <a:rPr lang="en-US" sz="3200" b="0" i="1" smtClean="0">
                            <a:latin typeface="Times New Roman" panose="02020603050405020304" pitchFamily="18" charset="0"/>
                            <a:cs typeface="Times New Roman" panose="02020603050405020304" pitchFamily="18" charset="0"/>
                          </a:rPr>
                          <m:t>AB</m:t>
                        </m:r>
                      </m:e>
                      <m:sup>
                        <m:r>
                          <a:rPr lang="en-US" sz="3200" b="0" i="1" smtClean="0">
                            <a:latin typeface="Cambria Math" panose="02040503050406030204" pitchFamily="18" charset="0"/>
                            <a:cs typeface="Times New Roman" panose="02020603050405020304" pitchFamily="18" charset="0"/>
                          </a:rPr>
                          <m:t>2</m:t>
                        </m:r>
                      </m:sup>
                    </m:sSup>
                    <m:r>
                      <m:rPr>
                        <m:nor/>
                      </m:rPr>
                      <a:rPr lang="en-US" sz="3200" b="0" i="0" smtClean="0">
                        <a:latin typeface="Cambria Math" panose="02040503050406030204" pitchFamily="18" charset="0"/>
                      </a:rPr>
                      <m:t> </m:t>
                    </m:r>
                    <m:r>
                      <m:rPr>
                        <m:nor/>
                      </m:rPr>
                      <a:rPr lang="en-US" sz="3200" b="0" i="0" smtClean="0">
                        <a:latin typeface="Times New Roman" panose="02020603050405020304" pitchFamily="18" charset="0"/>
                        <a:cs typeface="Times New Roman" panose="02020603050405020304" pitchFamily="18" charset="0"/>
                      </a:rPr>
                      <m:t>+</m:t>
                    </m:r>
                    <m:sSup>
                      <m:sSupPr>
                        <m:ctrlPr>
                          <a:rPr lang="en-US" sz="3200" b="0" i="1" smtClean="0">
                            <a:latin typeface="Cambria Math" panose="02040503050406030204" pitchFamily="18" charset="0"/>
                          </a:rPr>
                        </m:ctrlPr>
                      </m:sSupPr>
                      <m:e>
                        <m:r>
                          <m:rPr>
                            <m:nor/>
                          </m:rPr>
                          <a:rPr lang="en-US" sz="3200" b="0" i="1" smtClean="0">
                            <a:latin typeface="Cambria Math" panose="02040503050406030204" pitchFamily="18" charset="0"/>
                          </a:rPr>
                          <m:t> </m:t>
                        </m:r>
                        <m:r>
                          <m:rPr>
                            <m:nor/>
                          </m:rPr>
                          <a:rPr lang="en-US" sz="3200" b="0" i="1" smtClean="0">
                            <a:latin typeface="Times New Roman" panose="02020603050405020304" pitchFamily="18" charset="0"/>
                            <a:cs typeface="Times New Roman" panose="02020603050405020304" pitchFamily="18" charset="0"/>
                          </a:rPr>
                          <m:t>AC</m:t>
                        </m:r>
                      </m:e>
                      <m:sup>
                        <m:r>
                          <a:rPr lang="en-US" sz="3200" b="0" i="1" smtClean="0">
                            <a:latin typeface="Cambria Math" panose="02040503050406030204" pitchFamily="18" charset="0"/>
                            <a:cs typeface="Times New Roman" panose="02020603050405020304" pitchFamily="18" charset="0"/>
                          </a:rPr>
                          <m:t>2</m:t>
                        </m:r>
                      </m:sup>
                    </m:sSup>
                    <m:r>
                      <m:rPr>
                        <m:nor/>
                      </m:rPr>
                      <a:rPr lang="en-US" sz="3200" b="0" i="0" smtClean="0">
                        <a:latin typeface="Cambria Math" panose="02040503050406030204" pitchFamily="18" charset="0"/>
                      </a:rPr>
                      <m:t> </m:t>
                    </m:r>
                    <m:r>
                      <m:rPr>
                        <m:nor/>
                      </m:rPr>
                      <a:rPr lang="en-US" sz="3200" b="0" i="0" smtClean="0">
                        <a:latin typeface="Times New Roman" panose="02020603050405020304" pitchFamily="18" charset="0"/>
                        <a:cs typeface="Times New Roman" panose="02020603050405020304" pitchFamily="18" charset="0"/>
                      </a:rPr>
                      <m:t>=</m:t>
                    </m:r>
                    <m:sSup>
                      <m:sSupPr>
                        <m:ctrlPr>
                          <a:rPr lang="en-US" sz="3200" b="0" i="1" smtClean="0">
                            <a:latin typeface="Cambria Math" panose="02040503050406030204" pitchFamily="18" charset="0"/>
                          </a:rPr>
                        </m:ctrlPr>
                      </m:sSupPr>
                      <m:e>
                        <m:r>
                          <m:rPr>
                            <m:nor/>
                          </m:rPr>
                          <a:rPr lang="en-US" sz="3200" b="0" i="1" smtClean="0">
                            <a:latin typeface="Cambria Math" panose="02040503050406030204" pitchFamily="18" charset="0"/>
                          </a:rPr>
                          <m:t> </m:t>
                        </m:r>
                        <m:r>
                          <m:rPr>
                            <m:nor/>
                          </m:rPr>
                          <a:rPr lang="en-US" sz="3200" b="0" i="1" smtClean="0">
                            <a:latin typeface="Times New Roman" panose="02020603050405020304" pitchFamily="18" charset="0"/>
                            <a:cs typeface="Times New Roman" panose="02020603050405020304" pitchFamily="18" charset="0"/>
                          </a:rPr>
                          <m:t>BC</m:t>
                        </m:r>
                      </m:e>
                      <m:sup>
                        <m:r>
                          <a:rPr lang="en-US" sz="3200" b="0" i="1" smtClean="0">
                            <a:latin typeface="Cambria Math" panose="02040503050406030204" pitchFamily="18" charset="0"/>
                            <a:cs typeface="Times New Roman" panose="02020603050405020304" pitchFamily="18" charset="0"/>
                          </a:rPr>
                          <m:t>2</m:t>
                        </m:r>
                      </m:sup>
                    </m:sSup>
                  </m:oMath>
                </a14:m>
                <a:endParaRPr lang="vi-VN" sz="3200">
                  <a:latin typeface="Times New Roman" panose="02020603050405020304" pitchFamily="18" charset="0"/>
                  <a:cs typeface="Times New Roman" panose="02020603050405020304" pitchFamily="18" charset="0"/>
                </a:endParaRPr>
              </a:p>
            </p:txBody>
          </p:sp>
        </mc:Choice>
        <mc:Fallback>
          <p:sp>
            <p:nvSpPr>
              <p:cNvPr id="5" name="C"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77ED24F-E06F-16E1-CCFE-5C0174638CE1}"/>
                  </a:ext>
                </a:extLst>
              </p:cNvPr>
              <p:cNvSpPr txBox="1">
                <a:spLocks noRot="1" noChangeAspect="1" noMove="1" noResize="1" noEditPoints="1" noAdjustHandles="1" noChangeArrowheads="1" noChangeShapeType="1" noTextEdit="1"/>
              </p:cNvSpPr>
              <p:nvPr/>
            </p:nvSpPr>
            <p:spPr>
              <a:xfrm>
                <a:off x="3078469" y="2938091"/>
                <a:ext cx="4114800" cy="595932"/>
              </a:xfrm>
              <a:prstGeom prst="rect">
                <a:avLst/>
              </a:prstGeom>
              <a:blipFill>
                <a:blip r:embed="rId8"/>
                <a:stretch>
                  <a:fillRect l="-3852" t="-14286" b="-2959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D"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46511D9-0B4A-84DC-A21C-F524FF624DB9}"/>
                  </a:ext>
                </a:extLst>
              </p:cNvPr>
              <p:cNvSpPr txBox="1"/>
              <p:nvPr/>
            </p:nvSpPr>
            <p:spPr>
              <a:xfrm>
                <a:off x="3078469" y="3723755"/>
                <a:ext cx="4114800" cy="595932"/>
              </a:xfrm>
              <a:prstGeom prst="rect">
                <a:avLst/>
              </a:prstGeom>
              <a:noFill/>
            </p:spPr>
            <p:txBody>
              <a:bodyPr wrap="square">
                <a:spAutoFit/>
              </a:bodyPr>
              <a:lstStyle/>
              <a:p>
                <a:pPr lvl="0"/>
                <a:r>
                  <a:rPr lang="en-US" sz="3200" b="1">
                    <a:latin typeface="Times New Roman" panose="02020603050405020304" pitchFamily="18" charset="0"/>
                    <a:cs typeface="Times New Roman" panose="02020603050405020304" pitchFamily="18" charset="0"/>
                  </a:rPr>
                  <a:t>D.</a:t>
                </a:r>
                <a:r>
                  <a:rPr lang="en-US" sz="320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3200" i="1" smtClean="0">
                            <a:latin typeface="Cambria Math" panose="02040503050406030204" pitchFamily="18" charset="0"/>
                          </a:rPr>
                        </m:ctrlPr>
                      </m:sSupPr>
                      <m:e>
                        <m:r>
                          <m:rPr>
                            <m:nor/>
                          </m:rPr>
                          <a:rPr lang="en-US" sz="3200" b="0" i="1" smtClean="0">
                            <a:latin typeface="Times New Roman" panose="02020603050405020304" pitchFamily="18" charset="0"/>
                            <a:cs typeface="Times New Roman" panose="02020603050405020304" pitchFamily="18" charset="0"/>
                          </a:rPr>
                          <m:t>AB</m:t>
                        </m:r>
                      </m:e>
                      <m:sup>
                        <m:r>
                          <a:rPr lang="en-US" sz="3200" b="0" i="1" smtClean="0">
                            <a:latin typeface="Cambria Math" panose="02040503050406030204" pitchFamily="18" charset="0"/>
                            <a:cs typeface="Times New Roman" panose="02020603050405020304" pitchFamily="18" charset="0"/>
                          </a:rPr>
                          <m:t>2</m:t>
                        </m:r>
                      </m:sup>
                    </m:sSup>
                    <m:r>
                      <m:rPr>
                        <m:nor/>
                      </m:rPr>
                      <a:rPr lang="en-US" sz="3200" b="0" i="0" smtClean="0">
                        <a:latin typeface="Cambria Math" panose="02040503050406030204" pitchFamily="18" charset="0"/>
                      </a:rPr>
                      <m:t> </m:t>
                    </m:r>
                    <m:r>
                      <m:rPr>
                        <m:nor/>
                      </m:rPr>
                      <a:rPr lang="en-US" sz="3200" b="0" i="0" smtClean="0">
                        <a:latin typeface="Times New Roman" panose="02020603050405020304" pitchFamily="18" charset="0"/>
                        <a:cs typeface="Times New Roman" panose="02020603050405020304" pitchFamily="18" charset="0"/>
                      </a:rPr>
                      <m:t>= </m:t>
                    </m:r>
                    <m:sSup>
                      <m:sSupPr>
                        <m:ctrlPr>
                          <a:rPr lang="en-US" sz="3200" b="0" i="1" smtClean="0">
                            <a:latin typeface="Cambria Math" panose="02040503050406030204" pitchFamily="18" charset="0"/>
                          </a:rPr>
                        </m:ctrlPr>
                      </m:sSupPr>
                      <m:e>
                        <m:r>
                          <m:rPr>
                            <m:nor/>
                          </m:rPr>
                          <a:rPr lang="en-US" sz="3200" b="0" i="1" smtClean="0">
                            <a:latin typeface="Times New Roman" panose="02020603050405020304" pitchFamily="18" charset="0"/>
                            <a:cs typeface="Times New Roman" panose="02020603050405020304" pitchFamily="18" charset="0"/>
                          </a:rPr>
                          <m:t>AC</m:t>
                        </m:r>
                      </m:e>
                      <m:sup>
                        <m:r>
                          <a:rPr lang="en-US" sz="3200" b="0" i="1" smtClean="0">
                            <a:latin typeface="Cambria Math" panose="02040503050406030204" pitchFamily="18" charset="0"/>
                            <a:cs typeface="Times New Roman" panose="02020603050405020304" pitchFamily="18" charset="0"/>
                          </a:rPr>
                          <m:t>2</m:t>
                        </m:r>
                      </m:sup>
                    </m:sSup>
                    <m:r>
                      <m:rPr>
                        <m:nor/>
                      </m:rPr>
                      <a:rPr lang="en-US" sz="3200" b="0" i="0" smtClean="0">
                        <a:latin typeface="Cambria Math" panose="02040503050406030204" pitchFamily="18" charset="0"/>
                      </a:rPr>
                      <m:t> </m:t>
                    </m:r>
                    <m:r>
                      <m:rPr>
                        <m:nor/>
                      </m:rPr>
                      <a:rPr lang="en-US" sz="3200" b="0" i="0" smtClean="0">
                        <a:latin typeface="Times New Roman" panose="02020603050405020304" pitchFamily="18" charset="0"/>
                        <a:cs typeface="Times New Roman" panose="02020603050405020304" pitchFamily="18" charset="0"/>
                      </a:rPr>
                      <m:t>+ </m:t>
                    </m:r>
                    <m:sSup>
                      <m:sSupPr>
                        <m:ctrlPr>
                          <a:rPr lang="en-US" sz="3200" b="0" i="1" smtClean="0">
                            <a:latin typeface="Cambria Math" panose="02040503050406030204" pitchFamily="18" charset="0"/>
                          </a:rPr>
                        </m:ctrlPr>
                      </m:sSupPr>
                      <m:e>
                        <m:r>
                          <m:rPr>
                            <m:nor/>
                          </m:rPr>
                          <a:rPr lang="en-US" sz="3200" b="0" i="1" smtClean="0">
                            <a:latin typeface="Times New Roman" panose="02020603050405020304" pitchFamily="18" charset="0"/>
                            <a:cs typeface="Times New Roman" panose="02020603050405020304" pitchFamily="18" charset="0"/>
                          </a:rPr>
                          <m:t>BC</m:t>
                        </m:r>
                      </m:e>
                      <m:sup>
                        <m:r>
                          <a:rPr lang="en-US" sz="3200" b="0" i="1" smtClean="0">
                            <a:latin typeface="Cambria Math" panose="02040503050406030204" pitchFamily="18" charset="0"/>
                            <a:cs typeface="Times New Roman" panose="02020603050405020304" pitchFamily="18" charset="0"/>
                          </a:rPr>
                          <m:t>2</m:t>
                        </m:r>
                      </m:sup>
                    </m:sSup>
                  </m:oMath>
                </a14:m>
                <a:endParaRPr lang="vi-VN" sz="3200">
                  <a:latin typeface="Times New Roman" panose="02020603050405020304" pitchFamily="18" charset="0"/>
                  <a:cs typeface="Times New Roman" panose="02020603050405020304" pitchFamily="18" charset="0"/>
                </a:endParaRPr>
              </a:p>
            </p:txBody>
          </p:sp>
        </mc:Choice>
        <mc:Fallback>
          <p:sp>
            <p:nvSpPr>
              <p:cNvPr id="6" name="D"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46511D9-0B4A-84DC-A21C-F524FF624DB9}"/>
                  </a:ext>
                </a:extLst>
              </p:cNvPr>
              <p:cNvSpPr txBox="1">
                <a:spLocks noRot="1" noChangeAspect="1" noMove="1" noResize="1" noEditPoints="1" noAdjustHandles="1" noChangeArrowheads="1" noChangeShapeType="1" noTextEdit="1"/>
              </p:cNvSpPr>
              <p:nvPr/>
            </p:nvSpPr>
            <p:spPr>
              <a:xfrm>
                <a:off x="3078469" y="3723755"/>
                <a:ext cx="4114800" cy="595932"/>
              </a:xfrm>
              <a:prstGeom prst="rect">
                <a:avLst/>
              </a:prstGeom>
              <a:blipFill>
                <a:blip r:embed="rId9"/>
                <a:stretch>
                  <a:fillRect l="-3852" t="-14286" b="-29592"/>
                </a:stretch>
              </a:blipFill>
            </p:spPr>
            <p:txBody>
              <a:bodyPr/>
              <a:lstStyle/>
              <a:p>
                <a:r>
                  <a:rPr lang="en-US">
                    <a:noFill/>
                  </a:rPr>
                  <a:t> </a:t>
                </a:r>
              </a:p>
            </p:txBody>
          </p:sp>
        </mc:Fallback>
      </mc:AlternateContent>
      <p:pic>
        <p:nvPicPr>
          <p:cNvPr id="11" name="Picture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B404063-D97B-8BCC-C8A1-DAADF344E22A}"/>
              </a:ext>
            </a:extLst>
          </p:cNvPr>
          <p:cNvPicPr>
            <a:picLocks noChangeAspect="1"/>
          </p:cNvPicPr>
          <p:nvPr/>
        </p:nvPicPr>
        <p:blipFill rotWithShape="1">
          <a:blip r:embed="rId10">
            <a:extLst>
              <a:ext uri="{28A0092B-C50C-407E-A947-70E740481C1C}">
                <a14:useLocalDpi xmlns:a14="http://schemas.microsoft.com/office/drawing/2010/main" val="0"/>
              </a:ext>
            </a:extLst>
          </a:blip>
          <a:srcRect l="4994" t="31664" r="4994" b="30253"/>
          <a:stretch/>
        </p:blipFill>
        <p:spPr>
          <a:xfrm>
            <a:off x="76200" y="216240"/>
            <a:ext cx="8991600" cy="831510"/>
          </a:xfrm>
          <a:prstGeom prst="rect">
            <a:avLst/>
          </a:prstGeom>
        </p:spPr>
      </p:pic>
      <mc:AlternateContent xmlns:mc="http://schemas.openxmlformats.org/markup-compatibility/2006">
        <mc:Choice xmlns:a14="http://schemas.microsoft.com/office/drawing/2010/main" Requires="a14">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684195B-F18A-423D-6501-F5CF54B6B5DE}"/>
                  </a:ext>
                </a:extLst>
              </p:cNvPr>
              <p:cNvSpPr txBox="1"/>
              <p:nvPr/>
            </p:nvSpPr>
            <p:spPr>
              <a:xfrm>
                <a:off x="1665083" y="386775"/>
                <a:ext cx="7010400" cy="584775"/>
              </a:xfrm>
              <a:prstGeom prst="rect">
                <a:avLst/>
              </a:prstGeom>
              <a:noFill/>
            </p:spPr>
            <p:txBody>
              <a:bodyPr wrap="square">
                <a:spAutoFit/>
              </a:bodyPr>
              <a:lstStyle/>
              <a:p>
                <a:pPr lvl="0" algn="ctr"/>
                <a:r>
                  <a:rPr lang="en-US" sz="3200" dirty="0">
                    <a:latin typeface="Times New Roman" panose="02020603050405020304" pitchFamily="18" charset="0"/>
                    <a:cs typeface="Times New Roman" panose="02020603050405020304" pitchFamily="18" charset="0"/>
                  </a:rPr>
                  <a:t>Cho tam giác </a:t>
                </a:r>
                <a14:m>
                  <m:oMath xmlns:m="http://schemas.openxmlformats.org/officeDocument/2006/math">
                    <m:r>
                      <m:rPr>
                        <m:nor/>
                      </m:rPr>
                      <a:rPr lang="en-US" sz="3200" b="0" i="1" smtClean="0">
                        <a:latin typeface="Times New Roman" panose="02020603050405020304" pitchFamily="18" charset="0"/>
                        <a:cs typeface="Times New Roman" panose="02020603050405020304" pitchFamily="18" charset="0"/>
                      </a:rPr>
                      <m:t>ABC</m:t>
                    </m:r>
                  </m:oMath>
                </a14:m>
                <a:r>
                  <a:rPr lang="en-US" sz="3200" dirty="0">
                    <a:latin typeface="Times New Roman" panose="02020603050405020304" pitchFamily="18" charset="0"/>
                    <a:cs typeface="Times New Roman" panose="02020603050405020304" pitchFamily="18" charset="0"/>
                  </a:rPr>
                  <a:t> vuông tại </a:t>
                </a:r>
                <a14:m>
                  <m:oMath xmlns:m="http://schemas.openxmlformats.org/officeDocument/2006/math">
                    <m:r>
                      <m:rPr>
                        <m:nor/>
                      </m:rPr>
                      <a:rPr lang="en-US" sz="3200" i="1">
                        <a:latin typeface="Times New Roman" panose="02020603050405020304" pitchFamily="18" charset="0"/>
                        <a:cs typeface="Times New Roman" panose="02020603050405020304" pitchFamily="18" charset="0"/>
                      </a:rPr>
                      <m:t>B</m:t>
                    </m:r>
                  </m:oMath>
                </a14:m>
                <a:r>
                  <a:rPr lang="en-US" sz="3200" dirty="0">
                    <a:latin typeface="Times New Roman" panose="02020603050405020304" pitchFamily="18" charset="0"/>
                    <a:cs typeface="Times New Roman" panose="02020603050405020304" pitchFamily="18" charset="0"/>
                  </a:rPr>
                  <a:t> khi đó:</a:t>
                </a:r>
                <a:endParaRPr lang="vi-VN" sz="3200" dirty="0"/>
              </a:p>
            </p:txBody>
          </p:sp>
        </mc:Choice>
        <mc:Fallback>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684195B-F18A-423D-6501-F5CF54B6B5DE}"/>
                  </a:ext>
                </a:extLst>
              </p:cNvPr>
              <p:cNvSpPr txBox="1">
                <a:spLocks noRot="1" noChangeAspect="1" noMove="1" noResize="1" noEditPoints="1" noAdjustHandles="1" noChangeArrowheads="1" noChangeShapeType="1" noTextEdit="1"/>
              </p:cNvSpPr>
              <p:nvPr/>
            </p:nvSpPr>
            <p:spPr>
              <a:xfrm>
                <a:off x="1665083" y="386775"/>
                <a:ext cx="7010400" cy="584775"/>
              </a:xfrm>
              <a:prstGeom prst="rect">
                <a:avLst/>
              </a:prstGeom>
              <a:blipFill>
                <a:blip r:embed="rId11"/>
                <a:stretch>
                  <a:fillRect t="-14583" b="-32292"/>
                </a:stretch>
              </a:blipFill>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C1A4138F-C12C-B6B2-903C-D99D01BEB38C}"/>
              </a:ext>
            </a:extLst>
          </p:cNvPr>
          <p:cNvGrpSpPr>
            <a:grpSpLocks noGrp="1" noUngrp="1" noRot="1" noMove="1" noResize="1"/>
          </p:cNvGrpSpPr>
          <p:nvPr/>
        </p:nvGrpSpPr>
        <p:grpSpPr>
          <a:xfrm>
            <a:off x="7396" y="0"/>
            <a:ext cx="1581150" cy="1581150"/>
            <a:chOff x="1253830" y="1735194"/>
            <a:chExt cx="1581150" cy="1581150"/>
          </a:xfrm>
        </p:grpSpPr>
        <p:pic>
          <p:nvPicPr>
            <p:cNvPr id="34" name="Picture 33" descr="A picture containing circle, red&#10;&#10;Description automatically generated">
              <a:extLst>
                <a:ext uri="{FF2B5EF4-FFF2-40B4-BE49-F238E27FC236}">
                  <a16:creationId xmlns:a16="http://schemas.microsoft.com/office/drawing/2014/main" id="{90948EAA-B8FB-F9E6-8626-1FEAA5F1A9AB}"/>
                </a:ext>
              </a:extLst>
            </p:cNvPr>
            <p:cNvPicPr>
              <a:picLocks noGrp="1" noRot="1" noChangeAspect="1" noMove="1" noResize="1" noEditPoints="1" noAdjustHandles="1" noChangeArrowheads="1" noChangeShapeType="1" noCrop="1"/>
            </p:cNvPicPr>
            <p:nvPr/>
          </p:nvPicPr>
          <p:blipFill>
            <a:blip r:embed="rId12" cstate="print">
              <a:extLst>
                <a:ext uri="{28A0092B-C50C-407E-A947-70E740481C1C}">
                  <a14:useLocalDpi xmlns:a14="http://schemas.microsoft.com/office/drawing/2010/main" val="0"/>
                </a:ext>
              </a:extLst>
            </a:blip>
            <a:stretch>
              <a:fillRect/>
            </a:stretch>
          </p:blipFill>
          <p:spPr>
            <a:xfrm>
              <a:off x="1253830" y="1735194"/>
              <a:ext cx="1581150" cy="1581150"/>
            </a:xfrm>
            <a:prstGeom prst="rect">
              <a:avLst/>
            </a:prstGeom>
          </p:spPr>
        </p:pic>
        <p:sp>
          <p:nvSpPr>
            <p:cNvPr id="35" name="Oval 34">
              <a:extLst>
                <a:ext uri="{FF2B5EF4-FFF2-40B4-BE49-F238E27FC236}">
                  <a16:creationId xmlns:a16="http://schemas.microsoft.com/office/drawing/2014/main" id="{4FE7AD8B-3D2C-9E51-B98B-53019EA45348}"/>
                </a:ext>
              </a:extLst>
            </p:cNvPr>
            <p:cNvSpPr>
              <a:spLocks noGrp="1" noRot="1" noMove="1" noResize="1" noEditPoints="1" noAdjustHandles="1" noChangeArrowheads="1" noChangeShapeType="1"/>
            </p:cNvSpPr>
            <p:nvPr/>
          </p:nvSpPr>
          <p:spPr>
            <a:xfrm>
              <a:off x="1577849" y="2072590"/>
              <a:ext cx="903294" cy="903294"/>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1</a:t>
              </a:r>
              <a:endParaRPr lang="vi-VN" sz="6000" b="1">
                <a:latin typeface="Times New Roman" panose="02020603050405020304" pitchFamily="18" charset="0"/>
                <a:cs typeface="Times New Roman" panose="02020603050405020304" pitchFamily="18" charset="0"/>
              </a:endParaRPr>
            </a:p>
          </p:txBody>
        </p:sp>
      </p:grpSp>
      <p:pic>
        <p:nvPicPr>
          <p:cNvPr id="36" name="Picture 35">
            <a:hlinkClick r:id="rId13" action="ppaction://hlinksldjump"/>
            <a:extLst>
              <a:ext uri="{FF2B5EF4-FFF2-40B4-BE49-F238E27FC236}">
                <a16:creationId xmlns:a16="http://schemas.microsoft.com/office/drawing/2014/main" id="{83FF0FD8-CCB1-9040-07E3-0F69BFB10CB5}"/>
              </a:ext>
            </a:extLst>
          </p:cNvPr>
          <p:cNvPicPr>
            <a:picLocks noGrp="1" noRot="1" noChangeAspect="1" noMove="1" noResize="1" noEditPoints="1" noAdjustHandles="1" noChangeArrowheads="1" noChangeShapeType="1" noCrop="1"/>
          </p:cNvPicPr>
          <p:nvPr/>
        </p:nvPicPr>
        <p:blipFill>
          <a:blip r:embed="rId14"/>
          <a:stretch>
            <a:fillRect/>
          </a:stretch>
        </p:blipFill>
        <p:spPr>
          <a:xfrm>
            <a:off x="26446" y="4193962"/>
            <a:ext cx="975445" cy="987638"/>
          </a:xfrm>
          <a:prstGeom prst="rect">
            <a:avLst/>
          </a:prstGeom>
        </p:spPr>
      </p:pic>
      <p:sp>
        <p:nvSpPr>
          <p:cNvPr id="57" name="Rounded Rectangle 3">
            <a:extLst>
              <a:ext uri="{FF2B5EF4-FFF2-40B4-BE49-F238E27FC236}">
                <a16:creationId xmlns:a16="http://schemas.microsoft.com/office/drawing/2014/main" id="{905C97D6-A460-7606-6013-F5CF0271B2C3}"/>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30</a:t>
            </a:r>
          </a:p>
        </p:txBody>
      </p:sp>
      <p:sp>
        <p:nvSpPr>
          <p:cNvPr id="58" name="Rounded Rectangle 4">
            <a:extLst>
              <a:ext uri="{FF2B5EF4-FFF2-40B4-BE49-F238E27FC236}">
                <a16:creationId xmlns:a16="http://schemas.microsoft.com/office/drawing/2014/main" id="{E9873E62-E35A-2F71-7B64-90BF8EF4B89C}"/>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29</a:t>
            </a:r>
          </a:p>
        </p:txBody>
      </p:sp>
      <p:sp>
        <p:nvSpPr>
          <p:cNvPr id="59" name="Rounded Rectangle 5">
            <a:extLst>
              <a:ext uri="{FF2B5EF4-FFF2-40B4-BE49-F238E27FC236}">
                <a16:creationId xmlns:a16="http://schemas.microsoft.com/office/drawing/2014/main" id="{B4623004-241D-0DD9-66F6-273362CC21A5}"/>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28</a:t>
            </a:r>
          </a:p>
        </p:txBody>
      </p:sp>
      <p:sp>
        <p:nvSpPr>
          <p:cNvPr id="60" name="Rounded Rectangle 6">
            <a:extLst>
              <a:ext uri="{FF2B5EF4-FFF2-40B4-BE49-F238E27FC236}">
                <a16:creationId xmlns:a16="http://schemas.microsoft.com/office/drawing/2014/main" id="{F1AF46B6-6B5E-4C16-D002-715D731F7533}"/>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27</a:t>
            </a:r>
          </a:p>
        </p:txBody>
      </p:sp>
      <p:sp>
        <p:nvSpPr>
          <p:cNvPr id="61" name="Rounded Rectangle 7">
            <a:extLst>
              <a:ext uri="{FF2B5EF4-FFF2-40B4-BE49-F238E27FC236}">
                <a16:creationId xmlns:a16="http://schemas.microsoft.com/office/drawing/2014/main" id="{2915E9FE-84D1-330B-8C19-82C80931CA33}"/>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26</a:t>
            </a:r>
          </a:p>
        </p:txBody>
      </p:sp>
      <p:sp>
        <p:nvSpPr>
          <p:cNvPr id="62" name="Rounded Rectangle 8">
            <a:extLst>
              <a:ext uri="{FF2B5EF4-FFF2-40B4-BE49-F238E27FC236}">
                <a16:creationId xmlns:a16="http://schemas.microsoft.com/office/drawing/2014/main" id="{B1ABE105-4A19-E83C-A480-A613F11327C4}"/>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25</a:t>
            </a:r>
          </a:p>
        </p:txBody>
      </p:sp>
      <p:sp>
        <p:nvSpPr>
          <p:cNvPr id="63" name="Rounded Rectangle 9">
            <a:extLst>
              <a:ext uri="{FF2B5EF4-FFF2-40B4-BE49-F238E27FC236}">
                <a16:creationId xmlns:a16="http://schemas.microsoft.com/office/drawing/2014/main" id="{E431BB5D-4BC2-7E94-FA52-6BC963225E1B}"/>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24</a:t>
            </a:r>
          </a:p>
        </p:txBody>
      </p:sp>
      <p:sp>
        <p:nvSpPr>
          <p:cNvPr id="64" name="Rounded Rectangle 10">
            <a:extLst>
              <a:ext uri="{FF2B5EF4-FFF2-40B4-BE49-F238E27FC236}">
                <a16:creationId xmlns:a16="http://schemas.microsoft.com/office/drawing/2014/main" id="{B54CEED5-2D3E-A5FC-2DC7-C8B25162F455}"/>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23</a:t>
            </a:r>
          </a:p>
        </p:txBody>
      </p:sp>
      <p:sp>
        <p:nvSpPr>
          <p:cNvPr id="65" name="Rounded Rectangle 11">
            <a:extLst>
              <a:ext uri="{FF2B5EF4-FFF2-40B4-BE49-F238E27FC236}">
                <a16:creationId xmlns:a16="http://schemas.microsoft.com/office/drawing/2014/main" id="{AC09F260-AE56-D115-4ED9-4A21C4617C16}"/>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22</a:t>
            </a:r>
          </a:p>
        </p:txBody>
      </p:sp>
      <p:sp>
        <p:nvSpPr>
          <p:cNvPr id="66" name="Rounded Rectangle 12">
            <a:extLst>
              <a:ext uri="{FF2B5EF4-FFF2-40B4-BE49-F238E27FC236}">
                <a16:creationId xmlns:a16="http://schemas.microsoft.com/office/drawing/2014/main" id="{F16361DD-84EC-8516-F00B-C53844D42E8A}"/>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21</a:t>
            </a:r>
          </a:p>
        </p:txBody>
      </p:sp>
      <p:sp>
        <p:nvSpPr>
          <p:cNvPr id="67" name="Rounded Rectangle 13">
            <a:extLst>
              <a:ext uri="{FF2B5EF4-FFF2-40B4-BE49-F238E27FC236}">
                <a16:creationId xmlns:a16="http://schemas.microsoft.com/office/drawing/2014/main" id="{D5508725-5B38-8BAC-09BF-BDB3129E0354}"/>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20</a:t>
            </a:r>
          </a:p>
        </p:txBody>
      </p:sp>
      <p:sp>
        <p:nvSpPr>
          <p:cNvPr id="68" name="Rounded Rectangle 14">
            <a:extLst>
              <a:ext uri="{FF2B5EF4-FFF2-40B4-BE49-F238E27FC236}">
                <a16:creationId xmlns:a16="http://schemas.microsoft.com/office/drawing/2014/main" id="{C7C18E57-3258-ED32-6133-E615DFF6645E}"/>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19</a:t>
            </a:r>
          </a:p>
        </p:txBody>
      </p:sp>
      <p:sp>
        <p:nvSpPr>
          <p:cNvPr id="69" name="Rounded Rectangle 15">
            <a:extLst>
              <a:ext uri="{FF2B5EF4-FFF2-40B4-BE49-F238E27FC236}">
                <a16:creationId xmlns:a16="http://schemas.microsoft.com/office/drawing/2014/main" id="{B547B9D5-84A0-2030-C054-9DABE263F9A7}"/>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18</a:t>
            </a:r>
          </a:p>
        </p:txBody>
      </p:sp>
      <p:sp>
        <p:nvSpPr>
          <p:cNvPr id="70" name="Rounded Rectangle 16">
            <a:extLst>
              <a:ext uri="{FF2B5EF4-FFF2-40B4-BE49-F238E27FC236}">
                <a16:creationId xmlns:a16="http://schemas.microsoft.com/office/drawing/2014/main" id="{D25C8382-8DF2-8F0C-1972-571EE7838CF8}"/>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17</a:t>
            </a:r>
          </a:p>
        </p:txBody>
      </p:sp>
      <p:sp>
        <p:nvSpPr>
          <p:cNvPr id="71" name="Rounded Rectangle 17">
            <a:extLst>
              <a:ext uri="{FF2B5EF4-FFF2-40B4-BE49-F238E27FC236}">
                <a16:creationId xmlns:a16="http://schemas.microsoft.com/office/drawing/2014/main" id="{769B8D92-103D-031B-A039-8B17A226D44D}"/>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16</a:t>
            </a:r>
          </a:p>
        </p:txBody>
      </p:sp>
      <p:sp>
        <p:nvSpPr>
          <p:cNvPr id="72" name="Rounded Rectangle 18">
            <a:extLst>
              <a:ext uri="{FF2B5EF4-FFF2-40B4-BE49-F238E27FC236}">
                <a16:creationId xmlns:a16="http://schemas.microsoft.com/office/drawing/2014/main" id="{811BDE2E-FE1E-2C6C-C8D4-19047CA27E08}"/>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15</a:t>
            </a:r>
          </a:p>
        </p:txBody>
      </p:sp>
      <p:sp>
        <p:nvSpPr>
          <p:cNvPr id="73" name="Rounded Rectangle 19">
            <a:extLst>
              <a:ext uri="{FF2B5EF4-FFF2-40B4-BE49-F238E27FC236}">
                <a16:creationId xmlns:a16="http://schemas.microsoft.com/office/drawing/2014/main" id="{4A33ACA1-4FDC-901F-8C9A-46BCE9835A91}"/>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14</a:t>
            </a:r>
          </a:p>
        </p:txBody>
      </p:sp>
      <p:sp>
        <p:nvSpPr>
          <p:cNvPr id="74" name="Rounded Rectangle 20">
            <a:extLst>
              <a:ext uri="{FF2B5EF4-FFF2-40B4-BE49-F238E27FC236}">
                <a16:creationId xmlns:a16="http://schemas.microsoft.com/office/drawing/2014/main" id="{40C8A972-FD69-5DA5-CA1A-74E55104FEB9}"/>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13</a:t>
            </a:r>
          </a:p>
        </p:txBody>
      </p:sp>
      <p:sp>
        <p:nvSpPr>
          <p:cNvPr id="75" name="Rounded Rectangle 21">
            <a:extLst>
              <a:ext uri="{FF2B5EF4-FFF2-40B4-BE49-F238E27FC236}">
                <a16:creationId xmlns:a16="http://schemas.microsoft.com/office/drawing/2014/main" id="{DB60201D-CBA3-ABFA-49B5-7F8DC9EC906F}"/>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12</a:t>
            </a:r>
          </a:p>
        </p:txBody>
      </p:sp>
      <p:sp>
        <p:nvSpPr>
          <p:cNvPr id="76" name="Rounded Rectangle 22">
            <a:extLst>
              <a:ext uri="{FF2B5EF4-FFF2-40B4-BE49-F238E27FC236}">
                <a16:creationId xmlns:a16="http://schemas.microsoft.com/office/drawing/2014/main" id="{8D40915B-4FB4-9DB8-C6E4-2527BA69445F}"/>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11</a:t>
            </a:r>
          </a:p>
        </p:txBody>
      </p:sp>
      <p:sp>
        <p:nvSpPr>
          <p:cNvPr id="77" name="Rounded Rectangle 23">
            <a:extLst>
              <a:ext uri="{FF2B5EF4-FFF2-40B4-BE49-F238E27FC236}">
                <a16:creationId xmlns:a16="http://schemas.microsoft.com/office/drawing/2014/main" id="{ADDD6155-2CF9-F362-45E6-B0403E28690C}"/>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10</a:t>
            </a:r>
          </a:p>
        </p:txBody>
      </p:sp>
      <p:sp>
        <p:nvSpPr>
          <p:cNvPr id="78" name="Rounded Rectangle 24">
            <a:extLst>
              <a:ext uri="{FF2B5EF4-FFF2-40B4-BE49-F238E27FC236}">
                <a16:creationId xmlns:a16="http://schemas.microsoft.com/office/drawing/2014/main" id="{13E0DC77-1ECC-BCEC-8628-0A7DF2B70178}"/>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09</a:t>
            </a:r>
          </a:p>
        </p:txBody>
      </p:sp>
      <p:sp>
        <p:nvSpPr>
          <p:cNvPr id="79" name="Rounded Rectangle 25">
            <a:extLst>
              <a:ext uri="{FF2B5EF4-FFF2-40B4-BE49-F238E27FC236}">
                <a16:creationId xmlns:a16="http://schemas.microsoft.com/office/drawing/2014/main" id="{A7905481-0BFE-D647-8C75-D9C5A5C46474}"/>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08</a:t>
            </a:r>
          </a:p>
        </p:txBody>
      </p:sp>
      <p:sp>
        <p:nvSpPr>
          <p:cNvPr id="80" name="Rounded Rectangle 26">
            <a:extLst>
              <a:ext uri="{FF2B5EF4-FFF2-40B4-BE49-F238E27FC236}">
                <a16:creationId xmlns:a16="http://schemas.microsoft.com/office/drawing/2014/main" id="{A3D9FD7B-343E-C527-395E-BD1D8A6B040B}"/>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07</a:t>
            </a:r>
          </a:p>
        </p:txBody>
      </p:sp>
      <p:sp>
        <p:nvSpPr>
          <p:cNvPr id="81" name="Rounded Rectangle 27">
            <a:extLst>
              <a:ext uri="{FF2B5EF4-FFF2-40B4-BE49-F238E27FC236}">
                <a16:creationId xmlns:a16="http://schemas.microsoft.com/office/drawing/2014/main" id="{9DD4F85A-504C-7C94-0136-47C06F3419D4}"/>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06</a:t>
            </a:r>
          </a:p>
        </p:txBody>
      </p:sp>
      <p:sp>
        <p:nvSpPr>
          <p:cNvPr id="82" name="Rounded Rectangle 28">
            <a:extLst>
              <a:ext uri="{FF2B5EF4-FFF2-40B4-BE49-F238E27FC236}">
                <a16:creationId xmlns:a16="http://schemas.microsoft.com/office/drawing/2014/main" id="{C7514BFA-0D9C-F132-F4F6-1E9F5618EA53}"/>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05</a:t>
            </a:r>
          </a:p>
        </p:txBody>
      </p:sp>
      <p:sp>
        <p:nvSpPr>
          <p:cNvPr id="83" name="Rounded Rectangle 29">
            <a:extLst>
              <a:ext uri="{FF2B5EF4-FFF2-40B4-BE49-F238E27FC236}">
                <a16:creationId xmlns:a16="http://schemas.microsoft.com/office/drawing/2014/main" id="{CAD65CFE-3722-3B64-9100-CBBF8C43356C}"/>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04</a:t>
            </a:r>
          </a:p>
        </p:txBody>
      </p:sp>
      <p:sp>
        <p:nvSpPr>
          <p:cNvPr id="84" name="Rounded Rectangle 30">
            <a:extLst>
              <a:ext uri="{FF2B5EF4-FFF2-40B4-BE49-F238E27FC236}">
                <a16:creationId xmlns:a16="http://schemas.microsoft.com/office/drawing/2014/main" id="{3D2F3779-5CAD-65FE-B69B-5D583B643B0D}"/>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03</a:t>
            </a:r>
          </a:p>
        </p:txBody>
      </p:sp>
      <p:sp>
        <p:nvSpPr>
          <p:cNvPr id="85" name="Rounded Rectangle 31">
            <a:extLst>
              <a:ext uri="{FF2B5EF4-FFF2-40B4-BE49-F238E27FC236}">
                <a16:creationId xmlns:a16="http://schemas.microsoft.com/office/drawing/2014/main" id="{0A244C11-66C8-6DB9-B6AA-89E54FEA47DE}"/>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02</a:t>
            </a:r>
          </a:p>
        </p:txBody>
      </p:sp>
      <p:sp>
        <p:nvSpPr>
          <p:cNvPr id="86" name="Rounded Rectangle 32">
            <a:extLst>
              <a:ext uri="{FF2B5EF4-FFF2-40B4-BE49-F238E27FC236}">
                <a16:creationId xmlns:a16="http://schemas.microsoft.com/office/drawing/2014/main" id="{2BA12E61-1355-44D9-88F3-B258E251C4F4}"/>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01</a:t>
            </a:r>
          </a:p>
        </p:txBody>
      </p:sp>
      <p:sp>
        <p:nvSpPr>
          <p:cNvPr id="87" name="Rounded Rectangle 33">
            <a:extLst>
              <a:ext uri="{FF2B5EF4-FFF2-40B4-BE49-F238E27FC236}">
                <a16:creationId xmlns:a16="http://schemas.microsoft.com/office/drawing/2014/main" id="{07792A09-AE45-C208-34AC-DCCDAAC9D8B0}"/>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00</a:t>
            </a:r>
          </a:p>
        </p:txBody>
      </p:sp>
      <p:sp>
        <p:nvSpPr>
          <p:cNvPr id="88" name="Rounded Rectangle 37">
            <a:extLst>
              <a:ext uri="{FF2B5EF4-FFF2-40B4-BE49-F238E27FC236}">
                <a16:creationId xmlns:a16="http://schemas.microsoft.com/office/drawing/2014/main" id="{0750D5F9-B725-293F-F769-C871E499E7B3}"/>
              </a:ext>
            </a:extLst>
          </p:cNvPr>
          <p:cNvSpPr/>
          <p:nvPr/>
        </p:nvSpPr>
        <p:spPr>
          <a:xfrm>
            <a:off x="219325" y="2812655"/>
            <a:ext cx="1219200" cy="3810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000" b="1" err="1">
                <a:solidFill>
                  <a:srgbClr val="FF0000"/>
                </a:solidFill>
                <a:latin typeface="Tahoma" pitchFamily="34" charset="0"/>
                <a:cs typeface="Tahoma" pitchFamily="34" charset="0"/>
              </a:rPr>
              <a:t>Bắt</a:t>
            </a:r>
            <a:r>
              <a:rPr lang="en-US" sz="2000" b="1">
                <a:solidFill>
                  <a:srgbClr val="FF0000"/>
                </a:solidFill>
                <a:latin typeface="Tahoma" pitchFamily="34" charset="0"/>
                <a:cs typeface="Tahoma" pitchFamily="34" charset="0"/>
              </a:rPr>
              <a:t> </a:t>
            </a:r>
            <a:r>
              <a:rPr lang="en-US" sz="2000" b="1" err="1">
                <a:solidFill>
                  <a:srgbClr val="FF0000"/>
                </a:solidFill>
                <a:latin typeface="Tahoma" pitchFamily="34" charset="0"/>
                <a:cs typeface="Tahoma" pitchFamily="34" charset="0"/>
              </a:rPr>
              <a:t>đầu</a:t>
            </a:r>
            <a:endParaRPr lang="en-US" sz="2000" b="1">
              <a:solidFill>
                <a:srgbClr val="FF0000"/>
              </a:solidFill>
              <a:latin typeface="Tahoma" pitchFamily="34" charset="0"/>
              <a:cs typeface="Tahoma" pitchFamily="34" charset="0"/>
            </a:endParaRPr>
          </a:p>
        </p:txBody>
      </p:sp>
      <p:sp>
        <p:nvSpPr>
          <p:cNvPr id="89" name="Rounded Rectangle 38">
            <a:extLst>
              <a:ext uri="{FF2B5EF4-FFF2-40B4-BE49-F238E27FC236}">
                <a16:creationId xmlns:a16="http://schemas.microsoft.com/office/drawing/2014/main" id="{456DF3B4-8707-388D-47F7-4F532CDB2287}"/>
              </a:ext>
            </a:extLst>
          </p:cNvPr>
          <p:cNvSpPr/>
          <p:nvPr/>
        </p:nvSpPr>
        <p:spPr>
          <a:xfrm>
            <a:off x="217070" y="1918892"/>
            <a:ext cx="1219200" cy="838200"/>
          </a:xfrm>
          <a:prstGeom prst="roundRect">
            <a:avLst/>
          </a:prstGeom>
          <a:noFill/>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US" sz="4800" b="1">
              <a:latin typeface="Tahoma" pitchFamily="34" charset="0"/>
              <a:ea typeface="Tahoma" pitchFamily="34" charset="0"/>
              <a:cs typeface="Tahoma" pitchFamily="34" charset="0"/>
            </a:endParaRPr>
          </a:p>
        </p:txBody>
      </p:sp>
      <p:sp>
        <p:nvSpPr>
          <p:cNvPr id="90" name="Rounded Rectangle 36">
            <a:extLst>
              <a:ext uri="{FF2B5EF4-FFF2-40B4-BE49-F238E27FC236}">
                <a16:creationId xmlns:a16="http://schemas.microsoft.com/office/drawing/2014/main" id="{AC0FC6AC-8804-AA65-ABD4-2BE83BE9F8A9}"/>
              </a:ext>
            </a:extLst>
          </p:cNvPr>
          <p:cNvSpPr/>
          <p:nvPr/>
        </p:nvSpPr>
        <p:spPr>
          <a:xfrm>
            <a:off x="188495" y="1672829"/>
            <a:ext cx="1262062" cy="381000"/>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en-US" sz="2000" b="1" err="1">
                <a:solidFill>
                  <a:srgbClr val="FFFFFF"/>
                </a:solidFill>
                <a:latin typeface="Tahoma" pitchFamily="34" charset="0"/>
                <a:cs typeface="Tahoma" pitchFamily="34" charset="0"/>
              </a:rPr>
              <a:t>Hết</a:t>
            </a:r>
            <a:r>
              <a:rPr lang="en-US" sz="2000" b="1">
                <a:solidFill>
                  <a:srgbClr val="FFFFFF"/>
                </a:solidFill>
                <a:latin typeface="Tahoma" pitchFamily="34" charset="0"/>
                <a:cs typeface="Tahoma" pitchFamily="34" charset="0"/>
              </a:rPr>
              <a:t> </a:t>
            </a:r>
            <a:r>
              <a:rPr lang="en-US" sz="2000" b="1" err="1">
                <a:solidFill>
                  <a:srgbClr val="FFFFFF"/>
                </a:solidFill>
                <a:latin typeface="Tahoma" pitchFamily="34" charset="0"/>
                <a:cs typeface="Tahoma" pitchFamily="34" charset="0"/>
              </a:rPr>
              <a:t>giờ</a:t>
            </a:r>
            <a:endParaRPr lang="en-US" sz="2000" b="1">
              <a:solidFill>
                <a:srgbClr val="FFFFFF"/>
              </a:solidFill>
              <a:latin typeface="Tahoma" pitchFamily="34" charset="0"/>
              <a:cs typeface="Tahoma" pitchFamily="34" charset="0"/>
            </a:endParaRPr>
          </a:p>
        </p:txBody>
      </p:sp>
      <p:pic>
        <p:nvPicPr>
          <p:cNvPr id="14" name="Picture 13" descr="A yellow smiley face with two thumbs up&#10;&#10;Description automatically generated with medium confidence">
            <a:extLst>
              <a:ext uri="{FF2B5EF4-FFF2-40B4-BE49-F238E27FC236}">
                <a16:creationId xmlns:a16="http://schemas.microsoft.com/office/drawing/2014/main" id="{9F48873D-0304-604E-53A2-D343B1E0475C}"/>
              </a:ext>
            </a:extLst>
          </p:cNvPr>
          <p:cNvPicPr preferRelativeResize="0">
            <a:picLocks/>
          </p:cNvPicPr>
          <p:nvPr/>
        </p:nvPicPr>
        <p:blipFill>
          <a:blip r:embed="rId15" cstate="print">
            <a:extLst>
              <a:ext uri="{28A0092B-C50C-407E-A947-70E740481C1C}">
                <a14:useLocalDpi xmlns:a14="http://schemas.microsoft.com/office/drawing/2010/main" val="0"/>
              </a:ext>
            </a:extLst>
          </a:blip>
          <a:stretch>
            <a:fillRect/>
          </a:stretch>
        </p:blipFill>
        <p:spPr>
          <a:xfrm>
            <a:off x="7416768" y="1276350"/>
            <a:ext cx="914400" cy="914400"/>
          </a:xfrm>
          <a:prstGeom prst="rect">
            <a:avLst/>
          </a:prstGeom>
        </p:spPr>
      </p:pic>
      <p:pic>
        <p:nvPicPr>
          <p:cNvPr id="16" name="Picture 15" descr="A yellow smiley face with tears&#10;&#10;Description automatically generated with low confidence">
            <a:extLst>
              <a:ext uri="{FF2B5EF4-FFF2-40B4-BE49-F238E27FC236}">
                <a16:creationId xmlns:a16="http://schemas.microsoft.com/office/drawing/2014/main" id="{D88F5239-DD14-7DB4-BDBB-16CECE5405CC}"/>
              </a:ext>
            </a:extLst>
          </p:cNvPr>
          <p:cNvPicPr preferRelativeResize="0">
            <a:picLocks/>
          </p:cNvPicPr>
          <p:nvPr/>
        </p:nvPicPr>
        <p:blipFill>
          <a:blip r:embed="rId16" cstate="print">
            <a:extLst>
              <a:ext uri="{28A0092B-C50C-407E-A947-70E740481C1C}">
                <a14:useLocalDpi xmlns:a14="http://schemas.microsoft.com/office/drawing/2010/main" val="0"/>
              </a:ext>
            </a:extLst>
          </a:blip>
          <a:stretch>
            <a:fillRect/>
          </a:stretch>
        </p:blipFill>
        <p:spPr>
          <a:xfrm>
            <a:off x="7508208" y="2197883"/>
            <a:ext cx="731520" cy="731520"/>
          </a:xfrm>
          <a:prstGeom prst="rect">
            <a:avLst/>
          </a:prstGeom>
        </p:spPr>
      </p:pic>
      <p:pic>
        <p:nvPicPr>
          <p:cNvPr id="17" name="Picture 16" descr="A yellow smiley face with tears&#10;&#10;Description automatically generated with low confidence">
            <a:extLst>
              <a:ext uri="{FF2B5EF4-FFF2-40B4-BE49-F238E27FC236}">
                <a16:creationId xmlns:a16="http://schemas.microsoft.com/office/drawing/2014/main" id="{03838AEA-311F-C036-AE38-AFD6DFF31171}"/>
              </a:ext>
            </a:extLst>
          </p:cNvPr>
          <p:cNvPicPr preferRelativeResize="0">
            <a:picLocks/>
          </p:cNvPicPr>
          <p:nvPr/>
        </p:nvPicPr>
        <p:blipFill>
          <a:blip r:embed="rId16" cstate="print">
            <a:extLst>
              <a:ext uri="{28A0092B-C50C-407E-A947-70E740481C1C}">
                <a14:useLocalDpi xmlns:a14="http://schemas.microsoft.com/office/drawing/2010/main" val="0"/>
              </a:ext>
            </a:extLst>
          </a:blip>
          <a:stretch>
            <a:fillRect/>
          </a:stretch>
        </p:blipFill>
        <p:spPr>
          <a:xfrm>
            <a:off x="7508208" y="3675189"/>
            <a:ext cx="731520" cy="731520"/>
          </a:xfrm>
          <a:prstGeom prst="rect">
            <a:avLst/>
          </a:prstGeom>
        </p:spPr>
      </p:pic>
      <p:pic>
        <p:nvPicPr>
          <p:cNvPr id="18" name="Picture 17" descr="A yellow smiley face with tears&#10;&#10;Description automatically generated with low confidence">
            <a:extLst>
              <a:ext uri="{FF2B5EF4-FFF2-40B4-BE49-F238E27FC236}">
                <a16:creationId xmlns:a16="http://schemas.microsoft.com/office/drawing/2014/main" id="{BA163884-BDBC-1F86-24D3-3017DBDBF4AC}"/>
              </a:ext>
            </a:extLst>
          </p:cNvPr>
          <p:cNvPicPr preferRelativeResize="0">
            <a:picLocks/>
          </p:cNvPicPr>
          <p:nvPr/>
        </p:nvPicPr>
        <p:blipFill>
          <a:blip r:embed="rId16" cstate="print">
            <a:extLst>
              <a:ext uri="{28A0092B-C50C-407E-A947-70E740481C1C}">
                <a14:useLocalDpi xmlns:a14="http://schemas.microsoft.com/office/drawing/2010/main" val="0"/>
              </a:ext>
            </a:extLst>
          </a:blip>
          <a:stretch>
            <a:fillRect/>
          </a:stretch>
        </p:blipFill>
        <p:spPr>
          <a:xfrm>
            <a:off x="7508208" y="2936536"/>
            <a:ext cx="731520" cy="731520"/>
          </a:xfrm>
          <a:prstGeom prst="rect">
            <a:avLst/>
          </a:prstGeom>
        </p:spPr>
      </p:pic>
    </p:spTree>
    <p:extLst>
      <p:ext uri="{BB962C8B-B14F-4D97-AF65-F5344CB8AC3E}">
        <p14:creationId xmlns:p14="http://schemas.microsoft.com/office/powerpoint/2010/main" val="1059680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8"/>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88"/>
                                        </p:tgtEl>
                                      </p:cBhvr>
                                    </p:animEffect>
                                    <p:set>
                                      <p:cBhvr>
                                        <p:cTn id="7" dur="1" fill="hold">
                                          <p:stCondLst>
                                            <p:cond delay="499"/>
                                          </p:stCondLst>
                                        </p:cTn>
                                        <p:tgtEl>
                                          <p:spTgt spid="88"/>
                                        </p:tgtEl>
                                        <p:attrNameLst>
                                          <p:attrName>style.visibility</p:attrName>
                                        </p:attrNameLst>
                                      </p:cBhvr>
                                      <p:to>
                                        <p:strVal val="hidden"/>
                                      </p:to>
                                    </p:se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box(out)">
                                      <p:cBhvr>
                                        <p:cTn id="11" dur="1000"/>
                                        <p:tgtEl>
                                          <p:spTgt spid="58"/>
                                        </p:tgtEl>
                                      </p:cBhvr>
                                    </p:animEffect>
                                  </p:childTnLst>
                                </p:cTn>
                              </p:par>
                            </p:childTnLst>
                          </p:cTn>
                        </p:par>
                        <p:par>
                          <p:cTn id="12" fill="hold">
                            <p:stCondLst>
                              <p:cond delay="1500"/>
                            </p:stCondLst>
                            <p:childTnLst>
                              <p:par>
                                <p:cTn id="13" presetID="4" presetClass="entr" presetSubtype="32"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box(out)">
                                      <p:cBhvr>
                                        <p:cTn id="15" dur="1000"/>
                                        <p:tgtEl>
                                          <p:spTgt spid="59"/>
                                        </p:tgtEl>
                                      </p:cBhvr>
                                    </p:animEffect>
                                  </p:childTnLst>
                                </p:cTn>
                              </p:par>
                            </p:childTnLst>
                          </p:cTn>
                        </p:par>
                        <p:par>
                          <p:cTn id="16" fill="hold">
                            <p:stCondLst>
                              <p:cond delay="2500"/>
                            </p:stCondLst>
                            <p:childTnLst>
                              <p:par>
                                <p:cTn id="17" presetID="4" presetClass="entr" presetSubtype="32" fill="hold"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box(out)">
                                      <p:cBhvr>
                                        <p:cTn id="19" dur="1000"/>
                                        <p:tgtEl>
                                          <p:spTgt spid="60"/>
                                        </p:tgtEl>
                                      </p:cBhvr>
                                    </p:animEffect>
                                  </p:childTnLst>
                                </p:cTn>
                              </p:par>
                            </p:childTnLst>
                          </p:cTn>
                        </p:par>
                        <p:par>
                          <p:cTn id="20" fill="hold">
                            <p:stCondLst>
                              <p:cond delay="3500"/>
                            </p:stCondLst>
                            <p:childTnLst>
                              <p:par>
                                <p:cTn id="21" presetID="4" presetClass="entr" presetSubtype="32"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box(out)">
                                      <p:cBhvr>
                                        <p:cTn id="23" dur="1000"/>
                                        <p:tgtEl>
                                          <p:spTgt spid="61"/>
                                        </p:tgtEl>
                                      </p:cBhvr>
                                    </p:animEffect>
                                  </p:childTnLst>
                                </p:cTn>
                              </p:par>
                            </p:childTnLst>
                          </p:cTn>
                        </p:par>
                        <p:par>
                          <p:cTn id="24" fill="hold">
                            <p:stCondLst>
                              <p:cond delay="4500"/>
                            </p:stCondLst>
                            <p:childTnLst>
                              <p:par>
                                <p:cTn id="25" presetID="4" presetClass="entr" presetSubtype="3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box(out)">
                                      <p:cBhvr>
                                        <p:cTn id="27" dur="1000"/>
                                        <p:tgtEl>
                                          <p:spTgt spid="62"/>
                                        </p:tgtEl>
                                      </p:cBhvr>
                                    </p:animEffect>
                                  </p:childTnLst>
                                </p:cTn>
                              </p:par>
                            </p:childTnLst>
                          </p:cTn>
                        </p:par>
                        <p:par>
                          <p:cTn id="28" fill="hold">
                            <p:stCondLst>
                              <p:cond delay="5500"/>
                            </p:stCondLst>
                            <p:childTnLst>
                              <p:par>
                                <p:cTn id="29" presetID="4" presetClass="entr" presetSubtype="32" fill="hold" nodeType="after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box(out)">
                                      <p:cBhvr>
                                        <p:cTn id="31" dur="1000"/>
                                        <p:tgtEl>
                                          <p:spTgt spid="63"/>
                                        </p:tgtEl>
                                      </p:cBhvr>
                                    </p:animEffect>
                                  </p:childTnLst>
                                </p:cTn>
                              </p:par>
                            </p:childTnLst>
                          </p:cTn>
                        </p:par>
                        <p:par>
                          <p:cTn id="32" fill="hold">
                            <p:stCondLst>
                              <p:cond delay="6500"/>
                            </p:stCondLst>
                            <p:childTnLst>
                              <p:par>
                                <p:cTn id="33" presetID="4" presetClass="entr" presetSubtype="32" fill="hold" nodeType="after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box(out)">
                                      <p:cBhvr>
                                        <p:cTn id="35" dur="1000"/>
                                        <p:tgtEl>
                                          <p:spTgt spid="64"/>
                                        </p:tgtEl>
                                      </p:cBhvr>
                                    </p:animEffect>
                                  </p:childTnLst>
                                </p:cTn>
                              </p:par>
                            </p:childTnLst>
                          </p:cTn>
                        </p:par>
                        <p:par>
                          <p:cTn id="36" fill="hold">
                            <p:stCondLst>
                              <p:cond delay="7500"/>
                            </p:stCondLst>
                            <p:childTnLst>
                              <p:par>
                                <p:cTn id="37" presetID="4" presetClass="entr" presetSubtype="32" fill="hold"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box(out)">
                                      <p:cBhvr>
                                        <p:cTn id="39" dur="1000"/>
                                        <p:tgtEl>
                                          <p:spTgt spid="65"/>
                                        </p:tgtEl>
                                      </p:cBhvr>
                                    </p:animEffect>
                                  </p:childTnLst>
                                </p:cTn>
                              </p:par>
                            </p:childTnLst>
                          </p:cTn>
                        </p:par>
                        <p:par>
                          <p:cTn id="40" fill="hold">
                            <p:stCondLst>
                              <p:cond delay="8500"/>
                            </p:stCondLst>
                            <p:childTnLst>
                              <p:par>
                                <p:cTn id="41" presetID="4" presetClass="entr" presetSubtype="32" fill="hold"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box(out)">
                                      <p:cBhvr>
                                        <p:cTn id="43" dur="1000"/>
                                        <p:tgtEl>
                                          <p:spTgt spid="66"/>
                                        </p:tgtEl>
                                      </p:cBhvr>
                                    </p:animEffect>
                                  </p:childTnLst>
                                </p:cTn>
                              </p:par>
                            </p:childTnLst>
                          </p:cTn>
                        </p:par>
                        <p:par>
                          <p:cTn id="44" fill="hold">
                            <p:stCondLst>
                              <p:cond delay="9500"/>
                            </p:stCondLst>
                            <p:childTnLst>
                              <p:par>
                                <p:cTn id="45" presetID="4" presetClass="entr" presetSubtype="32" fill="hold"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box(out)">
                                      <p:cBhvr>
                                        <p:cTn id="47" dur="1000"/>
                                        <p:tgtEl>
                                          <p:spTgt spid="67"/>
                                        </p:tgtEl>
                                      </p:cBhvr>
                                    </p:animEffect>
                                  </p:childTnLst>
                                </p:cTn>
                              </p:par>
                            </p:childTnLst>
                          </p:cTn>
                        </p:par>
                        <p:par>
                          <p:cTn id="48" fill="hold">
                            <p:stCondLst>
                              <p:cond delay="10500"/>
                            </p:stCondLst>
                            <p:childTnLst>
                              <p:par>
                                <p:cTn id="49" presetID="4" presetClass="entr" presetSubtype="32" fill="hold" nodeType="after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box(out)">
                                      <p:cBhvr>
                                        <p:cTn id="51" dur="1000"/>
                                        <p:tgtEl>
                                          <p:spTgt spid="68"/>
                                        </p:tgtEl>
                                      </p:cBhvr>
                                    </p:animEffect>
                                  </p:childTnLst>
                                </p:cTn>
                              </p:par>
                            </p:childTnLst>
                          </p:cTn>
                        </p:par>
                        <p:par>
                          <p:cTn id="52" fill="hold">
                            <p:stCondLst>
                              <p:cond delay="11500"/>
                            </p:stCondLst>
                            <p:childTnLst>
                              <p:par>
                                <p:cTn id="53" presetID="4" presetClass="entr" presetSubtype="32" fill="hold" nodeType="after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box(out)">
                                      <p:cBhvr>
                                        <p:cTn id="55" dur="1000"/>
                                        <p:tgtEl>
                                          <p:spTgt spid="69"/>
                                        </p:tgtEl>
                                      </p:cBhvr>
                                    </p:animEffect>
                                  </p:childTnLst>
                                </p:cTn>
                              </p:par>
                            </p:childTnLst>
                          </p:cTn>
                        </p:par>
                        <p:par>
                          <p:cTn id="56" fill="hold">
                            <p:stCondLst>
                              <p:cond delay="12500"/>
                            </p:stCondLst>
                            <p:childTnLst>
                              <p:par>
                                <p:cTn id="57" presetID="4" presetClass="entr" presetSubtype="32" fill="hold" nodeType="after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box(out)">
                                      <p:cBhvr>
                                        <p:cTn id="59" dur="1000"/>
                                        <p:tgtEl>
                                          <p:spTgt spid="70"/>
                                        </p:tgtEl>
                                      </p:cBhvr>
                                    </p:animEffect>
                                  </p:childTnLst>
                                </p:cTn>
                              </p:par>
                            </p:childTnLst>
                          </p:cTn>
                        </p:par>
                        <p:par>
                          <p:cTn id="60" fill="hold">
                            <p:stCondLst>
                              <p:cond delay="13500"/>
                            </p:stCondLst>
                            <p:childTnLst>
                              <p:par>
                                <p:cTn id="61" presetID="4" presetClass="entr" presetSubtype="32" fill="hold" nodeType="after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box(out)">
                                      <p:cBhvr>
                                        <p:cTn id="63" dur="1000"/>
                                        <p:tgtEl>
                                          <p:spTgt spid="71"/>
                                        </p:tgtEl>
                                      </p:cBhvr>
                                    </p:animEffect>
                                  </p:childTnLst>
                                </p:cTn>
                              </p:par>
                            </p:childTnLst>
                          </p:cTn>
                        </p:par>
                        <p:par>
                          <p:cTn id="64" fill="hold">
                            <p:stCondLst>
                              <p:cond delay="14500"/>
                            </p:stCondLst>
                            <p:childTnLst>
                              <p:par>
                                <p:cTn id="65" presetID="4" presetClass="entr" presetSubtype="32" fill="hold" nodeType="after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box(out)">
                                      <p:cBhvr>
                                        <p:cTn id="67" dur="1000"/>
                                        <p:tgtEl>
                                          <p:spTgt spid="72"/>
                                        </p:tgtEl>
                                      </p:cBhvr>
                                    </p:animEffect>
                                  </p:childTnLst>
                                </p:cTn>
                              </p:par>
                            </p:childTnLst>
                          </p:cTn>
                        </p:par>
                        <p:par>
                          <p:cTn id="68" fill="hold">
                            <p:stCondLst>
                              <p:cond delay="15500"/>
                            </p:stCondLst>
                            <p:childTnLst>
                              <p:par>
                                <p:cTn id="69" presetID="4" presetClass="entr" presetSubtype="32" fill="hold" nodeType="afterEffect">
                                  <p:stCondLst>
                                    <p:cond delay="0"/>
                                  </p:stCondLst>
                                  <p:childTnLst>
                                    <p:set>
                                      <p:cBhvr>
                                        <p:cTn id="70" dur="1" fill="hold">
                                          <p:stCondLst>
                                            <p:cond delay="0"/>
                                          </p:stCondLst>
                                        </p:cTn>
                                        <p:tgtEl>
                                          <p:spTgt spid="73"/>
                                        </p:tgtEl>
                                        <p:attrNameLst>
                                          <p:attrName>style.visibility</p:attrName>
                                        </p:attrNameLst>
                                      </p:cBhvr>
                                      <p:to>
                                        <p:strVal val="visible"/>
                                      </p:to>
                                    </p:set>
                                    <p:animEffect transition="in" filter="box(out)">
                                      <p:cBhvr>
                                        <p:cTn id="71" dur="1000"/>
                                        <p:tgtEl>
                                          <p:spTgt spid="73"/>
                                        </p:tgtEl>
                                      </p:cBhvr>
                                    </p:animEffect>
                                  </p:childTnLst>
                                </p:cTn>
                              </p:par>
                            </p:childTnLst>
                          </p:cTn>
                        </p:par>
                        <p:par>
                          <p:cTn id="72" fill="hold">
                            <p:stCondLst>
                              <p:cond delay="16500"/>
                            </p:stCondLst>
                            <p:childTnLst>
                              <p:par>
                                <p:cTn id="73" presetID="4" presetClass="entr" presetSubtype="32" fill="hold" nodeType="afterEffect">
                                  <p:stCondLst>
                                    <p:cond delay="0"/>
                                  </p:stCondLst>
                                  <p:childTnLst>
                                    <p:set>
                                      <p:cBhvr>
                                        <p:cTn id="74" dur="1" fill="hold">
                                          <p:stCondLst>
                                            <p:cond delay="0"/>
                                          </p:stCondLst>
                                        </p:cTn>
                                        <p:tgtEl>
                                          <p:spTgt spid="74"/>
                                        </p:tgtEl>
                                        <p:attrNameLst>
                                          <p:attrName>style.visibility</p:attrName>
                                        </p:attrNameLst>
                                      </p:cBhvr>
                                      <p:to>
                                        <p:strVal val="visible"/>
                                      </p:to>
                                    </p:set>
                                    <p:animEffect transition="in" filter="box(out)">
                                      <p:cBhvr>
                                        <p:cTn id="75" dur="1000"/>
                                        <p:tgtEl>
                                          <p:spTgt spid="74"/>
                                        </p:tgtEl>
                                      </p:cBhvr>
                                    </p:animEffect>
                                  </p:childTnLst>
                                </p:cTn>
                              </p:par>
                            </p:childTnLst>
                          </p:cTn>
                        </p:par>
                        <p:par>
                          <p:cTn id="76" fill="hold">
                            <p:stCondLst>
                              <p:cond delay="17500"/>
                            </p:stCondLst>
                            <p:childTnLst>
                              <p:par>
                                <p:cTn id="77" presetID="4" presetClass="entr" presetSubtype="32" fill="hold" nodeType="afterEffect">
                                  <p:stCondLst>
                                    <p:cond delay="0"/>
                                  </p:stCondLst>
                                  <p:childTnLst>
                                    <p:set>
                                      <p:cBhvr>
                                        <p:cTn id="78" dur="1" fill="hold">
                                          <p:stCondLst>
                                            <p:cond delay="0"/>
                                          </p:stCondLst>
                                        </p:cTn>
                                        <p:tgtEl>
                                          <p:spTgt spid="75"/>
                                        </p:tgtEl>
                                        <p:attrNameLst>
                                          <p:attrName>style.visibility</p:attrName>
                                        </p:attrNameLst>
                                      </p:cBhvr>
                                      <p:to>
                                        <p:strVal val="visible"/>
                                      </p:to>
                                    </p:set>
                                    <p:animEffect transition="in" filter="box(out)">
                                      <p:cBhvr>
                                        <p:cTn id="79" dur="1000"/>
                                        <p:tgtEl>
                                          <p:spTgt spid="75"/>
                                        </p:tgtEl>
                                      </p:cBhvr>
                                    </p:animEffect>
                                  </p:childTnLst>
                                </p:cTn>
                              </p:par>
                            </p:childTnLst>
                          </p:cTn>
                        </p:par>
                        <p:par>
                          <p:cTn id="80" fill="hold">
                            <p:stCondLst>
                              <p:cond delay="18500"/>
                            </p:stCondLst>
                            <p:childTnLst>
                              <p:par>
                                <p:cTn id="81" presetID="4" presetClass="entr" presetSubtype="32" fill="hold" nodeType="afterEffect">
                                  <p:stCondLst>
                                    <p:cond delay="0"/>
                                  </p:stCondLst>
                                  <p:childTnLst>
                                    <p:set>
                                      <p:cBhvr>
                                        <p:cTn id="82" dur="1" fill="hold">
                                          <p:stCondLst>
                                            <p:cond delay="0"/>
                                          </p:stCondLst>
                                        </p:cTn>
                                        <p:tgtEl>
                                          <p:spTgt spid="76"/>
                                        </p:tgtEl>
                                        <p:attrNameLst>
                                          <p:attrName>style.visibility</p:attrName>
                                        </p:attrNameLst>
                                      </p:cBhvr>
                                      <p:to>
                                        <p:strVal val="visible"/>
                                      </p:to>
                                    </p:set>
                                    <p:animEffect transition="in" filter="box(out)">
                                      <p:cBhvr>
                                        <p:cTn id="83" dur="1000"/>
                                        <p:tgtEl>
                                          <p:spTgt spid="76"/>
                                        </p:tgtEl>
                                      </p:cBhvr>
                                    </p:animEffect>
                                  </p:childTnLst>
                                </p:cTn>
                              </p:par>
                            </p:childTnLst>
                          </p:cTn>
                        </p:par>
                        <p:par>
                          <p:cTn id="84" fill="hold">
                            <p:stCondLst>
                              <p:cond delay="19500"/>
                            </p:stCondLst>
                            <p:childTnLst>
                              <p:par>
                                <p:cTn id="85" presetID="4" presetClass="entr" presetSubtype="32" fill="hold" nodeType="afterEffect">
                                  <p:stCondLst>
                                    <p:cond delay="0"/>
                                  </p:stCondLst>
                                  <p:childTnLst>
                                    <p:set>
                                      <p:cBhvr>
                                        <p:cTn id="86" dur="1" fill="hold">
                                          <p:stCondLst>
                                            <p:cond delay="0"/>
                                          </p:stCondLst>
                                        </p:cTn>
                                        <p:tgtEl>
                                          <p:spTgt spid="77"/>
                                        </p:tgtEl>
                                        <p:attrNameLst>
                                          <p:attrName>style.visibility</p:attrName>
                                        </p:attrNameLst>
                                      </p:cBhvr>
                                      <p:to>
                                        <p:strVal val="visible"/>
                                      </p:to>
                                    </p:set>
                                    <p:animEffect transition="in" filter="box(out)">
                                      <p:cBhvr>
                                        <p:cTn id="87" dur="1000"/>
                                        <p:tgtEl>
                                          <p:spTgt spid="77"/>
                                        </p:tgtEl>
                                      </p:cBhvr>
                                    </p:animEffect>
                                  </p:childTnLst>
                                </p:cTn>
                              </p:par>
                            </p:childTnLst>
                          </p:cTn>
                        </p:par>
                        <p:par>
                          <p:cTn id="88" fill="hold">
                            <p:stCondLst>
                              <p:cond delay="20500"/>
                            </p:stCondLst>
                            <p:childTnLst>
                              <p:par>
                                <p:cTn id="89" presetID="4" presetClass="entr" presetSubtype="32" fill="hold" nodeType="afterEffect">
                                  <p:stCondLst>
                                    <p:cond delay="0"/>
                                  </p:stCondLst>
                                  <p:childTnLst>
                                    <p:set>
                                      <p:cBhvr>
                                        <p:cTn id="90" dur="1" fill="hold">
                                          <p:stCondLst>
                                            <p:cond delay="0"/>
                                          </p:stCondLst>
                                        </p:cTn>
                                        <p:tgtEl>
                                          <p:spTgt spid="78"/>
                                        </p:tgtEl>
                                        <p:attrNameLst>
                                          <p:attrName>style.visibility</p:attrName>
                                        </p:attrNameLst>
                                      </p:cBhvr>
                                      <p:to>
                                        <p:strVal val="visible"/>
                                      </p:to>
                                    </p:set>
                                    <p:animEffect transition="in" filter="box(out)">
                                      <p:cBhvr>
                                        <p:cTn id="91" dur="1000"/>
                                        <p:tgtEl>
                                          <p:spTgt spid="78"/>
                                        </p:tgtEl>
                                      </p:cBhvr>
                                    </p:animEffect>
                                  </p:childTnLst>
                                </p:cTn>
                              </p:par>
                            </p:childTnLst>
                          </p:cTn>
                        </p:par>
                        <p:par>
                          <p:cTn id="92" fill="hold">
                            <p:stCondLst>
                              <p:cond delay="21500"/>
                            </p:stCondLst>
                            <p:childTnLst>
                              <p:par>
                                <p:cTn id="93" presetID="4" presetClass="entr" presetSubtype="32" fill="hold" nodeType="after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box(out)">
                                      <p:cBhvr>
                                        <p:cTn id="95" dur="1000"/>
                                        <p:tgtEl>
                                          <p:spTgt spid="79"/>
                                        </p:tgtEl>
                                      </p:cBhvr>
                                    </p:animEffect>
                                  </p:childTnLst>
                                </p:cTn>
                              </p:par>
                            </p:childTnLst>
                          </p:cTn>
                        </p:par>
                        <p:par>
                          <p:cTn id="96" fill="hold">
                            <p:stCondLst>
                              <p:cond delay="22500"/>
                            </p:stCondLst>
                            <p:childTnLst>
                              <p:par>
                                <p:cTn id="97" presetID="4" presetClass="entr" presetSubtype="32" fill="hold" nodeType="afterEffect">
                                  <p:stCondLst>
                                    <p:cond delay="0"/>
                                  </p:stCondLst>
                                  <p:childTnLst>
                                    <p:set>
                                      <p:cBhvr>
                                        <p:cTn id="98" dur="1" fill="hold">
                                          <p:stCondLst>
                                            <p:cond delay="0"/>
                                          </p:stCondLst>
                                        </p:cTn>
                                        <p:tgtEl>
                                          <p:spTgt spid="80"/>
                                        </p:tgtEl>
                                        <p:attrNameLst>
                                          <p:attrName>style.visibility</p:attrName>
                                        </p:attrNameLst>
                                      </p:cBhvr>
                                      <p:to>
                                        <p:strVal val="visible"/>
                                      </p:to>
                                    </p:set>
                                    <p:animEffect transition="in" filter="box(out)">
                                      <p:cBhvr>
                                        <p:cTn id="99" dur="1000"/>
                                        <p:tgtEl>
                                          <p:spTgt spid="80"/>
                                        </p:tgtEl>
                                      </p:cBhvr>
                                    </p:animEffect>
                                  </p:childTnLst>
                                </p:cTn>
                              </p:par>
                            </p:childTnLst>
                          </p:cTn>
                        </p:par>
                        <p:par>
                          <p:cTn id="100" fill="hold">
                            <p:stCondLst>
                              <p:cond delay="23500"/>
                            </p:stCondLst>
                            <p:childTnLst>
                              <p:par>
                                <p:cTn id="101" presetID="4" presetClass="entr" presetSubtype="32" fill="hold" nodeType="afterEffect">
                                  <p:stCondLst>
                                    <p:cond delay="0"/>
                                  </p:stCondLst>
                                  <p:childTnLst>
                                    <p:set>
                                      <p:cBhvr>
                                        <p:cTn id="102" dur="1" fill="hold">
                                          <p:stCondLst>
                                            <p:cond delay="0"/>
                                          </p:stCondLst>
                                        </p:cTn>
                                        <p:tgtEl>
                                          <p:spTgt spid="81"/>
                                        </p:tgtEl>
                                        <p:attrNameLst>
                                          <p:attrName>style.visibility</p:attrName>
                                        </p:attrNameLst>
                                      </p:cBhvr>
                                      <p:to>
                                        <p:strVal val="visible"/>
                                      </p:to>
                                    </p:set>
                                    <p:animEffect transition="in" filter="box(out)">
                                      <p:cBhvr>
                                        <p:cTn id="103" dur="1000"/>
                                        <p:tgtEl>
                                          <p:spTgt spid="81"/>
                                        </p:tgtEl>
                                      </p:cBhvr>
                                    </p:animEffect>
                                  </p:childTnLst>
                                </p:cTn>
                              </p:par>
                            </p:childTnLst>
                          </p:cTn>
                        </p:par>
                        <p:par>
                          <p:cTn id="104" fill="hold">
                            <p:stCondLst>
                              <p:cond delay="24500"/>
                            </p:stCondLst>
                            <p:childTnLst>
                              <p:par>
                                <p:cTn id="105" presetID="4" presetClass="entr" presetSubtype="32" fill="hold" nodeType="afterEffect">
                                  <p:stCondLst>
                                    <p:cond delay="0"/>
                                  </p:stCondLst>
                                  <p:childTnLst>
                                    <p:set>
                                      <p:cBhvr>
                                        <p:cTn id="106" dur="1" fill="hold">
                                          <p:stCondLst>
                                            <p:cond delay="0"/>
                                          </p:stCondLst>
                                        </p:cTn>
                                        <p:tgtEl>
                                          <p:spTgt spid="82"/>
                                        </p:tgtEl>
                                        <p:attrNameLst>
                                          <p:attrName>style.visibility</p:attrName>
                                        </p:attrNameLst>
                                      </p:cBhvr>
                                      <p:to>
                                        <p:strVal val="visible"/>
                                      </p:to>
                                    </p:set>
                                    <p:animEffect transition="in" filter="box(out)">
                                      <p:cBhvr>
                                        <p:cTn id="107" dur="1000"/>
                                        <p:tgtEl>
                                          <p:spTgt spid="82"/>
                                        </p:tgtEl>
                                      </p:cBhvr>
                                    </p:animEffect>
                                  </p:childTnLst>
                                  <p:subTnLst>
                                    <p:audio>
                                      <p:cMediaNode>
                                        <p:cTn display="0" masterRel="sameClick">
                                          <p:stCondLst>
                                            <p:cond evt="begin" delay="0">
                                              <p:tn val="105"/>
                                            </p:cond>
                                          </p:stCondLst>
                                          <p:endCondLst>
                                            <p:cond evt="onStopAudio" delay="0">
                                              <p:tgtEl>
                                                <p:sldTgt/>
                                              </p:tgtEl>
                                            </p:cond>
                                          </p:endCondLst>
                                        </p:cTn>
                                        <p:tgtEl>
                                          <p:sndTgt r:embed="rId3" name="hammer.wav"/>
                                        </p:tgtEl>
                                      </p:cMediaNode>
                                    </p:audio>
                                  </p:subTnLst>
                                </p:cTn>
                              </p:par>
                            </p:childTnLst>
                          </p:cTn>
                        </p:par>
                        <p:par>
                          <p:cTn id="108" fill="hold">
                            <p:stCondLst>
                              <p:cond delay="25500"/>
                            </p:stCondLst>
                            <p:childTnLst>
                              <p:par>
                                <p:cTn id="109" presetID="4" presetClass="entr" presetSubtype="32" fill="hold" nodeType="afterEffect">
                                  <p:stCondLst>
                                    <p:cond delay="0"/>
                                  </p:stCondLst>
                                  <p:childTnLst>
                                    <p:set>
                                      <p:cBhvr>
                                        <p:cTn id="110" dur="1" fill="hold">
                                          <p:stCondLst>
                                            <p:cond delay="0"/>
                                          </p:stCondLst>
                                        </p:cTn>
                                        <p:tgtEl>
                                          <p:spTgt spid="83"/>
                                        </p:tgtEl>
                                        <p:attrNameLst>
                                          <p:attrName>style.visibility</p:attrName>
                                        </p:attrNameLst>
                                      </p:cBhvr>
                                      <p:to>
                                        <p:strVal val="visible"/>
                                      </p:to>
                                    </p:set>
                                    <p:animEffect transition="in" filter="box(out)">
                                      <p:cBhvr>
                                        <p:cTn id="111" dur="1000"/>
                                        <p:tgtEl>
                                          <p:spTgt spid="83"/>
                                        </p:tgtEl>
                                      </p:cBhvr>
                                    </p:animEffect>
                                  </p:childTnLst>
                                  <p:subTnLst>
                                    <p:audio>
                                      <p:cMediaNode>
                                        <p:cTn display="0" masterRel="sameClick">
                                          <p:stCondLst>
                                            <p:cond evt="begin" delay="0">
                                              <p:tn val="109"/>
                                            </p:cond>
                                          </p:stCondLst>
                                          <p:endCondLst>
                                            <p:cond evt="onStopAudio" delay="0">
                                              <p:tgtEl>
                                                <p:sldTgt/>
                                              </p:tgtEl>
                                            </p:cond>
                                          </p:endCondLst>
                                        </p:cTn>
                                        <p:tgtEl>
                                          <p:sndTgt r:embed="rId3" name="hammer.wav"/>
                                        </p:tgtEl>
                                      </p:cMediaNode>
                                    </p:audio>
                                  </p:subTnLst>
                                </p:cTn>
                              </p:par>
                            </p:childTnLst>
                          </p:cTn>
                        </p:par>
                        <p:par>
                          <p:cTn id="112" fill="hold">
                            <p:stCondLst>
                              <p:cond delay="26500"/>
                            </p:stCondLst>
                            <p:childTnLst>
                              <p:par>
                                <p:cTn id="113" presetID="4" presetClass="entr" presetSubtype="32" fill="hold" nodeType="afterEffect">
                                  <p:stCondLst>
                                    <p:cond delay="0"/>
                                  </p:stCondLst>
                                  <p:childTnLst>
                                    <p:set>
                                      <p:cBhvr>
                                        <p:cTn id="114" dur="1" fill="hold">
                                          <p:stCondLst>
                                            <p:cond delay="0"/>
                                          </p:stCondLst>
                                        </p:cTn>
                                        <p:tgtEl>
                                          <p:spTgt spid="84"/>
                                        </p:tgtEl>
                                        <p:attrNameLst>
                                          <p:attrName>style.visibility</p:attrName>
                                        </p:attrNameLst>
                                      </p:cBhvr>
                                      <p:to>
                                        <p:strVal val="visible"/>
                                      </p:to>
                                    </p:set>
                                    <p:animEffect transition="in" filter="box(out)">
                                      <p:cBhvr>
                                        <p:cTn id="115" dur="1000"/>
                                        <p:tgtEl>
                                          <p:spTgt spid="84"/>
                                        </p:tgtEl>
                                      </p:cBhvr>
                                    </p:animEffect>
                                  </p:childTnLst>
                                  <p:subTnLst>
                                    <p:audio>
                                      <p:cMediaNode>
                                        <p:cTn display="0" masterRel="sameClick">
                                          <p:stCondLst>
                                            <p:cond evt="begin" delay="0">
                                              <p:tn val="113"/>
                                            </p:cond>
                                          </p:stCondLst>
                                          <p:endCondLst>
                                            <p:cond evt="onStopAudio" delay="0">
                                              <p:tgtEl>
                                                <p:sldTgt/>
                                              </p:tgtEl>
                                            </p:cond>
                                          </p:endCondLst>
                                        </p:cTn>
                                        <p:tgtEl>
                                          <p:sndTgt r:embed="rId3" name="hammer.wav"/>
                                        </p:tgtEl>
                                      </p:cMediaNode>
                                    </p:audio>
                                  </p:subTnLst>
                                </p:cTn>
                              </p:par>
                            </p:childTnLst>
                          </p:cTn>
                        </p:par>
                        <p:par>
                          <p:cTn id="116" fill="hold">
                            <p:stCondLst>
                              <p:cond delay="27500"/>
                            </p:stCondLst>
                            <p:childTnLst>
                              <p:par>
                                <p:cTn id="117" presetID="4" presetClass="entr" presetSubtype="32" fill="hold" nodeType="afterEffect">
                                  <p:stCondLst>
                                    <p:cond delay="0"/>
                                  </p:stCondLst>
                                  <p:childTnLst>
                                    <p:set>
                                      <p:cBhvr>
                                        <p:cTn id="118" dur="1" fill="hold">
                                          <p:stCondLst>
                                            <p:cond delay="0"/>
                                          </p:stCondLst>
                                        </p:cTn>
                                        <p:tgtEl>
                                          <p:spTgt spid="85"/>
                                        </p:tgtEl>
                                        <p:attrNameLst>
                                          <p:attrName>style.visibility</p:attrName>
                                        </p:attrNameLst>
                                      </p:cBhvr>
                                      <p:to>
                                        <p:strVal val="visible"/>
                                      </p:to>
                                    </p:set>
                                    <p:animEffect transition="in" filter="box(out)">
                                      <p:cBhvr>
                                        <p:cTn id="119" dur="1000"/>
                                        <p:tgtEl>
                                          <p:spTgt spid="85"/>
                                        </p:tgtEl>
                                      </p:cBhvr>
                                    </p:animEffect>
                                  </p:childTnLst>
                                  <p:subTnLst>
                                    <p:audio>
                                      <p:cMediaNode>
                                        <p:cTn display="0" masterRel="sameClick">
                                          <p:stCondLst>
                                            <p:cond evt="begin" delay="0">
                                              <p:tn val="117"/>
                                            </p:cond>
                                          </p:stCondLst>
                                          <p:endCondLst>
                                            <p:cond evt="onStopAudio" delay="0">
                                              <p:tgtEl>
                                                <p:sldTgt/>
                                              </p:tgtEl>
                                            </p:cond>
                                          </p:endCondLst>
                                        </p:cTn>
                                        <p:tgtEl>
                                          <p:sndTgt r:embed="rId3" name="hammer.wav"/>
                                        </p:tgtEl>
                                      </p:cMediaNode>
                                    </p:audio>
                                  </p:subTnLst>
                                </p:cTn>
                              </p:par>
                            </p:childTnLst>
                          </p:cTn>
                        </p:par>
                        <p:par>
                          <p:cTn id="120" fill="hold">
                            <p:stCondLst>
                              <p:cond delay="28500"/>
                            </p:stCondLst>
                            <p:childTnLst>
                              <p:par>
                                <p:cTn id="121" presetID="4" presetClass="entr" presetSubtype="32" fill="hold" nodeType="afterEffect">
                                  <p:stCondLst>
                                    <p:cond delay="0"/>
                                  </p:stCondLst>
                                  <p:childTnLst>
                                    <p:set>
                                      <p:cBhvr>
                                        <p:cTn id="122" dur="1" fill="hold">
                                          <p:stCondLst>
                                            <p:cond delay="0"/>
                                          </p:stCondLst>
                                        </p:cTn>
                                        <p:tgtEl>
                                          <p:spTgt spid="86"/>
                                        </p:tgtEl>
                                        <p:attrNameLst>
                                          <p:attrName>style.visibility</p:attrName>
                                        </p:attrNameLst>
                                      </p:cBhvr>
                                      <p:to>
                                        <p:strVal val="visible"/>
                                      </p:to>
                                    </p:set>
                                    <p:animEffect transition="in" filter="box(out)">
                                      <p:cBhvr>
                                        <p:cTn id="123" dur="1000"/>
                                        <p:tgtEl>
                                          <p:spTgt spid="86"/>
                                        </p:tgtEl>
                                      </p:cBhvr>
                                    </p:animEffect>
                                  </p:childTnLst>
                                  <p:subTnLst>
                                    <p:audio>
                                      <p:cMediaNode>
                                        <p:cTn display="0" masterRel="sameClick">
                                          <p:stCondLst>
                                            <p:cond evt="begin" delay="0">
                                              <p:tn val="121"/>
                                            </p:cond>
                                          </p:stCondLst>
                                          <p:endCondLst>
                                            <p:cond evt="onStopAudio" delay="0">
                                              <p:tgtEl>
                                                <p:sldTgt/>
                                              </p:tgtEl>
                                            </p:cond>
                                          </p:endCondLst>
                                        </p:cTn>
                                        <p:tgtEl>
                                          <p:sndTgt r:embed="rId3" name="hammer.wav"/>
                                        </p:tgtEl>
                                      </p:cMediaNode>
                                    </p:audio>
                                  </p:subTnLst>
                                </p:cTn>
                              </p:par>
                            </p:childTnLst>
                          </p:cTn>
                        </p:par>
                        <p:par>
                          <p:cTn id="124" fill="hold">
                            <p:stCondLst>
                              <p:cond delay="29500"/>
                            </p:stCondLst>
                            <p:childTnLst>
                              <p:par>
                                <p:cTn id="125" presetID="4" presetClass="entr" presetSubtype="32" fill="hold" nodeType="afterEffect">
                                  <p:stCondLst>
                                    <p:cond delay="0"/>
                                  </p:stCondLst>
                                  <p:childTnLst>
                                    <p:set>
                                      <p:cBhvr>
                                        <p:cTn id="126" dur="1" fill="hold">
                                          <p:stCondLst>
                                            <p:cond delay="0"/>
                                          </p:stCondLst>
                                        </p:cTn>
                                        <p:tgtEl>
                                          <p:spTgt spid="87"/>
                                        </p:tgtEl>
                                        <p:attrNameLst>
                                          <p:attrName>style.visibility</p:attrName>
                                        </p:attrNameLst>
                                      </p:cBhvr>
                                      <p:to>
                                        <p:strVal val="visible"/>
                                      </p:to>
                                    </p:set>
                                    <p:animEffect transition="in" filter="box(out)">
                                      <p:cBhvr>
                                        <p:cTn id="127" dur="1000"/>
                                        <p:tgtEl>
                                          <p:spTgt spid="87"/>
                                        </p:tgtEl>
                                      </p:cBhvr>
                                    </p:animEffect>
                                  </p:childTnLst>
                                  <p:subTnLst>
                                    <p:audio>
                                      <p:cMediaNode>
                                        <p:cTn display="0" masterRel="sameClick">
                                          <p:stCondLst>
                                            <p:cond evt="begin" delay="0">
                                              <p:tn val="125"/>
                                            </p:cond>
                                          </p:stCondLst>
                                          <p:endCondLst>
                                            <p:cond evt="onStopAudio" delay="0">
                                              <p:tgtEl>
                                                <p:sldTgt/>
                                              </p:tgtEl>
                                            </p:cond>
                                          </p:endCondLst>
                                        </p:cTn>
                                        <p:tgtEl>
                                          <p:sndTgt r:embed="rId4" name="drumroll.wav"/>
                                        </p:tgtEl>
                                      </p:cMediaNode>
                                    </p:audio>
                                  </p:subTnLst>
                                </p:cTn>
                              </p:par>
                              <p:par>
                                <p:cTn id="128" presetID="4" presetClass="entr" presetSubtype="32" fill="hold" nodeType="withEffect">
                                  <p:stCondLst>
                                    <p:cond delay="0"/>
                                  </p:stCondLst>
                                  <p:childTnLst>
                                    <p:set>
                                      <p:cBhvr>
                                        <p:cTn id="129" dur="1" fill="hold">
                                          <p:stCondLst>
                                            <p:cond delay="0"/>
                                          </p:stCondLst>
                                        </p:cTn>
                                        <p:tgtEl>
                                          <p:spTgt spid="90"/>
                                        </p:tgtEl>
                                        <p:attrNameLst>
                                          <p:attrName>style.visibility</p:attrName>
                                        </p:attrNameLst>
                                      </p:cBhvr>
                                      <p:to>
                                        <p:strVal val="visible"/>
                                      </p:to>
                                    </p:set>
                                    <p:animEffect transition="in" filter="box(out)">
                                      <p:cBhvr>
                                        <p:cTn id="130" dur="500"/>
                                        <p:tgtEl>
                                          <p:spTgt spid="90"/>
                                        </p:tgtEl>
                                      </p:cBhvr>
                                    </p:animEffect>
                                  </p:childTnLst>
                                </p:cTn>
                              </p:par>
                            </p:childTnLst>
                          </p:cTn>
                        </p:par>
                      </p:childTnLst>
                    </p:cTn>
                  </p:par>
                </p:childTnLst>
              </p:cTn>
              <p:nextCondLst>
                <p:cond evt="onClick" delay="0">
                  <p:tgtEl>
                    <p:spTgt spid="88"/>
                  </p:tgtEl>
                </p:cond>
              </p:nextCondLst>
            </p:seq>
            <p:seq concurrent="1" nextAc="seek">
              <p:cTn id="131" restart="whenNotActive" fill="hold" evtFilter="cancelBubble" nodeType="interactiveSeq">
                <p:stCondLst>
                  <p:cond evt="onClick" delay="0">
                    <p:tgtEl>
                      <p:spTgt spid="2"/>
                    </p:tgtEl>
                  </p:cond>
                </p:stCondLst>
                <p:endSync evt="end" delay="0">
                  <p:rtn val="all"/>
                </p:endSync>
                <p:childTnLst>
                  <p:par>
                    <p:cTn id="132" fill="hold">
                      <p:stCondLst>
                        <p:cond delay="0"/>
                      </p:stCondLst>
                      <p:childTnLst>
                        <p:par>
                          <p:cTn id="133" fill="hold">
                            <p:stCondLst>
                              <p:cond delay="0"/>
                            </p:stCondLst>
                            <p:childTnLst>
                              <p:par>
                                <p:cTn id="134" presetID="1" presetClass="entr" presetSubtype="0" fill="hold" nodeType="clickEffect">
                                  <p:stCondLst>
                                    <p:cond delay="0"/>
                                  </p:stCondLst>
                                  <p:childTnLst>
                                    <p:set>
                                      <p:cBhvr>
                                        <p:cTn id="135" dur="1" fill="hold">
                                          <p:stCondLst>
                                            <p:cond delay="0"/>
                                          </p:stCondLst>
                                        </p:cTn>
                                        <p:tgtEl>
                                          <p:spTgt spid="14"/>
                                        </p:tgtEl>
                                        <p:attrNameLst>
                                          <p:attrName>style.visibility</p:attrName>
                                        </p:attrNameLst>
                                      </p:cBhvr>
                                      <p:to>
                                        <p:strVal val="visible"/>
                                      </p:to>
                                    </p:set>
                                  </p:childTnLst>
                                </p:cTn>
                              </p:par>
                              <p:par>
                                <p:cTn id="136" presetID="3" presetClass="emph" presetSubtype="1" grpId="0" nodeType="withEffect">
                                  <p:stCondLst>
                                    <p:cond delay="0"/>
                                  </p:stCondLst>
                                  <p:childTnLst>
                                    <p:set>
                                      <p:cBhvr override="childStyle">
                                        <p:cTn id="137" dur="indefinite"/>
                                        <p:tgtEl>
                                          <p:spTgt spid="2"/>
                                        </p:tgtEl>
                                        <p:attrNameLst>
                                          <p:attrName>style.color</p:attrName>
                                        </p:attrNameLst>
                                      </p:cBhvr>
                                      <p:to>
                                        <p:clrVal>
                                          <a:srgbClr val="2413A5"/>
                                        </p:clrVal>
                                      </p:to>
                                    </p:set>
                                  </p:childTnLst>
                                </p:cTn>
                              </p:par>
                            </p:childTnLst>
                          </p:cTn>
                        </p:par>
                      </p:childTnLst>
                    </p:cTn>
                  </p:par>
                </p:childTnLst>
              </p:cTn>
              <p:nextCondLst>
                <p:cond evt="onClick" delay="0">
                  <p:tgtEl>
                    <p:spTgt spid="2"/>
                  </p:tgtEl>
                </p:cond>
              </p:nextCondLst>
            </p:seq>
            <p:seq concurrent="1" nextAc="seek">
              <p:cTn id="138" restart="whenNotActive" fill="hold" evtFilter="cancelBubble" nodeType="interactiveSeq">
                <p:stCondLst>
                  <p:cond evt="onClick" delay="0">
                    <p:tgtEl>
                      <p:spTgt spid="4"/>
                    </p:tgtEl>
                  </p:cond>
                </p:stCondLst>
                <p:endSync evt="end" delay="0">
                  <p:rtn val="all"/>
                </p:endSync>
                <p:childTnLst>
                  <p:par>
                    <p:cTn id="139" fill="hold">
                      <p:stCondLst>
                        <p:cond delay="0"/>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43" restart="whenNotActive" fill="hold" evtFilter="cancelBubble" nodeType="interactiveSeq">
                <p:stCondLst>
                  <p:cond evt="onClick" delay="0">
                    <p:tgtEl>
                      <p:spTgt spid="5"/>
                    </p:tgtEl>
                  </p:cond>
                </p:stCondLst>
                <p:endSync evt="end" delay="0">
                  <p:rtn val="all"/>
                </p:endSync>
                <p:childTnLst>
                  <p:par>
                    <p:cTn id="144" fill="hold">
                      <p:stCondLst>
                        <p:cond delay="0"/>
                      </p:stCondLst>
                      <p:childTnLst>
                        <p:par>
                          <p:cTn id="145" fill="hold">
                            <p:stCondLst>
                              <p:cond delay="0"/>
                            </p:stCondLst>
                            <p:childTnLst>
                              <p:par>
                                <p:cTn id="146" presetID="1" presetClass="entr" presetSubtype="0" fill="hold" nodeType="clickEffect">
                                  <p:stCondLst>
                                    <p:cond delay="0"/>
                                  </p:stCondLst>
                                  <p:childTnLst>
                                    <p:set>
                                      <p:cBhvr>
                                        <p:cTn id="147"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48" restart="whenNotActive" fill="hold" evtFilter="cancelBubble" nodeType="interactiveSeq">
                <p:stCondLst>
                  <p:cond evt="onClick" delay="0">
                    <p:tgtEl>
                      <p:spTgt spid="6"/>
                    </p:tgtEl>
                  </p:cond>
                </p:stCondLst>
                <p:endSync evt="end" delay="0">
                  <p:rtn val="all"/>
                </p:endSync>
                <p:childTnLst>
                  <p:par>
                    <p:cTn id="149" fill="hold">
                      <p:stCondLst>
                        <p:cond delay="0"/>
                      </p:stCondLst>
                      <p:childTnLst>
                        <p:par>
                          <p:cTn id="150" fill="hold">
                            <p:stCondLst>
                              <p:cond delay="0"/>
                            </p:stCondLst>
                            <p:childTnLst>
                              <p:par>
                                <p:cTn id="151" presetID="1" presetClass="entr" presetSubtype="0" fill="hold" nodeType="clickEffect">
                                  <p:stCondLst>
                                    <p:cond delay="0"/>
                                  </p:stCondLst>
                                  <p:childTnLst>
                                    <p:set>
                                      <p:cBhvr>
                                        <p:cTn id="152"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2" grpId="0"/>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1" name="Picture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93B5FA-F276-2CC5-B54B-D3DE1262DCCF}"/>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4994" t="31664" r="4994" b="30253"/>
          <a:stretch/>
        </p:blipFill>
        <p:spPr>
          <a:xfrm>
            <a:off x="76200" y="57150"/>
            <a:ext cx="8991600" cy="1295400"/>
          </a:xfrm>
          <a:prstGeom prst="rect">
            <a:avLst/>
          </a:prstGeom>
        </p:spPr>
      </p:pic>
      <mc:AlternateContent xmlns:mc="http://schemas.openxmlformats.org/markup-compatibility/2006">
        <mc:Choice xmlns:a14="http://schemas.microsoft.com/office/drawing/2010/main" Requires="a14">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A7331F5-A971-4CF9-A355-BBABC4E295FD}"/>
                  </a:ext>
                </a:extLst>
              </p:cNvPr>
              <p:cNvSpPr txBox="1"/>
              <p:nvPr/>
            </p:nvSpPr>
            <p:spPr>
              <a:xfrm>
                <a:off x="1600200" y="285750"/>
                <a:ext cx="7001375"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Cho tam giác </a:t>
                </a:r>
                <a14:m>
                  <m:oMath xmlns:m="http://schemas.openxmlformats.org/officeDocument/2006/math">
                    <m:r>
                      <m:rPr>
                        <m:nor/>
                      </m:rPr>
                      <a:rPr lang="en-US" sz="3200" b="0" i="1" smtClean="0">
                        <a:latin typeface="Times New Roman" panose="02020603050405020304" pitchFamily="18" charset="0"/>
                        <a:cs typeface="Times New Roman" panose="02020603050405020304" pitchFamily="18" charset="0"/>
                      </a:rPr>
                      <m:t>ABC</m:t>
                    </m:r>
                  </m:oMath>
                </a14:m>
                <a:r>
                  <a:rPr lang="en-US" sz="3200" dirty="0">
                    <a:latin typeface="Times New Roman" panose="02020603050405020304" pitchFamily="18" charset="0"/>
                    <a:cs typeface="Times New Roman" panose="02020603050405020304" pitchFamily="18" charset="0"/>
                  </a:rPr>
                  <a:t> vuông cân tại </a:t>
                </a:r>
                <a14:m>
                  <m:oMath xmlns:m="http://schemas.openxmlformats.org/officeDocument/2006/math">
                    <m:r>
                      <m:rPr>
                        <m:nor/>
                      </m:rPr>
                      <a:rPr lang="en-US" sz="3200" i="1">
                        <a:latin typeface="Times New Roman" panose="02020603050405020304" pitchFamily="18" charset="0"/>
                        <a:cs typeface="Times New Roman" panose="02020603050405020304" pitchFamily="18" charset="0"/>
                      </a:rPr>
                      <m:t>A</m:t>
                    </m:r>
                  </m:oMath>
                </a14:m>
                <a:r>
                  <a:rPr lang="en-US" sz="3200" dirty="0">
                    <a:latin typeface="Times New Roman" panose="02020603050405020304" pitchFamily="18" charset="0"/>
                    <a:cs typeface="Times New Roman" panose="02020603050405020304" pitchFamily="18" charset="0"/>
                  </a:rPr>
                  <a:t>, biết </a:t>
                </a:r>
                <a14:m>
                  <m:oMath xmlns:m="http://schemas.openxmlformats.org/officeDocument/2006/math">
                    <m:r>
                      <m:rPr>
                        <m:nor/>
                      </m:rPr>
                      <a:rPr lang="en-US" sz="3200" i="1">
                        <a:latin typeface="Times New Roman" panose="02020603050405020304" pitchFamily="18" charset="0"/>
                        <a:cs typeface="Times New Roman" panose="02020603050405020304" pitchFamily="18" charset="0"/>
                      </a:rPr>
                      <m:t>AB</m:t>
                    </m:r>
                    <m:r>
                      <a:rPr lang="en-US" sz="3200" b="0" i="1" smtClean="0">
                        <a:latin typeface="Cambria Math" panose="02040503050406030204" pitchFamily="18" charset="0"/>
                        <a:cs typeface="Times New Roman" panose="02020603050405020304" pitchFamily="18" charset="0"/>
                      </a:rPr>
                      <m:t>=</m:t>
                    </m:r>
                    <m:r>
                      <m:rPr>
                        <m:nor/>
                      </m:rPr>
                      <a:rPr lang="en-US" sz="3200" b="0" i="1" smtClean="0">
                        <a:latin typeface="Times New Roman" panose="02020603050405020304" pitchFamily="18" charset="0"/>
                        <a:cs typeface="Times New Roman" panose="02020603050405020304" pitchFamily="18" charset="0"/>
                      </a:rPr>
                      <m:t>AC</m:t>
                    </m:r>
                    <m:r>
                      <a:rPr lang="en-US" sz="3200" b="0" i="1" smtClean="0">
                        <a:latin typeface="Cambria Math" panose="02040503050406030204" pitchFamily="18" charset="0"/>
                        <a:cs typeface="Times New Roman" panose="02020603050405020304" pitchFamily="18" charset="0"/>
                      </a:rPr>
                      <m:t>=</m:t>
                    </m:r>
                    <m:r>
                      <m:rPr>
                        <m:nor/>
                      </m:rPr>
                      <a:rPr lang="en-US" sz="3200" b="0" smtClean="0">
                        <a:latin typeface="Times New Roman" panose="02020603050405020304" pitchFamily="18" charset="0"/>
                        <a:cs typeface="Times New Roman" panose="02020603050405020304" pitchFamily="18" charset="0"/>
                      </a:rPr>
                      <m:t>2</m:t>
                    </m:r>
                    <m:r>
                      <m:rPr>
                        <m:nor/>
                      </m:rPr>
                      <a:rPr lang="en-US" sz="3200" b="0" i="1" smtClean="0">
                        <a:latin typeface="Times New Roman" panose="02020603050405020304" pitchFamily="18" charset="0"/>
                        <a:cs typeface="Times New Roman" panose="02020603050405020304" pitchFamily="18" charset="0"/>
                      </a:rPr>
                      <m:t> </m:t>
                    </m:r>
                    <m:r>
                      <m:rPr>
                        <m:nor/>
                      </m:rPr>
                      <a:rPr lang="en-US" sz="3200" b="0" smtClean="0">
                        <a:latin typeface="Times New Roman" panose="02020603050405020304" pitchFamily="18" charset="0"/>
                        <a:cs typeface="Times New Roman" panose="02020603050405020304" pitchFamily="18" charset="0"/>
                      </a:rPr>
                      <m:t>dm</m:t>
                    </m:r>
                  </m:oMath>
                </a14:m>
                <a:r>
                  <a:rPr lang="en-US" sz="3200" dirty="0">
                    <a:latin typeface="Times New Roman" panose="02020603050405020304" pitchFamily="18" charset="0"/>
                    <a:cs typeface="Times New Roman" panose="02020603050405020304" pitchFamily="18" charset="0"/>
                  </a:rPr>
                  <a:t>. Độ dài cạnh </a:t>
                </a:r>
                <a14:m>
                  <m:oMath xmlns:m="http://schemas.openxmlformats.org/officeDocument/2006/math">
                    <m:r>
                      <m:rPr>
                        <m:nor/>
                      </m:rPr>
                      <a:rPr lang="en-US" sz="3200" i="1">
                        <a:latin typeface="Times New Roman" panose="02020603050405020304" pitchFamily="18" charset="0"/>
                        <a:cs typeface="Times New Roman" panose="02020603050405020304" pitchFamily="18" charset="0"/>
                      </a:rPr>
                      <m:t>BC</m:t>
                    </m:r>
                  </m:oMath>
                </a14:m>
                <a:r>
                  <a:rPr lang="en-US" sz="3200" dirty="0">
                    <a:latin typeface="Times New Roman" panose="02020603050405020304" pitchFamily="18" charset="0"/>
                    <a:cs typeface="Times New Roman" panose="02020603050405020304" pitchFamily="18" charset="0"/>
                  </a:rPr>
                  <a:t> là:</a:t>
                </a:r>
                <a:endParaRPr lang="vi-VN" sz="3200" dirty="0">
                  <a:latin typeface="Times New Roman" panose="02020603050405020304" pitchFamily="18" charset="0"/>
                  <a:cs typeface="Times New Roman" panose="02020603050405020304" pitchFamily="18" charset="0"/>
                </a:endParaRPr>
              </a:p>
            </p:txBody>
          </p:sp>
        </mc:Choice>
        <mc:Fallback>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A7331F5-A971-4CF9-A355-BBABC4E295FD}"/>
                  </a:ext>
                </a:extLst>
              </p:cNvPr>
              <p:cNvSpPr txBox="1">
                <a:spLocks noRot="1" noChangeAspect="1" noMove="1" noResize="1" noEditPoints="1" noAdjustHandles="1" noChangeArrowheads="1" noChangeShapeType="1" noTextEdit="1"/>
              </p:cNvSpPr>
              <p:nvPr/>
            </p:nvSpPr>
            <p:spPr>
              <a:xfrm>
                <a:off x="1600200" y="285750"/>
                <a:ext cx="7001375" cy="1077218"/>
              </a:xfrm>
              <a:prstGeom prst="rect">
                <a:avLst/>
              </a:prstGeom>
              <a:blipFill>
                <a:blip r:embed="rId6"/>
                <a:stretch>
                  <a:fillRect l="-2265" t="-7910" r="-2178" b="-16949"/>
                </a:stretch>
              </a:blipFill>
            </p:spPr>
            <p:txBody>
              <a:bodyPr/>
              <a:lstStyle/>
              <a:p>
                <a:r>
                  <a:rPr lang="en-US">
                    <a:noFill/>
                  </a:rPr>
                  <a:t> </a:t>
                </a:r>
              </a:p>
            </p:txBody>
          </p:sp>
        </mc:Fallback>
      </mc:AlternateContent>
      <p:pic>
        <p:nvPicPr>
          <p:cNvPr id="12" name="Pictur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A801592-E206-21FF-F73C-E55C986B3C49}"/>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57" t="52536" r="7808" b="28157"/>
          <a:stretch/>
        </p:blipFill>
        <p:spPr>
          <a:xfrm>
            <a:off x="3048000" y="1530853"/>
            <a:ext cx="4670834" cy="776078"/>
          </a:xfrm>
          <a:prstGeom prst="rect">
            <a:avLst/>
          </a:prstGeom>
        </p:spPr>
      </p:pic>
      <mc:AlternateContent xmlns:mc="http://schemas.openxmlformats.org/markup-compatibility/2006">
        <mc:Choice xmlns:a14="http://schemas.microsoft.com/office/drawing/2010/main" Requires="a14">
          <p:sp>
            <p:nvSpPr>
              <p:cNvPr id="3" name="A"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2FBE2A1-0E97-B660-EFC0-BB988510E217}"/>
                  </a:ext>
                </a:extLst>
              </p:cNvPr>
              <p:cNvSpPr txBox="1"/>
              <p:nvPr/>
            </p:nvSpPr>
            <p:spPr>
              <a:xfrm>
                <a:off x="3527834" y="1631549"/>
                <a:ext cx="365760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A.</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b="0" i="1" smtClean="0">
                        <a:latin typeface="Times New Roman" panose="02020603050405020304" pitchFamily="18" charset="0"/>
                        <a:cs typeface="Times New Roman" panose="02020603050405020304" pitchFamily="18" charset="0"/>
                      </a:rPr>
                      <m:t>BC</m:t>
                    </m:r>
                    <m:r>
                      <a:rPr lang="en-US" sz="3200" b="0" i="1" smtClean="0">
                        <a:latin typeface="Cambria Math" panose="02040503050406030204" pitchFamily="18" charset="0"/>
                        <a:cs typeface="Times New Roman" panose="02020603050405020304" pitchFamily="18" charset="0"/>
                      </a:rPr>
                      <m:t>=</m:t>
                    </m:r>
                    <m:r>
                      <m:rPr>
                        <m:nor/>
                      </m:rPr>
                      <a:rPr lang="en-US" sz="3200" b="0" smtClean="0">
                        <a:latin typeface="Times New Roman" panose="02020603050405020304" pitchFamily="18" charset="0"/>
                        <a:cs typeface="Times New Roman" panose="02020603050405020304" pitchFamily="18" charset="0"/>
                      </a:rPr>
                      <m:t>4</m:t>
                    </m:r>
                    <m:r>
                      <m:rPr>
                        <m:nor/>
                      </m:rPr>
                      <a:rPr lang="en-US" sz="3200" b="0" i="0" smtClean="0">
                        <a:latin typeface="Times New Roman" panose="02020603050405020304" pitchFamily="18" charset="0"/>
                        <a:cs typeface="Times New Roman" panose="02020603050405020304" pitchFamily="18" charset="0"/>
                      </a:rPr>
                      <m:t> </m:t>
                    </m:r>
                    <m:r>
                      <m:rPr>
                        <m:nor/>
                      </m:rPr>
                      <a:rPr lang="en-US" sz="3200" b="0" smtClean="0">
                        <a:latin typeface="Times New Roman" panose="02020603050405020304" pitchFamily="18" charset="0"/>
                        <a:cs typeface="Times New Roman" panose="02020603050405020304" pitchFamily="18" charset="0"/>
                      </a:rPr>
                      <m:t>dm</m:t>
                    </m:r>
                  </m:oMath>
                </a14:m>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mc:Choice>
        <mc:Fallback>
          <p:sp>
            <p:nvSpPr>
              <p:cNvPr id="3" name="A"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2FBE2A1-0E97-B660-EFC0-BB988510E217}"/>
                  </a:ext>
                </a:extLst>
              </p:cNvPr>
              <p:cNvSpPr txBox="1">
                <a:spLocks noRot="1" noChangeAspect="1" noMove="1" noResize="1" noEditPoints="1" noAdjustHandles="1" noChangeArrowheads="1" noChangeShapeType="1" noTextEdit="1"/>
              </p:cNvSpPr>
              <p:nvPr/>
            </p:nvSpPr>
            <p:spPr>
              <a:xfrm>
                <a:off x="3527834" y="1631549"/>
                <a:ext cx="3657600" cy="584775"/>
              </a:xfrm>
              <a:prstGeom prst="rect">
                <a:avLst/>
              </a:prstGeom>
              <a:blipFill>
                <a:blip r:embed="rId8"/>
                <a:stretch>
                  <a:fillRect l="-4333" t="-14583" b="-32292"/>
                </a:stretch>
              </a:blipFill>
            </p:spPr>
            <p:txBody>
              <a:bodyPr/>
              <a:lstStyle/>
              <a:p>
                <a:r>
                  <a:rPr lang="en-US">
                    <a:noFill/>
                  </a:rPr>
                  <a:t> </a:t>
                </a:r>
              </a:p>
            </p:txBody>
          </p:sp>
        </mc:Fallback>
      </mc:AlternateContent>
      <p:pic>
        <p:nvPicPr>
          <p:cNvPr id="13" name="Picture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544CF58-AE92-AFEA-9FAF-149E4B875C50}"/>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57" t="52536" r="7808" b="28157"/>
          <a:stretch/>
        </p:blipFill>
        <p:spPr>
          <a:xfrm>
            <a:off x="3048000" y="2324909"/>
            <a:ext cx="4670834" cy="776078"/>
          </a:xfrm>
          <a:prstGeom prst="rect">
            <a:avLst/>
          </a:prstGeom>
        </p:spPr>
      </p:pic>
      <mc:AlternateContent xmlns:mc="http://schemas.openxmlformats.org/markup-compatibility/2006">
        <mc:Choice xmlns:a14="http://schemas.microsoft.com/office/drawing/2010/main" Requires="a14">
          <p:sp>
            <p:nvSpPr>
              <p:cNvPr id="4" name="B"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FF1DAF1-159B-4006-D744-F11418918D29}"/>
                  </a:ext>
                </a:extLst>
              </p:cNvPr>
              <p:cNvSpPr txBox="1"/>
              <p:nvPr/>
            </p:nvSpPr>
            <p:spPr>
              <a:xfrm>
                <a:off x="3527834" y="2400002"/>
                <a:ext cx="3657600" cy="63119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B.</a:t>
                </a:r>
                <a:r>
                  <a:rPr lang="en-US" sz="3200">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i="1">
                        <a:latin typeface="Times New Roman" panose="02020603050405020304" pitchFamily="18" charset="0"/>
                        <a:cs typeface="Times New Roman" panose="02020603050405020304" pitchFamily="18" charset="0"/>
                      </a:rPr>
                      <m:t>BC</m:t>
                    </m:r>
                    <m:r>
                      <a:rPr lang="en-US" sz="3200" i="1">
                        <a:latin typeface="Cambria Math" panose="02040503050406030204" pitchFamily="18" charset="0"/>
                        <a:cs typeface="Times New Roman" panose="02020603050405020304" pitchFamily="18" charset="0"/>
                      </a:rPr>
                      <m:t>=</m:t>
                    </m:r>
                    <m:rad>
                      <m:radPr>
                        <m:degHide m:val="on"/>
                        <m:ctrlPr>
                          <a:rPr lang="en-US" sz="3200" i="1" smtClean="0">
                            <a:latin typeface="Cambria Math" panose="02040503050406030204" pitchFamily="18" charset="0"/>
                          </a:rPr>
                        </m:ctrlPr>
                      </m:radPr>
                      <m:deg/>
                      <m:e>
                        <m:r>
                          <m:rPr>
                            <m:nor/>
                          </m:rPr>
                          <a:rPr lang="en-US" sz="3200" b="0" i="0" smtClean="0">
                            <a:latin typeface="Times New Roman" panose="02020603050405020304" pitchFamily="18" charset="0"/>
                            <a:cs typeface="Times New Roman" panose="02020603050405020304" pitchFamily="18" charset="0"/>
                          </a:rPr>
                          <m:t>6</m:t>
                        </m:r>
                      </m:e>
                    </m:rad>
                    <m:r>
                      <m:rPr>
                        <m:nor/>
                      </m:rPr>
                      <a:rPr lang="en-US" sz="3200" b="0" i="0" smtClean="0">
                        <a:latin typeface="Cambria Math" panose="02040503050406030204" pitchFamily="18" charset="0"/>
                        <a:cs typeface="Times New Roman" panose="02020603050405020304" pitchFamily="18" charset="0"/>
                      </a:rPr>
                      <m:t> </m:t>
                    </m:r>
                    <m:r>
                      <m:rPr>
                        <m:nor/>
                      </m:rPr>
                      <a:rPr lang="en-US" sz="3200">
                        <a:latin typeface="Times New Roman" panose="02020603050405020304" pitchFamily="18" charset="0"/>
                        <a:cs typeface="Times New Roman" panose="02020603050405020304" pitchFamily="18" charset="0"/>
                      </a:rPr>
                      <m:t>dm</m:t>
                    </m:r>
                  </m:oMath>
                </a14:m>
                <a:r>
                  <a:rPr lang="en-US" sz="3200">
                    <a:latin typeface="Times New Roman" panose="02020603050405020304" pitchFamily="18" charset="0"/>
                    <a:cs typeface="Times New Roman" panose="02020603050405020304" pitchFamily="18" charset="0"/>
                  </a:rPr>
                  <a:t>.</a:t>
                </a:r>
                <a:endParaRPr lang="vi-VN" sz="3200">
                  <a:latin typeface="Times New Roman" panose="02020603050405020304" pitchFamily="18" charset="0"/>
                  <a:cs typeface="Times New Roman" panose="02020603050405020304" pitchFamily="18" charset="0"/>
                </a:endParaRPr>
              </a:p>
            </p:txBody>
          </p:sp>
        </mc:Choice>
        <mc:Fallback>
          <p:sp>
            <p:nvSpPr>
              <p:cNvPr id="4" name="B"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FF1DAF1-159B-4006-D744-F11418918D29}"/>
                  </a:ext>
                </a:extLst>
              </p:cNvPr>
              <p:cNvSpPr txBox="1">
                <a:spLocks noRot="1" noChangeAspect="1" noMove="1" noResize="1" noEditPoints="1" noAdjustHandles="1" noChangeArrowheads="1" noChangeShapeType="1" noTextEdit="1"/>
              </p:cNvSpPr>
              <p:nvPr/>
            </p:nvSpPr>
            <p:spPr>
              <a:xfrm>
                <a:off x="3527834" y="2400002"/>
                <a:ext cx="3657600" cy="631198"/>
              </a:xfrm>
              <a:prstGeom prst="rect">
                <a:avLst/>
              </a:prstGeom>
              <a:blipFill>
                <a:blip r:embed="rId9"/>
                <a:stretch>
                  <a:fillRect l="-4333" t="-5825" b="-31068"/>
                </a:stretch>
              </a:blipFill>
            </p:spPr>
            <p:txBody>
              <a:bodyPr/>
              <a:lstStyle/>
              <a:p>
                <a:r>
                  <a:rPr lang="en-US">
                    <a:noFill/>
                  </a:rPr>
                  <a:t> </a:t>
                </a:r>
              </a:p>
            </p:txBody>
          </p:sp>
        </mc:Fallback>
      </mc:AlternateContent>
      <p:pic>
        <p:nvPicPr>
          <p:cNvPr id="14" name="Picture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E42EB54-4DDE-AB56-4B92-E4BEE9A60CA6}"/>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57" t="52536" r="7808" b="28157"/>
          <a:stretch/>
        </p:blipFill>
        <p:spPr>
          <a:xfrm>
            <a:off x="3048000" y="3118965"/>
            <a:ext cx="4670834" cy="776078"/>
          </a:xfrm>
          <a:prstGeom prst="rect">
            <a:avLst/>
          </a:prstGeom>
        </p:spPr>
      </p:pic>
      <mc:AlternateContent xmlns:mc="http://schemas.openxmlformats.org/markup-compatibility/2006">
        <mc:Choice xmlns:a14="http://schemas.microsoft.com/office/drawing/2010/main" Requires="a14">
          <p:sp>
            <p:nvSpPr>
              <p:cNvPr id="5" name="C"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4F949CE-8BE7-1C4D-BCA2-C25E039440E3}"/>
                  </a:ext>
                </a:extLst>
              </p:cNvPr>
              <p:cNvSpPr txBox="1"/>
              <p:nvPr/>
            </p:nvSpPr>
            <p:spPr>
              <a:xfrm>
                <a:off x="3527834" y="3214878"/>
                <a:ext cx="3657600"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C.</a:t>
                </a:r>
                <a:r>
                  <a:rPr lang="en-US" sz="3200">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b="0" i="1" smtClean="0">
                        <a:latin typeface="Times New Roman" panose="02020603050405020304" pitchFamily="18" charset="0"/>
                        <a:cs typeface="Times New Roman" panose="02020603050405020304" pitchFamily="18" charset="0"/>
                      </a:rPr>
                      <m:t>BC</m:t>
                    </m:r>
                    <m:r>
                      <a:rPr lang="en-US" sz="3200" b="0" i="1" smtClean="0">
                        <a:latin typeface="Cambria Math" panose="02040503050406030204" pitchFamily="18" charset="0"/>
                        <a:cs typeface="Times New Roman" panose="02020603050405020304" pitchFamily="18" charset="0"/>
                      </a:rPr>
                      <m:t>=</m:t>
                    </m:r>
                    <m:r>
                      <m:rPr>
                        <m:nor/>
                      </m:rPr>
                      <a:rPr lang="en-US" sz="3200" b="0" smtClean="0">
                        <a:latin typeface="Times New Roman" panose="02020603050405020304" pitchFamily="18" charset="0"/>
                        <a:cs typeface="Times New Roman" panose="02020603050405020304" pitchFamily="18" charset="0"/>
                      </a:rPr>
                      <m:t>8</m:t>
                    </m:r>
                    <m:r>
                      <m:rPr>
                        <m:nor/>
                      </m:rPr>
                      <a:rPr lang="en-US" sz="3200" b="0" i="0" smtClean="0">
                        <a:latin typeface="Times New Roman" panose="02020603050405020304" pitchFamily="18" charset="0"/>
                        <a:cs typeface="Times New Roman" panose="02020603050405020304" pitchFamily="18" charset="0"/>
                      </a:rPr>
                      <m:t> </m:t>
                    </m:r>
                    <m:r>
                      <m:rPr>
                        <m:nor/>
                      </m:rPr>
                      <a:rPr lang="en-US" sz="3200" b="0" smtClean="0">
                        <a:latin typeface="Times New Roman" panose="02020603050405020304" pitchFamily="18" charset="0"/>
                        <a:cs typeface="Times New Roman" panose="02020603050405020304" pitchFamily="18" charset="0"/>
                      </a:rPr>
                      <m:t>dm</m:t>
                    </m:r>
                  </m:oMath>
                </a14:m>
                <a:r>
                  <a:rPr lang="en-US" sz="3200">
                    <a:latin typeface="Times New Roman" panose="02020603050405020304" pitchFamily="18" charset="0"/>
                    <a:cs typeface="Times New Roman" panose="02020603050405020304" pitchFamily="18" charset="0"/>
                  </a:rPr>
                  <a:t>.</a:t>
                </a:r>
                <a:endParaRPr lang="vi-VN" sz="3200">
                  <a:latin typeface="Times New Roman" panose="02020603050405020304" pitchFamily="18" charset="0"/>
                  <a:cs typeface="Times New Roman" panose="02020603050405020304" pitchFamily="18" charset="0"/>
                </a:endParaRPr>
              </a:p>
            </p:txBody>
          </p:sp>
        </mc:Choice>
        <mc:Fallback>
          <p:sp>
            <p:nvSpPr>
              <p:cNvPr id="5" name="C"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4F949CE-8BE7-1C4D-BCA2-C25E039440E3}"/>
                  </a:ext>
                </a:extLst>
              </p:cNvPr>
              <p:cNvSpPr txBox="1">
                <a:spLocks noRot="1" noChangeAspect="1" noMove="1" noResize="1" noEditPoints="1" noAdjustHandles="1" noChangeArrowheads="1" noChangeShapeType="1" noTextEdit="1"/>
              </p:cNvSpPr>
              <p:nvPr/>
            </p:nvSpPr>
            <p:spPr>
              <a:xfrm>
                <a:off x="3527834" y="3214878"/>
                <a:ext cx="3657600" cy="584775"/>
              </a:xfrm>
              <a:prstGeom prst="rect">
                <a:avLst/>
              </a:prstGeom>
              <a:blipFill>
                <a:blip r:embed="rId10"/>
                <a:stretch>
                  <a:fillRect l="-4333" t="-14583" b="-32292"/>
                </a:stretch>
              </a:blipFill>
            </p:spPr>
            <p:txBody>
              <a:bodyPr/>
              <a:lstStyle/>
              <a:p>
                <a:r>
                  <a:rPr lang="en-US">
                    <a:noFill/>
                  </a:rPr>
                  <a:t> </a:t>
                </a:r>
              </a:p>
            </p:txBody>
          </p:sp>
        </mc:Fallback>
      </mc:AlternateContent>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80F33EA-B5CA-7A12-2EC0-1E1290F9993A}"/>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57" t="52536" r="7808" b="28157"/>
          <a:stretch/>
        </p:blipFill>
        <p:spPr>
          <a:xfrm>
            <a:off x="3048000" y="3913021"/>
            <a:ext cx="4670834" cy="776078"/>
          </a:xfrm>
          <a:prstGeom prst="rect">
            <a:avLst/>
          </a:prstGeom>
        </p:spPr>
      </p:pic>
      <mc:AlternateContent xmlns:mc="http://schemas.openxmlformats.org/markup-compatibility/2006">
        <mc:Choice xmlns:a14="http://schemas.microsoft.com/office/drawing/2010/main" Requires="a14">
          <p:sp>
            <p:nvSpPr>
              <p:cNvPr id="7" name="D"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0D18B7C-6AF2-A760-4B67-6F37F94355D4}"/>
                  </a:ext>
                </a:extLst>
              </p:cNvPr>
              <p:cNvSpPr txBox="1"/>
              <p:nvPr/>
            </p:nvSpPr>
            <p:spPr>
              <a:xfrm>
                <a:off x="3527834" y="3983331"/>
                <a:ext cx="3657600" cy="63119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D.</a:t>
                </a:r>
                <a:r>
                  <a:rPr lang="en-US" sz="3200">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i="1">
                        <a:latin typeface="Times New Roman" panose="02020603050405020304" pitchFamily="18" charset="0"/>
                        <a:cs typeface="Times New Roman" panose="02020603050405020304" pitchFamily="18" charset="0"/>
                      </a:rPr>
                      <m:t>BC</m:t>
                    </m:r>
                    <m:r>
                      <a:rPr lang="en-US" sz="3200" i="1">
                        <a:latin typeface="Cambria Math" panose="02040503050406030204" pitchFamily="18" charset="0"/>
                        <a:cs typeface="Times New Roman" panose="02020603050405020304" pitchFamily="18" charset="0"/>
                      </a:rPr>
                      <m:t>=</m:t>
                    </m:r>
                    <m:rad>
                      <m:radPr>
                        <m:degHide m:val="on"/>
                        <m:ctrlPr>
                          <a:rPr lang="en-US" sz="3200" i="1">
                            <a:latin typeface="Cambria Math" panose="02040503050406030204" pitchFamily="18" charset="0"/>
                          </a:rPr>
                        </m:ctrlPr>
                      </m:radPr>
                      <m:deg/>
                      <m:e>
                        <m:r>
                          <m:rPr>
                            <m:nor/>
                          </m:rPr>
                          <a:rPr lang="en-US" sz="3200" b="0" i="0" smtClean="0">
                            <a:latin typeface="Times New Roman" panose="02020603050405020304" pitchFamily="18" charset="0"/>
                            <a:cs typeface="Times New Roman" panose="02020603050405020304" pitchFamily="18" charset="0"/>
                          </a:rPr>
                          <m:t>8</m:t>
                        </m:r>
                      </m:e>
                    </m:rad>
                    <m:r>
                      <m:rPr>
                        <m:nor/>
                      </m:rPr>
                      <a:rPr lang="en-US" sz="3200">
                        <a:latin typeface="Times New Roman" panose="02020603050405020304" pitchFamily="18" charset="0"/>
                        <a:cs typeface="Times New Roman" panose="02020603050405020304" pitchFamily="18" charset="0"/>
                      </a:rPr>
                      <m:t> </m:t>
                    </m:r>
                    <m:r>
                      <m:rPr>
                        <m:nor/>
                      </m:rPr>
                      <a:rPr lang="en-US" sz="3200">
                        <a:latin typeface="Times New Roman" panose="02020603050405020304" pitchFamily="18" charset="0"/>
                        <a:cs typeface="Times New Roman" panose="02020603050405020304" pitchFamily="18" charset="0"/>
                      </a:rPr>
                      <m:t>dm</m:t>
                    </m:r>
                  </m:oMath>
                </a14:m>
                <a:r>
                  <a:rPr lang="en-US" sz="3200">
                    <a:latin typeface="Times New Roman" panose="02020603050405020304" pitchFamily="18" charset="0"/>
                    <a:cs typeface="Times New Roman" panose="02020603050405020304" pitchFamily="18" charset="0"/>
                  </a:rPr>
                  <a:t>.</a:t>
                </a:r>
                <a:endParaRPr lang="vi-VN" sz="3200">
                  <a:latin typeface="Times New Roman" panose="02020603050405020304" pitchFamily="18" charset="0"/>
                  <a:cs typeface="Times New Roman" panose="02020603050405020304" pitchFamily="18" charset="0"/>
                </a:endParaRPr>
              </a:p>
            </p:txBody>
          </p:sp>
        </mc:Choice>
        <mc:Fallback>
          <p:sp>
            <p:nvSpPr>
              <p:cNvPr id="7" name="D"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0D18B7C-6AF2-A760-4B67-6F37F94355D4}"/>
                  </a:ext>
                </a:extLst>
              </p:cNvPr>
              <p:cNvSpPr txBox="1">
                <a:spLocks noRot="1" noChangeAspect="1" noMove="1" noResize="1" noEditPoints="1" noAdjustHandles="1" noChangeArrowheads="1" noChangeShapeType="1" noTextEdit="1"/>
              </p:cNvSpPr>
              <p:nvPr/>
            </p:nvSpPr>
            <p:spPr>
              <a:xfrm>
                <a:off x="3527834" y="3983331"/>
                <a:ext cx="3657600" cy="631198"/>
              </a:xfrm>
              <a:prstGeom prst="rect">
                <a:avLst/>
              </a:prstGeom>
              <a:blipFill>
                <a:blip r:embed="rId11"/>
                <a:stretch>
                  <a:fillRect l="-4333" t="-5769" b="-29808"/>
                </a:stretch>
              </a:blipFill>
            </p:spPr>
            <p:txBody>
              <a:bodyPr/>
              <a:lstStyle/>
              <a:p>
                <a:r>
                  <a:rPr lang="en-US">
                    <a:noFill/>
                  </a:rPr>
                  <a:t> </a:t>
                </a:r>
              </a:p>
            </p:txBody>
          </p:sp>
        </mc:Fallback>
      </mc:AlternateContent>
      <p:pic>
        <p:nvPicPr>
          <p:cNvPr id="6" name="Picture 5">
            <a:hlinkClick r:id="rId12" action="ppaction://hlinksldjump"/>
            <a:extLst>
              <a:ext uri="{FF2B5EF4-FFF2-40B4-BE49-F238E27FC236}">
                <a16:creationId xmlns:a16="http://schemas.microsoft.com/office/drawing/2014/main" id="{007B5400-BFD7-F869-9FA1-E601CC6E7D2E}"/>
              </a:ext>
            </a:extLst>
          </p:cNvPr>
          <p:cNvPicPr>
            <a:picLocks noGrp="1" noRot="1" noMove="1" noResize="1" noEditPoints="1" noAdjustHandles="1" noChangeArrowheads="1" noChangeShapeType="1" noCrop="1"/>
          </p:cNvPicPr>
          <p:nvPr/>
        </p:nvPicPr>
        <p:blipFill>
          <a:blip r:embed="rId13"/>
          <a:stretch>
            <a:fillRect/>
          </a:stretch>
        </p:blipFill>
        <p:spPr>
          <a:xfrm>
            <a:off x="0" y="4184437"/>
            <a:ext cx="975445" cy="987638"/>
          </a:xfrm>
          <a:prstGeom prst="rect">
            <a:avLst/>
          </a:prstGeom>
        </p:spPr>
      </p:pic>
      <p:grpSp>
        <p:nvGrpSpPr>
          <p:cNvPr id="8" name="Group 7">
            <a:extLst>
              <a:ext uri="{FF2B5EF4-FFF2-40B4-BE49-F238E27FC236}">
                <a16:creationId xmlns:a16="http://schemas.microsoft.com/office/drawing/2014/main" id="{C75AE86B-B727-C8E2-8080-E8D1494A20CF}"/>
              </a:ext>
            </a:extLst>
          </p:cNvPr>
          <p:cNvGrpSpPr>
            <a:grpSpLocks noGrp="1" noUngrp="1" noRot="1" noMove="1" noResize="1"/>
          </p:cNvGrpSpPr>
          <p:nvPr/>
        </p:nvGrpSpPr>
        <p:grpSpPr>
          <a:xfrm>
            <a:off x="19050" y="0"/>
            <a:ext cx="1581150" cy="1581150"/>
            <a:chOff x="2244599" y="2337485"/>
            <a:chExt cx="1581150" cy="1581150"/>
          </a:xfrm>
        </p:grpSpPr>
        <p:pic>
          <p:nvPicPr>
            <p:cNvPr id="9" name="Picture 8" descr="A picture containing circle, gold&#10;&#10;Description automatically generated">
              <a:extLst>
                <a:ext uri="{FF2B5EF4-FFF2-40B4-BE49-F238E27FC236}">
                  <a16:creationId xmlns:a16="http://schemas.microsoft.com/office/drawing/2014/main" id="{802914DD-A877-8CBB-F923-CF5AFB1AFBFE}"/>
                </a:ext>
              </a:extLst>
            </p:cNvPr>
            <p:cNvPicPr>
              <a:picLocks noGrp="1" noRot="1" noChangeAspect="1" noMove="1" noResize="1" noEditPoints="1" noAdjustHandles="1" noChangeArrowheads="1" noChangeShapeType="1" noCrop="1"/>
            </p:cNvPicPr>
            <p:nvPr/>
          </p:nvPicPr>
          <p:blipFill>
            <a:blip r:embed="rId14" cstate="print">
              <a:extLst>
                <a:ext uri="{28A0092B-C50C-407E-A947-70E740481C1C}">
                  <a14:useLocalDpi xmlns:a14="http://schemas.microsoft.com/office/drawing/2010/main" val="0"/>
                </a:ext>
              </a:extLst>
            </a:blip>
            <a:stretch>
              <a:fillRect/>
            </a:stretch>
          </p:blipFill>
          <p:spPr>
            <a:xfrm>
              <a:off x="2244599" y="2337485"/>
              <a:ext cx="1581150" cy="1581150"/>
            </a:xfrm>
            <a:prstGeom prst="rect">
              <a:avLst/>
            </a:prstGeom>
          </p:spPr>
        </p:pic>
        <p:sp>
          <p:nvSpPr>
            <p:cNvPr id="10" name="Oval 9">
              <a:extLst>
                <a:ext uri="{FF2B5EF4-FFF2-40B4-BE49-F238E27FC236}">
                  <a16:creationId xmlns:a16="http://schemas.microsoft.com/office/drawing/2014/main" id="{7E80E726-F368-2B00-6AB7-5A1676FC31D9}"/>
                </a:ext>
              </a:extLst>
            </p:cNvPr>
            <p:cNvSpPr>
              <a:spLocks noGrp="1" noRot="1" noMove="1" noResize="1" noEditPoints="1" noAdjustHandles="1" noChangeArrowheads="1" noChangeShapeType="1"/>
            </p:cNvSpPr>
            <p:nvPr/>
          </p:nvSpPr>
          <p:spPr>
            <a:xfrm>
              <a:off x="2582856" y="2677945"/>
              <a:ext cx="874426" cy="903294"/>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2</a:t>
              </a:r>
              <a:endParaRPr lang="vi-VN" sz="6000" b="1">
                <a:latin typeface="Times New Roman" panose="02020603050405020304" pitchFamily="18" charset="0"/>
                <a:cs typeface="Times New Roman" panose="02020603050405020304" pitchFamily="18" charset="0"/>
              </a:endParaRPr>
            </a:p>
          </p:txBody>
        </p:sp>
      </p:grpSp>
      <p:sp>
        <p:nvSpPr>
          <p:cNvPr id="22" name="Rounded Rectangle 3">
            <a:extLst>
              <a:ext uri="{FF2B5EF4-FFF2-40B4-BE49-F238E27FC236}">
                <a16:creationId xmlns:a16="http://schemas.microsoft.com/office/drawing/2014/main" id="{283F109A-F2F8-9E10-A6A7-9AC9EE4BEF17}"/>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30</a:t>
            </a:r>
          </a:p>
        </p:txBody>
      </p:sp>
      <p:sp>
        <p:nvSpPr>
          <p:cNvPr id="23" name="Rounded Rectangle 4">
            <a:extLst>
              <a:ext uri="{FF2B5EF4-FFF2-40B4-BE49-F238E27FC236}">
                <a16:creationId xmlns:a16="http://schemas.microsoft.com/office/drawing/2014/main" id="{EBCAA861-DCF5-9C74-D948-3B8C2A564869}"/>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29</a:t>
            </a:r>
          </a:p>
        </p:txBody>
      </p:sp>
      <p:sp>
        <p:nvSpPr>
          <p:cNvPr id="24" name="Rounded Rectangle 5">
            <a:extLst>
              <a:ext uri="{FF2B5EF4-FFF2-40B4-BE49-F238E27FC236}">
                <a16:creationId xmlns:a16="http://schemas.microsoft.com/office/drawing/2014/main" id="{01C39A0D-E45F-7975-66E2-CC21447FF47E}"/>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28</a:t>
            </a:r>
          </a:p>
        </p:txBody>
      </p:sp>
      <p:sp>
        <p:nvSpPr>
          <p:cNvPr id="25" name="Rounded Rectangle 6">
            <a:extLst>
              <a:ext uri="{FF2B5EF4-FFF2-40B4-BE49-F238E27FC236}">
                <a16:creationId xmlns:a16="http://schemas.microsoft.com/office/drawing/2014/main" id="{D9AECFD6-84A3-CB63-C2FC-DEF81D230EF6}"/>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27</a:t>
            </a:r>
          </a:p>
        </p:txBody>
      </p:sp>
      <p:sp>
        <p:nvSpPr>
          <p:cNvPr id="26" name="Rounded Rectangle 7">
            <a:extLst>
              <a:ext uri="{FF2B5EF4-FFF2-40B4-BE49-F238E27FC236}">
                <a16:creationId xmlns:a16="http://schemas.microsoft.com/office/drawing/2014/main" id="{7EBC2E43-402F-6DCE-5F97-91EA1A2B2752}"/>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26</a:t>
            </a:r>
          </a:p>
        </p:txBody>
      </p:sp>
      <p:sp>
        <p:nvSpPr>
          <p:cNvPr id="27" name="Rounded Rectangle 8">
            <a:extLst>
              <a:ext uri="{FF2B5EF4-FFF2-40B4-BE49-F238E27FC236}">
                <a16:creationId xmlns:a16="http://schemas.microsoft.com/office/drawing/2014/main" id="{1B719BF8-3D2C-5361-BC3C-5E9605FF1485}"/>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25</a:t>
            </a:r>
          </a:p>
        </p:txBody>
      </p:sp>
      <p:sp>
        <p:nvSpPr>
          <p:cNvPr id="28" name="Rounded Rectangle 9">
            <a:extLst>
              <a:ext uri="{FF2B5EF4-FFF2-40B4-BE49-F238E27FC236}">
                <a16:creationId xmlns:a16="http://schemas.microsoft.com/office/drawing/2014/main" id="{C43AC652-D157-7173-632D-B3F53BE05C62}"/>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24</a:t>
            </a:r>
          </a:p>
        </p:txBody>
      </p:sp>
      <p:sp>
        <p:nvSpPr>
          <p:cNvPr id="29" name="Rounded Rectangle 10">
            <a:extLst>
              <a:ext uri="{FF2B5EF4-FFF2-40B4-BE49-F238E27FC236}">
                <a16:creationId xmlns:a16="http://schemas.microsoft.com/office/drawing/2014/main" id="{939D8201-A746-B154-5D13-469B4059B34B}"/>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23</a:t>
            </a:r>
          </a:p>
        </p:txBody>
      </p:sp>
      <p:sp>
        <p:nvSpPr>
          <p:cNvPr id="30" name="Rounded Rectangle 11">
            <a:extLst>
              <a:ext uri="{FF2B5EF4-FFF2-40B4-BE49-F238E27FC236}">
                <a16:creationId xmlns:a16="http://schemas.microsoft.com/office/drawing/2014/main" id="{7874DCE3-CE3D-0035-95DC-28415DCDEFD3}"/>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22</a:t>
            </a:r>
          </a:p>
        </p:txBody>
      </p:sp>
      <p:sp>
        <p:nvSpPr>
          <p:cNvPr id="31" name="Rounded Rectangle 12">
            <a:extLst>
              <a:ext uri="{FF2B5EF4-FFF2-40B4-BE49-F238E27FC236}">
                <a16:creationId xmlns:a16="http://schemas.microsoft.com/office/drawing/2014/main" id="{5604E071-747C-73F8-64A4-D2BD1A14EB65}"/>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21</a:t>
            </a:r>
          </a:p>
        </p:txBody>
      </p:sp>
      <p:sp>
        <p:nvSpPr>
          <p:cNvPr id="32" name="Rounded Rectangle 13">
            <a:extLst>
              <a:ext uri="{FF2B5EF4-FFF2-40B4-BE49-F238E27FC236}">
                <a16:creationId xmlns:a16="http://schemas.microsoft.com/office/drawing/2014/main" id="{48DCD163-2945-880D-D25C-47E44985818D}"/>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20</a:t>
            </a:r>
          </a:p>
        </p:txBody>
      </p:sp>
      <p:sp>
        <p:nvSpPr>
          <p:cNvPr id="33" name="Rounded Rectangle 14">
            <a:extLst>
              <a:ext uri="{FF2B5EF4-FFF2-40B4-BE49-F238E27FC236}">
                <a16:creationId xmlns:a16="http://schemas.microsoft.com/office/drawing/2014/main" id="{FC975722-21D7-5C63-980B-D1888D1474A8}"/>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19</a:t>
            </a:r>
          </a:p>
        </p:txBody>
      </p:sp>
      <p:sp>
        <p:nvSpPr>
          <p:cNvPr id="34" name="Rounded Rectangle 15">
            <a:extLst>
              <a:ext uri="{FF2B5EF4-FFF2-40B4-BE49-F238E27FC236}">
                <a16:creationId xmlns:a16="http://schemas.microsoft.com/office/drawing/2014/main" id="{9960A70F-F677-7B6E-AEE2-CC6357A49A28}"/>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18</a:t>
            </a:r>
          </a:p>
        </p:txBody>
      </p:sp>
      <p:sp>
        <p:nvSpPr>
          <p:cNvPr id="35" name="Rounded Rectangle 16">
            <a:extLst>
              <a:ext uri="{FF2B5EF4-FFF2-40B4-BE49-F238E27FC236}">
                <a16:creationId xmlns:a16="http://schemas.microsoft.com/office/drawing/2014/main" id="{719C2CF0-C7C2-E8AD-9FDC-EC87A183DA37}"/>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17</a:t>
            </a:r>
          </a:p>
        </p:txBody>
      </p:sp>
      <p:sp>
        <p:nvSpPr>
          <p:cNvPr id="36" name="Rounded Rectangle 17">
            <a:extLst>
              <a:ext uri="{FF2B5EF4-FFF2-40B4-BE49-F238E27FC236}">
                <a16:creationId xmlns:a16="http://schemas.microsoft.com/office/drawing/2014/main" id="{EE2A1A7D-6A1B-509A-70DC-58C4DC0D7000}"/>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16</a:t>
            </a:r>
          </a:p>
        </p:txBody>
      </p:sp>
      <p:sp>
        <p:nvSpPr>
          <p:cNvPr id="37" name="Rounded Rectangle 18">
            <a:extLst>
              <a:ext uri="{FF2B5EF4-FFF2-40B4-BE49-F238E27FC236}">
                <a16:creationId xmlns:a16="http://schemas.microsoft.com/office/drawing/2014/main" id="{F5585663-8CB7-9D5D-BBF0-1B7E1BB3EFF5}"/>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15</a:t>
            </a:r>
          </a:p>
        </p:txBody>
      </p:sp>
      <p:sp>
        <p:nvSpPr>
          <p:cNvPr id="38" name="Rounded Rectangle 19">
            <a:extLst>
              <a:ext uri="{FF2B5EF4-FFF2-40B4-BE49-F238E27FC236}">
                <a16:creationId xmlns:a16="http://schemas.microsoft.com/office/drawing/2014/main" id="{8B3CA3AE-EA21-8067-E1D7-900CFF728340}"/>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14</a:t>
            </a:r>
          </a:p>
        </p:txBody>
      </p:sp>
      <p:sp>
        <p:nvSpPr>
          <p:cNvPr id="39" name="Rounded Rectangle 20">
            <a:extLst>
              <a:ext uri="{FF2B5EF4-FFF2-40B4-BE49-F238E27FC236}">
                <a16:creationId xmlns:a16="http://schemas.microsoft.com/office/drawing/2014/main" id="{8F4EB6A1-0526-2E66-2EB3-E7AF1C2D5A8D}"/>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13</a:t>
            </a:r>
          </a:p>
        </p:txBody>
      </p:sp>
      <p:sp>
        <p:nvSpPr>
          <p:cNvPr id="40" name="Rounded Rectangle 21">
            <a:extLst>
              <a:ext uri="{FF2B5EF4-FFF2-40B4-BE49-F238E27FC236}">
                <a16:creationId xmlns:a16="http://schemas.microsoft.com/office/drawing/2014/main" id="{445DB360-592C-3E5F-3C11-E58518C5F4EF}"/>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12</a:t>
            </a:r>
          </a:p>
        </p:txBody>
      </p:sp>
      <p:sp>
        <p:nvSpPr>
          <p:cNvPr id="41" name="Rounded Rectangle 22">
            <a:extLst>
              <a:ext uri="{FF2B5EF4-FFF2-40B4-BE49-F238E27FC236}">
                <a16:creationId xmlns:a16="http://schemas.microsoft.com/office/drawing/2014/main" id="{45B8BAEF-A7DE-2DBB-972D-AF7DD57DDB87}"/>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11</a:t>
            </a:r>
          </a:p>
        </p:txBody>
      </p:sp>
      <p:sp>
        <p:nvSpPr>
          <p:cNvPr id="42" name="Rounded Rectangle 23">
            <a:extLst>
              <a:ext uri="{FF2B5EF4-FFF2-40B4-BE49-F238E27FC236}">
                <a16:creationId xmlns:a16="http://schemas.microsoft.com/office/drawing/2014/main" id="{16265467-6063-2C03-6BCE-F7AA0659B672}"/>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10</a:t>
            </a:r>
          </a:p>
        </p:txBody>
      </p:sp>
      <p:sp>
        <p:nvSpPr>
          <p:cNvPr id="43" name="Rounded Rectangle 24">
            <a:extLst>
              <a:ext uri="{FF2B5EF4-FFF2-40B4-BE49-F238E27FC236}">
                <a16:creationId xmlns:a16="http://schemas.microsoft.com/office/drawing/2014/main" id="{A3DBC3ED-AAE3-4F97-7064-E10D4246E7ED}"/>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09</a:t>
            </a:r>
          </a:p>
        </p:txBody>
      </p:sp>
      <p:sp>
        <p:nvSpPr>
          <p:cNvPr id="44" name="Rounded Rectangle 25">
            <a:extLst>
              <a:ext uri="{FF2B5EF4-FFF2-40B4-BE49-F238E27FC236}">
                <a16:creationId xmlns:a16="http://schemas.microsoft.com/office/drawing/2014/main" id="{34930D89-4F9A-D2CD-FEBF-2A741D314329}"/>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08</a:t>
            </a:r>
          </a:p>
        </p:txBody>
      </p:sp>
      <p:sp>
        <p:nvSpPr>
          <p:cNvPr id="45" name="Rounded Rectangle 26">
            <a:extLst>
              <a:ext uri="{FF2B5EF4-FFF2-40B4-BE49-F238E27FC236}">
                <a16:creationId xmlns:a16="http://schemas.microsoft.com/office/drawing/2014/main" id="{38D9588B-72A1-86A8-5917-4F5DA0569E83}"/>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07</a:t>
            </a:r>
          </a:p>
        </p:txBody>
      </p:sp>
      <p:sp>
        <p:nvSpPr>
          <p:cNvPr id="46" name="Rounded Rectangle 27">
            <a:extLst>
              <a:ext uri="{FF2B5EF4-FFF2-40B4-BE49-F238E27FC236}">
                <a16:creationId xmlns:a16="http://schemas.microsoft.com/office/drawing/2014/main" id="{40B87383-941D-67AC-2255-ABB7795008CA}"/>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06</a:t>
            </a:r>
          </a:p>
        </p:txBody>
      </p:sp>
      <p:sp>
        <p:nvSpPr>
          <p:cNvPr id="47" name="Rounded Rectangle 28">
            <a:extLst>
              <a:ext uri="{FF2B5EF4-FFF2-40B4-BE49-F238E27FC236}">
                <a16:creationId xmlns:a16="http://schemas.microsoft.com/office/drawing/2014/main" id="{EFD1C29A-9A2C-2220-1DF8-2619837947ED}"/>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05</a:t>
            </a:r>
          </a:p>
        </p:txBody>
      </p:sp>
      <p:sp>
        <p:nvSpPr>
          <p:cNvPr id="48" name="Rounded Rectangle 29">
            <a:extLst>
              <a:ext uri="{FF2B5EF4-FFF2-40B4-BE49-F238E27FC236}">
                <a16:creationId xmlns:a16="http://schemas.microsoft.com/office/drawing/2014/main" id="{149AE530-9B79-6720-4458-DE04D68BA37C}"/>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04</a:t>
            </a:r>
          </a:p>
        </p:txBody>
      </p:sp>
      <p:sp>
        <p:nvSpPr>
          <p:cNvPr id="49" name="Rounded Rectangle 30">
            <a:extLst>
              <a:ext uri="{FF2B5EF4-FFF2-40B4-BE49-F238E27FC236}">
                <a16:creationId xmlns:a16="http://schemas.microsoft.com/office/drawing/2014/main" id="{FDE08F2E-FCD0-9E7B-541F-A0BA801D6075}"/>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03</a:t>
            </a:r>
          </a:p>
        </p:txBody>
      </p:sp>
      <p:sp>
        <p:nvSpPr>
          <p:cNvPr id="50" name="Rounded Rectangle 31">
            <a:extLst>
              <a:ext uri="{FF2B5EF4-FFF2-40B4-BE49-F238E27FC236}">
                <a16:creationId xmlns:a16="http://schemas.microsoft.com/office/drawing/2014/main" id="{D1C251A4-0751-67C8-0293-576E680EE74D}"/>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02</a:t>
            </a:r>
          </a:p>
        </p:txBody>
      </p:sp>
      <p:sp>
        <p:nvSpPr>
          <p:cNvPr id="51" name="Rounded Rectangle 32">
            <a:extLst>
              <a:ext uri="{FF2B5EF4-FFF2-40B4-BE49-F238E27FC236}">
                <a16:creationId xmlns:a16="http://schemas.microsoft.com/office/drawing/2014/main" id="{E9008984-2F99-AC42-C511-5B56B3A77403}"/>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01</a:t>
            </a:r>
          </a:p>
        </p:txBody>
      </p:sp>
      <p:sp>
        <p:nvSpPr>
          <p:cNvPr id="52" name="Rounded Rectangle 33">
            <a:extLst>
              <a:ext uri="{FF2B5EF4-FFF2-40B4-BE49-F238E27FC236}">
                <a16:creationId xmlns:a16="http://schemas.microsoft.com/office/drawing/2014/main" id="{DC1969EB-77CA-3683-B484-7F75C72BACD0}"/>
              </a:ext>
            </a:extLst>
          </p:cNvPr>
          <p:cNvSpPr/>
          <p:nvPr/>
        </p:nvSpPr>
        <p:spPr>
          <a:xfrm>
            <a:off x="217070" y="1918892"/>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Tahoma" pitchFamily="34" charset="0"/>
                <a:ea typeface="Tahoma" pitchFamily="34" charset="0"/>
                <a:cs typeface="Tahoma" pitchFamily="34" charset="0"/>
              </a:rPr>
              <a:t>00</a:t>
            </a:r>
          </a:p>
        </p:txBody>
      </p:sp>
      <p:sp>
        <p:nvSpPr>
          <p:cNvPr id="53" name="Rounded Rectangle 37">
            <a:extLst>
              <a:ext uri="{FF2B5EF4-FFF2-40B4-BE49-F238E27FC236}">
                <a16:creationId xmlns:a16="http://schemas.microsoft.com/office/drawing/2014/main" id="{5D8BEE4A-9779-DFB1-6275-E0105A8C1A25}"/>
              </a:ext>
            </a:extLst>
          </p:cNvPr>
          <p:cNvSpPr/>
          <p:nvPr/>
        </p:nvSpPr>
        <p:spPr>
          <a:xfrm>
            <a:off x="219325" y="2812655"/>
            <a:ext cx="1219200" cy="3810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000" b="1" err="1">
                <a:solidFill>
                  <a:srgbClr val="FF0000"/>
                </a:solidFill>
                <a:latin typeface="Tahoma" pitchFamily="34" charset="0"/>
                <a:cs typeface="Tahoma" pitchFamily="34" charset="0"/>
              </a:rPr>
              <a:t>Bắt</a:t>
            </a:r>
            <a:r>
              <a:rPr lang="en-US" sz="2000" b="1">
                <a:solidFill>
                  <a:srgbClr val="FF0000"/>
                </a:solidFill>
                <a:latin typeface="Tahoma" pitchFamily="34" charset="0"/>
                <a:cs typeface="Tahoma" pitchFamily="34" charset="0"/>
              </a:rPr>
              <a:t> </a:t>
            </a:r>
            <a:r>
              <a:rPr lang="en-US" sz="2000" b="1" err="1">
                <a:solidFill>
                  <a:srgbClr val="FF0000"/>
                </a:solidFill>
                <a:latin typeface="Tahoma" pitchFamily="34" charset="0"/>
                <a:cs typeface="Tahoma" pitchFamily="34" charset="0"/>
              </a:rPr>
              <a:t>đầu</a:t>
            </a:r>
            <a:endParaRPr lang="en-US" sz="2000" b="1">
              <a:solidFill>
                <a:srgbClr val="FF0000"/>
              </a:solidFill>
              <a:latin typeface="Tahoma" pitchFamily="34" charset="0"/>
              <a:cs typeface="Tahoma" pitchFamily="34" charset="0"/>
            </a:endParaRPr>
          </a:p>
        </p:txBody>
      </p:sp>
      <p:sp>
        <p:nvSpPr>
          <p:cNvPr id="54" name="Rounded Rectangle 38">
            <a:extLst>
              <a:ext uri="{FF2B5EF4-FFF2-40B4-BE49-F238E27FC236}">
                <a16:creationId xmlns:a16="http://schemas.microsoft.com/office/drawing/2014/main" id="{033BD6D7-11FF-4942-52F7-C25DB1B6C661}"/>
              </a:ext>
            </a:extLst>
          </p:cNvPr>
          <p:cNvSpPr/>
          <p:nvPr/>
        </p:nvSpPr>
        <p:spPr>
          <a:xfrm>
            <a:off x="217070" y="1918892"/>
            <a:ext cx="1219200" cy="838200"/>
          </a:xfrm>
          <a:prstGeom prst="roundRect">
            <a:avLst/>
          </a:prstGeom>
          <a:noFill/>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US" sz="4800" b="1">
              <a:latin typeface="Tahoma" pitchFamily="34" charset="0"/>
              <a:ea typeface="Tahoma" pitchFamily="34" charset="0"/>
              <a:cs typeface="Tahoma" pitchFamily="34" charset="0"/>
            </a:endParaRPr>
          </a:p>
        </p:txBody>
      </p:sp>
      <p:sp>
        <p:nvSpPr>
          <p:cNvPr id="55" name="Rounded Rectangle 36">
            <a:extLst>
              <a:ext uri="{FF2B5EF4-FFF2-40B4-BE49-F238E27FC236}">
                <a16:creationId xmlns:a16="http://schemas.microsoft.com/office/drawing/2014/main" id="{18447FDC-C55A-4CF4-DC35-B8ED698F8906}"/>
              </a:ext>
            </a:extLst>
          </p:cNvPr>
          <p:cNvSpPr/>
          <p:nvPr/>
        </p:nvSpPr>
        <p:spPr>
          <a:xfrm>
            <a:off x="188495" y="1672829"/>
            <a:ext cx="1262062" cy="381000"/>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en-US" sz="2000" b="1" err="1">
                <a:solidFill>
                  <a:srgbClr val="FFFFFF"/>
                </a:solidFill>
                <a:latin typeface="Tahoma" pitchFamily="34" charset="0"/>
                <a:cs typeface="Tahoma" pitchFamily="34" charset="0"/>
              </a:rPr>
              <a:t>Hết</a:t>
            </a:r>
            <a:r>
              <a:rPr lang="en-US" sz="2000" b="1">
                <a:solidFill>
                  <a:srgbClr val="FFFFFF"/>
                </a:solidFill>
                <a:latin typeface="Tahoma" pitchFamily="34" charset="0"/>
                <a:cs typeface="Tahoma" pitchFamily="34" charset="0"/>
              </a:rPr>
              <a:t> </a:t>
            </a:r>
            <a:r>
              <a:rPr lang="en-US" sz="2000" b="1" err="1">
                <a:solidFill>
                  <a:srgbClr val="FFFFFF"/>
                </a:solidFill>
                <a:latin typeface="Tahoma" pitchFamily="34" charset="0"/>
                <a:cs typeface="Tahoma" pitchFamily="34" charset="0"/>
              </a:rPr>
              <a:t>giờ</a:t>
            </a:r>
            <a:endParaRPr lang="en-US" sz="2000" b="1">
              <a:solidFill>
                <a:srgbClr val="FFFFFF"/>
              </a:solidFill>
              <a:latin typeface="Tahoma" pitchFamily="34" charset="0"/>
              <a:cs typeface="Tahoma" pitchFamily="34" charset="0"/>
            </a:endParaRPr>
          </a:p>
        </p:txBody>
      </p:sp>
      <p:pic>
        <p:nvPicPr>
          <p:cNvPr id="17" name="Picture 16" descr="A yellow smiley face with two thumbs up&#10;&#10;Description automatically generated with medium confidence">
            <a:extLst>
              <a:ext uri="{FF2B5EF4-FFF2-40B4-BE49-F238E27FC236}">
                <a16:creationId xmlns:a16="http://schemas.microsoft.com/office/drawing/2014/main" id="{08F2A2A0-D61E-1456-202C-6BB2663B31D8}"/>
              </a:ext>
            </a:extLst>
          </p:cNvPr>
          <p:cNvPicPr preferRelativeResize="0">
            <a:picLocks/>
          </p:cNvPicPr>
          <p:nvPr/>
        </p:nvPicPr>
        <p:blipFill>
          <a:blip r:embed="rId15" cstate="print">
            <a:extLst>
              <a:ext uri="{28A0092B-C50C-407E-A947-70E740481C1C}">
                <a14:useLocalDpi xmlns:a14="http://schemas.microsoft.com/office/drawing/2010/main" val="0"/>
              </a:ext>
            </a:extLst>
          </a:blip>
          <a:stretch>
            <a:fillRect/>
          </a:stretch>
        </p:blipFill>
        <p:spPr>
          <a:xfrm>
            <a:off x="7778615" y="3893614"/>
            <a:ext cx="914400" cy="914400"/>
          </a:xfrm>
          <a:prstGeom prst="rect">
            <a:avLst/>
          </a:prstGeom>
        </p:spPr>
      </p:pic>
      <p:pic>
        <p:nvPicPr>
          <p:cNvPr id="18" name="Picture 17" descr="A yellow smiley face with tears&#10;&#10;Description automatically generated with low confidence">
            <a:extLst>
              <a:ext uri="{FF2B5EF4-FFF2-40B4-BE49-F238E27FC236}">
                <a16:creationId xmlns:a16="http://schemas.microsoft.com/office/drawing/2014/main" id="{9BCF6CE0-F783-DAD1-220C-35D69DC77089}"/>
              </a:ext>
            </a:extLst>
          </p:cNvPr>
          <p:cNvPicPr preferRelativeResize="0">
            <a:picLocks/>
          </p:cNvPicPr>
          <p:nvPr/>
        </p:nvPicPr>
        <p:blipFill>
          <a:blip r:embed="rId16" cstate="print">
            <a:extLst>
              <a:ext uri="{28A0092B-C50C-407E-A947-70E740481C1C}">
                <a14:useLocalDpi xmlns:a14="http://schemas.microsoft.com/office/drawing/2010/main" val="0"/>
              </a:ext>
            </a:extLst>
          </a:blip>
          <a:stretch>
            <a:fillRect/>
          </a:stretch>
        </p:blipFill>
        <p:spPr>
          <a:xfrm>
            <a:off x="7870055" y="1581150"/>
            <a:ext cx="731520" cy="731520"/>
          </a:xfrm>
          <a:prstGeom prst="rect">
            <a:avLst/>
          </a:prstGeom>
        </p:spPr>
      </p:pic>
      <p:pic>
        <p:nvPicPr>
          <p:cNvPr id="19" name="Picture 18" descr="A yellow smiley face with tears&#10;&#10;Description automatically generated with low confidence">
            <a:extLst>
              <a:ext uri="{FF2B5EF4-FFF2-40B4-BE49-F238E27FC236}">
                <a16:creationId xmlns:a16="http://schemas.microsoft.com/office/drawing/2014/main" id="{8963B34E-29DB-66BD-6026-0D722189257D}"/>
              </a:ext>
            </a:extLst>
          </p:cNvPr>
          <p:cNvPicPr preferRelativeResize="0">
            <a:picLocks/>
          </p:cNvPicPr>
          <p:nvPr/>
        </p:nvPicPr>
        <p:blipFill>
          <a:blip r:embed="rId16" cstate="print">
            <a:extLst>
              <a:ext uri="{28A0092B-C50C-407E-A947-70E740481C1C}">
                <a14:useLocalDpi xmlns:a14="http://schemas.microsoft.com/office/drawing/2010/main" val="0"/>
              </a:ext>
            </a:extLst>
          </a:blip>
          <a:stretch>
            <a:fillRect/>
          </a:stretch>
        </p:blipFill>
        <p:spPr>
          <a:xfrm>
            <a:off x="7870055" y="3122792"/>
            <a:ext cx="731520" cy="731520"/>
          </a:xfrm>
          <a:prstGeom prst="rect">
            <a:avLst/>
          </a:prstGeom>
        </p:spPr>
      </p:pic>
      <p:pic>
        <p:nvPicPr>
          <p:cNvPr id="20" name="Picture 19" descr="A yellow smiley face with tears&#10;&#10;Description automatically generated with low confidence">
            <a:extLst>
              <a:ext uri="{FF2B5EF4-FFF2-40B4-BE49-F238E27FC236}">
                <a16:creationId xmlns:a16="http://schemas.microsoft.com/office/drawing/2014/main" id="{139B5FA6-E50C-78F0-6E7E-E6AE6D7A4004}"/>
              </a:ext>
            </a:extLst>
          </p:cNvPr>
          <p:cNvPicPr preferRelativeResize="0">
            <a:picLocks/>
          </p:cNvPicPr>
          <p:nvPr/>
        </p:nvPicPr>
        <p:blipFill>
          <a:blip r:embed="rId16" cstate="print">
            <a:extLst>
              <a:ext uri="{28A0092B-C50C-407E-A947-70E740481C1C}">
                <a14:useLocalDpi xmlns:a14="http://schemas.microsoft.com/office/drawing/2010/main" val="0"/>
              </a:ext>
            </a:extLst>
          </a:blip>
          <a:stretch>
            <a:fillRect/>
          </a:stretch>
        </p:blipFill>
        <p:spPr>
          <a:xfrm>
            <a:off x="7870055" y="2351971"/>
            <a:ext cx="731520" cy="731520"/>
          </a:xfrm>
          <a:prstGeom prst="rect">
            <a:avLst/>
          </a:prstGeom>
        </p:spPr>
      </p:pic>
    </p:spTree>
    <p:extLst>
      <p:ext uri="{BB962C8B-B14F-4D97-AF65-F5344CB8AC3E}">
        <p14:creationId xmlns:p14="http://schemas.microsoft.com/office/powerpoint/2010/main" val="32356435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3"/>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53"/>
                                        </p:tgtEl>
                                      </p:cBhvr>
                                    </p:animEffect>
                                    <p:set>
                                      <p:cBhvr>
                                        <p:cTn id="7" dur="1" fill="hold">
                                          <p:stCondLst>
                                            <p:cond delay="499"/>
                                          </p:stCondLst>
                                        </p:cTn>
                                        <p:tgtEl>
                                          <p:spTgt spid="53"/>
                                        </p:tgtEl>
                                        <p:attrNameLst>
                                          <p:attrName>style.visibility</p:attrName>
                                        </p:attrNameLst>
                                      </p:cBhvr>
                                      <p:to>
                                        <p:strVal val="hidden"/>
                                      </p:to>
                                    </p:se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ox(out)">
                                      <p:cBhvr>
                                        <p:cTn id="11" dur="1000"/>
                                        <p:tgtEl>
                                          <p:spTgt spid="23"/>
                                        </p:tgtEl>
                                      </p:cBhvr>
                                    </p:animEffect>
                                  </p:childTnLst>
                                </p:cTn>
                              </p:par>
                            </p:childTnLst>
                          </p:cTn>
                        </p:par>
                        <p:par>
                          <p:cTn id="12" fill="hold">
                            <p:stCondLst>
                              <p:cond delay="1500"/>
                            </p:stCondLst>
                            <p:childTnLst>
                              <p:par>
                                <p:cTn id="13" presetID="4" presetClass="entr" presetSubtype="32"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ox(out)">
                                      <p:cBhvr>
                                        <p:cTn id="15" dur="1000"/>
                                        <p:tgtEl>
                                          <p:spTgt spid="24"/>
                                        </p:tgtEl>
                                      </p:cBhvr>
                                    </p:animEffect>
                                  </p:childTnLst>
                                </p:cTn>
                              </p:par>
                            </p:childTnLst>
                          </p:cTn>
                        </p:par>
                        <p:par>
                          <p:cTn id="16" fill="hold">
                            <p:stCondLst>
                              <p:cond delay="2500"/>
                            </p:stCondLst>
                            <p:childTnLst>
                              <p:par>
                                <p:cTn id="17" presetID="4" presetClass="entr" presetSubtype="32"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ox(out)">
                                      <p:cBhvr>
                                        <p:cTn id="19" dur="1000"/>
                                        <p:tgtEl>
                                          <p:spTgt spid="25"/>
                                        </p:tgtEl>
                                      </p:cBhvr>
                                    </p:animEffect>
                                  </p:childTnLst>
                                </p:cTn>
                              </p:par>
                            </p:childTnLst>
                          </p:cTn>
                        </p:par>
                        <p:par>
                          <p:cTn id="20" fill="hold">
                            <p:stCondLst>
                              <p:cond delay="3500"/>
                            </p:stCondLst>
                            <p:childTnLst>
                              <p:par>
                                <p:cTn id="21" presetID="4" presetClass="entr" presetSubtype="32"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ox(out)">
                                      <p:cBhvr>
                                        <p:cTn id="23" dur="1000"/>
                                        <p:tgtEl>
                                          <p:spTgt spid="26"/>
                                        </p:tgtEl>
                                      </p:cBhvr>
                                    </p:animEffect>
                                  </p:childTnLst>
                                </p:cTn>
                              </p:par>
                            </p:childTnLst>
                          </p:cTn>
                        </p:par>
                        <p:par>
                          <p:cTn id="24" fill="hold">
                            <p:stCondLst>
                              <p:cond delay="4500"/>
                            </p:stCondLst>
                            <p:childTnLst>
                              <p:par>
                                <p:cTn id="25" presetID="4" presetClass="entr" presetSubtype="32"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ox(out)">
                                      <p:cBhvr>
                                        <p:cTn id="27" dur="1000"/>
                                        <p:tgtEl>
                                          <p:spTgt spid="27"/>
                                        </p:tgtEl>
                                      </p:cBhvr>
                                    </p:animEffect>
                                  </p:childTnLst>
                                </p:cTn>
                              </p:par>
                            </p:childTnLst>
                          </p:cTn>
                        </p:par>
                        <p:par>
                          <p:cTn id="28" fill="hold">
                            <p:stCondLst>
                              <p:cond delay="5500"/>
                            </p:stCondLst>
                            <p:childTnLst>
                              <p:par>
                                <p:cTn id="29" presetID="4" presetClass="entr" presetSubtype="32"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ox(out)">
                                      <p:cBhvr>
                                        <p:cTn id="31" dur="1000"/>
                                        <p:tgtEl>
                                          <p:spTgt spid="28"/>
                                        </p:tgtEl>
                                      </p:cBhvr>
                                    </p:animEffect>
                                  </p:childTnLst>
                                </p:cTn>
                              </p:par>
                            </p:childTnLst>
                          </p:cTn>
                        </p:par>
                        <p:par>
                          <p:cTn id="32" fill="hold">
                            <p:stCondLst>
                              <p:cond delay="6500"/>
                            </p:stCondLst>
                            <p:childTnLst>
                              <p:par>
                                <p:cTn id="33" presetID="4" presetClass="entr" presetSubtype="32"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ox(out)">
                                      <p:cBhvr>
                                        <p:cTn id="35" dur="1000"/>
                                        <p:tgtEl>
                                          <p:spTgt spid="29"/>
                                        </p:tgtEl>
                                      </p:cBhvr>
                                    </p:animEffect>
                                  </p:childTnLst>
                                </p:cTn>
                              </p:par>
                            </p:childTnLst>
                          </p:cTn>
                        </p:par>
                        <p:par>
                          <p:cTn id="36" fill="hold">
                            <p:stCondLst>
                              <p:cond delay="7500"/>
                            </p:stCondLst>
                            <p:childTnLst>
                              <p:par>
                                <p:cTn id="37" presetID="4" presetClass="entr" presetSubtype="32"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ox(out)">
                                      <p:cBhvr>
                                        <p:cTn id="39" dur="1000"/>
                                        <p:tgtEl>
                                          <p:spTgt spid="30"/>
                                        </p:tgtEl>
                                      </p:cBhvr>
                                    </p:animEffect>
                                  </p:childTnLst>
                                </p:cTn>
                              </p:par>
                            </p:childTnLst>
                          </p:cTn>
                        </p:par>
                        <p:par>
                          <p:cTn id="40" fill="hold">
                            <p:stCondLst>
                              <p:cond delay="8500"/>
                            </p:stCondLst>
                            <p:childTnLst>
                              <p:par>
                                <p:cTn id="41" presetID="4" presetClass="entr" presetSubtype="32"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ox(out)">
                                      <p:cBhvr>
                                        <p:cTn id="43" dur="1000"/>
                                        <p:tgtEl>
                                          <p:spTgt spid="31"/>
                                        </p:tgtEl>
                                      </p:cBhvr>
                                    </p:animEffect>
                                  </p:childTnLst>
                                </p:cTn>
                              </p:par>
                            </p:childTnLst>
                          </p:cTn>
                        </p:par>
                        <p:par>
                          <p:cTn id="44" fill="hold">
                            <p:stCondLst>
                              <p:cond delay="9500"/>
                            </p:stCondLst>
                            <p:childTnLst>
                              <p:par>
                                <p:cTn id="45" presetID="4" presetClass="entr" presetSubtype="32" fill="hold"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ox(out)">
                                      <p:cBhvr>
                                        <p:cTn id="47" dur="1000"/>
                                        <p:tgtEl>
                                          <p:spTgt spid="32"/>
                                        </p:tgtEl>
                                      </p:cBhvr>
                                    </p:animEffect>
                                  </p:childTnLst>
                                </p:cTn>
                              </p:par>
                            </p:childTnLst>
                          </p:cTn>
                        </p:par>
                        <p:par>
                          <p:cTn id="48" fill="hold">
                            <p:stCondLst>
                              <p:cond delay="10500"/>
                            </p:stCondLst>
                            <p:childTnLst>
                              <p:par>
                                <p:cTn id="49" presetID="4" presetClass="entr" presetSubtype="32" fill="hold"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box(out)">
                                      <p:cBhvr>
                                        <p:cTn id="51" dur="1000"/>
                                        <p:tgtEl>
                                          <p:spTgt spid="33"/>
                                        </p:tgtEl>
                                      </p:cBhvr>
                                    </p:animEffect>
                                  </p:childTnLst>
                                </p:cTn>
                              </p:par>
                            </p:childTnLst>
                          </p:cTn>
                        </p:par>
                        <p:par>
                          <p:cTn id="52" fill="hold">
                            <p:stCondLst>
                              <p:cond delay="11500"/>
                            </p:stCondLst>
                            <p:childTnLst>
                              <p:par>
                                <p:cTn id="53" presetID="4" presetClass="entr" presetSubtype="32" fill="hold" nodeType="after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box(out)">
                                      <p:cBhvr>
                                        <p:cTn id="55" dur="1000"/>
                                        <p:tgtEl>
                                          <p:spTgt spid="34"/>
                                        </p:tgtEl>
                                      </p:cBhvr>
                                    </p:animEffect>
                                  </p:childTnLst>
                                </p:cTn>
                              </p:par>
                            </p:childTnLst>
                          </p:cTn>
                        </p:par>
                        <p:par>
                          <p:cTn id="56" fill="hold">
                            <p:stCondLst>
                              <p:cond delay="12500"/>
                            </p:stCondLst>
                            <p:childTnLst>
                              <p:par>
                                <p:cTn id="57" presetID="4" presetClass="entr" presetSubtype="32" fill="hold"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box(out)">
                                      <p:cBhvr>
                                        <p:cTn id="59" dur="1000"/>
                                        <p:tgtEl>
                                          <p:spTgt spid="35"/>
                                        </p:tgtEl>
                                      </p:cBhvr>
                                    </p:animEffect>
                                  </p:childTnLst>
                                </p:cTn>
                              </p:par>
                            </p:childTnLst>
                          </p:cTn>
                        </p:par>
                        <p:par>
                          <p:cTn id="60" fill="hold">
                            <p:stCondLst>
                              <p:cond delay="13500"/>
                            </p:stCondLst>
                            <p:childTnLst>
                              <p:par>
                                <p:cTn id="61" presetID="4" presetClass="entr" presetSubtype="32"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box(out)">
                                      <p:cBhvr>
                                        <p:cTn id="63" dur="1000"/>
                                        <p:tgtEl>
                                          <p:spTgt spid="36"/>
                                        </p:tgtEl>
                                      </p:cBhvr>
                                    </p:animEffect>
                                  </p:childTnLst>
                                </p:cTn>
                              </p:par>
                            </p:childTnLst>
                          </p:cTn>
                        </p:par>
                        <p:par>
                          <p:cTn id="64" fill="hold">
                            <p:stCondLst>
                              <p:cond delay="14500"/>
                            </p:stCondLst>
                            <p:childTnLst>
                              <p:par>
                                <p:cTn id="65" presetID="4" presetClass="entr" presetSubtype="32" fill="hold" nodeType="after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box(out)">
                                      <p:cBhvr>
                                        <p:cTn id="67" dur="1000"/>
                                        <p:tgtEl>
                                          <p:spTgt spid="37"/>
                                        </p:tgtEl>
                                      </p:cBhvr>
                                    </p:animEffect>
                                  </p:childTnLst>
                                </p:cTn>
                              </p:par>
                            </p:childTnLst>
                          </p:cTn>
                        </p:par>
                        <p:par>
                          <p:cTn id="68" fill="hold">
                            <p:stCondLst>
                              <p:cond delay="15500"/>
                            </p:stCondLst>
                            <p:childTnLst>
                              <p:par>
                                <p:cTn id="69" presetID="4" presetClass="entr" presetSubtype="32" fill="hold" nodeType="after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box(out)">
                                      <p:cBhvr>
                                        <p:cTn id="71" dur="1000"/>
                                        <p:tgtEl>
                                          <p:spTgt spid="38"/>
                                        </p:tgtEl>
                                      </p:cBhvr>
                                    </p:animEffect>
                                  </p:childTnLst>
                                </p:cTn>
                              </p:par>
                            </p:childTnLst>
                          </p:cTn>
                        </p:par>
                        <p:par>
                          <p:cTn id="72" fill="hold">
                            <p:stCondLst>
                              <p:cond delay="16500"/>
                            </p:stCondLst>
                            <p:childTnLst>
                              <p:par>
                                <p:cTn id="73" presetID="4" presetClass="entr" presetSubtype="32" fill="hold" nodeType="after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box(out)">
                                      <p:cBhvr>
                                        <p:cTn id="75" dur="1000"/>
                                        <p:tgtEl>
                                          <p:spTgt spid="39"/>
                                        </p:tgtEl>
                                      </p:cBhvr>
                                    </p:animEffect>
                                  </p:childTnLst>
                                </p:cTn>
                              </p:par>
                            </p:childTnLst>
                          </p:cTn>
                        </p:par>
                        <p:par>
                          <p:cTn id="76" fill="hold">
                            <p:stCondLst>
                              <p:cond delay="17500"/>
                            </p:stCondLst>
                            <p:childTnLst>
                              <p:par>
                                <p:cTn id="77" presetID="4" presetClass="entr" presetSubtype="32" fill="hold" nodeType="after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box(out)">
                                      <p:cBhvr>
                                        <p:cTn id="79" dur="1000"/>
                                        <p:tgtEl>
                                          <p:spTgt spid="40"/>
                                        </p:tgtEl>
                                      </p:cBhvr>
                                    </p:animEffect>
                                  </p:childTnLst>
                                </p:cTn>
                              </p:par>
                            </p:childTnLst>
                          </p:cTn>
                        </p:par>
                        <p:par>
                          <p:cTn id="80" fill="hold">
                            <p:stCondLst>
                              <p:cond delay="18500"/>
                            </p:stCondLst>
                            <p:childTnLst>
                              <p:par>
                                <p:cTn id="81" presetID="4" presetClass="entr" presetSubtype="32" fill="hold" nodeType="after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box(out)">
                                      <p:cBhvr>
                                        <p:cTn id="83" dur="1000"/>
                                        <p:tgtEl>
                                          <p:spTgt spid="41"/>
                                        </p:tgtEl>
                                      </p:cBhvr>
                                    </p:animEffect>
                                  </p:childTnLst>
                                </p:cTn>
                              </p:par>
                            </p:childTnLst>
                          </p:cTn>
                        </p:par>
                        <p:par>
                          <p:cTn id="84" fill="hold">
                            <p:stCondLst>
                              <p:cond delay="19500"/>
                            </p:stCondLst>
                            <p:childTnLst>
                              <p:par>
                                <p:cTn id="85" presetID="4" presetClass="entr" presetSubtype="32" fill="hold" nodeType="after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box(out)">
                                      <p:cBhvr>
                                        <p:cTn id="87" dur="1000"/>
                                        <p:tgtEl>
                                          <p:spTgt spid="42"/>
                                        </p:tgtEl>
                                      </p:cBhvr>
                                    </p:animEffect>
                                  </p:childTnLst>
                                </p:cTn>
                              </p:par>
                            </p:childTnLst>
                          </p:cTn>
                        </p:par>
                        <p:par>
                          <p:cTn id="88" fill="hold">
                            <p:stCondLst>
                              <p:cond delay="20500"/>
                            </p:stCondLst>
                            <p:childTnLst>
                              <p:par>
                                <p:cTn id="89" presetID="4" presetClass="entr" presetSubtype="32" fill="hold" nodeType="after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box(out)">
                                      <p:cBhvr>
                                        <p:cTn id="91" dur="1000"/>
                                        <p:tgtEl>
                                          <p:spTgt spid="43"/>
                                        </p:tgtEl>
                                      </p:cBhvr>
                                    </p:animEffect>
                                  </p:childTnLst>
                                </p:cTn>
                              </p:par>
                            </p:childTnLst>
                          </p:cTn>
                        </p:par>
                        <p:par>
                          <p:cTn id="92" fill="hold">
                            <p:stCondLst>
                              <p:cond delay="21500"/>
                            </p:stCondLst>
                            <p:childTnLst>
                              <p:par>
                                <p:cTn id="93" presetID="4" presetClass="entr" presetSubtype="32" fill="hold" nodeType="afterEffect">
                                  <p:stCondLst>
                                    <p:cond delay="0"/>
                                  </p:stCondLst>
                                  <p:childTnLst>
                                    <p:set>
                                      <p:cBhvr>
                                        <p:cTn id="94" dur="1" fill="hold">
                                          <p:stCondLst>
                                            <p:cond delay="0"/>
                                          </p:stCondLst>
                                        </p:cTn>
                                        <p:tgtEl>
                                          <p:spTgt spid="44"/>
                                        </p:tgtEl>
                                        <p:attrNameLst>
                                          <p:attrName>style.visibility</p:attrName>
                                        </p:attrNameLst>
                                      </p:cBhvr>
                                      <p:to>
                                        <p:strVal val="visible"/>
                                      </p:to>
                                    </p:set>
                                    <p:animEffect transition="in" filter="box(out)">
                                      <p:cBhvr>
                                        <p:cTn id="95" dur="1000"/>
                                        <p:tgtEl>
                                          <p:spTgt spid="44"/>
                                        </p:tgtEl>
                                      </p:cBhvr>
                                    </p:animEffect>
                                  </p:childTnLst>
                                </p:cTn>
                              </p:par>
                            </p:childTnLst>
                          </p:cTn>
                        </p:par>
                        <p:par>
                          <p:cTn id="96" fill="hold">
                            <p:stCondLst>
                              <p:cond delay="22500"/>
                            </p:stCondLst>
                            <p:childTnLst>
                              <p:par>
                                <p:cTn id="97" presetID="4" presetClass="entr" presetSubtype="32" fill="hold" nodeType="afterEffect">
                                  <p:stCondLst>
                                    <p:cond delay="0"/>
                                  </p:stCondLst>
                                  <p:childTnLst>
                                    <p:set>
                                      <p:cBhvr>
                                        <p:cTn id="98" dur="1" fill="hold">
                                          <p:stCondLst>
                                            <p:cond delay="0"/>
                                          </p:stCondLst>
                                        </p:cTn>
                                        <p:tgtEl>
                                          <p:spTgt spid="45"/>
                                        </p:tgtEl>
                                        <p:attrNameLst>
                                          <p:attrName>style.visibility</p:attrName>
                                        </p:attrNameLst>
                                      </p:cBhvr>
                                      <p:to>
                                        <p:strVal val="visible"/>
                                      </p:to>
                                    </p:set>
                                    <p:animEffect transition="in" filter="box(out)">
                                      <p:cBhvr>
                                        <p:cTn id="99" dur="1000"/>
                                        <p:tgtEl>
                                          <p:spTgt spid="45"/>
                                        </p:tgtEl>
                                      </p:cBhvr>
                                    </p:animEffect>
                                  </p:childTnLst>
                                </p:cTn>
                              </p:par>
                            </p:childTnLst>
                          </p:cTn>
                        </p:par>
                        <p:par>
                          <p:cTn id="100" fill="hold">
                            <p:stCondLst>
                              <p:cond delay="23500"/>
                            </p:stCondLst>
                            <p:childTnLst>
                              <p:par>
                                <p:cTn id="101" presetID="4" presetClass="entr" presetSubtype="32" fill="hold" nodeType="afterEffect">
                                  <p:stCondLst>
                                    <p:cond delay="0"/>
                                  </p:stCondLst>
                                  <p:childTnLst>
                                    <p:set>
                                      <p:cBhvr>
                                        <p:cTn id="102" dur="1" fill="hold">
                                          <p:stCondLst>
                                            <p:cond delay="0"/>
                                          </p:stCondLst>
                                        </p:cTn>
                                        <p:tgtEl>
                                          <p:spTgt spid="46"/>
                                        </p:tgtEl>
                                        <p:attrNameLst>
                                          <p:attrName>style.visibility</p:attrName>
                                        </p:attrNameLst>
                                      </p:cBhvr>
                                      <p:to>
                                        <p:strVal val="visible"/>
                                      </p:to>
                                    </p:set>
                                    <p:animEffect transition="in" filter="box(out)">
                                      <p:cBhvr>
                                        <p:cTn id="103" dur="1000"/>
                                        <p:tgtEl>
                                          <p:spTgt spid="46"/>
                                        </p:tgtEl>
                                      </p:cBhvr>
                                    </p:animEffect>
                                  </p:childTnLst>
                                </p:cTn>
                              </p:par>
                            </p:childTnLst>
                          </p:cTn>
                        </p:par>
                        <p:par>
                          <p:cTn id="104" fill="hold">
                            <p:stCondLst>
                              <p:cond delay="24500"/>
                            </p:stCondLst>
                            <p:childTnLst>
                              <p:par>
                                <p:cTn id="105" presetID="4" presetClass="entr" presetSubtype="32" fill="hold" nodeType="after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box(out)">
                                      <p:cBhvr>
                                        <p:cTn id="107" dur="1000"/>
                                        <p:tgtEl>
                                          <p:spTgt spid="47"/>
                                        </p:tgtEl>
                                      </p:cBhvr>
                                    </p:animEffect>
                                  </p:childTnLst>
                                  <p:subTnLst>
                                    <p:audio>
                                      <p:cMediaNode>
                                        <p:cTn display="0" masterRel="sameClick">
                                          <p:stCondLst>
                                            <p:cond evt="begin" delay="0">
                                              <p:tn val="105"/>
                                            </p:cond>
                                          </p:stCondLst>
                                          <p:endCondLst>
                                            <p:cond evt="onStopAudio" delay="0">
                                              <p:tgtEl>
                                                <p:sldTgt/>
                                              </p:tgtEl>
                                            </p:cond>
                                          </p:endCondLst>
                                        </p:cTn>
                                        <p:tgtEl>
                                          <p:sndTgt r:embed="rId3" name="hammer.wav"/>
                                        </p:tgtEl>
                                      </p:cMediaNode>
                                    </p:audio>
                                  </p:subTnLst>
                                </p:cTn>
                              </p:par>
                            </p:childTnLst>
                          </p:cTn>
                        </p:par>
                        <p:par>
                          <p:cTn id="108" fill="hold">
                            <p:stCondLst>
                              <p:cond delay="25500"/>
                            </p:stCondLst>
                            <p:childTnLst>
                              <p:par>
                                <p:cTn id="109" presetID="4" presetClass="entr" presetSubtype="32" fill="hold" nodeType="afterEffect">
                                  <p:stCondLst>
                                    <p:cond delay="0"/>
                                  </p:stCondLst>
                                  <p:childTnLst>
                                    <p:set>
                                      <p:cBhvr>
                                        <p:cTn id="110" dur="1" fill="hold">
                                          <p:stCondLst>
                                            <p:cond delay="0"/>
                                          </p:stCondLst>
                                        </p:cTn>
                                        <p:tgtEl>
                                          <p:spTgt spid="48"/>
                                        </p:tgtEl>
                                        <p:attrNameLst>
                                          <p:attrName>style.visibility</p:attrName>
                                        </p:attrNameLst>
                                      </p:cBhvr>
                                      <p:to>
                                        <p:strVal val="visible"/>
                                      </p:to>
                                    </p:set>
                                    <p:animEffect transition="in" filter="box(out)">
                                      <p:cBhvr>
                                        <p:cTn id="111" dur="1000"/>
                                        <p:tgtEl>
                                          <p:spTgt spid="48"/>
                                        </p:tgtEl>
                                      </p:cBhvr>
                                    </p:animEffect>
                                  </p:childTnLst>
                                  <p:subTnLst>
                                    <p:audio>
                                      <p:cMediaNode>
                                        <p:cTn display="0" masterRel="sameClick">
                                          <p:stCondLst>
                                            <p:cond evt="begin" delay="0">
                                              <p:tn val="109"/>
                                            </p:cond>
                                          </p:stCondLst>
                                          <p:endCondLst>
                                            <p:cond evt="onStopAudio" delay="0">
                                              <p:tgtEl>
                                                <p:sldTgt/>
                                              </p:tgtEl>
                                            </p:cond>
                                          </p:endCondLst>
                                        </p:cTn>
                                        <p:tgtEl>
                                          <p:sndTgt r:embed="rId3" name="hammer.wav"/>
                                        </p:tgtEl>
                                      </p:cMediaNode>
                                    </p:audio>
                                  </p:subTnLst>
                                </p:cTn>
                              </p:par>
                            </p:childTnLst>
                          </p:cTn>
                        </p:par>
                        <p:par>
                          <p:cTn id="112" fill="hold">
                            <p:stCondLst>
                              <p:cond delay="26500"/>
                            </p:stCondLst>
                            <p:childTnLst>
                              <p:par>
                                <p:cTn id="113" presetID="4" presetClass="entr" presetSubtype="32" fill="hold" nodeType="afterEffect">
                                  <p:stCondLst>
                                    <p:cond delay="0"/>
                                  </p:stCondLst>
                                  <p:childTnLst>
                                    <p:set>
                                      <p:cBhvr>
                                        <p:cTn id="114" dur="1" fill="hold">
                                          <p:stCondLst>
                                            <p:cond delay="0"/>
                                          </p:stCondLst>
                                        </p:cTn>
                                        <p:tgtEl>
                                          <p:spTgt spid="49"/>
                                        </p:tgtEl>
                                        <p:attrNameLst>
                                          <p:attrName>style.visibility</p:attrName>
                                        </p:attrNameLst>
                                      </p:cBhvr>
                                      <p:to>
                                        <p:strVal val="visible"/>
                                      </p:to>
                                    </p:set>
                                    <p:animEffect transition="in" filter="box(out)">
                                      <p:cBhvr>
                                        <p:cTn id="115" dur="1000"/>
                                        <p:tgtEl>
                                          <p:spTgt spid="49"/>
                                        </p:tgtEl>
                                      </p:cBhvr>
                                    </p:animEffect>
                                  </p:childTnLst>
                                  <p:subTnLst>
                                    <p:audio>
                                      <p:cMediaNode>
                                        <p:cTn display="0" masterRel="sameClick">
                                          <p:stCondLst>
                                            <p:cond evt="begin" delay="0">
                                              <p:tn val="113"/>
                                            </p:cond>
                                          </p:stCondLst>
                                          <p:endCondLst>
                                            <p:cond evt="onStopAudio" delay="0">
                                              <p:tgtEl>
                                                <p:sldTgt/>
                                              </p:tgtEl>
                                            </p:cond>
                                          </p:endCondLst>
                                        </p:cTn>
                                        <p:tgtEl>
                                          <p:sndTgt r:embed="rId3" name="hammer.wav"/>
                                        </p:tgtEl>
                                      </p:cMediaNode>
                                    </p:audio>
                                  </p:subTnLst>
                                </p:cTn>
                              </p:par>
                            </p:childTnLst>
                          </p:cTn>
                        </p:par>
                        <p:par>
                          <p:cTn id="116" fill="hold">
                            <p:stCondLst>
                              <p:cond delay="27500"/>
                            </p:stCondLst>
                            <p:childTnLst>
                              <p:par>
                                <p:cTn id="117" presetID="4" presetClass="entr" presetSubtype="32" fill="hold" nodeType="afterEffect">
                                  <p:stCondLst>
                                    <p:cond delay="0"/>
                                  </p:stCondLst>
                                  <p:childTnLst>
                                    <p:set>
                                      <p:cBhvr>
                                        <p:cTn id="118" dur="1" fill="hold">
                                          <p:stCondLst>
                                            <p:cond delay="0"/>
                                          </p:stCondLst>
                                        </p:cTn>
                                        <p:tgtEl>
                                          <p:spTgt spid="50"/>
                                        </p:tgtEl>
                                        <p:attrNameLst>
                                          <p:attrName>style.visibility</p:attrName>
                                        </p:attrNameLst>
                                      </p:cBhvr>
                                      <p:to>
                                        <p:strVal val="visible"/>
                                      </p:to>
                                    </p:set>
                                    <p:animEffect transition="in" filter="box(out)">
                                      <p:cBhvr>
                                        <p:cTn id="119" dur="1000"/>
                                        <p:tgtEl>
                                          <p:spTgt spid="50"/>
                                        </p:tgtEl>
                                      </p:cBhvr>
                                    </p:animEffect>
                                  </p:childTnLst>
                                  <p:subTnLst>
                                    <p:audio>
                                      <p:cMediaNode>
                                        <p:cTn display="0" masterRel="sameClick">
                                          <p:stCondLst>
                                            <p:cond evt="begin" delay="0">
                                              <p:tn val="117"/>
                                            </p:cond>
                                          </p:stCondLst>
                                          <p:endCondLst>
                                            <p:cond evt="onStopAudio" delay="0">
                                              <p:tgtEl>
                                                <p:sldTgt/>
                                              </p:tgtEl>
                                            </p:cond>
                                          </p:endCondLst>
                                        </p:cTn>
                                        <p:tgtEl>
                                          <p:sndTgt r:embed="rId3" name="hammer.wav"/>
                                        </p:tgtEl>
                                      </p:cMediaNode>
                                    </p:audio>
                                  </p:subTnLst>
                                </p:cTn>
                              </p:par>
                            </p:childTnLst>
                          </p:cTn>
                        </p:par>
                        <p:par>
                          <p:cTn id="120" fill="hold">
                            <p:stCondLst>
                              <p:cond delay="28500"/>
                            </p:stCondLst>
                            <p:childTnLst>
                              <p:par>
                                <p:cTn id="121" presetID="4" presetClass="entr" presetSubtype="32" fill="hold" nodeType="afterEffect">
                                  <p:stCondLst>
                                    <p:cond delay="0"/>
                                  </p:stCondLst>
                                  <p:childTnLst>
                                    <p:set>
                                      <p:cBhvr>
                                        <p:cTn id="122" dur="1" fill="hold">
                                          <p:stCondLst>
                                            <p:cond delay="0"/>
                                          </p:stCondLst>
                                        </p:cTn>
                                        <p:tgtEl>
                                          <p:spTgt spid="51"/>
                                        </p:tgtEl>
                                        <p:attrNameLst>
                                          <p:attrName>style.visibility</p:attrName>
                                        </p:attrNameLst>
                                      </p:cBhvr>
                                      <p:to>
                                        <p:strVal val="visible"/>
                                      </p:to>
                                    </p:set>
                                    <p:animEffect transition="in" filter="box(out)">
                                      <p:cBhvr>
                                        <p:cTn id="123" dur="1000"/>
                                        <p:tgtEl>
                                          <p:spTgt spid="51"/>
                                        </p:tgtEl>
                                      </p:cBhvr>
                                    </p:animEffect>
                                  </p:childTnLst>
                                  <p:subTnLst>
                                    <p:audio>
                                      <p:cMediaNode>
                                        <p:cTn display="0" masterRel="sameClick">
                                          <p:stCondLst>
                                            <p:cond evt="begin" delay="0">
                                              <p:tn val="121"/>
                                            </p:cond>
                                          </p:stCondLst>
                                          <p:endCondLst>
                                            <p:cond evt="onStopAudio" delay="0">
                                              <p:tgtEl>
                                                <p:sldTgt/>
                                              </p:tgtEl>
                                            </p:cond>
                                          </p:endCondLst>
                                        </p:cTn>
                                        <p:tgtEl>
                                          <p:sndTgt r:embed="rId3" name="hammer.wav"/>
                                        </p:tgtEl>
                                      </p:cMediaNode>
                                    </p:audio>
                                  </p:subTnLst>
                                </p:cTn>
                              </p:par>
                            </p:childTnLst>
                          </p:cTn>
                        </p:par>
                        <p:par>
                          <p:cTn id="124" fill="hold">
                            <p:stCondLst>
                              <p:cond delay="29500"/>
                            </p:stCondLst>
                            <p:childTnLst>
                              <p:par>
                                <p:cTn id="125" presetID="4" presetClass="entr" presetSubtype="32" fill="hold" nodeType="afterEffect">
                                  <p:stCondLst>
                                    <p:cond delay="0"/>
                                  </p:stCondLst>
                                  <p:childTnLst>
                                    <p:set>
                                      <p:cBhvr>
                                        <p:cTn id="126" dur="1" fill="hold">
                                          <p:stCondLst>
                                            <p:cond delay="0"/>
                                          </p:stCondLst>
                                        </p:cTn>
                                        <p:tgtEl>
                                          <p:spTgt spid="52"/>
                                        </p:tgtEl>
                                        <p:attrNameLst>
                                          <p:attrName>style.visibility</p:attrName>
                                        </p:attrNameLst>
                                      </p:cBhvr>
                                      <p:to>
                                        <p:strVal val="visible"/>
                                      </p:to>
                                    </p:set>
                                    <p:animEffect transition="in" filter="box(out)">
                                      <p:cBhvr>
                                        <p:cTn id="127" dur="1000"/>
                                        <p:tgtEl>
                                          <p:spTgt spid="52"/>
                                        </p:tgtEl>
                                      </p:cBhvr>
                                    </p:animEffect>
                                  </p:childTnLst>
                                  <p:subTnLst>
                                    <p:audio>
                                      <p:cMediaNode>
                                        <p:cTn display="0" masterRel="sameClick">
                                          <p:stCondLst>
                                            <p:cond evt="begin" delay="0">
                                              <p:tn val="125"/>
                                            </p:cond>
                                          </p:stCondLst>
                                          <p:endCondLst>
                                            <p:cond evt="onStopAudio" delay="0">
                                              <p:tgtEl>
                                                <p:sldTgt/>
                                              </p:tgtEl>
                                            </p:cond>
                                          </p:endCondLst>
                                        </p:cTn>
                                        <p:tgtEl>
                                          <p:sndTgt r:embed="rId4" name="drumroll.wav"/>
                                        </p:tgtEl>
                                      </p:cMediaNode>
                                    </p:audio>
                                  </p:subTnLst>
                                </p:cTn>
                              </p:par>
                              <p:par>
                                <p:cTn id="128" presetID="4" presetClass="entr" presetSubtype="32" fill="hold"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box(out)">
                                      <p:cBhvr>
                                        <p:cTn id="130" dur="500"/>
                                        <p:tgtEl>
                                          <p:spTgt spid="55"/>
                                        </p:tgtEl>
                                      </p:cBhvr>
                                    </p:animEffect>
                                  </p:childTnLst>
                                </p:cTn>
                              </p:par>
                            </p:childTnLst>
                          </p:cTn>
                        </p:par>
                      </p:childTnLst>
                    </p:cTn>
                  </p:par>
                </p:childTnLst>
              </p:cTn>
              <p:nextCondLst>
                <p:cond evt="onClick" delay="0">
                  <p:tgtEl>
                    <p:spTgt spid="53"/>
                  </p:tgtEl>
                </p:cond>
              </p:nextCondLst>
            </p:seq>
            <p:seq concurrent="1" nextAc="seek">
              <p:cTn id="131" restart="whenNotActive" fill="hold" evtFilter="cancelBubble" nodeType="interactiveSeq">
                <p:stCondLst>
                  <p:cond evt="onClick" delay="0">
                    <p:tgtEl>
                      <p:spTgt spid="3"/>
                    </p:tgtEl>
                  </p:cond>
                </p:stCondLst>
                <p:endSync evt="end" delay="0">
                  <p:rtn val="all"/>
                </p:endSync>
                <p:childTnLst>
                  <p:par>
                    <p:cTn id="132" fill="hold">
                      <p:stCondLst>
                        <p:cond delay="0"/>
                      </p:stCondLst>
                      <p:childTnLst>
                        <p:par>
                          <p:cTn id="133" fill="hold">
                            <p:stCondLst>
                              <p:cond delay="0"/>
                            </p:stCondLst>
                            <p:childTnLst>
                              <p:par>
                                <p:cTn id="134" presetID="1" presetClass="entr" presetSubtype="0" fill="hold" nodeType="clickEffect">
                                  <p:stCondLst>
                                    <p:cond delay="0"/>
                                  </p:stCondLst>
                                  <p:childTnLst>
                                    <p:set>
                                      <p:cBhvr>
                                        <p:cTn id="135"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136" restart="whenNotActive" fill="hold" evtFilter="cancelBubble" nodeType="interactiveSeq">
                <p:stCondLst>
                  <p:cond evt="onClick" delay="0">
                    <p:tgtEl>
                      <p:spTgt spid="4"/>
                    </p:tgtEl>
                  </p:cond>
                </p:stCondLst>
                <p:endSync evt="end" delay="0">
                  <p:rtn val="all"/>
                </p:endSync>
                <p:childTnLst>
                  <p:par>
                    <p:cTn id="137" fill="hold">
                      <p:stCondLst>
                        <p:cond delay="0"/>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41" restart="whenNotActive" fill="hold" evtFilter="cancelBubble" nodeType="interactiveSeq">
                <p:stCondLst>
                  <p:cond evt="onClick" delay="0">
                    <p:tgtEl>
                      <p:spTgt spid="5"/>
                    </p:tgtEl>
                  </p:cond>
                </p:stCondLst>
                <p:endSync evt="end" delay="0">
                  <p:rtn val="all"/>
                </p:endSync>
                <p:childTnLst>
                  <p:par>
                    <p:cTn id="142" fill="hold">
                      <p:stCondLst>
                        <p:cond delay="0"/>
                      </p:stCondLst>
                      <p:childTnLst>
                        <p:par>
                          <p:cTn id="143" fill="hold">
                            <p:stCondLst>
                              <p:cond delay="0"/>
                            </p:stCondLst>
                            <p:childTnLst>
                              <p:par>
                                <p:cTn id="144" presetID="1" presetClass="entr" presetSubtype="0" fill="hold" nodeType="clickEffect">
                                  <p:stCondLst>
                                    <p:cond delay="0"/>
                                  </p:stCondLst>
                                  <p:childTnLst>
                                    <p:set>
                                      <p:cBhvr>
                                        <p:cTn id="145"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46" restart="whenNotActive" fill="hold" evtFilter="cancelBubble" nodeType="interactiveSeq">
                <p:stCondLst>
                  <p:cond evt="onClick" delay="0">
                    <p:tgtEl>
                      <p:spTgt spid="7"/>
                    </p:tgtEl>
                  </p:cond>
                </p:stCondLst>
                <p:endSync evt="end" delay="0">
                  <p:rtn val="all"/>
                </p:endSync>
                <p:childTnLst>
                  <p:par>
                    <p:cTn id="147" fill="hold">
                      <p:stCondLst>
                        <p:cond delay="0"/>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17"/>
                                        </p:tgtEl>
                                        <p:attrNameLst>
                                          <p:attrName>style.visibility</p:attrName>
                                        </p:attrNameLst>
                                      </p:cBhvr>
                                      <p:to>
                                        <p:strVal val="visible"/>
                                      </p:to>
                                    </p:set>
                                  </p:childTnLst>
                                </p:cTn>
                              </p:par>
                              <p:par>
                                <p:cTn id="151" presetID="3" presetClass="emph" presetSubtype="1" nodeType="withEffect">
                                  <p:stCondLst>
                                    <p:cond delay="0"/>
                                  </p:stCondLst>
                                  <p:childTnLst>
                                    <p:set>
                                      <p:cBhvr override="childStyle">
                                        <p:cTn id="152" dur="indefinite"/>
                                        <p:tgtEl>
                                          <p:spTgt spid="7">
                                            <p:txEl>
                                              <p:pRg st="0" end="0"/>
                                            </p:txEl>
                                          </p:spTgt>
                                        </p:tgtEl>
                                        <p:attrNameLst>
                                          <p:attrName>style.color</p:attrName>
                                        </p:attrNameLst>
                                      </p:cBhvr>
                                      <p:to>
                                        <p:clrVal>
                                          <a:srgbClr val="2413A5"/>
                                        </p:clrVal>
                                      </p:to>
                                    </p:set>
                                  </p:childTnLst>
                                </p:cTn>
                              </p:par>
                            </p:childTnLst>
                          </p:cTn>
                        </p:par>
                      </p:childTnLst>
                    </p:cTn>
                  </p:par>
                </p:childTnLst>
              </p:cTn>
              <p:nextCondLst>
                <p:cond evt="onClick" delay="0">
                  <p:tgtEl>
                    <p:spTgt spid="7"/>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3473</TotalTime>
  <Words>1734</Words>
  <Application>Microsoft Office PowerPoint</Application>
  <PresentationFormat>On-screen Show (16:9)</PresentationFormat>
  <Paragraphs>302</Paragraphs>
  <Slides>30</Slides>
  <Notes>14</Notes>
  <HiddenSlides>0</HiddenSlides>
  <MMClips>6</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Arial</vt:lpstr>
      <vt:lpstr>Calibri</vt:lpstr>
      <vt:lpstr>Calibri Light</vt:lpstr>
      <vt:lpstr>Cambria Math</vt:lpstr>
      <vt:lpstr>Tahoma</vt:lpstr>
      <vt:lpstr>Times New Roman</vt:lpstr>
      <vt:lpstr>Times New Roman (Headings)</vt:lpstr>
      <vt:lpstr>思源黑体 Heavy</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LE DAI</cp:lastModifiedBy>
  <cp:revision>331</cp:revision>
  <dcterms:created xsi:type="dcterms:W3CDTF">2021-07-22T17:31:00Z</dcterms:created>
  <dcterms:modified xsi:type="dcterms:W3CDTF">2023-08-17T07:36:49Z</dcterms:modified>
</cp:coreProperties>
</file>