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1"/>
  </p:notesMasterIdLst>
  <p:sldIdLst>
    <p:sldId id="259" r:id="rId2"/>
    <p:sldId id="268" r:id="rId3"/>
    <p:sldId id="314" r:id="rId4"/>
    <p:sldId id="261" r:id="rId5"/>
    <p:sldId id="262" r:id="rId6"/>
    <p:sldId id="263" r:id="rId7"/>
    <p:sldId id="324" r:id="rId8"/>
    <p:sldId id="264" r:id="rId9"/>
    <p:sldId id="327" r:id="rId10"/>
    <p:sldId id="317" r:id="rId11"/>
    <p:sldId id="329" r:id="rId12"/>
    <p:sldId id="330" r:id="rId13"/>
    <p:sldId id="331" r:id="rId14"/>
    <p:sldId id="265" r:id="rId15"/>
    <p:sldId id="319" r:id="rId16"/>
    <p:sldId id="266" r:id="rId17"/>
    <p:sldId id="322" r:id="rId18"/>
    <p:sldId id="528" r:id="rId19"/>
    <p:sldId id="395" r:id="rId20"/>
    <p:sldId id="267" r:id="rId21"/>
    <p:sldId id="269" r:id="rId22"/>
    <p:sldId id="531" r:id="rId23"/>
    <p:sldId id="532" r:id="rId24"/>
    <p:sldId id="530" r:id="rId25"/>
    <p:sldId id="533" r:id="rId26"/>
    <p:sldId id="555" r:id="rId27"/>
    <p:sldId id="537" r:id="rId28"/>
    <p:sldId id="536" r:id="rId29"/>
    <p:sldId id="534" r:id="rId30"/>
    <p:sldId id="535" r:id="rId31"/>
    <p:sldId id="538" r:id="rId32"/>
    <p:sldId id="544" r:id="rId33"/>
    <p:sldId id="551" r:id="rId34"/>
    <p:sldId id="556" r:id="rId35"/>
    <p:sldId id="552" r:id="rId36"/>
    <p:sldId id="396" r:id="rId37"/>
    <p:sldId id="397" r:id="rId38"/>
    <p:sldId id="398" r:id="rId39"/>
    <p:sldId id="529" r:id="rId40"/>
  </p:sldIdLst>
  <p:sldSz cx="9144000" cy="5143500" type="screen16x9"/>
  <p:notesSz cx="6858000" cy="9144000"/>
  <p:embeddedFontLst>
    <p:embeddedFont>
      <p:font typeface="1FTV Akira Expanded" panose="02000800000000000000" charset="0"/>
      <p:bold r:id="rId42"/>
    </p:embeddedFont>
    <p:embeddedFont>
      <p:font typeface="Aleo" panose="020F0502020204030204" pitchFamily="2" charset="0"/>
      <p:regular r:id="rId43"/>
      <p:bold r:id="rId44"/>
      <p:italic r:id="rId45"/>
      <p:boldItalic r:id="rId46"/>
    </p:embeddedFont>
    <p:embeddedFont>
      <p:font typeface="Fira Sans" panose="020F0502020204030204" pitchFamily="34" charset="0"/>
      <p:regular r:id="rId47"/>
      <p:bold r:id="rId48"/>
      <p:italic r:id="rId49"/>
      <p:boldItalic r:id="rId50"/>
    </p:embeddedFont>
    <p:embeddedFont>
      <p:font typeface="Fira Sans Light" panose="020F0502020204030204" pitchFamily="34" charset="0"/>
      <p:regular r:id="rId51"/>
      <p:italic r:id="rId52"/>
    </p:embeddedFont>
    <p:embeddedFont>
      <p:font typeface="Nunito Light" pitchFamily="2" charset="0"/>
      <p:regular r:id="rId53"/>
      <p:italic r:id="rId54"/>
    </p:embeddedFont>
    <p:embeddedFont>
      <p:font typeface="Roboto Condensed Light" panose="02000000000000000000" pitchFamily="2" charset="0"/>
      <p:regular r:id="rId55"/>
      <p: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0033"/>
    <a:srgbClr val="808000"/>
    <a:srgbClr val="F37D3F"/>
    <a:srgbClr val="FCE4E4"/>
    <a:srgbClr val="095E9E"/>
    <a:srgbClr val="182F66"/>
    <a:srgbClr val="91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99AC44-4270-402E-9941-F4D8406D72F8}">
  <a:tblStyle styleId="{2A99AC44-4270-402E-9941-F4D8406D72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CC24305-F5E0-407C-A0CE-CEDC3904E6F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3" d="2"/>
        <a:sy n="3" d="2"/>
      </p:scale>
      <p:origin x="0" y="0"/>
    </p:cViewPr>
  </p:notesTextViewPr>
  <p:sorterViewPr>
    <p:cViewPr>
      <p:scale>
        <a:sx n="100" d="100"/>
        <a:sy n="100" d="100"/>
      </p:scale>
      <p:origin x="0" y="-144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509af7b65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509af7b65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5E26B29B-2FD3-540F-2B9E-3EF2F71DB81A}"/>
            </a:ext>
          </a:extLst>
        </p:cNvPr>
        <p:cNvGrpSpPr/>
        <p:nvPr/>
      </p:nvGrpSpPr>
      <p:grpSpPr>
        <a:xfrm>
          <a:off x="0" y="0"/>
          <a:ext cx="0" cy="0"/>
          <a:chOff x="0" y="0"/>
          <a:chExt cx="0" cy="0"/>
        </a:xfrm>
      </p:grpSpPr>
      <p:sp>
        <p:nvSpPr>
          <p:cNvPr id="644" name="Google Shape;644;g2509af7b651_1_18:notes">
            <a:extLst>
              <a:ext uri="{FF2B5EF4-FFF2-40B4-BE49-F238E27FC236}">
                <a16:creationId xmlns:a16="http://schemas.microsoft.com/office/drawing/2014/main" id="{7F9671EA-1158-7CE9-4778-314EE8EDCB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509af7b651_1_18:notes">
            <a:extLst>
              <a:ext uri="{FF2B5EF4-FFF2-40B4-BE49-F238E27FC236}">
                <a16:creationId xmlns:a16="http://schemas.microsoft.com/office/drawing/2014/main" id="{98CF9EC7-F8E6-2BE4-119B-C87132D5D4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98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509af7b651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509af7b651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187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85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509af7b651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509af7b651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509af7b651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2509af7b651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48187A62-A5A7-99EF-1AEE-82B134295DAC}"/>
            </a:ext>
          </a:extLst>
        </p:cNvPr>
        <p:cNvGrpSpPr/>
        <p:nvPr/>
      </p:nvGrpSpPr>
      <p:grpSpPr>
        <a:xfrm>
          <a:off x="0" y="0"/>
          <a:ext cx="0" cy="0"/>
          <a:chOff x="0" y="0"/>
          <a:chExt cx="0" cy="0"/>
        </a:xfrm>
      </p:grpSpPr>
      <p:sp>
        <p:nvSpPr>
          <p:cNvPr id="372" name="Google Shape;372;g54dda1946d_6_370:notes">
            <a:extLst>
              <a:ext uri="{FF2B5EF4-FFF2-40B4-BE49-F238E27FC236}">
                <a16:creationId xmlns:a16="http://schemas.microsoft.com/office/drawing/2014/main" id="{F723EC0E-C4B4-5085-D10E-7A8A06697D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dda1946d_6_370:notes">
            <a:extLst>
              <a:ext uri="{FF2B5EF4-FFF2-40B4-BE49-F238E27FC236}">
                <a16:creationId xmlns:a16="http://schemas.microsoft.com/office/drawing/2014/main" id="{9F967453-3611-F340-254C-87FB5F2B06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03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509af7b651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509af7b651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509af7b65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509af7b65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509af7b65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509af7b65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5230322561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523032256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A17D7291-A6EC-EF78-C2BB-5DB204ADD48E}"/>
            </a:ext>
          </a:extLst>
        </p:cNvPr>
        <p:cNvGrpSpPr/>
        <p:nvPr/>
      </p:nvGrpSpPr>
      <p:grpSpPr>
        <a:xfrm>
          <a:off x="0" y="0"/>
          <a:ext cx="0" cy="0"/>
          <a:chOff x="0" y="0"/>
          <a:chExt cx="0" cy="0"/>
        </a:xfrm>
      </p:grpSpPr>
      <p:sp>
        <p:nvSpPr>
          <p:cNvPr id="665" name="Google Shape;665;g54dda1946d_6_332:notes">
            <a:extLst>
              <a:ext uri="{FF2B5EF4-FFF2-40B4-BE49-F238E27FC236}">
                <a16:creationId xmlns:a16="http://schemas.microsoft.com/office/drawing/2014/main" id="{74A591F8-34C8-EF86-C497-026BCCF1B5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4dda1946d_6_332:notes">
            <a:extLst>
              <a:ext uri="{FF2B5EF4-FFF2-40B4-BE49-F238E27FC236}">
                <a16:creationId xmlns:a16="http://schemas.microsoft.com/office/drawing/2014/main" id="{AB6E0729-5EB2-97AF-648E-687DA8B83C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03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509af7b651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509af7b651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42" name="Google Shape;42;p4"/>
          <p:cNvSpPr txBox="1">
            <a:spLocks noGrp="1"/>
          </p:cNvSpPr>
          <p:nvPr>
            <p:ph type="body" idx="1"/>
          </p:nvPr>
        </p:nvSpPr>
        <p:spPr>
          <a:xfrm>
            <a:off x="716900" y="1051849"/>
            <a:ext cx="7704000" cy="365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Mulish SemiBold"/>
              <a:buAutoNum type="arabicPeriod"/>
              <a:defRPr/>
            </a:lvl1pPr>
            <a:lvl2pPr marL="914400" lvl="1" indent="-317500" rtl="0">
              <a:lnSpc>
                <a:spcPct val="100000"/>
              </a:lnSpc>
              <a:spcBef>
                <a:spcPts val="0"/>
              </a:spcBef>
              <a:spcAft>
                <a:spcPts val="0"/>
              </a:spcAft>
              <a:buSzPts val="1400"/>
              <a:buFont typeface="Roboto Condensed Light"/>
              <a:buAutoNum type="alphaLcPeriod"/>
              <a:defRPr/>
            </a:lvl2pPr>
            <a:lvl3pPr marL="1371600" lvl="2" indent="-317500" rtl="0">
              <a:lnSpc>
                <a:spcPct val="100000"/>
              </a:lnSpc>
              <a:spcBef>
                <a:spcPts val="0"/>
              </a:spcBef>
              <a:spcAft>
                <a:spcPts val="0"/>
              </a:spcAft>
              <a:buSzPts val="1400"/>
              <a:buFont typeface="Roboto Condensed Light"/>
              <a:buAutoNum type="romanLcPeriod"/>
              <a:defRPr/>
            </a:lvl3pPr>
            <a:lvl4pPr marL="1828800" lvl="3" indent="-317500" rtl="0">
              <a:lnSpc>
                <a:spcPct val="100000"/>
              </a:lnSpc>
              <a:spcBef>
                <a:spcPts val="0"/>
              </a:spcBef>
              <a:spcAft>
                <a:spcPts val="0"/>
              </a:spcAft>
              <a:buSzPts val="1400"/>
              <a:buFont typeface="Roboto Condensed Light"/>
              <a:buAutoNum type="arabicPeriod"/>
              <a:defRPr/>
            </a:lvl4pPr>
            <a:lvl5pPr marL="2286000" lvl="4" indent="-317500" rtl="0">
              <a:lnSpc>
                <a:spcPct val="100000"/>
              </a:lnSpc>
              <a:spcBef>
                <a:spcPts val="0"/>
              </a:spcBef>
              <a:spcAft>
                <a:spcPts val="0"/>
              </a:spcAft>
              <a:buSzPts val="1400"/>
              <a:buFont typeface="Roboto Condensed Light"/>
              <a:buAutoNum type="alphaLcPeriod"/>
              <a:defRPr/>
            </a:lvl5pPr>
            <a:lvl6pPr marL="2743200" lvl="5" indent="-317500" rtl="0">
              <a:lnSpc>
                <a:spcPct val="100000"/>
              </a:lnSpc>
              <a:spcBef>
                <a:spcPts val="0"/>
              </a:spcBef>
              <a:spcAft>
                <a:spcPts val="0"/>
              </a:spcAft>
              <a:buSzPts val="1400"/>
              <a:buFont typeface="Roboto Condensed Light"/>
              <a:buAutoNum type="romanLcPeriod"/>
              <a:defRPr/>
            </a:lvl6pPr>
            <a:lvl7pPr marL="3200400" lvl="6" indent="-317500" rtl="0">
              <a:lnSpc>
                <a:spcPct val="100000"/>
              </a:lnSpc>
              <a:spcBef>
                <a:spcPts val="0"/>
              </a:spcBef>
              <a:spcAft>
                <a:spcPts val="0"/>
              </a:spcAft>
              <a:buSzPts val="1400"/>
              <a:buFont typeface="Roboto Condensed Light"/>
              <a:buAutoNum type="arabicPeriod"/>
              <a:defRPr/>
            </a:lvl7pPr>
            <a:lvl8pPr marL="3657600" lvl="7" indent="-317500" rtl="0">
              <a:lnSpc>
                <a:spcPct val="100000"/>
              </a:lnSpc>
              <a:spcBef>
                <a:spcPts val="0"/>
              </a:spcBef>
              <a:spcAft>
                <a:spcPts val="0"/>
              </a:spcAft>
              <a:buSzPts val="1400"/>
              <a:buFont typeface="Roboto Condensed Light"/>
              <a:buAutoNum type="alphaLcPeriod"/>
              <a:defRPr/>
            </a:lvl8pPr>
            <a:lvl9pPr marL="4114800" lvl="8" indent="-317500" rtl="0">
              <a:lnSpc>
                <a:spcPct val="100000"/>
              </a:lnSpc>
              <a:spcBef>
                <a:spcPts val="0"/>
              </a:spcBef>
              <a:spcAft>
                <a:spcPts val="0"/>
              </a:spcAft>
              <a:buSzPts val="1400"/>
              <a:buFont typeface="Roboto Condensed Light"/>
              <a:buAutoNum type="romanLcPeriod"/>
              <a:defRPr/>
            </a:lvl9pPr>
          </a:lstStyle>
          <a:p>
            <a:endParaRPr/>
          </a:p>
        </p:txBody>
      </p:sp>
      <p:grpSp>
        <p:nvGrpSpPr>
          <p:cNvPr id="43" name="Google Shape;43;p4"/>
          <p:cNvGrpSpPr/>
          <p:nvPr/>
        </p:nvGrpSpPr>
        <p:grpSpPr>
          <a:xfrm>
            <a:off x="241341" y="182886"/>
            <a:ext cx="241056" cy="914432"/>
            <a:chOff x="8678500" y="189000"/>
            <a:chExt cx="274302" cy="1036302"/>
          </a:xfrm>
        </p:grpSpPr>
        <p:sp>
          <p:nvSpPr>
            <p:cNvPr id="44" name="Google Shape;44;p4"/>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4"/>
          <p:cNvGrpSpPr/>
          <p:nvPr/>
        </p:nvGrpSpPr>
        <p:grpSpPr>
          <a:xfrm>
            <a:off x="4114809" y="99100"/>
            <a:ext cx="914382" cy="276493"/>
            <a:chOff x="1799000" y="456425"/>
            <a:chExt cx="1520675" cy="459825"/>
          </a:xfrm>
        </p:grpSpPr>
        <p:sp>
          <p:nvSpPr>
            <p:cNvPr id="48" name="Google Shape;48;p4"/>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4"/>
          <p:cNvSpPr/>
          <p:nvPr/>
        </p:nvSpPr>
        <p:spPr>
          <a:xfrm rot="10800000" flipH="1">
            <a:off x="7996355" y="4092465"/>
            <a:ext cx="1153821" cy="1063398"/>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24">
    <p:spTree>
      <p:nvGrpSpPr>
        <p:cNvPr id="1" name="Shape 209"/>
        <p:cNvGrpSpPr/>
        <p:nvPr/>
      </p:nvGrpSpPr>
      <p:grpSpPr>
        <a:xfrm>
          <a:off x="0" y="0"/>
          <a:ext cx="0" cy="0"/>
          <a:chOff x="0" y="0"/>
          <a:chExt cx="0" cy="0"/>
        </a:xfrm>
      </p:grpSpPr>
      <p:sp>
        <p:nvSpPr>
          <p:cNvPr id="210" name="Google Shape;210;p15"/>
          <p:cNvSpPr txBox="1">
            <a:spLocks noGrp="1"/>
          </p:cNvSpPr>
          <p:nvPr>
            <p:ph type="title"/>
          </p:nvPr>
        </p:nvSpPr>
        <p:spPr>
          <a:xfrm>
            <a:off x="1107209" y="3174563"/>
            <a:ext cx="692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15"/>
          <p:cNvSpPr txBox="1">
            <a:spLocks noGrp="1"/>
          </p:cNvSpPr>
          <p:nvPr>
            <p:ph type="subTitle" idx="1"/>
          </p:nvPr>
        </p:nvSpPr>
        <p:spPr>
          <a:xfrm>
            <a:off x="1105950" y="1511737"/>
            <a:ext cx="6932100" cy="173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2" name="Google Shape;212;p15"/>
          <p:cNvGrpSpPr/>
          <p:nvPr/>
        </p:nvGrpSpPr>
        <p:grpSpPr>
          <a:xfrm rot="-5400000">
            <a:off x="4451472" y="4417254"/>
            <a:ext cx="241056" cy="914432"/>
            <a:chOff x="8678500" y="189000"/>
            <a:chExt cx="274302" cy="1036302"/>
          </a:xfrm>
        </p:grpSpPr>
        <p:sp>
          <p:nvSpPr>
            <p:cNvPr id="213" name="Google Shape;213;p1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5"/>
          <p:cNvGrpSpPr/>
          <p:nvPr/>
        </p:nvGrpSpPr>
        <p:grpSpPr>
          <a:xfrm rot="5400000">
            <a:off x="-1384535" y="1600925"/>
            <a:ext cx="3442940" cy="241072"/>
            <a:chOff x="1652875" y="1409000"/>
            <a:chExt cx="2730325" cy="191175"/>
          </a:xfrm>
        </p:grpSpPr>
        <p:sp>
          <p:nvSpPr>
            <p:cNvPr id="217" name="Google Shape;217;p15"/>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5"/>
          <p:cNvSpPr/>
          <p:nvPr/>
        </p:nvSpPr>
        <p:spPr>
          <a:xfrm>
            <a:off x="8815385" y="-15750"/>
            <a:ext cx="334800" cy="518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5"/>
          <p:cNvGrpSpPr/>
          <p:nvPr/>
        </p:nvGrpSpPr>
        <p:grpSpPr>
          <a:xfrm>
            <a:off x="76209" y="4722313"/>
            <a:ext cx="914382" cy="276493"/>
            <a:chOff x="1799000" y="456425"/>
            <a:chExt cx="1520675" cy="459825"/>
          </a:xfrm>
        </p:grpSpPr>
        <p:sp>
          <p:nvSpPr>
            <p:cNvPr id="223" name="Google Shape;223;p15"/>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234"/>
        <p:cNvGrpSpPr/>
        <p:nvPr/>
      </p:nvGrpSpPr>
      <p:grpSpPr>
        <a:xfrm>
          <a:off x="0" y="0"/>
          <a:ext cx="0" cy="0"/>
          <a:chOff x="0" y="0"/>
          <a:chExt cx="0" cy="0"/>
        </a:xfrm>
      </p:grpSpPr>
      <p:sp>
        <p:nvSpPr>
          <p:cNvPr id="235" name="Google Shape;235;p1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6" name="Google Shape;236;p16"/>
          <p:cNvSpPr/>
          <p:nvPr/>
        </p:nvSpPr>
        <p:spPr>
          <a:xfrm rot="-5400000" flipH="1">
            <a:off x="-33099" y="4267275"/>
            <a:ext cx="924101" cy="894005"/>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16"/>
          <p:cNvGrpSpPr/>
          <p:nvPr/>
        </p:nvGrpSpPr>
        <p:grpSpPr>
          <a:xfrm>
            <a:off x="8677927" y="4022536"/>
            <a:ext cx="241056" cy="914432"/>
            <a:chOff x="8678500" y="189000"/>
            <a:chExt cx="274302" cy="1036302"/>
          </a:xfrm>
        </p:grpSpPr>
        <p:sp>
          <p:nvSpPr>
            <p:cNvPr id="238" name="Google Shape;238;p16"/>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16"/>
          <p:cNvGrpSpPr/>
          <p:nvPr/>
        </p:nvGrpSpPr>
        <p:grpSpPr>
          <a:xfrm>
            <a:off x="4114809" y="99100"/>
            <a:ext cx="914382" cy="276493"/>
            <a:chOff x="1799000" y="456425"/>
            <a:chExt cx="1520675" cy="459825"/>
          </a:xfrm>
        </p:grpSpPr>
        <p:sp>
          <p:nvSpPr>
            <p:cNvPr id="242" name="Google Shape;242;p16"/>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329"/>
        <p:cNvGrpSpPr/>
        <p:nvPr/>
      </p:nvGrpSpPr>
      <p:grpSpPr>
        <a:xfrm>
          <a:off x="0" y="0"/>
          <a:ext cx="0" cy="0"/>
          <a:chOff x="0" y="0"/>
          <a:chExt cx="0" cy="0"/>
        </a:xfrm>
      </p:grpSpPr>
      <p:sp>
        <p:nvSpPr>
          <p:cNvPr id="330" name="Google Shape;330;p21"/>
          <p:cNvSpPr txBox="1">
            <a:spLocks noGrp="1"/>
          </p:cNvSpPr>
          <p:nvPr>
            <p:ph type="title"/>
          </p:nvPr>
        </p:nvSpPr>
        <p:spPr>
          <a:xfrm>
            <a:off x="985866" y="1345675"/>
            <a:ext cx="3773700" cy="1445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21"/>
          <p:cNvSpPr txBox="1">
            <a:spLocks noGrp="1"/>
          </p:cNvSpPr>
          <p:nvPr>
            <p:ph type="subTitle" idx="1"/>
          </p:nvPr>
        </p:nvSpPr>
        <p:spPr>
          <a:xfrm>
            <a:off x="986640" y="2883425"/>
            <a:ext cx="37725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1"/>
          <p:cNvSpPr>
            <a:spLocks noGrp="1"/>
          </p:cNvSpPr>
          <p:nvPr>
            <p:ph type="pic" idx="2"/>
          </p:nvPr>
        </p:nvSpPr>
        <p:spPr>
          <a:xfrm>
            <a:off x="5421235" y="567599"/>
            <a:ext cx="2736900" cy="4008300"/>
          </a:xfrm>
          <a:prstGeom prst="rect">
            <a:avLst/>
          </a:prstGeom>
          <a:noFill/>
          <a:ln w="38100" cap="flat" cmpd="sng">
            <a:solidFill>
              <a:schemeClr val="lt1"/>
            </a:solidFill>
            <a:prstDash val="solid"/>
            <a:round/>
            <a:headEnd type="none" w="sm" len="sm"/>
            <a:tailEnd type="none" w="sm" len="sm"/>
          </a:ln>
        </p:spPr>
      </p:sp>
      <p:grpSp>
        <p:nvGrpSpPr>
          <p:cNvPr id="333" name="Google Shape;333;p21"/>
          <p:cNvGrpSpPr/>
          <p:nvPr/>
        </p:nvGrpSpPr>
        <p:grpSpPr>
          <a:xfrm rot="-5400000">
            <a:off x="7032985" y="1594740"/>
            <a:ext cx="3442940" cy="241072"/>
            <a:chOff x="1652875" y="1409000"/>
            <a:chExt cx="2730325" cy="191175"/>
          </a:xfrm>
        </p:grpSpPr>
        <p:sp>
          <p:nvSpPr>
            <p:cNvPr id="334" name="Google Shape;334;p21"/>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21"/>
          <p:cNvSpPr/>
          <p:nvPr/>
        </p:nvSpPr>
        <p:spPr>
          <a:xfrm flipH="1">
            <a:off x="-12415"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rot="5400000">
            <a:off x="1505095" y="3275885"/>
            <a:ext cx="350100" cy="339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1"/>
          <p:cNvGrpSpPr/>
          <p:nvPr/>
        </p:nvGrpSpPr>
        <p:grpSpPr>
          <a:xfrm>
            <a:off x="272802" y="3684986"/>
            <a:ext cx="241056" cy="914432"/>
            <a:chOff x="8678500" y="189000"/>
            <a:chExt cx="274302" cy="1036302"/>
          </a:xfrm>
        </p:grpSpPr>
        <p:sp>
          <p:nvSpPr>
            <p:cNvPr id="341" name="Google Shape;341;p21"/>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21"/>
          <p:cNvGrpSpPr/>
          <p:nvPr/>
        </p:nvGrpSpPr>
        <p:grpSpPr>
          <a:xfrm rot="5400000">
            <a:off x="7595927" y="-190464"/>
            <a:ext cx="241056" cy="914432"/>
            <a:chOff x="8678500" y="189000"/>
            <a:chExt cx="274302" cy="1036302"/>
          </a:xfrm>
        </p:grpSpPr>
        <p:sp>
          <p:nvSpPr>
            <p:cNvPr id="345" name="Google Shape;345;p21"/>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387"/>
        <p:cNvGrpSpPr/>
        <p:nvPr/>
      </p:nvGrpSpPr>
      <p:grpSpPr>
        <a:xfrm>
          <a:off x="0" y="0"/>
          <a:ext cx="0" cy="0"/>
          <a:chOff x="0" y="0"/>
          <a:chExt cx="0" cy="0"/>
        </a:xfrm>
      </p:grpSpPr>
      <p:sp>
        <p:nvSpPr>
          <p:cNvPr id="388" name="Google Shape;388;p2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9" name="Google Shape;389;p24"/>
          <p:cNvSpPr txBox="1">
            <a:spLocks noGrp="1"/>
          </p:cNvSpPr>
          <p:nvPr>
            <p:ph type="subTitle" idx="1"/>
          </p:nvPr>
        </p:nvSpPr>
        <p:spPr>
          <a:xfrm>
            <a:off x="721879" y="2822700"/>
            <a:ext cx="25017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0" name="Google Shape;390;p24"/>
          <p:cNvSpPr txBox="1">
            <a:spLocks noGrp="1"/>
          </p:cNvSpPr>
          <p:nvPr>
            <p:ph type="subTitle" idx="2"/>
          </p:nvPr>
        </p:nvSpPr>
        <p:spPr>
          <a:xfrm>
            <a:off x="3321150" y="2822700"/>
            <a:ext cx="25017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1" name="Google Shape;391;p24"/>
          <p:cNvSpPr txBox="1">
            <a:spLocks noGrp="1"/>
          </p:cNvSpPr>
          <p:nvPr>
            <p:ph type="subTitle" idx="3"/>
          </p:nvPr>
        </p:nvSpPr>
        <p:spPr>
          <a:xfrm>
            <a:off x="5920421" y="2822700"/>
            <a:ext cx="25017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2" name="Google Shape;392;p24"/>
          <p:cNvSpPr txBox="1">
            <a:spLocks noGrp="1"/>
          </p:cNvSpPr>
          <p:nvPr>
            <p:ph type="title" idx="4"/>
          </p:nvPr>
        </p:nvSpPr>
        <p:spPr>
          <a:xfrm>
            <a:off x="719929" y="2603244"/>
            <a:ext cx="2505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93" name="Google Shape;393;p24"/>
          <p:cNvSpPr txBox="1">
            <a:spLocks noGrp="1"/>
          </p:cNvSpPr>
          <p:nvPr>
            <p:ph type="title" idx="5"/>
          </p:nvPr>
        </p:nvSpPr>
        <p:spPr>
          <a:xfrm>
            <a:off x="3319200" y="2603244"/>
            <a:ext cx="2505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94" name="Google Shape;394;p24"/>
          <p:cNvSpPr txBox="1">
            <a:spLocks noGrp="1"/>
          </p:cNvSpPr>
          <p:nvPr>
            <p:ph type="title" idx="6"/>
          </p:nvPr>
        </p:nvSpPr>
        <p:spPr>
          <a:xfrm>
            <a:off x="5918471" y="2603244"/>
            <a:ext cx="2505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95" name="Google Shape;395;p24"/>
          <p:cNvGrpSpPr/>
          <p:nvPr/>
        </p:nvGrpSpPr>
        <p:grpSpPr>
          <a:xfrm>
            <a:off x="8670471" y="4002411"/>
            <a:ext cx="241056" cy="914432"/>
            <a:chOff x="8678500" y="189000"/>
            <a:chExt cx="274302" cy="1036302"/>
          </a:xfrm>
        </p:grpSpPr>
        <p:sp>
          <p:nvSpPr>
            <p:cNvPr id="396" name="Google Shape;396;p24"/>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4"/>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24"/>
          <p:cNvSpPr/>
          <p:nvPr/>
        </p:nvSpPr>
        <p:spPr>
          <a:xfrm rot="5400000">
            <a:off x="7282570" y="-1532510"/>
            <a:ext cx="350100" cy="339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18555" y="1752185"/>
            <a:ext cx="350100" cy="339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24"/>
          <p:cNvGrpSpPr/>
          <p:nvPr/>
        </p:nvGrpSpPr>
        <p:grpSpPr>
          <a:xfrm>
            <a:off x="457209" y="4740868"/>
            <a:ext cx="914382" cy="276493"/>
            <a:chOff x="1799000" y="456425"/>
            <a:chExt cx="1520675" cy="459825"/>
          </a:xfrm>
        </p:grpSpPr>
        <p:sp>
          <p:nvSpPr>
            <p:cNvPr id="402" name="Google Shape;402;p24"/>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4"/>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4"/>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4"/>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4"/>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4"/>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4"/>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13"/>
        <p:cNvGrpSpPr/>
        <p:nvPr/>
      </p:nvGrpSpPr>
      <p:grpSpPr>
        <a:xfrm>
          <a:off x="0" y="0"/>
          <a:ext cx="0" cy="0"/>
          <a:chOff x="0" y="0"/>
          <a:chExt cx="0" cy="0"/>
        </a:xfrm>
      </p:grpSpPr>
      <p:sp>
        <p:nvSpPr>
          <p:cNvPr id="414" name="Google Shape;414;p25"/>
          <p:cNvSpPr txBox="1">
            <a:spLocks noGrp="1"/>
          </p:cNvSpPr>
          <p:nvPr>
            <p:ph type="title"/>
          </p:nvPr>
        </p:nvSpPr>
        <p:spPr>
          <a:xfrm>
            <a:off x="1858882" y="1552275"/>
            <a:ext cx="260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5" name="Google Shape;415;p25"/>
          <p:cNvSpPr txBox="1">
            <a:spLocks noGrp="1"/>
          </p:cNvSpPr>
          <p:nvPr>
            <p:ph type="subTitle" idx="1"/>
          </p:nvPr>
        </p:nvSpPr>
        <p:spPr>
          <a:xfrm>
            <a:off x="1858882" y="1763693"/>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5"/>
          <p:cNvSpPr txBox="1">
            <a:spLocks noGrp="1"/>
          </p:cNvSpPr>
          <p:nvPr>
            <p:ph type="title" idx="2"/>
          </p:nvPr>
        </p:nvSpPr>
        <p:spPr>
          <a:xfrm>
            <a:off x="5586128" y="1552275"/>
            <a:ext cx="260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7" name="Google Shape;417;p25"/>
          <p:cNvSpPr txBox="1">
            <a:spLocks noGrp="1"/>
          </p:cNvSpPr>
          <p:nvPr>
            <p:ph type="subTitle" idx="3"/>
          </p:nvPr>
        </p:nvSpPr>
        <p:spPr>
          <a:xfrm>
            <a:off x="5586128" y="1763693"/>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8" name="Google Shape;418;p25"/>
          <p:cNvSpPr txBox="1">
            <a:spLocks noGrp="1"/>
          </p:cNvSpPr>
          <p:nvPr>
            <p:ph type="title" idx="4"/>
          </p:nvPr>
        </p:nvSpPr>
        <p:spPr>
          <a:xfrm>
            <a:off x="1858882" y="3077507"/>
            <a:ext cx="2602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9" name="Google Shape;419;p25"/>
          <p:cNvSpPr txBox="1">
            <a:spLocks noGrp="1"/>
          </p:cNvSpPr>
          <p:nvPr>
            <p:ph type="subTitle" idx="5"/>
          </p:nvPr>
        </p:nvSpPr>
        <p:spPr>
          <a:xfrm>
            <a:off x="1858882" y="3288926"/>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0" name="Google Shape;420;p25"/>
          <p:cNvSpPr txBox="1">
            <a:spLocks noGrp="1"/>
          </p:cNvSpPr>
          <p:nvPr>
            <p:ph type="title" idx="6"/>
          </p:nvPr>
        </p:nvSpPr>
        <p:spPr>
          <a:xfrm>
            <a:off x="5586128" y="3077507"/>
            <a:ext cx="260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1" name="Google Shape;421;p25"/>
          <p:cNvSpPr txBox="1">
            <a:spLocks noGrp="1"/>
          </p:cNvSpPr>
          <p:nvPr>
            <p:ph type="subTitle" idx="7"/>
          </p:nvPr>
        </p:nvSpPr>
        <p:spPr>
          <a:xfrm>
            <a:off x="5586128" y="3288926"/>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 name="Google Shape;422;p25"/>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23" name="Google Shape;423;p25"/>
          <p:cNvSpPr/>
          <p:nvPr/>
        </p:nvSpPr>
        <p:spPr>
          <a:xfrm rot="5400000">
            <a:off x="7270200" y="3290450"/>
            <a:ext cx="350100" cy="339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rot="10800000" flipH="1">
            <a:off x="7999695" y="4100850"/>
            <a:ext cx="1153821" cy="1063398"/>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5"/>
          <p:cNvGrpSpPr/>
          <p:nvPr/>
        </p:nvGrpSpPr>
        <p:grpSpPr>
          <a:xfrm>
            <a:off x="146224" y="142395"/>
            <a:ext cx="914382" cy="276493"/>
            <a:chOff x="1799000" y="456425"/>
            <a:chExt cx="1520675" cy="459825"/>
          </a:xfrm>
        </p:grpSpPr>
        <p:sp>
          <p:nvSpPr>
            <p:cNvPr id="426" name="Google Shape;426;p25"/>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5"/>
          <p:cNvGrpSpPr/>
          <p:nvPr/>
        </p:nvGrpSpPr>
        <p:grpSpPr>
          <a:xfrm>
            <a:off x="235156" y="4067736"/>
            <a:ext cx="241056" cy="914432"/>
            <a:chOff x="8678500" y="189000"/>
            <a:chExt cx="274302" cy="1036302"/>
          </a:xfrm>
        </p:grpSpPr>
        <p:sp>
          <p:nvSpPr>
            <p:cNvPr id="438" name="Google Shape;438;p2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25"/>
          <p:cNvGrpSpPr/>
          <p:nvPr/>
        </p:nvGrpSpPr>
        <p:grpSpPr>
          <a:xfrm>
            <a:off x="8697064" y="152411"/>
            <a:ext cx="241056" cy="914432"/>
            <a:chOff x="8678500" y="189000"/>
            <a:chExt cx="274302" cy="1036302"/>
          </a:xfrm>
        </p:grpSpPr>
        <p:sp>
          <p:nvSpPr>
            <p:cNvPr id="442" name="Google Shape;442;p2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60"/>
        <p:cNvGrpSpPr/>
        <p:nvPr/>
      </p:nvGrpSpPr>
      <p:grpSpPr>
        <a:xfrm>
          <a:off x="0" y="0"/>
          <a:ext cx="0" cy="0"/>
          <a:chOff x="0" y="0"/>
          <a:chExt cx="0" cy="0"/>
        </a:xfrm>
      </p:grpSpPr>
      <p:sp>
        <p:nvSpPr>
          <p:cNvPr id="461" name="Google Shape;461;p27"/>
          <p:cNvSpPr txBox="1">
            <a:spLocks noGrp="1"/>
          </p:cNvSpPr>
          <p:nvPr>
            <p:ph type="title"/>
          </p:nvPr>
        </p:nvSpPr>
        <p:spPr>
          <a:xfrm>
            <a:off x="2259473" y="1174803"/>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2" name="Google Shape;462;p27"/>
          <p:cNvSpPr txBox="1">
            <a:spLocks noGrp="1"/>
          </p:cNvSpPr>
          <p:nvPr>
            <p:ph type="subTitle" idx="1"/>
          </p:nvPr>
        </p:nvSpPr>
        <p:spPr>
          <a:xfrm>
            <a:off x="2259473" y="1383841"/>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27"/>
          <p:cNvSpPr txBox="1">
            <a:spLocks noGrp="1"/>
          </p:cNvSpPr>
          <p:nvPr>
            <p:ph type="title" idx="2"/>
          </p:nvPr>
        </p:nvSpPr>
        <p:spPr>
          <a:xfrm>
            <a:off x="5811148" y="1174803"/>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4" name="Google Shape;464;p27"/>
          <p:cNvSpPr txBox="1">
            <a:spLocks noGrp="1"/>
          </p:cNvSpPr>
          <p:nvPr>
            <p:ph type="subTitle" idx="3"/>
          </p:nvPr>
        </p:nvSpPr>
        <p:spPr>
          <a:xfrm>
            <a:off x="5811148" y="1383841"/>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27"/>
          <p:cNvSpPr txBox="1">
            <a:spLocks noGrp="1"/>
          </p:cNvSpPr>
          <p:nvPr>
            <p:ph type="title" idx="4"/>
          </p:nvPr>
        </p:nvSpPr>
        <p:spPr>
          <a:xfrm>
            <a:off x="2259473" y="2347132"/>
            <a:ext cx="1986000" cy="365700"/>
          </a:xfrm>
          <a:prstGeom prst="rect">
            <a:avLst/>
          </a:prstGeom>
        </p:spPr>
        <p:txBody>
          <a:bodyPr spcFirstLastPara="1" wrap="square" lIns="91425" tIns="91425" rIns="91425" bIns="91425" anchor="b" anchorCtr="0">
            <a:noAutofit/>
          </a:bodyPr>
          <a:lstStyle>
            <a:lvl1pPr lvl="0" algn="l" rtl="0">
              <a:lnSpc>
                <a:spcPct val="115000"/>
              </a:lnSpc>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6" name="Google Shape;466;p27"/>
          <p:cNvSpPr txBox="1">
            <a:spLocks noGrp="1"/>
          </p:cNvSpPr>
          <p:nvPr>
            <p:ph type="subTitle" idx="5"/>
          </p:nvPr>
        </p:nvSpPr>
        <p:spPr>
          <a:xfrm>
            <a:off x="2259473" y="2556170"/>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27"/>
          <p:cNvSpPr txBox="1">
            <a:spLocks noGrp="1"/>
          </p:cNvSpPr>
          <p:nvPr>
            <p:ph type="title" idx="6"/>
          </p:nvPr>
        </p:nvSpPr>
        <p:spPr>
          <a:xfrm>
            <a:off x="5811148" y="2347132"/>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8" name="Google Shape;468;p27"/>
          <p:cNvSpPr txBox="1">
            <a:spLocks noGrp="1"/>
          </p:cNvSpPr>
          <p:nvPr>
            <p:ph type="subTitle" idx="7"/>
          </p:nvPr>
        </p:nvSpPr>
        <p:spPr>
          <a:xfrm>
            <a:off x="5811148" y="2556170"/>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9" name="Google Shape;469;p27"/>
          <p:cNvSpPr txBox="1">
            <a:spLocks noGrp="1"/>
          </p:cNvSpPr>
          <p:nvPr>
            <p:ph type="title" idx="8"/>
          </p:nvPr>
        </p:nvSpPr>
        <p:spPr>
          <a:xfrm>
            <a:off x="5811148" y="3526706"/>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0" name="Google Shape;470;p27"/>
          <p:cNvSpPr txBox="1">
            <a:spLocks noGrp="1"/>
          </p:cNvSpPr>
          <p:nvPr>
            <p:ph type="subTitle" idx="9"/>
          </p:nvPr>
        </p:nvSpPr>
        <p:spPr>
          <a:xfrm>
            <a:off x="5811148" y="3735745"/>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1" name="Google Shape;471;p27"/>
          <p:cNvSpPr txBox="1">
            <a:spLocks noGrp="1"/>
          </p:cNvSpPr>
          <p:nvPr>
            <p:ph type="title" idx="13"/>
          </p:nvPr>
        </p:nvSpPr>
        <p:spPr>
          <a:xfrm>
            <a:off x="2259473" y="3526706"/>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2" name="Google Shape;472;p27"/>
          <p:cNvSpPr txBox="1">
            <a:spLocks noGrp="1"/>
          </p:cNvSpPr>
          <p:nvPr>
            <p:ph type="subTitle" idx="14"/>
          </p:nvPr>
        </p:nvSpPr>
        <p:spPr>
          <a:xfrm>
            <a:off x="2259473" y="3735745"/>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3" name="Google Shape;473;p27"/>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4" name="Google Shape;474;p27"/>
          <p:cNvSpPr/>
          <p:nvPr/>
        </p:nvSpPr>
        <p:spPr>
          <a:xfrm>
            <a:off x="-12375" y="-12425"/>
            <a:ext cx="334800" cy="518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27"/>
          <p:cNvGrpSpPr/>
          <p:nvPr/>
        </p:nvGrpSpPr>
        <p:grpSpPr>
          <a:xfrm rot="5400000">
            <a:off x="7069880" y="3301488"/>
            <a:ext cx="3442940" cy="241072"/>
            <a:chOff x="1652875" y="1409000"/>
            <a:chExt cx="2730325" cy="191175"/>
          </a:xfrm>
        </p:grpSpPr>
        <p:sp>
          <p:nvSpPr>
            <p:cNvPr id="476" name="Google Shape;476;p27"/>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46"/>
        <p:cNvGrpSpPr/>
        <p:nvPr/>
      </p:nvGrpSpPr>
      <p:grpSpPr>
        <a:xfrm>
          <a:off x="0" y="0"/>
          <a:ext cx="0" cy="0"/>
          <a:chOff x="0" y="0"/>
          <a:chExt cx="0" cy="0"/>
        </a:xfrm>
      </p:grpSpPr>
      <p:sp>
        <p:nvSpPr>
          <p:cNvPr id="547" name="Google Shape;547;p31"/>
          <p:cNvSpPr/>
          <p:nvPr/>
        </p:nvSpPr>
        <p:spPr>
          <a:xfrm flipH="1">
            <a:off x="-18600" y="-15750"/>
            <a:ext cx="334800" cy="5192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1"/>
          <p:cNvGrpSpPr/>
          <p:nvPr/>
        </p:nvGrpSpPr>
        <p:grpSpPr>
          <a:xfrm flipH="1">
            <a:off x="2850530" y="4740025"/>
            <a:ext cx="3442940" cy="241072"/>
            <a:chOff x="1652875" y="1409000"/>
            <a:chExt cx="2730325" cy="191175"/>
          </a:xfrm>
        </p:grpSpPr>
        <p:sp>
          <p:nvSpPr>
            <p:cNvPr id="549" name="Google Shape;549;p31"/>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1"/>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1"/>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31"/>
          <p:cNvSpPr/>
          <p:nvPr/>
        </p:nvSpPr>
        <p:spPr>
          <a:xfrm>
            <a:off x="8812210" y="-6134"/>
            <a:ext cx="334800" cy="5176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1"/>
          <p:cNvSpPr/>
          <p:nvPr/>
        </p:nvSpPr>
        <p:spPr>
          <a:xfrm flipH="1">
            <a:off x="-18600" y="-14995"/>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5"/>
        <p:cNvGrpSpPr/>
        <p:nvPr/>
      </p:nvGrpSpPr>
      <p:grpSpPr>
        <a:xfrm>
          <a:off x="0" y="0"/>
          <a:ext cx="0" cy="0"/>
          <a:chOff x="0" y="0"/>
          <a:chExt cx="0" cy="0"/>
        </a:xfrm>
      </p:grpSpPr>
      <p:grpSp>
        <p:nvGrpSpPr>
          <p:cNvPr id="556" name="Google Shape;556;p32"/>
          <p:cNvGrpSpPr/>
          <p:nvPr/>
        </p:nvGrpSpPr>
        <p:grpSpPr>
          <a:xfrm flipH="1">
            <a:off x="119722" y="130030"/>
            <a:ext cx="914382" cy="276493"/>
            <a:chOff x="1799000" y="456425"/>
            <a:chExt cx="1520675" cy="459825"/>
          </a:xfrm>
        </p:grpSpPr>
        <p:sp>
          <p:nvSpPr>
            <p:cNvPr id="557" name="Google Shape;557;p32"/>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2"/>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2"/>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2"/>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2"/>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2"/>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2"/>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2"/>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2"/>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2"/>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2"/>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32"/>
          <p:cNvSpPr/>
          <p:nvPr/>
        </p:nvSpPr>
        <p:spPr>
          <a:xfrm rot="10800000">
            <a:off x="-12374" y="4098650"/>
            <a:ext cx="1153821" cy="1063398"/>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32"/>
          <p:cNvGrpSpPr/>
          <p:nvPr/>
        </p:nvGrpSpPr>
        <p:grpSpPr>
          <a:xfrm flipH="1">
            <a:off x="8683618" y="182886"/>
            <a:ext cx="241056" cy="914432"/>
            <a:chOff x="8678500" y="189000"/>
            <a:chExt cx="274302" cy="1036302"/>
          </a:xfrm>
        </p:grpSpPr>
        <p:sp>
          <p:nvSpPr>
            <p:cNvPr id="570" name="Google Shape;570;p32"/>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2"/>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2"/>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32"/>
          <p:cNvGrpSpPr/>
          <p:nvPr/>
        </p:nvGrpSpPr>
        <p:grpSpPr>
          <a:xfrm>
            <a:off x="5701065" y="4740025"/>
            <a:ext cx="3442940" cy="241072"/>
            <a:chOff x="1652875" y="1409000"/>
            <a:chExt cx="2730325" cy="191175"/>
          </a:xfrm>
        </p:grpSpPr>
        <p:sp>
          <p:nvSpPr>
            <p:cNvPr id="574" name="Google Shape;574;p32"/>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2"/>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2"/>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2"/>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4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507752" y="2525725"/>
            <a:ext cx="2799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5"/>
          <p:cNvSpPr txBox="1">
            <a:spLocks noGrp="1"/>
          </p:cNvSpPr>
          <p:nvPr>
            <p:ph type="title" idx="2"/>
          </p:nvPr>
        </p:nvSpPr>
        <p:spPr>
          <a:xfrm>
            <a:off x="4837098" y="2525725"/>
            <a:ext cx="2799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txBox="1">
            <a:spLocks noGrp="1"/>
          </p:cNvSpPr>
          <p:nvPr>
            <p:ph type="subTitle" idx="1"/>
          </p:nvPr>
        </p:nvSpPr>
        <p:spPr>
          <a:xfrm>
            <a:off x="4837098" y="2742350"/>
            <a:ext cx="27996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5"/>
          <p:cNvSpPr txBox="1">
            <a:spLocks noGrp="1"/>
          </p:cNvSpPr>
          <p:nvPr>
            <p:ph type="subTitle" idx="3"/>
          </p:nvPr>
        </p:nvSpPr>
        <p:spPr>
          <a:xfrm>
            <a:off x="1507302" y="2742350"/>
            <a:ext cx="28005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grpSp>
        <p:nvGrpSpPr>
          <p:cNvPr id="66" name="Google Shape;66;p5"/>
          <p:cNvGrpSpPr/>
          <p:nvPr/>
        </p:nvGrpSpPr>
        <p:grpSpPr>
          <a:xfrm>
            <a:off x="222690" y="182886"/>
            <a:ext cx="241056" cy="914432"/>
            <a:chOff x="8678500" y="189000"/>
            <a:chExt cx="274302" cy="1036302"/>
          </a:xfrm>
        </p:grpSpPr>
        <p:sp>
          <p:nvSpPr>
            <p:cNvPr id="67" name="Google Shape;67;p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5"/>
          <p:cNvGrpSpPr/>
          <p:nvPr/>
        </p:nvGrpSpPr>
        <p:grpSpPr>
          <a:xfrm>
            <a:off x="-5630" y="4752396"/>
            <a:ext cx="3442940" cy="241072"/>
            <a:chOff x="1652875" y="1409000"/>
            <a:chExt cx="2730325" cy="191175"/>
          </a:xfrm>
        </p:grpSpPr>
        <p:sp>
          <p:nvSpPr>
            <p:cNvPr id="71" name="Google Shape;71;p5"/>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5"/>
          <p:cNvSpPr/>
          <p:nvPr/>
        </p:nvSpPr>
        <p:spPr>
          <a:xfrm>
            <a:off x="8809200" y="-12225"/>
            <a:ext cx="334800" cy="5189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7"/>
          <p:cNvSpPr txBox="1">
            <a:spLocks noGrp="1"/>
          </p:cNvSpPr>
          <p:nvPr>
            <p:ph type="body" idx="1"/>
          </p:nvPr>
        </p:nvSpPr>
        <p:spPr>
          <a:xfrm>
            <a:off x="695400" y="1474500"/>
            <a:ext cx="4552800" cy="2194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dk1"/>
              </a:buClr>
              <a:buSzPts val="1600"/>
              <a:buFont typeface="Fira Sans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94" name="Google Shape;94;p7"/>
          <p:cNvSpPr txBox="1">
            <a:spLocks noGrp="1"/>
          </p:cNvSpPr>
          <p:nvPr>
            <p:ph type="title"/>
          </p:nvPr>
        </p:nvSpPr>
        <p:spPr>
          <a:xfrm>
            <a:off x="720000" y="365750"/>
            <a:ext cx="4893300" cy="548700"/>
          </a:xfrm>
          <a:prstGeom prst="rect">
            <a:avLst/>
          </a:prstGeom>
          <a:noFill/>
        </p:spPr>
        <p:txBody>
          <a:bodyPr spcFirstLastPara="1" wrap="square" lIns="91425" tIns="91425" rIns="91425" bIns="91425" anchor="t" anchorCtr="0">
            <a:noAutofit/>
          </a:bodyPr>
          <a:lstStyle>
            <a:lvl1pPr lvl="0" algn="l"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5" name="Google Shape;95;p7"/>
          <p:cNvSpPr>
            <a:spLocks noGrp="1"/>
          </p:cNvSpPr>
          <p:nvPr>
            <p:ph type="pic" idx="2"/>
          </p:nvPr>
        </p:nvSpPr>
        <p:spPr>
          <a:xfrm>
            <a:off x="5613432" y="567600"/>
            <a:ext cx="2736900" cy="4008300"/>
          </a:xfrm>
          <a:prstGeom prst="rect">
            <a:avLst/>
          </a:prstGeom>
          <a:noFill/>
          <a:ln w="38100" cap="flat" cmpd="sng">
            <a:solidFill>
              <a:schemeClr val="lt1"/>
            </a:solidFill>
            <a:prstDash val="solid"/>
            <a:round/>
            <a:headEnd type="none" w="sm" len="sm"/>
            <a:tailEnd type="none" w="sm" len="sm"/>
          </a:ln>
        </p:spPr>
      </p:sp>
      <p:sp>
        <p:nvSpPr>
          <p:cNvPr id="96" name="Google Shape;96;p7"/>
          <p:cNvSpPr/>
          <p:nvPr/>
        </p:nvSpPr>
        <p:spPr>
          <a:xfrm rot="10800000">
            <a:off x="8821520" y="-24755"/>
            <a:ext cx="334800" cy="517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12375" y="-24730"/>
            <a:ext cx="334800" cy="517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0800000" flipH="1">
            <a:off x="8353273" y="4409543"/>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flipH="1">
            <a:off x="-44" y="-14995"/>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100"/>
        <p:cNvGrpSpPr/>
        <p:nvPr/>
      </p:nvGrpSpPr>
      <p:grpSpPr>
        <a:xfrm>
          <a:off x="0" y="0"/>
          <a:ext cx="0" cy="0"/>
          <a:chOff x="0" y="0"/>
          <a:chExt cx="0" cy="0"/>
        </a:xfrm>
      </p:grpSpPr>
      <p:grpSp>
        <p:nvGrpSpPr>
          <p:cNvPr id="102" name="Google Shape;102;p8"/>
          <p:cNvGrpSpPr/>
          <p:nvPr/>
        </p:nvGrpSpPr>
        <p:grpSpPr>
          <a:xfrm rot="-5400000">
            <a:off x="4451472" y="-187276"/>
            <a:ext cx="241056" cy="914432"/>
            <a:chOff x="8678500" y="189000"/>
            <a:chExt cx="274302" cy="1036302"/>
          </a:xfrm>
        </p:grpSpPr>
        <p:sp>
          <p:nvSpPr>
            <p:cNvPr id="103" name="Google Shape;103;p8"/>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8"/>
          <p:cNvSpPr/>
          <p:nvPr/>
        </p:nvSpPr>
        <p:spPr>
          <a:xfrm rot="10800000">
            <a:off x="8806270" y="1753938"/>
            <a:ext cx="350100" cy="339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2850530" y="4801787"/>
            <a:ext cx="3442940" cy="241072"/>
            <a:chOff x="1652875" y="1409000"/>
            <a:chExt cx="2730325" cy="191175"/>
          </a:xfrm>
        </p:grpSpPr>
        <p:sp>
          <p:nvSpPr>
            <p:cNvPr id="108" name="Google Shape;108;p8"/>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8"/>
          <p:cNvSpPr/>
          <p:nvPr/>
        </p:nvSpPr>
        <p:spPr>
          <a:xfrm>
            <a:off x="-12370" y="-7950"/>
            <a:ext cx="334800" cy="51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3"/>
        <p:cNvGrpSpPr/>
        <p:nvPr/>
      </p:nvGrpSpPr>
      <p:grpSpPr>
        <a:xfrm>
          <a:off x="0" y="0"/>
          <a:ext cx="0" cy="0"/>
          <a:chOff x="0" y="0"/>
          <a:chExt cx="0" cy="0"/>
        </a:xfrm>
      </p:grpSpPr>
      <p:grpSp>
        <p:nvGrpSpPr>
          <p:cNvPr id="114" name="Google Shape;114;p9"/>
          <p:cNvGrpSpPr/>
          <p:nvPr/>
        </p:nvGrpSpPr>
        <p:grpSpPr>
          <a:xfrm rot="-5400000">
            <a:off x="7161975" y="1600940"/>
            <a:ext cx="3442940" cy="241072"/>
            <a:chOff x="1652875" y="1409000"/>
            <a:chExt cx="2730325" cy="191175"/>
          </a:xfrm>
        </p:grpSpPr>
        <p:sp>
          <p:nvSpPr>
            <p:cNvPr id="115" name="Google Shape;115;p9"/>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9"/>
          <p:cNvSpPr txBox="1">
            <a:spLocks noGrp="1"/>
          </p:cNvSpPr>
          <p:nvPr>
            <p:ph type="title"/>
          </p:nvPr>
        </p:nvSpPr>
        <p:spPr>
          <a:xfrm>
            <a:off x="4152225" y="1663650"/>
            <a:ext cx="3735300" cy="822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9"/>
          <p:cNvSpPr txBox="1">
            <a:spLocks noGrp="1"/>
          </p:cNvSpPr>
          <p:nvPr>
            <p:ph type="subTitle" idx="1"/>
          </p:nvPr>
        </p:nvSpPr>
        <p:spPr>
          <a:xfrm>
            <a:off x="4152225" y="2640150"/>
            <a:ext cx="3735300" cy="91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9"/>
          <p:cNvSpPr>
            <a:spLocks noGrp="1"/>
          </p:cNvSpPr>
          <p:nvPr>
            <p:ph type="pic" idx="2"/>
          </p:nvPr>
        </p:nvSpPr>
        <p:spPr>
          <a:xfrm>
            <a:off x="713232" y="591124"/>
            <a:ext cx="2736900" cy="4008300"/>
          </a:xfrm>
          <a:prstGeom prst="rect">
            <a:avLst/>
          </a:prstGeom>
          <a:noFill/>
          <a:ln w="38100" cap="flat" cmpd="sng">
            <a:solidFill>
              <a:schemeClr val="lt1"/>
            </a:solidFill>
            <a:prstDash val="solid"/>
            <a:round/>
            <a:headEnd type="none" w="sm" len="sm"/>
            <a:tailEnd type="none" w="sm" len="sm"/>
          </a:ln>
        </p:spPr>
      </p:sp>
      <p:sp>
        <p:nvSpPr>
          <p:cNvPr id="122" name="Google Shape;122;p9"/>
          <p:cNvSpPr/>
          <p:nvPr/>
        </p:nvSpPr>
        <p:spPr>
          <a:xfrm>
            <a:off x="-12370" y="-24150"/>
            <a:ext cx="334800" cy="519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flipH="1">
            <a:off x="-12370" y="-2118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rot="-5400000">
            <a:off x="7270200" y="3275873"/>
            <a:ext cx="350100" cy="339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8"/>
        <p:cNvGrpSpPr/>
        <p:nvPr/>
      </p:nvGrpSpPr>
      <p:grpSpPr>
        <a:xfrm>
          <a:off x="0" y="0"/>
          <a:ext cx="0" cy="0"/>
          <a:chOff x="0" y="0"/>
          <a:chExt cx="0" cy="0"/>
        </a:xfrm>
      </p:grpSpPr>
      <p:sp>
        <p:nvSpPr>
          <p:cNvPr id="129" name="Google Shape;129;p11"/>
          <p:cNvSpPr txBox="1">
            <a:spLocks noGrp="1"/>
          </p:cNvSpPr>
          <p:nvPr>
            <p:ph type="title" hasCustomPrompt="1"/>
          </p:nvPr>
        </p:nvSpPr>
        <p:spPr>
          <a:xfrm>
            <a:off x="1921635" y="1790950"/>
            <a:ext cx="5300700" cy="1150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0" name="Google Shape;130;p11"/>
          <p:cNvSpPr txBox="1">
            <a:spLocks noGrp="1"/>
          </p:cNvSpPr>
          <p:nvPr>
            <p:ph type="subTitle" idx="1"/>
          </p:nvPr>
        </p:nvSpPr>
        <p:spPr>
          <a:xfrm>
            <a:off x="1920300" y="2986847"/>
            <a:ext cx="5303400" cy="365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1" name="Google Shape;131;p11"/>
          <p:cNvSpPr/>
          <p:nvPr/>
        </p:nvSpPr>
        <p:spPr>
          <a:xfrm flipH="1">
            <a:off x="-12415"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11"/>
          <p:cNvGrpSpPr/>
          <p:nvPr/>
        </p:nvGrpSpPr>
        <p:grpSpPr>
          <a:xfrm rot="5400000">
            <a:off x="4451472" y="-165989"/>
            <a:ext cx="241056" cy="914432"/>
            <a:chOff x="8678500" y="189000"/>
            <a:chExt cx="274302" cy="1036302"/>
          </a:xfrm>
        </p:grpSpPr>
        <p:sp>
          <p:nvSpPr>
            <p:cNvPr id="133" name="Google Shape;133;p11"/>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11"/>
          <p:cNvSpPr/>
          <p:nvPr/>
        </p:nvSpPr>
        <p:spPr>
          <a:xfrm>
            <a:off x="8340956"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11"/>
          <p:cNvGrpSpPr/>
          <p:nvPr/>
        </p:nvGrpSpPr>
        <p:grpSpPr>
          <a:xfrm flipH="1">
            <a:off x="-12361" y="4758581"/>
            <a:ext cx="3442940" cy="241072"/>
            <a:chOff x="1652875" y="1409000"/>
            <a:chExt cx="2730325" cy="191175"/>
          </a:xfrm>
        </p:grpSpPr>
        <p:sp>
          <p:nvSpPr>
            <p:cNvPr id="138" name="Google Shape;138;p11"/>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11"/>
          <p:cNvGrpSpPr/>
          <p:nvPr/>
        </p:nvGrpSpPr>
        <p:grpSpPr>
          <a:xfrm rot="-5400000">
            <a:off x="8331034" y="4395663"/>
            <a:ext cx="914382" cy="276493"/>
            <a:chOff x="1799000" y="456425"/>
            <a:chExt cx="1520675" cy="459825"/>
          </a:xfrm>
        </p:grpSpPr>
        <p:sp>
          <p:nvSpPr>
            <p:cNvPr id="143" name="Google Shape;143;p11"/>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2067624" y="1631800"/>
            <a:ext cx="23406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 name="Google Shape;157;p13"/>
          <p:cNvSpPr txBox="1">
            <a:spLocks noGrp="1"/>
          </p:cNvSpPr>
          <p:nvPr>
            <p:ph type="subTitle" idx="1"/>
          </p:nvPr>
        </p:nvSpPr>
        <p:spPr>
          <a:xfrm>
            <a:off x="2067624" y="1846600"/>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title" idx="2"/>
          </p:nvPr>
        </p:nvSpPr>
        <p:spPr>
          <a:xfrm flipH="1">
            <a:off x="5639515" y="1631791"/>
            <a:ext cx="23409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13"/>
          <p:cNvSpPr txBox="1">
            <a:spLocks noGrp="1"/>
          </p:cNvSpPr>
          <p:nvPr>
            <p:ph type="subTitle" idx="3"/>
          </p:nvPr>
        </p:nvSpPr>
        <p:spPr>
          <a:xfrm flipH="1">
            <a:off x="5639515" y="1846591"/>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title" idx="4" hasCustomPrompt="1"/>
          </p:nvPr>
        </p:nvSpPr>
        <p:spPr>
          <a:xfrm>
            <a:off x="1163585" y="1631800"/>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title" idx="5" hasCustomPrompt="1"/>
          </p:nvPr>
        </p:nvSpPr>
        <p:spPr>
          <a:xfrm flipH="1">
            <a:off x="4733712" y="1631800"/>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2" name="Google Shape;162;p13"/>
          <p:cNvSpPr txBox="1">
            <a:spLocks noGrp="1"/>
          </p:cNvSpPr>
          <p:nvPr>
            <p:ph type="title" idx="6"/>
          </p:nvPr>
        </p:nvSpPr>
        <p:spPr>
          <a:xfrm>
            <a:off x="2067624" y="3088683"/>
            <a:ext cx="23406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13"/>
          <p:cNvSpPr txBox="1">
            <a:spLocks noGrp="1"/>
          </p:cNvSpPr>
          <p:nvPr>
            <p:ph type="subTitle" idx="7"/>
          </p:nvPr>
        </p:nvSpPr>
        <p:spPr>
          <a:xfrm>
            <a:off x="2067624" y="3304717"/>
            <a:ext cx="23409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3"/>
          <p:cNvSpPr txBox="1">
            <a:spLocks noGrp="1"/>
          </p:cNvSpPr>
          <p:nvPr>
            <p:ph type="title" idx="8"/>
          </p:nvPr>
        </p:nvSpPr>
        <p:spPr>
          <a:xfrm flipH="1">
            <a:off x="5639515" y="3088684"/>
            <a:ext cx="23409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5" name="Google Shape;165;p13"/>
          <p:cNvSpPr txBox="1">
            <a:spLocks noGrp="1"/>
          </p:cNvSpPr>
          <p:nvPr>
            <p:ph type="subTitle" idx="9"/>
          </p:nvPr>
        </p:nvSpPr>
        <p:spPr>
          <a:xfrm flipH="1">
            <a:off x="5639515" y="3304719"/>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13"/>
          <p:cNvSpPr txBox="1">
            <a:spLocks noGrp="1"/>
          </p:cNvSpPr>
          <p:nvPr>
            <p:ph type="title" idx="13" hasCustomPrompt="1"/>
          </p:nvPr>
        </p:nvSpPr>
        <p:spPr>
          <a:xfrm>
            <a:off x="1163585" y="3088683"/>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14" hasCustomPrompt="1"/>
          </p:nvPr>
        </p:nvSpPr>
        <p:spPr>
          <a:xfrm flipH="1">
            <a:off x="4733712" y="3088683"/>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9" name="Google Shape;169;p13"/>
          <p:cNvGrpSpPr/>
          <p:nvPr/>
        </p:nvGrpSpPr>
        <p:grpSpPr>
          <a:xfrm>
            <a:off x="8073984" y="4746825"/>
            <a:ext cx="914382" cy="276493"/>
            <a:chOff x="1799000" y="456425"/>
            <a:chExt cx="1520675" cy="459825"/>
          </a:xfrm>
        </p:grpSpPr>
        <p:sp>
          <p:nvSpPr>
            <p:cNvPr id="170" name="Google Shape;170;p13"/>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13"/>
          <p:cNvGrpSpPr/>
          <p:nvPr/>
        </p:nvGrpSpPr>
        <p:grpSpPr>
          <a:xfrm>
            <a:off x="8686528" y="637624"/>
            <a:ext cx="241056" cy="914432"/>
            <a:chOff x="8678500" y="189000"/>
            <a:chExt cx="274302" cy="1036302"/>
          </a:xfrm>
        </p:grpSpPr>
        <p:sp>
          <p:nvSpPr>
            <p:cNvPr id="182" name="Google Shape;182;p13"/>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3"/>
          <p:cNvSpPr/>
          <p:nvPr/>
        </p:nvSpPr>
        <p:spPr>
          <a:xfrm>
            <a:off x="-18545" y="-12425"/>
            <a:ext cx="334800" cy="521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leo"/>
              <a:buNone/>
              <a:defRPr sz="3000" b="1">
                <a:solidFill>
                  <a:schemeClr val="dk1"/>
                </a:solidFill>
                <a:latin typeface="Aleo"/>
                <a:ea typeface="Aleo"/>
                <a:cs typeface="Aleo"/>
                <a:sym typeface="Aleo"/>
              </a:defRPr>
            </a:lvl1pPr>
            <a:lvl2pPr lvl="1"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2pPr>
            <a:lvl3pPr lvl="2"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3pPr>
            <a:lvl4pPr lvl="3"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4pPr>
            <a:lvl5pPr lvl="4"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5pPr>
            <a:lvl6pPr lvl="5"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6pPr>
            <a:lvl7pPr lvl="6"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7pPr>
            <a:lvl8pPr lvl="7"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8pPr>
            <a:lvl9pPr lvl="8"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1pPr>
            <a:lvl2pPr marL="914400" lvl="1"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83" r:id="rId2"/>
    <p:sldLayoutId id="2147483651" r:id="rId3"/>
    <p:sldLayoutId id="2147483653" r:id="rId4"/>
    <p:sldLayoutId id="2147483654" r:id="rId5"/>
    <p:sldLayoutId id="2147483655" r:id="rId6"/>
    <p:sldLayoutId id="2147483657" r:id="rId7"/>
    <p:sldLayoutId id="2147483658" r:id="rId8"/>
    <p:sldLayoutId id="2147483659" r:id="rId9"/>
    <p:sldLayoutId id="2147483661" r:id="rId10"/>
    <p:sldLayoutId id="2147483662" r:id="rId11"/>
    <p:sldLayoutId id="2147483667" r:id="rId12"/>
    <p:sldLayoutId id="2147483670" r:id="rId13"/>
    <p:sldLayoutId id="2147483671" r:id="rId14"/>
    <p:sldLayoutId id="2147483673" r:id="rId15"/>
    <p:sldLayoutId id="2147483677" r:id="rId16"/>
    <p:sldLayoutId id="21474836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7" name="Google Shape;627;p39"/>
          <p:cNvPicPr preferRelativeResize="0">
            <a:picLocks noGrp="1"/>
          </p:cNvPicPr>
          <p:nvPr>
            <p:ph type="pic" idx="2"/>
          </p:nvPr>
        </p:nvPicPr>
        <p:blipFill>
          <a:blip r:embed="rId3"/>
          <a:srcRect l="26984" r="26984"/>
          <a:stretch/>
        </p:blipFill>
        <p:spPr>
          <a:xfrm>
            <a:off x="542247" y="567599"/>
            <a:ext cx="2736899" cy="4008302"/>
          </a:xfrm>
          <a:prstGeom prst="rect">
            <a:avLst/>
          </a:prstGeom>
        </p:spPr>
      </p:pic>
      <p:sp>
        <p:nvSpPr>
          <p:cNvPr id="7" name="TextBox 6">
            <a:extLst>
              <a:ext uri="{FF2B5EF4-FFF2-40B4-BE49-F238E27FC236}">
                <a16:creationId xmlns:a16="http://schemas.microsoft.com/office/drawing/2014/main" id="{256848DD-1807-2152-B9B2-E6FCC65BB0DE}"/>
              </a:ext>
            </a:extLst>
          </p:cNvPr>
          <p:cNvSpPr txBox="1"/>
          <p:nvPr/>
        </p:nvSpPr>
        <p:spPr>
          <a:xfrm>
            <a:off x="3279146" y="1064831"/>
            <a:ext cx="5590478" cy="3013838"/>
          </a:xfrm>
          <a:prstGeom prst="rect">
            <a:avLst/>
          </a:prstGeom>
          <a:noFill/>
        </p:spPr>
        <p:txBody>
          <a:bodyPr wrap="square">
            <a:spAutoFit/>
          </a:bodyPr>
          <a:lstStyle/>
          <a:p>
            <a:pPr algn="ctr">
              <a:lnSpc>
                <a:spcPct val="150000"/>
              </a:lnSpc>
            </a:pPr>
            <a:r>
              <a:rPr lang="en-US" sz="4400" b="1">
                <a:solidFill>
                  <a:srgbClr val="911212"/>
                </a:solidFill>
              </a:rPr>
              <a:t>CHƯƠNG 5: </a:t>
            </a:r>
          </a:p>
          <a:p>
            <a:pPr algn="ctr">
              <a:lnSpc>
                <a:spcPct val="150000"/>
              </a:lnSpc>
            </a:pPr>
            <a:r>
              <a:rPr lang="en-US" sz="4400" b="1">
                <a:solidFill>
                  <a:srgbClr val="911212"/>
                </a:solidFill>
              </a:rPr>
              <a:t>THẾ GIỚI TỪ </a:t>
            </a:r>
          </a:p>
          <a:p>
            <a:pPr algn="ctr">
              <a:lnSpc>
                <a:spcPct val="150000"/>
              </a:lnSpc>
            </a:pPr>
            <a:r>
              <a:rPr lang="en-US" sz="4400" b="1">
                <a:solidFill>
                  <a:srgbClr val="911212"/>
                </a:solidFill>
              </a:rPr>
              <a:t>NĂM 1991 ĐẾN NAY</a:t>
            </a:r>
          </a:p>
        </p:txBody>
      </p:sp>
      <p:pic>
        <p:nvPicPr>
          <p:cNvPr id="2" name="Picture 1">
            <a:extLst>
              <a:ext uri="{FF2B5EF4-FFF2-40B4-BE49-F238E27FC236}">
                <a16:creationId xmlns:a16="http://schemas.microsoft.com/office/drawing/2014/main" id="{A80E9758-F079-AC11-23E4-C22A4346B65E}"/>
              </a:ext>
            </a:extLst>
          </p:cNvPr>
          <p:cNvPicPr>
            <a:picLocks noChangeAspect="1"/>
          </p:cNvPicPr>
          <p:nvPr/>
        </p:nvPicPr>
        <p:blipFill>
          <a:blip r:embed="rId4"/>
          <a:stretch>
            <a:fillRect/>
          </a:stretch>
        </p:blipFill>
        <p:spPr>
          <a:xfrm>
            <a:off x="2239539" y="4996276"/>
            <a:ext cx="830763" cy="147224"/>
          </a:xfrm>
          <a:prstGeom prst="rect">
            <a:avLst/>
          </a:prstGeom>
        </p:spPr>
      </p:pic>
    </p:spTree>
  </p:cSld>
  <p:clrMapOvr>
    <a:masterClrMapping/>
  </p:clrMapOvr>
  <p:transition advTm="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67744551-7433-CDEA-FFEF-0DC61466F3A9}"/>
            </a:ext>
          </a:extLst>
        </p:cNvPr>
        <p:cNvGrpSpPr/>
        <p:nvPr/>
      </p:nvGrpSpPr>
      <p:grpSpPr>
        <a:xfrm>
          <a:off x="0" y="0"/>
          <a:ext cx="0" cy="0"/>
          <a:chOff x="0" y="0"/>
          <a:chExt cx="0" cy="0"/>
        </a:xfrm>
      </p:grpSpPr>
      <p:sp>
        <p:nvSpPr>
          <p:cNvPr id="2" name="Arrow: Pentagon 5">
            <a:extLst>
              <a:ext uri="{FF2B5EF4-FFF2-40B4-BE49-F238E27FC236}">
                <a16:creationId xmlns:a16="http://schemas.microsoft.com/office/drawing/2014/main" id="{D435F16D-EB92-2289-983C-C6F9B53EACAD}"/>
              </a:ext>
            </a:extLst>
          </p:cNvPr>
          <p:cNvSpPr/>
          <p:nvPr/>
        </p:nvSpPr>
        <p:spPr>
          <a:xfrm>
            <a:off x="0" y="692150"/>
            <a:ext cx="2981093" cy="571500"/>
          </a:xfrm>
          <a:prstGeom prst="homePlate">
            <a:avLst/>
          </a:prstGeom>
          <a:solidFill>
            <a:srgbClr val="182F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Xu hướng đa cực</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20A03BE-82BB-ED9C-C2F2-B0BE9F6EBEB6}"/>
              </a:ext>
            </a:extLst>
          </p:cNvPr>
          <p:cNvSpPr txBox="1"/>
          <p:nvPr/>
        </p:nvSpPr>
        <p:spPr>
          <a:xfrm>
            <a:off x="369848" y="1452116"/>
            <a:ext cx="7775085" cy="496996"/>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N</a:t>
            </a:r>
            <a:r>
              <a:rPr lang="vi-VN" sz="2000"/>
              <a:t>hiều trung tâm với sự cạnh tranh của các cường quốc</a:t>
            </a:r>
            <a:r>
              <a:rPr lang="en-US" sz="2000"/>
              <a:t>:</a:t>
            </a:r>
          </a:p>
        </p:txBody>
      </p:sp>
      <p:sp>
        <p:nvSpPr>
          <p:cNvPr id="14" name="Freeform 2">
            <a:extLst>
              <a:ext uri="{FF2B5EF4-FFF2-40B4-BE49-F238E27FC236}">
                <a16:creationId xmlns:a16="http://schemas.microsoft.com/office/drawing/2014/main" id="{C8E09B42-DAF2-3568-FA67-475840348028}"/>
              </a:ext>
            </a:extLst>
          </p:cNvPr>
          <p:cNvSpPr/>
          <p:nvPr/>
        </p:nvSpPr>
        <p:spPr>
          <a:xfrm>
            <a:off x="2157561" y="2137579"/>
            <a:ext cx="1561822" cy="2595009"/>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3"/>
            <a:stretch>
              <a:fillRect/>
            </a:stretch>
          </a:blipFill>
        </p:spPr>
        <p:txBody>
          <a:bodyPr/>
          <a:lstStyle/>
          <a:p>
            <a:endParaRPr lang="en-US"/>
          </a:p>
        </p:txBody>
      </p:sp>
      <p:sp>
        <p:nvSpPr>
          <p:cNvPr id="15" name="Freeform 6">
            <a:extLst>
              <a:ext uri="{FF2B5EF4-FFF2-40B4-BE49-F238E27FC236}">
                <a16:creationId xmlns:a16="http://schemas.microsoft.com/office/drawing/2014/main" id="{5E0DACF3-D1B4-4434-033E-8E5AB02F2C6D}"/>
              </a:ext>
            </a:extLst>
          </p:cNvPr>
          <p:cNvSpPr/>
          <p:nvPr/>
        </p:nvSpPr>
        <p:spPr>
          <a:xfrm>
            <a:off x="465066" y="2137583"/>
            <a:ext cx="1561822" cy="2595009"/>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4"/>
            <a:stretch>
              <a:fillRect/>
            </a:stretch>
          </a:blipFill>
        </p:spPr>
        <p:txBody>
          <a:bodyPr/>
          <a:lstStyle/>
          <a:p>
            <a:endParaRPr lang="en-US"/>
          </a:p>
        </p:txBody>
      </p:sp>
      <p:sp>
        <p:nvSpPr>
          <p:cNvPr id="16" name="Freeform 3">
            <a:extLst>
              <a:ext uri="{FF2B5EF4-FFF2-40B4-BE49-F238E27FC236}">
                <a16:creationId xmlns:a16="http://schemas.microsoft.com/office/drawing/2014/main" id="{FDB18058-BE28-FFFD-039A-73A86A572895}"/>
              </a:ext>
            </a:extLst>
          </p:cNvPr>
          <p:cNvSpPr/>
          <p:nvPr/>
        </p:nvSpPr>
        <p:spPr>
          <a:xfrm>
            <a:off x="5542551" y="2137579"/>
            <a:ext cx="1561822" cy="2595009"/>
          </a:xfrm>
          <a:custGeom>
            <a:avLst/>
            <a:gdLst/>
            <a:ahLst/>
            <a:cxnLst/>
            <a:rect l="l" t="t" r="r" b="b"/>
            <a:pathLst>
              <a:path w="2368596" h="4599215">
                <a:moveTo>
                  <a:pt x="0" y="0"/>
                </a:moveTo>
                <a:lnTo>
                  <a:pt x="2368595" y="0"/>
                </a:lnTo>
                <a:lnTo>
                  <a:pt x="2368595" y="4599215"/>
                </a:lnTo>
                <a:lnTo>
                  <a:pt x="0" y="4599215"/>
                </a:lnTo>
                <a:lnTo>
                  <a:pt x="0" y="0"/>
                </a:lnTo>
                <a:close/>
              </a:path>
            </a:pathLst>
          </a:custGeom>
          <a:blipFill>
            <a:blip r:embed="rId5"/>
            <a:stretch>
              <a:fillRect/>
            </a:stretch>
          </a:blipFill>
        </p:spPr>
        <p:txBody>
          <a:bodyPr/>
          <a:lstStyle/>
          <a:p>
            <a:endParaRPr lang="en-US"/>
          </a:p>
        </p:txBody>
      </p:sp>
      <p:sp>
        <p:nvSpPr>
          <p:cNvPr id="17" name="Freeform 14">
            <a:extLst>
              <a:ext uri="{FF2B5EF4-FFF2-40B4-BE49-F238E27FC236}">
                <a16:creationId xmlns:a16="http://schemas.microsoft.com/office/drawing/2014/main" id="{B3F51C85-4446-3931-7A21-0B07F5459EE3}"/>
              </a:ext>
            </a:extLst>
          </p:cNvPr>
          <p:cNvSpPr/>
          <p:nvPr/>
        </p:nvSpPr>
        <p:spPr>
          <a:xfrm>
            <a:off x="7235046" y="2137578"/>
            <a:ext cx="1561822" cy="2595009"/>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6"/>
            <a:stretch>
              <a:fillRect/>
            </a:stretch>
          </a:blipFill>
        </p:spPr>
        <p:txBody>
          <a:bodyPr/>
          <a:lstStyle/>
          <a:p>
            <a:endParaRPr lang="en-US"/>
          </a:p>
        </p:txBody>
      </p:sp>
      <p:sp>
        <p:nvSpPr>
          <p:cNvPr id="18" name="Freeform 15">
            <a:extLst>
              <a:ext uri="{FF2B5EF4-FFF2-40B4-BE49-F238E27FC236}">
                <a16:creationId xmlns:a16="http://schemas.microsoft.com/office/drawing/2014/main" id="{648EF301-32C5-256C-FD25-BFE6B07A15A1}"/>
              </a:ext>
            </a:extLst>
          </p:cNvPr>
          <p:cNvSpPr/>
          <p:nvPr/>
        </p:nvSpPr>
        <p:spPr>
          <a:xfrm>
            <a:off x="3850056" y="2137579"/>
            <a:ext cx="1561822" cy="2595009"/>
          </a:xfrm>
          <a:custGeom>
            <a:avLst/>
            <a:gdLst/>
            <a:ahLst/>
            <a:cxnLst/>
            <a:rect l="l" t="t" r="r" b="b"/>
            <a:pathLst>
              <a:path w="2368596" h="4599215">
                <a:moveTo>
                  <a:pt x="0" y="0"/>
                </a:moveTo>
                <a:lnTo>
                  <a:pt x="2368595" y="0"/>
                </a:lnTo>
                <a:lnTo>
                  <a:pt x="2368595" y="4599215"/>
                </a:lnTo>
                <a:lnTo>
                  <a:pt x="0" y="4599215"/>
                </a:lnTo>
                <a:lnTo>
                  <a:pt x="0" y="0"/>
                </a:lnTo>
                <a:close/>
              </a:path>
            </a:pathLst>
          </a:custGeom>
          <a:blipFill>
            <a:blip r:embed="rId7"/>
            <a:stretch>
              <a:fillRect/>
            </a:stretch>
          </a:blipFill>
        </p:spPr>
        <p:txBody>
          <a:bodyPr/>
          <a:lstStyle/>
          <a:p>
            <a:endParaRPr lang="en-US"/>
          </a:p>
        </p:txBody>
      </p:sp>
      <p:pic>
        <p:nvPicPr>
          <p:cNvPr id="3" name="Picture 2">
            <a:extLst>
              <a:ext uri="{FF2B5EF4-FFF2-40B4-BE49-F238E27FC236}">
                <a16:creationId xmlns:a16="http://schemas.microsoft.com/office/drawing/2014/main" id="{9D72EC26-40A2-DF11-E1F8-FAE95CC10849}"/>
              </a:ext>
            </a:extLst>
          </p:cNvPr>
          <p:cNvPicPr>
            <a:picLocks noChangeAspect="1"/>
          </p:cNvPicPr>
          <p:nvPr/>
        </p:nvPicPr>
        <p:blipFill>
          <a:blip r:embed="rId8"/>
          <a:stretch>
            <a:fillRect/>
          </a:stretch>
        </p:blipFill>
        <p:spPr>
          <a:xfrm>
            <a:off x="0" y="5017570"/>
            <a:ext cx="830763" cy="147224"/>
          </a:xfrm>
          <a:prstGeom prst="rect">
            <a:avLst/>
          </a:prstGeom>
        </p:spPr>
      </p:pic>
    </p:spTree>
    <p:extLst>
      <p:ext uri="{BB962C8B-B14F-4D97-AF65-F5344CB8AC3E}">
        <p14:creationId xmlns:p14="http://schemas.microsoft.com/office/powerpoint/2010/main" val="7203456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BF81-B2FB-B29E-1898-FCB94C60EFA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929E549-2009-7D19-28D0-DCFCACEE7E7D}"/>
              </a:ext>
            </a:extLst>
          </p:cNvPr>
          <p:cNvGrpSpPr/>
          <p:nvPr/>
        </p:nvGrpSpPr>
        <p:grpSpPr>
          <a:xfrm>
            <a:off x="311110" y="375342"/>
            <a:ext cx="4107478" cy="3359097"/>
            <a:chOff x="254258" y="306456"/>
            <a:chExt cx="4107478" cy="3359097"/>
          </a:xfrm>
        </p:grpSpPr>
        <p:pic>
          <p:nvPicPr>
            <p:cNvPr id="3" name="Picture 2">
              <a:extLst>
                <a:ext uri="{FF2B5EF4-FFF2-40B4-BE49-F238E27FC236}">
                  <a16:creationId xmlns:a16="http://schemas.microsoft.com/office/drawing/2014/main" id="{8D9F987F-90C6-3A66-9F01-73642FED49BF}"/>
                </a:ext>
              </a:extLst>
            </p:cNvPr>
            <p:cNvPicPr>
              <a:picLocks noChangeAspect="1"/>
            </p:cNvPicPr>
            <p:nvPr/>
          </p:nvPicPr>
          <p:blipFill>
            <a:blip r:embed="rId2"/>
            <a:srcRect/>
            <a:stretch/>
          </p:blipFill>
          <p:spPr>
            <a:xfrm>
              <a:off x="254258" y="306456"/>
              <a:ext cx="4107478" cy="2647041"/>
            </a:xfrm>
            <a:prstGeom prst="rect">
              <a:avLst/>
            </a:prstGeom>
          </p:spPr>
        </p:pic>
        <p:sp>
          <p:nvSpPr>
            <p:cNvPr id="4" name="TextBox 3">
              <a:extLst>
                <a:ext uri="{FF2B5EF4-FFF2-40B4-BE49-F238E27FC236}">
                  <a16:creationId xmlns:a16="http://schemas.microsoft.com/office/drawing/2014/main" id="{4581CFB9-B559-0B41-B064-27ED1A9DA3FD}"/>
                </a:ext>
              </a:extLst>
            </p:cNvPr>
            <p:cNvSpPr txBox="1"/>
            <p:nvPr/>
          </p:nvSpPr>
          <p:spPr>
            <a:xfrm>
              <a:off x="401564" y="2966836"/>
              <a:ext cx="3812866" cy="698717"/>
            </a:xfrm>
            <a:prstGeom prst="rect">
              <a:avLst/>
            </a:prstGeom>
            <a:noFill/>
          </p:spPr>
          <p:txBody>
            <a:bodyPr wrap="square">
              <a:spAutoFit/>
            </a:bodyPr>
            <a:lstStyle/>
            <a:p>
              <a:pPr algn="ctr">
                <a:lnSpc>
                  <a:spcPct val="150000"/>
                </a:lnSpc>
              </a:pPr>
              <a:r>
                <a:rPr lang="vi-VN"/>
                <a:t>Trung Quốc đã và đang là đối thủ cạnh tranh quyết liệt vị thế siêu cường với Mỹ</a:t>
              </a:r>
            </a:p>
          </p:txBody>
        </p:sp>
      </p:grpSp>
      <p:grpSp>
        <p:nvGrpSpPr>
          <p:cNvPr id="5" name="Group 4">
            <a:extLst>
              <a:ext uri="{FF2B5EF4-FFF2-40B4-BE49-F238E27FC236}">
                <a16:creationId xmlns:a16="http://schemas.microsoft.com/office/drawing/2014/main" id="{814AEB7A-E7FD-ACA7-6AE4-BAB046DE19E9}"/>
              </a:ext>
            </a:extLst>
          </p:cNvPr>
          <p:cNvGrpSpPr/>
          <p:nvPr/>
        </p:nvGrpSpPr>
        <p:grpSpPr>
          <a:xfrm>
            <a:off x="4637253" y="1100310"/>
            <a:ext cx="4255659" cy="3854024"/>
            <a:chOff x="179125" y="134097"/>
            <a:chExt cx="4255659" cy="3854024"/>
          </a:xfrm>
        </p:grpSpPr>
        <p:pic>
          <p:nvPicPr>
            <p:cNvPr id="6" name="Picture 5">
              <a:extLst>
                <a:ext uri="{FF2B5EF4-FFF2-40B4-BE49-F238E27FC236}">
                  <a16:creationId xmlns:a16="http://schemas.microsoft.com/office/drawing/2014/main" id="{528986B7-C810-98CA-1758-9EF42583AABB}"/>
                </a:ext>
              </a:extLst>
            </p:cNvPr>
            <p:cNvPicPr>
              <a:picLocks noChangeAspect="1"/>
            </p:cNvPicPr>
            <p:nvPr/>
          </p:nvPicPr>
          <p:blipFill>
            <a:blip r:embed="rId3"/>
            <a:srcRect/>
            <a:stretch/>
          </p:blipFill>
          <p:spPr>
            <a:xfrm>
              <a:off x="179125" y="134097"/>
              <a:ext cx="4255659" cy="2832141"/>
            </a:xfrm>
            <a:prstGeom prst="rect">
              <a:avLst/>
            </a:prstGeom>
          </p:spPr>
        </p:pic>
        <p:sp>
          <p:nvSpPr>
            <p:cNvPr id="7" name="TextBox 6">
              <a:extLst>
                <a:ext uri="{FF2B5EF4-FFF2-40B4-BE49-F238E27FC236}">
                  <a16:creationId xmlns:a16="http://schemas.microsoft.com/office/drawing/2014/main" id="{0A26A42A-4E93-FA92-8575-BE7D99E3510C}"/>
                </a:ext>
              </a:extLst>
            </p:cNvPr>
            <p:cNvSpPr txBox="1"/>
            <p:nvPr/>
          </p:nvSpPr>
          <p:spPr>
            <a:xfrm>
              <a:off x="543339" y="2966238"/>
              <a:ext cx="3527232" cy="1021883"/>
            </a:xfrm>
            <a:prstGeom prst="rect">
              <a:avLst/>
            </a:prstGeom>
            <a:noFill/>
          </p:spPr>
          <p:txBody>
            <a:bodyPr wrap="square">
              <a:spAutoFit/>
            </a:bodyPr>
            <a:lstStyle/>
            <a:p>
              <a:pPr algn="ctr">
                <a:lnSpc>
                  <a:spcPct val="150000"/>
                </a:lnSpc>
              </a:pPr>
              <a:r>
                <a:rPr lang="en-US"/>
                <a:t>Đối mặt với lệnh hạn chế xuất khẩu của Mỹ, Trung Quốc đang đẩy mạnh các ngành sản xuất công nghệ cao</a:t>
              </a:r>
              <a:endParaRPr lang="vi-VN"/>
            </a:p>
          </p:txBody>
        </p:sp>
      </p:grpSp>
      <p:pic>
        <p:nvPicPr>
          <p:cNvPr id="8" name="Picture 7">
            <a:extLst>
              <a:ext uri="{FF2B5EF4-FFF2-40B4-BE49-F238E27FC236}">
                <a16:creationId xmlns:a16="http://schemas.microsoft.com/office/drawing/2014/main" id="{977AF74B-D73C-41CA-FB04-105962A057F6}"/>
              </a:ext>
            </a:extLst>
          </p:cNvPr>
          <p:cNvPicPr>
            <a:picLocks noChangeAspect="1"/>
          </p:cNvPicPr>
          <p:nvPr/>
        </p:nvPicPr>
        <p:blipFill>
          <a:blip r:embed="rId4"/>
          <a:stretch>
            <a:fillRect/>
          </a:stretch>
        </p:blipFill>
        <p:spPr>
          <a:xfrm>
            <a:off x="0" y="5017570"/>
            <a:ext cx="830763" cy="147224"/>
          </a:xfrm>
          <a:prstGeom prst="rect">
            <a:avLst/>
          </a:prstGeom>
        </p:spPr>
      </p:pic>
    </p:spTree>
    <p:extLst>
      <p:ext uri="{BB962C8B-B14F-4D97-AF65-F5344CB8AC3E}">
        <p14:creationId xmlns:p14="http://schemas.microsoft.com/office/powerpoint/2010/main" val="125627600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4706D-7E69-C179-1051-4C87C7E112B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7C8A667-6A6B-54FE-F616-881A83D3E477}"/>
              </a:ext>
            </a:extLst>
          </p:cNvPr>
          <p:cNvGrpSpPr/>
          <p:nvPr/>
        </p:nvGrpSpPr>
        <p:grpSpPr>
          <a:xfrm>
            <a:off x="251088" y="320744"/>
            <a:ext cx="4255659" cy="3535823"/>
            <a:chOff x="180166" y="116391"/>
            <a:chExt cx="4255659" cy="3535823"/>
          </a:xfrm>
        </p:grpSpPr>
        <p:pic>
          <p:nvPicPr>
            <p:cNvPr id="3" name="Picture 2">
              <a:extLst>
                <a:ext uri="{FF2B5EF4-FFF2-40B4-BE49-F238E27FC236}">
                  <a16:creationId xmlns:a16="http://schemas.microsoft.com/office/drawing/2014/main" id="{C1C0324C-D7C2-324A-40E3-DCA8452FC3E8}"/>
                </a:ext>
              </a:extLst>
            </p:cNvPr>
            <p:cNvPicPr>
              <a:picLocks noChangeAspect="1"/>
            </p:cNvPicPr>
            <p:nvPr/>
          </p:nvPicPr>
          <p:blipFill>
            <a:blip r:embed="rId2"/>
            <a:srcRect/>
            <a:stretch/>
          </p:blipFill>
          <p:spPr>
            <a:xfrm>
              <a:off x="180166" y="116391"/>
              <a:ext cx="4255659" cy="2837106"/>
            </a:xfrm>
            <a:prstGeom prst="rect">
              <a:avLst/>
            </a:prstGeom>
          </p:spPr>
        </p:pic>
        <p:sp>
          <p:nvSpPr>
            <p:cNvPr id="4" name="TextBox 3">
              <a:extLst>
                <a:ext uri="{FF2B5EF4-FFF2-40B4-BE49-F238E27FC236}">
                  <a16:creationId xmlns:a16="http://schemas.microsoft.com/office/drawing/2014/main" id="{7124FA98-4CA3-AB3C-60CA-28E72E4446A0}"/>
                </a:ext>
              </a:extLst>
            </p:cNvPr>
            <p:cNvSpPr txBox="1"/>
            <p:nvPr/>
          </p:nvSpPr>
          <p:spPr>
            <a:xfrm>
              <a:off x="691471" y="2953497"/>
              <a:ext cx="3233051" cy="698717"/>
            </a:xfrm>
            <a:prstGeom prst="rect">
              <a:avLst/>
            </a:prstGeom>
            <a:noFill/>
          </p:spPr>
          <p:txBody>
            <a:bodyPr wrap="square">
              <a:spAutoFit/>
            </a:bodyPr>
            <a:lstStyle/>
            <a:p>
              <a:pPr algn="ctr">
                <a:lnSpc>
                  <a:spcPct val="150000"/>
                </a:lnSpc>
              </a:pPr>
              <a:r>
                <a:rPr lang="vi-VN"/>
                <a:t>Liên minh châu Âu (EU) – Tổ chức thương mại hàng đầu thế giới</a:t>
              </a:r>
            </a:p>
          </p:txBody>
        </p:sp>
      </p:grpSp>
      <p:grpSp>
        <p:nvGrpSpPr>
          <p:cNvPr id="5" name="Group 4">
            <a:extLst>
              <a:ext uri="{FF2B5EF4-FFF2-40B4-BE49-F238E27FC236}">
                <a16:creationId xmlns:a16="http://schemas.microsoft.com/office/drawing/2014/main" id="{D4858865-C6B9-AAC9-F56F-2D17E21617C6}"/>
              </a:ext>
            </a:extLst>
          </p:cNvPr>
          <p:cNvGrpSpPr/>
          <p:nvPr/>
        </p:nvGrpSpPr>
        <p:grpSpPr>
          <a:xfrm>
            <a:off x="4731447" y="1298940"/>
            <a:ext cx="4161465" cy="3717820"/>
            <a:chOff x="226222" y="-52865"/>
            <a:chExt cx="4161465" cy="3717820"/>
          </a:xfrm>
        </p:grpSpPr>
        <p:pic>
          <p:nvPicPr>
            <p:cNvPr id="6" name="Picture 5">
              <a:extLst>
                <a:ext uri="{FF2B5EF4-FFF2-40B4-BE49-F238E27FC236}">
                  <a16:creationId xmlns:a16="http://schemas.microsoft.com/office/drawing/2014/main" id="{ED3D8E2E-AD70-22BA-1FDA-6041916BE964}"/>
                </a:ext>
              </a:extLst>
            </p:cNvPr>
            <p:cNvPicPr>
              <a:picLocks noChangeAspect="1"/>
            </p:cNvPicPr>
            <p:nvPr/>
          </p:nvPicPr>
          <p:blipFill>
            <a:blip r:embed="rId3"/>
            <a:srcRect/>
            <a:stretch/>
          </p:blipFill>
          <p:spPr>
            <a:xfrm>
              <a:off x="226222" y="-52865"/>
              <a:ext cx="4161465" cy="3019103"/>
            </a:xfrm>
            <a:prstGeom prst="rect">
              <a:avLst/>
            </a:prstGeom>
          </p:spPr>
        </p:pic>
        <p:sp>
          <p:nvSpPr>
            <p:cNvPr id="7" name="TextBox 6">
              <a:extLst>
                <a:ext uri="{FF2B5EF4-FFF2-40B4-BE49-F238E27FC236}">
                  <a16:creationId xmlns:a16="http://schemas.microsoft.com/office/drawing/2014/main" id="{60DE55CE-2B11-8E1D-889B-1C84D17419FF}"/>
                </a:ext>
              </a:extLst>
            </p:cNvPr>
            <p:cNvSpPr txBox="1"/>
            <p:nvPr/>
          </p:nvSpPr>
          <p:spPr>
            <a:xfrm>
              <a:off x="543339" y="2966238"/>
              <a:ext cx="3527232" cy="698717"/>
            </a:xfrm>
            <a:prstGeom prst="rect">
              <a:avLst/>
            </a:prstGeom>
            <a:noFill/>
          </p:spPr>
          <p:txBody>
            <a:bodyPr wrap="square">
              <a:spAutoFit/>
            </a:bodyPr>
            <a:lstStyle/>
            <a:p>
              <a:pPr algn="ctr">
                <a:lnSpc>
                  <a:spcPct val="150000"/>
                </a:lnSpc>
              </a:pPr>
              <a:r>
                <a:rPr lang="en-US"/>
                <a:t>Trụ sở của Liên minh châu Âu</a:t>
              </a:r>
            </a:p>
            <a:p>
              <a:pPr algn="ctr">
                <a:lnSpc>
                  <a:spcPct val="150000"/>
                </a:lnSpc>
              </a:pPr>
              <a:r>
                <a:rPr lang="en-US"/>
                <a:t> ở Brúc-xen (Bỉ)</a:t>
              </a:r>
            </a:p>
          </p:txBody>
        </p:sp>
      </p:grpSp>
    </p:spTree>
    <p:extLst>
      <p:ext uri="{BB962C8B-B14F-4D97-AF65-F5344CB8AC3E}">
        <p14:creationId xmlns:p14="http://schemas.microsoft.com/office/powerpoint/2010/main" val="30966118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34889-2D51-3EB0-6A99-B6FBBCB51CA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238FBC2-1407-BA63-D43D-97AA6E37F533}"/>
              </a:ext>
            </a:extLst>
          </p:cNvPr>
          <p:cNvGrpSpPr/>
          <p:nvPr/>
        </p:nvGrpSpPr>
        <p:grpSpPr>
          <a:xfrm>
            <a:off x="251088" y="311332"/>
            <a:ext cx="4255659" cy="3656734"/>
            <a:chOff x="180166" y="318646"/>
            <a:chExt cx="4255659" cy="3656734"/>
          </a:xfrm>
        </p:grpSpPr>
        <p:pic>
          <p:nvPicPr>
            <p:cNvPr id="3" name="Picture 2">
              <a:extLst>
                <a:ext uri="{FF2B5EF4-FFF2-40B4-BE49-F238E27FC236}">
                  <a16:creationId xmlns:a16="http://schemas.microsoft.com/office/drawing/2014/main" id="{A7DEF9FB-18FD-758F-5F72-13EED8491E49}"/>
                </a:ext>
              </a:extLst>
            </p:cNvPr>
            <p:cNvPicPr>
              <a:picLocks noChangeAspect="1"/>
            </p:cNvPicPr>
            <p:nvPr/>
          </p:nvPicPr>
          <p:blipFill>
            <a:blip r:embed="rId2"/>
            <a:srcRect/>
            <a:stretch/>
          </p:blipFill>
          <p:spPr>
            <a:xfrm>
              <a:off x="180166" y="318646"/>
              <a:ext cx="4255659" cy="2634851"/>
            </a:xfrm>
            <a:prstGeom prst="rect">
              <a:avLst/>
            </a:prstGeom>
          </p:spPr>
        </p:pic>
        <p:sp>
          <p:nvSpPr>
            <p:cNvPr id="4" name="TextBox 3">
              <a:extLst>
                <a:ext uri="{FF2B5EF4-FFF2-40B4-BE49-F238E27FC236}">
                  <a16:creationId xmlns:a16="http://schemas.microsoft.com/office/drawing/2014/main" id="{432F9250-5C62-A182-E5B8-D3A4E7525F80}"/>
                </a:ext>
              </a:extLst>
            </p:cNvPr>
            <p:cNvSpPr txBox="1"/>
            <p:nvPr/>
          </p:nvSpPr>
          <p:spPr>
            <a:xfrm>
              <a:off x="530604" y="2953497"/>
              <a:ext cx="3554781" cy="1021883"/>
            </a:xfrm>
            <a:prstGeom prst="rect">
              <a:avLst/>
            </a:prstGeom>
            <a:noFill/>
          </p:spPr>
          <p:txBody>
            <a:bodyPr wrap="square">
              <a:spAutoFit/>
            </a:bodyPr>
            <a:lstStyle/>
            <a:p>
              <a:pPr algn="ctr">
                <a:lnSpc>
                  <a:spcPct val="150000"/>
                </a:lnSpc>
              </a:pPr>
              <a:r>
                <a:rPr lang="vi-VN"/>
                <a:t>Thành phố Tô-ky-ô là trung tâm kinh tế - tài chính lớn nhất của Nhật Bản,</a:t>
              </a:r>
              <a:r>
                <a:rPr lang="en-US"/>
                <a:t> </a:t>
              </a:r>
              <a:r>
                <a:rPr lang="vi-VN"/>
                <a:t> toàn cầu và là vùng đô thị có GDP lớn nhất thế giới</a:t>
              </a:r>
            </a:p>
          </p:txBody>
        </p:sp>
      </p:grpSp>
      <p:grpSp>
        <p:nvGrpSpPr>
          <p:cNvPr id="5" name="Group 4">
            <a:extLst>
              <a:ext uri="{FF2B5EF4-FFF2-40B4-BE49-F238E27FC236}">
                <a16:creationId xmlns:a16="http://schemas.microsoft.com/office/drawing/2014/main" id="{8278A9D3-754F-E3FD-52DC-4AA12499A2FB}"/>
              </a:ext>
            </a:extLst>
          </p:cNvPr>
          <p:cNvGrpSpPr/>
          <p:nvPr/>
        </p:nvGrpSpPr>
        <p:grpSpPr>
          <a:xfrm>
            <a:off x="4731447" y="1255992"/>
            <a:ext cx="4161465" cy="3694468"/>
            <a:chOff x="226222" y="293653"/>
            <a:chExt cx="4161465" cy="3694468"/>
          </a:xfrm>
        </p:grpSpPr>
        <p:pic>
          <p:nvPicPr>
            <p:cNvPr id="6" name="Picture 5">
              <a:extLst>
                <a:ext uri="{FF2B5EF4-FFF2-40B4-BE49-F238E27FC236}">
                  <a16:creationId xmlns:a16="http://schemas.microsoft.com/office/drawing/2014/main" id="{B6553DC1-C8EF-2053-D114-7B96C81BAEA3}"/>
                </a:ext>
              </a:extLst>
            </p:cNvPr>
            <p:cNvPicPr>
              <a:picLocks noChangeAspect="1"/>
            </p:cNvPicPr>
            <p:nvPr/>
          </p:nvPicPr>
          <p:blipFill>
            <a:blip r:embed="rId3"/>
            <a:srcRect/>
            <a:stretch/>
          </p:blipFill>
          <p:spPr>
            <a:xfrm>
              <a:off x="226222" y="293653"/>
              <a:ext cx="4161465" cy="2672585"/>
            </a:xfrm>
            <a:prstGeom prst="rect">
              <a:avLst/>
            </a:prstGeom>
          </p:spPr>
        </p:pic>
        <p:sp>
          <p:nvSpPr>
            <p:cNvPr id="7" name="TextBox 6">
              <a:extLst>
                <a:ext uri="{FF2B5EF4-FFF2-40B4-BE49-F238E27FC236}">
                  <a16:creationId xmlns:a16="http://schemas.microsoft.com/office/drawing/2014/main" id="{1704A892-1822-7828-4774-976479AB87E9}"/>
                </a:ext>
              </a:extLst>
            </p:cNvPr>
            <p:cNvSpPr txBox="1"/>
            <p:nvPr/>
          </p:nvSpPr>
          <p:spPr>
            <a:xfrm>
              <a:off x="543339" y="2966238"/>
              <a:ext cx="3527232" cy="1021883"/>
            </a:xfrm>
            <a:prstGeom prst="rect">
              <a:avLst/>
            </a:prstGeom>
            <a:noFill/>
          </p:spPr>
          <p:txBody>
            <a:bodyPr wrap="square">
              <a:spAutoFit/>
            </a:bodyPr>
            <a:lstStyle/>
            <a:p>
              <a:pPr algn="ctr">
                <a:lnSpc>
                  <a:spcPct val="150000"/>
                </a:lnSpc>
              </a:pPr>
              <a:r>
                <a:rPr lang="vi-VN"/>
                <a:t>Thủ tướng Nga V. Pu-tin tuyên bố chính sách trừng phạt kinh tế chớp nhoáng của phương Tây đối với Nga thất bại</a:t>
              </a:r>
            </a:p>
          </p:txBody>
        </p:sp>
      </p:grpSp>
      <p:pic>
        <p:nvPicPr>
          <p:cNvPr id="8" name="Picture 7">
            <a:extLst>
              <a:ext uri="{FF2B5EF4-FFF2-40B4-BE49-F238E27FC236}">
                <a16:creationId xmlns:a16="http://schemas.microsoft.com/office/drawing/2014/main" id="{DD28361F-1601-0F2C-BF55-2D62B43C4DD2}"/>
              </a:ext>
            </a:extLst>
          </p:cNvPr>
          <p:cNvPicPr>
            <a:picLocks noChangeAspect="1"/>
          </p:cNvPicPr>
          <p:nvPr/>
        </p:nvPicPr>
        <p:blipFill>
          <a:blip r:embed="rId4"/>
          <a:stretch>
            <a:fillRect/>
          </a:stretch>
        </p:blipFill>
        <p:spPr>
          <a:xfrm>
            <a:off x="0" y="5017570"/>
            <a:ext cx="830763" cy="147224"/>
          </a:xfrm>
          <a:prstGeom prst="rect">
            <a:avLst/>
          </a:prstGeom>
        </p:spPr>
      </p:pic>
    </p:spTree>
    <p:extLst>
      <p:ext uri="{BB962C8B-B14F-4D97-AF65-F5344CB8AC3E}">
        <p14:creationId xmlns:p14="http://schemas.microsoft.com/office/powerpoint/2010/main" val="256771153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16" name="Freeform 2">
            <a:extLst>
              <a:ext uri="{FF2B5EF4-FFF2-40B4-BE49-F238E27FC236}">
                <a16:creationId xmlns:a16="http://schemas.microsoft.com/office/drawing/2014/main" id="{E6017401-B8DB-8172-3545-D8AFE7755AF9}"/>
              </a:ext>
            </a:extLst>
          </p:cNvPr>
          <p:cNvSpPr/>
          <p:nvPr/>
        </p:nvSpPr>
        <p:spPr>
          <a:xfrm>
            <a:off x="0" y="1762601"/>
            <a:ext cx="5905500" cy="3380899"/>
          </a:xfrm>
          <a:custGeom>
            <a:avLst/>
            <a:gdLst/>
            <a:ahLst/>
            <a:cxnLst/>
            <a:rect l="l" t="t" r="r" b="b"/>
            <a:pathLst>
              <a:path w="6858000" h="3926205">
                <a:moveTo>
                  <a:pt x="0" y="0"/>
                </a:moveTo>
                <a:lnTo>
                  <a:pt x="6858000" y="0"/>
                </a:lnTo>
                <a:lnTo>
                  <a:pt x="6858000" y="3926205"/>
                </a:lnTo>
                <a:lnTo>
                  <a:pt x="0" y="3926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17" name="Group 16">
            <a:extLst>
              <a:ext uri="{FF2B5EF4-FFF2-40B4-BE49-F238E27FC236}">
                <a16:creationId xmlns:a16="http://schemas.microsoft.com/office/drawing/2014/main" id="{BF7565E5-5C55-339F-4151-CE6919C03D8A}"/>
              </a:ext>
            </a:extLst>
          </p:cNvPr>
          <p:cNvGrpSpPr/>
          <p:nvPr/>
        </p:nvGrpSpPr>
        <p:grpSpPr>
          <a:xfrm>
            <a:off x="4227657" y="495647"/>
            <a:ext cx="4570141" cy="2696285"/>
            <a:chOff x="615178" y="3044188"/>
            <a:chExt cx="9140280" cy="5392569"/>
          </a:xfrm>
        </p:grpSpPr>
        <p:grpSp>
          <p:nvGrpSpPr>
            <p:cNvPr id="18" name="Group 17">
              <a:extLst>
                <a:ext uri="{FF2B5EF4-FFF2-40B4-BE49-F238E27FC236}">
                  <a16:creationId xmlns:a16="http://schemas.microsoft.com/office/drawing/2014/main" id="{FA0CE54C-50A9-0EA0-0270-F5678470AFD9}"/>
                </a:ext>
              </a:extLst>
            </p:cNvPr>
            <p:cNvGrpSpPr/>
            <p:nvPr/>
          </p:nvGrpSpPr>
          <p:grpSpPr>
            <a:xfrm>
              <a:off x="615178" y="3044188"/>
              <a:ext cx="9140280" cy="5392569"/>
              <a:chOff x="1923329" y="4997490"/>
              <a:chExt cx="8364313" cy="4179667"/>
            </a:xfrm>
          </p:grpSpPr>
          <p:sp>
            <p:nvSpPr>
              <p:cNvPr id="20" name="Google Shape;541;p59">
                <a:extLst>
                  <a:ext uri="{FF2B5EF4-FFF2-40B4-BE49-F238E27FC236}">
                    <a16:creationId xmlns:a16="http://schemas.microsoft.com/office/drawing/2014/main" id="{AD0E1144-2471-AB01-7222-2815BA623382}"/>
                  </a:ext>
                </a:extLst>
              </p:cNvPr>
              <p:cNvSpPr/>
              <p:nvPr/>
            </p:nvSpPr>
            <p:spPr>
              <a:xfrm>
                <a:off x="2072557" y="5137489"/>
                <a:ext cx="8215085" cy="4039668"/>
              </a:xfrm>
              <a:prstGeom prst="roundRect">
                <a:avLst>
                  <a:gd name="adj" fmla="val 12196"/>
                </a:avLst>
              </a:prstGeom>
              <a:noFill/>
              <a:ln w="28575" cap="flat" cmpd="sng">
                <a:solidFill>
                  <a:schemeClr val="bg2">
                    <a:lumMod val="75000"/>
                  </a:schemeClr>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00"/>
              </a:p>
            </p:txBody>
          </p:sp>
          <p:sp>
            <p:nvSpPr>
              <p:cNvPr id="21" name="Google Shape;542;p59">
                <a:extLst>
                  <a:ext uri="{FF2B5EF4-FFF2-40B4-BE49-F238E27FC236}">
                    <a16:creationId xmlns:a16="http://schemas.microsoft.com/office/drawing/2014/main" id="{CA42FA84-5598-6CF8-8C44-7F3D745ECC7E}"/>
                  </a:ext>
                </a:extLst>
              </p:cNvPr>
              <p:cNvSpPr/>
              <p:nvPr/>
            </p:nvSpPr>
            <p:spPr>
              <a:xfrm>
                <a:off x="1923329" y="4997490"/>
                <a:ext cx="8215087" cy="4039668"/>
              </a:xfrm>
              <a:prstGeom prst="roundRect">
                <a:avLst>
                  <a:gd name="adj" fmla="val 10202"/>
                </a:avLst>
              </a:prstGeom>
              <a:solidFill>
                <a:schemeClr val="bg2">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00"/>
              </a:p>
            </p:txBody>
          </p:sp>
        </p:grpSp>
        <p:sp>
          <p:nvSpPr>
            <p:cNvPr id="19" name="TextBox 24">
              <a:extLst>
                <a:ext uri="{FF2B5EF4-FFF2-40B4-BE49-F238E27FC236}">
                  <a16:creationId xmlns:a16="http://schemas.microsoft.com/office/drawing/2014/main" id="{4C9B3218-DE5C-1845-4704-F7D60F46700F}"/>
                </a:ext>
              </a:extLst>
            </p:cNvPr>
            <p:cNvSpPr txBox="1"/>
            <p:nvPr/>
          </p:nvSpPr>
          <p:spPr>
            <a:xfrm>
              <a:off x="978614" y="3306506"/>
              <a:ext cx="8250336" cy="468730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t>Em hãy đ</a:t>
              </a:r>
              <a:r>
                <a:rPr lang="vi-VN" sz="2000"/>
                <a:t>ọc mục Em có biết SGK tr.97 để tìm hiểu về Trật tự thế giới hai cực I-an-ta (1945 – 1991), thế giới bị chi phối bởi hai cực – hai siêu cường Mỹ và Liên Xô.</a:t>
              </a:r>
              <a:endParaRPr lang="en-US" sz="2000"/>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a:extLst>
            <a:ext uri="{FF2B5EF4-FFF2-40B4-BE49-F238E27FC236}">
              <a16:creationId xmlns:a16="http://schemas.microsoft.com/office/drawing/2014/main" id="{89926DD5-14B2-6B51-81D8-00B8C2C9B3B7}"/>
            </a:ext>
          </a:extLst>
        </p:cNvPr>
        <p:cNvGrpSpPr/>
        <p:nvPr/>
      </p:nvGrpSpPr>
      <p:grpSpPr>
        <a:xfrm>
          <a:off x="0" y="0"/>
          <a:ext cx="0" cy="0"/>
          <a:chOff x="0" y="0"/>
          <a:chExt cx="0" cy="0"/>
        </a:xfrm>
      </p:grpSpPr>
      <p:sp>
        <p:nvSpPr>
          <p:cNvPr id="8" name="Freeform 6">
            <a:extLst>
              <a:ext uri="{FF2B5EF4-FFF2-40B4-BE49-F238E27FC236}">
                <a16:creationId xmlns:a16="http://schemas.microsoft.com/office/drawing/2014/main" id="{664060ED-3AFC-98F3-EC93-82AFBC2E7DC7}"/>
              </a:ext>
            </a:extLst>
          </p:cNvPr>
          <p:cNvSpPr/>
          <p:nvPr/>
        </p:nvSpPr>
        <p:spPr>
          <a:xfrm>
            <a:off x="6168054" y="3086100"/>
            <a:ext cx="2923481" cy="2057400"/>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5E177384-5C5A-54E5-1FF7-479FBAEF6B55}"/>
              </a:ext>
            </a:extLst>
          </p:cNvPr>
          <p:cNvGrpSpPr/>
          <p:nvPr/>
        </p:nvGrpSpPr>
        <p:grpSpPr>
          <a:xfrm>
            <a:off x="6278389" y="666242"/>
            <a:ext cx="2702809" cy="2144486"/>
            <a:chOff x="5949180" y="521275"/>
            <a:chExt cx="2702809" cy="2144486"/>
          </a:xfrm>
        </p:grpSpPr>
        <p:sp>
          <p:nvSpPr>
            <p:cNvPr id="10" name="Speech Bubble: Oval 9">
              <a:extLst>
                <a:ext uri="{FF2B5EF4-FFF2-40B4-BE49-F238E27FC236}">
                  <a16:creationId xmlns:a16="http://schemas.microsoft.com/office/drawing/2014/main" id="{D2032578-CF68-2A78-125F-8F437C921ED9}"/>
                </a:ext>
              </a:extLst>
            </p:cNvPr>
            <p:cNvSpPr/>
            <p:nvPr/>
          </p:nvSpPr>
          <p:spPr>
            <a:xfrm>
              <a:off x="5949180" y="521275"/>
              <a:ext cx="2702809" cy="2144486"/>
            </a:xfrm>
            <a:prstGeom prst="wedgeEllipseCallout">
              <a:avLst>
                <a:gd name="adj1" fmla="val 17888"/>
                <a:gd name="adj2" fmla="val 61485"/>
              </a:avLst>
            </a:prstGeom>
            <a:solidFill>
              <a:srgbClr val="182F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AF1"/>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443D09CE-559F-62F9-9113-705EEB3842F3}"/>
                </a:ext>
              </a:extLst>
            </p:cNvPr>
            <p:cNvSpPr txBox="1"/>
            <p:nvPr/>
          </p:nvSpPr>
          <p:spPr>
            <a:xfrm>
              <a:off x="5949180" y="854309"/>
              <a:ext cx="2634350" cy="147841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THẢO LUẬN NHÓM ĐÔI</a:t>
              </a:r>
            </a:p>
          </p:txBody>
        </p:sp>
      </p:grpSp>
      <p:sp>
        <p:nvSpPr>
          <p:cNvPr id="12" name="Rectangle: Rounded Corners 11">
            <a:extLst>
              <a:ext uri="{FF2B5EF4-FFF2-40B4-BE49-F238E27FC236}">
                <a16:creationId xmlns:a16="http://schemas.microsoft.com/office/drawing/2014/main" id="{7CEB7D96-3E42-7920-A6DD-B52852CC80E9}"/>
              </a:ext>
            </a:extLst>
          </p:cNvPr>
          <p:cNvSpPr/>
          <p:nvPr/>
        </p:nvSpPr>
        <p:spPr>
          <a:xfrm>
            <a:off x="287565" y="400320"/>
            <a:ext cx="5681072" cy="1531388"/>
          </a:xfrm>
          <a:prstGeom prst="roundRect">
            <a:avLst>
              <a:gd name="adj" fmla="val 8469"/>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b="1" i="1">
                <a:solidFill>
                  <a:srgbClr val="FF0000"/>
                </a:solidFill>
              </a:rPr>
              <a:t>K</a:t>
            </a:r>
            <a:r>
              <a:rPr lang="vi-VN" sz="2000" b="1" i="1">
                <a:solidFill>
                  <a:srgbClr val="FF0000"/>
                </a:solidFill>
              </a:rPr>
              <a:t>hai thác Hình 19.2 và trả lời câu hỏi: </a:t>
            </a:r>
            <a:r>
              <a:rPr lang="vi-VN" sz="2000">
                <a:solidFill>
                  <a:srgbClr val="000000"/>
                </a:solidFill>
              </a:rPr>
              <a:t>Vì sao từ năm 1991 đến nay, Mỹ không thể thiết lập trật tự đơn cực?</a:t>
            </a:r>
            <a:endParaRPr kumimoji="0" lang="vi-VN" sz="2000" u="none" strike="noStrike" kern="0" cap="none" spc="0" normalizeH="0" baseline="0" noProof="0">
              <a:ln>
                <a:noFill/>
              </a:ln>
              <a:solidFill>
                <a:srgbClr val="000000"/>
              </a:solidFill>
              <a:effectLst/>
              <a:uLnTx/>
              <a:uFillTx/>
              <a:latin typeface="Arial" panose="020B0604020202020204" pitchFamily="34" charset="0"/>
              <a:sym typeface="Arial"/>
            </a:endParaRPr>
          </a:p>
        </p:txBody>
      </p:sp>
      <p:grpSp>
        <p:nvGrpSpPr>
          <p:cNvPr id="31" name="Group 30">
            <a:extLst>
              <a:ext uri="{FF2B5EF4-FFF2-40B4-BE49-F238E27FC236}">
                <a16:creationId xmlns:a16="http://schemas.microsoft.com/office/drawing/2014/main" id="{DD8E938C-3E9C-AB83-37BE-9B76A76E9333}"/>
              </a:ext>
            </a:extLst>
          </p:cNvPr>
          <p:cNvGrpSpPr/>
          <p:nvPr/>
        </p:nvGrpSpPr>
        <p:grpSpPr>
          <a:xfrm>
            <a:off x="172099" y="2057731"/>
            <a:ext cx="5912004" cy="2977428"/>
            <a:chOff x="172099" y="2057731"/>
            <a:chExt cx="5912004" cy="2977428"/>
          </a:xfrm>
        </p:grpSpPr>
        <p:pic>
          <p:nvPicPr>
            <p:cNvPr id="28" name="Picture 27" descr="Boxing gloves with a dollar sign and a dollar symbol&#10;&#10;Description automatically generated">
              <a:extLst>
                <a:ext uri="{FF2B5EF4-FFF2-40B4-BE49-F238E27FC236}">
                  <a16:creationId xmlns:a16="http://schemas.microsoft.com/office/drawing/2014/main" id="{17EFC71C-BB2A-E85B-028D-A3E45E6A02A9}"/>
                </a:ext>
              </a:extLst>
            </p:cNvPr>
            <p:cNvPicPr>
              <a:picLocks noChangeAspect="1"/>
            </p:cNvPicPr>
            <p:nvPr/>
          </p:nvPicPr>
          <p:blipFill>
            <a:blip r:embed="rId5"/>
            <a:stretch>
              <a:fillRect/>
            </a:stretch>
          </p:blipFill>
          <p:spPr>
            <a:xfrm>
              <a:off x="845470" y="2057731"/>
              <a:ext cx="4565263" cy="2685449"/>
            </a:xfrm>
            <a:prstGeom prst="rect">
              <a:avLst/>
            </a:prstGeom>
          </p:spPr>
        </p:pic>
        <p:sp>
          <p:nvSpPr>
            <p:cNvPr id="30" name="TextBox 29">
              <a:extLst>
                <a:ext uri="{FF2B5EF4-FFF2-40B4-BE49-F238E27FC236}">
                  <a16:creationId xmlns:a16="http://schemas.microsoft.com/office/drawing/2014/main" id="{F1EAC4D2-5BAA-3B4B-46BA-D971FD17FA15}"/>
                </a:ext>
              </a:extLst>
            </p:cNvPr>
            <p:cNvSpPr txBox="1"/>
            <p:nvPr/>
          </p:nvSpPr>
          <p:spPr>
            <a:xfrm>
              <a:off x="172099" y="4727382"/>
              <a:ext cx="5912004" cy="307777"/>
            </a:xfrm>
            <a:prstGeom prst="rect">
              <a:avLst/>
            </a:prstGeom>
            <a:noFill/>
          </p:spPr>
          <p:txBody>
            <a:bodyPr wrap="square">
              <a:spAutoFit/>
            </a:bodyPr>
            <a:lstStyle/>
            <a:p>
              <a:pPr algn="ctr"/>
              <a:r>
                <a:rPr lang="vi-VN" b="1"/>
                <a:t>Hình 19.2. </a:t>
              </a:r>
              <a:r>
                <a:rPr lang="vi-VN"/>
                <a:t>Tranh biếm họa về cạnh tranh</a:t>
              </a:r>
              <a:r>
                <a:rPr lang="en-US"/>
                <a:t> </a:t>
              </a:r>
              <a:r>
                <a:rPr lang="vi-VN"/>
                <a:t>thương mại Mỹ - Trung Quốc</a:t>
              </a:r>
            </a:p>
          </p:txBody>
        </p:sp>
      </p:grpSp>
      <p:pic>
        <p:nvPicPr>
          <p:cNvPr id="2" name="Picture 1">
            <a:extLst>
              <a:ext uri="{FF2B5EF4-FFF2-40B4-BE49-F238E27FC236}">
                <a16:creationId xmlns:a16="http://schemas.microsoft.com/office/drawing/2014/main" id="{A2E25F0E-9ED9-265E-33A4-F8C14D99B228}"/>
              </a:ext>
            </a:extLst>
          </p:cNvPr>
          <p:cNvPicPr>
            <a:picLocks noChangeAspect="1"/>
          </p:cNvPicPr>
          <p:nvPr/>
        </p:nvPicPr>
        <p:blipFill>
          <a:blip r:embed="rId6"/>
          <a:stretch>
            <a:fillRect/>
          </a:stretch>
        </p:blipFill>
        <p:spPr>
          <a:xfrm>
            <a:off x="0" y="5017570"/>
            <a:ext cx="830763" cy="147224"/>
          </a:xfrm>
          <a:prstGeom prst="rect">
            <a:avLst/>
          </a:prstGeom>
        </p:spPr>
      </p:pic>
    </p:spTree>
    <p:extLst>
      <p:ext uri="{BB962C8B-B14F-4D97-AF65-F5344CB8AC3E}">
        <p14:creationId xmlns:p14="http://schemas.microsoft.com/office/powerpoint/2010/main" val="40524712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23" name="TextBox 22">
            <a:extLst>
              <a:ext uri="{FF2B5EF4-FFF2-40B4-BE49-F238E27FC236}">
                <a16:creationId xmlns:a16="http://schemas.microsoft.com/office/drawing/2014/main" id="{87C30D06-EF07-D607-A0D8-6D5A17BC60A9}"/>
              </a:ext>
            </a:extLst>
          </p:cNvPr>
          <p:cNvSpPr txBox="1"/>
          <p:nvPr/>
        </p:nvSpPr>
        <p:spPr>
          <a:xfrm>
            <a:off x="479425" y="183195"/>
            <a:ext cx="8185150" cy="958660"/>
          </a:xfrm>
          <a:prstGeom prst="rect">
            <a:avLst/>
          </a:prstGeom>
          <a:noFill/>
        </p:spPr>
        <p:txBody>
          <a:bodyPr wrap="square">
            <a:spAutoFit/>
          </a:bodyPr>
          <a:lstStyle/>
          <a:p>
            <a:pPr algn="ctr">
              <a:lnSpc>
                <a:spcPct val="150000"/>
              </a:lnSpc>
            </a:pPr>
            <a:r>
              <a:rPr lang="vi-VN" sz="2000"/>
              <a:t>Từ năm 1991 đến nay, Mỹ không thể thiết lập trật tự đơn cực, bởi: từ đầu thế kỉ XXI, nhiều quốc gia, khu vực vươn lên cạnh tranh với Mỹ. </a:t>
            </a:r>
            <a:endParaRPr lang="en-US" sz="2000"/>
          </a:p>
        </p:txBody>
      </p:sp>
      <p:sp>
        <p:nvSpPr>
          <p:cNvPr id="24" name="Freeform 5">
            <a:extLst>
              <a:ext uri="{FF2B5EF4-FFF2-40B4-BE49-F238E27FC236}">
                <a16:creationId xmlns:a16="http://schemas.microsoft.com/office/drawing/2014/main" id="{3E393AB8-D824-26D5-2467-694B5CDEE4F1}"/>
              </a:ext>
            </a:extLst>
          </p:cNvPr>
          <p:cNvSpPr/>
          <p:nvPr/>
        </p:nvSpPr>
        <p:spPr>
          <a:xfrm>
            <a:off x="2520743" y="7505639"/>
            <a:ext cx="2244790" cy="2781361"/>
          </a:xfrm>
          <a:custGeom>
            <a:avLst/>
            <a:gdLst/>
            <a:ahLst/>
            <a:cxnLst/>
            <a:rect l="l" t="t" r="r" b="b"/>
            <a:pathLst>
              <a:path w="2244790" h="2781361">
                <a:moveTo>
                  <a:pt x="0" y="0"/>
                </a:moveTo>
                <a:lnTo>
                  <a:pt x="2244790" y="0"/>
                </a:lnTo>
                <a:lnTo>
                  <a:pt x="2244790" y="2781361"/>
                </a:lnTo>
                <a:lnTo>
                  <a:pt x="0" y="2781361"/>
                </a:lnTo>
                <a:lnTo>
                  <a:pt x="0" y="0"/>
                </a:lnTo>
                <a:close/>
              </a:path>
            </a:pathLst>
          </a:custGeom>
          <a:blipFill>
            <a:blip r:embed="rId3"/>
            <a:stretch>
              <a:fillRect/>
            </a:stretch>
          </a:blipFill>
        </p:spPr>
        <p:txBody>
          <a:bodyPr/>
          <a:lstStyle/>
          <a:p>
            <a:endParaRPr lang="en-US"/>
          </a:p>
        </p:txBody>
      </p:sp>
      <p:grpSp>
        <p:nvGrpSpPr>
          <p:cNvPr id="27" name="Group 26">
            <a:extLst>
              <a:ext uri="{FF2B5EF4-FFF2-40B4-BE49-F238E27FC236}">
                <a16:creationId xmlns:a16="http://schemas.microsoft.com/office/drawing/2014/main" id="{A6319504-681F-5604-6555-525DE5E7DAA5}"/>
              </a:ext>
            </a:extLst>
          </p:cNvPr>
          <p:cNvGrpSpPr/>
          <p:nvPr/>
        </p:nvGrpSpPr>
        <p:grpSpPr>
          <a:xfrm>
            <a:off x="571500" y="1112890"/>
            <a:ext cx="8000999" cy="780064"/>
            <a:chOff x="21303" y="2533954"/>
            <a:chExt cx="8000999" cy="780064"/>
          </a:xfrm>
        </p:grpSpPr>
        <p:sp>
          <p:nvSpPr>
            <p:cNvPr id="26" name="Rectangle: Rounded Corners 25">
              <a:extLst>
                <a:ext uri="{FF2B5EF4-FFF2-40B4-BE49-F238E27FC236}">
                  <a16:creationId xmlns:a16="http://schemas.microsoft.com/office/drawing/2014/main" id="{4C717CAE-6E7B-53DE-9789-BD3C0B349685}"/>
                </a:ext>
              </a:extLst>
            </p:cNvPr>
            <p:cNvSpPr/>
            <p:nvPr/>
          </p:nvSpPr>
          <p:spPr>
            <a:xfrm>
              <a:off x="21303" y="2673938"/>
              <a:ext cx="7501466" cy="640080"/>
            </a:xfrm>
            <a:prstGeom prst="roundRect">
              <a:avLst>
                <a:gd name="adj" fmla="val 8537"/>
              </a:avLst>
            </a:prstGeom>
            <a:solidFill>
              <a:schemeClr val="accent6"/>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100"/>
                </a:spcBef>
                <a:spcAft>
                  <a:spcPts val="100"/>
                </a:spcAft>
              </a:pPr>
              <a:r>
                <a:rPr lang="vi-VN" sz="2000" kern="100">
                  <a:solidFill>
                    <a:srgbClr val="000000"/>
                  </a:solidFill>
                  <a:effectLst/>
                  <a:ea typeface="Calibri" panose="020F0502020204030204" pitchFamily="34" charset="0"/>
                </a:rPr>
                <a:t>EU</a:t>
              </a:r>
              <a:r>
                <a:rPr lang="vi-VN" sz="2000">
                  <a:solidFill>
                    <a:srgbClr val="000000"/>
                  </a:solidFill>
                  <a:effectLst/>
                  <a:ea typeface="Times New Roman" panose="02020603050405020304" pitchFamily="18" charset="0"/>
                </a:rPr>
                <a:t> </a:t>
              </a:r>
              <a:r>
                <a:rPr lang="vi-VN" sz="2000" kern="100">
                  <a:solidFill>
                    <a:srgbClr val="000000"/>
                  </a:solidFill>
                  <a:effectLst/>
                  <a:ea typeface="Calibri" panose="020F0502020204030204" pitchFamily="34" charset="0"/>
                </a:rPr>
                <a:t>ngày càng lớn mạnh với quá trình liên</a:t>
              </a:r>
              <a:r>
                <a:rPr lang="vi-VN" sz="2000">
                  <a:solidFill>
                    <a:srgbClr val="000000"/>
                  </a:solidFill>
                  <a:effectLst/>
                  <a:ea typeface="Times New Roman" panose="02020603050405020304" pitchFamily="18" charset="0"/>
                </a:rPr>
                <a:t> </a:t>
              </a:r>
              <a:r>
                <a:rPr lang="vi-VN" sz="2000" kern="100">
                  <a:solidFill>
                    <a:srgbClr val="000000"/>
                  </a:solidFill>
                  <a:effectLst/>
                  <a:ea typeface="Calibri" panose="020F0502020204030204" pitchFamily="34" charset="0"/>
                </a:rPr>
                <a:t>kết sâu rộng. </a:t>
              </a:r>
              <a:endParaRPr lang="en-US" sz="2000">
                <a:effectLst/>
                <a:ea typeface="Calibri" panose="020F0502020204030204" pitchFamily="34" charset="0"/>
              </a:endParaRPr>
            </a:p>
          </p:txBody>
        </p:sp>
        <p:pic>
          <p:nvPicPr>
            <p:cNvPr id="25" name="Picture 24">
              <a:extLst>
                <a:ext uri="{FF2B5EF4-FFF2-40B4-BE49-F238E27FC236}">
                  <a16:creationId xmlns:a16="http://schemas.microsoft.com/office/drawing/2014/main" id="{C4AE0BE2-67BF-E82C-71A8-A747FCFCB84D}"/>
                </a:ext>
              </a:extLst>
            </p:cNvPr>
            <p:cNvPicPr>
              <a:picLocks noChangeAspect="1"/>
            </p:cNvPicPr>
            <p:nvPr/>
          </p:nvPicPr>
          <p:blipFill>
            <a:blip r:embed="rId4"/>
            <a:stretch>
              <a:fillRect/>
            </a:stretch>
          </p:blipFill>
          <p:spPr>
            <a:xfrm>
              <a:off x="7394154" y="2533954"/>
              <a:ext cx="628148" cy="780064"/>
            </a:xfrm>
            <a:prstGeom prst="rect">
              <a:avLst/>
            </a:prstGeom>
          </p:spPr>
        </p:pic>
      </p:grpSp>
      <p:grpSp>
        <p:nvGrpSpPr>
          <p:cNvPr id="706" name="Group 705">
            <a:extLst>
              <a:ext uri="{FF2B5EF4-FFF2-40B4-BE49-F238E27FC236}">
                <a16:creationId xmlns:a16="http://schemas.microsoft.com/office/drawing/2014/main" id="{7F254D75-AA02-4742-EB9A-0198D1FEA409}"/>
              </a:ext>
            </a:extLst>
          </p:cNvPr>
          <p:cNvGrpSpPr/>
          <p:nvPr/>
        </p:nvGrpSpPr>
        <p:grpSpPr>
          <a:xfrm>
            <a:off x="571500" y="3919924"/>
            <a:ext cx="8000999" cy="965988"/>
            <a:chOff x="571500" y="3919924"/>
            <a:chExt cx="8000999" cy="965988"/>
          </a:xfrm>
        </p:grpSpPr>
        <p:sp>
          <p:nvSpPr>
            <p:cNvPr id="704" name="Rectangle: Rounded Corners 703">
              <a:extLst>
                <a:ext uri="{FF2B5EF4-FFF2-40B4-BE49-F238E27FC236}">
                  <a16:creationId xmlns:a16="http://schemas.microsoft.com/office/drawing/2014/main" id="{C814A91C-0AE8-4C6A-8E2F-F6BCB3519533}"/>
                </a:ext>
              </a:extLst>
            </p:cNvPr>
            <p:cNvSpPr/>
            <p:nvPr/>
          </p:nvSpPr>
          <p:spPr>
            <a:xfrm>
              <a:off x="571500" y="3919924"/>
              <a:ext cx="7501466" cy="965988"/>
            </a:xfrm>
            <a:prstGeom prst="roundRect">
              <a:avLst>
                <a:gd name="adj" fmla="val 10976"/>
              </a:avLst>
            </a:prstGeom>
            <a:solidFill>
              <a:schemeClr val="accent6"/>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ffectLst/>
                  <a:ea typeface="Calibri" panose="020F0502020204030204" pitchFamily="34" charset="0"/>
                </a:rPr>
                <a:t>Trung Quốc – nền kinh tế lớn thứ hai thế giới</a:t>
              </a:r>
              <a:r>
                <a:rPr lang="en-US" sz="2000" kern="100">
                  <a:solidFill>
                    <a:srgbClr val="000000"/>
                  </a:solidFill>
                  <a:effectLst/>
                  <a:ea typeface="Calibri" panose="020F0502020204030204" pitchFamily="34" charset="0"/>
                </a:rPr>
                <a:t> </a:t>
              </a:r>
              <a:r>
                <a:rPr lang="vi-VN" sz="2000" kern="100">
                  <a:solidFill>
                    <a:srgbClr val="000000"/>
                  </a:solidFill>
                  <a:effectLst/>
                  <a:ea typeface="Calibri" panose="020F0502020204030204" pitchFamily="34" charset="0"/>
                </a:rPr>
                <a:t>– từ năm 2010, đã và đang là đối thủ cạnh tranh quyết liệt vị thế siêu cường.</a:t>
              </a:r>
              <a:endParaRPr lang="en-US" sz="2000">
                <a:effectLst/>
                <a:ea typeface="Calibri" panose="020F0502020204030204" pitchFamily="34" charset="0"/>
              </a:endParaRPr>
            </a:p>
          </p:txBody>
        </p:sp>
        <p:pic>
          <p:nvPicPr>
            <p:cNvPr id="705" name="Picture 704">
              <a:extLst>
                <a:ext uri="{FF2B5EF4-FFF2-40B4-BE49-F238E27FC236}">
                  <a16:creationId xmlns:a16="http://schemas.microsoft.com/office/drawing/2014/main" id="{CBBF12C8-941A-FF2D-7948-5A8025646744}"/>
                </a:ext>
              </a:extLst>
            </p:cNvPr>
            <p:cNvPicPr>
              <a:picLocks noChangeAspect="1"/>
            </p:cNvPicPr>
            <p:nvPr/>
          </p:nvPicPr>
          <p:blipFill>
            <a:blip r:embed="rId5"/>
            <a:stretch>
              <a:fillRect/>
            </a:stretch>
          </p:blipFill>
          <p:spPr>
            <a:xfrm>
              <a:off x="7944351" y="4105848"/>
              <a:ext cx="628148" cy="780064"/>
            </a:xfrm>
            <a:prstGeom prst="rect">
              <a:avLst/>
            </a:prstGeom>
          </p:spPr>
        </p:pic>
      </p:grpSp>
      <p:grpSp>
        <p:nvGrpSpPr>
          <p:cNvPr id="709" name="Group 708">
            <a:extLst>
              <a:ext uri="{FF2B5EF4-FFF2-40B4-BE49-F238E27FC236}">
                <a16:creationId xmlns:a16="http://schemas.microsoft.com/office/drawing/2014/main" id="{85EA796A-3782-CCE3-7DA0-4B44FEEBDA83}"/>
              </a:ext>
            </a:extLst>
          </p:cNvPr>
          <p:cNvGrpSpPr/>
          <p:nvPr/>
        </p:nvGrpSpPr>
        <p:grpSpPr>
          <a:xfrm>
            <a:off x="571500" y="2841469"/>
            <a:ext cx="8000999" cy="965988"/>
            <a:chOff x="571500" y="2841469"/>
            <a:chExt cx="8000999" cy="965988"/>
          </a:xfrm>
        </p:grpSpPr>
        <p:sp>
          <p:nvSpPr>
            <p:cNvPr id="31" name="Rectangle: Rounded Corners 30">
              <a:extLst>
                <a:ext uri="{FF2B5EF4-FFF2-40B4-BE49-F238E27FC236}">
                  <a16:creationId xmlns:a16="http://schemas.microsoft.com/office/drawing/2014/main" id="{AD59C6AB-505E-5840-923E-F4A24547681A}"/>
                </a:ext>
              </a:extLst>
            </p:cNvPr>
            <p:cNvSpPr/>
            <p:nvPr/>
          </p:nvSpPr>
          <p:spPr>
            <a:xfrm>
              <a:off x="571500" y="2841469"/>
              <a:ext cx="7501466" cy="965988"/>
            </a:xfrm>
            <a:prstGeom prst="roundRect">
              <a:avLst>
                <a:gd name="adj" fmla="val 10976"/>
              </a:avLst>
            </a:prstGeom>
            <a:solidFill>
              <a:schemeClr val="accent6"/>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ffectLst/>
                  <a:ea typeface="Calibri" panose="020F0502020204030204" pitchFamily="34" charset="0"/>
                </a:rPr>
                <a:t>Liên bang Nga - quốc gia kế thừa chủ yếu tiềm lực, địa vị quốc tế của Liên Xô đang phục hồi và trỗi dậy.</a:t>
              </a:r>
              <a:endParaRPr lang="en-US" sz="2000">
                <a:effectLst/>
                <a:ea typeface="Calibri" panose="020F0502020204030204" pitchFamily="34" charset="0"/>
              </a:endParaRPr>
            </a:p>
          </p:txBody>
        </p:sp>
        <p:pic>
          <p:nvPicPr>
            <p:cNvPr id="708" name="Picture 707">
              <a:extLst>
                <a:ext uri="{FF2B5EF4-FFF2-40B4-BE49-F238E27FC236}">
                  <a16:creationId xmlns:a16="http://schemas.microsoft.com/office/drawing/2014/main" id="{9B80812F-3291-FF53-1D28-B950E116D050}"/>
                </a:ext>
              </a:extLst>
            </p:cNvPr>
            <p:cNvPicPr>
              <a:picLocks noChangeAspect="1"/>
            </p:cNvPicPr>
            <p:nvPr/>
          </p:nvPicPr>
          <p:blipFill>
            <a:blip r:embed="rId6"/>
            <a:stretch>
              <a:fillRect/>
            </a:stretch>
          </p:blipFill>
          <p:spPr>
            <a:xfrm>
              <a:off x="7944351" y="3027393"/>
              <a:ext cx="628148" cy="780064"/>
            </a:xfrm>
            <a:prstGeom prst="rect">
              <a:avLst/>
            </a:prstGeom>
          </p:spPr>
        </p:pic>
      </p:grpSp>
      <p:grpSp>
        <p:nvGrpSpPr>
          <p:cNvPr id="711" name="Group 710">
            <a:extLst>
              <a:ext uri="{FF2B5EF4-FFF2-40B4-BE49-F238E27FC236}">
                <a16:creationId xmlns:a16="http://schemas.microsoft.com/office/drawing/2014/main" id="{B06E8F93-7C18-2274-E7E7-A5EEEDA049D5}"/>
              </a:ext>
            </a:extLst>
          </p:cNvPr>
          <p:cNvGrpSpPr/>
          <p:nvPr/>
        </p:nvGrpSpPr>
        <p:grpSpPr>
          <a:xfrm>
            <a:off x="571500" y="1976455"/>
            <a:ext cx="8000999" cy="778492"/>
            <a:chOff x="571500" y="1976455"/>
            <a:chExt cx="8000999" cy="778492"/>
          </a:xfrm>
        </p:grpSpPr>
        <p:sp>
          <p:nvSpPr>
            <p:cNvPr id="29" name="Rectangle: Rounded Corners 28">
              <a:extLst>
                <a:ext uri="{FF2B5EF4-FFF2-40B4-BE49-F238E27FC236}">
                  <a16:creationId xmlns:a16="http://schemas.microsoft.com/office/drawing/2014/main" id="{E2A2417F-9F5C-87D5-FE4F-E0C4327B6623}"/>
                </a:ext>
              </a:extLst>
            </p:cNvPr>
            <p:cNvSpPr/>
            <p:nvPr/>
          </p:nvSpPr>
          <p:spPr>
            <a:xfrm>
              <a:off x="571500" y="2088922"/>
              <a:ext cx="7501466" cy="640080"/>
            </a:xfrm>
            <a:prstGeom prst="roundRect">
              <a:avLst>
                <a:gd name="adj" fmla="val 10976"/>
              </a:avLst>
            </a:prstGeom>
            <a:solidFill>
              <a:schemeClr val="accent6"/>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100"/>
                </a:spcBef>
                <a:spcAft>
                  <a:spcPts val="100"/>
                </a:spcAft>
              </a:pPr>
              <a:r>
                <a:rPr lang="vi-VN" sz="2000" kern="100">
                  <a:solidFill>
                    <a:srgbClr val="000000"/>
                  </a:solidFill>
                  <a:effectLst/>
                  <a:ea typeface="Calibri" panose="020F0502020204030204" pitchFamily="34" charset="0"/>
                </a:rPr>
                <a:t>Nhật Bản đang tìm cách đạt được vị thế chính trị tương xứng.</a:t>
              </a:r>
              <a:endParaRPr lang="en-US" sz="2000">
                <a:effectLst/>
                <a:ea typeface="Calibri" panose="020F0502020204030204" pitchFamily="34" charset="0"/>
              </a:endParaRPr>
            </a:p>
          </p:txBody>
        </p:sp>
        <p:pic>
          <p:nvPicPr>
            <p:cNvPr id="710" name="Picture 709">
              <a:extLst>
                <a:ext uri="{FF2B5EF4-FFF2-40B4-BE49-F238E27FC236}">
                  <a16:creationId xmlns:a16="http://schemas.microsoft.com/office/drawing/2014/main" id="{4F8CB950-1B95-2126-3371-59EEA31278AB}"/>
                </a:ext>
              </a:extLst>
            </p:cNvPr>
            <p:cNvPicPr>
              <a:picLocks noChangeAspect="1"/>
            </p:cNvPicPr>
            <p:nvPr/>
          </p:nvPicPr>
          <p:blipFill>
            <a:blip r:embed="rId7"/>
            <a:stretch>
              <a:fillRect/>
            </a:stretch>
          </p:blipFill>
          <p:spPr>
            <a:xfrm>
              <a:off x="7944351" y="1976455"/>
              <a:ext cx="628148" cy="7784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11"/>
                                        </p:tgtEl>
                                        <p:attrNameLst>
                                          <p:attrName>style.visibility</p:attrName>
                                        </p:attrNameLst>
                                      </p:cBhvr>
                                      <p:to>
                                        <p:strVal val="visible"/>
                                      </p:to>
                                    </p:set>
                                    <p:anim calcmode="lin" valueType="num">
                                      <p:cBhvr additive="base">
                                        <p:cTn id="13" dur="500" fill="hold"/>
                                        <p:tgtEl>
                                          <p:spTgt spid="711"/>
                                        </p:tgtEl>
                                        <p:attrNameLst>
                                          <p:attrName>ppt_x</p:attrName>
                                        </p:attrNameLst>
                                      </p:cBhvr>
                                      <p:tavLst>
                                        <p:tav tm="0">
                                          <p:val>
                                            <p:strVal val="1+#ppt_w/2"/>
                                          </p:val>
                                        </p:tav>
                                        <p:tav tm="100000">
                                          <p:val>
                                            <p:strVal val="#ppt_x"/>
                                          </p:val>
                                        </p:tav>
                                      </p:tavLst>
                                    </p:anim>
                                    <p:anim calcmode="lin" valueType="num">
                                      <p:cBhvr additive="base">
                                        <p:cTn id="14" dur="500" fill="hold"/>
                                        <p:tgtEl>
                                          <p:spTgt spid="7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09"/>
                                        </p:tgtEl>
                                        <p:attrNameLst>
                                          <p:attrName>style.visibility</p:attrName>
                                        </p:attrNameLst>
                                      </p:cBhvr>
                                      <p:to>
                                        <p:strVal val="visible"/>
                                      </p:to>
                                    </p:set>
                                    <p:anim calcmode="lin" valueType="num">
                                      <p:cBhvr additive="base">
                                        <p:cTn id="19" dur="500" fill="hold"/>
                                        <p:tgtEl>
                                          <p:spTgt spid="709"/>
                                        </p:tgtEl>
                                        <p:attrNameLst>
                                          <p:attrName>ppt_x</p:attrName>
                                        </p:attrNameLst>
                                      </p:cBhvr>
                                      <p:tavLst>
                                        <p:tav tm="0">
                                          <p:val>
                                            <p:strVal val="0-#ppt_w/2"/>
                                          </p:val>
                                        </p:tav>
                                        <p:tav tm="100000">
                                          <p:val>
                                            <p:strVal val="#ppt_x"/>
                                          </p:val>
                                        </p:tav>
                                      </p:tavLst>
                                    </p:anim>
                                    <p:anim calcmode="lin" valueType="num">
                                      <p:cBhvr additive="base">
                                        <p:cTn id="20" dur="500" fill="hold"/>
                                        <p:tgtEl>
                                          <p:spTgt spid="70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06"/>
                                        </p:tgtEl>
                                        <p:attrNameLst>
                                          <p:attrName>style.visibility</p:attrName>
                                        </p:attrNameLst>
                                      </p:cBhvr>
                                      <p:to>
                                        <p:strVal val="visible"/>
                                      </p:to>
                                    </p:set>
                                    <p:anim calcmode="lin" valueType="num">
                                      <p:cBhvr additive="base">
                                        <p:cTn id="25" dur="500" fill="hold"/>
                                        <p:tgtEl>
                                          <p:spTgt spid="706"/>
                                        </p:tgtEl>
                                        <p:attrNameLst>
                                          <p:attrName>ppt_x</p:attrName>
                                        </p:attrNameLst>
                                      </p:cBhvr>
                                      <p:tavLst>
                                        <p:tav tm="0">
                                          <p:val>
                                            <p:strVal val="1+#ppt_w/2"/>
                                          </p:val>
                                        </p:tav>
                                        <p:tav tm="100000">
                                          <p:val>
                                            <p:strVal val="#ppt_x"/>
                                          </p:val>
                                        </p:tav>
                                      </p:tavLst>
                                    </p:anim>
                                    <p:anim calcmode="lin" valueType="num">
                                      <p:cBhvr additive="base">
                                        <p:cTn id="26" dur="500" fill="hold"/>
                                        <p:tgtEl>
                                          <p:spTgt spid="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0AFA-0935-D5EB-4B90-273B15625F03}"/>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E604ABF-310A-1187-3C21-D33E92679750}"/>
              </a:ext>
            </a:extLst>
          </p:cNvPr>
          <p:cNvSpPr/>
          <p:nvPr/>
        </p:nvSpPr>
        <p:spPr>
          <a:xfrm>
            <a:off x="984818" y="436725"/>
            <a:ext cx="7174364" cy="740141"/>
          </a:xfrm>
          <a:prstGeom prst="roundRect">
            <a:avLst>
              <a:gd name="adj" fmla="val 4712"/>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accent6"/>
                </a:solidFill>
              </a:rPr>
              <a:t>Xu hướng cục bộ, nội chiến, bất ổn,… tiếp tục diễn ra</a:t>
            </a:r>
            <a:endParaRPr lang="en-US" sz="2000">
              <a:solidFill>
                <a:schemeClr val="accent6"/>
              </a:solidFill>
            </a:endParaRPr>
          </a:p>
        </p:txBody>
      </p:sp>
      <p:grpSp>
        <p:nvGrpSpPr>
          <p:cNvPr id="11" name="Group 10">
            <a:extLst>
              <a:ext uri="{FF2B5EF4-FFF2-40B4-BE49-F238E27FC236}">
                <a16:creationId xmlns:a16="http://schemas.microsoft.com/office/drawing/2014/main" id="{F5A56EAE-0EA2-BEE3-81F2-91AA3B62D31D}"/>
              </a:ext>
            </a:extLst>
          </p:cNvPr>
          <p:cNvGrpSpPr/>
          <p:nvPr/>
        </p:nvGrpSpPr>
        <p:grpSpPr>
          <a:xfrm>
            <a:off x="152399" y="1331750"/>
            <a:ext cx="3107267" cy="2173602"/>
            <a:chOff x="152399" y="1441817"/>
            <a:chExt cx="3107267" cy="2173602"/>
          </a:xfrm>
        </p:grpSpPr>
        <p:pic>
          <p:nvPicPr>
            <p:cNvPr id="6" name="Picture 5" descr="A group of tanks in the snow&#10;&#10;Description automatically generated">
              <a:extLst>
                <a:ext uri="{FF2B5EF4-FFF2-40B4-BE49-F238E27FC236}">
                  <a16:creationId xmlns:a16="http://schemas.microsoft.com/office/drawing/2014/main" id="{E812F5AF-8ABD-6CAD-E59B-6812263604BB}"/>
                </a:ext>
              </a:extLst>
            </p:cNvPr>
            <p:cNvPicPr>
              <a:picLocks noChangeAspect="1"/>
            </p:cNvPicPr>
            <p:nvPr/>
          </p:nvPicPr>
          <p:blipFill>
            <a:blip r:embed="rId2"/>
            <a:stretch>
              <a:fillRect/>
            </a:stretch>
          </p:blipFill>
          <p:spPr>
            <a:xfrm>
              <a:off x="423334" y="1441817"/>
              <a:ext cx="2565399" cy="170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C160EBB1-5B68-08AD-5CAA-05982D3DD430}"/>
                </a:ext>
              </a:extLst>
            </p:cNvPr>
            <p:cNvSpPr txBox="1"/>
            <p:nvPr/>
          </p:nvSpPr>
          <p:spPr>
            <a:xfrm>
              <a:off x="152399" y="3215309"/>
              <a:ext cx="3107267" cy="400110"/>
            </a:xfrm>
            <a:prstGeom prst="rect">
              <a:avLst/>
            </a:prstGeom>
            <a:noFill/>
          </p:spPr>
          <p:txBody>
            <a:bodyPr wrap="square">
              <a:spAutoFit/>
            </a:bodyPr>
            <a:lstStyle/>
            <a:p>
              <a:pPr algn="ctr"/>
              <a:r>
                <a:rPr lang="en-US" sz="2000"/>
                <a:t>Xung đột Nga – U-crai-na</a:t>
              </a:r>
            </a:p>
          </p:txBody>
        </p:sp>
      </p:grpSp>
      <p:grpSp>
        <p:nvGrpSpPr>
          <p:cNvPr id="13" name="Group 12">
            <a:extLst>
              <a:ext uri="{FF2B5EF4-FFF2-40B4-BE49-F238E27FC236}">
                <a16:creationId xmlns:a16="http://schemas.microsoft.com/office/drawing/2014/main" id="{2C8C03DF-07C2-6D93-CAA3-F7BE3CAF1E42}"/>
              </a:ext>
            </a:extLst>
          </p:cNvPr>
          <p:cNvGrpSpPr/>
          <p:nvPr/>
        </p:nvGrpSpPr>
        <p:grpSpPr>
          <a:xfrm>
            <a:off x="2470149" y="2186048"/>
            <a:ext cx="4203701" cy="2732152"/>
            <a:chOff x="-395818" y="1441817"/>
            <a:chExt cx="4203701" cy="2732152"/>
          </a:xfrm>
        </p:grpSpPr>
        <p:pic>
          <p:nvPicPr>
            <p:cNvPr id="15" name="Picture 14">
              <a:extLst>
                <a:ext uri="{FF2B5EF4-FFF2-40B4-BE49-F238E27FC236}">
                  <a16:creationId xmlns:a16="http://schemas.microsoft.com/office/drawing/2014/main" id="{02E57305-8451-15CB-C6DB-BDC7CCDB8C43}"/>
                </a:ext>
              </a:extLst>
            </p:cNvPr>
            <p:cNvPicPr>
              <a:picLocks noChangeAspect="1"/>
            </p:cNvPicPr>
            <p:nvPr/>
          </p:nvPicPr>
          <p:blipFill>
            <a:blip r:embed="rId3"/>
            <a:srcRect t="49" b="49"/>
            <a:stretch/>
          </p:blipFill>
          <p:spPr>
            <a:xfrm>
              <a:off x="423334" y="1441817"/>
              <a:ext cx="2565399" cy="170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93503C58-4BB7-D333-E6D0-7CD30D5068E2}"/>
                </a:ext>
              </a:extLst>
            </p:cNvPr>
            <p:cNvSpPr txBox="1"/>
            <p:nvPr/>
          </p:nvSpPr>
          <p:spPr>
            <a:xfrm>
              <a:off x="-395818" y="3215309"/>
              <a:ext cx="4203701" cy="958660"/>
            </a:xfrm>
            <a:prstGeom prst="rect">
              <a:avLst/>
            </a:prstGeom>
            <a:noFill/>
          </p:spPr>
          <p:txBody>
            <a:bodyPr wrap="square">
              <a:spAutoFit/>
            </a:bodyPr>
            <a:lstStyle/>
            <a:p>
              <a:pPr algn="ctr">
                <a:lnSpc>
                  <a:spcPct val="150000"/>
                </a:lnSpc>
              </a:pPr>
              <a:r>
                <a:rPr lang="en-US" sz="2000"/>
                <a:t>C</a:t>
              </a:r>
              <a:r>
                <a:rPr lang="vi-VN" sz="2000"/>
                <a:t>hiến tranh ở vùng Trung Đông giữa I-xra-en với lực lượng Ha-mát</a:t>
              </a:r>
              <a:endParaRPr lang="en-US" sz="2000"/>
            </a:p>
          </p:txBody>
        </p:sp>
      </p:grpSp>
      <p:grpSp>
        <p:nvGrpSpPr>
          <p:cNvPr id="19" name="Group 18">
            <a:extLst>
              <a:ext uri="{FF2B5EF4-FFF2-40B4-BE49-F238E27FC236}">
                <a16:creationId xmlns:a16="http://schemas.microsoft.com/office/drawing/2014/main" id="{5486B7C5-FBE6-770A-B63D-051B38F329F3}"/>
              </a:ext>
            </a:extLst>
          </p:cNvPr>
          <p:cNvGrpSpPr/>
          <p:nvPr/>
        </p:nvGrpSpPr>
        <p:grpSpPr>
          <a:xfrm>
            <a:off x="5884335" y="1331750"/>
            <a:ext cx="3107267" cy="2173602"/>
            <a:chOff x="152399" y="1441817"/>
            <a:chExt cx="3107267" cy="2173602"/>
          </a:xfrm>
        </p:grpSpPr>
        <p:pic>
          <p:nvPicPr>
            <p:cNvPr id="20" name="Picture 19">
              <a:extLst>
                <a:ext uri="{FF2B5EF4-FFF2-40B4-BE49-F238E27FC236}">
                  <a16:creationId xmlns:a16="http://schemas.microsoft.com/office/drawing/2014/main" id="{61DA8835-284B-ED50-F67B-CBA6498E02C2}"/>
                </a:ext>
              </a:extLst>
            </p:cNvPr>
            <p:cNvPicPr>
              <a:picLocks noChangeAspect="1"/>
            </p:cNvPicPr>
            <p:nvPr/>
          </p:nvPicPr>
          <p:blipFill>
            <a:blip r:embed="rId4"/>
            <a:srcRect t="390" b="390"/>
            <a:stretch/>
          </p:blipFill>
          <p:spPr>
            <a:xfrm>
              <a:off x="423334" y="1441817"/>
              <a:ext cx="2565399" cy="170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F7E46F3B-9E42-9059-A3C8-4EE8E0098270}"/>
                </a:ext>
              </a:extLst>
            </p:cNvPr>
            <p:cNvSpPr txBox="1"/>
            <p:nvPr/>
          </p:nvSpPr>
          <p:spPr>
            <a:xfrm>
              <a:off x="152399" y="3215309"/>
              <a:ext cx="3107267" cy="400110"/>
            </a:xfrm>
            <a:prstGeom prst="rect">
              <a:avLst/>
            </a:prstGeom>
            <a:noFill/>
          </p:spPr>
          <p:txBody>
            <a:bodyPr wrap="square">
              <a:spAutoFit/>
            </a:bodyPr>
            <a:lstStyle/>
            <a:p>
              <a:pPr algn="ctr"/>
              <a:r>
                <a:rPr lang="en-US" sz="2000"/>
                <a:t>Nội chiến ở Mi-an-ma</a:t>
              </a:r>
            </a:p>
          </p:txBody>
        </p:sp>
      </p:grpSp>
      <p:pic>
        <p:nvPicPr>
          <p:cNvPr id="2" name="Picture 1">
            <a:extLst>
              <a:ext uri="{FF2B5EF4-FFF2-40B4-BE49-F238E27FC236}">
                <a16:creationId xmlns:a16="http://schemas.microsoft.com/office/drawing/2014/main" id="{04B669D9-C2B5-FE11-6B5B-8FAC22715B6A}"/>
              </a:ext>
            </a:extLst>
          </p:cNvPr>
          <p:cNvPicPr>
            <a:picLocks noChangeAspect="1"/>
          </p:cNvPicPr>
          <p:nvPr/>
        </p:nvPicPr>
        <p:blipFill>
          <a:blip r:embed="rId5"/>
          <a:stretch>
            <a:fillRect/>
          </a:stretch>
        </p:blipFill>
        <p:spPr>
          <a:xfrm>
            <a:off x="0" y="5017570"/>
            <a:ext cx="830763" cy="147224"/>
          </a:xfrm>
          <a:prstGeom prst="rect">
            <a:avLst/>
          </a:prstGeom>
        </p:spPr>
      </p:pic>
    </p:spTree>
    <p:extLst>
      <p:ext uri="{BB962C8B-B14F-4D97-AF65-F5344CB8AC3E}">
        <p14:creationId xmlns:p14="http://schemas.microsoft.com/office/powerpoint/2010/main" val="50528539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374"/>
        <p:cNvGrpSpPr/>
        <p:nvPr/>
      </p:nvGrpSpPr>
      <p:grpSpPr>
        <a:xfrm>
          <a:off x="0" y="0"/>
          <a:ext cx="0" cy="0"/>
          <a:chOff x="0" y="0"/>
          <a:chExt cx="0" cy="0"/>
        </a:xfrm>
      </p:grpSpPr>
      <p:sp>
        <p:nvSpPr>
          <p:cNvPr id="6" name="Rectangle 5">
            <a:extLst>
              <a:ext uri="{FF2B5EF4-FFF2-40B4-BE49-F238E27FC236}">
                <a16:creationId xmlns:a16="http://schemas.microsoft.com/office/drawing/2014/main" id="{90590AC2-9FAB-8E8E-20ED-417A1FF0A524}"/>
              </a:ext>
            </a:extLst>
          </p:cNvPr>
          <p:cNvSpPr/>
          <p:nvPr/>
        </p:nvSpPr>
        <p:spPr>
          <a:xfrm>
            <a:off x="0" y="0"/>
            <a:ext cx="9144000" cy="5143500"/>
          </a:xfrm>
          <a:prstGeom prst="rect">
            <a:avLst/>
          </a:prstGeom>
          <a:gradFill flip="none" rotWithShape="1">
            <a:gsLst>
              <a:gs pos="0">
                <a:srgbClr val="000000">
                  <a:alpha val="0"/>
                </a:srgbClr>
              </a:gs>
              <a:gs pos="69000">
                <a:srgbClr val="000000">
                  <a:alpha val="73000"/>
                </a:srgbClr>
              </a:gs>
              <a:gs pos="100000">
                <a:srgbClr val="00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9ECB4559-7204-A004-172A-D6D15555EB12}"/>
              </a:ext>
            </a:extLst>
          </p:cNvPr>
          <p:cNvGrpSpPr/>
          <p:nvPr/>
        </p:nvGrpSpPr>
        <p:grpSpPr>
          <a:xfrm>
            <a:off x="657225" y="413349"/>
            <a:ext cx="5073015" cy="4316802"/>
            <a:chOff x="-717792" y="379164"/>
            <a:chExt cx="5073015" cy="4316802"/>
          </a:xfrm>
          <a:effectLst>
            <a:outerShdw blurRad="63500" sx="102000" sy="102000" algn="ctr" rotWithShape="0">
              <a:prstClr val="black">
                <a:alpha val="40000"/>
              </a:prstClr>
            </a:outerShdw>
          </a:effectLst>
        </p:grpSpPr>
        <p:sp>
          <p:nvSpPr>
            <p:cNvPr id="8" name="Rectangle 7">
              <a:extLst>
                <a:ext uri="{FF2B5EF4-FFF2-40B4-BE49-F238E27FC236}">
                  <a16:creationId xmlns:a16="http://schemas.microsoft.com/office/drawing/2014/main" id="{79FCE2D7-C4AA-9BE2-F88F-C4EDB1E7DBAC}"/>
                </a:ext>
              </a:extLst>
            </p:cNvPr>
            <p:cNvSpPr/>
            <p:nvPr/>
          </p:nvSpPr>
          <p:spPr>
            <a:xfrm>
              <a:off x="-717792" y="379164"/>
              <a:ext cx="5073015" cy="4316802"/>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F7D98CAE-9283-1D3E-ECCF-E0AE9CD2F632}"/>
                </a:ext>
              </a:extLst>
            </p:cNvPr>
            <p:cNvSpPr txBox="1"/>
            <p:nvPr/>
          </p:nvSpPr>
          <p:spPr>
            <a:xfrm>
              <a:off x="-559042" y="1330684"/>
              <a:ext cx="4746625" cy="326698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Sau Chiến tranh lạnh, sự đối đầu dần được thay bằng xu thế đối thoại.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Sự chuyển biến đó dẫn đến một trật tự thế giới mới dần được hình thành theo xu hướng đa cực, nhiều trung tâm với sự cạnh tranh của các cường quốc</a:t>
              </a:r>
              <a:r>
                <a:rPr kumimoji="0" lang="en-US" sz="2000" b="0" i="0" u="none" strike="noStrike" kern="0" cap="none" spc="0" normalizeH="0" baseline="0" noProof="0">
                  <a:ln>
                    <a:noFill/>
                  </a:ln>
                  <a:solidFill>
                    <a:srgbClr val="000000"/>
                  </a:solidFill>
                  <a:effectLst/>
                  <a:uLnTx/>
                  <a:uFillTx/>
                  <a:latin typeface="Arial"/>
                  <a:cs typeface="Arial"/>
                  <a:sym typeface="Arial"/>
                </a:rPr>
                <a:t>.</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Rounded Corners 9">
              <a:extLst>
                <a:ext uri="{FF2B5EF4-FFF2-40B4-BE49-F238E27FC236}">
                  <a16:creationId xmlns:a16="http://schemas.microsoft.com/office/drawing/2014/main" id="{7051EB34-75D1-9A54-F7AE-FDB4D946664B}"/>
                </a:ext>
              </a:extLst>
            </p:cNvPr>
            <p:cNvSpPr/>
            <p:nvPr/>
          </p:nvSpPr>
          <p:spPr>
            <a:xfrm>
              <a:off x="753992" y="660400"/>
              <a:ext cx="2129445" cy="670284"/>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246085857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Shape 246"/>
        <p:cNvGrpSpPr/>
        <p:nvPr/>
      </p:nvGrpSpPr>
      <p:grpSpPr>
        <a:xfrm>
          <a:off x="0" y="0"/>
          <a:ext cx="0" cy="0"/>
          <a:chOff x="0" y="0"/>
          <a:chExt cx="0" cy="0"/>
        </a:xfrm>
      </p:grpSpPr>
      <p:grpSp>
        <p:nvGrpSpPr>
          <p:cNvPr id="16" name="Group 15">
            <a:extLst>
              <a:ext uri="{FF2B5EF4-FFF2-40B4-BE49-F238E27FC236}">
                <a16:creationId xmlns:a16="http://schemas.microsoft.com/office/drawing/2014/main" id="{AA1F8E0C-2C44-7BF3-F4B1-62624CB27C93}"/>
              </a:ext>
            </a:extLst>
          </p:cNvPr>
          <p:cNvGrpSpPr/>
          <p:nvPr/>
        </p:nvGrpSpPr>
        <p:grpSpPr>
          <a:xfrm>
            <a:off x="1218366" y="1607951"/>
            <a:ext cx="6707267" cy="1927597"/>
            <a:chOff x="404734" y="1477656"/>
            <a:chExt cx="6707267" cy="1927597"/>
          </a:xfrm>
        </p:grpSpPr>
        <p:sp>
          <p:nvSpPr>
            <p:cNvPr id="15" name="Rectangle 14">
              <a:extLst>
                <a:ext uri="{FF2B5EF4-FFF2-40B4-BE49-F238E27FC236}">
                  <a16:creationId xmlns:a16="http://schemas.microsoft.com/office/drawing/2014/main" id="{250D8330-961D-411A-D7BA-FFDB7EC2498E}"/>
                </a:ext>
              </a:extLst>
            </p:cNvPr>
            <p:cNvSpPr/>
            <p:nvPr/>
          </p:nvSpPr>
          <p:spPr>
            <a:xfrm>
              <a:off x="1319135" y="1477656"/>
              <a:ext cx="5792866" cy="1927597"/>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B3A22C44-D061-B206-82BB-588122005480}"/>
                </a:ext>
              </a:extLst>
            </p:cNvPr>
            <p:cNvGrpSpPr/>
            <p:nvPr/>
          </p:nvGrpSpPr>
          <p:grpSpPr>
            <a:xfrm>
              <a:off x="404734" y="1576453"/>
              <a:ext cx="1828800" cy="1828800"/>
              <a:chOff x="1083156" y="21471"/>
              <a:chExt cx="1828800" cy="1828800"/>
            </a:xfrm>
          </p:grpSpPr>
          <p:sp>
            <p:nvSpPr>
              <p:cNvPr id="13" name="Diamond 12">
                <a:extLst>
                  <a:ext uri="{FF2B5EF4-FFF2-40B4-BE49-F238E27FC236}">
                    <a16:creationId xmlns:a16="http://schemas.microsoft.com/office/drawing/2014/main" id="{6AE29F13-DCF9-AEB0-0BD1-A7C5FA17F978}"/>
                  </a:ext>
                </a:extLst>
              </p:cNvPr>
              <p:cNvSpPr/>
              <p:nvPr/>
            </p:nvSpPr>
            <p:spPr>
              <a:xfrm>
                <a:off x="1083156" y="21471"/>
                <a:ext cx="1828800" cy="18288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id="{22D29476-EAC0-18BA-F023-093F72C42808}"/>
                  </a:ext>
                </a:extLst>
              </p:cNvPr>
              <p:cNvSpPr txBox="1"/>
              <p:nvPr/>
            </p:nvSpPr>
            <p:spPr>
              <a:xfrm>
                <a:off x="1523629" y="335706"/>
                <a:ext cx="9478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II</a:t>
                </a:r>
              </a:p>
            </p:txBody>
          </p:sp>
        </p:grpSp>
        <p:sp>
          <p:nvSpPr>
            <p:cNvPr id="12" name="TextBox 11">
              <a:extLst>
                <a:ext uri="{FF2B5EF4-FFF2-40B4-BE49-F238E27FC236}">
                  <a16:creationId xmlns:a16="http://schemas.microsoft.com/office/drawing/2014/main" id="{D0BDAF24-D443-DC9E-B61C-EE7BE411853F}"/>
                </a:ext>
              </a:extLst>
            </p:cNvPr>
            <p:cNvSpPr txBox="1"/>
            <p:nvPr/>
          </p:nvSpPr>
          <p:spPr>
            <a:xfrm>
              <a:off x="2082799" y="1619088"/>
              <a:ext cx="4827667" cy="1651671"/>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33"/>
                  </a:solidFill>
                  <a:effectLst/>
                  <a:uLnTx/>
                  <a:uFillTx/>
                  <a:latin typeface="Arial"/>
                  <a:cs typeface="Arial"/>
                  <a:sym typeface="Arial"/>
                </a:rPr>
                <a:t>LIÊN BANG NGA TỪ NĂM 1991 ĐẾN NAY</a:t>
              </a:r>
            </a:p>
          </p:txBody>
        </p:sp>
      </p:grpSp>
    </p:spTree>
    <p:extLst>
      <p:ext uri="{BB962C8B-B14F-4D97-AF65-F5344CB8AC3E}">
        <p14:creationId xmlns:p14="http://schemas.microsoft.com/office/powerpoint/2010/main" val="2331472081"/>
      </p:ext>
    </p:extLst>
  </p:cSld>
  <p:clrMapOvr>
    <a:masterClrMapping/>
  </p:clrMapOvr>
  <p:transition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163ACB21-D2FF-1C8A-2CA2-8FD50A35C7D6}"/>
              </a:ext>
            </a:extLst>
          </p:cNvPr>
          <p:cNvSpPr/>
          <p:nvPr/>
        </p:nvSpPr>
        <p:spPr>
          <a:xfrm>
            <a:off x="3478993" y="531169"/>
            <a:ext cx="2186010" cy="665729"/>
          </a:xfrm>
          <a:prstGeom prst="round2DiagRect">
            <a:avLst/>
          </a:prstGeom>
          <a:solidFill>
            <a:schemeClr val="tx1">
              <a:lumMod val="75000"/>
            </a:schemeClr>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solidFill>
              </a:rPr>
              <a:t>BÀI 19</a:t>
            </a:r>
          </a:p>
        </p:txBody>
      </p:sp>
      <p:sp>
        <p:nvSpPr>
          <p:cNvPr id="6" name="TextBox 5">
            <a:extLst>
              <a:ext uri="{FF2B5EF4-FFF2-40B4-BE49-F238E27FC236}">
                <a16:creationId xmlns:a16="http://schemas.microsoft.com/office/drawing/2014/main" id="{4701E4A7-02E6-428B-426C-3D084566FBF1}"/>
              </a:ext>
            </a:extLst>
          </p:cNvPr>
          <p:cNvSpPr txBox="1"/>
          <p:nvPr/>
        </p:nvSpPr>
        <p:spPr>
          <a:xfrm>
            <a:off x="618891" y="1144859"/>
            <a:ext cx="7906215" cy="3671583"/>
          </a:xfrm>
          <a:prstGeom prst="rect">
            <a:avLst/>
          </a:prstGeom>
          <a:noFill/>
        </p:spPr>
        <p:txBody>
          <a:bodyPr wrap="square">
            <a:spAutoFit/>
          </a:bodyPr>
          <a:lstStyle/>
          <a:p>
            <a:pPr algn="ctr">
              <a:lnSpc>
                <a:spcPct val="150000"/>
              </a:lnSpc>
            </a:pPr>
            <a:r>
              <a:rPr lang="vi-VN" sz="4000" b="1"/>
              <a:t>TRẬT TỰ THẾ GIỚI MỚI </a:t>
            </a:r>
            <a:endParaRPr lang="en-US" sz="4000" b="1"/>
          </a:p>
          <a:p>
            <a:pPr algn="ctr">
              <a:lnSpc>
                <a:spcPct val="150000"/>
              </a:lnSpc>
            </a:pPr>
            <a:r>
              <a:rPr lang="vi-VN" sz="4000" b="1"/>
              <a:t>TỪ NĂM 1991 ĐẾN NAY. </a:t>
            </a:r>
            <a:endParaRPr lang="en-US" sz="4000" b="1"/>
          </a:p>
          <a:p>
            <a:pPr algn="ctr">
              <a:lnSpc>
                <a:spcPct val="150000"/>
              </a:lnSpc>
            </a:pPr>
            <a:r>
              <a:rPr lang="vi-VN" sz="4000" b="1"/>
              <a:t>LIÊN BANG NGA VÀ NƯỚC MỸ TỪ NĂM 1991 ĐẾN NAY.</a:t>
            </a:r>
            <a:endParaRPr lang="en-US" sz="4000" b="1"/>
          </a:p>
        </p:txBody>
      </p:sp>
    </p:spTree>
  </p:cSld>
  <p:clrMapOvr>
    <a:masterClrMapping/>
  </p:clrMapOvr>
  <p:transition advTm="0">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DD15FFE7-77ED-A592-5ECB-B4BC6A8F8035}"/>
              </a:ext>
            </a:extLst>
          </p:cNvPr>
          <p:cNvSpPr/>
          <p:nvPr/>
        </p:nvSpPr>
        <p:spPr>
          <a:xfrm>
            <a:off x="2417955" y="220776"/>
            <a:ext cx="4308088" cy="617034"/>
          </a:xfrm>
          <a:prstGeom prst="roundRect">
            <a:avLst>
              <a:gd name="adj" fmla="val 50000"/>
            </a:avLst>
          </a:prstGeom>
          <a:solidFill>
            <a:srgbClr val="182F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2400" b="1" kern="100">
                <a:solidFill>
                  <a:schemeClr val="accent6"/>
                </a:solidFill>
                <a:effectLst/>
                <a:latin typeface="+mj-lt"/>
                <a:ea typeface="Calibri" panose="020F0502020204030204" pitchFamily="34" charset="0"/>
                <a:cs typeface="Times New Roman" panose="02020603050405020304" pitchFamily="18" charset="0"/>
              </a:rPr>
              <a:t>THẢO LUẬN NHÓM</a:t>
            </a:r>
            <a:endParaRPr lang="en-US" sz="2400">
              <a:solidFill>
                <a:schemeClr val="accent6"/>
              </a:solidFill>
              <a:effectLst/>
              <a:latin typeface="+mj-lt"/>
              <a:ea typeface="Calibri" panose="020F0502020204030204" pitchFamily="34" charset="0"/>
            </a:endParaRPr>
          </a:p>
        </p:txBody>
      </p:sp>
      <p:sp>
        <p:nvSpPr>
          <p:cNvPr id="30" name="TextBox 29">
            <a:extLst>
              <a:ext uri="{FF2B5EF4-FFF2-40B4-BE49-F238E27FC236}">
                <a16:creationId xmlns:a16="http://schemas.microsoft.com/office/drawing/2014/main" id="{6228152A-F31F-E923-16E6-55AC4EB4FC20}"/>
              </a:ext>
            </a:extLst>
          </p:cNvPr>
          <p:cNvSpPr txBox="1"/>
          <p:nvPr/>
        </p:nvSpPr>
        <p:spPr>
          <a:xfrm>
            <a:off x="387542" y="1110308"/>
            <a:ext cx="4060826" cy="1420325"/>
          </a:xfrm>
          <a:prstGeom prst="rect">
            <a:avLst/>
          </a:prstGeom>
          <a:noFill/>
        </p:spPr>
        <p:txBody>
          <a:bodyPr wrap="square">
            <a:spAutoFit/>
          </a:bodyPr>
          <a:lstStyle/>
          <a:p>
            <a:pPr algn="just">
              <a:lnSpc>
                <a:spcPct val="150000"/>
              </a:lnSpc>
            </a:pPr>
            <a:r>
              <a:rPr lang="en-US" sz="2000"/>
              <a:t>Khai thác Hình 19.3, mục Em có biết, thông tin mục 2 SGK tr.98 và hoàn thành Phiếu học tập số 1.</a:t>
            </a:r>
          </a:p>
        </p:txBody>
      </p:sp>
      <p:sp>
        <p:nvSpPr>
          <p:cNvPr id="871" name="Rectangle: Rounded Corners 870">
            <a:extLst>
              <a:ext uri="{FF2B5EF4-FFF2-40B4-BE49-F238E27FC236}">
                <a16:creationId xmlns:a16="http://schemas.microsoft.com/office/drawing/2014/main" id="{90AB7FC8-CCD6-F764-572A-B9ED9FD75E4D}"/>
              </a:ext>
            </a:extLst>
          </p:cNvPr>
          <p:cNvSpPr/>
          <p:nvPr/>
        </p:nvSpPr>
        <p:spPr>
          <a:xfrm>
            <a:off x="4659841" y="1052754"/>
            <a:ext cx="1994959" cy="1518996"/>
          </a:xfrm>
          <a:prstGeom prst="roundRect">
            <a:avLst>
              <a:gd name="adj" fmla="val 112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kern="100">
                <a:solidFill>
                  <a:srgbClr val="FF0000"/>
                </a:solidFill>
                <a:effectLst/>
                <a:ea typeface="Calibri" panose="020F0502020204030204" pitchFamily="34" charset="0"/>
              </a:rPr>
              <a:t>Nhóm 1, 2, 3:</a:t>
            </a:r>
            <a:r>
              <a:rPr lang="vi-VN" sz="2000" kern="100">
                <a:solidFill>
                  <a:srgbClr val="FF0000"/>
                </a:solidFill>
                <a:effectLst/>
                <a:ea typeface="Calibri" panose="020F0502020204030204" pitchFamily="34" charset="0"/>
              </a:rPr>
              <a:t> </a:t>
            </a:r>
            <a:r>
              <a:rPr lang="vi-VN" sz="2000" kern="100">
                <a:solidFill>
                  <a:srgbClr val="000000"/>
                </a:solidFill>
                <a:effectLst/>
                <a:ea typeface="Calibri" panose="020F0502020204030204" pitchFamily="34" charset="0"/>
              </a:rPr>
              <a:t>Tìm hiểu tình hình chính trị </a:t>
            </a:r>
            <a:endParaRPr lang="en-US" sz="1600"/>
          </a:p>
        </p:txBody>
      </p:sp>
      <p:sp>
        <p:nvSpPr>
          <p:cNvPr id="872" name="Rectangle: Rounded Corners 871">
            <a:extLst>
              <a:ext uri="{FF2B5EF4-FFF2-40B4-BE49-F238E27FC236}">
                <a16:creationId xmlns:a16="http://schemas.microsoft.com/office/drawing/2014/main" id="{23318CFF-389E-7620-2D00-D62D37B75B08}"/>
              </a:ext>
            </a:extLst>
          </p:cNvPr>
          <p:cNvSpPr/>
          <p:nvPr/>
        </p:nvSpPr>
        <p:spPr>
          <a:xfrm>
            <a:off x="6800517" y="1048745"/>
            <a:ext cx="1994959" cy="1518996"/>
          </a:xfrm>
          <a:prstGeom prst="roundRect">
            <a:avLst>
              <a:gd name="adj" fmla="val 112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kern="100">
                <a:solidFill>
                  <a:srgbClr val="FF0000"/>
                </a:solidFill>
                <a:effectLst/>
                <a:ea typeface="Calibri" panose="020F0502020204030204" pitchFamily="34" charset="0"/>
              </a:rPr>
              <a:t>Nhóm </a:t>
            </a:r>
            <a:r>
              <a:rPr lang="en-US" sz="2000" b="1" kern="100">
                <a:solidFill>
                  <a:srgbClr val="FF0000"/>
                </a:solidFill>
                <a:effectLst/>
                <a:ea typeface="Calibri" panose="020F0502020204030204" pitchFamily="34" charset="0"/>
              </a:rPr>
              <a:t>4, 5, 6</a:t>
            </a:r>
            <a:r>
              <a:rPr lang="vi-VN" sz="2000" b="1" kern="100">
                <a:solidFill>
                  <a:srgbClr val="FF0000"/>
                </a:solidFill>
                <a:effectLst/>
                <a:ea typeface="Calibri" panose="020F0502020204030204" pitchFamily="34" charset="0"/>
              </a:rPr>
              <a:t>:</a:t>
            </a:r>
            <a:r>
              <a:rPr lang="vi-VN" sz="2000" kern="100">
                <a:solidFill>
                  <a:srgbClr val="FF0000"/>
                </a:solidFill>
                <a:effectLst/>
                <a:ea typeface="Calibri" panose="020F0502020204030204" pitchFamily="34" charset="0"/>
              </a:rPr>
              <a:t> </a:t>
            </a:r>
            <a:r>
              <a:rPr lang="vi-VN" sz="2000" kern="100">
                <a:solidFill>
                  <a:srgbClr val="000000"/>
                </a:solidFill>
                <a:effectLst/>
                <a:ea typeface="Calibri" panose="020F0502020204030204" pitchFamily="34" charset="0"/>
              </a:rPr>
              <a:t>Tìm hiểu tình hình </a:t>
            </a:r>
            <a:r>
              <a:rPr lang="en-US" sz="2000" kern="100">
                <a:solidFill>
                  <a:srgbClr val="000000"/>
                </a:solidFill>
                <a:effectLst/>
                <a:ea typeface="Calibri" panose="020F0502020204030204" pitchFamily="34" charset="0"/>
              </a:rPr>
              <a:t>kinh tế</a:t>
            </a:r>
            <a:endParaRPr lang="en-US" sz="1600"/>
          </a:p>
        </p:txBody>
      </p:sp>
      <p:grpSp>
        <p:nvGrpSpPr>
          <p:cNvPr id="874" name="Group 873">
            <a:extLst>
              <a:ext uri="{FF2B5EF4-FFF2-40B4-BE49-F238E27FC236}">
                <a16:creationId xmlns:a16="http://schemas.microsoft.com/office/drawing/2014/main" id="{588523B3-C084-B330-19F8-2071A5A2C5C8}"/>
              </a:ext>
            </a:extLst>
          </p:cNvPr>
          <p:cNvGrpSpPr/>
          <p:nvPr/>
        </p:nvGrpSpPr>
        <p:grpSpPr>
          <a:xfrm>
            <a:off x="599016" y="2686369"/>
            <a:ext cx="8121649" cy="2249579"/>
            <a:chOff x="599016" y="2686369"/>
            <a:chExt cx="8121649" cy="2249579"/>
          </a:xfrm>
        </p:grpSpPr>
        <p:grpSp>
          <p:nvGrpSpPr>
            <p:cNvPr id="870" name="Group 869">
              <a:extLst>
                <a:ext uri="{FF2B5EF4-FFF2-40B4-BE49-F238E27FC236}">
                  <a16:creationId xmlns:a16="http://schemas.microsoft.com/office/drawing/2014/main" id="{70686C5C-2FD6-92E5-323E-495F345329E2}"/>
                </a:ext>
              </a:extLst>
            </p:cNvPr>
            <p:cNvGrpSpPr/>
            <p:nvPr/>
          </p:nvGrpSpPr>
          <p:grpSpPr>
            <a:xfrm>
              <a:off x="599016" y="2686369"/>
              <a:ext cx="8121649" cy="1962968"/>
              <a:chOff x="426508" y="2144202"/>
              <a:chExt cx="8121649" cy="1962968"/>
            </a:xfrm>
          </p:grpSpPr>
          <p:grpSp>
            <p:nvGrpSpPr>
              <p:cNvPr id="865" name="Group 864">
                <a:extLst>
                  <a:ext uri="{FF2B5EF4-FFF2-40B4-BE49-F238E27FC236}">
                    <a16:creationId xmlns:a16="http://schemas.microsoft.com/office/drawing/2014/main" id="{39721252-0782-527D-19B5-03BC337B2804}"/>
                  </a:ext>
                </a:extLst>
              </p:cNvPr>
              <p:cNvGrpSpPr/>
              <p:nvPr/>
            </p:nvGrpSpPr>
            <p:grpSpPr>
              <a:xfrm>
                <a:off x="426508" y="2403657"/>
                <a:ext cx="8121649" cy="726894"/>
                <a:chOff x="440266" y="2136383"/>
                <a:chExt cx="8121649" cy="726894"/>
              </a:xfrm>
            </p:grpSpPr>
            <p:grpSp>
              <p:nvGrpSpPr>
                <p:cNvPr id="860" name="Group 859">
                  <a:extLst>
                    <a:ext uri="{FF2B5EF4-FFF2-40B4-BE49-F238E27FC236}">
                      <a16:creationId xmlns:a16="http://schemas.microsoft.com/office/drawing/2014/main" id="{F6846C22-9925-946F-6FF8-24E21D461A75}"/>
                    </a:ext>
                  </a:extLst>
                </p:cNvPr>
                <p:cNvGrpSpPr/>
                <p:nvPr/>
              </p:nvGrpSpPr>
              <p:grpSpPr>
                <a:xfrm>
                  <a:off x="440266" y="2136383"/>
                  <a:ext cx="8121649" cy="726894"/>
                  <a:chOff x="440266" y="2136383"/>
                  <a:chExt cx="8121649" cy="726894"/>
                </a:xfrm>
              </p:grpSpPr>
              <p:sp>
                <p:nvSpPr>
                  <p:cNvPr id="857" name="Freeform: Shape 856">
                    <a:extLst>
                      <a:ext uri="{FF2B5EF4-FFF2-40B4-BE49-F238E27FC236}">
                        <a16:creationId xmlns:a16="http://schemas.microsoft.com/office/drawing/2014/main" id="{140AAC60-5A94-E2D8-1814-9A76DDB5ABE9}"/>
                      </a:ext>
                    </a:extLst>
                  </p:cNvPr>
                  <p:cNvSpPr/>
                  <p:nvPr/>
                </p:nvSpPr>
                <p:spPr>
                  <a:xfrm>
                    <a:off x="440266" y="2136383"/>
                    <a:ext cx="8121649" cy="726894"/>
                  </a:xfrm>
                  <a:custGeom>
                    <a:avLst/>
                    <a:gdLst>
                      <a:gd name="connsiteX0" fmla="*/ 0 w 8248650"/>
                      <a:gd name="connsiteY0" fmla="*/ 382194 h 760548"/>
                      <a:gd name="connsiteX1" fmla="*/ 0 w 8248650"/>
                      <a:gd name="connsiteY1" fmla="*/ 382195 h 760548"/>
                      <a:gd name="connsiteX2" fmla="*/ 0 w 8248650"/>
                      <a:gd name="connsiteY2" fmla="*/ 382195 h 760548"/>
                      <a:gd name="connsiteX3" fmla="*/ 7868376 w 8248650"/>
                      <a:gd name="connsiteY3" fmla="*/ 0 h 760548"/>
                      <a:gd name="connsiteX4" fmla="*/ 8248650 w 8248650"/>
                      <a:gd name="connsiteY4" fmla="*/ 380274 h 760548"/>
                      <a:gd name="connsiteX5" fmla="*/ 7868376 w 8248650"/>
                      <a:gd name="connsiteY5" fmla="*/ 760548 h 760548"/>
                      <a:gd name="connsiteX6" fmla="*/ 7868376 w 8248650"/>
                      <a:gd name="connsiteY6" fmla="*/ 570411 h 760548"/>
                      <a:gd name="connsiteX7" fmla="*/ 737111 w 8248650"/>
                      <a:gd name="connsiteY7" fmla="*/ 570411 h 760548"/>
                      <a:gd name="connsiteX8" fmla="*/ 724959 w 8248650"/>
                      <a:gd name="connsiteY8" fmla="*/ 571636 h 760548"/>
                      <a:gd name="connsiteX9" fmla="*/ 189441 w 8248650"/>
                      <a:gd name="connsiteY9" fmla="*/ 571635 h 760548"/>
                      <a:gd name="connsiteX10" fmla="*/ 14887 w 8248650"/>
                      <a:gd name="connsiteY10" fmla="*/ 455933 h 760548"/>
                      <a:gd name="connsiteX11" fmla="*/ 0 w 8248650"/>
                      <a:gd name="connsiteY11" fmla="*/ 382195 h 760548"/>
                      <a:gd name="connsiteX12" fmla="*/ 14887 w 8248650"/>
                      <a:gd name="connsiteY12" fmla="*/ 308456 h 760548"/>
                      <a:gd name="connsiteX13" fmla="*/ 189441 w 8248650"/>
                      <a:gd name="connsiteY13" fmla="*/ 192754 h 760548"/>
                      <a:gd name="connsiteX14" fmla="*/ 239183 w 8248650"/>
                      <a:gd name="connsiteY14" fmla="*/ 192754 h 760548"/>
                      <a:gd name="connsiteX15" fmla="*/ 239183 w 8248650"/>
                      <a:gd name="connsiteY15" fmla="*/ 190137 h 760548"/>
                      <a:gd name="connsiteX16" fmla="*/ 7868376 w 8248650"/>
                      <a:gd name="connsiteY16" fmla="*/ 190137 h 7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48650" h="760548">
                        <a:moveTo>
                          <a:pt x="0" y="382194"/>
                        </a:moveTo>
                        <a:lnTo>
                          <a:pt x="0" y="382195"/>
                        </a:lnTo>
                        <a:lnTo>
                          <a:pt x="0" y="382195"/>
                        </a:lnTo>
                        <a:close/>
                        <a:moveTo>
                          <a:pt x="7868376" y="0"/>
                        </a:moveTo>
                        <a:lnTo>
                          <a:pt x="8248650" y="380274"/>
                        </a:lnTo>
                        <a:lnTo>
                          <a:pt x="7868376" y="760548"/>
                        </a:lnTo>
                        <a:lnTo>
                          <a:pt x="7868376" y="570411"/>
                        </a:lnTo>
                        <a:lnTo>
                          <a:pt x="737111" y="570411"/>
                        </a:lnTo>
                        <a:lnTo>
                          <a:pt x="724959" y="571636"/>
                        </a:lnTo>
                        <a:lnTo>
                          <a:pt x="189441" y="571635"/>
                        </a:lnTo>
                        <a:cubicBezTo>
                          <a:pt x="110972" y="571635"/>
                          <a:pt x="43646" y="523926"/>
                          <a:pt x="14887" y="455933"/>
                        </a:cubicBezTo>
                        <a:lnTo>
                          <a:pt x="0" y="382195"/>
                        </a:lnTo>
                        <a:lnTo>
                          <a:pt x="14887" y="308456"/>
                        </a:lnTo>
                        <a:cubicBezTo>
                          <a:pt x="43646" y="240463"/>
                          <a:pt x="110972" y="192754"/>
                          <a:pt x="189441" y="192754"/>
                        </a:cubicBezTo>
                        <a:lnTo>
                          <a:pt x="239183" y="192754"/>
                        </a:lnTo>
                        <a:lnTo>
                          <a:pt x="239183" y="190137"/>
                        </a:lnTo>
                        <a:lnTo>
                          <a:pt x="7868376" y="190137"/>
                        </a:lnTo>
                        <a:close/>
                      </a:path>
                    </a:pathLst>
                  </a:custGeom>
                  <a:solidFill>
                    <a:srgbClr val="F37D3F"/>
                  </a:solidFill>
                  <a:ln>
                    <a:solidFill>
                      <a:srgbClr val="F37D3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59" name="Straight Connector 858">
                    <a:extLst>
                      <a:ext uri="{FF2B5EF4-FFF2-40B4-BE49-F238E27FC236}">
                        <a16:creationId xmlns:a16="http://schemas.microsoft.com/office/drawing/2014/main" id="{33E3C56B-95DF-A6C6-17CE-0CFB7E24C2E2}"/>
                      </a:ext>
                    </a:extLst>
                  </p:cNvPr>
                  <p:cNvCxnSpPr/>
                  <p:nvPr/>
                </p:nvCxnSpPr>
                <p:spPr>
                  <a:xfrm>
                    <a:off x="3412066" y="2302933"/>
                    <a:ext cx="0" cy="389467"/>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861" name="TextBox 860">
                  <a:extLst>
                    <a:ext uri="{FF2B5EF4-FFF2-40B4-BE49-F238E27FC236}">
                      <a16:creationId xmlns:a16="http://schemas.microsoft.com/office/drawing/2014/main" id="{26A40E4B-D5C7-1493-3EF1-A2C2183E8E71}"/>
                    </a:ext>
                  </a:extLst>
                </p:cNvPr>
                <p:cNvSpPr txBox="1"/>
                <p:nvPr/>
              </p:nvSpPr>
              <p:spPr>
                <a:xfrm>
                  <a:off x="440266" y="2299775"/>
                  <a:ext cx="909444" cy="400110"/>
                </a:xfrm>
                <a:prstGeom prst="rect">
                  <a:avLst/>
                </a:prstGeom>
                <a:noFill/>
              </p:spPr>
              <p:txBody>
                <a:bodyPr wrap="square" rtlCol="0">
                  <a:spAutoFit/>
                </a:bodyPr>
                <a:lstStyle/>
                <a:p>
                  <a:pPr algn="ctr"/>
                  <a:r>
                    <a:rPr lang="en-US" sz="2000" b="1">
                      <a:solidFill>
                        <a:schemeClr val="accent6"/>
                      </a:solidFill>
                    </a:rPr>
                    <a:t>1991</a:t>
                  </a:r>
                </a:p>
              </p:txBody>
            </p:sp>
            <p:sp>
              <p:nvSpPr>
                <p:cNvPr id="862" name="TextBox 861">
                  <a:extLst>
                    <a:ext uri="{FF2B5EF4-FFF2-40B4-BE49-F238E27FC236}">
                      <a16:creationId xmlns:a16="http://schemas.microsoft.com/office/drawing/2014/main" id="{69FD07D0-211B-A9D3-5D91-2E596B32F0F6}"/>
                    </a:ext>
                  </a:extLst>
                </p:cNvPr>
                <p:cNvSpPr txBox="1"/>
                <p:nvPr/>
              </p:nvSpPr>
              <p:spPr>
                <a:xfrm>
                  <a:off x="2480729" y="2299775"/>
                  <a:ext cx="909444" cy="400110"/>
                </a:xfrm>
                <a:prstGeom prst="rect">
                  <a:avLst/>
                </a:prstGeom>
                <a:noFill/>
              </p:spPr>
              <p:txBody>
                <a:bodyPr wrap="square" rtlCol="0">
                  <a:spAutoFit/>
                </a:bodyPr>
                <a:lstStyle/>
                <a:p>
                  <a:pPr algn="r"/>
                  <a:r>
                    <a:rPr lang="en-US" sz="2000" b="1">
                      <a:solidFill>
                        <a:schemeClr val="accent6"/>
                      </a:solidFill>
                    </a:rPr>
                    <a:t>1999</a:t>
                  </a:r>
                </a:p>
              </p:txBody>
            </p:sp>
            <p:sp>
              <p:nvSpPr>
                <p:cNvPr id="863" name="TextBox 862">
                  <a:extLst>
                    <a:ext uri="{FF2B5EF4-FFF2-40B4-BE49-F238E27FC236}">
                      <a16:creationId xmlns:a16="http://schemas.microsoft.com/office/drawing/2014/main" id="{0D8A93F8-E2C2-1204-C87E-5E044B402F64}"/>
                    </a:ext>
                  </a:extLst>
                </p:cNvPr>
                <p:cNvSpPr txBox="1"/>
                <p:nvPr/>
              </p:nvSpPr>
              <p:spPr>
                <a:xfrm>
                  <a:off x="3444903" y="2299775"/>
                  <a:ext cx="909444" cy="400110"/>
                </a:xfrm>
                <a:prstGeom prst="rect">
                  <a:avLst/>
                </a:prstGeom>
                <a:noFill/>
              </p:spPr>
              <p:txBody>
                <a:bodyPr wrap="square" rtlCol="0">
                  <a:spAutoFit/>
                </a:bodyPr>
                <a:lstStyle/>
                <a:p>
                  <a:r>
                    <a:rPr lang="en-US" sz="2000" b="1">
                      <a:solidFill>
                        <a:schemeClr val="accent6"/>
                      </a:solidFill>
                    </a:rPr>
                    <a:t>2000</a:t>
                  </a:r>
                </a:p>
              </p:txBody>
            </p:sp>
            <p:sp>
              <p:nvSpPr>
                <p:cNvPr id="864" name="TextBox 863">
                  <a:extLst>
                    <a:ext uri="{FF2B5EF4-FFF2-40B4-BE49-F238E27FC236}">
                      <a16:creationId xmlns:a16="http://schemas.microsoft.com/office/drawing/2014/main" id="{2B431EA2-9CEB-6B88-270B-B784C5487FFC}"/>
                    </a:ext>
                  </a:extLst>
                </p:cNvPr>
                <p:cNvSpPr txBox="1"/>
                <p:nvPr/>
              </p:nvSpPr>
              <p:spPr>
                <a:xfrm>
                  <a:off x="7518064" y="2299775"/>
                  <a:ext cx="909444" cy="400110"/>
                </a:xfrm>
                <a:prstGeom prst="rect">
                  <a:avLst/>
                </a:prstGeom>
                <a:noFill/>
              </p:spPr>
              <p:txBody>
                <a:bodyPr wrap="square" rtlCol="0">
                  <a:spAutoFit/>
                </a:bodyPr>
                <a:lstStyle/>
                <a:p>
                  <a:r>
                    <a:rPr lang="en-US" sz="2000" b="1">
                      <a:solidFill>
                        <a:schemeClr val="accent6"/>
                      </a:solidFill>
                    </a:rPr>
                    <a:t>2021</a:t>
                  </a:r>
                </a:p>
              </p:txBody>
            </p:sp>
          </p:grpSp>
          <p:sp>
            <p:nvSpPr>
              <p:cNvPr id="866" name="TextBox 865">
                <a:extLst>
                  <a:ext uri="{FF2B5EF4-FFF2-40B4-BE49-F238E27FC236}">
                    <a16:creationId xmlns:a16="http://schemas.microsoft.com/office/drawing/2014/main" id="{8B0D8570-9BE2-98AC-2E61-AF11D994D4B5}"/>
                  </a:ext>
                </a:extLst>
              </p:cNvPr>
              <p:cNvSpPr txBox="1"/>
              <p:nvPr/>
            </p:nvSpPr>
            <p:spPr>
              <a:xfrm>
                <a:off x="987087" y="2144202"/>
                <a:ext cx="1913467" cy="369332"/>
              </a:xfrm>
              <a:prstGeom prst="rect">
                <a:avLst/>
              </a:prstGeom>
              <a:noFill/>
            </p:spPr>
            <p:txBody>
              <a:bodyPr wrap="square" rtlCol="0">
                <a:spAutoFit/>
              </a:bodyPr>
              <a:lstStyle/>
              <a:p>
                <a:pPr algn="ctr"/>
                <a:r>
                  <a:rPr lang="en-US" sz="1800" b="1">
                    <a:solidFill>
                      <a:srgbClr val="095E9E"/>
                    </a:solidFill>
                  </a:rPr>
                  <a:t>Khủng hoảng</a:t>
                </a:r>
              </a:p>
            </p:txBody>
          </p:sp>
          <p:sp>
            <p:nvSpPr>
              <p:cNvPr id="867" name="TextBox 866">
                <a:extLst>
                  <a:ext uri="{FF2B5EF4-FFF2-40B4-BE49-F238E27FC236}">
                    <a16:creationId xmlns:a16="http://schemas.microsoft.com/office/drawing/2014/main" id="{8C0AFCE5-8D18-6ED5-847F-5B3A1F0FB9AD}"/>
                  </a:ext>
                </a:extLst>
              </p:cNvPr>
              <p:cNvSpPr txBox="1"/>
              <p:nvPr/>
            </p:nvSpPr>
            <p:spPr>
              <a:xfrm>
                <a:off x="4492286" y="2144202"/>
                <a:ext cx="2738245" cy="369332"/>
              </a:xfrm>
              <a:prstGeom prst="rect">
                <a:avLst/>
              </a:prstGeom>
              <a:noFill/>
            </p:spPr>
            <p:txBody>
              <a:bodyPr wrap="square" rtlCol="0">
                <a:spAutoFit/>
              </a:bodyPr>
              <a:lstStyle/>
              <a:p>
                <a:pPr algn="ctr"/>
                <a:r>
                  <a:rPr lang="en-US" sz="1800" b="1">
                    <a:solidFill>
                      <a:srgbClr val="095E9E"/>
                    </a:solidFill>
                  </a:rPr>
                  <a:t>Phục hồi, tăng trưởng</a:t>
                </a:r>
              </a:p>
            </p:txBody>
          </p:sp>
          <p:sp>
            <p:nvSpPr>
              <p:cNvPr id="868" name="TextBox 867">
                <a:extLst>
                  <a:ext uri="{FF2B5EF4-FFF2-40B4-BE49-F238E27FC236}">
                    <a16:creationId xmlns:a16="http://schemas.microsoft.com/office/drawing/2014/main" id="{77121614-52BA-E651-3F1A-580AA97A779C}"/>
                  </a:ext>
                </a:extLst>
              </p:cNvPr>
              <p:cNvSpPr txBox="1"/>
              <p:nvPr/>
            </p:nvSpPr>
            <p:spPr>
              <a:xfrm>
                <a:off x="426508" y="3029952"/>
                <a:ext cx="2948182" cy="830997"/>
              </a:xfrm>
              <a:prstGeom prst="rect">
                <a:avLst/>
              </a:prstGeom>
              <a:noFill/>
            </p:spPr>
            <p:txBody>
              <a:bodyPr wrap="square" rtlCol="0">
                <a:spAutoFit/>
              </a:bodyPr>
              <a:lstStyle/>
              <a:p>
                <a:pPr algn="just"/>
                <a:r>
                  <a:rPr lang="en-US" sz="1600">
                    <a:solidFill>
                      <a:srgbClr val="095E9E"/>
                    </a:solidFill>
                  </a:rPr>
                  <a:t>GDP tăng trưởng âm (-4,8%), lạm phát cao (22%), thâm hụt ngân sách.</a:t>
                </a:r>
              </a:p>
            </p:txBody>
          </p:sp>
          <p:sp>
            <p:nvSpPr>
              <p:cNvPr id="869" name="TextBox 868">
                <a:extLst>
                  <a:ext uri="{FF2B5EF4-FFF2-40B4-BE49-F238E27FC236}">
                    <a16:creationId xmlns:a16="http://schemas.microsoft.com/office/drawing/2014/main" id="{B957CF3E-D0DD-B3BC-64CE-91FADEA435AE}"/>
                  </a:ext>
                </a:extLst>
              </p:cNvPr>
              <p:cNvSpPr txBox="1"/>
              <p:nvPr/>
            </p:nvSpPr>
            <p:spPr>
              <a:xfrm>
                <a:off x="3431146" y="3029952"/>
                <a:ext cx="4714904" cy="1077218"/>
              </a:xfrm>
              <a:prstGeom prst="rect">
                <a:avLst/>
              </a:prstGeom>
              <a:noFill/>
            </p:spPr>
            <p:txBody>
              <a:bodyPr wrap="square" rtlCol="0">
                <a:spAutoFit/>
              </a:bodyPr>
              <a:lstStyle/>
              <a:p>
                <a:pPr algn="just"/>
                <a:r>
                  <a:rPr lang="en-US" sz="1600">
                    <a:solidFill>
                      <a:srgbClr val="095E9E"/>
                    </a:solidFill>
                  </a:rPr>
                  <a:t>GDP tăng trưởng khá cao (3,5%/năm), kiềm chế được lạm phát, thặng dư ngân sách, là một trong 10 nền kinh tế lớn nhất thế giới (năm 2021, GDP đạt khoảng 1,5 nghìn tỉ USD).</a:t>
                </a:r>
              </a:p>
            </p:txBody>
          </p:sp>
        </p:grpSp>
        <p:sp>
          <p:nvSpPr>
            <p:cNvPr id="873" name="TextBox 872">
              <a:extLst>
                <a:ext uri="{FF2B5EF4-FFF2-40B4-BE49-F238E27FC236}">
                  <a16:creationId xmlns:a16="http://schemas.microsoft.com/office/drawing/2014/main" id="{8023495C-DAA2-8E08-79EA-DDF791F28E34}"/>
                </a:ext>
              </a:extLst>
            </p:cNvPr>
            <p:cNvSpPr txBox="1"/>
            <p:nvPr/>
          </p:nvSpPr>
          <p:spPr>
            <a:xfrm>
              <a:off x="1281835" y="4628171"/>
              <a:ext cx="6333066" cy="307777"/>
            </a:xfrm>
            <a:prstGeom prst="rect">
              <a:avLst/>
            </a:prstGeom>
            <a:noFill/>
          </p:spPr>
          <p:txBody>
            <a:bodyPr wrap="square" rtlCol="0">
              <a:spAutoFit/>
            </a:bodyPr>
            <a:lstStyle/>
            <a:p>
              <a:pPr algn="ctr"/>
              <a:r>
                <a:rPr lang="en-US" b="1"/>
                <a:t>Hình 19.3. </a:t>
              </a:r>
              <a:r>
                <a:rPr lang="en-US"/>
                <a:t>Tình hình kinh tế của Liên bang Nga từ năm 1991 đến năm 2021</a:t>
              </a:r>
            </a:p>
          </p:txBody>
        </p:sp>
      </p:grpSp>
      <p:pic>
        <p:nvPicPr>
          <p:cNvPr id="2" name="Picture 1">
            <a:extLst>
              <a:ext uri="{FF2B5EF4-FFF2-40B4-BE49-F238E27FC236}">
                <a16:creationId xmlns:a16="http://schemas.microsoft.com/office/drawing/2014/main" id="{B4906424-524B-EA6D-215D-5B2A74324A7E}"/>
              </a:ext>
            </a:extLst>
          </p:cNvPr>
          <p:cNvPicPr>
            <a:picLocks noChangeAspect="1"/>
          </p:cNvPicPr>
          <p:nvPr/>
        </p:nvPicPr>
        <p:blipFill>
          <a:blip r:embed="rId3"/>
          <a:stretch>
            <a:fillRect/>
          </a:stretch>
        </p:blipFill>
        <p:spPr>
          <a:xfrm>
            <a:off x="0" y="5017570"/>
            <a:ext cx="830763" cy="147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randombar(horizontal)">
                                      <p:cBhvr>
                                        <p:cTn id="12" dur="500"/>
                                        <p:tgtEl>
                                          <p:spTgt spid="87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72"/>
                                        </p:tgtEl>
                                        <p:attrNameLst>
                                          <p:attrName>style.visibility</p:attrName>
                                        </p:attrNameLst>
                                      </p:cBhvr>
                                      <p:to>
                                        <p:strVal val="visible"/>
                                      </p:to>
                                    </p:set>
                                    <p:animEffect transition="in" filter="randombar(horizontal)">
                                      <p:cBhvr>
                                        <p:cTn id="15" dur="500"/>
                                        <p:tgtEl>
                                          <p:spTgt spid="87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74"/>
                                        </p:tgtEl>
                                        <p:attrNameLst>
                                          <p:attrName>style.visibility</p:attrName>
                                        </p:attrNameLst>
                                      </p:cBhvr>
                                      <p:to>
                                        <p:strVal val="visible"/>
                                      </p:to>
                                    </p:set>
                                    <p:animEffect transition="in" filter="wipe(left)">
                                      <p:cBhvr>
                                        <p:cTn id="20" dur="5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871" grpId="0" animBg="1"/>
      <p:bldP spid="8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7E37AD-FD2D-DCA2-0983-3360389C9DAA}"/>
              </a:ext>
            </a:extLst>
          </p:cNvPr>
          <p:cNvSpPr/>
          <p:nvPr/>
        </p:nvSpPr>
        <p:spPr>
          <a:xfrm>
            <a:off x="2417950" y="452996"/>
            <a:ext cx="4308088" cy="617034"/>
          </a:xfrm>
          <a:prstGeom prst="roundRect">
            <a:avLst>
              <a:gd name="adj" fmla="val 50000"/>
            </a:avLst>
          </a:prstGeom>
          <a:solidFill>
            <a:srgbClr val="FF00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2400" b="1" kern="100">
                <a:solidFill>
                  <a:schemeClr val="accent6"/>
                </a:solidFill>
                <a:effectLst/>
                <a:latin typeface="+mj-lt"/>
                <a:ea typeface="Calibri" panose="020F0502020204030204" pitchFamily="34" charset="0"/>
                <a:cs typeface="Times New Roman" panose="02020603050405020304" pitchFamily="18" charset="0"/>
              </a:rPr>
              <a:t>PHIẾU HỌC TẬP SỐ 1</a:t>
            </a:r>
            <a:endParaRPr lang="en-US" sz="2400">
              <a:solidFill>
                <a:schemeClr val="accent6"/>
              </a:solidFill>
              <a:effectLst/>
              <a:latin typeface="+mj-lt"/>
              <a:ea typeface="Calibri" panose="020F0502020204030204" pitchFamily="34" charset="0"/>
            </a:endParaRPr>
          </a:p>
        </p:txBody>
      </p:sp>
      <p:graphicFrame>
        <p:nvGraphicFramePr>
          <p:cNvPr id="9" name="Table 8">
            <a:extLst>
              <a:ext uri="{FF2B5EF4-FFF2-40B4-BE49-F238E27FC236}">
                <a16:creationId xmlns:a16="http://schemas.microsoft.com/office/drawing/2014/main" id="{873B2524-E4EA-96E4-8F57-816B16DF5369}"/>
              </a:ext>
            </a:extLst>
          </p:cNvPr>
          <p:cNvGraphicFramePr>
            <a:graphicFrameLocks noGrp="1"/>
          </p:cNvGraphicFramePr>
          <p:nvPr>
            <p:extLst>
              <p:ext uri="{D42A27DB-BD31-4B8C-83A1-F6EECF244321}">
                <p14:modId xmlns:p14="http://schemas.microsoft.com/office/powerpoint/2010/main" val="1764693746"/>
              </p:ext>
            </p:extLst>
          </p:nvPr>
        </p:nvGraphicFramePr>
        <p:xfrm>
          <a:off x="752470" y="1556882"/>
          <a:ext cx="7639049" cy="1371600"/>
        </p:xfrm>
        <a:graphic>
          <a:graphicData uri="http://schemas.openxmlformats.org/drawingml/2006/table">
            <a:tbl>
              <a:tblPr firstRow="1" firstCol="1" bandRow="1">
                <a:tableStyleId>{D7AC3CCA-C797-4891-BE02-D94E43425B78}</a:tableStyleId>
              </a:tblPr>
              <a:tblGrid>
                <a:gridCol w="3177117">
                  <a:extLst>
                    <a:ext uri="{9D8B030D-6E8A-4147-A177-3AD203B41FA5}">
                      <a16:colId xmlns:a16="http://schemas.microsoft.com/office/drawing/2014/main" val="4242399516"/>
                    </a:ext>
                  </a:extLst>
                </a:gridCol>
                <a:gridCol w="2230966">
                  <a:extLst>
                    <a:ext uri="{9D8B030D-6E8A-4147-A177-3AD203B41FA5}">
                      <a16:colId xmlns:a16="http://schemas.microsoft.com/office/drawing/2014/main" val="1986500719"/>
                    </a:ext>
                  </a:extLst>
                </a:gridCol>
                <a:gridCol w="2230966">
                  <a:extLst>
                    <a:ext uri="{9D8B030D-6E8A-4147-A177-3AD203B41FA5}">
                      <a16:colId xmlns:a16="http://schemas.microsoft.com/office/drawing/2014/main" val="2236814683"/>
                    </a:ext>
                  </a:extLst>
                </a:gridCol>
              </a:tblGrid>
              <a:tr h="457200">
                <a:tc>
                  <a:txBody>
                    <a:bodyPr/>
                    <a:lstStyle/>
                    <a:p>
                      <a:pPr algn="ctr">
                        <a:lnSpc>
                          <a:spcPct val="100000"/>
                        </a:lnSpc>
                        <a:spcBef>
                          <a:spcPts val="100"/>
                        </a:spcBef>
                        <a:spcAft>
                          <a:spcPts val="100"/>
                        </a:spcAft>
                      </a:pPr>
                      <a:r>
                        <a:rPr lang="en-US" sz="2000" kern="100">
                          <a:solidFill>
                            <a:srgbClr val="000000"/>
                          </a:solidFill>
                          <a:effectLst/>
                        </a:rPr>
                        <a:t>Thời gian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100"/>
                        </a:spcBef>
                        <a:spcAft>
                          <a:spcPts val="10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Đối nội</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100"/>
                        </a:spcBef>
                        <a:spcAft>
                          <a:spcPts val="10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Đối ngoại</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75973457"/>
                  </a:ext>
                </a:extLst>
              </a:tr>
              <a:tr h="457200">
                <a:tc>
                  <a:txBody>
                    <a:bodyPr/>
                    <a:lstStyle/>
                    <a:p>
                      <a:pPr algn="ctr">
                        <a:lnSpc>
                          <a:spcPct val="100000"/>
                        </a:lnSpc>
                        <a:spcBef>
                          <a:spcPts val="100"/>
                        </a:spcBef>
                        <a:spcAft>
                          <a:spcPts val="100"/>
                        </a:spcAft>
                      </a:pPr>
                      <a:r>
                        <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rPr>
                        <a:t>Những năm 90 của TK XX</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just">
                        <a:lnSpc>
                          <a:spcPct val="100000"/>
                        </a:lnSpc>
                        <a:spcBef>
                          <a:spcPts val="100"/>
                        </a:spcBef>
                        <a:spcAft>
                          <a:spcPts val="100"/>
                        </a:spcAft>
                      </a:pPr>
                      <a:r>
                        <a:rPr lang="vi-VN" sz="2000" kern="100">
                          <a:solidFill>
                            <a:srgbClr val="000000"/>
                          </a:solidFill>
                          <a:effectLst/>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417983325"/>
                  </a:ext>
                </a:extLst>
              </a:tr>
              <a:tr h="457200">
                <a:tc>
                  <a:txBody>
                    <a:bodyPr/>
                    <a:lstStyle/>
                    <a:p>
                      <a:pPr algn="ctr">
                        <a:lnSpc>
                          <a:spcPct val="100000"/>
                        </a:lnSpc>
                        <a:spcBef>
                          <a:spcPts val="100"/>
                        </a:spcBef>
                        <a:spcAft>
                          <a:spcPts val="100"/>
                        </a:spcAft>
                      </a:pPr>
                      <a:r>
                        <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rPr>
                        <a:t>Đầu TK XX</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just">
                        <a:lnSpc>
                          <a:spcPct val="100000"/>
                        </a:lnSpc>
                        <a:spcBef>
                          <a:spcPts val="100"/>
                        </a:spcBef>
                        <a:spcAft>
                          <a:spcPts val="100"/>
                        </a:spcAft>
                      </a:pPr>
                      <a:r>
                        <a:rPr lang="vi-VN" sz="2000" kern="100">
                          <a:solidFill>
                            <a:srgbClr val="000000"/>
                          </a:solidFill>
                          <a:effectLst/>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9088411"/>
                  </a:ext>
                </a:extLst>
              </a:tr>
            </a:tbl>
          </a:graphicData>
        </a:graphic>
      </p:graphicFrame>
      <p:sp>
        <p:nvSpPr>
          <p:cNvPr id="11" name="TextBox 10">
            <a:extLst>
              <a:ext uri="{FF2B5EF4-FFF2-40B4-BE49-F238E27FC236}">
                <a16:creationId xmlns:a16="http://schemas.microsoft.com/office/drawing/2014/main" id="{6ED2C129-F969-C2FD-5EDB-352F3299B3DB}"/>
              </a:ext>
            </a:extLst>
          </p:cNvPr>
          <p:cNvSpPr txBox="1"/>
          <p:nvPr/>
        </p:nvSpPr>
        <p:spPr>
          <a:xfrm>
            <a:off x="752470" y="1074903"/>
            <a:ext cx="4576232" cy="400110"/>
          </a:xfrm>
          <a:prstGeom prst="rect">
            <a:avLst/>
          </a:prstGeom>
          <a:noFill/>
        </p:spPr>
        <p:txBody>
          <a:bodyPr wrap="square">
            <a:spAutoFit/>
          </a:bodyPr>
          <a:lstStyle/>
          <a:p>
            <a:r>
              <a:rPr lang="en-US" sz="2000" b="1" i="1"/>
              <a:t>1. Về chính trị</a:t>
            </a:r>
          </a:p>
        </p:txBody>
      </p:sp>
      <p:graphicFrame>
        <p:nvGraphicFramePr>
          <p:cNvPr id="12" name="Table 11">
            <a:extLst>
              <a:ext uri="{FF2B5EF4-FFF2-40B4-BE49-F238E27FC236}">
                <a16:creationId xmlns:a16="http://schemas.microsoft.com/office/drawing/2014/main" id="{0511135D-DDD0-477D-705A-27D201E5AB22}"/>
              </a:ext>
            </a:extLst>
          </p:cNvPr>
          <p:cNvGraphicFramePr>
            <a:graphicFrameLocks noGrp="1"/>
          </p:cNvGraphicFramePr>
          <p:nvPr>
            <p:extLst>
              <p:ext uri="{D42A27DB-BD31-4B8C-83A1-F6EECF244321}">
                <p14:modId xmlns:p14="http://schemas.microsoft.com/office/powerpoint/2010/main" val="3415638267"/>
              </p:ext>
            </p:extLst>
          </p:nvPr>
        </p:nvGraphicFramePr>
        <p:xfrm>
          <a:off x="752474" y="3492330"/>
          <a:ext cx="7639045" cy="1371600"/>
        </p:xfrm>
        <a:graphic>
          <a:graphicData uri="http://schemas.openxmlformats.org/drawingml/2006/table">
            <a:tbl>
              <a:tblPr firstRow="1" firstCol="1" bandRow="1">
                <a:tableStyleId>{D7AC3CCA-C797-4891-BE02-D94E43425B78}</a:tableStyleId>
              </a:tblPr>
              <a:tblGrid>
                <a:gridCol w="3177555">
                  <a:extLst>
                    <a:ext uri="{9D8B030D-6E8A-4147-A177-3AD203B41FA5}">
                      <a16:colId xmlns:a16="http://schemas.microsoft.com/office/drawing/2014/main" val="4242399516"/>
                    </a:ext>
                  </a:extLst>
                </a:gridCol>
                <a:gridCol w="4461490">
                  <a:extLst>
                    <a:ext uri="{9D8B030D-6E8A-4147-A177-3AD203B41FA5}">
                      <a16:colId xmlns:a16="http://schemas.microsoft.com/office/drawing/2014/main" val="1986500719"/>
                    </a:ext>
                  </a:extLst>
                </a:gridCol>
              </a:tblGrid>
              <a:tr h="457200">
                <a:tc>
                  <a:txBody>
                    <a:bodyPr/>
                    <a:lstStyle/>
                    <a:p>
                      <a:pPr algn="ctr">
                        <a:lnSpc>
                          <a:spcPct val="100000"/>
                        </a:lnSpc>
                        <a:spcBef>
                          <a:spcPts val="100"/>
                        </a:spcBef>
                        <a:spcAft>
                          <a:spcPts val="100"/>
                        </a:spcAft>
                      </a:pPr>
                      <a:r>
                        <a:rPr lang="en-US" sz="2000" kern="100">
                          <a:solidFill>
                            <a:srgbClr val="000000"/>
                          </a:solidFill>
                          <a:effectLst/>
                        </a:rPr>
                        <a:t>Thời gian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rgbClr val="FCE4E4"/>
                    </a:solidFill>
                  </a:tcPr>
                </a:tc>
                <a:tc>
                  <a:txBody>
                    <a:bodyPr/>
                    <a:lstStyle/>
                    <a:p>
                      <a:pPr algn="ctr">
                        <a:lnSpc>
                          <a:spcPct val="100000"/>
                        </a:lnSpc>
                        <a:spcBef>
                          <a:spcPts val="100"/>
                        </a:spcBef>
                        <a:spcAft>
                          <a:spcPts val="10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a:t>
                      </a:r>
                    </a:p>
                  </a:txBody>
                  <a:tcPr marL="68580" marR="68580" marT="0" marB="0"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rgbClr val="FCE4E4"/>
                    </a:solidFill>
                  </a:tcPr>
                </a:tc>
                <a:extLst>
                  <a:ext uri="{0D108BD9-81ED-4DB2-BD59-A6C34878D82A}">
                    <a16:rowId xmlns:a16="http://schemas.microsoft.com/office/drawing/2014/main" val="1075973457"/>
                  </a:ext>
                </a:extLst>
              </a:tr>
              <a:tr h="457200">
                <a:tc>
                  <a:txBody>
                    <a:bodyPr/>
                    <a:lstStyle/>
                    <a:p>
                      <a:pPr algn="ctr">
                        <a:lnSpc>
                          <a:spcPct val="100000"/>
                        </a:lnSpc>
                        <a:spcBef>
                          <a:spcPts val="100"/>
                        </a:spcBef>
                        <a:spcAft>
                          <a:spcPts val="100"/>
                        </a:spcAft>
                      </a:pPr>
                      <a:r>
                        <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rPr>
                        <a:t>1991 – 1999</a:t>
                      </a:r>
                    </a:p>
                  </a:txBody>
                  <a:tcPr marL="68580" marR="68580" marT="0" marB="0"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417983325"/>
                  </a:ext>
                </a:extLst>
              </a:tr>
              <a:tr h="457200">
                <a:tc>
                  <a:txBody>
                    <a:bodyPr/>
                    <a:lstStyle/>
                    <a:p>
                      <a:pPr algn="ctr">
                        <a:lnSpc>
                          <a:spcPct val="100000"/>
                        </a:lnSpc>
                        <a:spcBef>
                          <a:spcPts val="100"/>
                        </a:spcBef>
                        <a:spcAft>
                          <a:spcPts val="100"/>
                        </a:spcAft>
                      </a:pPr>
                      <a:r>
                        <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rPr>
                        <a:t>2000 – 2021</a:t>
                      </a:r>
                    </a:p>
                  </a:txBody>
                  <a:tcPr marL="68580" marR="68580" marT="0" marB="0"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9088411"/>
                  </a:ext>
                </a:extLst>
              </a:tr>
            </a:tbl>
          </a:graphicData>
        </a:graphic>
      </p:graphicFrame>
      <p:sp>
        <p:nvSpPr>
          <p:cNvPr id="13" name="TextBox 12">
            <a:extLst>
              <a:ext uri="{FF2B5EF4-FFF2-40B4-BE49-F238E27FC236}">
                <a16:creationId xmlns:a16="http://schemas.microsoft.com/office/drawing/2014/main" id="{AC9E7E54-3858-0AD0-69D4-64E46E5F4407}"/>
              </a:ext>
            </a:extLst>
          </p:cNvPr>
          <p:cNvSpPr txBox="1"/>
          <p:nvPr/>
        </p:nvSpPr>
        <p:spPr>
          <a:xfrm>
            <a:off x="752475" y="3010351"/>
            <a:ext cx="4576232" cy="400110"/>
          </a:xfrm>
          <a:prstGeom prst="rect">
            <a:avLst/>
          </a:prstGeom>
          <a:noFill/>
        </p:spPr>
        <p:txBody>
          <a:bodyPr wrap="square">
            <a:spAutoFit/>
          </a:bodyPr>
          <a:lstStyle/>
          <a:p>
            <a:r>
              <a:rPr lang="en-US" sz="2000" b="1" i="1"/>
              <a:t>2. Về kinh tế</a:t>
            </a:r>
          </a:p>
        </p:txBody>
      </p:sp>
    </p:spTree>
  </p:cSld>
  <p:clrMapOvr>
    <a:masterClrMapping/>
  </p:clrMapOvr>
  <p:transition spd="slow" advTm="0">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DF5D-8DB8-9B71-4BF7-3A40B13758B4}"/>
            </a:ext>
          </a:extLst>
        </p:cNvPr>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4FA28AF7-EFE1-9D78-2F24-1C0324E248EC}"/>
              </a:ext>
            </a:extLst>
          </p:cNvPr>
          <p:cNvSpPr/>
          <p:nvPr/>
        </p:nvSpPr>
        <p:spPr>
          <a:xfrm>
            <a:off x="419099" y="459957"/>
            <a:ext cx="8305801" cy="4223586"/>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2.1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600">
                <a:latin typeface="Times New Roman" panose="02020603050405020304" pitchFamily="18" charset="0"/>
                <a:ea typeface="Times New Roman" panose="02020603050405020304" pitchFamily="18" charset="0"/>
                <a:cs typeface="+mn-cs"/>
              </a:rPr>
              <a:t>Liên bang Nga bước ra vũ đài quốc tế “sau Chiến tranh lạnh” với quy chế đặc biệt: “Quốc gia kế tục Liên Xô”. Quy chế này thể hiện ở ba khía cạnh chủ yếu sau: 1) Nga được Liên hợp quốc đồng ý chuyển giao chiếc ghế Ủy viên thường trực Hội đồng bảo an do Liên Xô nắm giữ trước đây; 2) Các đại sứ của Liên Xô cũ ở tất cả các nước được thừa nhận là đại sứ Liên bang Nga mà không cần trình bày lại ủy nhiệm thư; 3) Trong bốn nước thuộc Liên Xô có vũ khí hạt nhân trên lãnh thổ của mình (Nga, U-crai-na, Bê-la-rút, Ca-dắc-xtan), chỉ Liên bang Nga được thừa nhận là cường quốc hạt nhân với việc “nút bấm hạt nhân” được trao cho Tổng thống Nga. Trên thực tế, được thừa kế phần lớn di sản quân sự, tiềm lực kinh tế, khoa học – kĩ thuật và tiềm lực trí tuệ của Liên Xô trước đây, cộng với những lợi thế khách quan khác, Liên bang Nga có tất cả những nhân tố cấu thành sức mạnh, vị thế của một cường quốc thế giới. </a:t>
            </a:r>
          </a:p>
          <a:p>
            <a:pPr lvl="0" algn="r">
              <a:lnSpc>
                <a:spcPct val="150000"/>
              </a:lnSpc>
              <a:buClrTx/>
            </a:pPr>
            <a:r>
              <a:rPr lang="vi-VN" sz="1200">
                <a:latin typeface="Times New Roman" panose="02020603050405020304" pitchFamily="18" charset="0"/>
                <a:ea typeface="Times New Roman" panose="02020603050405020304" pitchFamily="18" charset="0"/>
                <a:cs typeface="+mn-cs"/>
              </a:rPr>
              <a:t>(Dẫn theo Hà Mỹ Hương, Nước Nga hậu Xô viết qua những biến thiên của lịch sử, NXB Chính trị quốc gia, Hà Nội, 2009, tr.108)</a:t>
            </a:r>
          </a:p>
        </p:txBody>
      </p:sp>
      <p:pic>
        <p:nvPicPr>
          <p:cNvPr id="2" name="Picture 1">
            <a:extLst>
              <a:ext uri="{FF2B5EF4-FFF2-40B4-BE49-F238E27FC236}">
                <a16:creationId xmlns:a16="http://schemas.microsoft.com/office/drawing/2014/main" id="{1B18D438-DE21-040C-3658-EAFBA9E2C53F}"/>
              </a:ext>
            </a:extLst>
          </p:cNvPr>
          <p:cNvPicPr>
            <a:picLocks noChangeAspect="1"/>
          </p:cNvPicPr>
          <p:nvPr/>
        </p:nvPicPr>
        <p:blipFill>
          <a:blip r:embed="rId2"/>
          <a:stretch>
            <a:fillRect/>
          </a:stretch>
        </p:blipFill>
        <p:spPr>
          <a:xfrm>
            <a:off x="0" y="5017570"/>
            <a:ext cx="830763" cy="147224"/>
          </a:xfrm>
          <a:prstGeom prst="rect">
            <a:avLst/>
          </a:prstGeom>
        </p:spPr>
      </p:pic>
    </p:spTree>
    <p:extLst>
      <p:ext uri="{BB962C8B-B14F-4D97-AF65-F5344CB8AC3E}">
        <p14:creationId xmlns:p14="http://schemas.microsoft.com/office/powerpoint/2010/main" val="32568690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9A917F-142C-EA94-07DD-D27CAAC1155A}"/>
              </a:ext>
            </a:extLst>
          </p:cNvPr>
          <p:cNvSpPr txBox="1"/>
          <p:nvPr/>
        </p:nvSpPr>
        <p:spPr>
          <a:xfrm>
            <a:off x="404283" y="998971"/>
            <a:ext cx="8335434" cy="970009"/>
          </a:xfrm>
          <a:prstGeom prst="rect">
            <a:avLst/>
          </a:prstGeom>
          <a:noFill/>
        </p:spPr>
        <p:txBody>
          <a:bodyPr wrap="square">
            <a:spAutoFit/>
          </a:bodyPr>
          <a:lstStyle/>
          <a:p>
            <a:pPr algn="ctr">
              <a:lnSpc>
                <a:spcPct val="150000"/>
              </a:lnSpc>
            </a:pPr>
            <a:r>
              <a:rPr lang="vi-VN" sz="2400" b="1"/>
              <a:t>Tốc độ tăng trưởng GDP của Nga giai đoạn 1991 – 2021</a:t>
            </a:r>
          </a:p>
          <a:p>
            <a:pPr algn="r">
              <a:lnSpc>
                <a:spcPct val="150000"/>
              </a:lnSpc>
            </a:pPr>
            <a:r>
              <a:rPr lang="vi-VN" sz="1600" i="1"/>
              <a:t>(Đơn vị: %)</a:t>
            </a:r>
          </a:p>
        </p:txBody>
      </p:sp>
      <p:graphicFrame>
        <p:nvGraphicFramePr>
          <p:cNvPr id="4" name="Table 3">
            <a:extLst>
              <a:ext uri="{FF2B5EF4-FFF2-40B4-BE49-F238E27FC236}">
                <a16:creationId xmlns:a16="http://schemas.microsoft.com/office/drawing/2014/main" id="{470358EE-5657-4E26-DD58-456FA523F2EB}"/>
              </a:ext>
            </a:extLst>
          </p:cNvPr>
          <p:cNvGraphicFramePr>
            <a:graphicFrameLocks noGrp="1"/>
          </p:cNvGraphicFramePr>
          <p:nvPr>
            <p:extLst>
              <p:ext uri="{D42A27DB-BD31-4B8C-83A1-F6EECF244321}">
                <p14:modId xmlns:p14="http://schemas.microsoft.com/office/powerpoint/2010/main" val="1247127663"/>
              </p:ext>
            </p:extLst>
          </p:nvPr>
        </p:nvGraphicFramePr>
        <p:xfrm>
          <a:off x="404283" y="2132849"/>
          <a:ext cx="8335438" cy="1829552"/>
        </p:xfrm>
        <a:graphic>
          <a:graphicData uri="http://schemas.openxmlformats.org/drawingml/2006/table">
            <a:tbl>
              <a:tblPr firstRow="1" firstCol="1" bandRow="1">
                <a:tableStyleId>{2A99AC44-4270-402E-9941-F4D8406D72F8}</a:tableStyleId>
              </a:tblPr>
              <a:tblGrid>
                <a:gridCol w="925960">
                  <a:extLst>
                    <a:ext uri="{9D8B030D-6E8A-4147-A177-3AD203B41FA5}">
                      <a16:colId xmlns:a16="http://schemas.microsoft.com/office/drawing/2014/main" val="2087825364"/>
                    </a:ext>
                  </a:extLst>
                </a:gridCol>
                <a:gridCol w="925960">
                  <a:extLst>
                    <a:ext uri="{9D8B030D-6E8A-4147-A177-3AD203B41FA5}">
                      <a16:colId xmlns:a16="http://schemas.microsoft.com/office/drawing/2014/main" val="2565591229"/>
                    </a:ext>
                  </a:extLst>
                </a:gridCol>
                <a:gridCol w="925960">
                  <a:extLst>
                    <a:ext uri="{9D8B030D-6E8A-4147-A177-3AD203B41FA5}">
                      <a16:colId xmlns:a16="http://schemas.microsoft.com/office/drawing/2014/main" val="4209736028"/>
                    </a:ext>
                  </a:extLst>
                </a:gridCol>
                <a:gridCol w="925960">
                  <a:extLst>
                    <a:ext uri="{9D8B030D-6E8A-4147-A177-3AD203B41FA5}">
                      <a16:colId xmlns:a16="http://schemas.microsoft.com/office/drawing/2014/main" val="2755491393"/>
                    </a:ext>
                  </a:extLst>
                </a:gridCol>
                <a:gridCol w="925960">
                  <a:extLst>
                    <a:ext uri="{9D8B030D-6E8A-4147-A177-3AD203B41FA5}">
                      <a16:colId xmlns:a16="http://schemas.microsoft.com/office/drawing/2014/main" val="2078013402"/>
                    </a:ext>
                  </a:extLst>
                </a:gridCol>
                <a:gridCol w="925960">
                  <a:extLst>
                    <a:ext uri="{9D8B030D-6E8A-4147-A177-3AD203B41FA5}">
                      <a16:colId xmlns:a16="http://schemas.microsoft.com/office/drawing/2014/main" val="149552181"/>
                    </a:ext>
                  </a:extLst>
                </a:gridCol>
                <a:gridCol w="925960">
                  <a:extLst>
                    <a:ext uri="{9D8B030D-6E8A-4147-A177-3AD203B41FA5}">
                      <a16:colId xmlns:a16="http://schemas.microsoft.com/office/drawing/2014/main" val="3870231433"/>
                    </a:ext>
                  </a:extLst>
                </a:gridCol>
                <a:gridCol w="926859">
                  <a:extLst>
                    <a:ext uri="{9D8B030D-6E8A-4147-A177-3AD203B41FA5}">
                      <a16:colId xmlns:a16="http://schemas.microsoft.com/office/drawing/2014/main" val="4154447150"/>
                    </a:ext>
                  </a:extLst>
                </a:gridCol>
                <a:gridCol w="926859">
                  <a:extLst>
                    <a:ext uri="{9D8B030D-6E8A-4147-A177-3AD203B41FA5}">
                      <a16:colId xmlns:a16="http://schemas.microsoft.com/office/drawing/2014/main" val="352918259"/>
                    </a:ext>
                  </a:extLst>
                </a:gridCol>
              </a:tblGrid>
              <a:tr h="914776">
                <a:tc>
                  <a:txBody>
                    <a:bodyPr/>
                    <a:lstStyle/>
                    <a:p>
                      <a:pPr algn="ctr">
                        <a:lnSpc>
                          <a:spcPct val="100000"/>
                        </a:lnSpc>
                        <a:spcBef>
                          <a:spcPts val="600"/>
                        </a:spcBef>
                        <a:spcAft>
                          <a:spcPts val="100"/>
                        </a:spcAft>
                      </a:pPr>
                      <a:r>
                        <a:rPr lang="vi-VN" sz="2000" b="1">
                          <a:effectLst/>
                        </a:rPr>
                        <a:t>1991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1996</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1997</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2000</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2008</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2018</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2019</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2020</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2021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694797828"/>
                  </a:ext>
                </a:extLst>
              </a:tr>
              <a:tr h="914776">
                <a:tc>
                  <a:txBody>
                    <a:bodyPr/>
                    <a:lstStyle/>
                    <a:p>
                      <a:pPr algn="ctr">
                        <a:lnSpc>
                          <a:spcPct val="100000"/>
                        </a:lnSpc>
                        <a:spcBef>
                          <a:spcPts val="600"/>
                        </a:spcBef>
                        <a:spcAft>
                          <a:spcPts val="100"/>
                        </a:spcAft>
                      </a:pPr>
                      <a:r>
                        <a:rPr lang="vi-VN" sz="2000">
                          <a:effectLst/>
                        </a:rPr>
                        <a:t>-5,0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5,2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372055404"/>
                  </a:ext>
                </a:extLst>
              </a:tr>
            </a:tbl>
          </a:graphicData>
        </a:graphic>
      </p:graphicFrame>
    </p:spTree>
    <p:extLst>
      <p:ext uri="{BB962C8B-B14F-4D97-AF65-F5344CB8AC3E}">
        <p14:creationId xmlns:p14="http://schemas.microsoft.com/office/powerpoint/2010/main" val="27369682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4FFD-0B73-2139-A3D1-C32FA614D429}"/>
              </a:ext>
            </a:extLst>
          </p:cNvPr>
          <p:cNvGrpSpPr/>
          <p:nvPr/>
        </p:nvGrpSpPr>
        <p:grpSpPr>
          <a:xfrm>
            <a:off x="2472970" y="303846"/>
            <a:ext cx="4198059" cy="901030"/>
            <a:chOff x="4500544" y="218262"/>
            <a:chExt cx="4198059" cy="901030"/>
          </a:xfrm>
        </p:grpSpPr>
        <p:sp>
          <p:nvSpPr>
            <p:cNvPr id="5" name="Rectangle: Diagonal Corners Rounded 4">
              <a:extLst>
                <a:ext uri="{FF2B5EF4-FFF2-40B4-BE49-F238E27FC236}">
                  <a16:creationId xmlns:a16="http://schemas.microsoft.com/office/drawing/2014/main" id="{3DD82919-769C-7CB4-114D-862CCD711B79}"/>
                </a:ext>
              </a:extLst>
            </p:cNvPr>
            <p:cNvSpPr/>
            <p:nvPr/>
          </p:nvSpPr>
          <p:spPr>
            <a:xfrm>
              <a:off x="4564838" y="447438"/>
              <a:ext cx="3811128"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8FA40F1D-2A73-6E87-2B7C-B86C0239F859}"/>
                </a:ext>
              </a:extLst>
            </p:cNvPr>
            <p:cNvGrpSpPr/>
            <p:nvPr/>
          </p:nvGrpSpPr>
          <p:grpSpPr>
            <a:xfrm>
              <a:off x="4500544" y="218262"/>
              <a:ext cx="4198059" cy="851118"/>
              <a:chOff x="9622756" y="1090935"/>
              <a:chExt cx="8396117" cy="2598804"/>
            </a:xfrm>
          </p:grpSpPr>
          <p:sp>
            <p:nvSpPr>
              <p:cNvPr id="7" name="Rectangle: Diagonal Corners Rounded 6">
                <a:extLst>
                  <a:ext uri="{FF2B5EF4-FFF2-40B4-BE49-F238E27FC236}">
                    <a16:creationId xmlns:a16="http://schemas.microsoft.com/office/drawing/2014/main" id="{7E357463-194F-C5CC-BA29-53293754EB13}"/>
                  </a:ext>
                </a:extLst>
              </p:cNvPr>
              <p:cNvSpPr/>
              <p:nvPr/>
            </p:nvSpPr>
            <p:spPr>
              <a:xfrm>
                <a:off x="9622756" y="1638300"/>
                <a:ext cx="7622255" cy="2051439"/>
              </a:xfrm>
              <a:prstGeom prst="round2DiagRect">
                <a:avLst/>
              </a:prstGeom>
              <a:solidFill>
                <a:srgbClr val="808000"/>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1. Chính trị</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1F76F98E-8784-42D6-07BC-50EF5A7D3073}"/>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cxnSp>
        <p:nvCxnSpPr>
          <p:cNvPr id="27" name="Straight Connector 26">
            <a:extLst>
              <a:ext uri="{FF2B5EF4-FFF2-40B4-BE49-F238E27FC236}">
                <a16:creationId xmlns:a16="http://schemas.microsoft.com/office/drawing/2014/main" id="{5C2CDC96-87BC-665B-43B5-9D81D951FDF8}"/>
              </a:ext>
            </a:extLst>
          </p:cNvPr>
          <p:cNvCxnSpPr>
            <a:cxnSpLocks/>
            <a:stCxn id="29" idx="4"/>
            <a:endCxn id="32" idx="0"/>
          </p:cNvCxnSpPr>
          <p:nvPr/>
        </p:nvCxnSpPr>
        <p:spPr>
          <a:xfrm>
            <a:off x="1644185" y="2497393"/>
            <a:ext cx="0" cy="318700"/>
          </a:xfrm>
          <a:prstGeom prst="line">
            <a:avLst/>
          </a:prstGeom>
          <a:noFill/>
          <a:ln w="19050" cap="flat" cmpd="sng" algn="ctr">
            <a:solidFill>
              <a:srgbClr val="000000"/>
            </a:solidFill>
            <a:prstDash val="solid"/>
          </a:ln>
          <a:effectLst/>
        </p:spPr>
      </p:cxnSp>
      <p:cxnSp>
        <p:nvCxnSpPr>
          <p:cNvPr id="28" name="Straight Arrow Connector 27">
            <a:extLst>
              <a:ext uri="{FF2B5EF4-FFF2-40B4-BE49-F238E27FC236}">
                <a16:creationId xmlns:a16="http://schemas.microsoft.com/office/drawing/2014/main" id="{19255CF1-2FEA-0FE6-8496-716A6FB42925}"/>
              </a:ext>
            </a:extLst>
          </p:cNvPr>
          <p:cNvCxnSpPr>
            <a:cxnSpLocks/>
          </p:cNvCxnSpPr>
          <p:nvPr/>
        </p:nvCxnSpPr>
        <p:spPr>
          <a:xfrm>
            <a:off x="551076" y="2217556"/>
            <a:ext cx="5248591" cy="0"/>
          </a:xfrm>
          <a:prstGeom prst="straightConnector1">
            <a:avLst/>
          </a:prstGeom>
          <a:noFill/>
          <a:ln w="38100" cap="flat" cmpd="sng" algn="ctr">
            <a:solidFill>
              <a:srgbClr val="381E11">
                <a:lumMod val="50000"/>
                <a:lumOff val="50000"/>
              </a:srgbClr>
            </a:solidFill>
            <a:prstDash val="solid"/>
            <a:headEnd type="oval" w="med" len="med"/>
            <a:tailEnd type="arrow" w="med" len="med"/>
          </a:ln>
          <a:effectLst/>
        </p:spPr>
      </p:cxnSp>
      <p:sp>
        <p:nvSpPr>
          <p:cNvPr id="29" name="Flowchart: Connector 28">
            <a:extLst>
              <a:ext uri="{FF2B5EF4-FFF2-40B4-BE49-F238E27FC236}">
                <a16:creationId xmlns:a16="http://schemas.microsoft.com/office/drawing/2014/main" id="{AA2EFDB1-A372-C935-8D22-59DC8C072739}"/>
              </a:ext>
            </a:extLst>
          </p:cNvPr>
          <p:cNvSpPr/>
          <p:nvPr/>
        </p:nvSpPr>
        <p:spPr>
          <a:xfrm>
            <a:off x="1364348" y="1937719"/>
            <a:ext cx="559674" cy="559674"/>
          </a:xfrm>
          <a:prstGeom prst="flowChartConnector">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1</a:t>
            </a:r>
          </a:p>
        </p:txBody>
      </p:sp>
      <p:sp>
        <p:nvSpPr>
          <p:cNvPr id="30" name="Flowchart: Connector 29">
            <a:extLst>
              <a:ext uri="{FF2B5EF4-FFF2-40B4-BE49-F238E27FC236}">
                <a16:creationId xmlns:a16="http://schemas.microsoft.com/office/drawing/2014/main" id="{0B91E439-F019-FFA7-7643-2439EE782BCB}"/>
              </a:ext>
            </a:extLst>
          </p:cNvPr>
          <p:cNvSpPr/>
          <p:nvPr/>
        </p:nvSpPr>
        <p:spPr>
          <a:xfrm>
            <a:off x="4035997" y="1937719"/>
            <a:ext cx="559674" cy="559674"/>
          </a:xfrm>
          <a:prstGeom prst="flowChartConnector">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32" name="Rectangle: Rounded Corners 31">
            <a:extLst>
              <a:ext uri="{FF2B5EF4-FFF2-40B4-BE49-F238E27FC236}">
                <a16:creationId xmlns:a16="http://schemas.microsoft.com/office/drawing/2014/main" id="{63707979-20A9-4989-8FE6-B15533A49318}"/>
              </a:ext>
            </a:extLst>
          </p:cNvPr>
          <p:cNvSpPr/>
          <p:nvPr/>
        </p:nvSpPr>
        <p:spPr>
          <a:xfrm>
            <a:off x="281052" y="2816093"/>
            <a:ext cx="2726266" cy="1292219"/>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72000" rtlCol="0" anchor="ctr"/>
          <a:lstStyle/>
          <a:p>
            <a:pPr lvl="0" algn="ctr">
              <a:lnSpc>
                <a:spcPct val="150000"/>
              </a:lnSpc>
              <a:buClrTx/>
            </a:pPr>
            <a:r>
              <a:rPr lang="en-US" sz="2000">
                <a:ea typeface="+mn-ea"/>
                <a:cs typeface="+mn-cs"/>
              </a:rPr>
              <a:t>Giai đoạn những năm 90 của thế kỉ XX</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3" name="Straight Connector 32">
            <a:extLst>
              <a:ext uri="{FF2B5EF4-FFF2-40B4-BE49-F238E27FC236}">
                <a16:creationId xmlns:a16="http://schemas.microsoft.com/office/drawing/2014/main" id="{D8146D65-3FAE-DB23-9DBF-2E2A44D6408E}"/>
              </a:ext>
            </a:extLst>
          </p:cNvPr>
          <p:cNvCxnSpPr>
            <a:cxnSpLocks/>
            <a:stCxn id="30" idx="4"/>
            <a:endCxn id="34" idx="0"/>
          </p:cNvCxnSpPr>
          <p:nvPr/>
        </p:nvCxnSpPr>
        <p:spPr>
          <a:xfrm>
            <a:off x="4315834" y="2497393"/>
            <a:ext cx="0" cy="318700"/>
          </a:xfrm>
          <a:prstGeom prst="line">
            <a:avLst/>
          </a:prstGeom>
          <a:noFill/>
          <a:ln w="19050" cap="flat" cmpd="sng" algn="ctr">
            <a:solidFill>
              <a:srgbClr val="000000"/>
            </a:solidFill>
            <a:prstDash val="solid"/>
          </a:ln>
          <a:effectLst/>
        </p:spPr>
      </p:cxnSp>
      <p:sp>
        <p:nvSpPr>
          <p:cNvPr id="34" name="Rectangle: Rounded Corners 33">
            <a:extLst>
              <a:ext uri="{FF2B5EF4-FFF2-40B4-BE49-F238E27FC236}">
                <a16:creationId xmlns:a16="http://schemas.microsoft.com/office/drawing/2014/main" id="{2540EFA3-FCFB-5784-CB0D-A10894B7E6CB}"/>
              </a:ext>
            </a:extLst>
          </p:cNvPr>
          <p:cNvSpPr/>
          <p:nvPr/>
        </p:nvSpPr>
        <p:spPr>
          <a:xfrm>
            <a:off x="3276822" y="2816093"/>
            <a:ext cx="2078024" cy="1292217"/>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rtlCol="0" anchor="ctr"/>
          <a:lstStyle/>
          <a:p>
            <a:pPr lvl="0" algn="ctr">
              <a:lnSpc>
                <a:spcPct val="150000"/>
              </a:lnSpc>
              <a:buClrTx/>
            </a:pPr>
            <a:r>
              <a:rPr lang="en-US" sz="2000">
                <a:ea typeface="+mn-ea"/>
                <a:cs typeface="Arial" panose="020B0604020202020204" pitchFamily="34" charset="0"/>
              </a:rPr>
              <a:t>Giai đoạn đầu thế kỉ XXI</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 name="Rectangle: Rounded Corners 46">
            <a:extLst>
              <a:ext uri="{FF2B5EF4-FFF2-40B4-BE49-F238E27FC236}">
                <a16:creationId xmlns:a16="http://schemas.microsoft.com/office/drawing/2014/main" id="{B151948C-6668-8408-6F79-4C1B347F93EC}"/>
              </a:ext>
            </a:extLst>
          </p:cNvPr>
          <p:cNvSpPr/>
          <p:nvPr/>
        </p:nvSpPr>
        <p:spPr>
          <a:xfrm>
            <a:off x="6079066" y="1850347"/>
            <a:ext cx="2671649" cy="965746"/>
          </a:xfrm>
          <a:prstGeom prst="roundRect">
            <a:avLst/>
          </a:prstGeom>
          <a:solidFill>
            <a:schemeClr val="accent5"/>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cs typeface="Arial" panose="020B0604020202020204" pitchFamily="34" charset="0"/>
              </a:rPr>
              <a:t>Đối nội</a:t>
            </a:r>
          </a:p>
        </p:txBody>
      </p:sp>
      <p:sp>
        <p:nvSpPr>
          <p:cNvPr id="48" name="Rectangle: Rounded Corners 47">
            <a:extLst>
              <a:ext uri="{FF2B5EF4-FFF2-40B4-BE49-F238E27FC236}">
                <a16:creationId xmlns:a16="http://schemas.microsoft.com/office/drawing/2014/main" id="{67282D13-DB88-8244-E063-7A04E845B191}"/>
              </a:ext>
            </a:extLst>
          </p:cNvPr>
          <p:cNvSpPr/>
          <p:nvPr/>
        </p:nvSpPr>
        <p:spPr>
          <a:xfrm>
            <a:off x="6079065" y="3048000"/>
            <a:ext cx="2671649" cy="965746"/>
          </a:xfrm>
          <a:prstGeom prst="roundRect">
            <a:avLst/>
          </a:prstGeom>
          <a:solidFill>
            <a:schemeClr val="accent5"/>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cs typeface="Arial" panose="020B0604020202020204" pitchFamily="34" charset="0"/>
              </a:rPr>
              <a:t>Đối ngoại</a:t>
            </a:r>
          </a:p>
        </p:txBody>
      </p:sp>
    </p:spTree>
    <p:extLst>
      <p:ext uri="{BB962C8B-B14F-4D97-AF65-F5344CB8AC3E}">
        <p14:creationId xmlns:p14="http://schemas.microsoft.com/office/powerpoint/2010/main" val="11233471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1000"/>
                            </p:stCondLst>
                            <p:childTnLst>
                              <p:par>
                                <p:cTn id="20" presetID="16" presetClass="entr" presetSubtype="42"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Horizont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1000"/>
                            </p:stCondLst>
                            <p:childTnLst>
                              <p:par>
                                <p:cTn id="35" presetID="16" presetClass="entr" presetSubtype="42"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Horizont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4" grpId="0" animBg="1"/>
      <p:bldP spid="47"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423D79-15B2-B037-5DA4-2A2BEBDB1A23}"/>
              </a:ext>
            </a:extLst>
          </p:cNvPr>
          <p:cNvSpPr/>
          <p:nvPr/>
        </p:nvSpPr>
        <p:spPr>
          <a:xfrm>
            <a:off x="1242857" y="343422"/>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94C4EB1D-C63B-8FF5-AC53-6C1ADED8F7F5}"/>
              </a:ext>
            </a:extLst>
          </p:cNvPr>
          <p:cNvCxnSpPr>
            <a:cxnSpLocks/>
            <a:stCxn id="16" idx="3"/>
            <a:endCxn id="18" idx="1"/>
          </p:cNvCxnSpPr>
          <p:nvPr/>
        </p:nvCxnSpPr>
        <p:spPr>
          <a:xfrm>
            <a:off x="1361017" y="634883"/>
            <a:ext cx="269316" cy="0"/>
          </a:xfrm>
          <a:prstGeom prst="line">
            <a:avLst/>
          </a:prstGeom>
          <a:noFill/>
          <a:ln w="19050" cap="flat" cmpd="sng" algn="ctr">
            <a:solidFill>
              <a:srgbClr val="000000"/>
            </a:solidFill>
            <a:prstDash val="solid"/>
          </a:ln>
          <a:effectLst/>
        </p:spPr>
      </p:cxnSp>
      <p:sp>
        <p:nvSpPr>
          <p:cNvPr id="18" name="Rectangle: Rounded Corners 17">
            <a:extLst>
              <a:ext uri="{FF2B5EF4-FFF2-40B4-BE49-F238E27FC236}">
                <a16:creationId xmlns:a16="http://schemas.microsoft.com/office/drawing/2014/main" id="{67ED33D1-3686-04DD-2E3C-948BC437FD49}"/>
              </a:ext>
            </a:extLst>
          </p:cNvPr>
          <p:cNvSpPr/>
          <p:nvPr/>
        </p:nvSpPr>
        <p:spPr>
          <a:xfrm>
            <a:off x="1630333" y="343422"/>
            <a:ext cx="6226734"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pPr>
            <a:r>
              <a:rPr lang="en-US" sz="2200">
                <a:ea typeface="+mn-ea"/>
                <a:cs typeface="+mn-cs"/>
              </a:rPr>
              <a:t>Giai đoạn những năm 90 của thế kỉ XX</a:t>
            </a:r>
            <a:endParaRPr lang="en-US" sz="2200" dirty="0">
              <a:ea typeface="+mn-ea"/>
              <a:cs typeface="+mn-cs"/>
            </a:endParaRPr>
          </a:p>
        </p:txBody>
      </p:sp>
      <p:sp>
        <p:nvSpPr>
          <p:cNvPr id="25" name="Rectangle 24">
            <a:extLst>
              <a:ext uri="{FF2B5EF4-FFF2-40B4-BE49-F238E27FC236}">
                <a16:creationId xmlns:a16="http://schemas.microsoft.com/office/drawing/2014/main" id="{5C5AC110-5A7B-F70A-231D-B8EF818F67DC}"/>
              </a:ext>
            </a:extLst>
          </p:cNvPr>
          <p:cNvSpPr/>
          <p:nvPr/>
        </p:nvSpPr>
        <p:spPr>
          <a:xfrm>
            <a:off x="422594" y="1261533"/>
            <a:ext cx="603315" cy="3441161"/>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800" b="1">
                <a:solidFill>
                  <a:schemeClr val="accent4"/>
                </a:solidFill>
                <a:latin typeface="1FTV Akira Expanded" panose="02000800000000000000" pitchFamily="50" charset="0"/>
              </a:rPr>
              <a:t>ĐỐI NỘI</a:t>
            </a:r>
          </a:p>
        </p:txBody>
      </p:sp>
      <p:sp>
        <p:nvSpPr>
          <p:cNvPr id="26" name="Rectangle: Rounded Corners 25">
            <a:extLst>
              <a:ext uri="{FF2B5EF4-FFF2-40B4-BE49-F238E27FC236}">
                <a16:creationId xmlns:a16="http://schemas.microsoft.com/office/drawing/2014/main" id="{3BC83013-8014-325E-D270-FCF0CDEC1493}"/>
              </a:ext>
            </a:extLst>
          </p:cNvPr>
          <p:cNvSpPr/>
          <p:nvPr/>
        </p:nvSpPr>
        <p:spPr>
          <a:xfrm>
            <a:off x="1242858" y="1261533"/>
            <a:ext cx="3662207" cy="1397000"/>
          </a:xfrm>
          <a:prstGeom prst="roundRect">
            <a:avLst>
              <a:gd name="adj" fmla="val 10701"/>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Bất ổn do mâu thuẫn giữa các đảng phái về xác lập một thể chế chính trị mới.</a:t>
            </a:r>
            <a:endParaRPr lang="en-US" sz="2000">
              <a:solidFill>
                <a:srgbClr val="000000"/>
              </a:solidFill>
            </a:endParaRPr>
          </a:p>
        </p:txBody>
      </p:sp>
      <p:sp>
        <p:nvSpPr>
          <p:cNvPr id="27" name="Rectangle: Rounded Corners 26">
            <a:extLst>
              <a:ext uri="{FF2B5EF4-FFF2-40B4-BE49-F238E27FC236}">
                <a16:creationId xmlns:a16="http://schemas.microsoft.com/office/drawing/2014/main" id="{56C237E1-91BB-357C-3048-D6463D4CD5F3}"/>
              </a:ext>
            </a:extLst>
          </p:cNvPr>
          <p:cNvSpPr/>
          <p:nvPr/>
        </p:nvSpPr>
        <p:spPr>
          <a:xfrm>
            <a:off x="1242857" y="2808116"/>
            <a:ext cx="3662207" cy="1894578"/>
          </a:xfrm>
          <a:prstGeom prst="roundRect">
            <a:avLst>
              <a:gd name="adj" fmla="val 7169"/>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12/1993, ban hành Hiến pháp mới, xác lập thể chế Cộng hòa Tổng thống của Liên bang Nga. </a:t>
            </a:r>
            <a:endParaRPr lang="en-US" sz="2000">
              <a:solidFill>
                <a:srgbClr val="000000"/>
              </a:solidFill>
            </a:endParaRPr>
          </a:p>
        </p:txBody>
      </p:sp>
      <p:grpSp>
        <p:nvGrpSpPr>
          <p:cNvPr id="6" name="Group 5">
            <a:extLst>
              <a:ext uri="{FF2B5EF4-FFF2-40B4-BE49-F238E27FC236}">
                <a16:creationId xmlns:a16="http://schemas.microsoft.com/office/drawing/2014/main" id="{ADB59307-9D88-01B9-8764-D4250F8E3548}"/>
              </a:ext>
            </a:extLst>
          </p:cNvPr>
          <p:cNvGrpSpPr/>
          <p:nvPr/>
        </p:nvGrpSpPr>
        <p:grpSpPr>
          <a:xfrm>
            <a:off x="5122012" y="1074801"/>
            <a:ext cx="3730752" cy="3814624"/>
            <a:chOff x="5063358" y="1500333"/>
            <a:chExt cx="3730752" cy="3814624"/>
          </a:xfrm>
        </p:grpSpPr>
        <p:pic>
          <p:nvPicPr>
            <p:cNvPr id="3" name="Picture 2" descr="A red book on a table&#10;&#10;Description automatically generated">
              <a:extLst>
                <a:ext uri="{FF2B5EF4-FFF2-40B4-BE49-F238E27FC236}">
                  <a16:creationId xmlns:a16="http://schemas.microsoft.com/office/drawing/2014/main" id="{D522CBFC-7142-F78F-5B87-86606BF97930}"/>
                </a:ext>
              </a:extLst>
            </p:cNvPr>
            <p:cNvPicPr>
              <a:picLocks noChangeAspect="1"/>
            </p:cNvPicPr>
            <p:nvPr/>
          </p:nvPicPr>
          <p:blipFill>
            <a:blip r:embed="rId2"/>
            <a:srcRect t="14792" b="14254"/>
            <a:stretch/>
          </p:blipFill>
          <p:spPr>
            <a:xfrm>
              <a:off x="5063358" y="1500333"/>
              <a:ext cx="3730752" cy="3529464"/>
            </a:xfrm>
            <a:prstGeom prst="rect">
              <a:avLst/>
            </a:prstGeom>
          </p:spPr>
        </p:pic>
        <p:sp>
          <p:nvSpPr>
            <p:cNvPr id="5" name="TextBox 4">
              <a:extLst>
                <a:ext uri="{FF2B5EF4-FFF2-40B4-BE49-F238E27FC236}">
                  <a16:creationId xmlns:a16="http://schemas.microsoft.com/office/drawing/2014/main" id="{F465A359-B432-3DB5-4CDC-67C9337854DF}"/>
                </a:ext>
              </a:extLst>
            </p:cNvPr>
            <p:cNvSpPr txBox="1"/>
            <p:nvPr/>
          </p:nvSpPr>
          <p:spPr>
            <a:xfrm>
              <a:off x="5246066" y="4939405"/>
              <a:ext cx="3365337" cy="375552"/>
            </a:xfrm>
            <a:prstGeom prst="rect">
              <a:avLst/>
            </a:prstGeom>
            <a:noFill/>
          </p:spPr>
          <p:txBody>
            <a:bodyPr wrap="square">
              <a:spAutoFit/>
            </a:bodyPr>
            <a:lstStyle/>
            <a:p>
              <a:pPr algn="ctr">
                <a:lnSpc>
                  <a:spcPct val="150000"/>
                </a:lnSpc>
              </a:pPr>
              <a:r>
                <a:rPr lang="en-US" b="0" i="0">
                  <a:solidFill>
                    <a:srgbClr val="000000"/>
                  </a:solidFill>
                  <a:effectLst/>
                  <a:latin typeface="Arial" panose="020B0604020202020204" pitchFamily="34" charset="0"/>
                </a:rPr>
                <a:t>Một bản sao Hiến pháp Liên bang Nga</a:t>
              </a:r>
              <a:endParaRPr lang="en-US"/>
            </a:p>
          </p:txBody>
        </p:sp>
      </p:grpSp>
      <p:pic>
        <p:nvPicPr>
          <p:cNvPr id="2" name="Picture 1">
            <a:extLst>
              <a:ext uri="{FF2B5EF4-FFF2-40B4-BE49-F238E27FC236}">
                <a16:creationId xmlns:a16="http://schemas.microsoft.com/office/drawing/2014/main" id="{2C136F64-1F38-1F7E-203B-4F9970D8ADD2}"/>
              </a:ext>
            </a:extLst>
          </p:cNvPr>
          <p:cNvPicPr>
            <a:picLocks noChangeAspect="1"/>
          </p:cNvPicPr>
          <p:nvPr/>
        </p:nvPicPr>
        <p:blipFill>
          <a:blip r:embed="rId3"/>
          <a:stretch>
            <a:fillRect/>
          </a:stretch>
        </p:blipFill>
        <p:spPr>
          <a:xfrm>
            <a:off x="0" y="5017570"/>
            <a:ext cx="830763" cy="147224"/>
          </a:xfrm>
          <a:prstGeom prst="rect">
            <a:avLst/>
          </a:prstGeom>
        </p:spPr>
      </p:pic>
    </p:spTree>
    <p:extLst>
      <p:ext uri="{BB962C8B-B14F-4D97-AF65-F5344CB8AC3E}">
        <p14:creationId xmlns:p14="http://schemas.microsoft.com/office/powerpoint/2010/main" val="119106509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04F696-D937-61A0-BB4A-779AD0113E31}"/>
              </a:ext>
            </a:extLst>
          </p:cNvPr>
          <p:cNvGrpSpPr/>
          <p:nvPr/>
        </p:nvGrpSpPr>
        <p:grpSpPr>
          <a:xfrm>
            <a:off x="164325" y="1147762"/>
            <a:ext cx="8820150" cy="3122385"/>
            <a:chOff x="164325" y="1147762"/>
            <a:chExt cx="8820150" cy="3122385"/>
          </a:xfrm>
        </p:grpSpPr>
        <p:pic>
          <p:nvPicPr>
            <p:cNvPr id="3" name="Picture 2" descr="A person holding a book and another person holding a book&#10;&#10;Description automatically generated">
              <a:extLst>
                <a:ext uri="{FF2B5EF4-FFF2-40B4-BE49-F238E27FC236}">
                  <a16:creationId xmlns:a16="http://schemas.microsoft.com/office/drawing/2014/main" id="{83253C18-355B-DC3E-9B78-940C46DF3252}"/>
                </a:ext>
              </a:extLst>
            </p:cNvPr>
            <p:cNvPicPr>
              <a:picLocks noChangeAspect="1"/>
            </p:cNvPicPr>
            <p:nvPr/>
          </p:nvPicPr>
          <p:blipFill>
            <a:blip r:embed="rId2"/>
            <a:stretch>
              <a:fillRect/>
            </a:stretch>
          </p:blipFill>
          <p:spPr>
            <a:xfrm>
              <a:off x="164325" y="1147762"/>
              <a:ext cx="4367135" cy="2683968"/>
            </a:xfrm>
            <a:prstGeom prst="rect">
              <a:avLst/>
            </a:prstGeom>
          </p:spPr>
        </p:pic>
        <p:pic>
          <p:nvPicPr>
            <p:cNvPr id="5" name="Picture 4" descr="A person putting on a medal on another person's lapel&#10;&#10;Description automatically generated">
              <a:extLst>
                <a:ext uri="{FF2B5EF4-FFF2-40B4-BE49-F238E27FC236}">
                  <a16:creationId xmlns:a16="http://schemas.microsoft.com/office/drawing/2014/main" id="{845A64B1-FFEC-7E85-D6DA-26FF21036CD0}"/>
                </a:ext>
              </a:extLst>
            </p:cNvPr>
            <p:cNvPicPr>
              <a:picLocks noChangeAspect="1"/>
            </p:cNvPicPr>
            <p:nvPr/>
          </p:nvPicPr>
          <p:blipFill>
            <a:blip r:embed="rId3"/>
            <a:stretch>
              <a:fillRect/>
            </a:stretch>
          </p:blipFill>
          <p:spPr>
            <a:xfrm>
              <a:off x="4629150" y="1147763"/>
              <a:ext cx="4355325" cy="2683969"/>
            </a:xfrm>
            <a:prstGeom prst="rect">
              <a:avLst/>
            </a:prstGeom>
          </p:spPr>
        </p:pic>
        <p:sp>
          <p:nvSpPr>
            <p:cNvPr id="7" name="TextBox 6">
              <a:extLst>
                <a:ext uri="{FF2B5EF4-FFF2-40B4-BE49-F238E27FC236}">
                  <a16:creationId xmlns:a16="http://schemas.microsoft.com/office/drawing/2014/main" id="{885B7F3B-32FC-CCFF-6075-222E115B850E}"/>
                </a:ext>
              </a:extLst>
            </p:cNvPr>
            <p:cNvSpPr txBox="1"/>
            <p:nvPr/>
          </p:nvSpPr>
          <p:spPr>
            <a:xfrm>
              <a:off x="876300" y="3900815"/>
              <a:ext cx="7391400" cy="369332"/>
            </a:xfrm>
            <a:prstGeom prst="rect">
              <a:avLst/>
            </a:prstGeom>
            <a:noFill/>
          </p:spPr>
          <p:txBody>
            <a:bodyPr wrap="square">
              <a:spAutoFit/>
            </a:bodyPr>
            <a:lstStyle/>
            <a:p>
              <a:pPr algn="ctr"/>
              <a:r>
                <a:rPr lang="en-US" sz="1800"/>
                <a:t>Tổng thống Boris Yeltsin trao Huy hiệu Tổng thống cho Vladimir Putin</a:t>
              </a:r>
            </a:p>
          </p:txBody>
        </p:sp>
      </p:grpSp>
    </p:spTree>
    <p:extLst>
      <p:ext uri="{BB962C8B-B14F-4D97-AF65-F5344CB8AC3E}">
        <p14:creationId xmlns:p14="http://schemas.microsoft.com/office/powerpoint/2010/main" val="366124287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C209-D185-379C-6C86-C3618EE5D18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D1E3AB1-19DD-1FBA-BF7F-FC4A1242B06D}"/>
              </a:ext>
            </a:extLst>
          </p:cNvPr>
          <p:cNvGrpSpPr/>
          <p:nvPr/>
        </p:nvGrpSpPr>
        <p:grpSpPr>
          <a:xfrm>
            <a:off x="302289" y="312967"/>
            <a:ext cx="4229724" cy="4067061"/>
            <a:chOff x="193133" y="231484"/>
            <a:chExt cx="4229724" cy="4067061"/>
          </a:xfrm>
        </p:grpSpPr>
        <p:pic>
          <p:nvPicPr>
            <p:cNvPr id="3" name="Picture 2">
              <a:extLst>
                <a:ext uri="{FF2B5EF4-FFF2-40B4-BE49-F238E27FC236}">
                  <a16:creationId xmlns:a16="http://schemas.microsoft.com/office/drawing/2014/main" id="{7A6389FB-C5C2-875A-B9B3-9A0BEBD55D6B}"/>
                </a:ext>
              </a:extLst>
            </p:cNvPr>
            <p:cNvPicPr>
              <a:picLocks noChangeAspect="1"/>
            </p:cNvPicPr>
            <p:nvPr/>
          </p:nvPicPr>
          <p:blipFill>
            <a:blip r:embed="rId2"/>
            <a:srcRect/>
            <a:stretch/>
          </p:blipFill>
          <p:spPr>
            <a:xfrm>
              <a:off x="311212" y="231484"/>
              <a:ext cx="3993565" cy="2722013"/>
            </a:xfrm>
            <a:prstGeom prst="rect">
              <a:avLst/>
            </a:prstGeom>
          </p:spPr>
        </p:pic>
        <p:sp>
          <p:nvSpPr>
            <p:cNvPr id="4" name="TextBox 3">
              <a:extLst>
                <a:ext uri="{FF2B5EF4-FFF2-40B4-BE49-F238E27FC236}">
                  <a16:creationId xmlns:a16="http://schemas.microsoft.com/office/drawing/2014/main" id="{E779346E-372D-909B-CE11-01C70C14BE4D}"/>
                </a:ext>
              </a:extLst>
            </p:cNvPr>
            <p:cNvSpPr txBox="1"/>
            <p:nvPr/>
          </p:nvSpPr>
          <p:spPr>
            <a:xfrm>
              <a:off x="193133" y="2953497"/>
              <a:ext cx="4229724" cy="1345048"/>
            </a:xfrm>
            <a:prstGeom prst="rect">
              <a:avLst/>
            </a:prstGeom>
            <a:noFill/>
          </p:spPr>
          <p:txBody>
            <a:bodyPr wrap="square">
              <a:spAutoFit/>
            </a:bodyPr>
            <a:lstStyle/>
            <a:p>
              <a:pPr algn="ctr">
                <a:lnSpc>
                  <a:spcPct val="150000"/>
                </a:lnSpc>
              </a:pPr>
              <a:r>
                <a:rPr lang="vi-VN"/>
                <a:t>Ngày 4/10/1993, cuộc đụng độ gây rúng động nước Nga kết thúc khi nhóm nghị sĩ nổi dậy, đứng đầu là Phó tổng thống Aleksander Rutskoi, đầu hàng phe của Tổng thống Boris Yeltsin</a:t>
              </a:r>
            </a:p>
          </p:txBody>
        </p:sp>
      </p:grpSp>
      <p:grpSp>
        <p:nvGrpSpPr>
          <p:cNvPr id="5" name="Group 4">
            <a:extLst>
              <a:ext uri="{FF2B5EF4-FFF2-40B4-BE49-F238E27FC236}">
                <a16:creationId xmlns:a16="http://schemas.microsoft.com/office/drawing/2014/main" id="{2A0792F8-E498-7BB1-FBEB-400D865F2B59}"/>
              </a:ext>
            </a:extLst>
          </p:cNvPr>
          <p:cNvGrpSpPr/>
          <p:nvPr/>
        </p:nvGrpSpPr>
        <p:grpSpPr>
          <a:xfrm>
            <a:off x="4611989" y="2052650"/>
            <a:ext cx="4348141" cy="2911982"/>
            <a:chOff x="136689" y="393763"/>
            <a:chExt cx="4348141" cy="2911982"/>
          </a:xfrm>
        </p:grpSpPr>
        <p:pic>
          <p:nvPicPr>
            <p:cNvPr id="6" name="Picture 5">
              <a:extLst>
                <a:ext uri="{FF2B5EF4-FFF2-40B4-BE49-F238E27FC236}">
                  <a16:creationId xmlns:a16="http://schemas.microsoft.com/office/drawing/2014/main" id="{BBFAA85C-0A15-DED4-6C9D-BD3C60667016}"/>
                </a:ext>
              </a:extLst>
            </p:cNvPr>
            <p:cNvPicPr>
              <a:picLocks noChangeAspect="1"/>
            </p:cNvPicPr>
            <p:nvPr/>
          </p:nvPicPr>
          <p:blipFill>
            <a:blip r:embed="rId3"/>
            <a:srcRect/>
            <a:stretch/>
          </p:blipFill>
          <p:spPr>
            <a:xfrm>
              <a:off x="255028" y="393763"/>
              <a:ext cx="4111464" cy="2539433"/>
            </a:xfrm>
            <a:prstGeom prst="rect">
              <a:avLst/>
            </a:prstGeom>
          </p:spPr>
        </p:pic>
        <p:sp>
          <p:nvSpPr>
            <p:cNvPr id="7" name="TextBox 6">
              <a:extLst>
                <a:ext uri="{FF2B5EF4-FFF2-40B4-BE49-F238E27FC236}">
                  <a16:creationId xmlns:a16="http://schemas.microsoft.com/office/drawing/2014/main" id="{CE391567-EF54-F066-2348-C4C1C3AFEB86}"/>
                </a:ext>
              </a:extLst>
            </p:cNvPr>
            <p:cNvSpPr txBox="1"/>
            <p:nvPr/>
          </p:nvSpPr>
          <p:spPr>
            <a:xfrm>
              <a:off x="136689" y="2930193"/>
              <a:ext cx="4348141" cy="375552"/>
            </a:xfrm>
            <a:prstGeom prst="rect">
              <a:avLst/>
            </a:prstGeom>
            <a:noFill/>
          </p:spPr>
          <p:txBody>
            <a:bodyPr wrap="square">
              <a:spAutoFit/>
            </a:bodyPr>
            <a:lstStyle/>
            <a:p>
              <a:pPr algn="ctr">
                <a:lnSpc>
                  <a:spcPct val="150000"/>
                </a:lnSpc>
              </a:pPr>
              <a:r>
                <a:rPr lang="vi-VN"/>
                <a:t>Tổng thống Nga Boris Yeltsin năm 1993.</a:t>
              </a:r>
            </a:p>
          </p:txBody>
        </p:sp>
      </p:grpSp>
      <p:pic>
        <p:nvPicPr>
          <p:cNvPr id="8" name="Picture 7">
            <a:extLst>
              <a:ext uri="{FF2B5EF4-FFF2-40B4-BE49-F238E27FC236}">
                <a16:creationId xmlns:a16="http://schemas.microsoft.com/office/drawing/2014/main" id="{24A5B2ED-98B6-7BEA-4E30-7C00583EF2FA}"/>
              </a:ext>
            </a:extLst>
          </p:cNvPr>
          <p:cNvPicPr>
            <a:picLocks noChangeAspect="1"/>
          </p:cNvPicPr>
          <p:nvPr/>
        </p:nvPicPr>
        <p:blipFill>
          <a:blip r:embed="rId4"/>
          <a:stretch>
            <a:fillRect/>
          </a:stretch>
        </p:blipFill>
        <p:spPr>
          <a:xfrm>
            <a:off x="0" y="5017570"/>
            <a:ext cx="830763" cy="147224"/>
          </a:xfrm>
          <a:prstGeom prst="rect">
            <a:avLst/>
          </a:prstGeom>
        </p:spPr>
      </p:pic>
    </p:spTree>
    <p:extLst>
      <p:ext uri="{BB962C8B-B14F-4D97-AF65-F5344CB8AC3E}">
        <p14:creationId xmlns:p14="http://schemas.microsoft.com/office/powerpoint/2010/main" val="30826472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F91E9-0E56-048F-3AB5-A5B0AD3B75C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E9C8683-A002-B552-4A24-8CFA2C25A067}"/>
              </a:ext>
            </a:extLst>
          </p:cNvPr>
          <p:cNvGrpSpPr/>
          <p:nvPr/>
        </p:nvGrpSpPr>
        <p:grpSpPr>
          <a:xfrm>
            <a:off x="321093" y="322303"/>
            <a:ext cx="4229724" cy="3693891"/>
            <a:chOff x="193133" y="-41677"/>
            <a:chExt cx="4229724" cy="3693891"/>
          </a:xfrm>
        </p:grpSpPr>
        <p:pic>
          <p:nvPicPr>
            <p:cNvPr id="3" name="Picture 2">
              <a:extLst>
                <a:ext uri="{FF2B5EF4-FFF2-40B4-BE49-F238E27FC236}">
                  <a16:creationId xmlns:a16="http://schemas.microsoft.com/office/drawing/2014/main" id="{FD39B596-7061-33B4-B6C0-ED028AEEFD3C}"/>
                </a:ext>
              </a:extLst>
            </p:cNvPr>
            <p:cNvPicPr>
              <a:picLocks noChangeAspect="1"/>
            </p:cNvPicPr>
            <p:nvPr/>
          </p:nvPicPr>
          <p:blipFill>
            <a:blip r:embed="rId2"/>
            <a:srcRect/>
            <a:stretch/>
          </p:blipFill>
          <p:spPr>
            <a:xfrm>
              <a:off x="311212" y="-41677"/>
              <a:ext cx="3993565" cy="2995174"/>
            </a:xfrm>
            <a:prstGeom prst="rect">
              <a:avLst/>
            </a:prstGeom>
          </p:spPr>
        </p:pic>
        <p:sp>
          <p:nvSpPr>
            <p:cNvPr id="4" name="TextBox 3">
              <a:extLst>
                <a:ext uri="{FF2B5EF4-FFF2-40B4-BE49-F238E27FC236}">
                  <a16:creationId xmlns:a16="http://schemas.microsoft.com/office/drawing/2014/main" id="{A9CF2BC1-A3D1-D883-7E58-BBA9395DB2DB}"/>
                </a:ext>
              </a:extLst>
            </p:cNvPr>
            <p:cNvSpPr txBox="1"/>
            <p:nvPr/>
          </p:nvSpPr>
          <p:spPr>
            <a:xfrm>
              <a:off x="193133" y="2953497"/>
              <a:ext cx="4229724" cy="698717"/>
            </a:xfrm>
            <a:prstGeom prst="rect">
              <a:avLst/>
            </a:prstGeom>
            <a:noFill/>
          </p:spPr>
          <p:txBody>
            <a:bodyPr wrap="square">
              <a:spAutoFit/>
            </a:bodyPr>
            <a:lstStyle/>
            <a:p>
              <a:pPr algn="ctr">
                <a:lnSpc>
                  <a:spcPct val="150000"/>
                </a:lnSpc>
              </a:pPr>
              <a:r>
                <a:rPr lang="vi-VN"/>
                <a:t>Nhà Trắng Nga sau khi bị Xe tăng thuộc Sư đoàn Taman bắn vào, ngày 4 tháng 10 năm 1993.</a:t>
              </a:r>
            </a:p>
          </p:txBody>
        </p:sp>
      </p:grpSp>
      <p:grpSp>
        <p:nvGrpSpPr>
          <p:cNvPr id="5" name="Group 4">
            <a:extLst>
              <a:ext uri="{FF2B5EF4-FFF2-40B4-BE49-F238E27FC236}">
                <a16:creationId xmlns:a16="http://schemas.microsoft.com/office/drawing/2014/main" id="{617AB909-4311-29FD-43FF-6D9C8011E546}"/>
              </a:ext>
            </a:extLst>
          </p:cNvPr>
          <p:cNvGrpSpPr/>
          <p:nvPr/>
        </p:nvGrpSpPr>
        <p:grpSpPr>
          <a:xfrm>
            <a:off x="4611908" y="1462045"/>
            <a:ext cx="4348141" cy="3402005"/>
            <a:chOff x="136689" y="226905"/>
            <a:chExt cx="4348141" cy="3402005"/>
          </a:xfrm>
        </p:grpSpPr>
        <p:pic>
          <p:nvPicPr>
            <p:cNvPr id="6" name="Picture 5">
              <a:extLst>
                <a:ext uri="{FF2B5EF4-FFF2-40B4-BE49-F238E27FC236}">
                  <a16:creationId xmlns:a16="http://schemas.microsoft.com/office/drawing/2014/main" id="{C1A14631-6986-B5FD-FEC8-DEBF5A118D31}"/>
                </a:ext>
              </a:extLst>
            </p:cNvPr>
            <p:cNvPicPr>
              <a:picLocks noChangeAspect="1"/>
            </p:cNvPicPr>
            <p:nvPr/>
          </p:nvPicPr>
          <p:blipFill>
            <a:blip r:embed="rId3"/>
            <a:srcRect/>
            <a:stretch/>
          </p:blipFill>
          <p:spPr>
            <a:xfrm>
              <a:off x="255028" y="226905"/>
              <a:ext cx="4111464" cy="2703288"/>
            </a:xfrm>
            <a:prstGeom prst="rect">
              <a:avLst/>
            </a:prstGeom>
          </p:spPr>
        </p:pic>
        <p:sp>
          <p:nvSpPr>
            <p:cNvPr id="7" name="TextBox 6">
              <a:extLst>
                <a:ext uri="{FF2B5EF4-FFF2-40B4-BE49-F238E27FC236}">
                  <a16:creationId xmlns:a16="http://schemas.microsoft.com/office/drawing/2014/main" id="{BFBB9A57-E707-CF27-071A-07612AECDB0C}"/>
                </a:ext>
              </a:extLst>
            </p:cNvPr>
            <p:cNvSpPr txBox="1"/>
            <p:nvPr/>
          </p:nvSpPr>
          <p:spPr>
            <a:xfrm>
              <a:off x="136689" y="2930193"/>
              <a:ext cx="4348141" cy="698717"/>
            </a:xfrm>
            <a:prstGeom prst="rect">
              <a:avLst/>
            </a:prstGeom>
            <a:noFill/>
          </p:spPr>
          <p:txBody>
            <a:bodyPr wrap="square">
              <a:spAutoFit/>
            </a:bodyPr>
            <a:lstStyle/>
            <a:p>
              <a:pPr algn="ctr">
                <a:lnSpc>
                  <a:spcPct val="150000"/>
                </a:lnSpc>
              </a:pPr>
              <a:r>
                <a:rPr lang="vi-VN"/>
                <a:t>Ngày 4/10/1993, lực lượng chính phủ bắt đầu chiến dịch triệt phá phe đối lập trong tòa nhà Quốc hội.</a:t>
              </a:r>
            </a:p>
          </p:txBody>
        </p:sp>
      </p:grpSp>
    </p:spTree>
    <p:extLst>
      <p:ext uri="{BB962C8B-B14F-4D97-AF65-F5344CB8AC3E}">
        <p14:creationId xmlns:p14="http://schemas.microsoft.com/office/powerpoint/2010/main" val="83362041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F130A-27E0-2A22-0A80-ACDE02008BD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A490689-ED42-2031-FB34-5DC34D2267F0}"/>
              </a:ext>
            </a:extLst>
          </p:cNvPr>
          <p:cNvSpPr/>
          <p:nvPr/>
        </p:nvSpPr>
        <p:spPr>
          <a:xfrm>
            <a:off x="1242857" y="343422"/>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1E8D67CD-EDD3-7CD8-EE69-3F14FE8A34A0}"/>
              </a:ext>
            </a:extLst>
          </p:cNvPr>
          <p:cNvCxnSpPr>
            <a:cxnSpLocks/>
            <a:stCxn id="16" idx="3"/>
            <a:endCxn id="18" idx="1"/>
          </p:cNvCxnSpPr>
          <p:nvPr/>
        </p:nvCxnSpPr>
        <p:spPr>
          <a:xfrm>
            <a:off x="1361017" y="634883"/>
            <a:ext cx="269316" cy="0"/>
          </a:xfrm>
          <a:prstGeom prst="line">
            <a:avLst/>
          </a:prstGeom>
          <a:noFill/>
          <a:ln w="19050" cap="flat" cmpd="sng" algn="ctr">
            <a:solidFill>
              <a:srgbClr val="000000"/>
            </a:solidFill>
            <a:prstDash val="solid"/>
          </a:ln>
          <a:effectLst/>
        </p:spPr>
      </p:cxnSp>
      <p:sp>
        <p:nvSpPr>
          <p:cNvPr id="18" name="Rectangle: Rounded Corners 17">
            <a:extLst>
              <a:ext uri="{FF2B5EF4-FFF2-40B4-BE49-F238E27FC236}">
                <a16:creationId xmlns:a16="http://schemas.microsoft.com/office/drawing/2014/main" id="{76AEE0D1-2BBD-D7E1-4CA6-54194B358CEA}"/>
              </a:ext>
            </a:extLst>
          </p:cNvPr>
          <p:cNvSpPr/>
          <p:nvPr/>
        </p:nvSpPr>
        <p:spPr>
          <a:xfrm>
            <a:off x="1630333" y="343422"/>
            <a:ext cx="6226734"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pPr>
            <a:r>
              <a:rPr lang="en-US" sz="2200">
                <a:ea typeface="+mn-ea"/>
                <a:cs typeface="+mn-cs"/>
              </a:rPr>
              <a:t>Giai đoạn những năm 90 của thế kỉ XX</a:t>
            </a:r>
            <a:endParaRPr lang="en-US" sz="2200" dirty="0">
              <a:ea typeface="+mn-ea"/>
              <a:cs typeface="+mn-cs"/>
            </a:endParaRPr>
          </a:p>
        </p:txBody>
      </p:sp>
      <p:sp>
        <p:nvSpPr>
          <p:cNvPr id="25" name="Rectangle 24">
            <a:extLst>
              <a:ext uri="{FF2B5EF4-FFF2-40B4-BE49-F238E27FC236}">
                <a16:creationId xmlns:a16="http://schemas.microsoft.com/office/drawing/2014/main" id="{44E57C8C-4800-0D43-D1A0-4119EB51EC87}"/>
              </a:ext>
            </a:extLst>
          </p:cNvPr>
          <p:cNvSpPr/>
          <p:nvPr/>
        </p:nvSpPr>
        <p:spPr>
          <a:xfrm>
            <a:off x="540753" y="1565034"/>
            <a:ext cx="603315" cy="2943583"/>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800" b="1">
                <a:solidFill>
                  <a:schemeClr val="accent4"/>
                </a:solidFill>
                <a:latin typeface="1FTV Akira Expanded" panose="02000800000000000000" pitchFamily="50" charset="0"/>
              </a:rPr>
              <a:t>ĐỐI NGOẠI</a:t>
            </a:r>
          </a:p>
        </p:txBody>
      </p:sp>
      <p:sp>
        <p:nvSpPr>
          <p:cNvPr id="26" name="Rectangle: Rounded Corners 25">
            <a:extLst>
              <a:ext uri="{FF2B5EF4-FFF2-40B4-BE49-F238E27FC236}">
                <a16:creationId xmlns:a16="http://schemas.microsoft.com/office/drawing/2014/main" id="{FA25BCD5-9A80-4872-BA36-5854642F5AA6}"/>
              </a:ext>
            </a:extLst>
          </p:cNvPr>
          <p:cNvSpPr/>
          <p:nvPr/>
        </p:nvSpPr>
        <p:spPr>
          <a:xfrm>
            <a:off x="1361018" y="1565034"/>
            <a:ext cx="3193676" cy="1397000"/>
          </a:xfrm>
          <a:prstGeom prst="roundRect">
            <a:avLst>
              <a:gd name="adj" fmla="val 10701"/>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hân với phương Tây nhằm nhận được sự ủng hộ về chính trị, kinh tế.</a:t>
            </a:r>
            <a:endParaRPr lang="en-US" sz="2000">
              <a:solidFill>
                <a:srgbClr val="000000"/>
              </a:solidFill>
            </a:endParaRPr>
          </a:p>
        </p:txBody>
      </p:sp>
      <p:sp>
        <p:nvSpPr>
          <p:cNvPr id="27" name="Rectangle: Rounded Corners 26">
            <a:extLst>
              <a:ext uri="{FF2B5EF4-FFF2-40B4-BE49-F238E27FC236}">
                <a16:creationId xmlns:a16="http://schemas.microsoft.com/office/drawing/2014/main" id="{147E73E3-9F63-6C55-3CA2-9A7682CFF71E}"/>
              </a:ext>
            </a:extLst>
          </p:cNvPr>
          <p:cNvSpPr/>
          <p:nvPr/>
        </p:nvSpPr>
        <p:spPr>
          <a:xfrm>
            <a:off x="1361017" y="3111617"/>
            <a:ext cx="3193676" cy="1397000"/>
          </a:xfrm>
          <a:prstGeom prst="roundRect">
            <a:avLst>
              <a:gd name="adj" fmla="val 7169"/>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Khôi phục, phát triển mối quan hệ với các nước châu Á.</a:t>
            </a:r>
            <a:endParaRPr lang="en-US" sz="2000">
              <a:solidFill>
                <a:srgbClr val="000000"/>
              </a:solidFill>
            </a:endParaRPr>
          </a:p>
        </p:txBody>
      </p:sp>
      <p:grpSp>
        <p:nvGrpSpPr>
          <p:cNvPr id="6" name="Group 5">
            <a:extLst>
              <a:ext uri="{FF2B5EF4-FFF2-40B4-BE49-F238E27FC236}">
                <a16:creationId xmlns:a16="http://schemas.microsoft.com/office/drawing/2014/main" id="{BFAC570F-8956-0130-4DC6-D62986EE4BC0}"/>
              </a:ext>
            </a:extLst>
          </p:cNvPr>
          <p:cNvGrpSpPr/>
          <p:nvPr/>
        </p:nvGrpSpPr>
        <p:grpSpPr>
          <a:xfrm>
            <a:off x="4554693" y="1064098"/>
            <a:ext cx="4572000" cy="3945453"/>
            <a:chOff x="4547214" y="1141288"/>
            <a:chExt cx="4572000" cy="3945453"/>
          </a:xfrm>
        </p:grpSpPr>
        <p:pic>
          <p:nvPicPr>
            <p:cNvPr id="3" name="Picture 2" descr="A person shaking hands with another person&#10;&#10;Description automatically generated">
              <a:extLst>
                <a:ext uri="{FF2B5EF4-FFF2-40B4-BE49-F238E27FC236}">
                  <a16:creationId xmlns:a16="http://schemas.microsoft.com/office/drawing/2014/main" id="{B86CD26E-F75E-2870-066C-3B86C5DC10CD}"/>
                </a:ext>
              </a:extLst>
            </p:cNvPr>
            <p:cNvPicPr>
              <a:picLocks noChangeAspect="1"/>
            </p:cNvPicPr>
            <p:nvPr/>
          </p:nvPicPr>
          <p:blipFill>
            <a:blip r:embed="rId2"/>
            <a:stretch>
              <a:fillRect/>
            </a:stretch>
          </p:blipFill>
          <p:spPr>
            <a:xfrm>
              <a:off x="4771642" y="1141288"/>
              <a:ext cx="4123145" cy="3306762"/>
            </a:xfrm>
            <a:prstGeom prst="rect">
              <a:avLst/>
            </a:prstGeom>
          </p:spPr>
        </p:pic>
        <p:sp>
          <p:nvSpPr>
            <p:cNvPr id="5" name="TextBox 4">
              <a:extLst>
                <a:ext uri="{FF2B5EF4-FFF2-40B4-BE49-F238E27FC236}">
                  <a16:creationId xmlns:a16="http://schemas.microsoft.com/office/drawing/2014/main" id="{86E89F26-8F21-ED78-AA59-60A7F75F3D38}"/>
                </a:ext>
              </a:extLst>
            </p:cNvPr>
            <p:cNvSpPr txBox="1"/>
            <p:nvPr/>
          </p:nvSpPr>
          <p:spPr>
            <a:xfrm>
              <a:off x="4547214" y="4388024"/>
              <a:ext cx="4572000" cy="698717"/>
            </a:xfrm>
            <a:prstGeom prst="rect">
              <a:avLst/>
            </a:prstGeom>
            <a:noFill/>
          </p:spPr>
          <p:txBody>
            <a:bodyPr wrap="square">
              <a:spAutoFit/>
            </a:bodyPr>
            <a:lstStyle/>
            <a:p>
              <a:pPr algn="ctr">
                <a:lnSpc>
                  <a:spcPct val="150000"/>
                </a:lnSpc>
              </a:pPr>
              <a:r>
                <a:rPr lang="vi-VN" b="0">
                  <a:solidFill>
                    <a:srgbClr val="000000"/>
                  </a:solidFill>
                  <a:effectLst/>
                  <a:latin typeface="Arial" panose="020B0604020202020204" pitchFamily="34" charset="0"/>
                </a:rPr>
                <a:t>Tổng thư ký NATO Javier Solana và Bộ trưởng </a:t>
              </a:r>
              <a:endParaRPr lang="en-US" b="0">
                <a:solidFill>
                  <a:srgbClr val="000000"/>
                </a:solidFill>
                <a:effectLst/>
                <a:latin typeface="Arial" panose="020B0604020202020204" pitchFamily="34" charset="0"/>
              </a:endParaRPr>
            </a:p>
            <a:p>
              <a:pPr algn="ctr">
                <a:lnSpc>
                  <a:spcPct val="150000"/>
                </a:lnSpc>
              </a:pPr>
              <a:r>
                <a:rPr lang="vi-VN" b="0">
                  <a:solidFill>
                    <a:srgbClr val="000000"/>
                  </a:solidFill>
                  <a:effectLst/>
                  <a:latin typeface="Arial" panose="020B0604020202020204" pitchFamily="34" charset="0"/>
                </a:rPr>
                <a:t>Ngoại giao Yevgeny Primakov (trái) tại Berlin năm 1996</a:t>
              </a:r>
              <a:endParaRPr lang="en-US"/>
            </a:p>
          </p:txBody>
        </p:sp>
      </p:grpSp>
      <p:pic>
        <p:nvPicPr>
          <p:cNvPr id="2" name="Picture 1">
            <a:extLst>
              <a:ext uri="{FF2B5EF4-FFF2-40B4-BE49-F238E27FC236}">
                <a16:creationId xmlns:a16="http://schemas.microsoft.com/office/drawing/2014/main" id="{62827D88-ADC2-A711-2161-394890E9C7BF}"/>
              </a:ext>
            </a:extLst>
          </p:cNvPr>
          <p:cNvPicPr>
            <a:picLocks noChangeAspect="1"/>
          </p:cNvPicPr>
          <p:nvPr/>
        </p:nvPicPr>
        <p:blipFill>
          <a:blip r:embed="rId3"/>
          <a:stretch>
            <a:fillRect/>
          </a:stretch>
        </p:blipFill>
        <p:spPr>
          <a:xfrm>
            <a:off x="0" y="5017570"/>
            <a:ext cx="830763" cy="147224"/>
          </a:xfrm>
          <a:prstGeom prst="rect">
            <a:avLst/>
          </a:prstGeom>
        </p:spPr>
      </p:pic>
    </p:spTree>
    <p:extLst>
      <p:ext uri="{BB962C8B-B14F-4D97-AF65-F5344CB8AC3E}">
        <p14:creationId xmlns:p14="http://schemas.microsoft.com/office/powerpoint/2010/main" val="264932182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246"/>
        <p:cNvGrpSpPr/>
        <p:nvPr/>
      </p:nvGrpSpPr>
      <p:grpSpPr>
        <a:xfrm>
          <a:off x="0" y="0"/>
          <a:ext cx="0" cy="0"/>
          <a:chOff x="0" y="0"/>
          <a:chExt cx="0" cy="0"/>
        </a:xfrm>
      </p:grpSpPr>
      <p:grpSp>
        <p:nvGrpSpPr>
          <p:cNvPr id="16" name="Group 15">
            <a:extLst>
              <a:ext uri="{FF2B5EF4-FFF2-40B4-BE49-F238E27FC236}">
                <a16:creationId xmlns:a16="http://schemas.microsoft.com/office/drawing/2014/main" id="{AA1F8E0C-2C44-7BF3-F4B1-62624CB27C93}"/>
              </a:ext>
            </a:extLst>
          </p:cNvPr>
          <p:cNvGrpSpPr/>
          <p:nvPr/>
        </p:nvGrpSpPr>
        <p:grpSpPr>
          <a:xfrm>
            <a:off x="207942" y="1188983"/>
            <a:ext cx="8728115" cy="2765533"/>
            <a:chOff x="404733" y="1477656"/>
            <a:chExt cx="8728115" cy="2765533"/>
          </a:xfrm>
        </p:grpSpPr>
        <p:sp>
          <p:nvSpPr>
            <p:cNvPr id="15" name="Rectangle 14">
              <a:extLst>
                <a:ext uri="{FF2B5EF4-FFF2-40B4-BE49-F238E27FC236}">
                  <a16:creationId xmlns:a16="http://schemas.microsoft.com/office/drawing/2014/main" id="{250D8330-961D-411A-D7BA-FFDB7EC2498E}"/>
                </a:ext>
              </a:extLst>
            </p:cNvPr>
            <p:cNvSpPr/>
            <p:nvPr/>
          </p:nvSpPr>
          <p:spPr>
            <a:xfrm>
              <a:off x="1319134" y="1477656"/>
              <a:ext cx="7813714" cy="2765533"/>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B3A22C44-D061-B206-82BB-588122005480}"/>
                </a:ext>
              </a:extLst>
            </p:cNvPr>
            <p:cNvGrpSpPr/>
            <p:nvPr/>
          </p:nvGrpSpPr>
          <p:grpSpPr>
            <a:xfrm>
              <a:off x="404733" y="1946022"/>
              <a:ext cx="1828800" cy="1828800"/>
              <a:chOff x="1083155" y="391040"/>
              <a:chExt cx="1828800" cy="1828800"/>
            </a:xfrm>
          </p:grpSpPr>
          <p:sp>
            <p:nvSpPr>
              <p:cNvPr id="13" name="Diamond 12">
                <a:extLst>
                  <a:ext uri="{FF2B5EF4-FFF2-40B4-BE49-F238E27FC236}">
                    <a16:creationId xmlns:a16="http://schemas.microsoft.com/office/drawing/2014/main" id="{6AE29F13-DCF9-AEB0-0BD1-A7C5FA17F978}"/>
                  </a:ext>
                </a:extLst>
              </p:cNvPr>
              <p:cNvSpPr/>
              <p:nvPr/>
            </p:nvSpPr>
            <p:spPr>
              <a:xfrm>
                <a:off x="1083155" y="391040"/>
                <a:ext cx="1828800" cy="18288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id="{22D29476-EAC0-18BA-F023-093F72C42808}"/>
                  </a:ext>
                </a:extLst>
              </p:cNvPr>
              <p:cNvSpPr txBox="1"/>
              <p:nvPr/>
            </p:nvSpPr>
            <p:spPr>
              <a:xfrm>
                <a:off x="1523628" y="705274"/>
                <a:ext cx="9478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I</a:t>
                </a:r>
              </a:p>
            </p:txBody>
          </p:sp>
        </p:grpSp>
        <p:sp>
          <p:nvSpPr>
            <p:cNvPr id="12" name="TextBox 11">
              <a:extLst>
                <a:ext uri="{FF2B5EF4-FFF2-40B4-BE49-F238E27FC236}">
                  <a16:creationId xmlns:a16="http://schemas.microsoft.com/office/drawing/2014/main" id="{D0BDAF24-D443-DC9E-B61C-EE7BE411853F}"/>
                </a:ext>
              </a:extLst>
            </p:cNvPr>
            <p:cNvSpPr txBox="1"/>
            <p:nvPr/>
          </p:nvSpPr>
          <p:spPr>
            <a:xfrm>
              <a:off x="1423638" y="1619088"/>
              <a:ext cx="7709210"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solidFill>
                  <a:effectLst/>
                  <a:uLnTx/>
                  <a:uFillTx/>
                  <a:latin typeface="Arial"/>
                  <a:cs typeface="Arial"/>
                  <a:sym typeface="Arial"/>
                </a:rPr>
                <a:t>XU HƯỚNG VẬN ĐỘNG VÀ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solidFill>
                  <a:effectLst/>
                  <a:uLnTx/>
                  <a:uFillTx/>
                  <a:latin typeface="Arial"/>
                  <a:cs typeface="Arial"/>
                  <a:sym typeface="Arial"/>
                </a:rPr>
                <a:t>SỰ HÌNH THÀNH TRẬT TỰ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solidFill>
                  <a:effectLst/>
                  <a:uLnTx/>
                  <a:uFillTx/>
                  <a:latin typeface="Arial"/>
                  <a:cs typeface="Arial"/>
                  <a:sym typeface="Arial"/>
                </a:rPr>
                <a:t>THẾ GIỚI TỪ NĂM 1991 ĐẾN NAY</a:t>
              </a:r>
            </a:p>
          </p:txBody>
        </p:sp>
      </p:grpSp>
    </p:spTree>
  </p:cSld>
  <p:clrMapOvr>
    <a:masterClrMapping/>
  </p:clrMapOvr>
  <p:transition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C769F-7FE7-B2DD-5263-BEDE6833C44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BDA11E8-341B-DDFB-FE01-C012B4D5A37B}"/>
              </a:ext>
            </a:extLst>
          </p:cNvPr>
          <p:cNvGrpSpPr/>
          <p:nvPr/>
        </p:nvGrpSpPr>
        <p:grpSpPr>
          <a:xfrm>
            <a:off x="276488" y="246662"/>
            <a:ext cx="4229724" cy="4486268"/>
            <a:chOff x="193133" y="135443"/>
            <a:chExt cx="4229724" cy="4486268"/>
          </a:xfrm>
        </p:grpSpPr>
        <p:pic>
          <p:nvPicPr>
            <p:cNvPr id="3" name="Picture 2">
              <a:extLst>
                <a:ext uri="{FF2B5EF4-FFF2-40B4-BE49-F238E27FC236}">
                  <a16:creationId xmlns:a16="http://schemas.microsoft.com/office/drawing/2014/main" id="{5C2959E1-50D4-7FD7-8B62-7B17A616A2D1}"/>
                </a:ext>
              </a:extLst>
            </p:cNvPr>
            <p:cNvPicPr>
              <a:picLocks noChangeAspect="1"/>
            </p:cNvPicPr>
            <p:nvPr/>
          </p:nvPicPr>
          <p:blipFill>
            <a:blip r:embed="rId2"/>
            <a:srcRect/>
            <a:stretch/>
          </p:blipFill>
          <p:spPr>
            <a:xfrm>
              <a:off x="409037" y="135443"/>
              <a:ext cx="3797916" cy="2818054"/>
            </a:xfrm>
            <a:prstGeom prst="rect">
              <a:avLst/>
            </a:prstGeom>
          </p:spPr>
        </p:pic>
        <p:sp>
          <p:nvSpPr>
            <p:cNvPr id="4" name="TextBox 3">
              <a:extLst>
                <a:ext uri="{FF2B5EF4-FFF2-40B4-BE49-F238E27FC236}">
                  <a16:creationId xmlns:a16="http://schemas.microsoft.com/office/drawing/2014/main" id="{0335B72E-0FA9-2FF3-84E6-DC50E80C4B65}"/>
                </a:ext>
              </a:extLst>
            </p:cNvPr>
            <p:cNvSpPr txBox="1"/>
            <p:nvPr/>
          </p:nvSpPr>
          <p:spPr>
            <a:xfrm>
              <a:off x="193133" y="2953497"/>
              <a:ext cx="4229724" cy="1668214"/>
            </a:xfrm>
            <a:prstGeom prst="rect">
              <a:avLst/>
            </a:prstGeom>
            <a:noFill/>
          </p:spPr>
          <p:txBody>
            <a:bodyPr wrap="square">
              <a:spAutoFit/>
            </a:bodyPr>
            <a:lstStyle/>
            <a:p>
              <a:pPr algn="ctr">
                <a:lnSpc>
                  <a:spcPct val="150000"/>
                </a:lnSpc>
              </a:pPr>
              <a:r>
                <a:rPr lang="vi-VN"/>
                <a:t>Ông Andrei Kozyrev trở thành bộ trưởng Ngoại giao đầu tiên của Nga từ tháng 10/1991 cho đến tháng 1/1996. Trong ảnh chụp năm 1993 là Bộ trưởng Ngoại giao Nga Andrei Kozyrev (trái) và người đồng cấp người Đức Klaus Kinkel.</a:t>
              </a:r>
            </a:p>
          </p:txBody>
        </p:sp>
      </p:grpSp>
      <p:grpSp>
        <p:nvGrpSpPr>
          <p:cNvPr id="5" name="Group 4">
            <a:extLst>
              <a:ext uri="{FF2B5EF4-FFF2-40B4-BE49-F238E27FC236}">
                <a16:creationId xmlns:a16="http://schemas.microsoft.com/office/drawing/2014/main" id="{13B9F227-D805-3C70-F0DE-B174E9A10779}"/>
              </a:ext>
            </a:extLst>
          </p:cNvPr>
          <p:cNvGrpSpPr/>
          <p:nvPr/>
        </p:nvGrpSpPr>
        <p:grpSpPr>
          <a:xfrm>
            <a:off x="4704447" y="1462045"/>
            <a:ext cx="4163065" cy="3453667"/>
            <a:chOff x="229228" y="226905"/>
            <a:chExt cx="4163065" cy="3453667"/>
          </a:xfrm>
        </p:grpSpPr>
        <p:pic>
          <p:nvPicPr>
            <p:cNvPr id="6" name="Picture 5">
              <a:extLst>
                <a:ext uri="{FF2B5EF4-FFF2-40B4-BE49-F238E27FC236}">
                  <a16:creationId xmlns:a16="http://schemas.microsoft.com/office/drawing/2014/main" id="{11B2794F-4DA0-2725-E733-DC35BB69D72A}"/>
                </a:ext>
              </a:extLst>
            </p:cNvPr>
            <p:cNvPicPr>
              <a:picLocks noChangeAspect="1"/>
            </p:cNvPicPr>
            <p:nvPr/>
          </p:nvPicPr>
          <p:blipFill>
            <a:blip r:embed="rId3"/>
            <a:srcRect/>
            <a:stretch/>
          </p:blipFill>
          <p:spPr>
            <a:xfrm>
              <a:off x="229228" y="226905"/>
              <a:ext cx="4163065" cy="2703288"/>
            </a:xfrm>
            <a:prstGeom prst="rect">
              <a:avLst/>
            </a:prstGeom>
          </p:spPr>
        </p:pic>
        <p:sp>
          <p:nvSpPr>
            <p:cNvPr id="7" name="TextBox 6">
              <a:extLst>
                <a:ext uri="{FF2B5EF4-FFF2-40B4-BE49-F238E27FC236}">
                  <a16:creationId xmlns:a16="http://schemas.microsoft.com/office/drawing/2014/main" id="{E5C0182F-C0C9-7C69-42EC-2A0BB62E5AD6}"/>
                </a:ext>
              </a:extLst>
            </p:cNvPr>
            <p:cNvSpPr txBox="1"/>
            <p:nvPr/>
          </p:nvSpPr>
          <p:spPr>
            <a:xfrm>
              <a:off x="320640" y="2981855"/>
              <a:ext cx="3980239" cy="698717"/>
            </a:xfrm>
            <a:prstGeom prst="rect">
              <a:avLst/>
            </a:prstGeom>
            <a:noFill/>
          </p:spPr>
          <p:txBody>
            <a:bodyPr wrap="square">
              <a:spAutoFit/>
            </a:bodyPr>
            <a:lstStyle/>
            <a:p>
              <a:pPr algn="ctr">
                <a:lnSpc>
                  <a:spcPct val="150000"/>
                </a:lnSpc>
              </a:pPr>
              <a:r>
                <a:rPr lang="vi-VN"/>
                <a:t>Hội nghị thượng đỉnh đầu tiên giữa Clinton và Yeltsin, Vancouver ngày 3-4 tháng 4 năm 1993 </a:t>
              </a:r>
            </a:p>
          </p:txBody>
        </p:sp>
      </p:grpSp>
    </p:spTree>
    <p:extLst>
      <p:ext uri="{BB962C8B-B14F-4D97-AF65-F5344CB8AC3E}">
        <p14:creationId xmlns:p14="http://schemas.microsoft.com/office/powerpoint/2010/main" val="181978247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AF087-A83F-1E48-5011-23DC537EC93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C113E01-AD2F-5490-FB67-DBBABF8F2BD6}"/>
              </a:ext>
            </a:extLst>
          </p:cNvPr>
          <p:cNvSpPr/>
          <p:nvPr/>
        </p:nvSpPr>
        <p:spPr>
          <a:xfrm>
            <a:off x="1242857" y="343422"/>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9EE8A101-B791-14EF-A5CB-B4927510B423}"/>
              </a:ext>
            </a:extLst>
          </p:cNvPr>
          <p:cNvCxnSpPr>
            <a:cxnSpLocks/>
            <a:stCxn id="16" idx="3"/>
            <a:endCxn id="18" idx="1"/>
          </p:cNvCxnSpPr>
          <p:nvPr/>
        </p:nvCxnSpPr>
        <p:spPr>
          <a:xfrm>
            <a:off x="1361017" y="634883"/>
            <a:ext cx="269316" cy="0"/>
          </a:xfrm>
          <a:prstGeom prst="line">
            <a:avLst/>
          </a:prstGeom>
          <a:noFill/>
          <a:ln w="19050" cap="flat" cmpd="sng" algn="ctr">
            <a:solidFill>
              <a:srgbClr val="000000"/>
            </a:solidFill>
            <a:prstDash val="solid"/>
          </a:ln>
          <a:effectLst/>
        </p:spPr>
      </p:cxnSp>
      <p:sp>
        <p:nvSpPr>
          <p:cNvPr id="18" name="Rectangle: Rounded Corners 17">
            <a:extLst>
              <a:ext uri="{FF2B5EF4-FFF2-40B4-BE49-F238E27FC236}">
                <a16:creationId xmlns:a16="http://schemas.microsoft.com/office/drawing/2014/main" id="{E113D061-8C48-0710-8C7E-253209CB58F7}"/>
              </a:ext>
            </a:extLst>
          </p:cNvPr>
          <p:cNvSpPr/>
          <p:nvPr/>
        </p:nvSpPr>
        <p:spPr>
          <a:xfrm>
            <a:off x="1630333" y="343422"/>
            <a:ext cx="6226734"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pPr>
            <a:r>
              <a:rPr lang="en-US" sz="2200">
                <a:ea typeface="+mn-ea"/>
                <a:cs typeface="+mn-cs"/>
              </a:rPr>
              <a:t>Giai đoạn đầu thế kỉ XXI</a:t>
            </a:r>
            <a:endParaRPr lang="en-US" sz="2200" dirty="0">
              <a:ea typeface="+mn-ea"/>
              <a:cs typeface="+mn-cs"/>
            </a:endParaRPr>
          </a:p>
        </p:txBody>
      </p:sp>
      <p:sp>
        <p:nvSpPr>
          <p:cNvPr id="25" name="Rectangle 24">
            <a:extLst>
              <a:ext uri="{FF2B5EF4-FFF2-40B4-BE49-F238E27FC236}">
                <a16:creationId xmlns:a16="http://schemas.microsoft.com/office/drawing/2014/main" id="{0E54FC76-0E51-F09A-6109-47F427D01944}"/>
              </a:ext>
            </a:extLst>
          </p:cNvPr>
          <p:cNvSpPr/>
          <p:nvPr/>
        </p:nvSpPr>
        <p:spPr>
          <a:xfrm>
            <a:off x="461835" y="1114424"/>
            <a:ext cx="1917450" cy="100216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sz="2800" b="1">
                <a:solidFill>
                  <a:schemeClr val="accent4"/>
                </a:solidFill>
                <a:latin typeface="1FTV Akira Expanded" panose="02000800000000000000" pitchFamily="50" charset="0"/>
              </a:rPr>
              <a:t>ĐỐI NỘI</a:t>
            </a:r>
          </a:p>
        </p:txBody>
      </p:sp>
      <p:sp>
        <p:nvSpPr>
          <p:cNvPr id="26" name="Rectangle: Rounded Corners 25">
            <a:extLst>
              <a:ext uri="{FF2B5EF4-FFF2-40B4-BE49-F238E27FC236}">
                <a16:creationId xmlns:a16="http://schemas.microsoft.com/office/drawing/2014/main" id="{359D9979-AC14-87B6-EF9F-F4ECBD63F9E3}"/>
              </a:ext>
            </a:extLst>
          </p:cNvPr>
          <p:cNvSpPr/>
          <p:nvPr/>
        </p:nvSpPr>
        <p:spPr>
          <a:xfrm>
            <a:off x="2507023" y="1114424"/>
            <a:ext cx="4620728" cy="1002165"/>
          </a:xfrm>
          <a:prstGeom prst="roundRect">
            <a:avLst>
              <a:gd name="adj" fmla="val 0"/>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a:t>
            </a:r>
            <a:r>
              <a:rPr lang="vi-VN" sz="2000">
                <a:solidFill>
                  <a:srgbClr val="000000"/>
                </a:solidFill>
              </a:rPr>
              <a:t>ần ổn định, địa vị quốc tế được </a:t>
            </a:r>
            <a:r>
              <a:rPr lang="en-US" sz="2000">
                <a:solidFill>
                  <a:srgbClr val="000000"/>
                </a:solidFill>
              </a:rPr>
              <a:t>  </a:t>
            </a:r>
            <a:r>
              <a:rPr lang="vi-VN" sz="2000">
                <a:solidFill>
                  <a:srgbClr val="000000"/>
                </a:solidFill>
              </a:rPr>
              <a:t>nâng cao.</a:t>
            </a:r>
            <a:endParaRPr lang="en-US" sz="2000">
              <a:solidFill>
                <a:srgbClr val="000000"/>
              </a:solidFill>
            </a:endParaRPr>
          </a:p>
        </p:txBody>
      </p:sp>
      <p:sp>
        <p:nvSpPr>
          <p:cNvPr id="2" name="Rectangle 1">
            <a:extLst>
              <a:ext uri="{FF2B5EF4-FFF2-40B4-BE49-F238E27FC236}">
                <a16:creationId xmlns:a16="http://schemas.microsoft.com/office/drawing/2014/main" id="{B4032B47-AFC7-A5FE-D845-CDBE0837BAD7}"/>
              </a:ext>
            </a:extLst>
          </p:cNvPr>
          <p:cNvSpPr/>
          <p:nvPr/>
        </p:nvSpPr>
        <p:spPr>
          <a:xfrm>
            <a:off x="461835" y="2261279"/>
            <a:ext cx="1917450" cy="2634569"/>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lang="en-US" sz="2800" b="1">
                <a:solidFill>
                  <a:schemeClr val="accent4"/>
                </a:solidFill>
                <a:latin typeface="1FTV Akira Expanded" panose="02000800000000000000" pitchFamily="50" charset="0"/>
              </a:rPr>
              <a:t>ĐỐI NGOẠI</a:t>
            </a:r>
          </a:p>
        </p:txBody>
      </p:sp>
      <p:sp>
        <p:nvSpPr>
          <p:cNvPr id="4" name="Rectangle: Rounded Corners 3">
            <a:extLst>
              <a:ext uri="{FF2B5EF4-FFF2-40B4-BE49-F238E27FC236}">
                <a16:creationId xmlns:a16="http://schemas.microsoft.com/office/drawing/2014/main" id="{74DFDCE5-0326-AB3E-97CC-96148264ADA9}"/>
              </a:ext>
            </a:extLst>
          </p:cNvPr>
          <p:cNvSpPr/>
          <p:nvPr/>
        </p:nvSpPr>
        <p:spPr>
          <a:xfrm>
            <a:off x="2507023" y="2261280"/>
            <a:ext cx="4620728" cy="641421"/>
          </a:xfrm>
          <a:prstGeom prst="roundRect">
            <a:avLst>
              <a:gd name="adj" fmla="val 0"/>
            </a:avLst>
          </a:prstGeom>
          <a:solidFill>
            <a:schemeClr val="accent6"/>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Thực hiện chính sách cân bằng Âu - Á.</a:t>
            </a:r>
          </a:p>
        </p:txBody>
      </p:sp>
      <p:sp>
        <p:nvSpPr>
          <p:cNvPr id="7" name="Rectangle: Rounded Corners 6">
            <a:extLst>
              <a:ext uri="{FF2B5EF4-FFF2-40B4-BE49-F238E27FC236}">
                <a16:creationId xmlns:a16="http://schemas.microsoft.com/office/drawing/2014/main" id="{9DB8E7A4-1C81-695D-907B-E5153FC75739}"/>
              </a:ext>
            </a:extLst>
          </p:cNvPr>
          <p:cNvSpPr/>
          <p:nvPr/>
        </p:nvSpPr>
        <p:spPr>
          <a:xfrm>
            <a:off x="2507022" y="3001761"/>
            <a:ext cx="4620728" cy="1894088"/>
          </a:xfrm>
          <a:prstGeom prst="roundRect">
            <a:avLst>
              <a:gd name="adj" fmla="val 0"/>
            </a:avLst>
          </a:prstGeom>
          <a:solidFill>
            <a:schemeClr val="accent6"/>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Đẩy mạnh quan hệ hợp tác với Cộng đồng các quốc gia độc lập (SNG), Trung Quốc, Ấn Độ, Hiệp hội các quốc gia Đông Nam Á (ASEAN). </a:t>
            </a:r>
          </a:p>
        </p:txBody>
      </p:sp>
      <p:pic>
        <p:nvPicPr>
          <p:cNvPr id="9" name="Picture 8" descr="A person in a suit and tie&#10;&#10;Description automatically generated">
            <a:extLst>
              <a:ext uri="{FF2B5EF4-FFF2-40B4-BE49-F238E27FC236}">
                <a16:creationId xmlns:a16="http://schemas.microsoft.com/office/drawing/2014/main" id="{3145D2AA-0B9D-96B1-F8E0-2C590E4242B5}"/>
              </a:ext>
            </a:extLst>
          </p:cNvPr>
          <p:cNvPicPr>
            <a:picLocks noChangeAspect="1"/>
          </p:cNvPicPr>
          <p:nvPr/>
        </p:nvPicPr>
        <p:blipFill>
          <a:blip r:embed="rId2"/>
          <a:stretch>
            <a:fillRect/>
          </a:stretch>
        </p:blipFill>
        <p:spPr>
          <a:xfrm>
            <a:off x="7255487" y="1753986"/>
            <a:ext cx="1766761" cy="2495550"/>
          </a:xfrm>
          <a:prstGeom prst="rect">
            <a:avLst/>
          </a:prstGeom>
        </p:spPr>
      </p:pic>
    </p:spTree>
    <p:extLst>
      <p:ext uri="{BB962C8B-B14F-4D97-AF65-F5344CB8AC3E}">
        <p14:creationId xmlns:p14="http://schemas.microsoft.com/office/powerpoint/2010/main" val="17497402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out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animBg="1"/>
      <p:bldP spid="26" grpId="0" animBg="1"/>
      <p:bldP spid="2" grpId="0" animBg="1"/>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348C-B5BC-67E0-6E57-DF785FF5DB8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2A4AD5-19CB-7CCE-4027-FD38E738D2EA}"/>
              </a:ext>
            </a:extLst>
          </p:cNvPr>
          <p:cNvGrpSpPr/>
          <p:nvPr/>
        </p:nvGrpSpPr>
        <p:grpSpPr>
          <a:xfrm>
            <a:off x="2472969" y="141921"/>
            <a:ext cx="4198059" cy="901030"/>
            <a:chOff x="4500544" y="218262"/>
            <a:chExt cx="4198059" cy="901030"/>
          </a:xfrm>
        </p:grpSpPr>
        <p:sp>
          <p:nvSpPr>
            <p:cNvPr id="5" name="Rectangle: Diagonal Corners Rounded 4">
              <a:extLst>
                <a:ext uri="{FF2B5EF4-FFF2-40B4-BE49-F238E27FC236}">
                  <a16:creationId xmlns:a16="http://schemas.microsoft.com/office/drawing/2014/main" id="{1EE37052-D5A0-2726-0688-EE183EAC5142}"/>
                </a:ext>
              </a:extLst>
            </p:cNvPr>
            <p:cNvSpPr/>
            <p:nvPr/>
          </p:nvSpPr>
          <p:spPr>
            <a:xfrm>
              <a:off x="4564838" y="447438"/>
              <a:ext cx="3811128"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3D191A4D-CAB1-7079-68C0-A9228FBC0052}"/>
                </a:ext>
              </a:extLst>
            </p:cNvPr>
            <p:cNvGrpSpPr/>
            <p:nvPr/>
          </p:nvGrpSpPr>
          <p:grpSpPr>
            <a:xfrm>
              <a:off x="4500544" y="218262"/>
              <a:ext cx="4198059" cy="851118"/>
              <a:chOff x="9622756" y="1090935"/>
              <a:chExt cx="8396117" cy="2598804"/>
            </a:xfrm>
          </p:grpSpPr>
          <p:sp>
            <p:nvSpPr>
              <p:cNvPr id="7" name="Rectangle: Diagonal Corners Rounded 6">
                <a:extLst>
                  <a:ext uri="{FF2B5EF4-FFF2-40B4-BE49-F238E27FC236}">
                    <a16:creationId xmlns:a16="http://schemas.microsoft.com/office/drawing/2014/main" id="{04F2DB57-5487-1CF5-9554-BBDAE5D3D6D5}"/>
                  </a:ext>
                </a:extLst>
              </p:cNvPr>
              <p:cNvSpPr/>
              <p:nvPr/>
            </p:nvSpPr>
            <p:spPr>
              <a:xfrm>
                <a:off x="9622756" y="1638300"/>
                <a:ext cx="7622255" cy="2051439"/>
              </a:xfrm>
              <a:prstGeom prst="round2DiagRect">
                <a:avLst/>
              </a:prstGeom>
              <a:solidFill>
                <a:srgbClr val="660033"/>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2. Kinh tế</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8F439720-0DF6-9F07-FC04-20F52CD2CDE6}"/>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3" name="TextBox 2">
            <a:extLst>
              <a:ext uri="{FF2B5EF4-FFF2-40B4-BE49-F238E27FC236}">
                <a16:creationId xmlns:a16="http://schemas.microsoft.com/office/drawing/2014/main" id="{919C65B2-5DAC-6101-3E47-A9A75239601E}"/>
              </a:ext>
            </a:extLst>
          </p:cNvPr>
          <p:cNvSpPr txBox="1"/>
          <p:nvPr/>
        </p:nvSpPr>
        <p:spPr>
          <a:xfrm>
            <a:off x="711890" y="1172303"/>
            <a:ext cx="7720219" cy="958660"/>
          </a:xfrm>
          <a:prstGeom prst="rect">
            <a:avLst/>
          </a:prstGeom>
          <a:noFill/>
        </p:spPr>
        <p:txBody>
          <a:bodyPr wrap="square">
            <a:spAutoFit/>
          </a:bodyPr>
          <a:lstStyle/>
          <a:p>
            <a:pPr algn="just">
              <a:lnSpc>
                <a:spcPct val="150000"/>
              </a:lnSpc>
            </a:pPr>
            <a:r>
              <a:rPr lang="vi-VN" sz="2000"/>
              <a:t>Thực hiện cải cách, chuyển đổi nền kinh tế kế hoạch hóa tập trung quan liêu bao cấp sang nền kinh tế thị trường. </a:t>
            </a:r>
            <a:endParaRPr lang="en-US" sz="2000"/>
          </a:p>
        </p:txBody>
      </p:sp>
      <p:cxnSp>
        <p:nvCxnSpPr>
          <p:cNvPr id="10" name="Straight Connector 9">
            <a:extLst>
              <a:ext uri="{FF2B5EF4-FFF2-40B4-BE49-F238E27FC236}">
                <a16:creationId xmlns:a16="http://schemas.microsoft.com/office/drawing/2014/main" id="{53E168F7-651B-000E-1EC7-702D6C83745D}"/>
              </a:ext>
            </a:extLst>
          </p:cNvPr>
          <p:cNvCxnSpPr>
            <a:cxnSpLocks/>
          </p:cNvCxnSpPr>
          <p:nvPr/>
        </p:nvCxnSpPr>
        <p:spPr>
          <a:xfrm>
            <a:off x="3995735" y="2310227"/>
            <a:ext cx="0" cy="260467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FD85981-365F-9F93-CEB8-6A44FAA21EA1}"/>
              </a:ext>
            </a:extLst>
          </p:cNvPr>
          <p:cNvSpPr/>
          <p:nvPr/>
        </p:nvSpPr>
        <p:spPr>
          <a:xfrm>
            <a:off x="895351" y="2310227"/>
            <a:ext cx="2533649" cy="628650"/>
          </a:xfrm>
          <a:prstGeom prst="roundRect">
            <a:avLst>
              <a:gd name="adj" fmla="val 5000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1991 - 1999</a:t>
            </a:r>
          </a:p>
        </p:txBody>
      </p:sp>
      <p:sp>
        <p:nvSpPr>
          <p:cNvPr id="12" name="Rectangle: Rounded Corners 11">
            <a:extLst>
              <a:ext uri="{FF2B5EF4-FFF2-40B4-BE49-F238E27FC236}">
                <a16:creationId xmlns:a16="http://schemas.microsoft.com/office/drawing/2014/main" id="{6AB5DDB7-55E5-D156-1443-066D89A13281}"/>
              </a:ext>
            </a:extLst>
          </p:cNvPr>
          <p:cNvSpPr/>
          <p:nvPr/>
        </p:nvSpPr>
        <p:spPr>
          <a:xfrm>
            <a:off x="5017272" y="2310227"/>
            <a:ext cx="2533649" cy="628650"/>
          </a:xfrm>
          <a:prstGeom prst="roundRect">
            <a:avLst>
              <a:gd name="adj" fmla="val 50000"/>
            </a:avLst>
          </a:prstGeom>
          <a:solidFill>
            <a:schemeClr val="tx2">
              <a:lumMod val="2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2000 - 2021</a:t>
            </a:r>
          </a:p>
        </p:txBody>
      </p:sp>
      <p:sp>
        <p:nvSpPr>
          <p:cNvPr id="14" name="TextBox 13">
            <a:extLst>
              <a:ext uri="{FF2B5EF4-FFF2-40B4-BE49-F238E27FC236}">
                <a16:creationId xmlns:a16="http://schemas.microsoft.com/office/drawing/2014/main" id="{DAE463FB-9124-21BC-CC08-A3A06326F621}"/>
              </a:ext>
            </a:extLst>
          </p:cNvPr>
          <p:cNvSpPr txBox="1"/>
          <p:nvPr/>
        </p:nvSpPr>
        <p:spPr>
          <a:xfrm>
            <a:off x="711890" y="3022891"/>
            <a:ext cx="2995611"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GDP</a:t>
            </a:r>
            <a:r>
              <a:rPr lang="en-US" sz="2000"/>
              <a:t>: </a:t>
            </a:r>
            <a:r>
              <a:rPr lang="vi-VN" sz="2000"/>
              <a:t>âm (-4,8%).</a:t>
            </a:r>
          </a:p>
          <a:p>
            <a:pPr marL="342900" indent="-342900" algn="just">
              <a:lnSpc>
                <a:spcPct val="150000"/>
              </a:lnSpc>
              <a:buFont typeface="Arial" panose="020B0604020202020204" pitchFamily="34" charset="0"/>
              <a:buChar char="•"/>
            </a:pPr>
            <a:r>
              <a:rPr lang="vi-VN" sz="2000"/>
              <a:t>Lạm phát cao (22%)</a:t>
            </a:r>
            <a:r>
              <a:rPr lang="en-US" sz="2000"/>
              <a:t>.</a:t>
            </a:r>
          </a:p>
          <a:p>
            <a:pPr marL="342900" indent="-342900" algn="just">
              <a:lnSpc>
                <a:spcPct val="150000"/>
              </a:lnSpc>
              <a:buFont typeface="Arial" panose="020B0604020202020204" pitchFamily="34" charset="0"/>
              <a:buChar char="•"/>
            </a:pPr>
            <a:r>
              <a:rPr lang="en-US" sz="2000"/>
              <a:t>T</a:t>
            </a:r>
            <a:r>
              <a:rPr lang="vi-VN" sz="2000"/>
              <a:t>hâm hụt ngân sách.</a:t>
            </a:r>
          </a:p>
        </p:txBody>
      </p:sp>
      <p:sp>
        <p:nvSpPr>
          <p:cNvPr id="15" name="TextBox 14">
            <a:extLst>
              <a:ext uri="{FF2B5EF4-FFF2-40B4-BE49-F238E27FC236}">
                <a16:creationId xmlns:a16="http://schemas.microsoft.com/office/drawing/2014/main" id="{D79501DA-BA68-FAF7-36AD-FDC7C822EE7B}"/>
              </a:ext>
            </a:extLst>
          </p:cNvPr>
          <p:cNvSpPr txBox="1"/>
          <p:nvPr/>
        </p:nvSpPr>
        <p:spPr>
          <a:xfrm>
            <a:off x="4160920" y="3022891"/>
            <a:ext cx="4374941"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GDP</a:t>
            </a:r>
            <a:r>
              <a:rPr lang="en-US" sz="2000"/>
              <a:t>: </a:t>
            </a:r>
            <a:r>
              <a:rPr lang="vi-VN" sz="2000"/>
              <a:t>khá cao (3,5%/năm).</a:t>
            </a:r>
          </a:p>
          <a:p>
            <a:pPr marL="342900" indent="-342900" algn="just">
              <a:lnSpc>
                <a:spcPct val="150000"/>
              </a:lnSpc>
              <a:buFont typeface="Arial" panose="020B0604020202020204" pitchFamily="34" charset="0"/>
              <a:buChar char="•"/>
            </a:pPr>
            <a:r>
              <a:rPr lang="vi-VN" sz="2000"/>
              <a:t>Kiềm chế được lạm phát.</a:t>
            </a:r>
          </a:p>
          <a:p>
            <a:pPr marL="342900" indent="-342900" algn="just">
              <a:lnSpc>
                <a:spcPct val="150000"/>
              </a:lnSpc>
              <a:buFont typeface="Arial" panose="020B0604020202020204" pitchFamily="34" charset="0"/>
              <a:buChar char="•"/>
            </a:pPr>
            <a:r>
              <a:rPr lang="en-US" sz="2000"/>
              <a:t>1/10 </a:t>
            </a:r>
            <a:r>
              <a:rPr lang="vi-VN" sz="2000"/>
              <a:t>nền kinh tế lớn nhất thế giới (GDP </a:t>
            </a: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a:t>1,5 nghìn tỉ USD).</a:t>
            </a:r>
          </a:p>
        </p:txBody>
      </p:sp>
    </p:spTree>
    <p:extLst>
      <p:ext uri="{BB962C8B-B14F-4D97-AF65-F5344CB8AC3E}">
        <p14:creationId xmlns:p14="http://schemas.microsoft.com/office/powerpoint/2010/main" val="33512020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E645-CB93-B806-6EBC-2DDF125CB79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8751B64-405B-650A-ABA2-F046C1C2B1FF}"/>
              </a:ext>
            </a:extLst>
          </p:cNvPr>
          <p:cNvGrpSpPr/>
          <p:nvPr/>
        </p:nvGrpSpPr>
        <p:grpSpPr>
          <a:xfrm>
            <a:off x="265519" y="1022519"/>
            <a:ext cx="8612961" cy="3098461"/>
            <a:chOff x="38744" y="1423467"/>
            <a:chExt cx="8612961" cy="3098461"/>
          </a:xfrm>
        </p:grpSpPr>
        <p:pic>
          <p:nvPicPr>
            <p:cNvPr id="3" name="Picture 2">
              <a:extLst>
                <a:ext uri="{FF2B5EF4-FFF2-40B4-BE49-F238E27FC236}">
                  <a16:creationId xmlns:a16="http://schemas.microsoft.com/office/drawing/2014/main" id="{04B21F66-04D6-1029-0717-B9D86844EB75}"/>
                </a:ext>
              </a:extLst>
            </p:cNvPr>
            <p:cNvPicPr>
              <a:picLocks noChangeAspect="1"/>
            </p:cNvPicPr>
            <p:nvPr/>
          </p:nvPicPr>
          <p:blipFill>
            <a:blip r:embed="rId2"/>
            <a:srcRect/>
            <a:stretch/>
          </p:blipFill>
          <p:spPr>
            <a:xfrm>
              <a:off x="38744" y="1423467"/>
              <a:ext cx="8612961" cy="2682450"/>
            </a:xfrm>
            <a:prstGeom prst="rect">
              <a:avLst/>
            </a:prstGeom>
          </p:spPr>
        </p:pic>
        <p:sp>
          <p:nvSpPr>
            <p:cNvPr id="4" name="TextBox 3">
              <a:extLst>
                <a:ext uri="{FF2B5EF4-FFF2-40B4-BE49-F238E27FC236}">
                  <a16:creationId xmlns:a16="http://schemas.microsoft.com/office/drawing/2014/main" id="{F4A5EE4B-CD7E-F6DD-93CF-CA0DF515CCEA}"/>
                </a:ext>
              </a:extLst>
            </p:cNvPr>
            <p:cNvSpPr txBox="1"/>
            <p:nvPr/>
          </p:nvSpPr>
          <p:spPr>
            <a:xfrm>
              <a:off x="2159169" y="4105917"/>
              <a:ext cx="4372112" cy="416011"/>
            </a:xfrm>
            <a:prstGeom prst="rect">
              <a:avLst/>
            </a:prstGeom>
            <a:noFill/>
          </p:spPr>
          <p:txBody>
            <a:bodyPr wrap="square">
              <a:spAutoFit/>
            </a:bodyPr>
            <a:lstStyle/>
            <a:p>
              <a:pPr algn="ctr">
                <a:lnSpc>
                  <a:spcPct val="150000"/>
                </a:lnSpc>
              </a:pPr>
              <a:r>
                <a:rPr lang="vi-VN" sz="1600"/>
                <a:t>Tỷ lệ lạm phát của Nga 1993-2022</a:t>
              </a:r>
            </a:p>
          </p:txBody>
        </p:sp>
      </p:grpSp>
      <p:pic>
        <p:nvPicPr>
          <p:cNvPr id="5" name="Picture 4">
            <a:extLst>
              <a:ext uri="{FF2B5EF4-FFF2-40B4-BE49-F238E27FC236}">
                <a16:creationId xmlns:a16="http://schemas.microsoft.com/office/drawing/2014/main" id="{B4F5B647-2D61-0436-5E5C-A55D04AFEF54}"/>
              </a:ext>
            </a:extLst>
          </p:cNvPr>
          <p:cNvPicPr>
            <a:picLocks noChangeAspect="1"/>
          </p:cNvPicPr>
          <p:nvPr/>
        </p:nvPicPr>
        <p:blipFill>
          <a:blip r:embed="rId3"/>
          <a:stretch>
            <a:fillRect/>
          </a:stretch>
        </p:blipFill>
        <p:spPr>
          <a:xfrm>
            <a:off x="0" y="5017570"/>
            <a:ext cx="830763" cy="147224"/>
          </a:xfrm>
          <a:prstGeom prst="rect">
            <a:avLst/>
          </a:prstGeom>
        </p:spPr>
      </p:pic>
    </p:spTree>
    <p:extLst>
      <p:ext uri="{BB962C8B-B14F-4D97-AF65-F5344CB8AC3E}">
        <p14:creationId xmlns:p14="http://schemas.microsoft.com/office/powerpoint/2010/main" val="97396736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25D35-0A14-0DC4-3202-59DAD7634A5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1C3915B-88E9-50A7-07B8-510B0AA1B29F}"/>
              </a:ext>
            </a:extLst>
          </p:cNvPr>
          <p:cNvGrpSpPr/>
          <p:nvPr/>
        </p:nvGrpSpPr>
        <p:grpSpPr>
          <a:xfrm>
            <a:off x="312209" y="364749"/>
            <a:ext cx="8519581" cy="4414002"/>
            <a:chOff x="85434" y="107926"/>
            <a:chExt cx="8519581" cy="4414002"/>
          </a:xfrm>
        </p:grpSpPr>
        <p:pic>
          <p:nvPicPr>
            <p:cNvPr id="3" name="Picture 2">
              <a:extLst>
                <a:ext uri="{FF2B5EF4-FFF2-40B4-BE49-F238E27FC236}">
                  <a16:creationId xmlns:a16="http://schemas.microsoft.com/office/drawing/2014/main" id="{1DC6E693-36B1-2032-FB04-0D1C3257D473}"/>
                </a:ext>
              </a:extLst>
            </p:cNvPr>
            <p:cNvPicPr>
              <a:picLocks noChangeAspect="1"/>
            </p:cNvPicPr>
            <p:nvPr/>
          </p:nvPicPr>
          <p:blipFill>
            <a:blip r:embed="rId2"/>
            <a:srcRect/>
            <a:stretch/>
          </p:blipFill>
          <p:spPr>
            <a:xfrm>
              <a:off x="85434" y="107926"/>
              <a:ext cx="8519581" cy="3997991"/>
            </a:xfrm>
            <a:prstGeom prst="rect">
              <a:avLst/>
            </a:prstGeom>
          </p:spPr>
        </p:pic>
        <p:sp>
          <p:nvSpPr>
            <p:cNvPr id="4" name="TextBox 3">
              <a:extLst>
                <a:ext uri="{FF2B5EF4-FFF2-40B4-BE49-F238E27FC236}">
                  <a16:creationId xmlns:a16="http://schemas.microsoft.com/office/drawing/2014/main" id="{CC5D294E-A24C-578A-A91E-E6684CC7611F}"/>
                </a:ext>
              </a:extLst>
            </p:cNvPr>
            <p:cNvSpPr txBox="1"/>
            <p:nvPr/>
          </p:nvSpPr>
          <p:spPr>
            <a:xfrm>
              <a:off x="2159169" y="4105917"/>
              <a:ext cx="4372112" cy="416011"/>
            </a:xfrm>
            <a:prstGeom prst="rect">
              <a:avLst/>
            </a:prstGeom>
            <a:noFill/>
          </p:spPr>
          <p:txBody>
            <a:bodyPr wrap="square">
              <a:spAutoFit/>
            </a:bodyPr>
            <a:lstStyle/>
            <a:p>
              <a:pPr algn="ctr">
                <a:lnSpc>
                  <a:spcPct val="150000"/>
                </a:lnSpc>
              </a:pPr>
              <a:r>
                <a:rPr lang="vi-VN" sz="1600"/>
                <a:t>Nền kinh tế Nga kể từ khi Liên Xô sụp đổ</a:t>
              </a:r>
            </a:p>
          </p:txBody>
        </p:sp>
      </p:grpSp>
    </p:spTree>
    <p:extLst>
      <p:ext uri="{BB962C8B-B14F-4D97-AF65-F5344CB8AC3E}">
        <p14:creationId xmlns:p14="http://schemas.microsoft.com/office/powerpoint/2010/main" val="31835320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0833-63DC-B166-E252-7DEFE5750D8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5146FE4-B954-AE36-FB9D-297B2B297038}"/>
              </a:ext>
            </a:extLst>
          </p:cNvPr>
          <p:cNvGrpSpPr/>
          <p:nvPr/>
        </p:nvGrpSpPr>
        <p:grpSpPr>
          <a:xfrm>
            <a:off x="220504" y="269160"/>
            <a:ext cx="4229724" cy="3249842"/>
            <a:chOff x="193133" y="79207"/>
            <a:chExt cx="4229724" cy="3249842"/>
          </a:xfrm>
        </p:grpSpPr>
        <p:pic>
          <p:nvPicPr>
            <p:cNvPr id="3" name="Picture 2">
              <a:extLst>
                <a:ext uri="{FF2B5EF4-FFF2-40B4-BE49-F238E27FC236}">
                  <a16:creationId xmlns:a16="http://schemas.microsoft.com/office/drawing/2014/main" id="{B14FD324-96B3-2CCD-36C6-3685FCCA60EC}"/>
                </a:ext>
              </a:extLst>
            </p:cNvPr>
            <p:cNvPicPr>
              <a:picLocks noChangeAspect="1"/>
            </p:cNvPicPr>
            <p:nvPr/>
          </p:nvPicPr>
          <p:blipFill>
            <a:blip r:embed="rId2"/>
            <a:srcRect/>
            <a:stretch/>
          </p:blipFill>
          <p:spPr>
            <a:xfrm>
              <a:off x="227061" y="79207"/>
              <a:ext cx="4161867" cy="2874290"/>
            </a:xfrm>
            <a:prstGeom prst="rect">
              <a:avLst/>
            </a:prstGeom>
          </p:spPr>
        </p:pic>
        <p:sp>
          <p:nvSpPr>
            <p:cNvPr id="4" name="TextBox 3">
              <a:extLst>
                <a:ext uri="{FF2B5EF4-FFF2-40B4-BE49-F238E27FC236}">
                  <a16:creationId xmlns:a16="http://schemas.microsoft.com/office/drawing/2014/main" id="{F95E9D51-DDBF-F8FA-F524-44A448F26BE5}"/>
                </a:ext>
              </a:extLst>
            </p:cNvPr>
            <p:cNvSpPr txBox="1"/>
            <p:nvPr/>
          </p:nvSpPr>
          <p:spPr>
            <a:xfrm>
              <a:off x="193133" y="2953497"/>
              <a:ext cx="4229724" cy="375552"/>
            </a:xfrm>
            <a:prstGeom prst="rect">
              <a:avLst/>
            </a:prstGeom>
            <a:noFill/>
          </p:spPr>
          <p:txBody>
            <a:bodyPr wrap="square">
              <a:spAutoFit/>
            </a:bodyPr>
            <a:lstStyle/>
            <a:p>
              <a:pPr algn="ctr">
                <a:lnSpc>
                  <a:spcPct val="150000"/>
                </a:lnSpc>
              </a:pPr>
              <a:r>
                <a:rPr lang="vi-VN"/>
                <a:t>Một khu chợ trời trên phố ở Rostov-on-Don, 1992</a:t>
              </a:r>
            </a:p>
          </p:txBody>
        </p:sp>
      </p:grpSp>
      <p:grpSp>
        <p:nvGrpSpPr>
          <p:cNvPr id="5" name="Group 4">
            <a:extLst>
              <a:ext uri="{FF2B5EF4-FFF2-40B4-BE49-F238E27FC236}">
                <a16:creationId xmlns:a16="http://schemas.microsoft.com/office/drawing/2014/main" id="{1B9D4C60-22CA-1AA9-1E2F-8E3D2DF3A1D4}"/>
              </a:ext>
            </a:extLst>
          </p:cNvPr>
          <p:cNvGrpSpPr/>
          <p:nvPr/>
        </p:nvGrpSpPr>
        <p:grpSpPr>
          <a:xfrm>
            <a:off x="4336246" y="1734093"/>
            <a:ext cx="4724400" cy="3194266"/>
            <a:chOff x="-51440" y="111479"/>
            <a:chExt cx="4724400" cy="3194266"/>
          </a:xfrm>
        </p:grpSpPr>
        <p:pic>
          <p:nvPicPr>
            <p:cNvPr id="6" name="Picture 5">
              <a:extLst>
                <a:ext uri="{FF2B5EF4-FFF2-40B4-BE49-F238E27FC236}">
                  <a16:creationId xmlns:a16="http://schemas.microsoft.com/office/drawing/2014/main" id="{7FBA809C-3B07-AD45-7E45-FC14E4672C80}"/>
                </a:ext>
              </a:extLst>
            </p:cNvPr>
            <p:cNvPicPr>
              <a:picLocks noChangeAspect="1"/>
            </p:cNvPicPr>
            <p:nvPr/>
          </p:nvPicPr>
          <p:blipFill>
            <a:blip r:embed="rId3"/>
            <a:srcRect/>
            <a:stretch/>
          </p:blipFill>
          <p:spPr>
            <a:xfrm>
              <a:off x="195898" y="111479"/>
              <a:ext cx="4229724" cy="2818714"/>
            </a:xfrm>
            <a:prstGeom prst="rect">
              <a:avLst/>
            </a:prstGeom>
          </p:spPr>
        </p:pic>
        <p:sp>
          <p:nvSpPr>
            <p:cNvPr id="7" name="TextBox 6">
              <a:extLst>
                <a:ext uri="{FF2B5EF4-FFF2-40B4-BE49-F238E27FC236}">
                  <a16:creationId xmlns:a16="http://schemas.microsoft.com/office/drawing/2014/main" id="{F35FE613-9900-7692-8B2A-46D5D889EF58}"/>
                </a:ext>
              </a:extLst>
            </p:cNvPr>
            <p:cNvSpPr txBox="1"/>
            <p:nvPr/>
          </p:nvSpPr>
          <p:spPr>
            <a:xfrm>
              <a:off x="-51440" y="2930193"/>
              <a:ext cx="4724400" cy="375552"/>
            </a:xfrm>
            <a:prstGeom prst="rect">
              <a:avLst/>
            </a:prstGeom>
            <a:noFill/>
          </p:spPr>
          <p:txBody>
            <a:bodyPr wrap="square">
              <a:spAutoFit/>
            </a:bodyPr>
            <a:lstStyle/>
            <a:p>
              <a:pPr algn="ctr">
                <a:lnSpc>
                  <a:spcPct val="150000"/>
                </a:lnSpc>
              </a:pPr>
              <a:r>
                <a:rPr lang="en-US"/>
                <a:t>Các tòa nhà </a:t>
              </a:r>
              <a:r>
                <a:rPr lang="vi-VN"/>
                <a:t>tại Trung tâm thương mại quốc tế Moscow</a:t>
              </a:r>
            </a:p>
          </p:txBody>
        </p:sp>
      </p:grpSp>
      <p:pic>
        <p:nvPicPr>
          <p:cNvPr id="8" name="Picture 7">
            <a:extLst>
              <a:ext uri="{FF2B5EF4-FFF2-40B4-BE49-F238E27FC236}">
                <a16:creationId xmlns:a16="http://schemas.microsoft.com/office/drawing/2014/main" id="{9EA5AAEB-7CDF-DD8B-2C70-7E12CFA47F56}"/>
              </a:ext>
            </a:extLst>
          </p:cNvPr>
          <p:cNvPicPr>
            <a:picLocks noChangeAspect="1"/>
          </p:cNvPicPr>
          <p:nvPr/>
        </p:nvPicPr>
        <p:blipFill>
          <a:blip r:embed="rId4"/>
          <a:stretch>
            <a:fillRect/>
          </a:stretch>
        </p:blipFill>
        <p:spPr>
          <a:xfrm>
            <a:off x="0" y="5017570"/>
            <a:ext cx="830763" cy="147224"/>
          </a:xfrm>
          <a:prstGeom prst="rect">
            <a:avLst/>
          </a:prstGeom>
        </p:spPr>
      </p:pic>
    </p:spTree>
    <p:extLst>
      <p:ext uri="{BB962C8B-B14F-4D97-AF65-F5344CB8AC3E}">
        <p14:creationId xmlns:p14="http://schemas.microsoft.com/office/powerpoint/2010/main" val="33858287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1963F-183E-CC28-01BB-C01AB1193FD6}"/>
              </a:ext>
            </a:extLst>
          </p:cNvPr>
          <p:cNvGrpSpPr/>
          <p:nvPr/>
        </p:nvGrpSpPr>
        <p:grpSpPr>
          <a:xfrm>
            <a:off x="352001" y="287867"/>
            <a:ext cx="8439998" cy="1193140"/>
            <a:chOff x="382269" y="313267"/>
            <a:chExt cx="8439998" cy="1193140"/>
          </a:xfrm>
        </p:grpSpPr>
        <p:sp>
          <p:nvSpPr>
            <p:cNvPr id="5" name="Rectangle: Rounded Corners 4">
              <a:extLst>
                <a:ext uri="{FF2B5EF4-FFF2-40B4-BE49-F238E27FC236}">
                  <a16:creationId xmlns:a16="http://schemas.microsoft.com/office/drawing/2014/main" id="{52938B98-3EE5-FE4A-CBAA-F53BD0494C08}"/>
                </a:ext>
              </a:extLst>
            </p:cNvPr>
            <p:cNvSpPr/>
            <p:nvPr/>
          </p:nvSpPr>
          <p:spPr>
            <a:xfrm>
              <a:off x="982133" y="313267"/>
              <a:ext cx="7840134" cy="1041400"/>
            </a:xfrm>
            <a:prstGeom prst="roundRect">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Sự chuyển biến về chính trị, kinh tế của Liên bang Nga </a:t>
              </a:r>
              <a:endParaRPr lang="en-US" sz="2000">
                <a:solidFill>
                  <a:srgbClr val="000000"/>
                </a:solidFill>
                <a:effectLst/>
                <a:ea typeface="Times New Roman" panose="02020603050405020304" pitchFamily="18" charset="0"/>
              </a:endParaRPr>
            </a:p>
            <a:p>
              <a:pPr algn="ctr">
                <a:lnSpc>
                  <a:spcPct val="150000"/>
                </a:lnSpc>
              </a:pPr>
              <a:r>
                <a:rPr lang="vi-VN" sz="2000">
                  <a:solidFill>
                    <a:srgbClr val="000000"/>
                  </a:solidFill>
                  <a:effectLst/>
                  <a:ea typeface="Times New Roman" panose="02020603050405020304" pitchFamily="18" charset="0"/>
                </a:rPr>
                <a:t>từ năm 1991 đến nay có ý nghĩa gì?</a:t>
              </a:r>
              <a:endParaRPr lang="en-US" sz="1600"/>
            </a:p>
          </p:txBody>
        </p:sp>
        <p:sp>
          <p:nvSpPr>
            <p:cNvPr id="6" name="Freeform 11">
              <a:extLst>
                <a:ext uri="{FF2B5EF4-FFF2-40B4-BE49-F238E27FC236}">
                  <a16:creationId xmlns:a16="http://schemas.microsoft.com/office/drawing/2014/main" id="{107DE159-2291-08F7-F1E6-35028B0429AE}"/>
                </a:ext>
              </a:extLst>
            </p:cNvPr>
            <p:cNvSpPr/>
            <p:nvPr/>
          </p:nvSpPr>
          <p:spPr>
            <a:xfrm>
              <a:off x="382269" y="600287"/>
              <a:ext cx="1199727" cy="90612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2"/>
              <a:stretch>
                <a:fillRect/>
              </a:stretch>
            </a:blipFill>
          </p:spPr>
          <p:txBody>
            <a:bodyPr/>
            <a:lstStyle/>
            <a:p>
              <a:endParaRPr lang="en-US"/>
            </a:p>
          </p:txBody>
        </p:sp>
      </p:grpSp>
      <p:pic>
        <p:nvPicPr>
          <p:cNvPr id="8" name="Picture 7">
            <a:extLst>
              <a:ext uri="{FF2B5EF4-FFF2-40B4-BE49-F238E27FC236}">
                <a16:creationId xmlns:a16="http://schemas.microsoft.com/office/drawing/2014/main" id="{3D15281A-37BF-4214-CC58-AEA6607449C4}"/>
              </a:ext>
            </a:extLst>
          </p:cNvPr>
          <p:cNvPicPr>
            <a:picLocks noChangeAspect="1"/>
          </p:cNvPicPr>
          <p:nvPr/>
        </p:nvPicPr>
        <p:blipFill>
          <a:blip r:embed="rId3"/>
          <a:srcRect/>
          <a:stretch/>
        </p:blipFill>
        <p:spPr>
          <a:xfrm>
            <a:off x="352001" y="1616287"/>
            <a:ext cx="4859019" cy="3239346"/>
          </a:xfrm>
          <a:prstGeom prst="rect">
            <a:avLst/>
          </a:prstGeom>
        </p:spPr>
      </p:pic>
      <p:sp>
        <p:nvSpPr>
          <p:cNvPr id="9" name="Speech Bubble: Rectangle with Corners Rounded 8">
            <a:extLst>
              <a:ext uri="{FF2B5EF4-FFF2-40B4-BE49-F238E27FC236}">
                <a16:creationId xmlns:a16="http://schemas.microsoft.com/office/drawing/2014/main" id="{1D547443-CE86-EBD9-42B3-3B29A12C1C05}"/>
              </a:ext>
            </a:extLst>
          </p:cNvPr>
          <p:cNvSpPr/>
          <p:nvPr/>
        </p:nvSpPr>
        <p:spPr>
          <a:xfrm>
            <a:off x="5059047" y="1616287"/>
            <a:ext cx="3732952" cy="960120"/>
          </a:xfrm>
          <a:prstGeom prst="wedgeRoundRectCallout">
            <a:avLst>
              <a:gd name="adj1" fmla="val -59928"/>
              <a:gd name="adj2" fmla="val 711"/>
              <a:gd name="adj3" fmla="val 16667"/>
            </a:avLst>
          </a:prstGeom>
          <a:solidFill>
            <a:schemeClr val="accent3"/>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Địa vị quốc tế được nâng cao, lấy lại vị trí cường quốc.</a:t>
            </a:r>
            <a:endParaRPr lang="en-US" sz="2000">
              <a:solidFill>
                <a:srgbClr val="000000"/>
              </a:solidFill>
            </a:endParaRPr>
          </a:p>
        </p:txBody>
      </p:sp>
      <p:sp>
        <p:nvSpPr>
          <p:cNvPr id="10" name="Speech Bubble: Rectangle with Corners Rounded 9">
            <a:extLst>
              <a:ext uri="{FF2B5EF4-FFF2-40B4-BE49-F238E27FC236}">
                <a16:creationId xmlns:a16="http://schemas.microsoft.com/office/drawing/2014/main" id="{772BE9EE-519F-9D3D-F27C-BB893004FFD4}"/>
              </a:ext>
            </a:extLst>
          </p:cNvPr>
          <p:cNvSpPr/>
          <p:nvPr/>
        </p:nvSpPr>
        <p:spPr>
          <a:xfrm>
            <a:off x="5059047" y="2728147"/>
            <a:ext cx="3732952" cy="960120"/>
          </a:xfrm>
          <a:prstGeom prst="wedgeRoundRectCallout">
            <a:avLst>
              <a:gd name="adj1" fmla="val -59928"/>
              <a:gd name="adj2" fmla="val 711"/>
              <a:gd name="adj3" fmla="val 16667"/>
            </a:avLst>
          </a:prstGeom>
          <a:solidFill>
            <a:schemeClr val="accent3"/>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Góp phần tạo nên trật tự thế giới đa cực.</a:t>
            </a:r>
            <a:endParaRPr lang="en-US" sz="2000">
              <a:solidFill>
                <a:srgbClr val="000000"/>
              </a:solidFill>
            </a:endParaRPr>
          </a:p>
        </p:txBody>
      </p:sp>
      <p:sp>
        <p:nvSpPr>
          <p:cNvPr id="11" name="Speech Bubble: Rectangle with Corners Rounded 10">
            <a:extLst>
              <a:ext uri="{FF2B5EF4-FFF2-40B4-BE49-F238E27FC236}">
                <a16:creationId xmlns:a16="http://schemas.microsoft.com/office/drawing/2014/main" id="{3637ABA5-697F-681C-07DB-B03C8C5E0FBA}"/>
              </a:ext>
            </a:extLst>
          </p:cNvPr>
          <p:cNvSpPr/>
          <p:nvPr/>
        </p:nvSpPr>
        <p:spPr>
          <a:xfrm>
            <a:off x="5059047" y="3859530"/>
            <a:ext cx="3732952" cy="960120"/>
          </a:xfrm>
          <a:prstGeom prst="wedgeRoundRectCallout">
            <a:avLst>
              <a:gd name="adj1" fmla="val -59928"/>
              <a:gd name="adj2" fmla="val 711"/>
              <a:gd name="adj3" fmla="val 16667"/>
            </a:avLst>
          </a:prstGeom>
          <a:solidFill>
            <a:schemeClr val="accent3"/>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Tạo điều kiện để đối trọng với Mỹ và các nước phương Tây.</a:t>
            </a:r>
            <a:endParaRPr lang="en-US" sz="2000">
              <a:solidFill>
                <a:srgbClr val="000000"/>
              </a:solidFill>
            </a:endParaRPr>
          </a:p>
        </p:txBody>
      </p:sp>
    </p:spTree>
    <p:extLst>
      <p:ext uri="{BB962C8B-B14F-4D97-AF65-F5344CB8AC3E}">
        <p14:creationId xmlns:p14="http://schemas.microsoft.com/office/powerpoint/2010/main" val="350134822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E7A163-7D2A-EA33-3CFD-88B32149B506}"/>
              </a:ext>
            </a:extLst>
          </p:cNvPr>
          <p:cNvGrpSpPr/>
          <p:nvPr/>
        </p:nvGrpSpPr>
        <p:grpSpPr>
          <a:xfrm>
            <a:off x="791725" y="1190435"/>
            <a:ext cx="4660721" cy="3554613"/>
            <a:chOff x="11675054" y="3570763"/>
            <a:chExt cx="4660721" cy="3554613"/>
          </a:xfrm>
        </p:grpSpPr>
        <p:sp>
          <p:nvSpPr>
            <p:cNvPr id="3" name="Speech Bubble: Rectangle with Corners Rounded 25">
              <a:extLst>
                <a:ext uri="{FF2B5EF4-FFF2-40B4-BE49-F238E27FC236}">
                  <a16:creationId xmlns:a16="http://schemas.microsoft.com/office/drawing/2014/main" id="{D1486138-089F-592E-A6E1-D3A48D69FE81}"/>
                </a:ext>
              </a:extLst>
            </p:cNvPr>
            <p:cNvSpPr/>
            <p:nvPr/>
          </p:nvSpPr>
          <p:spPr>
            <a:xfrm>
              <a:off x="11675054" y="4002023"/>
              <a:ext cx="4660721" cy="3123353"/>
            </a:xfrm>
            <a:prstGeom prst="roundRect">
              <a:avLst>
                <a:gd name="adj" fmla="val 9346"/>
              </a:avLst>
            </a:prstGeom>
            <a:solidFill>
              <a:schemeClr val="accent6">
                <a:lumMod val="40000"/>
                <a:lumOff val="60000"/>
              </a:schemeClr>
            </a:solidFill>
            <a:ln>
              <a:solidFill>
                <a:schemeClr val="accent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HS cả lớp chia làm 2 đội. </a:t>
              </a:r>
              <a:endParaRPr kumimoji="0" lang="en-US"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b="1" i="1" kern="100">
                  <a:solidFill>
                    <a:srgbClr val="FF0000"/>
                  </a:solidFill>
                  <a:latin typeface="Arial" panose="020B0604020202020204" pitchFamily="34" charset="0"/>
                  <a:ea typeface="Calibri" panose="020F0502020204030204" pitchFamily="34" charset="0"/>
                  <a:cs typeface="Arial" panose="020B0604020202020204" pitchFamily="34" charset="0"/>
                </a:rPr>
                <a:t>Nhiệm vụ: </a:t>
              </a:r>
              <a:r>
                <a:rPr kumimoji="0" lang="vi-VN" sz="2000" b="1" i="1" u="none" strike="noStrike" kern="1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Arial"/>
                </a:rPr>
                <a:t>Viết những thông tin về nhân vật lịch sử - V. Pu-tin vào bảng phụ.</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Đội nào có nhiều thông tin chính xác hơn, đó là đội chiến thắng.</a:t>
              </a:r>
            </a:p>
          </p:txBody>
        </p:sp>
        <p:pic>
          <p:nvPicPr>
            <p:cNvPr id="4" name="Picture 2">
              <a:extLst>
                <a:ext uri="{FF2B5EF4-FFF2-40B4-BE49-F238E27FC236}">
                  <a16:creationId xmlns:a16="http://schemas.microsoft.com/office/drawing/2014/main" id="{8848B987-84C1-41EF-047C-D4CE7CB3CF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7395" y="3570763"/>
              <a:ext cx="616040" cy="633312"/>
            </a:xfrm>
            <a:prstGeom prst="rect">
              <a:avLst/>
            </a:prstGeom>
          </p:spPr>
        </p:pic>
      </p:grpSp>
      <p:grpSp>
        <p:nvGrpSpPr>
          <p:cNvPr id="5" name="Group 4">
            <a:extLst>
              <a:ext uri="{FF2B5EF4-FFF2-40B4-BE49-F238E27FC236}">
                <a16:creationId xmlns:a16="http://schemas.microsoft.com/office/drawing/2014/main" id="{AE8418B6-A9E1-09C2-C539-1351496B9999}"/>
              </a:ext>
            </a:extLst>
          </p:cNvPr>
          <p:cNvGrpSpPr/>
          <p:nvPr/>
        </p:nvGrpSpPr>
        <p:grpSpPr>
          <a:xfrm>
            <a:off x="2470637" y="-26409"/>
            <a:ext cx="4202726" cy="925646"/>
            <a:chOff x="1159509" y="-1998"/>
            <a:chExt cx="4202726" cy="725898"/>
          </a:xfrm>
        </p:grpSpPr>
        <p:sp>
          <p:nvSpPr>
            <p:cNvPr id="6" name="Rectangle 5">
              <a:extLst>
                <a:ext uri="{FF2B5EF4-FFF2-40B4-BE49-F238E27FC236}">
                  <a16:creationId xmlns:a16="http://schemas.microsoft.com/office/drawing/2014/main" id="{661E1329-EBDA-B892-E8A8-D28E590A121D}"/>
                </a:ext>
              </a:extLst>
            </p:cNvPr>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E673B68B-6916-B76A-934E-12C3533710AC}"/>
                </a:ext>
              </a:extLst>
            </p:cNvPr>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8" name="Rounded Rectangle 9">
              <a:extLst>
                <a:ext uri="{FF2B5EF4-FFF2-40B4-BE49-F238E27FC236}">
                  <a16:creationId xmlns:a16="http://schemas.microsoft.com/office/drawing/2014/main" id="{6B86CE4F-B80E-9DE4-BAED-14900F9245F7}"/>
                </a:ext>
              </a:extLst>
            </p:cNvPr>
            <p:cNvSpPr/>
            <p:nvPr/>
          </p:nvSpPr>
          <p:spPr>
            <a:xfrm>
              <a:off x="1159509" y="159657"/>
              <a:ext cx="4202726" cy="564243"/>
            </a:xfrm>
            <a:prstGeom prst="roundRect">
              <a:avLst/>
            </a:prstGeom>
            <a:solidFill>
              <a:schemeClr val="bg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Body)"/>
                  <a:ea typeface="+mn-ea"/>
                  <a:cs typeface="+mn-cs"/>
                  <a:sym typeface="Arial"/>
                </a:rPr>
                <a:t>NHÂN VẬT LỊCH SỬ</a:t>
              </a:r>
              <a:endParaRPr kumimoji="0" lang="en-US" sz="2400" b="1" i="0" u="none" strike="noStrike" kern="0" cap="none" spc="0" normalizeH="0" baseline="0" noProof="0" dirty="0">
                <a:ln>
                  <a:noFill/>
                </a:ln>
                <a:solidFill>
                  <a:srgbClr val="FFFFFF"/>
                </a:solidFill>
                <a:effectLst/>
                <a:uLnTx/>
                <a:uFillTx/>
                <a:latin typeface="Arial (Body)"/>
                <a:ea typeface="+mn-ea"/>
                <a:cs typeface="+mn-cs"/>
                <a:sym typeface="Arial"/>
              </a:endParaRPr>
            </a:p>
          </p:txBody>
        </p:sp>
      </p:grpSp>
      <p:sp>
        <p:nvSpPr>
          <p:cNvPr id="9" name="Freeform 3">
            <a:extLst>
              <a:ext uri="{FF2B5EF4-FFF2-40B4-BE49-F238E27FC236}">
                <a16:creationId xmlns:a16="http://schemas.microsoft.com/office/drawing/2014/main" id="{5006D9FD-E3DC-D16A-6B8A-1D61614516F3}"/>
              </a:ext>
            </a:extLst>
          </p:cNvPr>
          <p:cNvSpPr/>
          <p:nvPr/>
        </p:nvSpPr>
        <p:spPr>
          <a:xfrm>
            <a:off x="5713896" y="1521072"/>
            <a:ext cx="3136504" cy="3622428"/>
          </a:xfrm>
          <a:custGeom>
            <a:avLst/>
            <a:gdLst/>
            <a:ahLst/>
            <a:cxnLst/>
            <a:rect l="l" t="t" r="r" b="b"/>
            <a:pathLst>
              <a:path w="3367363" h="3910973">
                <a:moveTo>
                  <a:pt x="0" y="0"/>
                </a:moveTo>
                <a:lnTo>
                  <a:pt x="3367362" y="0"/>
                </a:lnTo>
                <a:lnTo>
                  <a:pt x="3367362" y="3910973"/>
                </a:lnTo>
                <a:lnTo>
                  <a:pt x="0" y="3910973"/>
                </a:lnTo>
                <a:lnTo>
                  <a:pt x="0" y="0"/>
                </a:lnTo>
                <a:close/>
              </a:path>
            </a:pathLst>
          </a:custGeom>
          <a:blipFill>
            <a:blip r:embed="rId4"/>
            <a:srcRect/>
            <a:stretch>
              <a:fillRect b="-2354"/>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91181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90416F6-FA91-049C-3EC4-1780F823F007}"/>
              </a:ext>
            </a:extLst>
          </p:cNvPr>
          <p:cNvPicPr>
            <a:picLocks noChangeAspect="1" noChangeArrowheads="1"/>
          </p:cNvPicPr>
          <p:nvPr/>
        </p:nvPicPr>
        <p:blipFill rotWithShape="1">
          <a:blip r:embed="rId2"/>
          <a:srcRect l="26659" r="34245"/>
          <a:stretch/>
        </p:blipFill>
        <p:spPr bwMode="auto">
          <a:xfrm>
            <a:off x="5565775" y="0"/>
            <a:ext cx="357822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27C3070-5712-D12F-FB2A-976E8DA388E7}"/>
              </a:ext>
            </a:extLst>
          </p:cNvPr>
          <p:cNvSpPr txBox="1">
            <a:spLocks/>
          </p:cNvSpPr>
          <p:nvPr/>
        </p:nvSpPr>
        <p:spPr>
          <a:xfrm>
            <a:off x="0" y="321720"/>
            <a:ext cx="5565775" cy="609982"/>
          </a:xfrm>
          <a:prstGeom prst="rect">
            <a:avLst/>
          </a:prstGeom>
          <a:solidFill>
            <a:schemeClr val="bg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pPr lvl="0">
              <a:buClr>
                <a:srgbClr val="381E11"/>
              </a:buClr>
              <a:defRPr/>
            </a:pPr>
            <a:r>
              <a:rPr kumimoji="0" lang="en-US" sz="2400" b="1" i="0" u="none" strike="noStrike" kern="0" cap="none" spc="0" normalizeH="0" baseline="0" noProof="0">
                <a:ln>
                  <a:noFill/>
                </a:ln>
                <a:solidFill>
                  <a:srgbClr val="D9252C"/>
                </a:solidFill>
                <a:effectLst/>
                <a:uLnTx/>
                <a:uFillTx/>
                <a:latin typeface="Arial" panose="020B0604020202020204" pitchFamily="34" charset="0"/>
                <a:cs typeface="Arial" panose="020B0604020202020204" pitchFamily="34" charset="0"/>
                <a:sym typeface="Allerta Stencil"/>
              </a:rPr>
              <a:t>TỔNG</a:t>
            </a:r>
            <a:r>
              <a:rPr kumimoji="0" lang="en-US" sz="2400" b="1" i="0" u="none" strike="noStrike" kern="0" cap="none" spc="0" normalizeH="0" noProof="0">
                <a:ln>
                  <a:noFill/>
                </a:ln>
                <a:solidFill>
                  <a:srgbClr val="D9252C"/>
                </a:solidFill>
                <a:effectLst/>
                <a:uLnTx/>
                <a:uFillTx/>
                <a:latin typeface="Arial" panose="020B0604020202020204" pitchFamily="34" charset="0"/>
                <a:cs typeface="Arial" panose="020B0604020202020204" pitchFamily="34" charset="0"/>
                <a:sym typeface="Allerta Stencil"/>
              </a:rPr>
              <a:t> </a:t>
            </a:r>
            <a:r>
              <a:rPr lang="en-US" sz="2400">
                <a:solidFill>
                  <a:srgbClr val="D9252C"/>
                </a:solidFill>
                <a:latin typeface="Arial" panose="020B0604020202020204" pitchFamily="34" charset="0"/>
                <a:cs typeface="Arial" panose="020B0604020202020204" pitchFamily="34" charset="0"/>
              </a:rPr>
              <a:t>THỐNG VLA-ĐI-MIA PU-TIN </a:t>
            </a:r>
            <a:endParaRPr kumimoji="0" lang="vi-VN" sz="2400" b="1" i="0" u="none" strike="noStrike" kern="0" cap="none" spc="0" normalizeH="0" baseline="0" noProof="0" dirty="0">
              <a:ln>
                <a:noFill/>
              </a:ln>
              <a:solidFill>
                <a:srgbClr val="D9252C"/>
              </a:solidFill>
              <a:effectLst/>
              <a:uLnTx/>
              <a:uFillTx/>
              <a:latin typeface="Arial" panose="020B0604020202020204" pitchFamily="34" charset="0"/>
              <a:cs typeface="Arial" panose="020B0604020202020204" pitchFamily="34" charset="0"/>
              <a:sym typeface="Allerta Stencil"/>
            </a:endParaRPr>
          </a:p>
        </p:txBody>
      </p:sp>
      <p:sp>
        <p:nvSpPr>
          <p:cNvPr id="4" name="TextBox 3">
            <a:extLst>
              <a:ext uri="{FF2B5EF4-FFF2-40B4-BE49-F238E27FC236}">
                <a16:creationId xmlns:a16="http://schemas.microsoft.com/office/drawing/2014/main" id="{5B13BB84-0E52-ECAF-EA26-ADD594CB5D09}"/>
              </a:ext>
            </a:extLst>
          </p:cNvPr>
          <p:cNvSpPr txBox="1"/>
          <p:nvPr/>
        </p:nvSpPr>
        <p:spPr>
          <a:xfrm>
            <a:off x="309549" y="1253422"/>
            <a:ext cx="5140713"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Năm sinh: 1952.</a:t>
            </a:r>
          </a:p>
          <a:p>
            <a:pPr marL="342900" indent="-342900" algn="just">
              <a:lnSpc>
                <a:spcPct val="150000"/>
              </a:lnSpc>
              <a:buFont typeface="Arial" panose="020B0604020202020204" pitchFamily="34" charset="0"/>
              <a:buChar char="•"/>
            </a:pPr>
            <a:r>
              <a:rPr lang="en-US" sz="2000"/>
              <a:t>L</a:t>
            </a:r>
            <a:r>
              <a:rPr lang="vi-VN" sz="2000"/>
              <a:t>à sĩ quan tình báo KGB của Liên Xô. </a:t>
            </a:r>
            <a:endParaRPr lang="en-US" sz="2000"/>
          </a:p>
          <a:p>
            <a:pPr marL="342900" indent="-342900" algn="just">
              <a:lnSpc>
                <a:spcPct val="150000"/>
              </a:lnSpc>
              <a:buFont typeface="Arial" panose="020B0604020202020204" pitchFamily="34" charset="0"/>
              <a:buChar char="•"/>
            </a:pPr>
            <a:r>
              <a:rPr lang="vi-VN" sz="2000"/>
              <a:t>Năm 1999, V. Pu-tin thay B. En-xin trở thành Tổng thống Liên bang Nga và hiện nay (2024) vẫn đang nắm giữ vị trí này. </a:t>
            </a:r>
            <a:endParaRPr lang="en-US" sz="2000"/>
          </a:p>
          <a:p>
            <a:pPr marL="342900" indent="-342900" algn="just">
              <a:lnSpc>
                <a:spcPct val="150000"/>
              </a:lnSpc>
              <a:buFont typeface="Arial" panose="020B0604020202020204" pitchFamily="34" charset="0"/>
              <a:buChar char="•"/>
            </a:pPr>
            <a:r>
              <a:rPr lang="vi-VN" sz="2000"/>
              <a:t>Ông mong muốn khôi phục vị thế cường quốc hàng đầu thế giới của Nga.</a:t>
            </a:r>
            <a:endParaRPr lang="en-US" sz="2000"/>
          </a:p>
        </p:txBody>
      </p:sp>
      <p:pic>
        <p:nvPicPr>
          <p:cNvPr id="5" name="Picture 4">
            <a:extLst>
              <a:ext uri="{FF2B5EF4-FFF2-40B4-BE49-F238E27FC236}">
                <a16:creationId xmlns:a16="http://schemas.microsoft.com/office/drawing/2014/main" id="{33D2083F-964C-6F09-8DC9-74E706D7A2F5}"/>
              </a:ext>
            </a:extLst>
          </p:cNvPr>
          <p:cNvPicPr>
            <a:picLocks noChangeAspect="1"/>
          </p:cNvPicPr>
          <p:nvPr/>
        </p:nvPicPr>
        <p:blipFill>
          <a:blip r:embed="rId3"/>
          <a:stretch>
            <a:fillRect/>
          </a:stretch>
        </p:blipFill>
        <p:spPr>
          <a:xfrm>
            <a:off x="0" y="5017570"/>
            <a:ext cx="830763" cy="147224"/>
          </a:xfrm>
          <a:prstGeom prst="rect">
            <a:avLst/>
          </a:prstGeom>
        </p:spPr>
      </p:pic>
    </p:spTree>
    <p:extLst>
      <p:ext uri="{BB962C8B-B14F-4D97-AF65-F5344CB8AC3E}">
        <p14:creationId xmlns:p14="http://schemas.microsoft.com/office/powerpoint/2010/main" val="30042743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Shape 374">
          <a:extLst>
            <a:ext uri="{FF2B5EF4-FFF2-40B4-BE49-F238E27FC236}">
              <a16:creationId xmlns:a16="http://schemas.microsoft.com/office/drawing/2014/main" id="{CFA84929-6A50-4988-9D8B-70ED46DE8B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907E7E-56B2-69D1-4703-7B78EAD8F842}"/>
              </a:ext>
            </a:extLst>
          </p:cNvPr>
          <p:cNvSpPr/>
          <p:nvPr/>
        </p:nvSpPr>
        <p:spPr>
          <a:xfrm>
            <a:off x="0" y="0"/>
            <a:ext cx="9144000" cy="5143500"/>
          </a:xfrm>
          <a:prstGeom prst="rect">
            <a:avLst/>
          </a:prstGeom>
          <a:gradFill flip="none" rotWithShape="1">
            <a:gsLst>
              <a:gs pos="0">
                <a:srgbClr val="000000">
                  <a:alpha val="0"/>
                </a:srgbClr>
              </a:gs>
              <a:gs pos="50000">
                <a:srgbClr val="000000">
                  <a:alpha val="73000"/>
                </a:srgbClr>
              </a:gs>
              <a:gs pos="100000">
                <a:srgbClr val="0000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35E8792C-ACB8-DBEB-39C2-3BA0382CC20E}"/>
              </a:ext>
            </a:extLst>
          </p:cNvPr>
          <p:cNvGrpSpPr/>
          <p:nvPr/>
        </p:nvGrpSpPr>
        <p:grpSpPr>
          <a:xfrm>
            <a:off x="475720" y="2332622"/>
            <a:ext cx="8192558" cy="2552274"/>
            <a:chOff x="-899297" y="2298437"/>
            <a:chExt cx="8192558" cy="2552274"/>
          </a:xfrm>
          <a:effectLst>
            <a:outerShdw blurRad="63500" sx="102000" sy="102000" algn="ctr" rotWithShape="0">
              <a:prstClr val="black">
                <a:alpha val="40000"/>
              </a:prstClr>
            </a:outerShdw>
          </a:effectLst>
        </p:grpSpPr>
        <p:sp>
          <p:nvSpPr>
            <p:cNvPr id="9" name="TextBox 8">
              <a:extLst>
                <a:ext uri="{FF2B5EF4-FFF2-40B4-BE49-F238E27FC236}">
                  <a16:creationId xmlns:a16="http://schemas.microsoft.com/office/drawing/2014/main" id="{2141E197-3AAB-6721-DF94-4A98202D5988}"/>
                </a:ext>
              </a:extLst>
            </p:cNvPr>
            <p:cNvSpPr txBox="1"/>
            <p:nvPr/>
          </p:nvSpPr>
          <p:spPr>
            <a:xfrm>
              <a:off x="-899297" y="2968721"/>
              <a:ext cx="8192558" cy="188199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chemeClr val="accent6"/>
                </a:buClr>
                <a:buSzTx/>
                <a:buFont typeface="Arial" panose="020B0604020202020204" pitchFamily="34" charset="0"/>
                <a:buChar char="•"/>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Tình hình chính trị, kinh tế Liên bang Nga từ năm 1991 đến nay có sự thay đổi trong hai giai đoạn (1991 – 1999 và 2000 đến nay). </a:t>
              </a:r>
              <a:endParaRPr kumimoji="0" lang="en-US" sz="2000" b="0" i="0" u="none" strike="noStrike" kern="0" cap="none" spc="0" normalizeH="0" baseline="0" noProof="0">
                <a:ln>
                  <a:noFill/>
                </a:ln>
                <a:solidFill>
                  <a:schemeClr val="accent6"/>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chemeClr val="accent6"/>
                </a:buClr>
                <a:buSzTx/>
                <a:buFont typeface="Arial" panose="020B0604020202020204" pitchFamily="34" charset="0"/>
                <a:buChar char="•"/>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Sự chuyển biến tích cực này giúp Liên bang Nga dần ổn định, địa vị quốc tế được nâng cao.</a:t>
              </a:r>
            </a:p>
          </p:txBody>
        </p:sp>
        <p:sp>
          <p:nvSpPr>
            <p:cNvPr id="10" name="Rectangle: Rounded Corners 9">
              <a:extLst>
                <a:ext uri="{FF2B5EF4-FFF2-40B4-BE49-F238E27FC236}">
                  <a16:creationId xmlns:a16="http://schemas.microsoft.com/office/drawing/2014/main" id="{CFB8B325-91CF-CBE9-CE12-DEFC49E91DFB}"/>
                </a:ext>
              </a:extLst>
            </p:cNvPr>
            <p:cNvSpPr/>
            <p:nvPr/>
          </p:nvSpPr>
          <p:spPr>
            <a:xfrm>
              <a:off x="2132260" y="2298437"/>
              <a:ext cx="2129445" cy="670284"/>
            </a:xfrm>
            <a:prstGeom prst="roundRect">
              <a:avLst/>
            </a:prstGeom>
            <a:solidFill>
              <a:srgbClr val="F37D3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17322060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1E8CB572-71DE-9675-03B4-C4602D4D5E8C}"/>
              </a:ext>
            </a:extLst>
          </p:cNvPr>
          <p:cNvSpPr/>
          <p:nvPr/>
        </p:nvSpPr>
        <p:spPr>
          <a:xfrm>
            <a:off x="601980" y="512956"/>
            <a:ext cx="7322820" cy="1605776"/>
          </a:xfrm>
          <a:prstGeom prst="wedgeRoundRectCallout">
            <a:avLst>
              <a:gd name="adj1" fmla="val 53437"/>
              <a:gd name="adj2" fmla="val 31228"/>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FF0000"/>
                </a:solidFill>
                <a:latin typeface="Arial" panose="020B0604020202020204" pitchFamily="34" charset="0"/>
                <a:ea typeface="Times New Roman" panose="02020603050405020304" pitchFamily="18" charset="0"/>
                <a:cs typeface="Arial" panose="020B0604020202020204" pitchFamily="34" charset="0"/>
              </a:rPr>
              <a:t>Đọc thông tin mục 1 SGK tr.97, 98 và thực hiện nhiệm vụ: </a:t>
            </a:r>
            <a:r>
              <a:rPr lang="en-US" sz="2000" b="1" i="1">
                <a:solidFill>
                  <a:srgbClr val="000000"/>
                </a:solidFill>
                <a:latin typeface="Arial" panose="020B0604020202020204" pitchFamily="34" charset="0"/>
                <a:ea typeface="Times New Roman" panose="02020603050405020304" pitchFamily="18" charset="0"/>
                <a:cs typeface="Arial" panose="020B0604020202020204" pitchFamily="34" charset="0"/>
              </a:rPr>
              <a:t>Tìm những từ khóa thể hiện xu thế vận động của tình hình thế giới sau Chiến tranh lạnh (từ năm 1991 đến nay).</a:t>
            </a:r>
            <a:endParaRPr lang="en-US" sz="1600" b="1" i="1">
              <a:solidFill>
                <a:srgbClr val="000000"/>
              </a:solidFill>
              <a:latin typeface="Arial" panose="020B0604020202020204" pitchFamily="34" charset="0"/>
              <a:cs typeface="Arial" panose="020B0604020202020204" pitchFamily="34" charset="0"/>
            </a:endParaRPr>
          </a:p>
        </p:txBody>
      </p:sp>
      <p:sp>
        <p:nvSpPr>
          <p:cNvPr id="8" name="Freeform 19">
            <a:extLst>
              <a:ext uri="{FF2B5EF4-FFF2-40B4-BE49-F238E27FC236}">
                <a16:creationId xmlns:a16="http://schemas.microsoft.com/office/drawing/2014/main" id="{4D3AA3B5-8A37-EB05-048C-57B7E32A9B83}"/>
              </a:ext>
            </a:extLst>
          </p:cNvPr>
          <p:cNvSpPr/>
          <p:nvPr/>
        </p:nvSpPr>
        <p:spPr>
          <a:xfrm>
            <a:off x="6088566" y="1709854"/>
            <a:ext cx="3055434" cy="3433646"/>
          </a:xfrm>
          <a:custGeom>
            <a:avLst/>
            <a:gdLst/>
            <a:ahLst/>
            <a:cxnLst/>
            <a:rect l="l" t="t" r="r" b="b"/>
            <a:pathLst>
              <a:path w="2048177" h="2357614">
                <a:moveTo>
                  <a:pt x="0" y="0"/>
                </a:moveTo>
                <a:lnTo>
                  <a:pt x="2048177" y="0"/>
                </a:lnTo>
                <a:lnTo>
                  <a:pt x="2048177" y="2357614"/>
                </a:lnTo>
                <a:lnTo>
                  <a:pt x="0" y="2357614"/>
                </a:lnTo>
                <a:lnTo>
                  <a:pt x="0" y="0"/>
                </a:lnTo>
                <a:close/>
              </a:path>
            </a:pathLst>
          </a:custGeom>
          <a:blipFill>
            <a:blip r:embed="rId3"/>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F9F9643B-35F8-ABA8-D7D3-3D4B8DC89C4B}"/>
              </a:ext>
            </a:extLst>
          </p:cNvPr>
          <p:cNvSpPr/>
          <p:nvPr/>
        </p:nvSpPr>
        <p:spPr>
          <a:xfrm>
            <a:off x="601980" y="2296223"/>
            <a:ext cx="5100010" cy="548640"/>
          </a:xfrm>
          <a:prstGeom prst="roundRect">
            <a:avLst/>
          </a:prstGeom>
          <a:solidFill>
            <a:schemeClr val="accent4"/>
          </a:solidFill>
          <a:ln>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ea typeface="Calibri" panose="020F0502020204030204" pitchFamily="34" charset="0"/>
              </a:rPr>
              <a:t>Đ</a:t>
            </a:r>
            <a:r>
              <a:rPr lang="vi-VN" sz="2000" kern="100">
                <a:solidFill>
                  <a:srgbClr val="000000"/>
                </a:solidFill>
                <a:effectLst/>
                <a:ea typeface="Calibri" panose="020F0502020204030204" pitchFamily="34" charset="0"/>
              </a:rPr>
              <a:t>ối đầu dần được thay thế bằng hòa hoãn</a:t>
            </a:r>
            <a:endParaRPr lang="en-US" sz="1600"/>
          </a:p>
        </p:txBody>
      </p:sp>
      <p:sp>
        <p:nvSpPr>
          <p:cNvPr id="13" name="Rectangle: Rounded Corners 12">
            <a:extLst>
              <a:ext uri="{FF2B5EF4-FFF2-40B4-BE49-F238E27FC236}">
                <a16:creationId xmlns:a16="http://schemas.microsoft.com/office/drawing/2014/main" id="{B9BD33F9-BECB-1737-6DCE-8C428485757F}"/>
              </a:ext>
            </a:extLst>
          </p:cNvPr>
          <p:cNvSpPr/>
          <p:nvPr/>
        </p:nvSpPr>
        <p:spPr>
          <a:xfrm>
            <a:off x="601980" y="2974214"/>
            <a:ext cx="5100010" cy="548640"/>
          </a:xfrm>
          <a:prstGeom prst="roundRect">
            <a:avLst/>
          </a:prstGeom>
          <a:solidFill>
            <a:schemeClr val="accent4"/>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ea typeface="Calibri" panose="020F0502020204030204" pitchFamily="34" charset="0"/>
              </a:rPr>
              <a:t>Đ</a:t>
            </a:r>
            <a:r>
              <a:rPr lang="vi-VN" sz="2000" kern="100">
                <a:solidFill>
                  <a:srgbClr val="000000"/>
                </a:solidFill>
                <a:effectLst/>
                <a:ea typeface="Calibri" panose="020F0502020204030204" pitchFamily="34" charset="0"/>
              </a:rPr>
              <a:t>iều chỉnh chiến lược phát triển kinh tế</a:t>
            </a:r>
            <a:endParaRPr lang="en-US" sz="1600"/>
          </a:p>
        </p:txBody>
      </p:sp>
      <p:sp>
        <p:nvSpPr>
          <p:cNvPr id="14" name="Rectangle: Rounded Corners 13">
            <a:extLst>
              <a:ext uri="{FF2B5EF4-FFF2-40B4-BE49-F238E27FC236}">
                <a16:creationId xmlns:a16="http://schemas.microsoft.com/office/drawing/2014/main" id="{E570264F-14ED-A98B-70F1-3154F260C89E}"/>
              </a:ext>
            </a:extLst>
          </p:cNvPr>
          <p:cNvSpPr/>
          <p:nvPr/>
        </p:nvSpPr>
        <p:spPr>
          <a:xfrm>
            <a:off x="601980" y="3656714"/>
            <a:ext cx="5100010" cy="548640"/>
          </a:xfrm>
          <a:prstGeom prst="roundRect">
            <a:avLst/>
          </a:prstGeom>
          <a:solidFill>
            <a:schemeClr val="accent4"/>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ea typeface="Calibri" panose="020F0502020204030204" pitchFamily="34" charset="0"/>
              </a:rPr>
              <a:t>Tích cực tham gia liên kết kinh tế</a:t>
            </a:r>
            <a:endParaRPr lang="en-US" sz="1600"/>
          </a:p>
        </p:txBody>
      </p:sp>
      <p:sp>
        <p:nvSpPr>
          <p:cNvPr id="15" name="Rectangle: Rounded Corners 14">
            <a:extLst>
              <a:ext uri="{FF2B5EF4-FFF2-40B4-BE49-F238E27FC236}">
                <a16:creationId xmlns:a16="http://schemas.microsoft.com/office/drawing/2014/main" id="{881ECA43-CD97-3BC3-6C17-D1792265F8A7}"/>
              </a:ext>
            </a:extLst>
          </p:cNvPr>
          <p:cNvSpPr/>
          <p:nvPr/>
        </p:nvSpPr>
        <p:spPr>
          <a:xfrm>
            <a:off x="601980" y="4339214"/>
            <a:ext cx="5100010" cy="548640"/>
          </a:xfrm>
          <a:prstGeom prst="roundRect">
            <a:avLst/>
          </a:prstGeom>
          <a:solidFill>
            <a:schemeClr val="accent4"/>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a typeface="Calibri" panose="020F0502020204030204" pitchFamily="34" charset="0"/>
              </a:rPr>
              <a:t>H</a:t>
            </a:r>
            <a:r>
              <a:rPr lang="en-US" sz="2000" kern="100">
                <a:solidFill>
                  <a:srgbClr val="000000"/>
                </a:solidFill>
                <a:effectLst/>
                <a:ea typeface="Calibri" panose="020F0502020204030204" pitchFamily="34" charset="0"/>
              </a:rPr>
              <a:t>òa bình là xu thế chủ đạo</a:t>
            </a:r>
            <a:endParaRPr lang="en-US" sz="1600"/>
          </a:p>
        </p:txBody>
      </p:sp>
      <p:pic>
        <p:nvPicPr>
          <p:cNvPr id="2" name="Picture 1">
            <a:extLst>
              <a:ext uri="{FF2B5EF4-FFF2-40B4-BE49-F238E27FC236}">
                <a16:creationId xmlns:a16="http://schemas.microsoft.com/office/drawing/2014/main" id="{47B7AF15-7318-F021-6709-FFD1E97A6B53}"/>
              </a:ext>
            </a:extLst>
          </p:cNvPr>
          <p:cNvPicPr>
            <a:picLocks noChangeAspect="1"/>
          </p:cNvPicPr>
          <p:nvPr/>
        </p:nvPicPr>
        <p:blipFill>
          <a:blip r:embed="rId4"/>
          <a:stretch>
            <a:fillRect/>
          </a:stretch>
        </p:blipFill>
        <p:spPr>
          <a:xfrm>
            <a:off x="0" y="5017570"/>
            <a:ext cx="830763" cy="147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8" name="Freeform 6">
            <a:extLst>
              <a:ext uri="{FF2B5EF4-FFF2-40B4-BE49-F238E27FC236}">
                <a16:creationId xmlns:a16="http://schemas.microsoft.com/office/drawing/2014/main" id="{FB119966-A004-0940-3F7A-FE7CA20AEDDA}"/>
              </a:ext>
            </a:extLst>
          </p:cNvPr>
          <p:cNvSpPr/>
          <p:nvPr/>
        </p:nvSpPr>
        <p:spPr>
          <a:xfrm>
            <a:off x="6168054" y="3086100"/>
            <a:ext cx="2923481" cy="2057400"/>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DBB319A3-5614-8BBC-024E-C7283D87301F}"/>
              </a:ext>
            </a:extLst>
          </p:cNvPr>
          <p:cNvGrpSpPr/>
          <p:nvPr/>
        </p:nvGrpSpPr>
        <p:grpSpPr>
          <a:xfrm>
            <a:off x="6278389" y="666242"/>
            <a:ext cx="2702809" cy="2144486"/>
            <a:chOff x="5949180" y="521275"/>
            <a:chExt cx="2702809" cy="2144486"/>
          </a:xfrm>
        </p:grpSpPr>
        <p:sp>
          <p:nvSpPr>
            <p:cNvPr id="10" name="Speech Bubble: Oval 9">
              <a:extLst>
                <a:ext uri="{FF2B5EF4-FFF2-40B4-BE49-F238E27FC236}">
                  <a16:creationId xmlns:a16="http://schemas.microsoft.com/office/drawing/2014/main" id="{4949A15E-F28D-E6D3-C198-7D4E5C6E661E}"/>
                </a:ext>
              </a:extLst>
            </p:cNvPr>
            <p:cNvSpPr/>
            <p:nvPr/>
          </p:nvSpPr>
          <p:spPr>
            <a:xfrm>
              <a:off x="5949180" y="521275"/>
              <a:ext cx="2702809" cy="2144486"/>
            </a:xfrm>
            <a:prstGeom prst="wedgeEllipseCallout">
              <a:avLst>
                <a:gd name="adj1" fmla="val 17888"/>
                <a:gd name="adj2" fmla="val 61485"/>
              </a:avLst>
            </a:prstGeom>
            <a:solidFill>
              <a:srgbClr val="182F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AF1"/>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3BE6DF61-4385-82AF-80B5-AE6E72674B4E}"/>
                </a:ext>
              </a:extLst>
            </p:cNvPr>
            <p:cNvSpPr txBox="1"/>
            <p:nvPr/>
          </p:nvSpPr>
          <p:spPr>
            <a:xfrm>
              <a:off x="5949180" y="854309"/>
              <a:ext cx="2634350" cy="147841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THẢO LUẬN NHÓM ĐÔI</a:t>
              </a:r>
            </a:p>
          </p:txBody>
        </p:sp>
      </p:grpSp>
      <p:sp>
        <p:nvSpPr>
          <p:cNvPr id="12" name="Rectangle: Rounded Corners 11">
            <a:extLst>
              <a:ext uri="{FF2B5EF4-FFF2-40B4-BE49-F238E27FC236}">
                <a16:creationId xmlns:a16="http://schemas.microsoft.com/office/drawing/2014/main" id="{C496B825-84DB-EE61-AB68-BA0E864C8B86}"/>
              </a:ext>
            </a:extLst>
          </p:cNvPr>
          <p:cNvSpPr/>
          <p:nvPr/>
        </p:nvSpPr>
        <p:spPr>
          <a:xfrm>
            <a:off x="287565" y="400320"/>
            <a:ext cx="5681072" cy="1531388"/>
          </a:xfrm>
          <a:prstGeom prst="roundRect">
            <a:avLst>
              <a:gd name="adj" fmla="val 8469"/>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b="1" i="1">
                <a:solidFill>
                  <a:srgbClr val="FF0000"/>
                </a:solidFill>
              </a:rPr>
              <a:t>T</a:t>
            </a:r>
            <a:r>
              <a:rPr lang="vi-VN" sz="2000" b="1" i="1">
                <a:solidFill>
                  <a:srgbClr val="FF0000"/>
                </a:solidFill>
              </a:rPr>
              <a:t>ổng hợp những từ khóa vừa tìm được và trả lời câu hỏi: </a:t>
            </a:r>
            <a:r>
              <a:rPr lang="vi-VN" sz="2000">
                <a:solidFill>
                  <a:srgbClr val="312F2B"/>
                </a:solidFill>
              </a:rPr>
              <a:t>Trình bày xu hướng và sự hình thành trật tự thế giới mới sau Chiến tranh lạnh.</a:t>
            </a:r>
            <a:endParaRPr kumimoji="0" lang="vi-VN" sz="2000" b="0" i="0" u="none" strike="noStrike" kern="0" cap="none" spc="0" normalizeH="0" baseline="0" noProof="0">
              <a:ln>
                <a:noFill/>
              </a:ln>
              <a:solidFill>
                <a:srgbClr val="312F2B"/>
              </a:solidFill>
              <a:effectLst/>
              <a:uLnTx/>
              <a:uFillTx/>
              <a:latin typeface="Arial" panose="020B0604020202020204" pitchFamily="34" charset="0"/>
              <a:ea typeface="+mn-ea"/>
              <a:cs typeface="+mn-cs"/>
              <a:sym typeface="Arial"/>
            </a:endParaRPr>
          </a:p>
        </p:txBody>
      </p:sp>
      <p:pic>
        <p:nvPicPr>
          <p:cNvPr id="28" name="Picture 27">
            <a:extLst>
              <a:ext uri="{FF2B5EF4-FFF2-40B4-BE49-F238E27FC236}">
                <a16:creationId xmlns:a16="http://schemas.microsoft.com/office/drawing/2014/main" id="{B3DDCE19-4794-CE1E-CBD5-757716F75A1A}"/>
              </a:ext>
            </a:extLst>
          </p:cNvPr>
          <p:cNvPicPr>
            <a:picLocks noChangeAspect="1"/>
          </p:cNvPicPr>
          <p:nvPr/>
        </p:nvPicPr>
        <p:blipFill>
          <a:blip r:embed="rId5"/>
          <a:srcRect/>
          <a:stretch/>
        </p:blipFill>
        <p:spPr>
          <a:xfrm>
            <a:off x="497272" y="2034403"/>
            <a:ext cx="5150567" cy="290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19" name="Group 18">
            <a:extLst>
              <a:ext uri="{FF2B5EF4-FFF2-40B4-BE49-F238E27FC236}">
                <a16:creationId xmlns:a16="http://schemas.microsoft.com/office/drawing/2014/main" id="{53E668FF-16D9-89FE-03E0-A922B345BFCC}"/>
              </a:ext>
            </a:extLst>
          </p:cNvPr>
          <p:cNvGrpSpPr/>
          <p:nvPr/>
        </p:nvGrpSpPr>
        <p:grpSpPr>
          <a:xfrm>
            <a:off x="2318170" y="448058"/>
            <a:ext cx="4507659" cy="760554"/>
            <a:chOff x="631900" y="1522330"/>
            <a:chExt cx="4507659" cy="760554"/>
          </a:xfrm>
        </p:grpSpPr>
        <p:grpSp>
          <p:nvGrpSpPr>
            <p:cNvPr id="20" name="Group 19">
              <a:extLst>
                <a:ext uri="{FF2B5EF4-FFF2-40B4-BE49-F238E27FC236}">
                  <a16:creationId xmlns:a16="http://schemas.microsoft.com/office/drawing/2014/main" id="{4C3AAD06-3923-D5DF-DEFD-95B9ADF69B9D}"/>
                </a:ext>
              </a:extLst>
            </p:cNvPr>
            <p:cNvGrpSpPr/>
            <p:nvPr/>
          </p:nvGrpSpPr>
          <p:grpSpPr>
            <a:xfrm>
              <a:off x="631900" y="1522330"/>
              <a:ext cx="4507659" cy="760554"/>
              <a:chOff x="475783" y="1440555"/>
              <a:chExt cx="4507659" cy="760554"/>
            </a:xfrm>
          </p:grpSpPr>
          <p:sp>
            <p:nvSpPr>
              <p:cNvPr id="22" name="Rectangle: Top Corners Rounded 21">
                <a:extLst>
                  <a:ext uri="{FF2B5EF4-FFF2-40B4-BE49-F238E27FC236}">
                    <a16:creationId xmlns:a16="http://schemas.microsoft.com/office/drawing/2014/main" id="{88968C8C-9A92-42E0-BB2D-7D27D39F9DCE}"/>
                  </a:ext>
                </a:extLst>
              </p:cNvPr>
              <p:cNvSpPr/>
              <p:nvPr/>
            </p:nvSpPr>
            <p:spPr>
              <a:xfrm>
                <a:off x="475786" y="1440555"/>
                <a:ext cx="422118" cy="98314"/>
              </a:xfrm>
              <a:prstGeom prst="round2SameRect">
                <a:avLst/>
              </a:prstGeom>
              <a:gradFill flip="none" rotWithShape="1">
                <a:gsLst>
                  <a:gs pos="0">
                    <a:srgbClr val="EA9999">
                      <a:lumMod val="75000"/>
                      <a:shade val="30000"/>
                      <a:satMod val="115000"/>
                    </a:srgbClr>
                  </a:gs>
                  <a:gs pos="50000">
                    <a:srgbClr val="EA9999">
                      <a:lumMod val="75000"/>
                      <a:shade val="67500"/>
                      <a:satMod val="115000"/>
                    </a:srgbClr>
                  </a:gs>
                  <a:gs pos="100000">
                    <a:srgbClr val="EA9999">
                      <a:lumMod val="75000"/>
                      <a:shade val="100000"/>
                      <a:satMod val="115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3" name="Rectangle: Single Corner Rounded 22">
                <a:extLst>
                  <a:ext uri="{FF2B5EF4-FFF2-40B4-BE49-F238E27FC236}">
                    <a16:creationId xmlns:a16="http://schemas.microsoft.com/office/drawing/2014/main" id="{556C80DA-E597-1AC6-AE4E-769D9ADA982F}"/>
                  </a:ext>
                </a:extLst>
              </p:cNvPr>
              <p:cNvSpPr/>
              <p:nvPr/>
            </p:nvSpPr>
            <p:spPr>
              <a:xfrm>
                <a:off x="475783" y="1538869"/>
                <a:ext cx="4507659" cy="662240"/>
              </a:xfrm>
              <a:prstGeom prst="round1Rect">
                <a:avLst>
                  <a:gd name="adj" fmla="val 39287"/>
                </a:avLst>
              </a:prstGeom>
              <a:solidFill>
                <a:srgbClr val="EA9999">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4" name="Arrow: Pentagon 23">
                <a:extLst>
                  <a:ext uri="{FF2B5EF4-FFF2-40B4-BE49-F238E27FC236}">
                    <a16:creationId xmlns:a16="http://schemas.microsoft.com/office/drawing/2014/main" id="{9B79C3FC-9678-6762-616A-90815E664340}"/>
                  </a:ext>
                </a:extLst>
              </p:cNvPr>
              <p:cNvSpPr/>
              <p:nvPr/>
            </p:nvSpPr>
            <p:spPr>
              <a:xfrm rot="5400000">
                <a:off x="446498" y="1545485"/>
                <a:ext cx="563439" cy="353582"/>
              </a:xfrm>
              <a:prstGeom prst="homePlate">
                <a:avLst>
                  <a:gd name="adj" fmla="val 29488"/>
                </a:avLst>
              </a:prstGeom>
              <a:solidFill>
                <a:srgbClr val="EA9999"/>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21" name="TextBox 20">
              <a:extLst>
                <a:ext uri="{FF2B5EF4-FFF2-40B4-BE49-F238E27FC236}">
                  <a16:creationId xmlns:a16="http://schemas.microsoft.com/office/drawing/2014/main" id="{11744ED2-5373-9F4C-F747-DB8C7C465E1E}"/>
                </a:ext>
              </a:extLst>
            </p:cNvPr>
            <p:cNvSpPr txBox="1"/>
            <p:nvPr/>
          </p:nvSpPr>
          <p:spPr>
            <a:xfrm>
              <a:off x="1136770" y="1720931"/>
              <a:ext cx="387324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Câu hỏi gợi mở</a:t>
              </a:r>
              <a:endParaRPr kumimoji="0" lang="vi-VN" sz="2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7FD018FF-247F-ACEC-DBF9-54F94876E726}"/>
              </a:ext>
            </a:extLst>
          </p:cNvPr>
          <p:cNvSpPr txBox="1"/>
          <p:nvPr/>
        </p:nvSpPr>
        <p:spPr>
          <a:xfrm>
            <a:off x="325244" y="1605207"/>
            <a:ext cx="6023517"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Trật tự thế giới trong khoảng thời gian từ năm 1945 đến năm 1991 gồm mấy “cực” chính?</a:t>
            </a:r>
          </a:p>
          <a:p>
            <a:pPr marL="342900" indent="-342900" algn="just">
              <a:lnSpc>
                <a:spcPct val="150000"/>
              </a:lnSpc>
              <a:buFont typeface="Arial" panose="020B0604020202020204" pitchFamily="34" charset="0"/>
              <a:buChar char="•"/>
            </a:pPr>
            <a:r>
              <a:rPr lang="en-US" sz="2000"/>
              <a:t>Sự kiện Liên Xô sụp đổ (1991) cho thấy điều gì?</a:t>
            </a:r>
          </a:p>
          <a:p>
            <a:pPr marL="342900" indent="-342900" algn="just">
              <a:lnSpc>
                <a:spcPct val="150000"/>
              </a:lnSpc>
              <a:buFont typeface="Arial" panose="020B0604020202020204" pitchFamily="34" charset="0"/>
              <a:buChar char="•"/>
            </a:pPr>
            <a:r>
              <a:rPr lang="en-US" sz="2000"/>
              <a:t>Xác định vị thế của những quốc gia, khu vực sau: Mỹ, Liên minh châu Âu (EU), Nhật Bản, Trung Quốc và Liên bang Nga.</a:t>
            </a:r>
          </a:p>
        </p:txBody>
      </p:sp>
      <p:pic>
        <p:nvPicPr>
          <p:cNvPr id="5" name="Picture 4" descr="A crowd of people holding a flag&#10;&#10;Description automatically generated">
            <a:extLst>
              <a:ext uri="{FF2B5EF4-FFF2-40B4-BE49-F238E27FC236}">
                <a16:creationId xmlns:a16="http://schemas.microsoft.com/office/drawing/2014/main" id="{19D64593-553C-493B-98AD-5788717894CE}"/>
              </a:ext>
            </a:extLst>
          </p:cNvPr>
          <p:cNvPicPr>
            <a:picLocks noChangeAspect="1"/>
          </p:cNvPicPr>
          <p:nvPr/>
        </p:nvPicPr>
        <p:blipFill>
          <a:blip r:embed="rId3"/>
          <a:stretch>
            <a:fillRect/>
          </a:stretch>
        </p:blipFill>
        <p:spPr>
          <a:xfrm>
            <a:off x="6515682" y="1390184"/>
            <a:ext cx="2355113" cy="3500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280C491-D9B8-2F8A-E32A-A807050B7D87}"/>
              </a:ext>
            </a:extLst>
          </p:cNvPr>
          <p:cNvSpPr/>
          <p:nvPr/>
        </p:nvSpPr>
        <p:spPr>
          <a:xfrm>
            <a:off x="419099" y="353930"/>
            <a:ext cx="8305801" cy="2160671"/>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“….Sau thời kì tăng trưởng dài trong thập niên 1990, GDP của Mỹ chiếm khoảng 30% GDP toàn cầu, trong khi dân số Mỹ chỉ chiếm 4,7% dân số thế giới. Năm 2000 […], sức mạnh tổng hợp của Mỹ (gồm 7 lĩnh vực: kinh tế, quân sự, khoa học công nghệ, tài nguyên thiên nhiên, chính trị, xã hội và ảnh hưởng trên trường quốc tế) lớn hơn 2 lần Nhật Bản và hơn 3 lần Trung Quốc”.</a:t>
            </a:r>
            <a:endParaRPr lang="vi-VN" sz="1100">
              <a:latin typeface="Times New Roman" panose="02020603050405020304" pitchFamily="18" charset="0"/>
              <a:ea typeface="Times New Roman" panose="02020603050405020304" pitchFamily="18" charset="0"/>
              <a:cs typeface="+mn-cs"/>
            </a:endParaRPr>
          </a:p>
        </p:txBody>
      </p:sp>
      <p:sp>
        <p:nvSpPr>
          <p:cNvPr id="4" name="Rectangle: Diagonal Corners Rounded 3">
            <a:extLst>
              <a:ext uri="{FF2B5EF4-FFF2-40B4-BE49-F238E27FC236}">
                <a16:creationId xmlns:a16="http://schemas.microsoft.com/office/drawing/2014/main" id="{AA2D8E29-824F-DBA5-00A4-0EF802065446}"/>
              </a:ext>
            </a:extLst>
          </p:cNvPr>
          <p:cNvSpPr/>
          <p:nvPr/>
        </p:nvSpPr>
        <p:spPr>
          <a:xfrm>
            <a:off x="419099" y="2669117"/>
            <a:ext cx="8305801" cy="2160671"/>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a:t>
            </a:r>
            <a:r>
              <a:rPr lang="en-US" sz="2000" b="1" kern="100">
                <a:solidFill>
                  <a:srgbClr val="0070C0"/>
                </a:solidFill>
                <a:latin typeface="Times New Roman" panose="02020603050405020304" pitchFamily="18" charset="0"/>
                <a:ea typeface="Calibri" panose="020F0502020204030204" pitchFamily="34" charset="0"/>
                <a:cs typeface="+mn-cs"/>
              </a:rPr>
              <a:t>2</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“Đã đến lúc các quốc gia, khu vực phải đưa ra quyết định của mình. Họ phải lựa chọn đứng về phía chúng ta hoặc đứng về phía bọn khủng bố. Kể từ ngày hôm nay, bất kì quốc gia nào tiếp tục che giấu và hỗ trợ khủng bố sẽ bị nước Mỹ xem như kẻ thù”.</a:t>
            </a:r>
          </a:p>
          <a:p>
            <a:pPr lvl="0" algn="r">
              <a:lnSpc>
                <a:spcPct val="150000"/>
              </a:lnSpc>
              <a:buClrTx/>
            </a:pPr>
            <a:r>
              <a:rPr lang="vi-VN" sz="1200">
                <a:latin typeface="Times New Roman" panose="02020603050405020304" pitchFamily="18" charset="0"/>
                <a:ea typeface="Times New Roman" panose="02020603050405020304" pitchFamily="18" charset="0"/>
                <a:cs typeface="+mn-cs"/>
              </a:rPr>
              <a:t>(Tổng thống G. U. Bu-sơ  phát biểu về sự kiện 11/9 trước Quốc hội Mỹ, ngày 20/9/2001)</a:t>
            </a:r>
          </a:p>
        </p:txBody>
      </p:sp>
    </p:spTree>
    <p:extLst>
      <p:ext uri="{BB962C8B-B14F-4D97-AF65-F5344CB8AC3E}">
        <p14:creationId xmlns:p14="http://schemas.microsoft.com/office/powerpoint/2010/main" val="19482869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BB2A8EE-7EC8-CDC8-3265-3A014A5B8328}"/>
              </a:ext>
            </a:extLst>
          </p:cNvPr>
          <p:cNvSpPr/>
          <p:nvPr/>
        </p:nvSpPr>
        <p:spPr>
          <a:xfrm>
            <a:off x="314414" y="2019158"/>
            <a:ext cx="4493426" cy="914400"/>
          </a:xfrm>
          <a:prstGeom prst="roundRect">
            <a:avLst>
              <a:gd name="adj" fmla="val 10901"/>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T</a:t>
            </a:r>
            <a:r>
              <a:rPr lang="vi-VN" sz="2000">
                <a:solidFill>
                  <a:srgbClr val="000000"/>
                </a:solidFill>
                <a:ea typeface="Calibri" panose="020F0502020204030204" pitchFamily="34" charset="0"/>
              </a:rPr>
              <a:t>ích cực tham gia liên kết kinh tế trong các tổ chức khu vực và quốc tế. </a:t>
            </a:r>
            <a:endParaRPr lang="en-US" sz="1600"/>
          </a:p>
        </p:txBody>
      </p:sp>
      <p:sp>
        <p:nvSpPr>
          <p:cNvPr id="4" name="Rectangle: Rounded Corners 3">
            <a:extLst>
              <a:ext uri="{FF2B5EF4-FFF2-40B4-BE49-F238E27FC236}">
                <a16:creationId xmlns:a16="http://schemas.microsoft.com/office/drawing/2014/main" id="{C40EFD76-48C4-0A9B-5430-76DC2050EE64}"/>
              </a:ext>
            </a:extLst>
          </p:cNvPr>
          <p:cNvSpPr/>
          <p:nvPr/>
        </p:nvSpPr>
        <p:spPr>
          <a:xfrm>
            <a:off x="314414" y="1353120"/>
            <a:ext cx="4493426" cy="548640"/>
          </a:xfrm>
          <a:prstGeom prst="roundRect">
            <a:avLst>
              <a:gd name="adj" fmla="val 10901"/>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a typeface="Calibri" panose="020F0502020204030204" pitchFamily="34" charset="0"/>
              </a:rPr>
              <a:t>Lấy kinh tế làm trọng tâm.</a:t>
            </a:r>
            <a:endParaRPr lang="en-US" sz="1600"/>
          </a:p>
        </p:txBody>
      </p:sp>
      <p:sp>
        <p:nvSpPr>
          <p:cNvPr id="10" name="Rectangle: Rounded Corners 9">
            <a:extLst>
              <a:ext uri="{FF2B5EF4-FFF2-40B4-BE49-F238E27FC236}">
                <a16:creationId xmlns:a16="http://schemas.microsoft.com/office/drawing/2014/main" id="{56629121-1CFF-AD0E-08F2-4D7DEE233BFB}"/>
              </a:ext>
            </a:extLst>
          </p:cNvPr>
          <p:cNvSpPr/>
          <p:nvPr/>
        </p:nvSpPr>
        <p:spPr>
          <a:xfrm>
            <a:off x="314414" y="3050956"/>
            <a:ext cx="4493426" cy="548640"/>
          </a:xfrm>
          <a:prstGeom prst="roundRect">
            <a:avLst>
              <a:gd name="adj" fmla="val 10901"/>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Calibri" panose="020F0502020204030204" pitchFamily="34" charset="0"/>
              </a:rPr>
              <a:t>Hoà bình là xu thế chủ đạo.</a:t>
            </a:r>
            <a:endParaRPr lang="en-US" sz="1600"/>
          </a:p>
        </p:txBody>
      </p:sp>
      <p:sp>
        <p:nvSpPr>
          <p:cNvPr id="11" name="Rectangle: Rounded Corners 10">
            <a:extLst>
              <a:ext uri="{FF2B5EF4-FFF2-40B4-BE49-F238E27FC236}">
                <a16:creationId xmlns:a16="http://schemas.microsoft.com/office/drawing/2014/main" id="{B7F7390D-E1A8-CEDB-09B1-0EF83708AC2F}"/>
              </a:ext>
            </a:extLst>
          </p:cNvPr>
          <p:cNvSpPr/>
          <p:nvPr/>
        </p:nvSpPr>
        <p:spPr>
          <a:xfrm>
            <a:off x="314414" y="3716994"/>
            <a:ext cx="4493426" cy="914400"/>
          </a:xfrm>
          <a:prstGeom prst="roundRect">
            <a:avLst>
              <a:gd name="adj" fmla="val 10901"/>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Nội chiến, xung đột dân tộc, sắc tộc, tôn giáo diễn ra ở một số khu vực.</a:t>
            </a:r>
            <a:endParaRPr lang="en-US" sz="1600"/>
          </a:p>
        </p:txBody>
      </p:sp>
      <p:sp>
        <p:nvSpPr>
          <p:cNvPr id="12" name="Arrow: Pentagon 5">
            <a:extLst>
              <a:ext uri="{FF2B5EF4-FFF2-40B4-BE49-F238E27FC236}">
                <a16:creationId xmlns:a16="http://schemas.microsoft.com/office/drawing/2014/main" id="{904EBA5D-AA2D-115C-2FDE-06E54F13096A}"/>
              </a:ext>
            </a:extLst>
          </p:cNvPr>
          <p:cNvSpPr/>
          <p:nvPr/>
        </p:nvSpPr>
        <p:spPr>
          <a:xfrm>
            <a:off x="1" y="452633"/>
            <a:ext cx="4995746" cy="571500"/>
          </a:xfrm>
          <a:prstGeom prst="homePlate">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Xu hướng đối thoại, hòa hoãn</a:t>
            </a:r>
            <a:endParaRPr lang="en-US" sz="2200" b="1" kern="1200" dirty="0">
              <a:solidFill>
                <a:prstClr val="white"/>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4784ABF-CE0B-8D8C-0A54-AE5841D27F58}"/>
              </a:ext>
            </a:extLst>
          </p:cNvPr>
          <p:cNvGrpSpPr/>
          <p:nvPr/>
        </p:nvGrpSpPr>
        <p:grpSpPr>
          <a:xfrm>
            <a:off x="4995747" y="923279"/>
            <a:ext cx="3956685" cy="4020557"/>
            <a:chOff x="328612" y="324313"/>
            <a:chExt cx="3956685" cy="4020557"/>
          </a:xfrm>
        </p:grpSpPr>
        <p:pic>
          <p:nvPicPr>
            <p:cNvPr id="14" name="Picture 13">
              <a:extLst>
                <a:ext uri="{FF2B5EF4-FFF2-40B4-BE49-F238E27FC236}">
                  <a16:creationId xmlns:a16="http://schemas.microsoft.com/office/drawing/2014/main" id="{53826CF1-5FD1-7CF1-EE2E-F9C6DD0F80ED}"/>
                </a:ext>
              </a:extLst>
            </p:cNvPr>
            <p:cNvPicPr>
              <a:picLocks noChangeAspect="1"/>
            </p:cNvPicPr>
            <p:nvPr/>
          </p:nvPicPr>
          <p:blipFill>
            <a:blip r:embed="rId3"/>
            <a:srcRect/>
            <a:stretch/>
          </p:blipFill>
          <p:spPr>
            <a:xfrm>
              <a:off x="385286" y="324313"/>
              <a:ext cx="3843336" cy="2683893"/>
            </a:xfrm>
            <a:prstGeom prst="rect">
              <a:avLst/>
            </a:prstGeom>
          </p:spPr>
        </p:pic>
        <p:sp>
          <p:nvSpPr>
            <p:cNvPr id="15" name="TextBox 14">
              <a:extLst>
                <a:ext uri="{FF2B5EF4-FFF2-40B4-BE49-F238E27FC236}">
                  <a16:creationId xmlns:a16="http://schemas.microsoft.com/office/drawing/2014/main" id="{AAEC47F8-1545-12D4-7E05-4BE3E77ABA71}"/>
                </a:ext>
              </a:extLst>
            </p:cNvPr>
            <p:cNvSpPr txBox="1"/>
            <p:nvPr/>
          </p:nvSpPr>
          <p:spPr>
            <a:xfrm>
              <a:off x="328612" y="2999822"/>
              <a:ext cx="3956685" cy="1345048"/>
            </a:xfrm>
            <a:prstGeom prst="rect">
              <a:avLst/>
            </a:prstGeom>
            <a:noFill/>
          </p:spPr>
          <p:txBody>
            <a:bodyPr wrap="square">
              <a:spAutoFit/>
            </a:bodyPr>
            <a:lstStyle/>
            <a:p>
              <a:pPr algn="ctr">
                <a:lnSpc>
                  <a:spcPct val="150000"/>
                </a:lnSpc>
              </a:pPr>
              <a:r>
                <a:rPr lang="vi-VN"/>
                <a:t>Ngày 3/1/1993, Tổng thống Bu-sơ và Tổng thống B.En-xin bắt tay sau khi kí Hiệp ước START-II cắt giảm hai phần ba kho vũ khí hạt nhân của hai nước</a:t>
              </a:r>
              <a:endParaRPr lang="en-US"/>
            </a:p>
          </p:txBody>
        </p:sp>
      </p:grpSp>
      <p:pic>
        <p:nvPicPr>
          <p:cNvPr id="2" name="Picture 1">
            <a:extLst>
              <a:ext uri="{FF2B5EF4-FFF2-40B4-BE49-F238E27FC236}">
                <a16:creationId xmlns:a16="http://schemas.microsoft.com/office/drawing/2014/main" id="{E32AD063-01E5-DE90-AB19-0621DF633C8D}"/>
              </a:ext>
            </a:extLst>
          </p:cNvPr>
          <p:cNvPicPr>
            <a:picLocks noChangeAspect="1"/>
          </p:cNvPicPr>
          <p:nvPr/>
        </p:nvPicPr>
        <p:blipFill>
          <a:blip r:embed="rId4"/>
          <a:stretch>
            <a:fillRect/>
          </a:stretch>
        </p:blipFill>
        <p:spPr>
          <a:xfrm>
            <a:off x="0" y="5017570"/>
            <a:ext cx="830763" cy="147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7C3F-B507-E84A-1EB1-D68367DA2AC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FED4993-BEE3-64C5-7328-93300FCE328C}"/>
              </a:ext>
            </a:extLst>
          </p:cNvPr>
          <p:cNvGrpSpPr/>
          <p:nvPr/>
        </p:nvGrpSpPr>
        <p:grpSpPr>
          <a:xfrm>
            <a:off x="201928" y="266627"/>
            <a:ext cx="4210050" cy="3833110"/>
            <a:chOff x="201930" y="188595"/>
            <a:chExt cx="4210050" cy="3833110"/>
          </a:xfrm>
        </p:grpSpPr>
        <p:pic>
          <p:nvPicPr>
            <p:cNvPr id="3" name="Picture 2" descr="A group of people sitting at a podium&#10;&#10;Description automatically generated">
              <a:extLst>
                <a:ext uri="{FF2B5EF4-FFF2-40B4-BE49-F238E27FC236}">
                  <a16:creationId xmlns:a16="http://schemas.microsoft.com/office/drawing/2014/main" id="{8D8CFC7A-68B2-3CAC-0FBE-4BA6320C0FF1}"/>
                </a:ext>
              </a:extLst>
            </p:cNvPr>
            <p:cNvPicPr>
              <a:picLocks noChangeAspect="1"/>
            </p:cNvPicPr>
            <p:nvPr/>
          </p:nvPicPr>
          <p:blipFill>
            <a:blip r:embed="rId2"/>
            <a:stretch>
              <a:fillRect/>
            </a:stretch>
          </p:blipFill>
          <p:spPr>
            <a:xfrm>
              <a:off x="201930" y="188595"/>
              <a:ext cx="4210050" cy="2811227"/>
            </a:xfrm>
            <a:prstGeom prst="rect">
              <a:avLst/>
            </a:prstGeom>
          </p:spPr>
        </p:pic>
        <p:sp>
          <p:nvSpPr>
            <p:cNvPr id="4" name="TextBox 3">
              <a:extLst>
                <a:ext uri="{FF2B5EF4-FFF2-40B4-BE49-F238E27FC236}">
                  <a16:creationId xmlns:a16="http://schemas.microsoft.com/office/drawing/2014/main" id="{EA1FD608-84AE-F818-0300-D4C290074774}"/>
                </a:ext>
              </a:extLst>
            </p:cNvPr>
            <p:cNvSpPr txBox="1"/>
            <p:nvPr/>
          </p:nvSpPr>
          <p:spPr>
            <a:xfrm>
              <a:off x="328612" y="2999822"/>
              <a:ext cx="3956685" cy="1021883"/>
            </a:xfrm>
            <a:prstGeom prst="rect">
              <a:avLst/>
            </a:prstGeom>
            <a:noFill/>
          </p:spPr>
          <p:txBody>
            <a:bodyPr wrap="square">
              <a:spAutoFit/>
            </a:bodyPr>
            <a:lstStyle/>
            <a:p>
              <a:pPr algn="ctr">
                <a:lnSpc>
                  <a:spcPct val="150000"/>
                </a:lnSpc>
              </a:pPr>
              <a:r>
                <a:rPr lang="vi-VN"/>
                <a:t>Lễ khai mạc Hội nghị Bộ trưởng WTO (năm 2022) bàn về việc cải tổ hệ thống giải quyết tranh chấp WTO</a:t>
              </a:r>
              <a:endParaRPr lang="en-US"/>
            </a:p>
          </p:txBody>
        </p:sp>
      </p:grpSp>
      <p:grpSp>
        <p:nvGrpSpPr>
          <p:cNvPr id="5" name="Group 4">
            <a:extLst>
              <a:ext uri="{FF2B5EF4-FFF2-40B4-BE49-F238E27FC236}">
                <a16:creationId xmlns:a16="http://schemas.microsoft.com/office/drawing/2014/main" id="{6C85E1CA-79AC-1102-E291-4BFF0D12598A}"/>
              </a:ext>
            </a:extLst>
          </p:cNvPr>
          <p:cNvGrpSpPr/>
          <p:nvPr/>
        </p:nvGrpSpPr>
        <p:grpSpPr>
          <a:xfrm>
            <a:off x="4732022" y="266627"/>
            <a:ext cx="4210050" cy="4839563"/>
            <a:chOff x="201933" y="110281"/>
            <a:chExt cx="4210050" cy="4839563"/>
          </a:xfrm>
        </p:grpSpPr>
        <p:pic>
          <p:nvPicPr>
            <p:cNvPr id="6" name="Picture 5">
              <a:extLst>
                <a:ext uri="{FF2B5EF4-FFF2-40B4-BE49-F238E27FC236}">
                  <a16:creationId xmlns:a16="http://schemas.microsoft.com/office/drawing/2014/main" id="{AA41C2B7-4FA3-12E8-ED9A-3C1CDECC8F07}"/>
                </a:ext>
              </a:extLst>
            </p:cNvPr>
            <p:cNvPicPr>
              <a:picLocks noChangeAspect="1"/>
            </p:cNvPicPr>
            <p:nvPr/>
          </p:nvPicPr>
          <p:blipFill>
            <a:blip r:embed="rId3"/>
            <a:srcRect/>
            <a:stretch/>
          </p:blipFill>
          <p:spPr>
            <a:xfrm>
              <a:off x="328613" y="110281"/>
              <a:ext cx="3956685" cy="2892777"/>
            </a:xfrm>
            <a:prstGeom prst="rect">
              <a:avLst/>
            </a:prstGeom>
          </p:spPr>
        </p:pic>
        <p:sp>
          <p:nvSpPr>
            <p:cNvPr id="7" name="TextBox 6">
              <a:extLst>
                <a:ext uri="{FF2B5EF4-FFF2-40B4-BE49-F238E27FC236}">
                  <a16:creationId xmlns:a16="http://schemas.microsoft.com/office/drawing/2014/main" id="{8899DF6C-7568-B065-BEA6-AC215D9221D1}"/>
                </a:ext>
              </a:extLst>
            </p:cNvPr>
            <p:cNvSpPr txBox="1"/>
            <p:nvPr/>
          </p:nvSpPr>
          <p:spPr>
            <a:xfrm>
              <a:off x="201933" y="2958465"/>
              <a:ext cx="4210050" cy="1991379"/>
            </a:xfrm>
            <a:prstGeom prst="rect">
              <a:avLst/>
            </a:prstGeom>
            <a:noFill/>
          </p:spPr>
          <p:txBody>
            <a:bodyPr wrap="square">
              <a:spAutoFit/>
            </a:bodyPr>
            <a:lstStyle/>
            <a:p>
              <a:pPr algn="ctr">
                <a:lnSpc>
                  <a:spcPct val="150000"/>
                </a:lnSpc>
              </a:pPr>
              <a:r>
                <a:rPr lang="vi-VN"/>
                <a:t>Tổng Bí thư, Chủ tịch Trung Quốc Tập Cận Bình hội đàm với Tổng thống Brazil Lula da Silva tại Bắc Kinh, trong khuôn khổ chuyến thăm Trung Quốc của Tổng thống Brazil Lula da Silva, góp phần làm sâu sắc thêm quan hệ Đối tác chiến lược toàn diện Trung Quốc - Brazil, ngày 14-4-2023</a:t>
              </a:r>
            </a:p>
          </p:txBody>
        </p:sp>
      </p:grpSp>
    </p:spTree>
    <p:extLst>
      <p:ext uri="{BB962C8B-B14F-4D97-AF65-F5344CB8AC3E}">
        <p14:creationId xmlns:p14="http://schemas.microsoft.com/office/powerpoint/2010/main" val="29147829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S History for High School: JFK and Cold War by Slidesgo">
  <a:themeElements>
    <a:clrScheme name="Simple Light">
      <a:dk1>
        <a:srgbClr val="911212"/>
      </a:dk1>
      <a:lt1>
        <a:srgbClr val="182F66"/>
      </a:lt1>
      <a:dk2>
        <a:srgbClr val="201D1D"/>
      </a:dk2>
      <a:lt2>
        <a:srgbClr val="F5F0EC"/>
      </a:lt2>
      <a:accent1>
        <a:srgbClr val="E9E3DE"/>
      </a:accent1>
      <a:accent2>
        <a:srgbClr val="FFFFFF"/>
      </a:accent2>
      <a:accent3>
        <a:srgbClr val="FFFFFF"/>
      </a:accent3>
      <a:accent4>
        <a:srgbClr val="FFFFFF"/>
      </a:accent4>
      <a:accent5>
        <a:srgbClr val="FFFFFF"/>
      </a:accent5>
      <a:accent6>
        <a:srgbClr val="FFFFFF"/>
      </a:accent6>
      <a:hlink>
        <a:srgbClr val="201D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2288</Words>
  <Application>Microsoft Office PowerPoint</Application>
  <PresentationFormat>On-screen Show (16:9)</PresentationFormat>
  <Paragraphs>171</Paragraphs>
  <Slides>39</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Calibri</vt:lpstr>
      <vt:lpstr>Fira Sans</vt:lpstr>
      <vt:lpstr>Aleo</vt:lpstr>
      <vt:lpstr>Roboto Condensed Light</vt:lpstr>
      <vt:lpstr>Mulish SemiBold</vt:lpstr>
      <vt:lpstr>Arial</vt:lpstr>
      <vt:lpstr>Fira Sans Light</vt:lpstr>
      <vt:lpstr>Arial (Body)</vt:lpstr>
      <vt:lpstr>1FTV Akira Expanded</vt:lpstr>
      <vt:lpstr>Times New Roman</vt:lpstr>
      <vt:lpstr>Nunito Light</vt:lpstr>
      <vt:lpstr>US History for High School: JFK and Cold War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17</cp:revision>
  <dcterms:modified xsi:type="dcterms:W3CDTF">2025-03-18T09:49:33Z</dcterms:modified>
</cp:coreProperties>
</file>