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23"/>
  </p:notesMasterIdLst>
  <p:sldIdLst>
    <p:sldId id="257" r:id="rId2"/>
    <p:sldId id="329" r:id="rId3"/>
    <p:sldId id="330" r:id="rId4"/>
    <p:sldId id="262" r:id="rId5"/>
    <p:sldId id="259" r:id="rId6"/>
    <p:sldId id="630" r:id="rId7"/>
    <p:sldId id="332" r:id="rId8"/>
    <p:sldId id="334" r:id="rId9"/>
    <p:sldId id="333" r:id="rId10"/>
    <p:sldId id="335" r:id="rId11"/>
    <p:sldId id="1023" r:id="rId12"/>
    <p:sldId id="631" r:id="rId13"/>
    <p:sldId id="1013" r:id="rId14"/>
    <p:sldId id="1014" r:id="rId15"/>
    <p:sldId id="1006" r:id="rId16"/>
    <p:sldId id="992" r:id="rId17"/>
    <p:sldId id="1012" r:id="rId18"/>
    <p:sldId id="1016" r:id="rId19"/>
    <p:sldId id="1001" r:id="rId20"/>
    <p:sldId id="1019" r:id="rId21"/>
    <p:sldId id="1064" r:id="rId22"/>
  </p:sldIdLst>
  <p:sldSz cx="9144000" cy="5143500" type="screen16x9"/>
  <p:notesSz cx="6858000" cy="9144000"/>
  <p:embeddedFontLst>
    <p:embeddedFont>
      <p:font typeface="1FTV Akira Expanded" panose="02000800000000000000" charset="0"/>
      <p:bold r:id="rId24"/>
    </p:embeddedFont>
    <p:embeddedFont>
      <p:font typeface="Alegreya Sans" panose="020B0604020202020204" charset="0"/>
      <p:regular r:id="rId25"/>
      <p:bold r:id="rId26"/>
      <p:italic r:id="rId27"/>
      <p:boldItalic r:id="rId28"/>
    </p:embeddedFont>
    <p:embeddedFont>
      <p:font typeface="Aptos Black" panose="020B0004020202020204" pitchFamily="34" charset="0"/>
      <p:bold r:id="rId29"/>
      <p:boldItalic r:id="rId30"/>
    </p:embeddedFont>
    <p:embeddedFont>
      <p:font typeface="Berlin Sans FB Demi" panose="020E0802020502020306" pitchFamily="34" charset="0"/>
      <p:bold r:id="rId31"/>
    </p:embeddedFont>
    <p:embeddedFont>
      <p:font typeface="Rakkas" panose="020B0604020202020204" charset="-78"/>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000000"/>
    <a:srgbClr val="3A1603"/>
    <a:srgbClr val="3E43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065F4B-2FBD-48AD-A3E4-8E7725A2097E}">
  <a:tblStyle styleId="{E9065F4B-2FBD-48AD-A3E4-8E7725A209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d44374e760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d44374e760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d470322b17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d470322b17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7a35796cb9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7a35796cb9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2"/>
        <p:cNvGrpSpPr/>
        <p:nvPr/>
      </p:nvGrpSpPr>
      <p:grpSpPr>
        <a:xfrm>
          <a:off x="0" y="0"/>
          <a:ext cx="0" cy="0"/>
          <a:chOff x="0" y="0"/>
          <a:chExt cx="0" cy="0"/>
        </a:xfrm>
      </p:grpSpPr>
      <p:sp>
        <p:nvSpPr>
          <p:cNvPr id="6563" name="Google Shape;6563;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4" name="Google Shape;6564;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48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a:extLst>
            <a:ext uri="{FF2B5EF4-FFF2-40B4-BE49-F238E27FC236}">
              <a16:creationId xmlns:a16="http://schemas.microsoft.com/office/drawing/2014/main" id="{6FD84607-7103-E3C6-A5C3-4048CE878FF9}"/>
            </a:ext>
          </a:extLst>
        </p:cNvPr>
        <p:cNvGrpSpPr/>
        <p:nvPr/>
      </p:nvGrpSpPr>
      <p:grpSpPr>
        <a:xfrm>
          <a:off x="0" y="0"/>
          <a:ext cx="0" cy="0"/>
          <a:chOff x="0" y="0"/>
          <a:chExt cx="0" cy="0"/>
        </a:xfrm>
      </p:grpSpPr>
      <p:sp>
        <p:nvSpPr>
          <p:cNvPr id="627" name="Google Shape;627;gd4588e802c_1_1031:notes">
            <a:extLst>
              <a:ext uri="{FF2B5EF4-FFF2-40B4-BE49-F238E27FC236}">
                <a16:creationId xmlns:a16="http://schemas.microsoft.com/office/drawing/2014/main" id="{4C9B4E12-121C-0724-0A36-CB3890A093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d4588e802c_1_1031:notes">
            <a:extLst>
              <a:ext uri="{FF2B5EF4-FFF2-40B4-BE49-F238E27FC236}">
                <a16:creationId xmlns:a16="http://schemas.microsoft.com/office/drawing/2014/main" id="{26BDB935-8513-9396-96B6-9B91891903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4827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8"/>
        <p:cNvGrpSpPr/>
        <p:nvPr/>
      </p:nvGrpSpPr>
      <p:grpSpPr>
        <a:xfrm>
          <a:off x="0" y="0"/>
          <a:ext cx="0" cy="0"/>
          <a:chOff x="0" y="0"/>
          <a:chExt cx="0" cy="0"/>
        </a:xfrm>
      </p:grpSpPr>
      <p:pic>
        <p:nvPicPr>
          <p:cNvPr id="49" name="Google Shape;49;p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7"/>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9" name="Google Shape;69;p9"/>
          <p:cNvSpPr txBox="1">
            <a:spLocks noGrp="1"/>
          </p:cNvSpPr>
          <p:nvPr>
            <p:ph type="title"/>
          </p:nvPr>
        </p:nvSpPr>
        <p:spPr>
          <a:xfrm>
            <a:off x="1200800" y="1376565"/>
            <a:ext cx="3532500" cy="720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0" name="Google Shape;70;p9"/>
          <p:cNvSpPr txBox="1">
            <a:spLocks noGrp="1"/>
          </p:cNvSpPr>
          <p:nvPr>
            <p:ph type="subTitle" idx="1"/>
          </p:nvPr>
        </p:nvSpPr>
        <p:spPr>
          <a:xfrm>
            <a:off x="1200800" y="2170625"/>
            <a:ext cx="3532500" cy="1596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9"/>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
        <p:cNvGrpSpPr/>
        <p:nvPr/>
      </p:nvGrpSpPr>
      <p:grpSpPr>
        <a:xfrm>
          <a:off x="0" y="0"/>
          <a:ext cx="0" cy="0"/>
          <a:chOff x="0" y="0"/>
          <a:chExt cx="0" cy="0"/>
        </a:xfrm>
      </p:grpSpPr>
      <p:pic>
        <p:nvPicPr>
          <p:cNvPr id="78" name="Google Shape;78;p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9" name="Google Shape;79;p11"/>
          <p:cNvSpPr txBox="1">
            <a:spLocks noGrp="1"/>
          </p:cNvSpPr>
          <p:nvPr>
            <p:ph type="title" hasCustomPrompt="1"/>
          </p:nvPr>
        </p:nvSpPr>
        <p:spPr>
          <a:xfrm>
            <a:off x="1169851" y="1620253"/>
            <a:ext cx="6771300" cy="114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0" name="Google Shape;80;p11"/>
          <p:cNvSpPr txBox="1">
            <a:spLocks noGrp="1"/>
          </p:cNvSpPr>
          <p:nvPr>
            <p:ph type="subTitle" idx="1"/>
          </p:nvPr>
        </p:nvSpPr>
        <p:spPr>
          <a:xfrm>
            <a:off x="1660726" y="2921566"/>
            <a:ext cx="5735400" cy="439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p:nvPr/>
        </p:nvSpPr>
        <p:spPr>
          <a:xfrm>
            <a:off x="2157033"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flipH="1">
            <a:off x="540002"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a:off x="5391096"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flipH="1">
            <a:off x="3774065"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flipH="1">
            <a:off x="7008127"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p:nvPr/>
        </p:nvSpPr>
        <p:spPr>
          <a:xfrm rot="10800000" flipH="1">
            <a:off x="2157033"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1"/>
          <p:cNvSpPr/>
          <p:nvPr/>
        </p:nvSpPr>
        <p:spPr>
          <a:xfrm rot="10800000">
            <a:off x="540002"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1"/>
          <p:cNvSpPr/>
          <p:nvPr/>
        </p:nvSpPr>
        <p:spPr>
          <a:xfrm rot="10800000" flipH="1">
            <a:off x="5391096"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1"/>
          <p:cNvSpPr/>
          <p:nvPr/>
        </p:nvSpPr>
        <p:spPr>
          <a:xfrm rot="10800000">
            <a:off x="3774065"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rot="10800000">
            <a:off x="7008127"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7_3">
    <p:spTree>
      <p:nvGrpSpPr>
        <p:cNvPr id="1" name="Shape 124"/>
        <p:cNvGrpSpPr/>
        <p:nvPr/>
      </p:nvGrpSpPr>
      <p:grpSpPr>
        <a:xfrm>
          <a:off x="0" y="0"/>
          <a:ext cx="0" cy="0"/>
          <a:chOff x="0" y="0"/>
          <a:chExt cx="0" cy="0"/>
        </a:xfrm>
      </p:grpSpPr>
      <p:pic>
        <p:nvPicPr>
          <p:cNvPr id="125" name="Google Shape;125;p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6" name="Google Shape;126;p15"/>
          <p:cNvSpPr txBox="1">
            <a:spLocks noGrp="1"/>
          </p:cNvSpPr>
          <p:nvPr>
            <p:ph type="title"/>
          </p:nvPr>
        </p:nvSpPr>
        <p:spPr>
          <a:xfrm>
            <a:off x="718500" y="2165600"/>
            <a:ext cx="4733700" cy="11991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4800"/>
              <a:buNone/>
              <a:defRPr sz="2500">
                <a:solidFill>
                  <a:schemeClr val="dk2"/>
                </a:solidFill>
                <a:latin typeface="Alegreya Sans"/>
                <a:ea typeface="Alegreya Sans"/>
                <a:cs typeface="Alegreya Sans"/>
                <a:sym typeface="Alegreya Sa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7" name="Google Shape;127;p15"/>
          <p:cNvSpPr txBox="1">
            <a:spLocks noGrp="1"/>
          </p:cNvSpPr>
          <p:nvPr>
            <p:ph type="title" idx="2"/>
          </p:nvPr>
        </p:nvSpPr>
        <p:spPr>
          <a:xfrm>
            <a:off x="1655538" y="4040431"/>
            <a:ext cx="2859600" cy="24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800"/>
              <a:buNone/>
              <a:defRPr sz="202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8" name="Google Shape;128;p15"/>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45"/>
        <p:cNvGrpSpPr/>
        <p:nvPr/>
      </p:nvGrpSpPr>
      <p:grpSpPr>
        <a:xfrm>
          <a:off x="0" y="0"/>
          <a:ext cx="0" cy="0"/>
          <a:chOff x="0" y="0"/>
          <a:chExt cx="0" cy="0"/>
        </a:xfrm>
      </p:grpSpPr>
      <p:pic>
        <p:nvPicPr>
          <p:cNvPr id="346" name="Google Shape;346;p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47" name="Google Shape;347;p35"/>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5"/>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5"/>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5"/>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51"/>
        <p:cNvGrpSpPr/>
        <p:nvPr/>
      </p:nvGrpSpPr>
      <p:grpSpPr>
        <a:xfrm>
          <a:off x="0" y="0"/>
          <a:ext cx="0" cy="0"/>
          <a:chOff x="0" y="0"/>
          <a:chExt cx="0" cy="0"/>
        </a:xfrm>
      </p:grpSpPr>
      <p:pic>
        <p:nvPicPr>
          <p:cNvPr id="352" name="Google Shape;352;p3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53" name="Google Shape;353;p36"/>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6"/>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rot="10800000" flipH="1">
            <a:off x="4643577" y="291415"/>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p:nvPr/>
        </p:nvSpPr>
        <p:spPr>
          <a:xfrm rot="10800000">
            <a:off x="2898927" y="291415"/>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6"/>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6"/>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6"/>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2_1">
    <p:spTree>
      <p:nvGrpSpPr>
        <p:cNvPr id="1" name="Shape 365"/>
        <p:cNvGrpSpPr/>
        <p:nvPr/>
      </p:nvGrpSpPr>
      <p:grpSpPr>
        <a:xfrm>
          <a:off x="0" y="0"/>
          <a:ext cx="0" cy="0"/>
          <a:chOff x="0" y="0"/>
          <a:chExt cx="0" cy="0"/>
        </a:xfrm>
      </p:grpSpPr>
      <p:pic>
        <p:nvPicPr>
          <p:cNvPr id="366" name="Google Shape;366;p37"/>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200"/>
              <a:buFont typeface="Rakkas"/>
              <a:buNone/>
              <a:defRPr sz="3200">
                <a:solidFill>
                  <a:schemeClr val="dk1"/>
                </a:solidFill>
                <a:latin typeface="Rakkas"/>
                <a:ea typeface="Rakkas"/>
                <a:cs typeface="Rakkas"/>
                <a:sym typeface="Rakkas"/>
              </a:defRPr>
            </a:lvl1pPr>
            <a:lvl2pPr lvl="1">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2pPr>
            <a:lvl3pPr lvl="2">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3pPr>
            <a:lvl4pPr lvl="3">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4pPr>
            <a:lvl5pPr lvl="4">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5pPr>
            <a:lvl6pPr lvl="5">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6pPr>
            <a:lvl7pPr lvl="6">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7pPr>
            <a:lvl8pPr lvl="7">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8pPr>
            <a:lvl9pPr lvl="8">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1pPr>
            <a:lvl2pPr marL="914400" lvl="1"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2pPr>
            <a:lvl3pPr marL="1371600" lvl="2"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3pPr>
            <a:lvl4pPr marL="1828800" lvl="3"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4pPr>
            <a:lvl5pPr marL="2286000" lvl="4"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5pPr>
            <a:lvl6pPr marL="2743200" lvl="5"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6pPr>
            <a:lvl7pPr marL="3200400" lvl="6"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7pPr>
            <a:lvl8pPr marL="3657600" lvl="7"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8pPr>
            <a:lvl9pPr marL="4114800" lvl="8"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5" r:id="rId3"/>
    <p:sldLayoutId id="2147483657" r:id="rId4"/>
    <p:sldLayoutId id="2147483658" r:id="rId5"/>
    <p:sldLayoutId id="2147483661" r:id="rId6"/>
    <p:sldLayoutId id="2147483681" r:id="rId7"/>
    <p:sldLayoutId id="2147483682" r:id="rId8"/>
    <p:sldLayoutId id="214748368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6" name="TextBox 5">
            <a:extLst>
              <a:ext uri="{FF2B5EF4-FFF2-40B4-BE49-F238E27FC236}">
                <a16:creationId xmlns:a16="http://schemas.microsoft.com/office/drawing/2014/main" id="{B9724F04-052A-D625-3727-975579974901}"/>
              </a:ext>
            </a:extLst>
          </p:cNvPr>
          <p:cNvSpPr txBox="1"/>
          <p:nvPr/>
        </p:nvSpPr>
        <p:spPr>
          <a:xfrm>
            <a:off x="2886680" y="314340"/>
            <a:ext cx="337063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 sz="3600" b="1" i="0" u="none" strike="noStrike" kern="1200" cap="none" spc="0" normalizeH="0" baseline="0" noProof="0">
                <a:ln>
                  <a:noFill/>
                </a:ln>
                <a:solidFill>
                  <a:srgbClr val="3E4355"/>
                </a:solidFill>
                <a:effectLst/>
                <a:uLnTx/>
                <a:uFillTx/>
                <a:latin typeface="Arial" panose="020B0604020202020204" pitchFamily="34" charset="0"/>
                <a:ea typeface="+mn-ea"/>
                <a:cs typeface="Arial" panose="020B0604020202020204" pitchFamily="34" charset="0"/>
                <a:sym typeface="Arial"/>
              </a:rPr>
              <a:t>KHỞI ĐỘNG</a:t>
            </a:r>
            <a:endParaRPr kumimoji="0" lang="en-US" sz="3600" b="1" i="0" u="none" strike="noStrike" kern="1200" cap="none" spc="0" normalizeH="0" baseline="0" noProof="0" dirty="0">
              <a:ln>
                <a:noFill/>
              </a:ln>
              <a:solidFill>
                <a:srgbClr val="3E4355"/>
              </a:solidFill>
              <a:effectLst/>
              <a:uLnTx/>
              <a:uFillTx/>
              <a:latin typeface="Calibri"/>
              <a:ea typeface="+mn-ea"/>
              <a:cs typeface="Arial"/>
              <a:sym typeface="Arial"/>
            </a:endParaRPr>
          </a:p>
        </p:txBody>
      </p:sp>
      <p:sp>
        <p:nvSpPr>
          <p:cNvPr id="10" name="TextBox 9">
            <a:extLst>
              <a:ext uri="{FF2B5EF4-FFF2-40B4-BE49-F238E27FC236}">
                <a16:creationId xmlns:a16="http://schemas.microsoft.com/office/drawing/2014/main" id="{4584CCA1-F627-4F30-9766-71F6DBEED5EA}"/>
              </a:ext>
            </a:extLst>
          </p:cNvPr>
          <p:cNvSpPr txBox="1"/>
          <p:nvPr/>
        </p:nvSpPr>
        <p:spPr>
          <a:xfrm>
            <a:off x="819613" y="2518466"/>
            <a:ext cx="7504771"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Xuất xứ: </a:t>
            </a:r>
            <a:r>
              <a:rPr lang="vi-VN" sz="2000"/>
              <a:t>bài thơ “Trường Sơn”</a:t>
            </a:r>
            <a:r>
              <a:rPr lang="en-US" sz="2000"/>
              <a:t>.</a:t>
            </a:r>
          </a:p>
          <a:p>
            <a:pPr marL="342900" indent="-342900" algn="just">
              <a:lnSpc>
                <a:spcPct val="150000"/>
              </a:lnSpc>
              <a:buFont typeface="Arial" panose="020B0604020202020204" pitchFamily="34" charset="0"/>
              <a:buChar char="•"/>
            </a:pPr>
            <a:r>
              <a:rPr lang="en-US" sz="2000"/>
              <a:t>Tác giả: </a:t>
            </a:r>
            <a:r>
              <a:rPr lang="vi-VN" sz="2000"/>
              <a:t>Nguyễn Đình Thi. Câu thơ </a:t>
            </a:r>
            <a:endParaRPr lang="en-US" sz="2000"/>
          </a:p>
          <a:p>
            <a:pPr marL="342900" indent="-342900" algn="just">
              <a:lnSpc>
                <a:spcPct val="150000"/>
              </a:lnSpc>
              <a:buFont typeface="Arial" panose="020B0604020202020204" pitchFamily="34" charset="0"/>
              <a:buChar char="•"/>
            </a:pPr>
            <a:r>
              <a:rPr lang="en-US" sz="2000"/>
              <a:t>Nội dung: </a:t>
            </a:r>
            <a:r>
              <a:rPr lang="vi-VN" sz="2000"/>
              <a:t>thể hiện ý chí yêu nước quật cường, niềm lạc quan tin tưởng cho toàn quân, dân ta và niềm tự hào dân tộc của nhân dân Việt Nam trong cuộc kháng chiến chống Mỹ. </a:t>
            </a:r>
            <a:endParaRPr lang="en-US" sz="2000"/>
          </a:p>
        </p:txBody>
      </p:sp>
      <p:grpSp>
        <p:nvGrpSpPr>
          <p:cNvPr id="14" name="Group 13">
            <a:extLst>
              <a:ext uri="{FF2B5EF4-FFF2-40B4-BE49-F238E27FC236}">
                <a16:creationId xmlns:a16="http://schemas.microsoft.com/office/drawing/2014/main" id="{0FDDBEFD-A65E-B323-EC2E-51F27AB87883}"/>
              </a:ext>
            </a:extLst>
          </p:cNvPr>
          <p:cNvGrpSpPr/>
          <p:nvPr/>
        </p:nvGrpSpPr>
        <p:grpSpPr>
          <a:xfrm>
            <a:off x="1520281" y="805993"/>
            <a:ext cx="6103435" cy="1765757"/>
            <a:chOff x="1382751" y="960671"/>
            <a:chExt cx="6103435" cy="1765757"/>
          </a:xfrm>
        </p:grpSpPr>
        <p:sp>
          <p:nvSpPr>
            <p:cNvPr id="11" name="Rectangle: Rounded Corners 10">
              <a:extLst>
                <a:ext uri="{FF2B5EF4-FFF2-40B4-BE49-F238E27FC236}">
                  <a16:creationId xmlns:a16="http://schemas.microsoft.com/office/drawing/2014/main" id="{E3CC6301-E190-4E8E-138D-43401445942D}"/>
                </a:ext>
              </a:extLst>
            </p:cNvPr>
            <p:cNvSpPr/>
            <p:nvPr/>
          </p:nvSpPr>
          <p:spPr>
            <a:xfrm>
              <a:off x="1579756" y="1270027"/>
              <a:ext cx="5490117" cy="1147045"/>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i="1">
                  <a:solidFill>
                    <a:srgbClr val="C00000"/>
                  </a:solidFill>
                  <a:latin typeface="Aptos Black" panose="020B0004020202020204" pitchFamily="34" charset="0"/>
                </a:rPr>
                <a:t>Xẻ dọc Trường Sơn đi cứu nước </a:t>
              </a:r>
              <a:endParaRPr lang="en-US" sz="2400" i="1">
                <a:solidFill>
                  <a:srgbClr val="C00000"/>
                </a:solidFill>
                <a:latin typeface="Aptos Black" panose="020B0004020202020204" pitchFamily="34" charset="0"/>
              </a:endParaRPr>
            </a:p>
            <a:p>
              <a:pPr algn="ctr">
                <a:lnSpc>
                  <a:spcPct val="150000"/>
                </a:lnSpc>
              </a:pPr>
              <a:r>
                <a:rPr lang="en-US" sz="2400" i="1">
                  <a:solidFill>
                    <a:srgbClr val="C00000"/>
                  </a:solidFill>
                  <a:latin typeface="Aptos Black" panose="020B0004020202020204" pitchFamily="34" charset="0"/>
                </a:rPr>
                <a:t>M</a:t>
              </a:r>
              <a:r>
                <a:rPr lang="vi-VN" sz="2400" i="1">
                  <a:solidFill>
                    <a:srgbClr val="C00000"/>
                  </a:solidFill>
                  <a:latin typeface="Aptos Black" panose="020B0004020202020204" pitchFamily="34" charset="0"/>
                </a:rPr>
                <a:t>à lòng phơi phới dậy tương lai</a:t>
              </a:r>
              <a:endParaRPr lang="en-US" sz="2400" i="1">
                <a:solidFill>
                  <a:srgbClr val="C00000"/>
                </a:solidFill>
                <a:latin typeface="Aptos Black" panose="020B0004020202020204" pitchFamily="34" charset="0"/>
              </a:endParaRPr>
            </a:p>
          </p:txBody>
        </p:sp>
        <p:sp>
          <p:nvSpPr>
            <p:cNvPr id="12" name="TextBox 11">
              <a:extLst>
                <a:ext uri="{FF2B5EF4-FFF2-40B4-BE49-F238E27FC236}">
                  <a16:creationId xmlns:a16="http://schemas.microsoft.com/office/drawing/2014/main" id="{73C49FE7-15EA-9933-1EEA-E7A73C44A9B5}"/>
                </a:ext>
              </a:extLst>
            </p:cNvPr>
            <p:cNvSpPr txBox="1"/>
            <p:nvPr/>
          </p:nvSpPr>
          <p:spPr>
            <a:xfrm>
              <a:off x="1382751" y="960671"/>
              <a:ext cx="564995" cy="1200329"/>
            </a:xfrm>
            <a:prstGeom prst="rect">
              <a:avLst/>
            </a:prstGeom>
            <a:noFill/>
          </p:spPr>
          <p:txBody>
            <a:bodyPr wrap="square" rtlCol="0">
              <a:spAutoFit/>
            </a:bodyPr>
            <a:lstStyle/>
            <a:p>
              <a:r>
                <a:rPr lang="en-US" sz="7200">
                  <a:solidFill>
                    <a:srgbClr val="C00000"/>
                  </a:solidFill>
                  <a:latin typeface="Aptos Black" panose="020B0004020202020204" pitchFamily="34" charset="0"/>
                </a:rPr>
                <a:t>“</a:t>
              </a:r>
            </a:p>
          </p:txBody>
        </p:sp>
        <p:sp>
          <p:nvSpPr>
            <p:cNvPr id="13" name="TextBox 12">
              <a:extLst>
                <a:ext uri="{FF2B5EF4-FFF2-40B4-BE49-F238E27FC236}">
                  <a16:creationId xmlns:a16="http://schemas.microsoft.com/office/drawing/2014/main" id="{FBE05F19-C95B-0CCC-A03D-64D595E87945}"/>
                </a:ext>
              </a:extLst>
            </p:cNvPr>
            <p:cNvSpPr txBox="1"/>
            <p:nvPr/>
          </p:nvSpPr>
          <p:spPr>
            <a:xfrm flipV="1">
              <a:off x="6921191" y="1526099"/>
              <a:ext cx="564995" cy="1200329"/>
            </a:xfrm>
            <a:prstGeom prst="rect">
              <a:avLst/>
            </a:prstGeom>
            <a:noFill/>
          </p:spPr>
          <p:txBody>
            <a:bodyPr wrap="square" rtlCol="0">
              <a:spAutoFit/>
            </a:bodyPr>
            <a:lstStyle/>
            <a:p>
              <a:r>
                <a:rPr lang="en-US" sz="7200">
                  <a:solidFill>
                    <a:srgbClr val="C00000"/>
                  </a:solidFill>
                  <a:latin typeface="Aptos Black" panose="020B0004020202020204" pitchFamily="34" charset="0"/>
                </a:rPr>
                <a:t>“</a:t>
              </a:r>
            </a:p>
          </p:txBody>
        </p:sp>
      </p:grpSp>
      <p:pic>
        <p:nvPicPr>
          <p:cNvPr id="2" name="Picture 1">
            <a:extLst>
              <a:ext uri="{FF2B5EF4-FFF2-40B4-BE49-F238E27FC236}">
                <a16:creationId xmlns:a16="http://schemas.microsoft.com/office/drawing/2014/main" id="{B888475F-B971-39F8-61C2-9ADC94DECCAC}"/>
              </a:ext>
            </a:extLst>
          </p:cNvPr>
          <p:cNvPicPr>
            <a:picLocks noChangeAspect="1"/>
          </p:cNvPicPr>
          <p:nvPr/>
        </p:nvPicPr>
        <p:blipFill>
          <a:blip r:embed="rId3"/>
          <a:stretch>
            <a:fillRect/>
          </a:stretch>
        </p:blipFill>
        <p:spPr>
          <a:xfrm>
            <a:off x="0" y="4923582"/>
            <a:ext cx="1230832" cy="219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31BC810-08C7-E811-1A6E-3CB8207DC19E}"/>
              </a:ext>
            </a:extLst>
          </p:cNvPr>
          <p:cNvSpPr/>
          <p:nvPr/>
        </p:nvSpPr>
        <p:spPr>
          <a:xfrm>
            <a:off x="596602" y="338404"/>
            <a:ext cx="7950796" cy="1393753"/>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lvl="0" algn="just">
              <a:lnSpc>
                <a:spcPct val="150000"/>
              </a:lnSpc>
              <a:buClrTx/>
              <a:defRPr/>
            </a:pPr>
            <a:r>
              <a:rPr lang="vi-VN" sz="2000">
                <a:latin typeface="Arial" panose="020B0604020202020204" pitchFamily="34" charset="0"/>
                <a:ea typeface="Calibri" panose="020F0502020204030204" pitchFamily="34" charset="0"/>
                <a:cs typeface="+mn-cs"/>
              </a:rPr>
              <a:t>Khai thác Hình 17.2, thông tin mục 1a SGK tr.85 và trả lời câu hỏi:</a:t>
            </a:r>
            <a:r>
              <a:rPr lang="en-US" sz="2000">
                <a:latin typeface="Arial" panose="020B0604020202020204" pitchFamily="34" charset="0"/>
                <a:ea typeface="Calibri" panose="020F0502020204030204" pitchFamily="34" charset="0"/>
                <a:cs typeface="+mn-cs"/>
              </a:rPr>
              <a:t> </a:t>
            </a:r>
            <a:r>
              <a:rPr lang="vi-VN" sz="2000" b="1" i="1">
                <a:solidFill>
                  <a:srgbClr val="FF0000"/>
                </a:solidFill>
                <a:latin typeface="Arial" panose="020B0604020202020204" pitchFamily="34" charset="0"/>
                <a:ea typeface="Calibri" panose="020F0502020204030204" pitchFamily="34" charset="0"/>
                <a:cs typeface="+mn-cs"/>
              </a:rPr>
              <a:t>Hãy mô tả những thắng lợi tiêu biểu của quân dân miền Nam trong giai đoạn 1965 – 1968. </a:t>
            </a:r>
          </a:p>
        </p:txBody>
      </p:sp>
      <p:pic>
        <p:nvPicPr>
          <p:cNvPr id="3" name="Picture 2">
            <a:extLst>
              <a:ext uri="{FF2B5EF4-FFF2-40B4-BE49-F238E27FC236}">
                <a16:creationId xmlns:a16="http://schemas.microsoft.com/office/drawing/2014/main" id="{E69786C7-8171-4F45-33D9-1237919BF0F4}"/>
              </a:ext>
            </a:extLst>
          </p:cNvPr>
          <p:cNvPicPr>
            <a:picLocks noChangeAspect="1"/>
          </p:cNvPicPr>
          <p:nvPr/>
        </p:nvPicPr>
        <p:blipFill>
          <a:blip r:embed="rId2"/>
          <a:stretch>
            <a:fillRect/>
          </a:stretch>
        </p:blipFill>
        <p:spPr>
          <a:xfrm>
            <a:off x="0" y="1732157"/>
            <a:ext cx="3405570" cy="3417233"/>
          </a:xfrm>
          <a:prstGeom prst="rect">
            <a:avLst/>
          </a:prstGeom>
        </p:spPr>
      </p:pic>
      <p:sp>
        <p:nvSpPr>
          <p:cNvPr id="4" name="Rectangle: Rounded Corners 3">
            <a:extLst>
              <a:ext uri="{FF2B5EF4-FFF2-40B4-BE49-F238E27FC236}">
                <a16:creationId xmlns:a16="http://schemas.microsoft.com/office/drawing/2014/main" id="{B28A7CD1-A865-2D99-19B3-54C7EA18357E}"/>
              </a:ext>
            </a:extLst>
          </p:cNvPr>
          <p:cNvSpPr/>
          <p:nvPr/>
        </p:nvSpPr>
        <p:spPr>
          <a:xfrm>
            <a:off x="3501483" y="1892783"/>
            <a:ext cx="5345150" cy="678967"/>
          </a:xfrm>
          <a:prstGeom prst="roundRect">
            <a:avLst>
              <a:gd name="adj" fmla="val 9382"/>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000" b="1" i="1">
                <a:solidFill>
                  <a:srgbClr val="FF0000"/>
                </a:solidFill>
                <a:ea typeface="Calibri" panose="020F0502020204030204" pitchFamily="34" charset="0"/>
              </a:rPr>
              <a:t>Nhóm 1: </a:t>
            </a:r>
            <a:r>
              <a:rPr lang="vi-VN" sz="2000">
                <a:solidFill>
                  <a:srgbClr val="000000"/>
                </a:solidFill>
                <a:ea typeface="Calibri" panose="020F0502020204030204" pitchFamily="34" charset="0"/>
              </a:rPr>
              <a:t>Tìm hiểu thắng lợi Vạn Tường.</a:t>
            </a:r>
            <a:endParaRPr kumimoji="0" lang="en-US" sz="1600" u="none" strike="noStrike" kern="0" cap="none" spc="0" normalizeH="0" baseline="0" noProof="0">
              <a:ln>
                <a:noFill/>
              </a:ln>
              <a:solidFill>
                <a:srgbClr val="1B1B1B"/>
              </a:solidFill>
              <a:effectLst/>
              <a:uLnTx/>
              <a:uFillTx/>
              <a:latin typeface="Arial"/>
              <a:sym typeface="Arial"/>
            </a:endParaRPr>
          </a:p>
        </p:txBody>
      </p:sp>
      <p:sp>
        <p:nvSpPr>
          <p:cNvPr id="5" name="Rectangle: Rounded Corners 4">
            <a:extLst>
              <a:ext uri="{FF2B5EF4-FFF2-40B4-BE49-F238E27FC236}">
                <a16:creationId xmlns:a16="http://schemas.microsoft.com/office/drawing/2014/main" id="{9BA26FEC-6F0B-A1C9-F3D5-6633F9B421D7}"/>
              </a:ext>
            </a:extLst>
          </p:cNvPr>
          <p:cNvSpPr/>
          <p:nvPr/>
        </p:nvSpPr>
        <p:spPr>
          <a:xfrm>
            <a:off x="3501483" y="2743640"/>
            <a:ext cx="5345150" cy="1215972"/>
          </a:xfrm>
          <a:prstGeom prst="roundRect">
            <a:avLst>
              <a:gd name="adj" fmla="val 9382"/>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b="1" i="1">
                <a:solidFill>
                  <a:srgbClr val="FF0000"/>
                </a:solidFill>
                <a:ea typeface="Calibri" panose="020F0502020204030204" pitchFamily="34" charset="0"/>
              </a:rPr>
              <a:t>Nhóm </a:t>
            </a:r>
            <a:r>
              <a:rPr lang="en-US" sz="2000" b="1" i="1">
                <a:solidFill>
                  <a:srgbClr val="FF0000"/>
                </a:solidFill>
                <a:ea typeface="Calibri" panose="020F0502020204030204" pitchFamily="34" charset="0"/>
              </a:rPr>
              <a:t>2</a:t>
            </a:r>
            <a:r>
              <a:rPr lang="vi-VN" sz="2000" b="1" i="1">
                <a:solidFill>
                  <a:srgbClr val="FF0000"/>
                </a:solidFill>
                <a:ea typeface="Calibri" panose="020F0502020204030204" pitchFamily="34" charset="0"/>
              </a:rPr>
              <a:t>: </a:t>
            </a:r>
            <a:r>
              <a:rPr lang="vi-VN" sz="2000">
                <a:solidFill>
                  <a:srgbClr val="000000"/>
                </a:solidFill>
                <a:ea typeface="Calibri" panose="020F0502020204030204" pitchFamily="34" charset="0"/>
              </a:rPr>
              <a:t>Tìm hiểu thắng lợi mùa khô 1965 – 1966 và mùa khô 1966 – 1967.</a:t>
            </a:r>
            <a:endParaRPr kumimoji="0" lang="en-US" sz="1600" u="none" strike="noStrike" kern="0" cap="none" spc="0" normalizeH="0" baseline="0" noProof="0">
              <a:ln>
                <a:noFill/>
              </a:ln>
              <a:solidFill>
                <a:srgbClr val="1B1B1B"/>
              </a:solidFill>
              <a:effectLst/>
              <a:uLnTx/>
              <a:uFillTx/>
              <a:latin typeface="Arial"/>
              <a:sym typeface="Arial"/>
            </a:endParaRPr>
          </a:p>
        </p:txBody>
      </p:sp>
      <p:sp>
        <p:nvSpPr>
          <p:cNvPr id="6" name="Rectangle: Rounded Corners 5">
            <a:extLst>
              <a:ext uri="{FF2B5EF4-FFF2-40B4-BE49-F238E27FC236}">
                <a16:creationId xmlns:a16="http://schemas.microsoft.com/office/drawing/2014/main" id="{4126E3FA-E1D7-F963-134E-10D5EFDA2834}"/>
              </a:ext>
            </a:extLst>
          </p:cNvPr>
          <p:cNvSpPr/>
          <p:nvPr/>
        </p:nvSpPr>
        <p:spPr>
          <a:xfrm>
            <a:off x="3501483" y="4126129"/>
            <a:ext cx="5345150" cy="678967"/>
          </a:xfrm>
          <a:prstGeom prst="roundRect">
            <a:avLst>
              <a:gd name="adj" fmla="val 9382"/>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000" b="1" i="1">
                <a:solidFill>
                  <a:srgbClr val="FF0000"/>
                </a:solidFill>
                <a:ea typeface="Calibri" panose="020F0502020204030204" pitchFamily="34" charset="0"/>
              </a:rPr>
              <a:t>Nhóm </a:t>
            </a:r>
            <a:r>
              <a:rPr lang="en-US" sz="2000" b="1" i="1">
                <a:solidFill>
                  <a:srgbClr val="FF0000"/>
                </a:solidFill>
                <a:ea typeface="Calibri" panose="020F0502020204030204" pitchFamily="34" charset="0"/>
              </a:rPr>
              <a:t>3</a:t>
            </a:r>
            <a:r>
              <a:rPr lang="vi-VN" sz="2000" b="1" i="1">
                <a:solidFill>
                  <a:srgbClr val="FF0000"/>
                </a:solidFill>
                <a:ea typeface="Calibri" panose="020F0502020204030204" pitchFamily="34" charset="0"/>
              </a:rPr>
              <a:t>: </a:t>
            </a:r>
            <a:r>
              <a:rPr lang="vi-VN" sz="2000">
                <a:solidFill>
                  <a:srgbClr val="000000"/>
                </a:solidFill>
                <a:ea typeface="Calibri" panose="020F0502020204030204" pitchFamily="34" charset="0"/>
              </a:rPr>
              <a:t>Tìm hiểu thắng lợi Xuân Mậu Thân.</a:t>
            </a:r>
            <a:endParaRPr kumimoji="0" lang="en-US" sz="1600" u="none" strike="noStrike" kern="0" cap="none" spc="0" normalizeH="0" baseline="0" noProof="0">
              <a:ln>
                <a:noFill/>
              </a:ln>
              <a:solidFill>
                <a:srgbClr val="1B1B1B"/>
              </a:solidFill>
              <a:effectLst/>
              <a:uLnTx/>
              <a:uFillTx/>
              <a:latin typeface="Arial"/>
              <a:sym typeface="Arial"/>
            </a:endParaRPr>
          </a:p>
        </p:txBody>
      </p:sp>
    </p:spTree>
    <p:extLst>
      <p:ext uri="{BB962C8B-B14F-4D97-AF65-F5344CB8AC3E}">
        <p14:creationId xmlns:p14="http://schemas.microsoft.com/office/powerpoint/2010/main" val="54952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5E65F790-C46D-568F-FA3D-D7A4EF90C197}"/>
              </a:ext>
            </a:extLst>
          </p:cNvPr>
          <p:cNvSpPr/>
          <p:nvPr/>
        </p:nvSpPr>
        <p:spPr>
          <a:xfrm>
            <a:off x="382163" y="419761"/>
            <a:ext cx="3557935" cy="4526828"/>
          </a:xfrm>
          <a:prstGeom prst="round2DiagRect">
            <a:avLst>
              <a:gd name="adj1" fmla="val 0"/>
              <a:gd name="adj2" fmla="val 9217"/>
            </a:avLst>
          </a:prstGeom>
          <a:solidFill>
            <a:srgbClr val="FFFFFF"/>
          </a:solidFill>
          <a:ln w="9525"/>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0" algn="just">
              <a:lnSpc>
                <a:spcPct val="150000"/>
              </a:lnSpc>
              <a:defRPr/>
            </a:pPr>
            <a:r>
              <a:rPr kumimoji="0" lang="vi-VN" sz="2000" b="1"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sym typeface="Arial"/>
              </a:rPr>
              <a:t>TƯ LIỆU </a:t>
            </a:r>
            <a:r>
              <a:rPr lang="en-US" sz="2000" b="1">
                <a:solidFill>
                  <a:srgbClr val="0070C0"/>
                </a:solidFill>
                <a:latin typeface="Times New Roman" panose="02020603050405020304" pitchFamily="18" charset="0"/>
                <a:ea typeface="Times New Roman" panose="02020603050405020304" pitchFamily="18" charset="0"/>
              </a:rPr>
              <a:t>1.1</a:t>
            </a:r>
            <a:r>
              <a:rPr kumimoji="0" lang="vi-VN" sz="2000" b="1"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sym typeface="Arial"/>
              </a:rPr>
              <a:t>:</a:t>
            </a:r>
            <a:r>
              <a:rPr kumimoji="0" lang="vi-VN" sz="2000" b="1" u="none" strike="noStrike" kern="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sym typeface="Arial"/>
              </a:rPr>
              <a:t> </a:t>
            </a:r>
            <a:r>
              <a:rPr lang="vi-VN" sz="2000">
                <a:solidFill>
                  <a:srgbClr val="000000"/>
                </a:solidFill>
                <a:latin typeface="Times New Roman" panose="02020603050405020304" pitchFamily="18" charset="0"/>
                <a:ea typeface="Times New Roman" panose="02020603050405020304" pitchFamily="18" charset="0"/>
              </a:rPr>
              <a:t>“…Chúng ta không thể đạt được mục tiêu ở Việt Nam bằng bất cứ biện pháp quân sự nào; và vụ thế chúng ta phải tìm kiếm một mục tiêu chính trị nhỏ bé hơn thông qua đàm phán”.</a:t>
            </a:r>
          </a:p>
          <a:p>
            <a:pPr lvl="0" algn="r">
              <a:lnSpc>
                <a:spcPct val="150000"/>
              </a:lnSpc>
              <a:defRPr/>
            </a:pPr>
            <a:r>
              <a:rPr lang="vi-VN" sz="1100">
                <a:solidFill>
                  <a:srgbClr val="000000"/>
                </a:solidFill>
                <a:latin typeface="Times New Roman" panose="02020603050405020304" pitchFamily="18" charset="0"/>
                <a:ea typeface="Times New Roman" panose="02020603050405020304" pitchFamily="18" charset="0"/>
              </a:rPr>
              <a:t>(Mắc Na-ma-ra, Nhìn lại quá khứ - Tấm thảm kịch và những bài học về Việt Nam, NXB Chính trị quốc gia, Hà Nội, 1995, tr.303)</a:t>
            </a:r>
          </a:p>
        </p:txBody>
      </p:sp>
      <p:grpSp>
        <p:nvGrpSpPr>
          <p:cNvPr id="7" name="Group 6">
            <a:extLst>
              <a:ext uri="{FF2B5EF4-FFF2-40B4-BE49-F238E27FC236}">
                <a16:creationId xmlns:a16="http://schemas.microsoft.com/office/drawing/2014/main" id="{7A4820CE-ACC0-3BC4-4C8F-D04AA4A35371}"/>
              </a:ext>
            </a:extLst>
          </p:cNvPr>
          <p:cNvGrpSpPr/>
          <p:nvPr/>
        </p:nvGrpSpPr>
        <p:grpSpPr>
          <a:xfrm>
            <a:off x="4118518" y="880475"/>
            <a:ext cx="4742985" cy="3605399"/>
            <a:chOff x="4140820" y="924569"/>
            <a:chExt cx="4742985" cy="3605399"/>
          </a:xfrm>
        </p:grpSpPr>
        <p:pic>
          <p:nvPicPr>
            <p:cNvPr id="4" name="Picture 3">
              <a:extLst>
                <a:ext uri="{FF2B5EF4-FFF2-40B4-BE49-F238E27FC236}">
                  <a16:creationId xmlns:a16="http://schemas.microsoft.com/office/drawing/2014/main" id="{830EA89E-A25C-9A08-A342-8995991092F1}"/>
                </a:ext>
              </a:extLst>
            </p:cNvPr>
            <p:cNvPicPr>
              <a:picLocks noChangeAspect="1"/>
            </p:cNvPicPr>
            <p:nvPr/>
          </p:nvPicPr>
          <p:blipFill>
            <a:blip r:embed="rId2"/>
            <a:srcRect t="5997" b="5997"/>
            <a:stretch/>
          </p:blipFill>
          <p:spPr>
            <a:xfrm>
              <a:off x="4140820" y="924569"/>
              <a:ext cx="4742985" cy="2902912"/>
            </a:xfrm>
            <a:prstGeom prst="rect">
              <a:avLst/>
            </a:prstGeom>
          </p:spPr>
        </p:pic>
        <p:sp>
          <p:nvSpPr>
            <p:cNvPr id="6" name="TextBox 5">
              <a:extLst>
                <a:ext uri="{FF2B5EF4-FFF2-40B4-BE49-F238E27FC236}">
                  <a16:creationId xmlns:a16="http://schemas.microsoft.com/office/drawing/2014/main" id="{731A2224-BF61-EAA6-1CB3-26803D407CF2}"/>
                </a:ext>
              </a:extLst>
            </p:cNvPr>
            <p:cNvSpPr txBox="1"/>
            <p:nvPr/>
          </p:nvSpPr>
          <p:spPr>
            <a:xfrm>
              <a:off x="4366050" y="3831251"/>
              <a:ext cx="4292524" cy="698717"/>
            </a:xfrm>
            <a:prstGeom prst="rect">
              <a:avLst/>
            </a:prstGeom>
            <a:noFill/>
          </p:spPr>
          <p:txBody>
            <a:bodyPr wrap="square">
              <a:spAutoFit/>
            </a:bodyPr>
            <a:lstStyle/>
            <a:p>
              <a:pPr algn="ctr">
                <a:lnSpc>
                  <a:spcPct val="150000"/>
                </a:lnSpc>
              </a:pPr>
              <a:r>
                <a:rPr lang="en-US"/>
                <a:t>Hình 17.2. Quân Giải phóng làm chủ đường Lê Lợi ở Sài Gòn (1968)</a:t>
              </a:r>
            </a:p>
          </p:txBody>
        </p:sp>
      </p:grpSp>
    </p:spTree>
    <p:extLst>
      <p:ext uri="{BB962C8B-B14F-4D97-AF65-F5344CB8AC3E}">
        <p14:creationId xmlns:p14="http://schemas.microsoft.com/office/powerpoint/2010/main" val="335576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525E0D87-371C-8AB5-0BBA-8D5AE2883F67}"/>
              </a:ext>
            </a:extLst>
          </p:cNvPr>
          <p:cNvSpPr/>
          <p:nvPr/>
        </p:nvSpPr>
        <p:spPr>
          <a:xfrm>
            <a:off x="1419922" y="367599"/>
            <a:ext cx="1031973" cy="582921"/>
          </a:xfrm>
          <a:prstGeom prst="round2DiagRect">
            <a:avLst>
              <a:gd name="adj1" fmla="val 29524"/>
              <a:gd name="adj2" fmla="val 0"/>
            </a:avLst>
          </a:prstGeom>
          <a:solidFill>
            <a:schemeClr val="accent5">
              <a:lumMod val="2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rPr>
              <a:t>a.1.</a:t>
            </a:r>
            <a:endParaRPr lang="vi-VN" sz="2800" b="1" dirty="0">
              <a:solidFill>
                <a:srgbClr val="FFFFFF"/>
              </a:solidFill>
            </a:endParaRPr>
          </a:p>
        </p:txBody>
      </p:sp>
      <p:cxnSp>
        <p:nvCxnSpPr>
          <p:cNvPr id="6" name="Straight Connector 5">
            <a:extLst>
              <a:ext uri="{FF2B5EF4-FFF2-40B4-BE49-F238E27FC236}">
                <a16:creationId xmlns:a16="http://schemas.microsoft.com/office/drawing/2014/main" id="{430B3B39-2B85-77D8-7495-0A8F34790CE1}"/>
              </a:ext>
            </a:extLst>
          </p:cNvPr>
          <p:cNvCxnSpPr>
            <a:cxnSpLocks/>
            <a:endCxn id="7" idx="1"/>
          </p:cNvCxnSpPr>
          <p:nvPr/>
        </p:nvCxnSpPr>
        <p:spPr>
          <a:xfrm>
            <a:off x="2451895" y="659060"/>
            <a:ext cx="14525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FE14F11A-2FD8-B341-4050-8E7FC5D87CAA}"/>
              </a:ext>
            </a:extLst>
          </p:cNvPr>
          <p:cNvSpPr/>
          <p:nvPr/>
        </p:nvSpPr>
        <p:spPr>
          <a:xfrm>
            <a:off x="2597149" y="367599"/>
            <a:ext cx="4532194" cy="582921"/>
          </a:xfrm>
          <a:prstGeom prst="roundRect">
            <a:avLst>
              <a:gd name="adj" fmla="val 11744"/>
            </a:avLst>
          </a:prstGeom>
          <a:solidFill>
            <a:schemeClr val="accent5"/>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bIns="46800" rtlCol="0" anchor="ctr"/>
          <a:lstStyle/>
          <a:p>
            <a:pPr algn="ctr">
              <a:spcBef>
                <a:spcPts val="100"/>
              </a:spcBef>
              <a:spcAft>
                <a:spcPts val="100"/>
              </a:spcAft>
            </a:pPr>
            <a:r>
              <a:rPr lang="en-US" sz="2200" b="1">
                <a:solidFill>
                  <a:srgbClr val="000000"/>
                </a:solidFill>
                <a:ea typeface="Times New Roman" panose="02020603050405020304" pitchFamily="18" charset="0"/>
                <a:cs typeface="Arial" panose="020B0604020202020204" pitchFamily="34" charset="0"/>
              </a:rPr>
              <a:t>Chiến thắng Vạn Tường</a:t>
            </a:r>
            <a:endParaRPr lang="vi-VN" sz="2200" b="1" dirty="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986105F-21B9-FB7F-255A-EF0ACBFE6D5B}"/>
              </a:ext>
            </a:extLst>
          </p:cNvPr>
          <p:cNvSpPr/>
          <p:nvPr/>
        </p:nvSpPr>
        <p:spPr>
          <a:xfrm>
            <a:off x="331086" y="1197143"/>
            <a:ext cx="4386871" cy="1430600"/>
          </a:xfrm>
          <a:prstGeom prst="roundRect">
            <a:avLst>
              <a:gd name="adj" fmla="val 10348"/>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a:solidFill>
                  <a:srgbClr val="000000"/>
                </a:solidFill>
                <a:cs typeface="Arial" panose="020B0604020202020204" pitchFamily="34" charset="0"/>
              </a:rPr>
              <a:t>Đẩy lùi cuộc hành quân của quân Mỹ nhằm “tìm diệt” bộ đội chủ lực của ta ở Vạn  Tường (Quảng Ngãi).</a:t>
            </a:r>
            <a:endParaRPr lang="vi-VN" sz="2000" dirty="0">
              <a:solidFill>
                <a:srgbClr val="000000"/>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3EFEFC08-0302-A6B5-EFC9-A83C62FFFE23}"/>
              </a:ext>
            </a:extLst>
          </p:cNvPr>
          <p:cNvSpPr/>
          <p:nvPr/>
        </p:nvSpPr>
        <p:spPr>
          <a:xfrm>
            <a:off x="331086" y="2721534"/>
            <a:ext cx="4386871" cy="990743"/>
          </a:xfrm>
          <a:prstGeom prst="roundRect">
            <a:avLst>
              <a:gd name="adj" fmla="val 10348"/>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a:solidFill>
                  <a:srgbClr val="000000"/>
                </a:solidFill>
                <a:cs typeface="Arial" panose="020B0604020202020204" pitchFamily="34" charset="0"/>
              </a:rPr>
              <a:t>Mở đầu cao trào “Tìm Mỹ mà đánh, lùng </a:t>
            </a:r>
            <a:r>
              <a:rPr lang="en-US" sz="2000">
                <a:solidFill>
                  <a:srgbClr val="000000"/>
                </a:solidFill>
                <a:cs typeface="Arial" panose="020B0604020202020204" pitchFamily="34" charset="0"/>
              </a:rPr>
              <a:t>N</a:t>
            </a:r>
            <a:r>
              <a:rPr lang="vi-VN" sz="2000">
                <a:solidFill>
                  <a:srgbClr val="000000"/>
                </a:solidFill>
                <a:cs typeface="Arial" panose="020B0604020202020204" pitchFamily="34" charset="0"/>
              </a:rPr>
              <a:t>gụy mà diệt”.</a:t>
            </a:r>
            <a:endParaRPr lang="vi-VN" sz="2000" dirty="0">
              <a:solidFill>
                <a:srgbClr val="0000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C5CA4163-FF8F-6C1B-9967-A97A9B91324E}"/>
              </a:ext>
            </a:extLst>
          </p:cNvPr>
          <p:cNvGrpSpPr/>
          <p:nvPr/>
        </p:nvGrpSpPr>
        <p:grpSpPr>
          <a:xfrm>
            <a:off x="439669" y="3806068"/>
            <a:ext cx="4278288" cy="990743"/>
            <a:chOff x="3119566" y="3907469"/>
            <a:chExt cx="4600400" cy="1127070"/>
          </a:xfrm>
        </p:grpSpPr>
        <p:sp>
          <p:nvSpPr>
            <p:cNvPr id="12" name="Arrow: Right 11">
              <a:extLst>
                <a:ext uri="{FF2B5EF4-FFF2-40B4-BE49-F238E27FC236}">
                  <a16:creationId xmlns:a16="http://schemas.microsoft.com/office/drawing/2014/main" id="{79B25993-81C9-E7DF-1CD9-9B6B2A9D798F}"/>
                </a:ext>
              </a:extLst>
            </p:cNvPr>
            <p:cNvSpPr/>
            <p:nvPr/>
          </p:nvSpPr>
          <p:spPr>
            <a:xfrm>
              <a:off x="3119566" y="4317393"/>
              <a:ext cx="348554" cy="30722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000" b="0" u="none" strike="noStrike" kern="0" cap="none" spc="0" normalizeH="0" baseline="0" noProof="0">
                <a:ln>
                  <a:noFill/>
                </a:ln>
                <a:solidFill>
                  <a:srgbClr val="EBEBE8"/>
                </a:solidFill>
                <a:effectLst/>
                <a:uLnTx/>
                <a:uFillTx/>
                <a:latin typeface="Arial" panose="020B0604020202020204" pitchFamily="34" charset="0"/>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id="{F6049D50-F100-7E21-A5EA-3C462586D07C}"/>
                </a:ext>
              </a:extLst>
            </p:cNvPr>
            <p:cNvSpPr/>
            <p:nvPr/>
          </p:nvSpPr>
          <p:spPr>
            <a:xfrm>
              <a:off x="3617207" y="3907469"/>
              <a:ext cx="4102759" cy="1127070"/>
            </a:xfrm>
            <a:prstGeom prst="roundRect">
              <a:avLst>
                <a:gd name="adj" fmla="val 11304"/>
              </a:avLst>
            </a:prstGeom>
            <a:solidFill>
              <a:srgbClr val="F8F8F8"/>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Chứng minh khả năng đánh thắng Mỹ của quân dân ta.</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3A9A0A8A-49F4-2DCC-1D6B-63CF7DA5B1A2}"/>
              </a:ext>
            </a:extLst>
          </p:cNvPr>
          <p:cNvGrpSpPr/>
          <p:nvPr/>
        </p:nvGrpSpPr>
        <p:grpSpPr>
          <a:xfrm>
            <a:off x="5019724" y="1181538"/>
            <a:ext cx="3781275" cy="3769162"/>
            <a:chOff x="292105" y="-327260"/>
            <a:chExt cx="3781275" cy="3769162"/>
          </a:xfrm>
        </p:grpSpPr>
        <p:pic>
          <p:nvPicPr>
            <p:cNvPr id="15" name="Picture 14">
              <a:extLst>
                <a:ext uri="{FF2B5EF4-FFF2-40B4-BE49-F238E27FC236}">
                  <a16:creationId xmlns:a16="http://schemas.microsoft.com/office/drawing/2014/main" id="{B9A82C83-42B1-B74E-34CE-B3ABBD4252BB}"/>
                </a:ext>
              </a:extLst>
            </p:cNvPr>
            <p:cNvPicPr>
              <a:picLocks noChangeAspect="1"/>
            </p:cNvPicPr>
            <p:nvPr/>
          </p:nvPicPr>
          <p:blipFill>
            <a:blip r:embed="rId2"/>
            <a:srcRect/>
            <a:stretch/>
          </p:blipFill>
          <p:spPr>
            <a:xfrm>
              <a:off x="292105" y="-327260"/>
              <a:ext cx="3781275" cy="3461385"/>
            </a:xfrm>
            <a:prstGeom prst="rect">
              <a:avLst/>
            </a:prstGeom>
          </p:spPr>
        </p:pic>
        <p:sp>
          <p:nvSpPr>
            <p:cNvPr id="16" name="TextBox 15">
              <a:extLst>
                <a:ext uri="{FF2B5EF4-FFF2-40B4-BE49-F238E27FC236}">
                  <a16:creationId xmlns:a16="http://schemas.microsoft.com/office/drawing/2014/main" id="{AA510081-EE6D-4E50-721E-CBB36D6C630D}"/>
                </a:ext>
              </a:extLst>
            </p:cNvPr>
            <p:cNvSpPr txBox="1"/>
            <p:nvPr/>
          </p:nvSpPr>
          <p:spPr>
            <a:xfrm>
              <a:off x="374412" y="3134125"/>
              <a:ext cx="3616659" cy="307777"/>
            </a:xfrm>
            <a:prstGeom prst="rect">
              <a:avLst/>
            </a:prstGeom>
            <a:noFill/>
          </p:spPr>
          <p:txBody>
            <a:bodyPr wrap="square" rtlCol="0">
              <a:spAutoFit/>
            </a:bodyPr>
            <a:lstStyle/>
            <a:p>
              <a:pPr algn="ctr"/>
              <a:r>
                <a:rPr lang="vi-VN"/>
                <a:t>Lược đồ trận </a:t>
              </a:r>
              <a:r>
                <a:rPr lang="en-US"/>
                <a:t>V</a:t>
              </a:r>
              <a:r>
                <a:rPr lang="vi-VN"/>
                <a:t>ạn Tường (8</a:t>
              </a:r>
              <a:r>
                <a:rPr lang="en-US"/>
                <a:t>/</a:t>
              </a:r>
              <a:r>
                <a:rPr lang="vi-VN"/>
                <a:t>1965)</a:t>
              </a:r>
              <a:endParaRPr lang="en-US"/>
            </a:p>
          </p:txBody>
        </p:sp>
      </p:grpSp>
      <p:pic>
        <p:nvPicPr>
          <p:cNvPr id="2" name="Picture 1">
            <a:extLst>
              <a:ext uri="{FF2B5EF4-FFF2-40B4-BE49-F238E27FC236}">
                <a16:creationId xmlns:a16="http://schemas.microsoft.com/office/drawing/2014/main" id="{C98D4A02-C431-62F7-5938-B9F4ECFF0089}"/>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348697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Horizontal)">
                                      <p:cBhvr>
                                        <p:cTn id="22" dur="500"/>
                                        <p:tgtEl>
                                          <p:spTgt spid="9"/>
                                        </p:tgtEl>
                                      </p:cBhvr>
                                    </p:animEffect>
                                  </p:childTnLst>
                                </p:cTn>
                              </p:par>
                            </p:childTnLst>
                          </p:cTn>
                        </p:par>
                        <p:par>
                          <p:cTn id="23" fill="hold">
                            <p:stCondLst>
                              <p:cond delay="500"/>
                            </p:stCondLst>
                            <p:childTnLst>
                              <p:par>
                                <p:cTn id="24" presetID="16" presetClass="entr" presetSubtype="42"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out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9575C-D7BF-AF77-473E-92D1FED7A7A3}"/>
            </a:ext>
          </a:extLst>
        </p:cNvPr>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4E8E5D6A-05EB-6C35-0FA5-032E49A304CD}"/>
              </a:ext>
            </a:extLst>
          </p:cNvPr>
          <p:cNvSpPr/>
          <p:nvPr/>
        </p:nvSpPr>
        <p:spPr>
          <a:xfrm>
            <a:off x="476451" y="290840"/>
            <a:ext cx="1031973" cy="582921"/>
          </a:xfrm>
          <a:prstGeom prst="round2DiagRect">
            <a:avLst>
              <a:gd name="adj1" fmla="val 29524"/>
              <a:gd name="adj2" fmla="val 0"/>
            </a:avLst>
          </a:prstGeom>
          <a:solidFill>
            <a:schemeClr val="accent5">
              <a:lumMod val="2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rPr>
              <a:t>a.2.</a:t>
            </a:r>
            <a:endParaRPr lang="vi-VN" sz="2800" b="1" dirty="0">
              <a:solidFill>
                <a:srgbClr val="FFFFFF"/>
              </a:solidFill>
            </a:endParaRPr>
          </a:p>
        </p:txBody>
      </p:sp>
      <p:cxnSp>
        <p:nvCxnSpPr>
          <p:cNvPr id="6" name="Straight Connector 5">
            <a:extLst>
              <a:ext uri="{FF2B5EF4-FFF2-40B4-BE49-F238E27FC236}">
                <a16:creationId xmlns:a16="http://schemas.microsoft.com/office/drawing/2014/main" id="{4B9F12A7-5B21-4305-533A-F4F0CE9F6D16}"/>
              </a:ext>
            </a:extLst>
          </p:cNvPr>
          <p:cNvCxnSpPr>
            <a:cxnSpLocks/>
            <a:endCxn id="7" idx="1"/>
          </p:cNvCxnSpPr>
          <p:nvPr/>
        </p:nvCxnSpPr>
        <p:spPr>
          <a:xfrm>
            <a:off x="1508424" y="582301"/>
            <a:ext cx="14525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A9F19EC-5F26-26BC-0B11-B27CC65842F5}"/>
              </a:ext>
            </a:extLst>
          </p:cNvPr>
          <p:cNvSpPr/>
          <p:nvPr/>
        </p:nvSpPr>
        <p:spPr>
          <a:xfrm>
            <a:off x="1653678" y="290840"/>
            <a:ext cx="7065012" cy="582921"/>
          </a:xfrm>
          <a:prstGeom prst="roundRect">
            <a:avLst>
              <a:gd name="adj" fmla="val 11744"/>
            </a:avLst>
          </a:prstGeom>
          <a:solidFill>
            <a:schemeClr val="accent5"/>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bIns="46800" rtlCol="0" anchor="ctr"/>
          <a:lstStyle/>
          <a:p>
            <a:pPr algn="ctr">
              <a:spcBef>
                <a:spcPts val="100"/>
              </a:spcBef>
              <a:spcAft>
                <a:spcPts val="100"/>
              </a:spcAft>
            </a:pPr>
            <a:r>
              <a:rPr lang="en-US" sz="2200" b="1">
                <a:solidFill>
                  <a:srgbClr val="000000"/>
                </a:solidFill>
                <a:ea typeface="Times New Roman" panose="02020603050405020304" pitchFamily="18" charset="0"/>
                <a:cs typeface="Arial" panose="020B0604020202020204" pitchFamily="34" charset="0"/>
              </a:rPr>
              <a:t>Chiến thắng 2 mùa khô 1965 – 1966 và 1966 – 1967</a:t>
            </a:r>
            <a:endParaRPr lang="vi-VN" sz="2200" b="1" dirty="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6D5BFD3-2D72-0267-94AC-2BF2382EE5F0}"/>
              </a:ext>
            </a:extLst>
          </p:cNvPr>
          <p:cNvGrpSpPr/>
          <p:nvPr/>
        </p:nvGrpSpPr>
        <p:grpSpPr>
          <a:xfrm>
            <a:off x="251083" y="3119284"/>
            <a:ext cx="3228097" cy="1787252"/>
            <a:chOff x="3617207" y="3363337"/>
            <a:chExt cx="3471140" cy="2033179"/>
          </a:xfrm>
        </p:grpSpPr>
        <p:sp>
          <p:nvSpPr>
            <p:cNvPr id="12" name="Arrow: Right 11">
              <a:extLst>
                <a:ext uri="{FF2B5EF4-FFF2-40B4-BE49-F238E27FC236}">
                  <a16:creationId xmlns:a16="http://schemas.microsoft.com/office/drawing/2014/main" id="{BF5338E4-66E3-29F3-38A8-3D60967EAB17}"/>
                </a:ext>
              </a:extLst>
            </p:cNvPr>
            <p:cNvSpPr/>
            <p:nvPr/>
          </p:nvSpPr>
          <p:spPr>
            <a:xfrm rot="5400000">
              <a:off x="5168400" y="3402515"/>
              <a:ext cx="368752" cy="29039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000" b="0" u="none" strike="noStrike" kern="0" cap="none" spc="0" normalizeH="0" baseline="0" noProof="0">
                <a:ln>
                  <a:noFill/>
                </a:ln>
                <a:solidFill>
                  <a:srgbClr val="EBEBE8"/>
                </a:solidFill>
                <a:effectLst/>
                <a:uLnTx/>
                <a:uFillTx/>
                <a:latin typeface="Arial" panose="020B0604020202020204" pitchFamily="34" charset="0"/>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id="{FF65B0A6-FF96-C7DE-D732-234704FE7128}"/>
                </a:ext>
              </a:extLst>
            </p:cNvPr>
            <p:cNvSpPr/>
            <p:nvPr/>
          </p:nvSpPr>
          <p:spPr>
            <a:xfrm>
              <a:off x="3617207" y="3815043"/>
              <a:ext cx="3471140" cy="1581473"/>
            </a:xfrm>
            <a:prstGeom prst="roundRect">
              <a:avLst>
                <a:gd name="adj" fmla="val 11304"/>
              </a:avLst>
            </a:prstGeom>
            <a:solidFill>
              <a:srgbClr val="F8F8F8"/>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 tục chứng minh khả năng đánh thắng Mỹ của quân dân miền Nam</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7D33717C-4134-5336-80FB-DCD54B8D45ED}"/>
              </a:ext>
            </a:extLst>
          </p:cNvPr>
          <p:cNvGrpSpPr/>
          <p:nvPr/>
        </p:nvGrpSpPr>
        <p:grpSpPr>
          <a:xfrm>
            <a:off x="251084" y="1118630"/>
            <a:ext cx="3815490" cy="1579967"/>
            <a:chOff x="251084" y="910471"/>
            <a:chExt cx="3815490" cy="1579967"/>
          </a:xfrm>
        </p:grpSpPr>
        <p:sp>
          <p:nvSpPr>
            <p:cNvPr id="9" name="Rectangle: Rounded Corners 8">
              <a:extLst>
                <a:ext uri="{FF2B5EF4-FFF2-40B4-BE49-F238E27FC236}">
                  <a16:creationId xmlns:a16="http://schemas.microsoft.com/office/drawing/2014/main" id="{E426A300-A600-BDBC-A5D7-DB0381C19B30}"/>
                </a:ext>
              </a:extLst>
            </p:cNvPr>
            <p:cNvSpPr/>
            <p:nvPr/>
          </p:nvSpPr>
          <p:spPr>
            <a:xfrm>
              <a:off x="251084" y="1197143"/>
              <a:ext cx="3815490" cy="1293295"/>
            </a:xfrm>
            <a:prstGeom prst="roundRect">
              <a:avLst>
                <a:gd name="adj" fmla="val 10348"/>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b"/>
            <a:lstStyle/>
            <a:p>
              <a:pPr algn="just">
                <a:lnSpc>
                  <a:spcPct val="150000"/>
                </a:lnSpc>
              </a:pPr>
              <a:r>
                <a:rPr lang="en-US" sz="2000">
                  <a:solidFill>
                    <a:srgbClr val="000000"/>
                  </a:solidFill>
                  <a:cs typeface="Arial" panose="020B0604020202020204" pitchFamily="34" charset="0"/>
                </a:rPr>
                <a:t>C</a:t>
              </a:r>
              <a:r>
                <a:rPr lang="vi-VN" sz="2000">
                  <a:solidFill>
                    <a:srgbClr val="000000"/>
                  </a:solidFill>
                  <a:cs typeface="Arial" panose="020B0604020202020204" pitchFamily="34" charset="0"/>
                </a:rPr>
                <a:t>uộc phản công nhằm vào căn cứ ở Đông Nam Bộ, khu V</a:t>
              </a:r>
              <a:r>
                <a:rPr lang="en-US" sz="2000">
                  <a:solidFill>
                    <a:srgbClr val="000000"/>
                  </a:solidFill>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E4C2E48-0C7A-54F0-008A-082ADBD8C6F5}"/>
                </a:ext>
              </a:extLst>
            </p:cNvPr>
            <p:cNvSpPr/>
            <p:nvPr/>
          </p:nvSpPr>
          <p:spPr>
            <a:xfrm>
              <a:off x="688334" y="910471"/>
              <a:ext cx="2940989" cy="57334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Mùa khô 1965 - 1966</a:t>
              </a:r>
            </a:p>
          </p:txBody>
        </p:sp>
      </p:grpSp>
      <p:grpSp>
        <p:nvGrpSpPr>
          <p:cNvPr id="18" name="Group 17">
            <a:extLst>
              <a:ext uri="{FF2B5EF4-FFF2-40B4-BE49-F238E27FC236}">
                <a16:creationId xmlns:a16="http://schemas.microsoft.com/office/drawing/2014/main" id="{EA11B37A-80E2-2884-ADB6-B8C8697564BF}"/>
              </a:ext>
            </a:extLst>
          </p:cNvPr>
          <p:cNvGrpSpPr/>
          <p:nvPr/>
        </p:nvGrpSpPr>
        <p:grpSpPr>
          <a:xfrm>
            <a:off x="4219145" y="1118630"/>
            <a:ext cx="4701831" cy="1579968"/>
            <a:chOff x="4219145" y="910471"/>
            <a:chExt cx="4701831" cy="1579968"/>
          </a:xfrm>
        </p:grpSpPr>
        <p:sp>
          <p:nvSpPr>
            <p:cNvPr id="10" name="Rectangle: Rounded Corners 9">
              <a:extLst>
                <a:ext uri="{FF2B5EF4-FFF2-40B4-BE49-F238E27FC236}">
                  <a16:creationId xmlns:a16="http://schemas.microsoft.com/office/drawing/2014/main" id="{02C788ED-0D85-BBA6-BF07-0B36F764E3C5}"/>
                </a:ext>
              </a:extLst>
            </p:cNvPr>
            <p:cNvSpPr/>
            <p:nvPr/>
          </p:nvSpPr>
          <p:spPr>
            <a:xfrm>
              <a:off x="4219145" y="1197143"/>
              <a:ext cx="4701831" cy="1293296"/>
            </a:xfrm>
            <a:prstGeom prst="roundRect">
              <a:avLst>
                <a:gd name="adj" fmla="val 10348"/>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b"/>
            <a:lstStyle/>
            <a:p>
              <a:pPr algn="just">
                <a:lnSpc>
                  <a:spcPct val="150000"/>
                </a:lnSpc>
              </a:pPr>
              <a:r>
                <a:rPr lang="en-US" sz="2000">
                  <a:solidFill>
                    <a:srgbClr val="000000"/>
                  </a:solidFill>
                  <a:cs typeface="Arial" panose="020B0604020202020204" pitchFamily="34" charset="0"/>
                </a:rPr>
                <a:t>B</a:t>
              </a:r>
              <a:r>
                <a:rPr lang="vi-VN" sz="2000">
                  <a:solidFill>
                    <a:srgbClr val="000000"/>
                  </a:solidFill>
                  <a:cs typeface="Arial" panose="020B0604020202020204" pitchFamily="34" charset="0"/>
                </a:rPr>
                <a:t>a cuộc hành quân lớn “tìm diệt”, “bình định” của quân Mỹ và tay sai Sài Gòn.</a:t>
              </a:r>
              <a:endParaRPr lang="vi-VN" sz="2000" dirty="0">
                <a:solidFill>
                  <a:srgbClr val="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8A81997E-EA5F-15A2-2D3B-B0A6D9170741}"/>
                </a:ext>
              </a:extLst>
            </p:cNvPr>
            <p:cNvSpPr/>
            <p:nvPr/>
          </p:nvSpPr>
          <p:spPr>
            <a:xfrm>
              <a:off x="5099565" y="910471"/>
              <a:ext cx="2940989" cy="57334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Mùa khô 1966 - 1967</a:t>
              </a:r>
            </a:p>
          </p:txBody>
        </p:sp>
      </p:grpSp>
      <p:sp>
        <p:nvSpPr>
          <p:cNvPr id="19" name="Right Brace 18">
            <a:extLst>
              <a:ext uri="{FF2B5EF4-FFF2-40B4-BE49-F238E27FC236}">
                <a16:creationId xmlns:a16="http://schemas.microsoft.com/office/drawing/2014/main" id="{20227DF0-64E0-8105-EF0A-D42CEF908648}"/>
              </a:ext>
            </a:extLst>
          </p:cNvPr>
          <p:cNvSpPr/>
          <p:nvPr/>
        </p:nvSpPr>
        <p:spPr>
          <a:xfrm rot="5400000">
            <a:off x="4433272" y="-1410672"/>
            <a:ext cx="305516" cy="8669894"/>
          </a:xfrm>
          <a:prstGeom prst="rightBrace">
            <a:avLst>
              <a:gd name="adj1" fmla="val 3753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19">
            <a:extLst>
              <a:ext uri="{FF2B5EF4-FFF2-40B4-BE49-F238E27FC236}">
                <a16:creationId xmlns:a16="http://schemas.microsoft.com/office/drawing/2014/main" id="{C63C429C-DDAF-D91C-D9DB-D0F9525EFEB9}"/>
              </a:ext>
            </a:extLst>
          </p:cNvPr>
          <p:cNvGrpSpPr/>
          <p:nvPr/>
        </p:nvGrpSpPr>
        <p:grpSpPr>
          <a:xfrm>
            <a:off x="3711490" y="3119284"/>
            <a:ext cx="5209486" cy="1787252"/>
            <a:chOff x="3617207" y="3363337"/>
            <a:chExt cx="5601708" cy="2033179"/>
          </a:xfrm>
        </p:grpSpPr>
        <p:sp>
          <p:nvSpPr>
            <p:cNvPr id="21" name="Arrow: Right 20">
              <a:extLst>
                <a:ext uri="{FF2B5EF4-FFF2-40B4-BE49-F238E27FC236}">
                  <a16:creationId xmlns:a16="http://schemas.microsoft.com/office/drawing/2014/main" id="{E20ED1D4-406E-5326-4A79-E0693EC37C6B}"/>
                </a:ext>
              </a:extLst>
            </p:cNvPr>
            <p:cNvSpPr/>
            <p:nvPr/>
          </p:nvSpPr>
          <p:spPr>
            <a:xfrm rot="5400000">
              <a:off x="6233684" y="3402515"/>
              <a:ext cx="368752" cy="29039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en-US" sz="2000" b="0" u="none" strike="noStrike" kern="0" cap="none" spc="0" normalizeH="0" baseline="0" noProof="0">
                <a:ln>
                  <a:noFill/>
                </a:ln>
                <a:solidFill>
                  <a:srgbClr val="EBEBE8"/>
                </a:solidFill>
                <a:effectLst/>
                <a:uLnTx/>
                <a:uFillTx/>
                <a:latin typeface="Arial" panose="020B0604020202020204" pitchFamily="34" charset="0"/>
                <a:cs typeface="Arial" panose="020B0604020202020204" pitchFamily="34" charset="0"/>
                <a:sym typeface="Arial"/>
              </a:endParaRPr>
            </a:p>
          </p:txBody>
        </p:sp>
        <p:sp>
          <p:nvSpPr>
            <p:cNvPr id="22" name="Rectangle: Rounded Corners 21">
              <a:extLst>
                <a:ext uri="{FF2B5EF4-FFF2-40B4-BE49-F238E27FC236}">
                  <a16:creationId xmlns:a16="http://schemas.microsoft.com/office/drawing/2014/main" id="{56377E51-65C2-0DFC-AAD3-73882636F648}"/>
                </a:ext>
              </a:extLst>
            </p:cNvPr>
            <p:cNvSpPr/>
            <p:nvPr/>
          </p:nvSpPr>
          <p:spPr>
            <a:xfrm>
              <a:off x="3617207" y="3815043"/>
              <a:ext cx="5601708" cy="1581473"/>
            </a:xfrm>
            <a:prstGeom prst="roundRect">
              <a:avLst>
                <a:gd name="adj" fmla="val 11304"/>
              </a:avLst>
            </a:prstGeom>
            <a:solidFill>
              <a:srgbClr val="F8F8F8"/>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ạo điều kiện thuận lợi cho Đảng đưa ra quyết định ở cuộc Tổng tiến công và nổi dậy năm 1968 trên toàn miền Nam.</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FC89479D-7BFE-ACAC-E330-4EFAEBAFE3F7}"/>
              </a:ext>
            </a:extLst>
          </p:cNvPr>
          <p:cNvPicPr>
            <a:picLocks noChangeAspect="1"/>
          </p:cNvPicPr>
          <p:nvPr/>
        </p:nvPicPr>
        <p:blipFill>
          <a:blip r:embed="rId2"/>
          <a:stretch>
            <a:fillRect/>
          </a:stretch>
        </p:blipFill>
        <p:spPr>
          <a:xfrm>
            <a:off x="0" y="4923582"/>
            <a:ext cx="1230832" cy="219918"/>
          </a:xfrm>
          <a:prstGeom prst="rect">
            <a:avLst/>
          </a:prstGeom>
        </p:spPr>
      </p:pic>
    </p:spTree>
    <p:extLst>
      <p:ext uri="{BB962C8B-B14F-4D97-AF65-F5344CB8AC3E}">
        <p14:creationId xmlns:p14="http://schemas.microsoft.com/office/powerpoint/2010/main" val="381218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0953C-0D32-07CA-0F5A-3760B5E93D70}"/>
            </a:ext>
          </a:extLst>
        </p:cNvPr>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3951F3BD-08B2-A6F8-4ADD-B5B4A0D5A218}"/>
              </a:ext>
            </a:extLst>
          </p:cNvPr>
          <p:cNvSpPr/>
          <p:nvPr/>
        </p:nvSpPr>
        <p:spPr>
          <a:xfrm>
            <a:off x="1419922" y="367599"/>
            <a:ext cx="1031973" cy="582921"/>
          </a:xfrm>
          <a:prstGeom prst="round2DiagRect">
            <a:avLst>
              <a:gd name="adj1" fmla="val 29524"/>
              <a:gd name="adj2" fmla="val 0"/>
            </a:avLst>
          </a:prstGeom>
          <a:solidFill>
            <a:schemeClr val="accent5">
              <a:lumMod val="2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rPr>
              <a:t>a.3.</a:t>
            </a:r>
            <a:endParaRPr lang="vi-VN" sz="2800" b="1" dirty="0">
              <a:solidFill>
                <a:srgbClr val="FFFFFF"/>
              </a:solidFill>
            </a:endParaRPr>
          </a:p>
        </p:txBody>
      </p:sp>
      <p:cxnSp>
        <p:nvCxnSpPr>
          <p:cNvPr id="14" name="Straight Connector 13">
            <a:extLst>
              <a:ext uri="{FF2B5EF4-FFF2-40B4-BE49-F238E27FC236}">
                <a16:creationId xmlns:a16="http://schemas.microsoft.com/office/drawing/2014/main" id="{CC31F15C-3B6F-5D70-BD51-EE3334AE3FE2}"/>
              </a:ext>
            </a:extLst>
          </p:cNvPr>
          <p:cNvCxnSpPr>
            <a:cxnSpLocks/>
            <a:endCxn id="15" idx="1"/>
          </p:cNvCxnSpPr>
          <p:nvPr/>
        </p:nvCxnSpPr>
        <p:spPr>
          <a:xfrm>
            <a:off x="2451895" y="659060"/>
            <a:ext cx="14525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7D7113C4-3EE3-6CEF-7B19-E93E61D8CA8D}"/>
              </a:ext>
            </a:extLst>
          </p:cNvPr>
          <p:cNvSpPr/>
          <p:nvPr/>
        </p:nvSpPr>
        <p:spPr>
          <a:xfrm>
            <a:off x="2597149" y="367599"/>
            <a:ext cx="4532194" cy="582921"/>
          </a:xfrm>
          <a:prstGeom prst="roundRect">
            <a:avLst>
              <a:gd name="adj" fmla="val 11744"/>
            </a:avLst>
          </a:prstGeom>
          <a:solidFill>
            <a:schemeClr val="accent5"/>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bIns="46800" rtlCol="0" anchor="ctr"/>
          <a:lstStyle/>
          <a:p>
            <a:pPr algn="ctr">
              <a:spcBef>
                <a:spcPts val="100"/>
              </a:spcBef>
              <a:spcAft>
                <a:spcPts val="100"/>
              </a:spcAft>
            </a:pPr>
            <a:r>
              <a:rPr lang="en-US" sz="2200" b="1">
                <a:solidFill>
                  <a:srgbClr val="000000"/>
                </a:solidFill>
                <a:ea typeface="Times New Roman" panose="02020603050405020304" pitchFamily="18" charset="0"/>
                <a:cs typeface="Arial" panose="020B0604020202020204" pitchFamily="34" charset="0"/>
              </a:rPr>
              <a:t>Chiến thắng Xuân Mậu Thân</a:t>
            </a:r>
            <a:endParaRPr lang="vi-VN" sz="2200" b="1" dirty="0">
              <a:ea typeface="Calibri" panose="020F050202020403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4F0FA029-52E8-25CE-78C4-8E0C1179D2DF}"/>
              </a:ext>
            </a:extLst>
          </p:cNvPr>
          <p:cNvSpPr/>
          <p:nvPr/>
        </p:nvSpPr>
        <p:spPr>
          <a:xfrm>
            <a:off x="468141" y="1206202"/>
            <a:ext cx="4326992" cy="582921"/>
          </a:xfrm>
          <a:prstGeom prst="roundRect">
            <a:avLst>
              <a:gd name="adj" fmla="val 16823"/>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468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Thời gian: </a:t>
            </a:r>
            <a:r>
              <a:rPr lang="en-US" sz="2000">
                <a:solidFill>
                  <a:srgbClr val="000000"/>
                </a:solidFill>
                <a:latin typeface="Arial" panose="020B0604020202020204" pitchFamily="34" charset="0"/>
                <a:cs typeface="Arial" panose="020B0604020202020204" pitchFamily="34" charset="0"/>
              </a:rPr>
              <a:t>đêm 30, rạng sáng 31/1</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1" name="TextBox 30">
            <a:extLst>
              <a:ext uri="{FF2B5EF4-FFF2-40B4-BE49-F238E27FC236}">
                <a16:creationId xmlns:a16="http://schemas.microsoft.com/office/drawing/2014/main" id="{A52A0896-1CFD-B320-876F-E956D870B2C5}"/>
              </a:ext>
            </a:extLst>
          </p:cNvPr>
          <p:cNvSpPr txBox="1"/>
          <p:nvPr/>
        </p:nvSpPr>
        <p:spPr>
          <a:xfrm>
            <a:off x="564040" y="1822813"/>
            <a:ext cx="4066218" cy="958660"/>
          </a:xfrm>
          <a:prstGeom prst="rect">
            <a:avLst/>
          </a:prstGeom>
          <a:noFill/>
        </p:spPr>
        <p:txBody>
          <a:bodyPr wrap="square">
            <a:spAutoFit/>
          </a:bodyPr>
          <a:lstStyle/>
          <a:p>
            <a:pPr marL="342900" lvl="0" indent="-342900" algn="just">
              <a:lnSpc>
                <a:spcPct val="150000"/>
              </a:lnSpc>
              <a:buFont typeface="Arial" panose="020B0604020202020204" pitchFamily="34" charset="0"/>
              <a:buChar char="•"/>
            </a:pPr>
            <a:r>
              <a:rPr lang="vi-VN" sz="2000"/>
              <a:t>Tiến công, nổi dậy vào các đô thị, vị trí đầu não của địch.</a:t>
            </a:r>
          </a:p>
        </p:txBody>
      </p:sp>
      <p:grpSp>
        <p:nvGrpSpPr>
          <p:cNvPr id="32" name="Group 31">
            <a:extLst>
              <a:ext uri="{FF2B5EF4-FFF2-40B4-BE49-F238E27FC236}">
                <a16:creationId xmlns:a16="http://schemas.microsoft.com/office/drawing/2014/main" id="{3C33DE9E-7A7F-3EE5-921E-CA90D944EA03}"/>
              </a:ext>
            </a:extLst>
          </p:cNvPr>
          <p:cNvGrpSpPr/>
          <p:nvPr/>
        </p:nvGrpSpPr>
        <p:grpSpPr>
          <a:xfrm>
            <a:off x="272808" y="2810546"/>
            <a:ext cx="5020303" cy="990600"/>
            <a:chOff x="2819690" y="1561878"/>
            <a:chExt cx="5020303" cy="990600"/>
          </a:xfrm>
        </p:grpSpPr>
        <p:sp>
          <p:nvSpPr>
            <p:cNvPr id="33" name="Rectangle: Rounded Corners 32">
              <a:extLst>
                <a:ext uri="{FF2B5EF4-FFF2-40B4-BE49-F238E27FC236}">
                  <a16:creationId xmlns:a16="http://schemas.microsoft.com/office/drawing/2014/main" id="{C0FB6DBB-8BEC-E5D7-290B-B25B5607C3E1}"/>
                </a:ext>
              </a:extLst>
            </p:cNvPr>
            <p:cNvSpPr/>
            <p:nvPr/>
          </p:nvSpPr>
          <p:spPr>
            <a:xfrm>
              <a:off x="3398685" y="1561878"/>
              <a:ext cx="4441308" cy="990600"/>
            </a:xfrm>
            <a:prstGeom prst="roundRect">
              <a:avLst>
                <a:gd name="adj" fmla="val 9885"/>
              </a:avLst>
            </a:prstGeom>
            <a:solidFill>
              <a:schemeClr val="tx2">
                <a:lumMod val="90000"/>
              </a:schemeClr>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Buộc Mỹ phải </a:t>
              </a: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tuyên bố “phi Mỹ hóa” chiến tranh xâm lược.</a:t>
              </a:r>
              <a:endParaRPr lang="vi-VN" sz="2800">
                <a:solidFill>
                  <a:srgbClr val="000000"/>
                </a:solidFill>
                <a:latin typeface="Arial" panose="020B0604020202020204" pitchFamily="34" charset="0"/>
                <a:cs typeface="Arial" panose="020B0604020202020204" pitchFamily="34" charset="0"/>
              </a:endParaRPr>
            </a:p>
          </p:txBody>
        </p:sp>
        <p:sp>
          <p:nvSpPr>
            <p:cNvPr id="34" name="Arrow: Right 33">
              <a:extLst>
                <a:ext uri="{FF2B5EF4-FFF2-40B4-BE49-F238E27FC236}">
                  <a16:creationId xmlns:a16="http://schemas.microsoft.com/office/drawing/2014/main" id="{1FE6AF4D-956A-E312-F14A-29232B714C0F}"/>
                </a:ext>
              </a:extLst>
            </p:cNvPr>
            <p:cNvSpPr/>
            <p:nvPr/>
          </p:nvSpPr>
          <p:spPr>
            <a:xfrm>
              <a:off x="2819690" y="1880701"/>
              <a:ext cx="469303" cy="3529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5" name="Group 34">
            <a:extLst>
              <a:ext uri="{FF2B5EF4-FFF2-40B4-BE49-F238E27FC236}">
                <a16:creationId xmlns:a16="http://schemas.microsoft.com/office/drawing/2014/main" id="{56CD2C90-3A75-CB07-FACE-E60373C81E25}"/>
              </a:ext>
            </a:extLst>
          </p:cNvPr>
          <p:cNvGrpSpPr/>
          <p:nvPr/>
        </p:nvGrpSpPr>
        <p:grpSpPr>
          <a:xfrm>
            <a:off x="272808" y="3929864"/>
            <a:ext cx="5020303" cy="990600"/>
            <a:chOff x="2819690" y="1561878"/>
            <a:chExt cx="5020303" cy="990600"/>
          </a:xfrm>
        </p:grpSpPr>
        <p:sp>
          <p:nvSpPr>
            <p:cNvPr id="36" name="Rectangle: Rounded Corners 35">
              <a:extLst>
                <a:ext uri="{FF2B5EF4-FFF2-40B4-BE49-F238E27FC236}">
                  <a16:creationId xmlns:a16="http://schemas.microsoft.com/office/drawing/2014/main" id="{DECDA04E-45EB-4EF5-5EC3-ACA6DF63547A}"/>
                </a:ext>
              </a:extLst>
            </p:cNvPr>
            <p:cNvSpPr/>
            <p:nvPr/>
          </p:nvSpPr>
          <p:spPr>
            <a:xfrm>
              <a:off x="3398684" y="1561878"/>
              <a:ext cx="4441309" cy="990600"/>
            </a:xfrm>
            <a:prstGeom prst="roundRect">
              <a:avLst>
                <a:gd name="adj" fmla="val 9885"/>
              </a:avLst>
            </a:prstGeom>
            <a:solidFill>
              <a:schemeClr val="tx2">
                <a:lumMod val="90000"/>
              </a:schemeClr>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hấp nhận đàm phán ở Pa-ri (Pháp) để bàn về chấm dứt chiến tranh. </a:t>
              </a:r>
              <a:endParaRPr lang="vi-VN" sz="2800">
                <a:solidFill>
                  <a:srgbClr val="000000"/>
                </a:solidFill>
                <a:latin typeface="Arial" panose="020B0604020202020204" pitchFamily="34" charset="0"/>
                <a:cs typeface="Arial" panose="020B0604020202020204" pitchFamily="34" charset="0"/>
              </a:endParaRPr>
            </a:p>
          </p:txBody>
        </p:sp>
        <p:sp>
          <p:nvSpPr>
            <p:cNvPr id="37" name="Arrow: Right 36">
              <a:extLst>
                <a:ext uri="{FF2B5EF4-FFF2-40B4-BE49-F238E27FC236}">
                  <a16:creationId xmlns:a16="http://schemas.microsoft.com/office/drawing/2014/main" id="{75EA043D-C949-31FF-3660-7DEFBE522E40}"/>
                </a:ext>
              </a:extLst>
            </p:cNvPr>
            <p:cNvSpPr/>
            <p:nvPr/>
          </p:nvSpPr>
          <p:spPr>
            <a:xfrm>
              <a:off x="2819690" y="1880701"/>
              <a:ext cx="469303" cy="3529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1" name="Group 40">
            <a:extLst>
              <a:ext uri="{FF2B5EF4-FFF2-40B4-BE49-F238E27FC236}">
                <a16:creationId xmlns:a16="http://schemas.microsoft.com/office/drawing/2014/main" id="{AECFCB4E-47B6-1CB1-1C2E-5A5F311F72D8}"/>
              </a:ext>
            </a:extLst>
          </p:cNvPr>
          <p:cNvGrpSpPr/>
          <p:nvPr/>
        </p:nvGrpSpPr>
        <p:grpSpPr>
          <a:xfrm>
            <a:off x="5402802" y="1206202"/>
            <a:ext cx="3616659" cy="3769496"/>
            <a:chOff x="614074" y="-511607"/>
            <a:chExt cx="3616659" cy="3769496"/>
          </a:xfrm>
        </p:grpSpPr>
        <p:pic>
          <p:nvPicPr>
            <p:cNvPr id="42" name="Picture 41">
              <a:extLst>
                <a:ext uri="{FF2B5EF4-FFF2-40B4-BE49-F238E27FC236}">
                  <a16:creationId xmlns:a16="http://schemas.microsoft.com/office/drawing/2014/main" id="{53278170-4214-3612-5D16-E3DC7B8AFA1E}"/>
                </a:ext>
              </a:extLst>
            </p:cNvPr>
            <p:cNvPicPr>
              <a:picLocks noChangeAspect="1"/>
            </p:cNvPicPr>
            <p:nvPr/>
          </p:nvPicPr>
          <p:blipFill>
            <a:blip r:embed="rId2"/>
            <a:srcRect l="53168"/>
            <a:stretch/>
          </p:blipFill>
          <p:spPr>
            <a:xfrm>
              <a:off x="634871" y="-511607"/>
              <a:ext cx="3575066" cy="2469041"/>
            </a:xfrm>
            <a:prstGeom prst="rect">
              <a:avLst/>
            </a:prstGeom>
          </p:spPr>
        </p:pic>
        <p:sp>
          <p:nvSpPr>
            <p:cNvPr id="43" name="TextBox 42">
              <a:extLst>
                <a:ext uri="{FF2B5EF4-FFF2-40B4-BE49-F238E27FC236}">
                  <a16:creationId xmlns:a16="http://schemas.microsoft.com/office/drawing/2014/main" id="{453EF72F-C5F5-9E20-3345-EDE868E92537}"/>
                </a:ext>
              </a:extLst>
            </p:cNvPr>
            <p:cNvSpPr txBox="1"/>
            <p:nvPr/>
          </p:nvSpPr>
          <p:spPr>
            <a:xfrm>
              <a:off x="614074" y="1912841"/>
              <a:ext cx="3616659" cy="13450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Đêm 30 rạng sáng 31/1/1968 quân và dân Đồng bằng sông Cửu Long đồng loạt tiến công và nổi dậy ở hầu hết các thành phố, thị xã, thị trấn...</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8227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30"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6F1DC1-54F3-76ED-94DC-42F1EF469023}"/>
              </a:ext>
            </a:extLst>
          </p:cNvPr>
          <p:cNvGrpSpPr/>
          <p:nvPr/>
        </p:nvGrpSpPr>
        <p:grpSpPr>
          <a:xfrm>
            <a:off x="138476" y="272262"/>
            <a:ext cx="4196427" cy="3451573"/>
            <a:chOff x="162341" y="237153"/>
            <a:chExt cx="4196427" cy="3451573"/>
          </a:xfrm>
        </p:grpSpPr>
        <p:pic>
          <p:nvPicPr>
            <p:cNvPr id="5" name="Picture 4">
              <a:extLst>
                <a:ext uri="{FF2B5EF4-FFF2-40B4-BE49-F238E27FC236}">
                  <a16:creationId xmlns:a16="http://schemas.microsoft.com/office/drawing/2014/main" id="{7E60D9EC-11A8-3CC3-F68A-BC71C8AAE207}"/>
                </a:ext>
              </a:extLst>
            </p:cNvPr>
            <p:cNvPicPr>
              <a:picLocks noChangeAspect="1"/>
            </p:cNvPicPr>
            <p:nvPr/>
          </p:nvPicPr>
          <p:blipFill>
            <a:blip r:embed="rId2"/>
            <a:srcRect/>
            <a:stretch/>
          </p:blipFill>
          <p:spPr>
            <a:xfrm>
              <a:off x="244734" y="237153"/>
              <a:ext cx="4031642" cy="2752856"/>
            </a:xfrm>
            <a:prstGeom prst="rect">
              <a:avLst/>
            </a:prstGeom>
          </p:spPr>
        </p:pic>
        <p:sp>
          <p:nvSpPr>
            <p:cNvPr id="6" name="TextBox 5">
              <a:extLst>
                <a:ext uri="{FF2B5EF4-FFF2-40B4-BE49-F238E27FC236}">
                  <a16:creationId xmlns:a16="http://schemas.microsoft.com/office/drawing/2014/main" id="{4F012C17-7C59-DB39-AD6E-1E9026D8313C}"/>
                </a:ext>
              </a:extLst>
            </p:cNvPr>
            <p:cNvSpPr txBox="1"/>
            <p:nvPr/>
          </p:nvSpPr>
          <p:spPr>
            <a:xfrm>
              <a:off x="162341" y="2990009"/>
              <a:ext cx="4196427" cy="6987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Chủ tịch Hồ Chí Minh chủ trì Hội nghị Bộ</a:t>
              </a:r>
              <a:r>
                <a:rPr kumimoji="0" lang="en-US" sz="1400" b="0" i="0" u="none" strike="noStrike" kern="0" cap="none" spc="0" normalizeH="0" baseline="0" noProof="0">
                  <a:ln>
                    <a:noFill/>
                  </a:ln>
                  <a:solidFill>
                    <a:srgbClr val="000000"/>
                  </a:solidFill>
                  <a:effectLst/>
                  <a:uLnTx/>
                  <a:uFillTx/>
                  <a:latin typeface="Arial"/>
                  <a:cs typeface="Arial"/>
                  <a:sym typeface="Arial"/>
                </a:rPr>
                <a:t> </a:t>
              </a:r>
              <a:r>
                <a:rPr kumimoji="0" lang="vi-VN" sz="1400" b="0" i="0" u="none" strike="noStrike" kern="0" cap="none" spc="0" normalizeH="0" baseline="0" noProof="0">
                  <a:ln>
                    <a:noFill/>
                  </a:ln>
                  <a:solidFill>
                    <a:srgbClr val="000000"/>
                  </a:solidFill>
                  <a:effectLst/>
                  <a:uLnTx/>
                  <a:uFillTx/>
                  <a:latin typeface="Arial"/>
                  <a:cs typeface="Arial"/>
                  <a:sym typeface="Arial"/>
                </a:rPr>
                <a:t>Chính trị bàn về Chiến dịch Tết Mậu Thân 1968</a:t>
              </a:r>
            </a:p>
          </p:txBody>
        </p:sp>
      </p:grpSp>
      <p:grpSp>
        <p:nvGrpSpPr>
          <p:cNvPr id="7" name="Group 6">
            <a:extLst>
              <a:ext uri="{FF2B5EF4-FFF2-40B4-BE49-F238E27FC236}">
                <a16:creationId xmlns:a16="http://schemas.microsoft.com/office/drawing/2014/main" id="{E7E1043D-C915-AAD5-727D-4AFCEEF667D0}"/>
              </a:ext>
            </a:extLst>
          </p:cNvPr>
          <p:cNvGrpSpPr/>
          <p:nvPr/>
        </p:nvGrpSpPr>
        <p:grpSpPr>
          <a:xfrm>
            <a:off x="4441231" y="1194096"/>
            <a:ext cx="4415610" cy="3774739"/>
            <a:chOff x="219997" y="170376"/>
            <a:chExt cx="4415610" cy="3774739"/>
          </a:xfrm>
        </p:grpSpPr>
        <p:pic>
          <p:nvPicPr>
            <p:cNvPr id="8" name="Picture 7">
              <a:extLst>
                <a:ext uri="{FF2B5EF4-FFF2-40B4-BE49-F238E27FC236}">
                  <a16:creationId xmlns:a16="http://schemas.microsoft.com/office/drawing/2014/main" id="{FECF008F-2077-CC29-F58F-95494CC68488}"/>
                </a:ext>
              </a:extLst>
            </p:cNvPr>
            <p:cNvPicPr>
              <a:picLocks noChangeAspect="1"/>
            </p:cNvPicPr>
            <p:nvPr/>
          </p:nvPicPr>
          <p:blipFill>
            <a:blip r:embed="rId3"/>
            <a:srcRect/>
            <a:stretch/>
          </p:blipFill>
          <p:spPr>
            <a:xfrm>
              <a:off x="219997" y="170376"/>
              <a:ext cx="4415610" cy="2752856"/>
            </a:xfrm>
            <a:prstGeom prst="rect">
              <a:avLst/>
            </a:prstGeom>
          </p:spPr>
        </p:pic>
        <p:sp>
          <p:nvSpPr>
            <p:cNvPr id="9" name="TextBox 8">
              <a:extLst>
                <a:ext uri="{FF2B5EF4-FFF2-40B4-BE49-F238E27FC236}">
                  <a16:creationId xmlns:a16="http://schemas.microsoft.com/office/drawing/2014/main" id="{6B59CC93-4D65-B37B-14AB-E446F9314F8A}"/>
                </a:ext>
              </a:extLst>
            </p:cNvPr>
            <p:cNvSpPr txBox="1"/>
            <p:nvPr/>
          </p:nvSpPr>
          <p:spPr>
            <a:xfrm>
              <a:off x="439182" y="2923232"/>
              <a:ext cx="3933688" cy="10218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Phân khu ủy Phân khu 6 họp bàn</a:t>
              </a:r>
              <a:r>
                <a:rPr kumimoji="0" lang="en-US" sz="1400" b="0" i="0" u="none" strike="noStrike" kern="0" cap="none" spc="0" normalizeH="0" baseline="0" noProof="0">
                  <a:ln>
                    <a:noFill/>
                  </a:ln>
                  <a:solidFill>
                    <a:srgbClr val="000000"/>
                  </a:solidFill>
                  <a:effectLst/>
                  <a:uLnTx/>
                  <a:uFillTx/>
                  <a:latin typeface="Arial"/>
                  <a:cs typeface="Arial"/>
                  <a:sym typeface="Arial"/>
                </a:rPr>
                <a:t> </a:t>
              </a:r>
              <a:r>
                <a:rPr kumimoji="0" lang="vi-VN" sz="1400" b="0" i="0" u="none" strike="noStrike" kern="0" cap="none" spc="0" normalizeH="0" baseline="0" noProof="0">
                  <a:ln>
                    <a:noFill/>
                  </a:ln>
                  <a:solidFill>
                    <a:srgbClr val="000000"/>
                  </a:solidFill>
                  <a:effectLst/>
                  <a:uLnTx/>
                  <a:uFillTx/>
                  <a:latin typeface="Arial"/>
                  <a:cs typeface="Arial"/>
                  <a:sym typeface="Arial"/>
                </a:rPr>
                <a:t> kế hoạch Tổng tiến công Xuân Mậu Thân</a:t>
              </a:r>
              <a:r>
                <a:rPr kumimoji="0" lang="en-US" sz="1400" b="0" i="0" u="none" strike="noStrike" kern="0" cap="none" spc="0" normalizeH="0" baseline="0" noProof="0">
                  <a:ln>
                    <a:noFill/>
                  </a:ln>
                  <a:solidFill>
                    <a:srgbClr val="000000"/>
                  </a:solidFill>
                  <a:effectLst/>
                  <a:uLnTx/>
                  <a:uFillTx/>
                  <a:latin typeface="Arial"/>
                  <a:cs typeface="Arial"/>
                  <a:sym typeface="Arial"/>
                </a:rPr>
                <a:t> </a:t>
              </a:r>
              <a:r>
                <a:rPr kumimoji="0" lang="vi-VN" sz="1400" b="0" i="0" u="none" strike="noStrike" kern="0" cap="none" spc="0" normalizeH="0" baseline="0" noProof="0">
                  <a:ln>
                    <a:noFill/>
                  </a:ln>
                  <a:solidFill>
                    <a:srgbClr val="000000"/>
                  </a:solidFill>
                  <a:effectLst/>
                  <a:uLnTx/>
                  <a:uFillTx/>
                  <a:latin typeface="Arial"/>
                  <a:cs typeface="Arial"/>
                  <a:sym typeface="Arial"/>
                </a:rPr>
                <a:t>1968 tại căn cứ Sài Gòn – Gia Định, rừng Nhum, Tây Ninh</a:t>
              </a:r>
            </a:p>
          </p:txBody>
        </p:sp>
      </p:grpSp>
    </p:spTree>
    <p:extLst>
      <p:ext uri="{BB962C8B-B14F-4D97-AF65-F5344CB8AC3E}">
        <p14:creationId xmlns:p14="http://schemas.microsoft.com/office/powerpoint/2010/main" val="130175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F2CE2-8984-1E21-A1FD-E65DB300546F}"/>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8AACBB44-C7FB-91DA-C4FC-5DB7285AF92C}"/>
              </a:ext>
            </a:extLst>
          </p:cNvPr>
          <p:cNvGrpSpPr/>
          <p:nvPr/>
        </p:nvGrpSpPr>
        <p:grpSpPr>
          <a:xfrm>
            <a:off x="4135993" y="1268552"/>
            <a:ext cx="4704436" cy="3767843"/>
            <a:chOff x="4244899" y="1375657"/>
            <a:chExt cx="4704436" cy="3767843"/>
          </a:xfrm>
        </p:grpSpPr>
        <p:pic>
          <p:nvPicPr>
            <p:cNvPr id="8" name="Picture 7" descr="A cartoon of a soldier holding an object and lying on the ground&#10;&#10;Description automatically generated">
              <a:extLst>
                <a:ext uri="{FF2B5EF4-FFF2-40B4-BE49-F238E27FC236}">
                  <a16:creationId xmlns:a16="http://schemas.microsoft.com/office/drawing/2014/main" id="{770D8955-E7F7-5B19-10D2-B57DB9B8958C}"/>
                </a:ext>
              </a:extLst>
            </p:cNvPr>
            <p:cNvPicPr>
              <a:picLocks noChangeAspect="1"/>
            </p:cNvPicPr>
            <p:nvPr/>
          </p:nvPicPr>
          <p:blipFill>
            <a:blip r:embed="rId2"/>
            <a:stretch>
              <a:fillRect/>
            </a:stretch>
          </p:blipFill>
          <p:spPr>
            <a:xfrm>
              <a:off x="4244899" y="1375657"/>
              <a:ext cx="4704436" cy="3097690"/>
            </a:xfrm>
            <a:prstGeom prst="rect">
              <a:avLst/>
            </a:prstGeom>
          </p:spPr>
        </p:pic>
        <p:sp>
          <p:nvSpPr>
            <p:cNvPr id="15" name="TextBox 14">
              <a:extLst>
                <a:ext uri="{FF2B5EF4-FFF2-40B4-BE49-F238E27FC236}">
                  <a16:creationId xmlns:a16="http://schemas.microsoft.com/office/drawing/2014/main" id="{B418C67F-0EFF-3EF2-ED12-4BAD10C2DF6B}"/>
                </a:ext>
              </a:extLst>
            </p:cNvPr>
            <p:cNvSpPr txBox="1"/>
            <p:nvPr/>
          </p:nvSpPr>
          <p:spPr>
            <a:xfrm>
              <a:off x="5066714" y="4444783"/>
              <a:ext cx="3488266"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Tranh châm biếm cuộc chiến của Mỹ ở Việt Nam: "Chúng tôi đem tới Dân chủ"</a:t>
              </a:r>
            </a:p>
          </p:txBody>
        </p:sp>
      </p:grpSp>
      <p:grpSp>
        <p:nvGrpSpPr>
          <p:cNvPr id="5" name="Group 4">
            <a:extLst>
              <a:ext uri="{FF2B5EF4-FFF2-40B4-BE49-F238E27FC236}">
                <a16:creationId xmlns:a16="http://schemas.microsoft.com/office/drawing/2014/main" id="{A7C9DDD2-5B76-736F-9722-CD7907F47819}"/>
              </a:ext>
            </a:extLst>
          </p:cNvPr>
          <p:cNvGrpSpPr/>
          <p:nvPr/>
        </p:nvGrpSpPr>
        <p:grpSpPr>
          <a:xfrm>
            <a:off x="1946221" y="229720"/>
            <a:ext cx="5251557" cy="809656"/>
            <a:chOff x="3447046" y="218262"/>
            <a:chExt cx="5251557" cy="809656"/>
          </a:xfrm>
        </p:grpSpPr>
        <p:sp>
          <p:nvSpPr>
            <p:cNvPr id="6" name="Rectangle: Diagonal Corners Rounded 5">
              <a:extLst>
                <a:ext uri="{FF2B5EF4-FFF2-40B4-BE49-F238E27FC236}">
                  <a16:creationId xmlns:a16="http://schemas.microsoft.com/office/drawing/2014/main" id="{876E50E4-3527-EEBB-2C77-B71364F7059B}"/>
                </a:ext>
              </a:extLst>
            </p:cNvPr>
            <p:cNvSpPr/>
            <p:nvPr/>
          </p:nvSpPr>
          <p:spPr>
            <a:xfrm>
              <a:off x="3511340" y="447438"/>
              <a:ext cx="486462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D71F17E2-AE0B-DA7B-BC03-76715C0E95C8}"/>
                </a:ext>
              </a:extLst>
            </p:cNvPr>
            <p:cNvGrpSpPr/>
            <p:nvPr/>
          </p:nvGrpSpPr>
          <p:grpSpPr>
            <a:xfrm>
              <a:off x="3447046" y="218262"/>
              <a:ext cx="5251557" cy="759744"/>
              <a:chOff x="7515760" y="1090935"/>
              <a:chExt cx="10503113" cy="2319802"/>
            </a:xfrm>
          </p:grpSpPr>
          <p:sp>
            <p:nvSpPr>
              <p:cNvPr id="9" name="Rectangle: Diagonal Corners Rounded 8">
                <a:extLst>
                  <a:ext uri="{FF2B5EF4-FFF2-40B4-BE49-F238E27FC236}">
                    <a16:creationId xmlns:a16="http://schemas.microsoft.com/office/drawing/2014/main" id="{8B766125-50DE-4828-9190-3206C63BA35F}"/>
                  </a:ext>
                </a:extLst>
              </p:cNvPr>
              <p:cNvSpPr/>
              <p:nvPr/>
            </p:nvSpPr>
            <p:spPr>
              <a:xfrm>
                <a:off x="7515760" y="1638300"/>
                <a:ext cx="9729251" cy="1772437"/>
              </a:xfrm>
              <a:prstGeom prst="round2DiagRect">
                <a:avLst/>
              </a:prstGeom>
              <a:solidFill>
                <a:schemeClr val="accent1">
                  <a:lumMod val="75000"/>
                  <a:lumOff val="2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Ý nghĩa</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12" name="Freeform 4">
                <a:extLst>
                  <a:ext uri="{FF2B5EF4-FFF2-40B4-BE49-F238E27FC236}">
                    <a16:creationId xmlns:a16="http://schemas.microsoft.com/office/drawing/2014/main" id="{ABB25B1F-97F8-63ED-12CB-ED877F242B3C}"/>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4" name="TextBox 13">
            <a:extLst>
              <a:ext uri="{FF2B5EF4-FFF2-40B4-BE49-F238E27FC236}">
                <a16:creationId xmlns:a16="http://schemas.microsoft.com/office/drawing/2014/main" id="{C3AF3BEB-9AC7-042F-699B-F39325A2A7C5}"/>
              </a:ext>
            </a:extLst>
          </p:cNvPr>
          <p:cNvSpPr txBox="1"/>
          <p:nvPr/>
        </p:nvSpPr>
        <p:spPr>
          <a:xfrm>
            <a:off x="303571" y="1560922"/>
            <a:ext cx="3512634"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Mở ra bước ngoặt cho cuộc kháng chiến chống Mỹ, cứu nước của nhân dân Việt Nam</a:t>
            </a:r>
            <a:r>
              <a:rPr lang="en-US" sz="2000"/>
              <a:t>.</a:t>
            </a:r>
          </a:p>
          <a:p>
            <a:pPr marL="342900" indent="-342900" algn="just">
              <a:lnSpc>
                <a:spcPct val="150000"/>
              </a:lnSpc>
              <a:buFont typeface="Arial" panose="020B0604020202020204" pitchFamily="34" charset="0"/>
              <a:buChar char="•"/>
            </a:pPr>
            <a:r>
              <a:rPr lang="en-US" sz="2000"/>
              <a:t>L</a:t>
            </a:r>
            <a:r>
              <a:rPr lang="vi-VN" sz="2000"/>
              <a:t>àm lung lay ý chí xâm lược của Mỹ.</a:t>
            </a:r>
            <a:endParaRPr lang="en-US" sz="2000"/>
          </a:p>
        </p:txBody>
      </p:sp>
    </p:spTree>
    <p:extLst>
      <p:ext uri="{BB962C8B-B14F-4D97-AF65-F5344CB8AC3E}">
        <p14:creationId xmlns:p14="http://schemas.microsoft.com/office/powerpoint/2010/main" val="221920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76600-59DB-FFE5-2691-9E832666548E}"/>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09FB293-CB73-C326-054F-E15D465FF3A8}"/>
              </a:ext>
            </a:extLst>
          </p:cNvPr>
          <p:cNvGrpSpPr/>
          <p:nvPr/>
        </p:nvGrpSpPr>
        <p:grpSpPr>
          <a:xfrm>
            <a:off x="321036" y="403961"/>
            <a:ext cx="4073045" cy="3834842"/>
            <a:chOff x="136892" y="-855525"/>
            <a:chExt cx="4073045" cy="3834842"/>
          </a:xfrm>
        </p:grpSpPr>
        <p:pic>
          <p:nvPicPr>
            <p:cNvPr id="9" name="Picture 8">
              <a:extLst>
                <a:ext uri="{FF2B5EF4-FFF2-40B4-BE49-F238E27FC236}">
                  <a16:creationId xmlns:a16="http://schemas.microsoft.com/office/drawing/2014/main" id="{0AF9CA21-6605-101D-F69E-3F4745C8A84E}"/>
                </a:ext>
              </a:extLst>
            </p:cNvPr>
            <p:cNvPicPr>
              <a:picLocks noChangeAspect="1"/>
            </p:cNvPicPr>
            <p:nvPr/>
          </p:nvPicPr>
          <p:blipFill>
            <a:blip r:embed="rId2"/>
            <a:srcRect l="8145" r="8145"/>
            <a:stretch/>
          </p:blipFill>
          <p:spPr>
            <a:xfrm>
              <a:off x="136892" y="-855525"/>
              <a:ext cx="4073045" cy="2812959"/>
            </a:xfrm>
            <a:prstGeom prst="rect">
              <a:avLst/>
            </a:prstGeom>
          </p:spPr>
        </p:pic>
        <p:sp>
          <p:nvSpPr>
            <p:cNvPr id="10" name="TextBox 9">
              <a:extLst>
                <a:ext uri="{FF2B5EF4-FFF2-40B4-BE49-F238E27FC236}">
                  <a16:creationId xmlns:a16="http://schemas.microsoft.com/office/drawing/2014/main" id="{01CF5FA8-1645-9BF6-198A-74293AB36BA2}"/>
                </a:ext>
              </a:extLst>
            </p:cNvPr>
            <p:cNvSpPr txBox="1"/>
            <p:nvPr/>
          </p:nvSpPr>
          <p:spPr>
            <a:xfrm>
              <a:off x="374414" y="1957434"/>
              <a:ext cx="3616659" cy="10218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Nhiều cuộc biểu tình xảy ra liên tiếp ở nhiều bang đòi chính phủ </a:t>
              </a:r>
              <a:r>
                <a:rPr kumimoji="0" lang="en-US" sz="1400" b="0" i="0" u="none" strike="noStrike" kern="0" cap="none" spc="0" normalizeH="0" baseline="0" noProof="0">
                  <a:ln>
                    <a:noFill/>
                  </a:ln>
                  <a:solidFill>
                    <a:srgbClr val="000000"/>
                  </a:solidFill>
                  <a:effectLst/>
                  <a:uLnTx/>
                  <a:uFillTx/>
                  <a:latin typeface="Arial"/>
                  <a:cs typeface="Arial"/>
                  <a:sym typeface="Arial"/>
                </a:rPr>
                <a:t>Mỹ </a:t>
              </a:r>
              <a:r>
                <a:rPr kumimoji="0" lang="vi-VN" sz="1400" b="0" i="0" u="none" strike="noStrike" kern="0" cap="none" spc="0" normalizeH="0" baseline="0" noProof="0">
                  <a:ln>
                    <a:noFill/>
                  </a:ln>
                  <a:solidFill>
                    <a:srgbClr val="000000"/>
                  </a:solidFill>
                  <a:effectLst/>
                  <a:uLnTx/>
                  <a:uFillTx/>
                  <a:latin typeface="Arial"/>
                  <a:cs typeface="Arial"/>
                  <a:sym typeface="Arial"/>
                </a:rPr>
                <a:t>chấm dứt chiến tranh ở Việt Nam.</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roup 11">
            <a:extLst>
              <a:ext uri="{FF2B5EF4-FFF2-40B4-BE49-F238E27FC236}">
                <a16:creationId xmlns:a16="http://schemas.microsoft.com/office/drawing/2014/main" id="{903374AE-B3B1-86F7-DA63-D8857B9E3005}"/>
              </a:ext>
            </a:extLst>
          </p:cNvPr>
          <p:cNvGrpSpPr/>
          <p:nvPr/>
        </p:nvGrpSpPr>
        <p:grpSpPr>
          <a:xfrm>
            <a:off x="4657364" y="847899"/>
            <a:ext cx="4225203" cy="4116089"/>
            <a:chOff x="312315" y="-170974"/>
            <a:chExt cx="4225203" cy="4116089"/>
          </a:xfrm>
        </p:grpSpPr>
        <p:pic>
          <p:nvPicPr>
            <p:cNvPr id="13" name="Picture 12">
              <a:extLst>
                <a:ext uri="{FF2B5EF4-FFF2-40B4-BE49-F238E27FC236}">
                  <a16:creationId xmlns:a16="http://schemas.microsoft.com/office/drawing/2014/main" id="{7622281C-62C2-E2F4-2CF8-2EB6F755C210}"/>
                </a:ext>
              </a:extLst>
            </p:cNvPr>
            <p:cNvPicPr>
              <a:picLocks noChangeAspect="1"/>
            </p:cNvPicPr>
            <p:nvPr/>
          </p:nvPicPr>
          <p:blipFill>
            <a:blip r:embed="rId3"/>
            <a:srcRect l="-472" t="36161" r="472" b="13109"/>
            <a:stretch/>
          </p:blipFill>
          <p:spPr>
            <a:xfrm>
              <a:off x="312315" y="-170974"/>
              <a:ext cx="4073043" cy="3094206"/>
            </a:xfrm>
            <a:prstGeom prst="rect">
              <a:avLst/>
            </a:prstGeom>
          </p:spPr>
        </p:pic>
        <p:sp>
          <p:nvSpPr>
            <p:cNvPr id="14" name="TextBox 13">
              <a:extLst>
                <a:ext uri="{FF2B5EF4-FFF2-40B4-BE49-F238E27FC236}">
                  <a16:creationId xmlns:a16="http://schemas.microsoft.com/office/drawing/2014/main" id="{20AD6DFF-D82E-3488-4AB9-AA75E148652E}"/>
                </a:ext>
              </a:extLst>
            </p:cNvPr>
            <p:cNvSpPr txBox="1"/>
            <p:nvPr/>
          </p:nvSpPr>
          <p:spPr>
            <a:xfrm>
              <a:off x="404871" y="2923232"/>
              <a:ext cx="4132647" cy="10218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Những người biểu tình trong Chiến tranh Việt Nam tuần hành tại Lầu năm góc ở Washington, D.C. vào ngày 21 tháng 10 năm 1967.</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F80B3DCE-38EA-670C-3910-95D12418CDC6}"/>
              </a:ext>
            </a:extLst>
          </p:cNvPr>
          <p:cNvPicPr>
            <a:picLocks noChangeAspect="1"/>
          </p:cNvPicPr>
          <p:nvPr/>
        </p:nvPicPr>
        <p:blipFill>
          <a:blip r:embed="rId4"/>
          <a:stretch>
            <a:fillRect/>
          </a:stretch>
        </p:blipFill>
        <p:spPr>
          <a:xfrm>
            <a:off x="0" y="4923582"/>
            <a:ext cx="1230832" cy="219918"/>
          </a:xfrm>
          <a:prstGeom prst="rect">
            <a:avLst/>
          </a:prstGeom>
        </p:spPr>
      </p:pic>
    </p:spTree>
    <p:extLst>
      <p:ext uri="{BB962C8B-B14F-4D97-AF65-F5344CB8AC3E}">
        <p14:creationId xmlns:p14="http://schemas.microsoft.com/office/powerpoint/2010/main" val="274602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47ECE-FBA1-19A1-E7B0-229673F28279}"/>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1992E1DE-66CA-3360-60D5-F27B4286A6B2}"/>
              </a:ext>
            </a:extLst>
          </p:cNvPr>
          <p:cNvGrpSpPr/>
          <p:nvPr/>
        </p:nvGrpSpPr>
        <p:grpSpPr>
          <a:xfrm>
            <a:off x="346797" y="218107"/>
            <a:ext cx="4073045" cy="3511676"/>
            <a:chOff x="136892" y="-855525"/>
            <a:chExt cx="4073045" cy="3511676"/>
          </a:xfrm>
        </p:grpSpPr>
        <p:pic>
          <p:nvPicPr>
            <p:cNvPr id="9" name="Picture 8">
              <a:extLst>
                <a:ext uri="{FF2B5EF4-FFF2-40B4-BE49-F238E27FC236}">
                  <a16:creationId xmlns:a16="http://schemas.microsoft.com/office/drawing/2014/main" id="{2A5E8570-2C67-1A5B-10EA-C02DAB233F57}"/>
                </a:ext>
              </a:extLst>
            </p:cNvPr>
            <p:cNvPicPr>
              <a:picLocks noChangeAspect="1"/>
            </p:cNvPicPr>
            <p:nvPr/>
          </p:nvPicPr>
          <p:blipFill>
            <a:blip r:embed="rId2"/>
            <a:srcRect l="1711" r="1711"/>
            <a:stretch/>
          </p:blipFill>
          <p:spPr>
            <a:xfrm>
              <a:off x="136892" y="-855525"/>
              <a:ext cx="4073045" cy="2812959"/>
            </a:xfrm>
            <a:prstGeom prst="rect">
              <a:avLst/>
            </a:prstGeom>
          </p:spPr>
        </p:pic>
        <p:sp>
          <p:nvSpPr>
            <p:cNvPr id="10" name="TextBox 9">
              <a:extLst>
                <a:ext uri="{FF2B5EF4-FFF2-40B4-BE49-F238E27FC236}">
                  <a16:creationId xmlns:a16="http://schemas.microsoft.com/office/drawing/2014/main" id="{92E5EEA5-E2B2-52AF-B824-355B635B1352}"/>
                </a:ext>
              </a:extLst>
            </p:cNvPr>
            <p:cNvSpPr txBox="1"/>
            <p:nvPr/>
          </p:nvSpPr>
          <p:spPr>
            <a:xfrm>
              <a:off x="374414" y="1957434"/>
              <a:ext cx="3616659" cy="6987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Biểu tình chống chiến tranh Việt Nam. Vancouver, Canada (1968)</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roup 11">
            <a:extLst>
              <a:ext uri="{FF2B5EF4-FFF2-40B4-BE49-F238E27FC236}">
                <a16:creationId xmlns:a16="http://schemas.microsoft.com/office/drawing/2014/main" id="{0D7A314A-4BFD-D21A-69D4-89C913A1B98D}"/>
              </a:ext>
            </a:extLst>
          </p:cNvPr>
          <p:cNvGrpSpPr/>
          <p:nvPr/>
        </p:nvGrpSpPr>
        <p:grpSpPr>
          <a:xfrm>
            <a:off x="4657364" y="1228899"/>
            <a:ext cx="4225203" cy="3792923"/>
            <a:chOff x="312315" y="-170974"/>
            <a:chExt cx="4225203" cy="3792923"/>
          </a:xfrm>
        </p:grpSpPr>
        <p:pic>
          <p:nvPicPr>
            <p:cNvPr id="13" name="Picture 12">
              <a:extLst>
                <a:ext uri="{FF2B5EF4-FFF2-40B4-BE49-F238E27FC236}">
                  <a16:creationId xmlns:a16="http://schemas.microsoft.com/office/drawing/2014/main" id="{773050AE-F825-F849-21BD-2DE7F90FCB91}"/>
                </a:ext>
              </a:extLst>
            </p:cNvPr>
            <p:cNvPicPr>
              <a:picLocks noChangeAspect="1"/>
            </p:cNvPicPr>
            <p:nvPr/>
          </p:nvPicPr>
          <p:blipFill>
            <a:blip r:embed="rId3"/>
            <a:srcRect l="8864" r="8864"/>
            <a:stretch/>
          </p:blipFill>
          <p:spPr>
            <a:xfrm>
              <a:off x="312315" y="-170974"/>
              <a:ext cx="4073043" cy="3094206"/>
            </a:xfrm>
            <a:prstGeom prst="rect">
              <a:avLst/>
            </a:prstGeom>
          </p:spPr>
        </p:pic>
        <p:sp>
          <p:nvSpPr>
            <p:cNvPr id="14" name="TextBox 13">
              <a:extLst>
                <a:ext uri="{FF2B5EF4-FFF2-40B4-BE49-F238E27FC236}">
                  <a16:creationId xmlns:a16="http://schemas.microsoft.com/office/drawing/2014/main" id="{D035FF84-B3FD-7EBA-8478-D85A0D57E268}"/>
                </a:ext>
              </a:extLst>
            </p:cNvPr>
            <p:cNvSpPr txBox="1"/>
            <p:nvPr/>
          </p:nvSpPr>
          <p:spPr>
            <a:xfrm>
              <a:off x="404871" y="2923232"/>
              <a:ext cx="4132647" cy="6987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C</a:t>
              </a:r>
              <a:r>
                <a:rPr kumimoji="0" lang="vi-VN" sz="1400" b="0" i="0" u="none" strike="noStrike" kern="0" cap="none" spc="0" normalizeH="0" baseline="0" noProof="0">
                  <a:ln>
                    <a:noFill/>
                  </a:ln>
                  <a:solidFill>
                    <a:srgbClr val="000000"/>
                  </a:solidFill>
                  <a:effectLst/>
                  <a:uLnTx/>
                  <a:uFillTx/>
                  <a:latin typeface="Arial"/>
                  <a:cs typeface="Arial"/>
                  <a:sym typeface="Arial"/>
                </a:rPr>
                <a:t>uộc tuần hành phản đối chiến tranh Việt Nam tại Stockholm, 1965</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3238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65"/>
        <p:cNvGrpSpPr/>
        <p:nvPr/>
      </p:nvGrpSpPr>
      <p:grpSpPr>
        <a:xfrm>
          <a:off x="0" y="0"/>
          <a:ext cx="0" cy="0"/>
          <a:chOff x="0" y="0"/>
          <a:chExt cx="0" cy="0"/>
        </a:xfrm>
      </p:grpSpPr>
      <p:pic>
        <p:nvPicPr>
          <p:cNvPr id="2" name="Cuộc tổng tiến công và nổi dậy Tết Mậu Thân 1968">
            <a:hlinkClick r:id="" action="ppaction://media"/>
            <a:extLst>
              <a:ext uri="{FF2B5EF4-FFF2-40B4-BE49-F238E27FC236}">
                <a16:creationId xmlns:a16="http://schemas.microsoft.com/office/drawing/2014/main" id="{BDE5B8A1-5889-5950-ABBE-877A71907C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Scroll: Horizontal 2">
            <a:extLst>
              <a:ext uri="{FF2B5EF4-FFF2-40B4-BE49-F238E27FC236}">
                <a16:creationId xmlns:a16="http://schemas.microsoft.com/office/drawing/2014/main" id="{206955C0-D449-FD84-213F-15FE0DA87803}"/>
              </a:ext>
            </a:extLst>
          </p:cNvPr>
          <p:cNvSpPr/>
          <p:nvPr/>
        </p:nvSpPr>
        <p:spPr>
          <a:xfrm>
            <a:off x="647700" y="3865755"/>
            <a:ext cx="7848600" cy="917911"/>
          </a:xfrm>
          <a:prstGeom prst="horizontalScroll">
            <a:avLst/>
          </a:prstGeom>
          <a:solidFill>
            <a:schemeClr val="accent6"/>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F0F0F"/>
                </a:solidFill>
                <a:effectLst/>
                <a:uLnTx/>
                <a:uFillTx/>
                <a:latin typeface="Arial" panose="020B0604020202020204" pitchFamily="34" charset="0"/>
                <a:ea typeface="+mn-ea"/>
                <a:cs typeface="+mn-cs"/>
                <a:sym typeface="Arial"/>
              </a:rPr>
              <a:t>Cuộc tổng tiến công và nổi dậy Tết Mậu Thân 1968</a:t>
            </a:r>
          </a:p>
        </p:txBody>
      </p:sp>
    </p:spTree>
    <p:extLst>
      <p:ext uri="{BB962C8B-B14F-4D97-AF65-F5344CB8AC3E}">
        <p14:creationId xmlns:p14="http://schemas.microsoft.com/office/powerpoint/2010/main" val="151487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C9737C-1996-CE35-00A7-9E2FDF2A30FB}"/>
              </a:ext>
            </a:extLst>
          </p:cNvPr>
          <p:cNvSpPr txBox="1"/>
          <p:nvPr/>
        </p:nvSpPr>
        <p:spPr>
          <a:xfrm>
            <a:off x="486007" y="165780"/>
            <a:ext cx="8171985" cy="1308307"/>
          </a:xfrm>
          <a:prstGeom prst="rect">
            <a:avLst/>
          </a:prstGeom>
          <a:noFill/>
        </p:spPr>
        <p:txBody>
          <a:bodyPr wrap="square">
            <a:spAutoFit/>
          </a:bodyPr>
          <a:lstStyle/>
          <a:p>
            <a:pPr algn="ctr">
              <a:lnSpc>
                <a:spcPct val="150000"/>
              </a:lnSpc>
            </a:pPr>
            <a:r>
              <a:rPr lang="vi-VN" sz="2800">
                <a:solidFill>
                  <a:srgbClr val="FF0066"/>
                </a:solidFill>
                <a:effectLst/>
                <a:latin typeface="1FTV Akira Expanded" panose="02000800000000000000" pitchFamily="50" charset="0"/>
                <a:ea typeface="Times New Roman" panose="02020603050405020304" pitchFamily="18" charset="0"/>
                <a:cs typeface="Times New Roman" panose="02020603050405020304" pitchFamily="18" charset="0"/>
              </a:rPr>
              <a:t>Đường Trường Sơn </a:t>
            </a:r>
            <a:endParaRPr lang="en-US" sz="2800">
              <a:solidFill>
                <a:srgbClr val="FF0066"/>
              </a:solidFill>
              <a:effectLst/>
              <a:latin typeface="1FTV Akira Expanded" panose="02000800000000000000" pitchFamily="50" charset="0"/>
              <a:ea typeface="Times New Roman" panose="02020603050405020304" pitchFamily="18" charset="0"/>
              <a:cs typeface="Times New Roman" panose="02020603050405020304" pitchFamily="18" charset="0"/>
            </a:endParaRPr>
          </a:p>
          <a:p>
            <a:pPr algn="ctr">
              <a:lnSpc>
                <a:spcPct val="150000"/>
              </a:lnSpc>
            </a:pPr>
            <a:r>
              <a:rPr lang="vi-VN" sz="2800">
                <a:solidFill>
                  <a:srgbClr val="FF0066"/>
                </a:solidFill>
                <a:effectLst/>
                <a:latin typeface="1FTV Akira Expanded" panose="02000800000000000000" pitchFamily="50" charset="0"/>
                <a:ea typeface="Times New Roman" panose="02020603050405020304" pitchFamily="18" charset="0"/>
                <a:cs typeface="Times New Roman" panose="02020603050405020304" pitchFamily="18" charset="0"/>
              </a:rPr>
              <a:t>(đường mòn Hồ Chí Minh)</a:t>
            </a:r>
            <a:r>
              <a:rPr lang="vi-VN" sz="2800">
                <a:solidFill>
                  <a:srgbClr val="FF0066"/>
                </a:solidFill>
                <a:effectLst/>
                <a:latin typeface="Times New Roman" panose="02020603050405020304" pitchFamily="18" charset="0"/>
                <a:ea typeface="Times New Roman" panose="02020603050405020304" pitchFamily="18" charset="0"/>
              </a:rPr>
              <a:t> </a:t>
            </a:r>
            <a:endParaRPr lang="en-US" sz="2000">
              <a:solidFill>
                <a:srgbClr val="FF0066"/>
              </a:solidFill>
            </a:endParaRPr>
          </a:p>
        </p:txBody>
      </p:sp>
      <p:sp>
        <p:nvSpPr>
          <p:cNvPr id="4" name="Rectangle: Rounded Corners 3">
            <a:extLst>
              <a:ext uri="{FF2B5EF4-FFF2-40B4-BE49-F238E27FC236}">
                <a16:creationId xmlns:a16="http://schemas.microsoft.com/office/drawing/2014/main" id="{EF17F869-DBF5-D815-279E-6C999958701F}"/>
              </a:ext>
            </a:extLst>
          </p:cNvPr>
          <p:cNvSpPr/>
          <p:nvPr/>
        </p:nvSpPr>
        <p:spPr>
          <a:xfrm>
            <a:off x="381929" y="1895707"/>
            <a:ext cx="1773973" cy="2862146"/>
          </a:xfrm>
          <a:prstGeom prst="roundRect">
            <a:avLst>
              <a:gd name="adj" fmla="val 521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a:t>
            </a:r>
            <a:r>
              <a:rPr lang="vi-VN" sz="2000">
                <a:solidFill>
                  <a:srgbClr val="000000"/>
                </a:solidFill>
              </a:rPr>
              <a:t>à tuyến hậu cần chiến lược gồm mạng lưới giao thông quân sự</a:t>
            </a:r>
            <a:r>
              <a:rPr lang="en-US" sz="2000">
                <a:solidFill>
                  <a:srgbClr val="000000"/>
                </a:solidFill>
              </a:rPr>
              <a:t>.</a:t>
            </a:r>
          </a:p>
        </p:txBody>
      </p:sp>
      <p:sp>
        <p:nvSpPr>
          <p:cNvPr id="5" name="Rectangle: Rounded Corners 4">
            <a:extLst>
              <a:ext uri="{FF2B5EF4-FFF2-40B4-BE49-F238E27FC236}">
                <a16:creationId xmlns:a16="http://schemas.microsoft.com/office/drawing/2014/main" id="{9B22B75D-E1B4-71DC-A53B-24B02BACBC95}"/>
              </a:ext>
            </a:extLst>
          </p:cNvPr>
          <p:cNvSpPr/>
          <p:nvPr/>
        </p:nvSpPr>
        <p:spPr>
          <a:xfrm>
            <a:off x="2443511" y="1895707"/>
            <a:ext cx="2796169" cy="2862146"/>
          </a:xfrm>
          <a:prstGeom prst="roundRect">
            <a:avLst>
              <a:gd name="adj" fmla="val 521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a:t>
            </a:r>
            <a:r>
              <a:rPr lang="vi-VN" sz="2000">
                <a:solidFill>
                  <a:srgbClr val="000000"/>
                </a:solidFill>
              </a:rPr>
              <a:t>hạy từ </a:t>
            </a:r>
            <a:r>
              <a:rPr lang="en-US" sz="2000">
                <a:solidFill>
                  <a:srgbClr val="000000"/>
                </a:solidFill>
              </a:rPr>
              <a:t>miền </a:t>
            </a:r>
            <a:r>
              <a:rPr lang="vi-VN" sz="2000">
                <a:solidFill>
                  <a:srgbClr val="000000"/>
                </a:solidFill>
              </a:rPr>
              <a:t>Bắc vào tới miền Nam Việt Nam, phía đông đi qua miền Trung, phía tây có đoạn đi qua hạ Lào, Cam-pu-chia.</a:t>
            </a:r>
            <a:endParaRPr lang="en-US" sz="2000">
              <a:solidFill>
                <a:srgbClr val="000000"/>
              </a:solidFill>
            </a:endParaRPr>
          </a:p>
        </p:txBody>
      </p:sp>
      <p:sp>
        <p:nvSpPr>
          <p:cNvPr id="6" name="Rectangle: Rounded Corners 5">
            <a:extLst>
              <a:ext uri="{FF2B5EF4-FFF2-40B4-BE49-F238E27FC236}">
                <a16:creationId xmlns:a16="http://schemas.microsoft.com/office/drawing/2014/main" id="{9E6FCD43-F8CD-BE6B-88E2-704F1EED4239}"/>
              </a:ext>
            </a:extLst>
          </p:cNvPr>
          <p:cNvSpPr/>
          <p:nvPr/>
        </p:nvSpPr>
        <p:spPr>
          <a:xfrm>
            <a:off x="5527289" y="1895707"/>
            <a:ext cx="3234782" cy="2862146"/>
          </a:xfrm>
          <a:prstGeom prst="roundRect">
            <a:avLst>
              <a:gd name="adj" fmla="val 521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a:t>
            </a:r>
            <a:r>
              <a:rPr lang="vi-VN" sz="2000">
                <a:solidFill>
                  <a:srgbClr val="000000"/>
                </a:solidFill>
              </a:rPr>
              <a:t>ung cấp binh lực và vật chất hậu cần, vũ khí trang bị để chi viện cho quân Giải phóng miền Nam trên chiến trường trong suốt 16 năm (1959 –1975).</a:t>
            </a:r>
            <a:endParaRPr lang="en-US" sz="2000">
              <a:solidFill>
                <a:srgbClr val="000000"/>
              </a:solidFill>
            </a:endParaRPr>
          </a:p>
        </p:txBody>
      </p:sp>
    </p:spTree>
    <p:extLst>
      <p:ext uri="{BB962C8B-B14F-4D97-AF65-F5344CB8AC3E}">
        <p14:creationId xmlns:p14="http://schemas.microsoft.com/office/powerpoint/2010/main" val="220319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450" decel="100000" fill="hold"/>
                                        <p:tgtEl>
                                          <p:spTgt spid="5"/>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450" decel="100000" fill="hold"/>
                                        <p:tgtEl>
                                          <p:spTgt spid="6"/>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8C7D6-3974-81DD-A7F1-F68168587DA0}"/>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28084C9F-D471-53BC-0A2D-4FC2CFEFCA80}"/>
              </a:ext>
            </a:extLst>
          </p:cNvPr>
          <p:cNvGrpSpPr/>
          <p:nvPr/>
        </p:nvGrpSpPr>
        <p:grpSpPr>
          <a:xfrm>
            <a:off x="567446" y="300507"/>
            <a:ext cx="8009108" cy="984072"/>
            <a:chOff x="502990" y="218731"/>
            <a:chExt cx="8009108" cy="984072"/>
          </a:xfrm>
        </p:grpSpPr>
        <p:sp>
          <p:nvSpPr>
            <p:cNvPr id="8" name="Rectangle: Rounded Corners 7">
              <a:extLst>
                <a:ext uri="{FF2B5EF4-FFF2-40B4-BE49-F238E27FC236}">
                  <a16:creationId xmlns:a16="http://schemas.microsoft.com/office/drawing/2014/main" id="{E213189B-BB11-F2D8-2613-B012BE78FE1E}"/>
                </a:ext>
              </a:extLst>
            </p:cNvPr>
            <p:cNvSpPr/>
            <p:nvPr/>
          </p:nvSpPr>
          <p:spPr>
            <a:xfrm>
              <a:off x="921834" y="218731"/>
              <a:ext cx="7590264" cy="9840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FFFFFF"/>
                  </a:solidFill>
                </a:rPr>
                <a:t>Thắng lợi nào của quân dân miền Nam đã đánh dấu thất bại </a:t>
              </a:r>
              <a:endParaRPr lang="en-US" sz="2000">
                <a:solidFill>
                  <a:srgbClr val="FFFFFF"/>
                </a:solidFill>
              </a:endParaRPr>
            </a:p>
            <a:p>
              <a:pPr algn="ctr">
                <a:lnSpc>
                  <a:spcPct val="150000"/>
                </a:lnSpc>
              </a:pPr>
              <a:r>
                <a:rPr lang="vi-VN" sz="2000">
                  <a:solidFill>
                    <a:srgbClr val="FFFFFF"/>
                  </a:solidFill>
                </a:rPr>
                <a:t>của Mỹ trong chiến lược “Chiến tranh cục bộ”? Vì sao?</a:t>
              </a:r>
              <a:endParaRPr lang="en-US" sz="2000">
                <a:solidFill>
                  <a:srgbClr val="FFFFFF"/>
                </a:solidFill>
              </a:endParaRPr>
            </a:p>
          </p:txBody>
        </p:sp>
        <p:pic>
          <p:nvPicPr>
            <p:cNvPr id="10" name="Picture 19">
              <a:extLst>
                <a:ext uri="{FF2B5EF4-FFF2-40B4-BE49-F238E27FC236}">
                  <a16:creationId xmlns:a16="http://schemas.microsoft.com/office/drawing/2014/main" id="{05187A5F-A2E8-0F31-DB72-A5E5E8874658}"/>
                </a:ext>
              </a:extLst>
            </p:cNvPr>
            <p:cNvPicPr>
              <a:picLocks noChangeAspect="1"/>
            </p:cNvPicPr>
            <p:nvPr/>
          </p:nvPicPr>
          <p:blipFill>
            <a:blip r:embed="rId2"/>
            <a:srcRect/>
            <a:stretch>
              <a:fillRect/>
            </a:stretch>
          </p:blipFill>
          <p:spPr>
            <a:xfrm>
              <a:off x="502990" y="291923"/>
              <a:ext cx="837688" cy="837688"/>
            </a:xfrm>
            <a:prstGeom prst="rect">
              <a:avLst/>
            </a:prstGeom>
          </p:spPr>
        </p:pic>
      </p:grpSp>
      <p:sp>
        <p:nvSpPr>
          <p:cNvPr id="13" name="TextBox 12">
            <a:extLst>
              <a:ext uri="{FF2B5EF4-FFF2-40B4-BE49-F238E27FC236}">
                <a16:creationId xmlns:a16="http://schemas.microsoft.com/office/drawing/2014/main" id="{09A8206D-2772-92D9-D584-9A0CA694A1BA}"/>
              </a:ext>
            </a:extLst>
          </p:cNvPr>
          <p:cNvSpPr txBox="1"/>
          <p:nvPr/>
        </p:nvSpPr>
        <p:spPr>
          <a:xfrm>
            <a:off x="309783" y="1576008"/>
            <a:ext cx="4471639"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i="1"/>
              <a:t>Thắng lợi đánh dấu sự thất bại của Mỹ</a:t>
            </a:r>
            <a:r>
              <a:rPr lang="en-US" sz="2000" b="1" i="1"/>
              <a:t>: </a:t>
            </a:r>
            <a:r>
              <a:rPr lang="vi-VN" sz="2000"/>
              <a:t>cuộc Tổng tiến công và nổi dậy Xuân Mậu Thân. </a:t>
            </a:r>
            <a:endParaRPr lang="en-US" sz="2000"/>
          </a:p>
          <a:p>
            <a:pPr marL="342900" indent="-342900" algn="just">
              <a:lnSpc>
                <a:spcPct val="150000"/>
              </a:lnSpc>
              <a:buFont typeface="Arial" panose="020B0604020202020204" pitchFamily="34" charset="0"/>
              <a:buChar char="•"/>
            </a:pPr>
            <a:r>
              <a:rPr lang="en-US" sz="2000" b="1" i="1"/>
              <a:t>Giải thích: </a:t>
            </a:r>
            <a:r>
              <a:rPr lang="vi-VN" sz="2000"/>
              <a:t>Sau thắng lợi này, Mỹ buộc phải “phi Mỹ hóa” chiến tranh xâm lược, tức thừa nhận thất bại trong “Chiến tranh cục bộ”.</a:t>
            </a:r>
            <a:endParaRPr lang="en-US" sz="2000"/>
          </a:p>
        </p:txBody>
      </p:sp>
      <p:grpSp>
        <p:nvGrpSpPr>
          <p:cNvPr id="18" name="Group 17">
            <a:extLst>
              <a:ext uri="{FF2B5EF4-FFF2-40B4-BE49-F238E27FC236}">
                <a16:creationId xmlns:a16="http://schemas.microsoft.com/office/drawing/2014/main" id="{79F942D1-391F-56F4-6ACC-8E0A136EBA45}"/>
              </a:ext>
            </a:extLst>
          </p:cNvPr>
          <p:cNvGrpSpPr/>
          <p:nvPr/>
        </p:nvGrpSpPr>
        <p:grpSpPr>
          <a:xfrm>
            <a:off x="4897774" y="1637209"/>
            <a:ext cx="3936443" cy="3144582"/>
            <a:chOff x="4897774" y="1576008"/>
            <a:chExt cx="3936443" cy="3144582"/>
          </a:xfrm>
        </p:grpSpPr>
        <p:pic>
          <p:nvPicPr>
            <p:cNvPr id="15" name="Picture 14" descr="A smoke billowing from a fire&#10;&#10;Description automatically generated">
              <a:extLst>
                <a:ext uri="{FF2B5EF4-FFF2-40B4-BE49-F238E27FC236}">
                  <a16:creationId xmlns:a16="http://schemas.microsoft.com/office/drawing/2014/main" id="{89761EA6-668F-B9A5-806B-91B8CE2F6051}"/>
                </a:ext>
              </a:extLst>
            </p:cNvPr>
            <p:cNvPicPr>
              <a:picLocks noChangeAspect="1"/>
            </p:cNvPicPr>
            <p:nvPr/>
          </p:nvPicPr>
          <p:blipFill>
            <a:blip r:embed="rId3"/>
            <a:stretch>
              <a:fillRect/>
            </a:stretch>
          </p:blipFill>
          <p:spPr>
            <a:xfrm>
              <a:off x="4897774" y="1576008"/>
              <a:ext cx="3936443" cy="2445865"/>
            </a:xfrm>
            <a:prstGeom prst="rect">
              <a:avLst/>
            </a:prstGeom>
          </p:spPr>
        </p:pic>
        <p:sp>
          <p:nvSpPr>
            <p:cNvPr id="17" name="TextBox 16">
              <a:extLst>
                <a:ext uri="{FF2B5EF4-FFF2-40B4-BE49-F238E27FC236}">
                  <a16:creationId xmlns:a16="http://schemas.microsoft.com/office/drawing/2014/main" id="{35841E49-8AE5-9F14-E42E-AF8EE63ABFBC}"/>
                </a:ext>
              </a:extLst>
            </p:cNvPr>
            <p:cNvSpPr txBox="1"/>
            <p:nvPr/>
          </p:nvSpPr>
          <p:spPr>
            <a:xfrm>
              <a:off x="5311594" y="4021873"/>
              <a:ext cx="3108802" cy="698717"/>
            </a:xfrm>
            <a:prstGeom prst="rect">
              <a:avLst/>
            </a:prstGeom>
            <a:noFill/>
          </p:spPr>
          <p:txBody>
            <a:bodyPr wrap="square">
              <a:spAutoFit/>
            </a:bodyPr>
            <a:lstStyle/>
            <a:p>
              <a:pPr algn="ctr">
                <a:lnSpc>
                  <a:spcPct val="150000"/>
                </a:lnSpc>
              </a:pPr>
              <a:r>
                <a:rPr lang="en-US"/>
                <a:t>Giao tranh ở khu vực Cầu Mật, </a:t>
              </a:r>
            </a:p>
            <a:p>
              <a:pPr algn="ctr">
                <a:lnSpc>
                  <a:spcPct val="150000"/>
                </a:lnSpc>
              </a:pPr>
              <a:r>
                <a:rPr lang="en-US"/>
                <a:t>quận Thạnh Mỹ Tây, ngày 6-5-1968.</a:t>
              </a:r>
            </a:p>
          </p:txBody>
        </p:sp>
      </p:grpSp>
      <p:pic>
        <p:nvPicPr>
          <p:cNvPr id="2" name="Picture 1">
            <a:extLst>
              <a:ext uri="{FF2B5EF4-FFF2-40B4-BE49-F238E27FC236}">
                <a16:creationId xmlns:a16="http://schemas.microsoft.com/office/drawing/2014/main" id="{79B70794-350D-997E-10C5-0BBAFAC703F4}"/>
              </a:ext>
            </a:extLst>
          </p:cNvPr>
          <p:cNvPicPr>
            <a:picLocks noChangeAspect="1"/>
          </p:cNvPicPr>
          <p:nvPr/>
        </p:nvPicPr>
        <p:blipFill>
          <a:blip r:embed="rId4"/>
          <a:stretch>
            <a:fillRect/>
          </a:stretch>
        </p:blipFill>
        <p:spPr>
          <a:xfrm>
            <a:off x="0" y="4923582"/>
            <a:ext cx="1230832" cy="219918"/>
          </a:xfrm>
          <a:prstGeom prst="rect">
            <a:avLst/>
          </a:prstGeom>
        </p:spPr>
      </p:pic>
    </p:spTree>
    <p:extLst>
      <p:ext uri="{BB962C8B-B14F-4D97-AF65-F5344CB8AC3E}">
        <p14:creationId xmlns:p14="http://schemas.microsoft.com/office/powerpoint/2010/main" val="403714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9">
          <a:extLst>
            <a:ext uri="{FF2B5EF4-FFF2-40B4-BE49-F238E27FC236}">
              <a16:creationId xmlns:a16="http://schemas.microsoft.com/office/drawing/2014/main" id="{15988794-7380-F71F-AEF4-86181DEBC782}"/>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76E7760-6F98-2E44-8D57-226F09E66744}"/>
              </a:ext>
            </a:extLst>
          </p:cNvPr>
          <p:cNvSpPr/>
          <p:nvPr/>
        </p:nvSpPr>
        <p:spPr>
          <a:xfrm>
            <a:off x="3222170" y="749587"/>
            <a:ext cx="2699655" cy="610176"/>
          </a:xfrm>
          <a:prstGeom prst="roundRect">
            <a:avLst/>
          </a:prstGeom>
          <a:solidFill>
            <a:schemeClr val="accent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defRPr/>
            </a:pPr>
            <a:r>
              <a:rPr lang="en-US" sz="3000" b="1">
                <a:solidFill>
                  <a:srgbClr val="FFFFFF"/>
                </a:solidFill>
                <a:latin typeface="Arial"/>
              </a:rPr>
              <a:t>KẾT LUẬN </a:t>
            </a:r>
          </a:p>
        </p:txBody>
      </p:sp>
      <p:sp>
        <p:nvSpPr>
          <p:cNvPr id="13" name="TextBox 12">
            <a:extLst>
              <a:ext uri="{FF2B5EF4-FFF2-40B4-BE49-F238E27FC236}">
                <a16:creationId xmlns:a16="http://schemas.microsoft.com/office/drawing/2014/main" id="{2F9A411B-ECF5-07CE-4E9C-3270A7C9BEFF}"/>
              </a:ext>
            </a:extLst>
          </p:cNvPr>
          <p:cNvSpPr txBox="1"/>
          <p:nvPr/>
        </p:nvSpPr>
        <p:spPr>
          <a:xfrm>
            <a:off x="846169" y="1545965"/>
            <a:ext cx="7451658" cy="3076548"/>
          </a:xfrm>
          <a:prstGeom prst="rect">
            <a:avLst/>
          </a:prstGeom>
          <a:noFill/>
        </p:spPr>
        <p:txBody>
          <a:bodyPr wrap="square">
            <a:spAutoFit/>
          </a:bodyPr>
          <a:lstStyle/>
          <a:p>
            <a:pPr marL="342900" indent="-342900" algn="just">
              <a:lnSpc>
                <a:spcPct val="150000"/>
              </a:lnSpc>
              <a:buFontTx/>
              <a:buChar char="-"/>
            </a:pPr>
            <a:r>
              <a:rPr lang="vi-VN" sz="2200" kern="100">
                <a:latin typeface="Arial" panose="020B0604020202020204" pitchFamily="34" charset="0"/>
                <a:ea typeface="Calibri" panose="020F0502020204030204" pitchFamily="34" charset="0"/>
                <a:cs typeface="Arial" panose="020B0604020202020204" pitchFamily="34" charset="0"/>
              </a:rPr>
              <a:t>Thắng lợi  tiêu biểu của quân dân miền Nam trong giai đoạn 1965 - 1968 là đánh bại chiến lược “Chiến tranh cục bộ</a:t>
            </a:r>
            <a:r>
              <a:rPr lang="en-US" sz="2200" kern="100">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FontTx/>
              <a:buChar char="-"/>
            </a:pPr>
            <a:r>
              <a:rPr lang="en-US" sz="2200" kern="100">
                <a:latin typeface="Arial" panose="020B0604020202020204" pitchFamily="34" charset="0"/>
                <a:ea typeface="Calibri" panose="020F0502020204030204" pitchFamily="34" charset="0"/>
                <a:cs typeface="Arial" panose="020B0604020202020204" pitchFamily="34" charset="0"/>
              </a:rPr>
              <a:t>T</a:t>
            </a:r>
            <a:r>
              <a:rPr lang="vi-VN" sz="2200" kern="100">
                <a:latin typeface="Arial" panose="020B0604020202020204" pitchFamily="34" charset="0"/>
                <a:ea typeface="Calibri" panose="020F0502020204030204" pitchFamily="34" charset="0"/>
                <a:cs typeface="Arial" panose="020B0604020202020204" pitchFamily="34" charset="0"/>
              </a:rPr>
              <a:t>iêu biểu là cuộc Tổng tiến công  và nổi dậy Xuân Mậu Thân, buộc phải “phi Mỹ hoá” chiến tranh xâm lược, tức thừa nhận thất bại trong “Chiến  tranh cục bộ”.</a:t>
            </a:r>
          </a:p>
        </p:txBody>
      </p:sp>
    </p:spTree>
    <p:extLst>
      <p:ext uri="{BB962C8B-B14F-4D97-AF65-F5344CB8AC3E}">
        <p14:creationId xmlns:p14="http://schemas.microsoft.com/office/powerpoint/2010/main" val="223626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FBC9A-30FD-7407-7B80-0084286DAB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6B3EB5-8BAC-E312-575A-4523DA0379D3}"/>
              </a:ext>
            </a:extLst>
          </p:cNvPr>
          <p:cNvSpPr txBox="1"/>
          <p:nvPr/>
        </p:nvSpPr>
        <p:spPr>
          <a:xfrm>
            <a:off x="38564" y="321898"/>
            <a:ext cx="9066871" cy="492443"/>
          </a:xfrm>
          <a:prstGeom prst="rect">
            <a:avLst/>
          </a:prstGeom>
          <a:noFill/>
        </p:spPr>
        <p:txBody>
          <a:bodyPr wrap="square">
            <a:spAutoFit/>
          </a:bodyPr>
          <a:lstStyle/>
          <a:p>
            <a:pPr algn="ctr"/>
            <a:r>
              <a:rPr lang="en-US" sz="2600">
                <a:solidFill>
                  <a:srgbClr val="3E4355"/>
                </a:solidFill>
                <a:effectLst/>
                <a:latin typeface="1FTV Akira Expanded" panose="02000800000000000000" pitchFamily="50" charset="0"/>
                <a:ea typeface="Times New Roman" panose="02020603050405020304" pitchFamily="18" charset="0"/>
                <a:cs typeface="Times New Roman" panose="02020603050405020304" pitchFamily="18" charset="0"/>
              </a:rPr>
              <a:t>Binh đoàn trường sơn (đoàn 559)</a:t>
            </a:r>
            <a:endParaRPr lang="en-US" sz="2600">
              <a:solidFill>
                <a:srgbClr val="3E4355"/>
              </a:solidFill>
            </a:endParaRPr>
          </a:p>
        </p:txBody>
      </p:sp>
      <p:grpSp>
        <p:nvGrpSpPr>
          <p:cNvPr id="10" name="Group 9">
            <a:extLst>
              <a:ext uri="{FF2B5EF4-FFF2-40B4-BE49-F238E27FC236}">
                <a16:creationId xmlns:a16="http://schemas.microsoft.com/office/drawing/2014/main" id="{3EF7154E-F66D-3FBE-5736-09A4BA01FAD1}"/>
              </a:ext>
            </a:extLst>
          </p:cNvPr>
          <p:cNvGrpSpPr/>
          <p:nvPr/>
        </p:nvGrpSpPr>
        <p:grpSpPr>
          <a:xfrm>
            <a:off x="118946" y="867887"/>
            <a:ext cx="3165553" cy="4209384"/>
            <a:chOff x="96816" y="890074"/>
            <a:chExt cx="3165553" cy="4209384"/>
          </a:xfrm>
        </p:grpSpPr>
        <p:pic>
          <p:nvPicPr>
            <p:cNvPr id="7" name="Picture 6" descr="A group of people hiking in the jungle&#10;&#10;Description automatically generated">
              <a:extLst>
                <a:ext uri="{FF2B5EF4-FFF2-40B4-BE49-F238E27FC236}">
                  <a16:creationId xmlns:a16="http://schemas.microsoft.com/office/drawing/2014/main" id="{7725DD9A-AA11-A908-F4EA-0452E0205C50}"/>
                </a:ext>
              </a:extLst>
            </p:cNvPr>
            <p:cNvPicPr>
              <a:picLocks noChangeAspect="1"/>
            </p:cNvPicPr>
            <p:nvPr/>
          </p:nvPicPr>
          <p:blipFill>
            <a:blip r:embed="rId2"/>
            <a:stretch>
              <a:fillRect/>
            </a:stretch>
          </p:blipFill>
          <p:spPr>
            <a:xfrm>
              <a:off x="340924" y="890074"/>
              <a:ext cx="2677339" cy="3640574"/>
            </a:xfrm>
            <a:prstGeom prst="rect">
              <a:avLst/>
            </a:prstGeom>
          </p:spPr>
        </p:pic>
        <p:sp>
          <p:nvSpPr>
            <p:cNvPr id="9" name="TextBox 8">
              <a:extLst>
                <a:ext uri="{FF2B5EF4-FFF2-40B4-BE49-F238E27FC236}">
                  <a16:creationId xmlns:a16="http://schemas.microsoft.com/office/drawing/2014/main" id="{6A9D0536-173B-8161-05F8-2F4E8FAF4954}"/>
                </a:ext>
              </a:extLst>
            </p:cNvPr>
            <p:cNvSpPr txBox="1"/>
            <p:nvPr/>
          </p:nvSpPr>
          <p:spPr>
            <a:xfrm>
              <a:off x="96816" y="4530648"/>
              <a:ext cx="3165553" cy="568810"/>
            </a:xfrm>
            <a:prstGeom prst="rect">
              <a:avLst/>
            </a:prstGeom>
            <a:noFill/>
          </p:spPr>
          <p:txBody>
            <a:bodyPr wrap="square">
              <a:spAutoFit/>
            </a:bodyPr>
            <a:lstStyle/>
            <a:p>
              <a:pPr algn="ctr">
                <a:lnSpc>
                  <a:spcPct val="150000"/>
                </a:lnSpc>
              </a:pPr>
              <a:r>
                <a:rPr lang="vi-VN" sz="1100"/>
                <a:t>Các cán bộ, chiến sĩ Đoàn 559 trinh sát vạch tuyến mở đường Trường Sơn, năm 1960.</a:t>
              </a:r>
              <a:endParaRPr lang="en-US" sz="1100"/>
            </a:p>
          </p:txBody>
        </p:sp>
      </p:grpSp>
      <p:sp>
        <p:nvSpPr>
          <p:cNvPr id="11" name="Speech Bubble: Rectangle with Corners Rounded 10">
            <a:extLst>
              <a:ext uri="{FF2B5EF4-FFF2-40B4-BE49-F238E27FC236}">
                <a16:creationId xmlns:a16="http://schemas.microsoft.com/office/drawing/2014/main" id="{540A0D34-C04F-377F-9FA3-88048987381E}"/>
              </a:ext>
            </a:extLst>
          </p:cNvPr>
          <p:cNvSpPr/>
          <p:nvPr/>
        </p:nvSpPr>
        <p:spPr>
          <a:xfrm>
            <a:off x="3150683" y="867887"/>
            <a:ext cx="5740555" cy="3291759"/>
          </a:xfrm>
          <a:prstGeom prst="wedgeRoundRectCallout">
            <a:avLst>
              <a:gd name="adj1" fmla="val -57122"/>
              <a:gd name="adj2" fmla="val -22656"/>
              <a:gd name="adj3" fmla="val 16667"/>
            </a:avLst>
          </a:prstGeom>
          <a:solidFill>
            <a:srgbClr val="FFFFFF"/>
          </a:solidFill>
          <a:ln>
            <a:solidFill>
              <a:schemeClr val="accent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ea typeface="Times New Roman" panose="02020603050405020304" pitchFamily="18" charset="0"/>
              </a:rPr>
              <a:t>Đ</a:t>
            </a:r>
            <a:r>
              <a:rPr lang="vi-VN" sz="2000">
                <a:solidFill>
                  <a:srgbClr val="000000"/>
                </a:solidFill>
                <a:effectLst/>
                <a:ea typeface="Times New Roman" panose="02020603050405020304" pitchFamily="18" charset="0"/>
              </a:rPr>
              <a:t>ơn vị trực tiếp triển khai các đơn vị hậu cần</a:t>
            </a:r>
            <a:r>
              <a:rPr lang="en-US" sz="2000">
                <a:solidFill>
                  <a:srgbClr val="000000"/>
                </a:solidFill>
                <a:effectLst/>
                <a:ea typeface="Times New Roman" panose="02020603050405020304" pitchFamily="18" charset="0"/>
              </a:rPr>
              <a:t>:</a:t>
            </a:r>
          </a:p>
          <a:p>
            <a:pPr marL="342900" indent="-342900" algn="just">
              <a:lnSpc>
                <a:spcPct val="150000"/>
              </a:lnSpc>
              <a:buFont typeface="Arial" panose="020B0604020202020204" pitchFamily="34" charset="0"/>
              <a:buChar char="•"/>
            </a:pPr>
            <a:r>
              <a:rPr lang="en-US" sz="2000">
                <a:solidFill>
                  <a:srgbClr val="000000"/>
                </a:solidFill>
                <a:effectLst/>
                <a:ea typeface="Times New Roman" panose="02020603050405020304" pitchFamily="18" charset="0"/>
              </a:rPr>
              <a:t>Đ</a:t>
            </a:r>
            <a:r>
              <a:rPr lang="vi-VN" sz="2000">
                <a:solidFill>
                  <a:srgbClr val="000000"/>
                </a:solidFill>
                <a:effectLst/>
                <a:ea typeface="Times New Roman" panose="02020603050405020304" pitchFamily="18" charset="0"/>
              </a:rPr>
              <a:t>ảm bảo giao liên chuyển quân</a:t>
            </a:r>
            <a:r>
              <a:rPr lang="en-US" sz="2000">
                <a:solidFill>
                  <a:srgbClr val="000000"/>
                </a:solidFill>
                <a:effectLst/>
                <a:ea typeface="Times New Roman" panose="02020603050405020304" pitchFamily="18" charset="0"/>
              </a:rPr>
              <a:t>.</a:t>
            </a:r>
          </a:p>
          <a:p>
            <a:pPr marL="342900" indent="-342900" algn="just">
              <a:lnSpc>
                <a:spcPct val="150000"/>
              </a:lnSpc>
              <a:buFont typeface="Arial" panose="020B0604020202020204" pitchFamily="34" charset="0"/>
              <a:buChar char="•"/>
            </a:pPr>
            <a:r>
              <a:rPr lang="en-US" sz="2000">
                <a:solidFill>
                  <a:srgbClr val="000000"/>
                </a:solidFill>
                <a:effectLst/>
                <a:ea typeface="Times New Roman" panose="02020603050405020304" pitchFamily="18" charset="0"/>
              </a:rPr>
              <a:t>Đ</a:t>
            </a:r>
            <a:r>
              <a:rPr lang="vi-VN" sz="2000">
                <a:solidFill>
                  <a:srgbClr val="000000"/>
                </a:solidFill>
                <a:effectLst/>
                <a:ea typeface="Times New Roman" panose="02020603050405020304" pitchFamily="18" charset="0"/>
              </a:rPr>
              <a:t>ảm bảo y tế, vận tải, xăng dầu, công binh, bộ binh và phòng không, tạo thành một tuyến hậu cần chiến lược</a:t>
            </a:r>
            <a:r>
              <a:rPr lang="en-US" sz="2000">
                <a:solidFill>
                  <a:srgbClr val="000000"/>
                </a:solidFill>
                <a:effectLst/>
                <a:ea typeface="Times New Roman" panose="02020603050405020304" pitchFamily="18" charset="0"/>
              </a:rPr>
              <a:t>.</a:t>
            </a:r>
          </a:p>
          <a:p>
            <a:pPr marL="342900" indent="-342900" algn="just">
              <a:lnSpc>
                <a:spcPct val="150000"/>
              </a:lnSpc>
              <a:buFont typeface="Arial" panose="020B0604020202020204" pitchFamily="34" charset="0"/>
              <a:buChar char="•"/>
            </a:pPr>
            <a:r>
              <a:rPr lang="en-US" sz="2000">
                <a:solidFill>
                  <a:srgbClr val="000000"/>
                </a:solidFill>
                <a:effectLst/>
                <a:ea typeface="Times New Roman" panose="02020603050405020304" pitchFamily="18" charset="0"/>
              </a:rPr>
              <a:t>Đ</a:t>
            </a:r>
            <a:r>
              <a:rPr lang="vi-VN" sz="2000">
                <a:solidFill>
                  <a:srgbClr val="000000"/>
                </a:solidFill>
                <a:effectLst/>
                <a:ea typeface="Times New Roman" panose="02020603050405020304" pitchFamily="18" charset="0"/>
              </a:rPr>
              <a:t>ảm bảo hoạt động cho hệ thống giao thông hoả tuyến được thông suốt.</a:t>
            </a:r>
            <a:endParaRPr lang="en-US" sz="1600"/>
          </a:p>
        </p:txBody>
      </p:sp>
      <p:sp>
        <p:nvSpPr>
          <p:cNvPr id="12" name="Rectangle 11">
            <a:extLst>
              <a:ext uri="{FF2B5EF4-FFF2-40B4-BE49-F238E27FC236}">
                <a16:creationId xmlns:a16="http://schemas.microsoft.com/office/drawing/2014/main" id="{728312C5-E513-3E29-91B4-9DFC226DD0D8}"/>
              </a:ext>
            </a:extLst>
          </p:cNvPr>
          <p:cNvSpPr/>
          <p:nvPr/>
        </p:nvSpPr>
        <p:spPr>
          <a:xfrm>
            <a:off x="3980287" y="4348976"/>
            <a:ext cx="4081346" cy="568810"/>
          </a:xfrm>
          <a:prstGeom prst="rect">
            <a:avLst/>
          </a:prstGeom>
          <a:solidFill>
            <a:schemeClr val="accent1">
              <a:lumMod val="50000"/>
              <a:lumOff val="50000"/>
            </a:schemeClr>
          </a:solidFill>
          <a:ln>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FF"/>
                </a:solidFill>
              </a:rPr>
              <a:t>TUYẾN LỬA</a:t>
            </a:r>
          </a:p>
        </p:txBody>
      </p:sp>
    </p:spTree>
    <p:extLst>
      <p:ext uri="{BB962C8B-B14F-4D97-AF65-F5344CB8AC3E}">
        <p14:creationId xmlns:p14="http://schemas.microsoft.com/office/powerpoint/2010/main" val="19487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6" name="TextBox 5">
            <a:extLst>
              <a:ext uri="{FF2B5EF4-FFF2-40B4-BE49-F238E27FC236}">
                <a16:creationId xmlns:a16="http://schemas.microsoft.com/office/drawing/2014/main" id="{DB45107C-B282-F966-22B0-7ED31D716723}"/>
              </a:ext>
            </a:extLst>
          </p:cNvPr>
          <p:cNvSpPr txBox="1"/>
          <p:nvPr/>
        </p:nvSpPr>
        <p:spPr>
          <a:xfrm>
            <a:off x="-26670" y="716254"/>
            <a:ext cx="9197340" cy="3492623"/>
          </a:xfrm>
          <a:prstGeom prst="rect">
            <a:avLst/>
          </a:prstGeom>
          <a:noFill/>
        </p:spPr>
        <p:txBody>
          <a:bodyPr wrap="square">
            <a:spAutoFit/>
          </a:bodyPr>
          <a:lstStyle/>
          <a:p>
            <a:pPr algn="ctr">
              <a:lnSpc>
                <a:spcPct val="150000"/>
              </a:lnSpc>
            </a:pPr>
            <a:r>
              <a:rPr lang="vi-VN" sz="3800" b="1">
                <a:solidFill>
                  <a:schemeClr val="accent1">
                    <a:lumMod val="50000"/>
                    <a:lumOff val="50000"/>
                  </a:schemeClr>
                </a:solidFill>
                <a:latin typeface="+mn-lt"/>
                <a:ea typeface="Times New Roman" panose="02020603050405020304" pitchFamily="18" charset="0"/>
                <a:cs typeface="Times New Roman" panose="02020603050405020304" pitchFamily="18" charset="0"/>
              </a:rPr>
              <a:t>BÀI 17: </a:t>
            </a:r>
            <a:endParaRPr lang="en-US" sz="3800" b="1">
              <a:solidFill>
                <a:schemeClr val="accent1">
                  <a:lumMod val="50000"/>
                  <a:lumOff val="50000"/>
                </a:schemeClr>
              </a:solidFill>
              <a:latin typeface="+mn-lt"/>
              <a:ea typeface="Times New Roman" panose="02020603050405020304" pitchFamily="18" charset="0"/>
              <a:cs typeface="Times New Roman" panose="02020603050405020304" pitchFamily="18" charset="0"/>
            </a:endParaRPr>
          </a:p>
          <a:p>
            <a:pPr algn="ctr">
              <a:lnSpc>
                <a:spcPct val="150000"/>
              </a:lnSpc>
            </a:pPr>
            <a:r>
              <a:rPr lang="vi-VN" sz="3800" b="1">
                <a:solidFill>
                  <a:schemeClr val="accent1">
                    <a:lumMod val="50000"/>
                    <a:lumOff val="50000"/>
                  </a:schemeClr>
                </a:solidFill>
                <a:latin typeface="+mn-lt"/>
                <a:ea typeface="Times New Roman" panose="02020603050405020304" pitchFamily="18" charset="0"/>
                <a:cs typeface="Times New Roman" panose="02020603050405020304" pitchFamily="18" charset="0"/>
              </a:rPr>
              <a:t>VIỆT NAM KHÁNG CHIẾN CHỐNG MỸ, </a:t>
            </a:r>
            <a:endParaRPr lang="en-US" sz="3800" b="1">
              <a:solidFill>
                <a:schemeClr val="accent1">
                  <a:lumMod val="50000"/>
                  <a:lumOff val="50000"/>
                </a:schemeClr>
              </a:solidFill>
              <a:latin typeface="+mn-lt"/>
              <a:ea typeface="Times New Roman" panose="02020603050405020304" pitchFamily="18" charset="0"/>
              <a:cs typeface="Times New Roman" panose="02020603050405020304" pitchFamily="18" charset="0"/>
            </a:endParaRPr>
          </a:p>
          <a:p>
            <a:pPr algn="ctr">
              <a:lnSpc>
                <a:spcPct val="150000"/>
              </a:lnSpc>
            </a:pPr>
            <a:r>
              <a:rPr lang="vi-VN" sz="3800" b="1">
                <a:solidFill>
                  <a:schemeClr val="accent1">
                    <a:lumMod val="50000"/>
                    <a:lumOff val="50000"/>
                  </a:schemeClr>
                </a:solidFill>
                <a:latin typeface="+mn-lt"/>
                <a:ea typeface="Times New Roman" panose="02020603050405020304" pitchFamily="18" charset="0"/>
                <a:cs typeface="Times New Roman" panose="02020603050405020304" pitchFamily="18" charset="0"/>
              </a:rPr>
              <a:t>CỨU NƯỚC, THỐNG NHẤT ĐẤT NƯỚC GIAI ĐOẠN 1965 – 1975</a:t>
            </a:r>
            <a:endParaRPr lang="en-US" sz="3800" b="1" kern="0">
              <a:solidFill>
                <a:srgbClr val="173F7A"/>
              </a:solidFill>
              <a:latin typeface="+mn-l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6" name="Freeform 2">
            <a:extLst>
              <a:ext uri="{FF2B5EF4-FFF2-40B4-BE49-F238E27FC236}">
                <a16:creationId xmlns:a16="http://schemas.microsoft.com/office/drawing/2014/main" id="{5060F070-E5FB-723E-3819-C237ED999292}"/>
              </a:ext>
            </a:extLst>
          </p:cNvPr>
          <p:cNvSpPr/>
          <p:nvPr/>
        </p:nvSpPr>
        <p:spPr>
          <a:xfrm>
            <a:off x="6042093" y="1724632"/>
            <a:ext cx="2573323" cy="3393393"/>
          </a:xfrm>
          <a:custGeom>
            <a:avLst/>
            <a:gdLst/>
            <a:ahLst/>
            <a:cxnLst/>
            <a:rect l="l" t="t" r="r" b="b"/>
            <a:pathLst>
              <a:path w="2389138" h="3150511">
                <a:moveTo>
                  <a:pt x="0" y="0"/>
                </a:moveTo>
                <a:lnTo>
                  <a:pt x="2389138" y="0"/>
                </a:lnTo>
                <a:lnTo>
                  <a:pt x="2389138" y="3150511"/>
                </a:lnTo>
                <a:lnTo>
                  <a:pt x="0" y="31505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F5337A5-EB8A-724D-4843-FD5B0DB6A034}"/>
              </a:ext>
            </a:extLst>
          </p:cNvPr>
          <p:cNvGrpSpPr/>
          <p:nvPr/>
        </p:nvGrpSpPr>
        <p:grpSpPr>
          <a:xfrm>
            <a:off x="2442382" y="655509"/>
            <a:ext cx="1509755" cy="1374493"/>
            <a:chOff x="2290416" y="863099"/>
            <a:chExt cx="1509755" cy="1374493"/>
          </a:xfrm>
        </p:grpSpPr>
        <p:sp>
          <p:nvSpPr>
            <p:cNvPr id="9" name="Google Shape;671;p45">
              <a:extLst>
                <a:ext uri="{FF2B5EF4-FFF2-40B4-BE49-F238E27FC236}">
                  <a16:creationId xmlns:a16="http://schemas.microsoft.com/office/drawing/2014/main" id="{BA324C50-A70F-3748-A779-549FDCC93E20}"/>
                </a:ext>
              </a:extLst>
            </p:cNvPr>
            <p:cNvSpPr/>
            <p:nvPr/>
          </p:nvSpPr>
          <p:spPr>
            <a:xfrm rot="5400000">
              <a:off x="2342829" y="810686"/>
              <a:ext cx="1374493" cy="147931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txBody>
            <a:bodyPr/>
            <a:lstStyle/>
            <a:p>
              <a:endParaRPr lang="en-US"/>
            </a:p>
          </p:txBody>
        </p:sp>
        <p:sp>
          <p:nvSpPr>
            <p:cNvPr id="7" name="TextBox 6">
              <a:extLst>
                <a:ext uri="{FF2B5EF4-FFF2-40B4-BE49-F238E27FC236}">
                  <a16:creationId xmlns:a16="http://schemas.microsoft.com/office/drawing/2014/main" id="{BBDBA8F7-018C-31C2-A04F-1B01FCD3B302}"/>
                </a:ext>
              </a:extLst>
            </p:cNvPr>
            <p:cNvSpPr txBox="1"/>
            <p:nvPr/>
          </p:nvSpPr>
          <p:spPr>
            <a:xfrm>
              <a:off x="2290416" y="996347"/>
              <a:ext cx="1509755" cy="1107996"/>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srgbClr val="3A1603"/>
                  </a:solidFill>
                  <a:effectLst/>
                  <a:uLnTx/>
                  <a:uFillTx/>
                  <a:latin typeface="Berlin Sans FB Demi" panose="020E0802020502020306" pitchFamily="34" charset="0"/>
                  <a:cs typeface="Arial" panose="020B0604020202020204" pitchFamily="34" charset="0"/>
                </a:rPr>
                <a:t>-</a:t>
              </a:r>
              <a:r>
                <a:rPr lang="en-US" sz="6600" b="1">
                  <a:solidFill>
                    <a:srgbClr val="3A1603"/>
                  </a:solidFill>
                  <a:latin typeface="Berlin Sans FB Demi" panose="020E0802020502020306" pitchFamily="34" charset="0"/>
                  <a:cs typeface="Arial" panose="020B0604020202020204" pitchFamily="34" charset="0"/>
                </a:rPr>
                <a:t>I</a:t>
              </a:r>
              <a:r>
                <a:rPr kumimoji="0" lang="en-US" sz="6600" b="1" i="0" u="none" strike="noStrike" kern="0" cap="none" spc="0" normalizeH="0" baseline="0" noProof="0">
                  <a:ln>
                    <a:noFill/>
                  </a:ln>
                  <a:solidFill>
                    <a:srgbClr val="3A1603"/>
                  </a:solidFill>
                  <a:effectLst/>
                  <a:uLnTx/>
                  <a:uFillTx/>
                  <a:latin typeface="Berlin Sans FB Demi" panose="020E0802020502020306" pitchFamily="34" charset="0"/>
                  <a:cs typeface="Arial" panose="020B0604020202020204" pitchFamily="34" charset="0"/>
                </a:rPr>
                <a:t>-</a:t>
              </a:r>
              <a:endParaRPr kumimoji="0" lang="en-US" sz="6600" b="1" i="0" u="none" strike="noStrike" kern="0" cap="none" spc="0" normalizeH="0" baseline="0" noProof="0" dirty="0">
                <a:ln>
                  <a:noFill/>
                </a:ln>
                <a:solidFill>
                  <a:srgbClr val="3A1603"/>
                </a:solidFill>
                <a:effectLst/>
                <a:uLnTx/>
                <a:uFillTx/>
                <a:latin typeface="Berlin Sans FB Demi" panose="020E0802020502020306"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9D301A3C-BEC9-6EAE-1B62-B47AFDA1B4DB}"/>
              </a:ext>
            </a:extLst>
          </p:cNvPr>
          <p:cNvSpPr txBox="1"/>
          <p:nvPr/>
        </p:nvSpPr>
        <p:spPr>
          <a:xfrm>
            <a:off x="606802" y="2030002"/>
            <a:ext cx="5180916" cy="2217082"/>
          </a:xfrm>
          <a:prstGeom prst="rect">
            <a:avLst/>
          </a:prstGeom>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vi-VN" sz="3200" b="1">
                <a:latin typeface="Arial" panose="020B0604020202020204" pitchFamily="34" charset="0"/>
                <a:ea typeface="Times New Roman" panose="02020603050405020304" pitchFamily="18" charset="0"/>
                <a:cs typeface="Arial" panose="020B0604020202020204" pitchFamily="34" charset="0"/>
              </a:rPr>
              <a:t>CẢ NƯỚC TRỰC TIẾP CHIẾN ĐẤU CHỐNG MỸ, CỨU NƯỚC</a:t>
            </a:r>
            <a:endParaRPr lang="vi-VN" sz="3200" b="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a:extLst>
            <a:ext uri="{FF2B5EF4-FFF2-40B4-BE49-F238E27FC236}">
              <a16:creationId xmlns:a16="http://schemas.microsoft.com/office/drawing/2014/main" id="{CAB5070A-F7C0-431F-0FF5-DFA4D9887047}"/>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444D5CF-61F5-BD94-E0E6-F4B7FBF25FAE}"/>
              </a:ext>
            </a:extLst>
          </p:cNvPr>
          <p:cNvSpPr/>
          <p:nvPr/>
        </p:nvSpPr>
        <p:spPr>
          <a:xfrm>
            <a:off x="0" y="1835150"/>
            <a:ext cx="9144000" cy="1473200"/>
          </a:xfrm>
          <a:prstGeom prst="roundRect">
            <a:avLst>
              <a:gd name="adj" fmla="val 0"/>
            </a:avLst>
          </a:prstGeom>
          <a:solidFill>
            <a:srgbClr val="FFFFFF">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8FAFB">
                    <a:lumMod val="25000"/>
                  </a:srgbClr>
                </a:solidFill>
                <a:effectLst/>
                <a:uLnTx/>
                <a:uFillTx/>
                <a:latin typeface="Arial"/>
                <a:ea typeface="+mn-ea"/>
                <a:cs typeface="+mn-cs"/>
                <a:sym typeface="Arial"/>
              </a:rPr>
              <a:t>a. Miền Nam chống chiến lược Chiến tranh cục bộ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8FAFB">
                    <a:lumMod val="25000"/>
                  </a:srgbClr>
                </a:solidFill>
                <a:effectLst/>
                <a:uLnTx/>
                <a:uFillTx/>
                <a:latin typeface="Arial"/>
                <a:ea typeface="+mn-ea"/>
                <a:cs typeface="+mn-cs"/>
                <a:sym typeface="Arial"/>
              </a:rPr>
              <a:t>(1965 – 1968)</a:t>
            </a:r>
            <a:endParaRPr kumimoji="0" lang="en-US" sz="2800" b="1" i="1" u="none" strike="noStrike" kern="0" cap="none" spc="0" normalizeH="0" baseline="0" noProof="0" dirty="0">
              <a:ln>
                <a:noFill/>
              </a:ln>
              <a:solidFill>
                <a:srgbClr val="F8FAFB">
                  <a:lumMod val="25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15354751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E97B712-25F0-A31B-375B-B63C1A61D467}"/>
              </a:ext>
            </a:extLst>
          </p:cNvPr>
          <p:cNvGrpSpPr/>
          <p:nvPr/>
        </p:nvGrpSpPr>
        <p:grpSpPr>
          <a:xfrm>
            <a:off x="809083" y="262330"/>
            <a:ext cx="7525834" cy="589769"/>
            <a:chOff x="890033" y="931333"/>
            <a:chExt cx="7525834" cy="589769"/>
          </a:xfrm>
        </p:grpSpPr>
        <p:sp>
          <p:nvSpPr>
            <p:cNvPr id="16" name="TextBox 15">
              <a:extLst>
                <a:ext uri="{FF2B5EF4-FFF2-40B4-BE49-F238E27FC236}">
                  <a16:creationId xmlns:a16="http://schemas.microsoft.com/office/drawing/2014/main" id="{040C8BBA-F448-FB60-7913-961F2C27AEFF}"/>
                </a:ext>
              </a:extLst>
            </p:cNvPr>
            <p:cNvSpPr txBox="1"/>
            <p:nvPr/>
          </p:nvSpPr>
          <p:spPr>
            <a:xfrm>
              <a:off x="922867" y="931333"/>
              <a:ext cx="7493000" cy="584775"/>
            </a:xfrm>
            <a:prstGeom prst="rect">
              <a:avLst/>
            </a:prstGeom>
            <a:noFill/>
          </p:spPr>
          <p:txBody>
            <a:bodyPr wrap="square" rtlCol="0">
              <a:spAutoFit/>
            </a:bodyPr>
            <a:lstStyle/>
            <a:p>
              <a:pPr algn="ctr"/>
              <a:r>
                <a:rPr lang="en-US" sz="3200" spc="300">
                  <a:latin typeface="1FTV Akira Expanded" panose="02000800000000000000" pitchFamily="50" charset="0"/>
                </a:rPr>
                <a:t>CHIẾN TRANH CỤC BỘ</a:t>
              </a:r>
            </a:p>
          </p:txBody>
        </p:sp>
        <p:sp>
          <p:nvSpPr>
            <p:cNvPr id="17" name="TextBox 16">
              <a:extLst>
                <a:ext uri="{FF2B5EF4-FFF2-40B4-BE49-F238E27FC236}">
                  <a16:creationId xmlns:a16="http://schemas.microsoft.com/office/drawing/2014/main" id="{88C176DE-3926-5E88-57ED-5D60DEEB1ABE}"/>
                </a:ext>
              </a:extLst>
            </p:cNvPr>
            <p:cNvSpPr txBox="1"/>
            <p:nvPr/>
          </p:nvSpPr>
          <p:spPr>
            <a:xfrm>
              <a:off x="890033" y="936327"/>
              <a:ext cx="7493000" cy="584775"/>
            </a:xfrm>
            <a:prstGeom prst="rect">
              <a:avLst/>
            </a:prstGeom>
            <a:noFill/>
          </p:spPr>
          <p:txBody>
            <a:bodyPr wrap="square" rtlCol="0">
              <a:spAutoFit/>
            </a:bodyPr>
            <a:lstStyle/>
            <a:p>
              <a:pPr algn="ctr"/>
              <a:r>
                <a:rPr lang="en-US" sz="3200" spc="300">
                  <a:solidFill>
                    <a:srgbClr val="FFC000"/>
                  </a:solidFill>
                  <a:latin typeface="1FTV Akira Expanded" panose="02000800000000000000" pitchFamily="50" charset="0"/>
                </a:rPr>
                <a:t>CHIẾN TRANH CỤC BỘ</a:t>
              </a:r>
            </a:p>
          </p:txBody>
        </p:sp>
      </p:grpSp>
      <p:sp>
        <p:nvSpPr>
          <p:cNvPr id="18" name="TextBox 17">
            <a:extLst>
              <a:ext uri="{FF2B5EF4-FFF2-40B4-BE49-F238E27FC236}">
                <a16:creationId xmlns:a16="http://schemas.microsoft.com/office/drawing/2014/main" id="{439F7BB8-ADA7-EB44-FFC2-98586E89D8CA}"/>
              </a:ext>
            </a:extLst>
          </p:cNvPr>
          <p:cNvSpPr txBox="1"/>
          <p:nvPr/>
        </p:nvSpPr>
        <p:spPr>
          <a:xfrm>
            <a:off x="228347" y="847105"/>
            <a:ext cx="4851401" cy="4190314"/>
          </a:xfrm>
          <a:prstGeom prst="rect">
            <a:avLst/>
          </a:prstGeom>
          <a:noFill/>
        </p:spPr>
        <p:txBody>
          <a:bodyPr wrap="square">
            <a:spAutoFit/>
          </a:bodyPr>
          <a:lstStyle/>
          <a:p>
            <a:pPr marL="342900" lvl="0" indent="-342900" algn="just">
              <a:lnSpc>
                <a:spcPct val="150000"/>
              </a:lnSpc>
              <a:buClrTx/>
              <a:buFont typeface="Arial" panose="020B0604020202020204" pitchFamily="34" charset="0"/>
              <a:buChar char="•"/>
            </a:pPr>
            <a:r>
              <a:rPr lang="vi-VN" sz="2000">
                <a:solidFill>
                  <a:sysClr val="windowText" lastClr="000000"/>
                </a:solidFill>
              </a:rPr>
              <a:t>Là chiến tranh xâm lược thực dân mới của Mỹ</a:t>
            </a:r>
            <a:r>
              <a:rPr lang="en-US" sz="2000">
                <a:solidFill>
                  <a:sysClr val="windowText" lastClr="000000"/>
                </a:solidFill>
              </a:rPr>
              <a:t>.</a:t>
            </a:r>
          </a:p>
          <a:p>
            <a:pPr marL="342900" lvl="0" indent="-342900" algn="just">
              <a:lnSpc>
                <a:spcPct val="150000"/>
              </a:lnSpc>
              <a:buClrTx/>
              <a:buFont typeface="Arial" panose="020B0604020202020204" pitchFamily="34" charset="0"/>
              <a:buChar char="•"/>
            </a:pPr>
            <a:r>
              <a:rPr lang="en-US" sz="2000">
                <a:solidFill>
                  <a:sysClr val="windowText" lastClr="000000"/>
                </a:solidFill>
              </a:rPr>
              <a:t>L</a:t>
            </a:r>
            <a:r>
              <a:rPr lang="vi-VN" sz="2000">
                <a:solidFill>
                  <a:sysClr val="windowText" lastClr="000000"/>
                </a:solidFill>
              </a:rPr>
              <a:t>ực lượng</a:t>
            </a:r>
            <a:r>
              <a:rPr lang="en-US" sz="2000">
                <a:solidFill>
                  <a:sysClr val="windowText" lastClr="000000"/>
                </a:solidFill>
              </a:rPr>
              <a:t>:</a:t>
            </a:r>
            <a:r>
              <a:rPr lang="vi-VN" sz="2000">
                <a:solidFill>
                  <a:sysClr val="windowText" lastClr="000000"/>
                </a:solidFill>
              </a:rPr>
              <a:t> </a:t>
            </a:r>
            <a:r>
              <a:rPr lang="vi-VN" sz="2000" b="1" i="1" u="sng">
                <a:solidFill>
                  <a:srgbClr val="FF0000"/>
                </a:solidFill>
              </a:rPr>
              <a:t>quân Mỹ</a:t>
            </a:r>
            <a:r>
              <a:rPr lang="en-US" sz="2000" b="1" i="1">
                <a:solidFill>
                  <a:srgbClr val="FF0000"/>
                </a:solidFill>
              </a:rPr>
              <a:t> </a:t>
            </a:r>
            <a:r>
              <a:rPr lang="en-US" sz="2000">
                <a:solidFill>
                  <a:sysClr val="windowText" lastClr="000000"/>
                </a:solidFill>
              </a:rPr>
              <a:t>và </a:t>
            </a:r>
            <a:r>
              <a:rPr lang="vi-VN" sz="2000">
                <a:solidFill>
                  <a:sysClr val="windowText" lastClr="000000"/>
                </a:solidFill>
              </a:rPr>
              <a:t>đồng minh</a:t>
            </a:r>
            <a:r>
              <a:rPr lang="en-US" sz="2000">
                <a:solidFill>
                  <a:sysClr val="windowText" lastClr="000000"/>
                </a:solidFill>
              </a:rPr>
              <a:t>, quân </a:t>
            </a:r>
            <a:r>
              <a:rPr lang="vi-VN" sz="2000">
                <a:solidFill>
                  <a:sysClr val="windowText" lastClr="000000"/>
                </a:solidFill>
              </a:rPr>
              <a:t>tay sai Sài Gòn.</a:t>
            </a:r>
          </a:p>
          <a:p>
            <a:pPr marL="342900" lvl="0" indent="-342900" algn="just">
              <a:lnSpc>
                <a:spcPct val="150000"/>
              </a:lnSpc>
              <a:buClrTx/>
              <a:buFont typeface="Arial" panose="020B0604020202020204" pitchFamily="34" charset="0"/>
              <a:buChar char="•"/>
            </a:pPr>
            <a:r>
              <a:rPr lang="vi-VN" sz="2000">
                <a:solidFill>
                  <a:sysClr val="windowText" lastClr="000000"/>
                </a:solidFill>
              </a:rPr>
              <a:t>Dựa vào vũ khí, phương tiện chiến tranh hiện đại</a:t>
            </a:r>
            <a:r>
              <a:rPr lang="en-US" sz="2000">
                <a:solidFill>
                  <a:sysClr val="windowText" lastClr="000000"/>
                </a:solidFill>
              </a:rPr>
              <a:t>.</a:t>
            </a:r>
          </a:p>
          <a:p>
            <a:pPr marL="342900" lvl="0" indent="-342900" algn="just">
              <a:lnSpc>
                <a:spcPct val="150000"/>
              </a:lnSpc>
              <a:buClrTx/>
              <a:buFont typeface="Arial" panose="020B0604020202020204" pitchFamily="34" charset="0"/>
              <a:buChar char="•"/>
            </a:pPr>
            <a:r>
              <a:rPr lang="en-US" sz="2000">
                <a:solidFill>
                  <a:sysClr val="windowText" lastClr="000000"/>
                </a:solidFill>
              </a:rPr>
              <a:t>Mục đích: </a:t>
            </a:r>
            <a:r>
              <a:rPr lang="vi-VN" sz="2000">
                <a:solidFill>
                  <a:sysClr val="windowText" lastClr="000000"/>
                </a:solidFill>
              </a:rPr>
              <a:t>mở cuộc hành quân “tìm diệt”, “bình định”</a:t>
            </a:r>
            <a:r>
              <a:rPr lang="en-US" sz="2000">
                <a:solidFill>
                  <a:sysClr val="windowText" lastClr="000000"/>
                </a:solidFill>
              </a:rPr>
              <a:t> </a:t>
            </a:r>
            <a:r>
              <a:rPr lang="vi-VN" sz="2000">
                <a:solidFill>
                  <a:sysClr val="windowText" lastClr="000000"/>
                </a:solidFill>
              </a:rPr>
              <a:t>ở miền Nam, gây chiến tranh phá hoại miền Bắc.</a:t>
            </a:r>
          </a:p>
        </p:txBody>
      </p:sp>
      <p:grpSp>
        <p:nvGrpSpPr>
          <p:cNvPr id="33" name="Group 32">
            <a:extLst>
              <a:ext uri="{FF2B5EF4-FFF2-40B4-BE49-F238E27FC236}">
                <a16:creationId xmlns:a16="http://schemas.microsoft.com/office/drawing/2014/main" id="{5132D3BA-DAF1-73BE-5AEB-8E68C0E11BBA}"/>
              </a:ext>
            </a:extLst>
          </p:cNvPr>
          <p:cNvGrpSpPr/>
          <p:nvPr/>
        </p:nvGrpSpPr>
        <p:grpSpPr>
          <a:xfrm>
            <a:off x="4845206" y="857093"/>
            <a:ext cx="4239321" cy="4136631"/>
            <a:chOff x="4904679" y="976203"/>
            <a:chExt cx="4239321" cy="4136631"/>
          </a:xfrm>
        </p:grpSpPr>
        <p:pic>
          <p:nvPicPr>
            <p:cNvPr id="30" name="Picture 29">
              <a:extLst>
                <a:ext uri="{FF2B5EF4-FFF2-40B4-BE49-F238E27FC236}">
                  <a16:creationId xmlns:a16="http://schemas.microsoft.com/office/drawing/2014/main" id="{6975B166-BB5F-E0AF-9C19-49F6A929F14B}"/>
                </a:ext>
              </a:extLst>
            </p:cNvPr>
            <p:cNvPicPr>
              <a:picLocks noChangeAspect="1" noChangeArrowheads="1"/>
            </p:cNvPicPr>
            <p:nvPr/>
          </p:nvPicPr>
          <p:blipFill>
            <a:blip r:embed="rId2"/>
            <a:srcRect/>
            <a:stretch/>
          </p:blipFill>
          <p:spPr bwMode="auto">
            <a:xfrm>
              <a:off x="5423577" y="976203"/>
              <a:ext cx="3222335" cy="3442908"/>
            </a:xfrm>
            <a:prstGeom prst="rect">
              <a:avLst/>
            </a:prstGeom>
            <a:noFill/>
          </p:spPr>
        </p:pic>
        <p:sp>
          <p:nvSpPr>
            <p:cNvPr id="32" name="TextBox 31">
              <a:extLst>
                <a:ext uri="{FF2B5EF4-FFF2-40B4-BE49-F238E27FC236}">
                  <a16:creationId xmlns:a16="http://schemas.microsoft.com/office/drawing/2014/main" id="{9F08BD68-13B8-44DA-5F60-58CC982D1EC9}"/>
                </a:ext>
              </a:extLst>
            </p:cNvPr>
            <p:cNvSpPr txBox="1"/>
            <p:nvPr/>
          </p:nvSpPr>
          <p:spPr>
            <a:xfrm>
              <a:off x="4904679" y="4414117"/>
              <a:ext cx="4239321" cy="698717"/>
            </a:xfrm>
            <a:prstGeom prst="rect">
              <a:avLst/>
            </a:prstGeom>
            <a:noFill/>
          </p:spPr>
          <p:txBody>
            <a:bodyPr wrap="square">
              <a:spAutoFit/>
            </a:bodyPr>
            <a:lstStyle/>
            <a:p>
              <a:pPr algn="ctr">
                <a:lnSpc>
                  <a:spcPct val="150000"/>
                </a:lnSpc>
              </a:pPr>
              <a:r>
                <a:rPr lang="vi-VN"/>
                <a:t>Binh sĩ Hoa Kỳ thuộc lực lượng Không Kỵ đang truy lùng Việt Cộng ở một ngôi làng tại Tây Nguyên</a:t>
              </a:r>
            </a:p>
          </p:txBody>
        </p:sp>
      </p:grpSp>
      <p:pic>
        <p:nvPicPr>
          <p:cNvPr id="2" name="Picture 1">
            <a:extLst>
              <a:ext uri="{FF2B5EF4-FFF2-40B4-BE49-F238E27FC236}">
                <a16:creationId xmlns:a16="http://schemas.microsoft.com/office/drawing/2014/main" id="{93117DA5-7819-C63F-4693-9DD448752808}"/>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267395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soldiers running through a field&#10;&#10;Description automatically generated">
            <a:extLst>
              <a:ext uri="{FF2B5EF4-FFF2-40B4-BE49-F238E27FC236}">
                <a16:creationId xmlns:a16="http://schemas.microsoft.com/office/drawing/2014/main" id="{166FC892-72FB-5860-4E44-1C356B5432A6}"/>
              </a:ext>
            </a:extLst>
          </p:cNvPr>
          <p:cNvPicPr>
            <a:picLocks noChangeAspect="1"/>
          </p:cNvPicPr>
          <p:nvPr/>
        </p:nvPicPr>
        <p:blipFill>
          <a:blip r:embed="rId2"/>
          <a:stretch>
            <a:fillRect/>
          </a:stretch>
        </p:blipFill>
        <p:spPr>
          <a:xfrm>
            <a:off x="1335747" y="2299404"/>
            <a:ext cx="3875590" cy="2591801"/>
          </a:xfrm>
          <a:prstGeom prst="rect">
            <a:avLst/>
          </a:prstGeom>
        </p:spPr>
      </p:pic>
      <p:sp>
        <p:nvSpPr>
          <p:cNvPr id="2" name="Freeform 10">
            <a:extLst>
              <a:ext uri="{FF2B5EF4-FFF2-40B4-BE49-F238E27FC236}">
                <a16:creationId xmlns:a16="http://schemas.microsoft.com/office/drawing/2014/main" id="{D814637C-432F-54B2-622F-F430A7DCCA13}"/>
              </a:ext>
            </a:extLst>
          </p:cNvPr>
          <p:cNvSpPr/>
          <p:nvPr/>
        </p:nvSpPr>
        <p:spPr>
          <a:xfrm>
            <a:off x="7780866" y="2489200"/>
            <a:ext cx="1363134" cy="2654300"/>
          </a:xfrm>
          <a:custGeom>
            <a:avLst/>
            <a:gdLst/>
            <a:ahLst/>
            <a:cxnLst/>
            <a:rect l="l" t="t" r="r" b="b"/>
            <a:pathLst>
              <a:path w="2694008" h="5465444">
                <a:moveTo>
                  <a:pt x="0" y="0"/>
                </a:moveTo>
                <a:lnTo>
                  <a:pt x="2694008" y="0"/>
                </a:lnTo>
                <a:lnTo>
                  <a:pt x="2694008" y="5465444"/>
                </a:lnTo>
                <a:lnTo>
                  <a:pt x="0" y="54654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9308075B-39FC-0BE8-148E-1D159E028F90}"/>
              </a:ext>
            </a:extLst>
          </p:cNvPr>
          <p:cNvGrpSpPr/>
          <p:nvPr/>
        </p:nvGrpSpPr>
        <p:grpSpPr>
          <a:xfrm>
            <a:off x="4170362" y="292099"/>
            <a:ext cx="4758267" cy="2353733"/>
            <a:chOff x="4178829" y="232833"/>
            <a:chExt cx="4758267" cy="2353733"/>
          </a:xfrm>
        </p:grpSpPr>
        <p:sp>
          <p:nvSpPr>
            <p:cNvPr id="4" name="Speech Bubble: Oval 3">
              <a:extLst>
                <a:ext uri="{FF2B5EF4-FFF2-40B4-BE49-F238E27FC236}">
                  <a16:creationId xmlns:a16="http://schemas.microsoft.com/office/drawing/2014/main" id="{A62CAD58-F57E-7A99-60EA-D1950B26A68C}"/>
                </a:ext>
              </a:extLst>
            </p:cNvPr>
            <p:cNvSpPr/>
            <p:nvPr/>
          </p:nvSpPr>
          <p:spPr>
            <a:xfrm>
              <a:off x="4178829" y="232833"/>
              <a:ext cx="4758267" cy="2353733"/>
            </a:xfrm>
            <a:prstGeom prst="wedgeEllipseCallout">
              <a:avLst>
                <a:gd name="adj1" fmla="val 24424"/>
                <a:gd name="adj2" fmla="val 54265"/>
              </a:avLst>
            </a:prstGeom>
            <a:solidFill>
              <a:schemeClr val="accent1">
                <a:lumMod val="50000"/>
              </a:schemeClr>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0BA997-2E62-302A-2C54-7E805BB5A39E}"/>
                </a:ext>
              </a:extLst>
            </p:cNvPr>
            <p:cNvSpPr txBox="1"/>
            <p:nvPr/>
          </p:nvSpPr>
          <p:spPr>
            <a:xfrm>
              <a:off x="4386468" y="699536"/>
              <a:ext cx="4342987" cy="1420325"/>
            </a:xfrm>
            <a:prstGeom prst="rect">
              <a:avLst/>
            </a:prstGeom>
            <a:noFill/>
          </p:spPr>
          <p:txBody>
            <a:bodyPr wrap="square">
              <a:spAutoFit/>
            </a:bodyPr>
            <a:lstStyle/>
            <a:p>
              <a:pPr algn="ctr">
                <a:lnSpc>
                  <a:spcPct val="150000"/>
                </a:lnSpc>
              </a:pPr>
              <a:r>
                <a:rPr lang="vi-VN" sz="2000" b="1" i="1">
                  <a:solidFill>
                    <a:srgbClr val="FFFFFF"/>
                  </a:solidFill>
                </a:rPr>
                <a:t>Chiến lược “</a:t>
              </a:r>
              <a:r>
                <a:rPr lang="en-US" sz="2000" b="1" i="1">
                  <a:solidFill>
                    <a:srgbClr val="FFFFFF"/>
                  </a:solidFill>
                </a:rPr>
                <a:t>C</a:t>
              </a:r>
              <a:r>
                <a:rPr lang="vi-VN" sz="2000" b="1" i="1">
                  <a:solidFill>
                    <a:srgbClr val="FFFFFF"/>
                  </a:solidFill>
                </a:rPr>
                <a:t>hiến tranh cục bộ” có điểm gì mới so với chiến lược “Chiến tranh đặc biệt”?</a:t>
              </a:r>
              <a:endParaRPr lang="en-US" sz="2000">
                <a:solidFill>
                  <a:srgbClr val="FFFFFF"/>
                </a:solidFill>
              </a:endParaRPr>
            </a:p>
          </p:txBody>
        </p:sp>
      </p:grpSp>
      <p:pic>
        <p:nvPicPr>
          <p:cNvPr id="7" name="Picture 6" descr="A group of soldiers in a field&#10;&#10;Description automatically generated">
            <a:extLst>
              <a:ext uri="{FF2B5EF4-FFF2-40B4-BE49-F238E27FC236}">
                <a16:creationId xmlns:a16="http://schemas.microsoft.com/office/drawing/2014/main" id="{334A4459-3910-1DE9-37FE-0514D3305457}"/>
              </a:ext>
            </a:extLst>
          </p:cNvPr>
          <p:cNvPicPr>
            <a:picLocks noChangeAspect="1"/>
          </p:cNvPicPr>
          <p:nvPr/>
        </p:nvPicPr>
        <p:blipFill>
          <a:blip r:embed="rId4"/>
          <a:stretch>
            <a:fillRect/>
          </a:stretch>
        </p:blipFill>
        <p:spPr>
          <a:xfrm>
            <a:off x="325979" y="160952"/>
            <a:ext cx="3278835" cy="2616024"/>
          </a:xfrm>
          <a:prstGeom prst="rect">
            <a:avLst/>
          </a:prstGeom>
        </p:spPr>
      </p:pic>
    </p:spTree>
    <p:extLst>
      <p:ext uri="{BB962C8B-B14F-4D97-AF65-F5344CB8AC3E}">
        <p14:creationId xmlns:p14="http://schemas.microsoft.com/office/powerpoint/2010/main" val="374374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5904D8FF-DBBC-69EF-75B2-4E56667B9F71}"/>
              </a:ext>
            </a:extLst>
          </p:cNvPr>
          <p:cNvSpPr txBox="1"/>
          <p:nvPr/>
        </p:nvSpPr>
        <p:spPr>
          <a:xfrm>
            <a:off x="197469" y="485447"/>
            <a:ext cx="8749062" cy="461665"/>
          </a:xfrm>
          <a:prstGeom prst="rect">
            <a:avLst/>
          </a:prstGeom>
          <a:noFill/>
        </p:spPr>
        <p:txBody>
          <a:bodyPr wrap="square">
            <a:spAutoFit/>
          </a:bodyPr>
          <a:lstStyle/>
          <a:p>
            <a:pPr algn="ctr"/>
            <a:r>
              <a:rPr lang="en-US" sz="2400">
                <a:solidFill>
                  <a:srgbClr val="0070C0"/>
                </a:solidFill>
                <a:latin typeface="1FTV Akira Expanded" panose="02000800000000000000" pitchFamily="50" charset="0"/>
              </a:rPr>
              <a:t>ĐIỂM MỚI:</a:t>
            </a:r>
          </a:p>
        </p:txBody>
      </p:sp>
      <p:grpSp>
        <p:nvGrpSpPr>
          <p:cNvPr id="33" name="Group 32">
            <a:extLst>
              <a:ext uri="{FF2B5EF4-FFF2-40B4-BE49-F238E27FC236}">
                <a16:creationId xmlns:a16="http://schemas.microsoft.com/office/drawing/2014/main" id="{ADA5370A-3064-B4FA-187E-A80EDEFD26E8}"/>
              </a:ext>
            </a:extLst>
          </p:cNvPr>
          <p:cNvGrpSpPr/>
          <p:nvPr/>
        </p:nvGrpSpPr>
        <p:grpSpPr>
          <a:xfrm>
            <a:off x="313267" y="1129989"/>
            <a:ext cx="4167099" cy="3624888"/>
            <a:chOff x="149715" y="1137424"/>
            <a:chExt cx="4167099" cy="3624888"/>
          </a:xfrm>
        </p:grpSpPr>
        <p:sp>
          <p:nvSpPr>
            <p:cNvPr id="34" name="Arrow: Down 33">
              <a:extLst>
                <a:ext uri="{FF2B5EF4-FFF2-40B4-BE49-F238E27FC236}">
                  <a16:creationId xmlns:a16="http://schemas.microsoft.com/office/drawing/2014/main" id="{502FDD6C-771D-980D-2B6A-16A34F1F40DF}"/>
                </a:ext>
              </a:extLst>
            </p:cNvPr>
            <p:cNvSpPr/>
            <p:nvPr/>
          </p:nvSpPr>
          <p:spPr>
            <a:xfrm>
              <a:off x="2065995" y="1137424"/>
              <a:ext cx="334537" cy="3717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392C2DDF-3349-5D69-B014-73C4AA4A86D0}"/>
                </a:ext>
              </a:extLst>
            </p:cNvPr>
            <p:cNvSpPr/>
            <p:nvPr/>
          </p:nvSpPr>
          <p:spPr>
            <a:xfrm>
              <a:off x="149715" y="1699444"/>
              <a:ext cx="4167099" cy="3062868"/>
            </a:xfrm>
            <a:prstGeom prst="roundRect">
              <a:avLst>
                <a:gd name="adj" fmla="val 5929"/>
              </a:avLst>
            </a:prstGeom>
            <a:solidFill>
              <a:srgbClr val="FFFFFF"/>
            </a:solid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kern="100">
                  <a:solidFill>
                    <a:srgbClr val="000000"/>
                  </a:solidFill>
                  <a:ea typeface="Calibri" panose="020F0502020204030204" pitchFamily="34" charset="0"/>
                </a:rPr>
                <a:t>Lực lượng tham gia vượt trội, vũ khí hiện đại </a:t>
              </a:r>
              <a:r>
                <a:rPr lang="en-US" sz="2000" kern="100">
                  <a:solidFill>
                    <a:srgbClr val="000000"/>
                  </a:solidFill>
                  <a:ea typeface="Calibri" panose="020F0502020204030204" pitchFamily="34" charset="0"/>
                </a:rPr>
                <a:t>(</a:t>
              </a:r>
              <a:r>
                <a:rPr lang="vi-VN" sz="2000" kern="100">
                  <a:solidFill>
                    <a:srgbClr val="000000"/>
                  </a:solidFill>
                  <a:ea typeface="Calibri" panose="020F0502020204030204" pitchFamily="34" charset="0"/>
                </a:rPr>
                <a:t>Mỹ đưa quân đội viễn chinh và quân đội của 5 nước đồng minh: Nam Triều Tiên, Thái Lan, Phi-líp-pin, Ô-xtrây-li-a, Niu Di-lân vào tham chiến</a:t>
              </a:r>
              <a:endParaRPr lang="en-US" sz="1600">
                <a:solidFill>
                  <a:srgbClr val="000000"/>
                </a:solidFill>
              </a:endParaRPr>
            </a:p>
          </p:txBody>
        </p:sp>
      </p:grpSp>
      <p:grpSp>
        <p:nvGrpSpPr>
          <p:cNvPr id="36" name="Group 35">
            <a:extLst>
              <a:ext uri="{FF2B5EF4-FFF2-40B4-BE49-F238E27FC236}">
                <a16:creationId xmlns:a16="http://schemas.microsoft.com/office/drawing/2014/main" id="{365B125D-E62C-A7D6-121A-FAC0E6755A19}"/>
              </a:ext>
            </a:extLst>
          </p:cNvPr>
          <p:cNvGrpSpPr/>
          <p:nvPr/>
        </p:nvGrpSpPr>
        <p:grpSpPr>
          <a:xfrm>
            <a:off x="4659378" y="1129989"/>
            <a:ext cx="1524001" cy="3617453"/>
            <a:chOff x="286214" y="1137424"/>
            <a:chExt cx="1524001" cy="3617453"/>
          </a:xfrm>
        </p:grpSpPr>
        <p:sp>
          <p:nvSpPr>
            <p:cNvPr id="37" name="Arrow: Down 36">
              <a:extLst>
                <a:ext uri="{FF2B5EF4-FFF2-40B4-BE49-F238E27FC236}">
                  <a16:creationId xmlns:a16="http://schemas.microsoft.com/office/drawing/2014/main" id="{BC1A32CA-470B-D0D5-4C0E-2C6618BEBA55}"/>
                </a:ext>
              </a:extLst>
            </p:cNvPr>
            <p:cNvSpPr/>
            <p:nvPr/>
          </p:nvSpPr>
          <p:spPr>
            <a:xfrm>
              <a:off x="880945" y="1137424"/>
              <a:ext cx="334537" cy="3717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EA3BD704-031B-E663-922F-B1CC86B49B3E}"/>
                </a:ext>
              </a:extLst>
            </p:cNvPr>
            <p:cNvSpPr/>
            <p:nvPr/>
          </p:nvSpPr>
          <p:spPr>
            <a:xfrm>
              <a:off x="286214" y="1699444"/>
              <a:ext cx="1524001" cy="3055433"/>
            </a:xfrm>
            <a:prstGeom prst="roundRect">
              <a:avLst>
                <a:gd name="adj" fmla="val 5929"/>
              </a:avLst>
            </a:prstGeom>
            <a:solidFill>
              <a:srgbClr val="FFFFFF"/>
            </a:solid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a typeface="Calibri" panose="020F0502020204030204" pitchFamily="34" charset="0"/>
                </a:rPr>
                <a:t>Mở rộng chiến tranh phá hoại ra miền Bắc. </a:t>
              </a:r>
              <a:endParaRPr lang="en-US" sz="1600"/>
            </a:p>
          </p:txBody>
        </p:sp>
      </p:grpSp>
      <p:grpSp>
        <p:nvGrpSpPr>
          <p:cNvPr id="39" name="Group 38">
            <a:extLst>
              <a:ext uri="{FF2B5EF4-FFF2-40B4-BE49-F238E27FC236}">
                <a16:creationId xmlns:a16="http://schemas.microsoft.com/office/drawing/2014/main" id="{FFF5AF61-9ED3-751B-DA65-44DE64BF526D}"/>
              </a:ext>
            </a:extLst>
          </p:cNvPr>
          <p:cNvGrpSpPr/>
          <p:nvPr/>
        </p:nvGrpSpPr>
        <p:grpSpPr>
          <a:xfrm>
            <a:off x="6362391" y="1129989"/>
            <a:ext cx="2331843" cy="3617453"/>
            <a:chOff x="958150" y="1137424"/>
            <a:chExt cx="2331843" cy="3617453"/>
          </a:xfrm>
        </p:grpSpPr>
        <p:sp>
          <p:nvSpPr>
            <p:cNvPr id="40" name="Arrow: Down 39">
              <a:extLst>
                <a:ext uri="{FF2B5EF4-FFF2-40B4-BE49-F238E27FC236}">
                  <a16:creationId xmlns:a16="http://schemas.microsoft.com/office/drawing/2014/main" id="{309C8F93-3064-B937-35BD-0F0EF3D654A7}"/>
                </a:ext>
              </a:extLst>
            </p:cNvPr>
            <p:cNvSpPr/>
            <p:nvPr/>
          </p:nvSpPr>
          <p:spPr>
            <a:xfrm>
              <a:off x="1956804" y="1137424"/>
              <a:ext cx="334537" cy="3717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BA6B8794-83C4-7462-C4CA-9DE115E9F1D5}"/>
                </a:ext>
              </a:extLst>
            </p:cNvPr>
            <p:cNvSpPr/>
            <p:nvPr/>
          </p:nvSpPr>
          <p:spPr>
            <a:xfrm>
              <a:off x="958150" y="1692009"/>
              <a:ext cx="2331843" cy="3062868"/>
            </a:xfrm>
            <a:prstGeom prst="roundRect">
              <a:avLst>
                <a:gd name="adj" fmla="val 5929"/>
              </a:avLst>
            </a:prstGeom>
            <a:solidFill>
              <a:srgbClr val="FFFFFF"/>
            </a:solid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kern="100">
                  <a:solidFill>
                    <a:srgbClr val="000000"/>
                  </a:solidFill>
                  <a:ea typeface="Calibri" panose="020F0502020204030204" pitchFamily="34" charset="0"/>
                </a:rPr>
                <a:t>Triển khai chiến lược “Chiến tranh cục bộ” Mỹ thực chất đã “leo thang” chiến tranh ở Việt Nam.</a:t>
              </a:r>
              <a:endParaRPr lang="en-US" sz="1600"/>
            </a:p>
          </p:txBody>
        </p:sp>
      </p:grpSp>
      <p:pic>
        <p:nvPicPr>
          <p:cNvPr id="2" name="Picture 1">
            <a:extLst>
              <a:ext uri="{FF2B5EF4-FFF2-40B4-BE49-F238E27FC236}">
                <a16:creationId xmlns:a16="http://schemas.microsoft.com/office/drawing/2014/main" id="{1F9433F5-A6EC-8F3E-2352-3CEF6940172B}"/>
              </a:ext>
            </a:extLst>
          </p:cNvPr>
          <p:cNvPicPr>
            <a:picLocks noChangeAspect="1"/>
          </p:cNvPicPr>
          <p:nvPr/>
        </p:nvPicPr>
        <p:blipFill>
          <a:blip r:embed="rId2"/>
          <a:stretch>
            <a:fillRect/>
          </a:stretch>
        </p:blipFill>
        <p:spPr>
          <a:xfrm>
            <a:off x="0" y="4923582"/>
            <a:ext cx="1230832" cy="219918"/>
          </a:xfrm>
          <a:prstGeom prst="rect">
            <a:avLst/>
          </a:prstGeom>
        </p:spPr>
      </p:pic>
    </p:spTree>
    <p:extLst>
      <p:ext uri="{BB962C8B-B14F-4D97-AF65-F5344CB8AC3E}">
        <p14:creationId xmlns:p14="http://schemas.microsoft.com/office/powerpoint/2010/main" val="320463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Medieval Style Consulting Toolkit by Slidesgo">
  <a:themeElements>
    <a:clrScheme name="Simple Light">
      <a:dk1>
        <a:srgbClr val="3A1603"/>
      </a:dk1>
      <a:lt1>
        <a:srgbClr val="F6EDE6"/>
      </a:lt1>
      <a:dk2>
        <a:srgbClr val="948578"/>
      </a:dk2>
      <a:lt2>
        <a:srgbClr val="F9F6E8"/>
      </a:lt2>
      <a:accent1>
        <a:srgbClr val="3A1603"/>
      </a:accent1>
      <a:accent2>
        <a:srgbClr val="847F56"/>
      </a:accent2>
      <a:accent3>
        <a:srgbClr val="676242"/>
      </a:accent3>
      <a:accent4>
        <a:srgbClr val="0F0905"/>
      </a:accent4>
      <a:accent5>
        <a:srgbClr val="FFEDA4"/>
      </a:accent5>
      <a:accent6>
        <a:srgbClr val="FFD770"/>
      </a:accent6>
      <a:hlink>
        <a:srgbClr val="9485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2098</TotalTime>
  <Words>1332</Words>
  <Application>Microsoft Office PowerPoint</Application>
  <PresentationFormat>On-screen Show (16:9)</PresentationFormat>
  <Paragraphs>87</Paragraphs>
  <Slides>21</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Calibri</vt:lpstr>
      <vt:lpstr>Rakkas</vt:lpstr>
      <vt:lpstr>Aptos Black</vt:lpstr>
      <vt:lpstr>Arial</vt:lpstr>
      <vt:lpstr>Berlin Sans FB Demi</vt:lpstr>
      <vt:lpstr>Times New Roman</vt:lpstr>
      <vt:lpstr>1FTV Akira Expanded</vt:lpstr>
      <vt:lpstr>Alegreya Sans</vt:lpstr>
      <vt:lpstr>Medieval Style Consulting Toolkit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Giang Giang</cp:lastModifiedBy>
  <cp:revision>15</cp:revision>
  <dcterms:modified xsi:type="dcterms:W3CDTF">2025-03-18T09:46:53Z</dcterms:modified>
</cp:coreProperties>
</file>