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1.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60"/>
  </p:notesMasterIdLst>
  <p:sldIdLst>
    <p:sldId id="257" r:id="rId3"/>
    <p:sldId id="312" r:id="rId4"/>
    <p:sldId id="259" r:id="rId5"/>
    <p:sldId id="260" r:id="rId6"/>
    <p:sldId id="261" r:id="rId7"/>
    <p:sldId id="262" r:id="rId8"/>
    <p:sldId id="263" r:id="rId9"/>
    <p:sldId id="264" r:id="rId10"/>
    <p:sldId id="265" r:id="rId11"/>
    <p:sldId id="321" r:id="rId12"/>
    <p:sldId id="322" r:id="rId13"/>
    <p:sldId id="323" r:id="rId14"/>
    <p:sldId id="266" r:id="rId15"/>
    <p:sldId id="313" r:id="rId16"/>
    <p:sldId id="314" r:id="rId17"/>
    <p:sldId id="315" r:id="rId18"/>
    <p:sldId id="316" r:id="rId19"/>
    <p:sldId id="317" r:id="rId20"/>
    <p:sldId id="318" r:id="rId21"/>
    <p:sldId id="319" r:id="rId22"/>
    <p:sldId id="267" r:id="rId23"/>
    <p:sldId id="342" r:id="rId24"/>
    <p:sldId id="371" r:id="rId25"/>
    <p:sldId id="326" r:id="rId26"/>
    <p:sldId id="327" r:id="rId27"/>
    <p:sldId id="328" r:id="rId28"/>
    <p:sldId id="329" r:id="rId29"/>
    <p:sldId id="330" r:id="rId30"/>
    <p:sldId id="331" r:id="rId31"/>
    <p:sldId id="334" r:id="rId32"/>
    <p:sldId id="335" r:id="rId33"/>
    <p:sldId id="336" r:id="rId34"/>
    <p:sldId id="339" r:id="rId35"/>
    <p:sldId id="337" r:id="rId36"/>
    <p:sldId id="338" r:id="rId37"/>
    <p:sldId id="341" r:id="rId38"/>
    <p:sldId id="340" r:id="rId39"/>
    <p:sldId id="268" r:id="rId40"/>
    <p:sldId id="270" r:id="rId41"/>
    <p:sldId id="343" r:id="rId42"/>
    <p:sldId id="345" r:id="rId43"/>
    <p:sldId id="347" r:id="rId44"/>
    <p:sldId id="348" r:id="rId45"/>
    <p:sldId id="362" r:id="rId46"/>
    <p:sldId id="350" r:id="rId47"/>
    <p:sldId id="352" r:id="rId48"/>
    <p:sldId id="363" r:id="rId49"/>
    <p:sldId id="364" r:id="rId50"/>
    <p:sldId id="353" r:id="rId51"/>
    <p:sldId id="359" r:id="rId52"/>
    <p:sldId id="360" r:id="rId53"/>
    <p:sldId id="366" r:id="rId54"/>
    <p:sldId id="367" r:id="rId55"/>
    <p:sldId id="368" r:id="rId56"/>
    <p:sldId id="369" r:id="rId57"/>
    <p:sldId id="361" r:id="rId58"/>
    <p:sldId id="276" r:id="rId59"/>
  </p:sldIdLst>
  <p:sldSz cx="9144000" cy="5143500" type="screen16x9"/>
  <p:notesSz cx="6858000" cy="9144000"/>
  <p:embeddedFontLst>
    <p:embeddedFont>
      <p:font typeface="Gothic A1" panose="020B0604020202020204" charset="-127"/>
      <p:regular r:id="rId61"/>
      <p:bold r:id="rId62"/>
    </p:embeddedFont>
    <p:embeddedFont>
      <p:font typeface="Aharoni" panose="02010803020104030203" pitchFamily="2" charset="-79"/>
      <p:bold r:id="rId63"/>
    </p:embeddedFont>
    <p:embeddedFont>
      <p:font typeface="Aptos Black" panose="020B0004020202020204" pitchFamily="34" charset="0"/>
      <p:bold r:id="rId64"/>
      <p:boldItalic r:id="rId65"/>
    </p:embeddedFont>
    <p:embeddedFont>
      <p:font typeface="Arima" panose="020B0604020202020204" charset="0"/>
      <p:regular r:id="rId66"/>
      <p:bold r:id="rId67"/>
    </p:embeddedFont>
    <p:embeddedFont>
      <p:font typeface="Berlin Sans FB Demi" panose="020E0802020502020306" pitchFamily="34" charset="0"/>
      <p:bold r:id="rId68"/>
    </p:embeddedFont>
    <p:embeddedFont>
      <p:font typeface="DM Sans" pitchFamily="2" charset="0"/>
      <p:regular r:id="rId69"/>
      <p:bold r:id="rId70"/>
      <p:italic r:id="rId71"/>
      <p:boldItalic r:id="rId72"/>
    </p:embeddedFont>
    <p:embeddedFont>
      <p:font typeface="Nunito Light" pitchFamily="2" charset="0"/>
      <p:regular r:id="rId73"/>
      <p: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66"/>
    <a:srgbClr val="473835"/>
    <a:srgbClr val="B1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838A83-7A78-4BCF-B58C-E6DAA2B2DBAF}">
  <a:tblStyle styleId="{C2838A83-7A78-4BCF-B58C-E6DAA2B2DB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B354C1-178C-4DD6-878F-A8C59B01769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0E52FB67-EB96-27DD-5C7B-279ACCF78B8D}"/>
            </a:ext>
          </a:extLst>
        </p:cNvPr>
        <p:cNvGrpSpPr/>
        <p:nvPr/>
      </p:nvGrpSpPr>
      <p:grpSpPr>
        <a:xfrm>
          <a:off x="0" y="0"/>
          <a:ext cx="0" cy="0"/>
          <a:chOff x="0" y="0"/>
          <a:chExt cx="0" cy="0"/>
        </a:xfrm>
      </p:grpSpPr>
      <p:sp>
        <p:nvSpPr>
          <p:cNvPr id="517" name="Google Shape;517;g54dda1946d_4_2738:notes">
            <a:extLst>
              <a:ext uri="{FF2B5EF4-FFF2-40B4-BE49-F238E27FC236}">
                <a16:creationId xmlns:a16="http://schemas.microsoft.com/office/drawing/2014/main" id="{41628D24-F3D0-256F-647C-80E5C4B412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a:extLst>
              <a:ext uri="{FF2B5EF4-FFF2-40B4-BE49-F238E27FC236}">
                <a16:creationId xmlns:a16="http://schemas.microsoft.com/office/drawing/2014/main" id="{BF699F33-F3F7-01BC-178E-F583F0673C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673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95B94FE8-8714-7BB5-DEF8-22FAB114EE8A}"/>
            </a:ext>
          </a:extLst>
        </p:cNvPr>
        <p:cNvGrpSpPr/>
        <p:nvPr/>
      </p:nvGrpSpPr>
      <p:grpSpPr>
        <a:xfrm>
          <a:off x="0" y="0"/>
          <a:ext cx="0" cy="0"/>
          <a:chOff x="0" y="0"/>
          <a:chExt cx="0" cy="0"/>
        </a:xfrm>
      </p:grpSpPr>
      <p:sp>
        <p:nvSpPr>
          <p:cNvPr id="517" name="Google Shape;517;g54dda1946d_4_2738:notes">
            <a:extLst>
              <a:ext uri="{FF2B5EF4-FFF2-40B4-BE49-F238E27FC236}">
                <a16:creationId xmlns:a16="http://schemas.microsoft.com/office/drawing/2014/main" id="{A859C40E-338A-1662-D181-36388F2FD6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a:extLst>
              <a:ext uri="{FF2B5EF4-FFF2-40B4-BE49-F238E27FC236}">
                <a16:creationId xmlns:a16="http://schemas.microsoft.com/office/drawing/2014/main" id="{F774737F-AD3D-C92A-6518-DA6AE8481B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43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a:extLst>
            <a:ext uri="{FF2B5EF4-FFF2-40B4-BE49-F238E27FC236}">
              <a16:creationId xmlns:a16="http://schemas.microsoft.com/office/drawing/2014/main" id="{58AC3ADF-F519-655B-084C-71B304795196}"/>
            </a:ext>
          </a:extLst>
        </p:cNvPr>
        <p:cNvGrpSpPr/>
        <p:nvPr/>
      </p:nvGrpSpPr>
      <p:grpSpPr>
        <a:xfrm>
          <a:off x="0" y="0"/>
          <a:ext cx="0" cy="0"/>
          <a:chOff x="0" y="0"/>
          <a:chExt cx="0" cy="0"/>
        </a:xfrm>
      </p:grpSpPr>
      <p:sp>
        <p:nvSpPr>
          <p:cNvPr id="272" name="Google Shape;272;g54dda1946d_6_308:notes">
            <a:extLst>
              <a:ext uri="{FF2B5EF4-FFF2-40B4-BE49-F238E27FC236}">
                <a16:creationId xmlns:a16="http://schemas.microsoft.com/office/drawing/2014/main" id="{8B35D3F3-2489-B4B3-D593-F15FEE983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4dda1946d_6_308:notes">
            <a:extLst>
              <a:ext uri="{FF2B5EF4-FFF2-40B4-BE49-F238E27FC236}">
                <a16:creationId xmlns:a16="http://schemas.microsoft.com/office/drawing/2014/main" id="{DDBCCBFA-EDE9-10C6-58AD-2F10128070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72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F0839E3D-CF61-BA7A-7161-4B9F99B58B8B}"/>
            </a:ext>
          </a:extLst>
        </p:cNvPr>
        <p:cNvGrpSpPr/>
        <p:nvPr/>
      </p:nvGrpSpPr>
      <p:grpSpPr>
        <a:xfrm>
          <a:off x="0" y="0"/>
          <a:ext cx="0" cy="0"/>
          <a:chOff x="0" y="0"/>
          <a:chExt cx="0" cy="0"/>
        </a:xfrm>
      </p:grpSpPr>
      <p:sp>
        <p:nvSpPr>
          <p:cNvPr id="289" name="Google Shape;289;g54dda1946d_6_322:notes">
            <a:extLst>
              <a:ext uri="{FF2B5EF4-FFF2-40B4-BE49-F238E27FC236}">
                <a16:creationId xmlns:a16="http://schemas.microsoft.com/office/drawing/2014/main" id="{DE4E48FE-F809-B16B-AB90-8553F35A83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4dda1946d_6_322:notes">
            <a:extLst>
              <a:ext uri="{FF2B5EF4-FFF2-40B4-BE49-F238E27FC236}">
                <a16:creationId xmlns:a16="http://schemas.microsoft.com/office/drawing/2014/main" id="{D76F3E94-7C32-5503-6A15-56E7B2459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39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175CF835-123D-83D0-27B2-2F43216A6F6F}"/>
            </a:ext>
          </a:extLst>
        </p:cNvPr>
        <p:cNvGrpSpPr/>
        <p:nvPr/>
      </p:nvGrpSpPr>
      <p:grpSpPr>
        <a:xfrm>
          <a:off x="0" y="0"/>
          <a:ext cx="0" cy="0"/>
          <a:chOff x="0" y="0"/>
          <a:chExt cx="0" cy="0"/>
        </a:xfrm>
      </p:grpSpPr>
      <p:sp>
        <p:nvSpPr>
          <p:cNvPr id="297" name="Google Shape;297;g54dda1946d_6_332:notes">
            <a:extLst>
              <a:ext uri="{FF2B5EF4-FFF2-40B4-BE49-F238E27FC236}">
                <a16:creationId xmlns:a16="http://schemas.microsoft.com/office/drawing/2014/main" id="{A5D87824-3BAC-71CB-43E8-2377D12560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4dda1946d_6_332:notes">
            <a:extLst>
              <a:ext uri="{FF2B5EF4-FFF2-40B4-BE49-F238E27FC236}">
                <a16:creationId xmlns:a16="http://schemas.microsoft.com/office/drawing/2014/main" id="{814B2D02-6D3A-9976-8B79-33F2795A21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63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F0997CE3-B2A0-8E70-4493-BE3EF6FB3629}"/>
            </a:ext>
          </a:extLst>
        </p:cNvPr>
        <p:cNvGrpSpPr/>
        <p:nvPr/>
      </p:nvGrpSpPr>
      <p:grpSpPr>
        <a:xfrm>
          <a:off x="0" y="0"/>
          <a:ext cx="0" cy="0"/>
          <a:chOff x="0" y="0"/>
          <a:chExt cx="0" cy="0"/>
        </a:xfrm>
      </p:grpSpPr>
      <p:sp>
        <p:nvSpPr>
          <p:cNvPr id="345" name="Google Shape;345;g54dda1946d_6_344:notes">
            <a:extLst>
              <a:ext uri="{FF2B5EF4-FFF2-40B4-BE49-F238E27FC236}">
                <a16:creationId xmlns:a16="http://schemas.microsoft.com/office/drawing/2014/main" id="{75CD9B1F-812C-5DAD-F9A0-E4BC283A58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4dda1946d_6_344:notes">
            <a:extLst>
              <a:ext uri="{FF2B5EF4-FFF2-40B4-BE49-F238E27FC236}">
                <a16:creationId xmlns:a16="http://schemas.microsoft.com/office/drawing/2014/main" id="{1026518D-C565-5CBE-C003-7825AE64EC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729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a:extLst>
            <a:ext uri="{FF2B5EF4-FFF2-40B4-BE49-F238E27FC236}">
              <a16:creationId xmlns:a16="http://schemas.microsoft.com/office/drawing/2014/main" id="{4665A3BE-1D0B-B07E-02E4-90D4090D88F6}"/>
            </a:ext>
          </a:extLst>
        </p:cNvPr>
        <p:cNvGrpSpPr/>
        <p:nvPr/>
      </p:nvGrpSpPr>
      <p:grpSpPr>
        <a:xfrm>
          <a:off x="0" y="0"/>
          <a:ext cx="0" cy="0"/>
          <a:chOff x="0" y="0"/>
          <a:chExt cx="0" cy="0"/>
        </a:xfrm>
      </p:grpSpPr>
      <p:sp>
        <p:nvSpPr>
          <p:cNvPr id="433" name="Google Shape;433;gd5260bdd85_0_256:notes">
            <a:extLst>
              <a:ext uri="{FF2B5EF4-FFF2-40B4-BE49-F238E27FC236}">
                <a16:creationId xmlns:a16="http://schemas.microsoft.com/office/drawing/2014/main" id="{A37DB48B-2A7D-5185-1235-51E072B5EB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5260bdd85_0_256:notes">
            <a:extLst>
              <a:ext uri="{FF2B5EF4-FFF2-40B4-BE49-F238E27FC236}">
                <a16:creationId xmlns:a16="http://schemas.microsoft.com/office/drawing/2014/main" id="{F8B859BA-0A19-4A15-9A06-1B0335DD59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85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5AB279D5-64AA-74F5-EA94-0ADDB2355D18}"/>
            </a:ext>
          </a:extLst>
        </p:cNvPr>
        <p:cNvGrpSpPr/>
        <p:nvPr/>
      </p:nvGrpSpPr>
      <p:grpSpPr>
        <a:xfrm>
          <a:off x="0" y="0"/>
          <a:ext cx="0" cy="0"/>
          <a:chOff x="0" y="0"/>
          <a:chExt cx="0" cy="0"/>
        </a:xfrm>
      </p:grpSpPr>
      <p:sp>
        <p:nvSpPr>
          <p:cNvPr id="517" name="Google Shape;517;g54dda1946d_4_2738:notes">
            <a:extLst>
              <a:ext uri="{FF2B5EF4-FFF2-40B4-BE49-F238E27FC236}">
                <a16:creationId xmlns:a16="http://schemas.microsoft.com/office/drawing/2014/main" id="{53B0FC9E-6C31-0A1A-66A9-24DF95C030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a:extLst>
              <a:ext uri="{FF2B5EF4-FFF2-40B4-BE49-F238E27FC236}">
                <a16:creationId xmlns:a16="http://schemas.microsoft.com/office/drawing/2014/main" id="{1041E356-2116-E92A-789E-ABD801FA6D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5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3562BCEF-2F54-796A-FD39-BEDF530CC55A}"/>
            </a:ext>
          </a:extLst>
        </p:cNvPr>
        <p:cNvGrpSpPr/>
        <p:nvPr/>
      </p:nvGrpSpPr>
      <p:grpSpPr>
        <a:xfrm>
          <a:off x="0" y="0"/>
          <a:ext cx="0" cy="0"/>
          <a:chOff x="0" y="0"/>
          <a:chExt cx="0" cy="0"/>
        </a:xfrm>
      </p:grpSpPr>
      <p:sp>
        <p:nvSpPr>
          <p:cNvPr id="517" name="Google Shape;517;g54dda1946d_4_2738:notes">
            <a:extLst>
              <a:ext uri="{FF2B5EF4-FFF2-40B4-BE49-F238E27FC236}">
                <a16:creationId xmlns:a16="http://schemas.microsoft.com/office/drawing/2014/main" id="{B4ABD194-BFF1-F70A-0124-87FAAEEFB1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a:extLst>
              <a:ext uri="{FF2B5EF4-FFF2-40B4-BE49-F238E27FC236}">
                <a16:creationId xmlns:a16="http://schemas.microsoft.com/office/drawing/2014/main" id="{D3A99894-BA24-05A7-62C8-D576E22D8E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678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a:extLst>
            <a:ext uri="{FF2B5EF4-FFF2-40B4-BE49-F238E27FC236}">
              <a16:creationId xmlns:a16="http://schemas.microsoft.com/office/drawing/2014/main" id="{F0839E3D-CF61-BA7A-7161-4B9F99B58B8B}"/>
            </a:ext>
          </a:extLst>
        </p:cNvPr>
        <p:cNvGrpSpPr/>
        <p:nvPr/>
      </p:nvGrpSpPr>
      <p:grpSpPr>
        <a:xfrm>
          <a:off x="0" y="0"/>
          <a:ext cx="0" cy="0"/>
          <a:chOff x="0" y="0"/>
          <a:chExt cx="0" cy="0"/>
        </a:xfrm>
      </p:grpSpPr>
      <p:sp>
        <p:nvSpPr>
          <p:cNvPr id="289" name="Google Shape;289;g54dda1946d_6_322:notes">
            <a:extLst>
              <a:ext uri="{FF2B5EF4-FFF2-40B4-BE49-F238E27FC236}">
                <a16:creationId xmlns:a16="http://schemas.microsoft.com/office/drawing/2014/main" id="{DE4E48FE-F809-B16B-AB90-8553F35A83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4dda1946d_6_322:notes">
            <a:extLst>
              <a:ext uri="{FF2B5EF4-FFF2-40B4-BE49-F238E27FC236}">
                <a16:creationId xmlns:a16="http://schemas.microsoft.com/office/drawing/2014/main" id="{D76F3E94-7C32-5503-6A15-56E7B2459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298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F0997CE3-B2A0-8E70-4493-BE3EF6FB3629}"/>
            </a:ext>
          </a:extLst>
        </p:cNvPr>
        <p:cNvGrpSpPr/>
        <p:nvPr/>
      </p:nvGrpSpPr>
      <p:grpSpPr>
        <a:xfrm>
          <a:off x="0" y="0"/>
          <a:ext cx="0" cy="0"/>
          <a:chOff x="0" y="0"/>
          <a:chExt cx="0" cy="0"/>
        </a:xfrm>
      </p:grpSpPr>
      <p:sp>
        <p:nvSpPr>
          <p:cNvPr id="345" name="Google Shape;345;g54dda1946d_6_344:notes">
            <a:extLst>
              <a:ext uri="{FF2B5EF4-FFF2-40B4-BE49-F238E27FC236}">
                <a16:creationId xmlns:a16="http://schemas.microsoft.com/office/drawing/2014/main" id="{75CD9B1F-812C-5DAD-F9A0-E4BC283A58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4dda1946d_6_344:notes">
            <a:extLst>
              <a:ext uri="{FF2B5EF4-FFF2-40B4-BE49-F238E27FC236}">
                <a16:creationId xmlns:a16="http://schemas.microsoft.com/office/drawing/2014/main" id="{1026518D-C565-5CBE-C003-7825AE64EC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13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a:extLst>
            <a:ext uri="{FF2B5EF4-FFF2-40B4-BE49-F238E27FC236}">
              <a16:creationId xmlns:a16="http://schemas.microsoft.com/office/drawing/2014/main" id="{4665A3BE-1D0B-B07E-02E4-90D4090D88F6}"/>
            </a:ext>
          </a:extLst>
        </p:cNvPr>
        <p:cNvGrpSpPr/>
        <p:nvPr/>
      </p:nvGrpSpPr>
      <p:grpSpPr>
        <a:xfrm>
          <a:off x="0" y="0"/>
          <a:ext cx="0" cy="0"/>
          <a:chOff x="0" y="0"/>
          <a:chExt cx="0" cy="0"/>
        </a:xfrm>
      </p:grpSpPr>
      <p:sp>
        <p:nvSpPr>
          <p:cNvPr id="433" name="Google Shape;433;gd5260bdd85_0_256:notes">
            <a:extLst>
              <a:ext uri="{FF2B5EF4-FFF2-40B4-BE49-F238E27FC236}">
                <a16:creationId xmlns:a16="http://schemas.microsoft.com/office/drawing/2014/main" id="{A37DB48B-2A7D-5185-1235-51E072B5EB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5260bdd85_0_256:notes">
            <a:extLst>
              <a:ext uri="{FF2B5EF4-FFF2-40B4-BE49-F238E27FC236}">
                <a16:creationId xmlns:a16="http://schemas.microsoft.com/office/drawing/2014/main" id="{F8B859BA-0A19-4A15-9A06-1B0335DD59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58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a:extLst>
            <a:ext uri="{FF2B5EF4-FFF2-40B4-BE49-F238E27FC236}">
              <a16:creationId xmlns:a16="http://schemas.microsoft.com/office/drawing/2014/main" id="{CC997E5C-250C-B1B2-454C-AEF824DF9940}"/>
            </a:ext>
          </a:extLst>
        </p:cNvPr>
        <p:cNvGrpSpPr/>
        <p:nvPr/>
      </p:nvGrpSpPr>
      <p:grpSpPr>
        <a:xfrm>
          <a:off x="0" y="0"/>
          <a:ext cx="0" cy="0"/>
          <a:chOff x="0" y="0"/>
          <a:chExt cx="0" cy="0"/>
        </a:xfrm>
      </p:grpSpPr>
      <p:sp>
        <p:nvSpPr>
          <p:cNvPr id="433" name="Google Shape;433;gd5260bdd85_0_256:notes">
            <a:extLst>
              <a:ext uri="{FF2B5EF4-FFF2-40B4-BE49-F238E27FC236}">
                <a16:creationId xmlns:a16="http://schemas.microsoft.com/office/drawing/2014/main" id="{29811262-CD08-C7CA-9125-CDD73495B0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5260bdd85_0_256:notes">
            <a:extLst>
              <a:ext uri="{FF2B5EF4-FFF2-40B4-BE49-F238E27FC236}">
                <a16:creationId xmlns:a16="http://schemas.microsoft.com/office/drawing/2014/main" id="{B8ABA7BF-3ADB-5878-7F66-864BC014B4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09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5AB279D5-64AA-74F5-EA94-0ADDB2355D18}"/>
            </a:ext>
          </a:extLst>
        </p:cNvPr>
        <p:cNvGrpSpPr/>
        <p:nvPr/>
      </p:nvGrpSpPr>
      <p:grpSpPr>
        <a:xfrm>
          <a:off x="0" y="0"/>
          <a:ext cx="0" cy="0"/>
          <a:chOff x="0" y="0"/>
          <a:chExt cx="0" cy="0"/>
        </a:xfrm>
      </p:grpSpPr>
      <p:sp>
        <p:nvSpPr>
          <p:cNvPr id="517" name="Google Shape;517;g54dda1946d_4_2738:notes">
            <a:extLst>
              <a:ext uri="{FF2B5EF4-FFF2-40B4-BE49-F238E27FC236}">
                <a16:creationId xmlns:a16="http://schemas.microsoft.com/office/drawing/2014/main" id="{53B0FC9E-6C31-0A1A-66A9-24DF95C030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a:extLst>
              <a:ext uri="{FF2B5EF4-FFF2-40B4-BE49-F238E27FC236}">
                <a16:creationId xmlns:a16="http://schemas.microsoft.com/office/drawing/2014/main" id="{1041E356-2116-E92A-789E-ABD801FA6D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501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3562BCEF-2F54-796A-FD39-BEDF530CC55A}"/>
            </a:ext>
          </a:extLst>
        </p:cNvPr>
        <p:cNvGrpSpPr/>
        <p:nvPr/>
      </p:nvGrpSpPr>
      <p:grpSpPr>
        <a:xfrm>
          <a:off x="0" y="0"/>
          <a:ext cx="0" cy="0"/>
          <a:chOff x="0" y="0"/>
          <a:chExt cx="0" cy="0"/>
        </a:xfrm>
      </p:grpSpPr>
      <p:sp>
        <p:nvSpPr>
          <p:cNvPr id="517" name="Google Shape;517;g54dda1946d_4_2738:notes">
            <a:extLst>
              <a:ext uri="{FF2B5EF4-FFF2-40B4-BE49-F238E27FC236}">
                <a16:creationId xmlns:a16="http://schemas.microsoft.com/office/drawing/2014/main" id="{B4ABD194-BFF1-F70A-0124-87FAAEEFB1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a:extLst>
              <a:ext uri="{FF2B5EF4-FFF2-40B4-BE49-F238E27FC236}">
                <a16:creationId xmlns:a16="http://schemas.microsoft.com/office/drawing/2014/main" id="{D3A99894-BA24-05A7-62C8-D576E22D8E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919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7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720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a:extLst>
            <a:ext uri="{FF2B5EF4-FFF2-40B4-BE49-F238E27FC236}">
              <a16:creationId xmlns:a16="http://schemas.microsoft.com/office/drawing/2014/main" id="{6E173443-7D2B-411D-CC38-AD5C7A4ED857}"/>
            </a:ext>
          </a:extLst>
        </p:cNvPr>
        <p:cNvGrpSpPr/>
        <p:nvPr/>
      </p:nvGrpSpPr>
      <p:grpSpPr>
        <a:xfrm>
          <a:off x="0" y="0"/>
          <a:ext cx="0" cy="0"/>
          <a:chOff x="0" y="0"/>
          <a:chExt cx="0" cy="0"/>
        </a:xfrm>
      </p:grpSpPr>
      <p:sp>
        <p:nvSpPr>
          <p:cNvPr id="685" name="Google Shape;685;g54ff9c4cb4_3_5:notes">
            <a:extLst>
              <a:ext uri="{FF2B5EF4-FFF2-40B4-BE49-F238E27FC236}">
                <a16:creationId xmlns:a16="http://schemas.microsoft.com/office/drawing/2014/main" id="{92E0B123-AE04-A948-3BBF-47A05C32EE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54ff9c4cb4_3_5:notes">
            <a:extLst>
              <a:ext uri="{FF2B5EF4-FFF2-40B4-BE49-F238E27FC236}">
                <a16:creationId xmlns:a16="http://schemas.microsoft.com/office/drawing/2014/main" id="{E2EF42DF-5A87-F84C-2CEC-AB6D0E71A9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44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0" y="0"/>
            <a:ext cx="9144003" cy="5143501"/>
            <a:chOff x="0" y="0"/>
            <a:chExt cx="9144003" cy="5143501"/>
          </a:xfrm>
        </p:grpSpPr>
        <p:pic>
          <p:nvPicPr>
            <p:cNvPr id="17" name="Google Shape;17;p3"/>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8" name="Google Shape;18;p3"/>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9" name="Google Shape;19;p3"/>
          <p:cNvSpPr txBox="1">
            <a:spLocks noGrp="1"/>
          </p:cNvSpPr>
          <p:nvPr>
            <p:ph type="title"/>
          </p:nvPr>
        </p:nvSpPr>
        <p:spPr>
          <a:xfrm>
            <a:off x="713225" y="2079575"/>
            <a:ext cx="38406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375825" y="58927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13225" y="3741725"/>
            <a:ext cx="2602800" cy="71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a:spLocks noGrp="1"/>
          </p:cNvSpPr>
          <p:nvPr>
            <p:ph type="pic" idx="3"/>
          </p:nvPr>
        </p:nvSpPr>
        <p:spPr>
          <a:xfrm>
            <a:off x="5579125" y="636250"/>
            <a:ext cx="2760900" cy="3870900"/>
          </a:xfrm>
          <a:prstGeom prst="plaque">
            <a:avLst>
              <a:gd name="adj" fmla="val 16667"/>
            </a:avLst>
          </a:prstGeom>
          <a:noFill/>
          <a:ln w="9525"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1"/>
        <p:cNvGrpSpPr/>
        <p:nvPr/>
      </p:nvGrpSpPr>
      <p:grpSpPr>
        <a:xfrm>
          <a:off x="0" y="0"/>
          <a:ext cx="0" cy="0"/>
          <a:chOff x="0" y="0"/>
          <a:chExt cx="0" cy="0"/>
        </a:xfrm>
      </p:grpSpPr>
      <p:grpSp>
        <p:nvGrpSpPr>
          <p:cNvPr id="112" name="Google Shape;112;p16"/>
          <p:cNvGrpSpPr/>
          <p:nvPr/>
        </p:nvGrpSpPr>
        <p:grpSpPr>
          <a:xfrm>
            <a:off x="0" y="0"/>
            <a:ext cx="9144003" cy="5143501"/>
            <a:chOff x="0" y="0"/>
            <a:chExt cx="9144003" cy="5143501"/>
          </a:xfrm>
        </p:grpSpPr>
        <p:pic>
          <p:nvPicPr>
            <p:cNvPr id="113" name="Google Shape;113;p16"/>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14" name="Google Shape;114;p16"/>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15" name="Google Shape;115;p16"/>
          <p:cNvSpPr txBox="1">
            <a:spLocks noGrp="1"/>
          </p:cNvSpPr>
          <p:nvPr>
            <p:ph type="title"/>
          </p:nvPr>
        </p:nvSpPr>
        <p:spPr>
          <a:xfrm>
            <a:off x="720000" y="1303113"/>
            <a:ext cx="3597900" cy="1199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6"/>
          <p:cNvSpPr txBox="1">
            <a:spLocks noGrp="1"/>
          </p:cNvSpPr>
          <p:nvPr>
            <p:ph type="subTitle" idx="1"/>
          </p:nvPr>
        </p:nvSpPr>
        <p:spPr>
          <a:xfrm>
            <a:off x="720000" y="2822188"/>
            <a:ext cx="3597900" cy="101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3"/>
        <p:cNvGrpSpPr/>
        <p:nvPr/>
      </p:nvGrpSpPr>
      <p:grpSpPr>
        <a:xfrm>
          <a:off x="0" y="0"/>
          <a:ext cx="0" cy="0"/>
          <a:chOff x="0" y="0"/>
          <a:chExt cx="0" cy="0"/>
        </a:xfrm>
      </p:grpSpPr>
      <p:grpSp>
        <p:nvGrpSpPr>
          <p:cNvPr id="124" name="Google Shape;124;p18"/>
          <p:cNvGrpSpPr/>
          <p:nvPr/>
        </p:nvGrpSpPr>
        <p:grpSpPr>
          <a:xfrm>
            <a:off x="0" y="0"/>
            <a:ext cx="9144003" cy="5143501"/>
            <a:chOff x="0" y="0"/>
            <a:chExt cx="9144003" cy="5143501"/>
          </a:xfrm>
        </p:grpSpPr>
        <p:pic>
          <p:nvPicPr>
            <p:cNvPr id="125" name="Google Shape;125;p18"/>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26" name="Google Shape;126;p18"/>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27" name="Google Shape;12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 name="Google Shape;128;p18"/>
          <p:cNvSpPr txBox="1">
            <a:spLocks noGrp="1"/>
          </p:cNvSpPr>
          <p:nvPr>
            <p:ph type="subTitle" idx="1"/>
          </p:nvPr>
        </p:nvSpPr>
        <p:spPr>
          <a:xfrm>
            <a:off x="5173113" y="2980825"/>
            <a:ext cx="2640000" cy="116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8"/>
          <p:cNvSpPr txBox="1">
            <a:spLocks noGrp="1"/>
          </p:cNvSpPr>
          <p:nvPr>
            <p:ph type="subTitle" idx="2"/>
          </p:nvPr>
        </p:nvSpPr>
        <p:spPr>
          <a:xfrm>
            <a:off x="1330863" y="2980825"/>
            <a:ext cx="2640000" cy="116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8"/>
          <p:cNvSpPr txBox="1">
            <a:spLocks noGrp="1"/>
          </p:cNvSpPr>
          <p:nvPr>
            <p:ph type="subTitle" idx="3"/>
          </p:nvPr>
        </p:nvSpPr>
        <p:spPr>
          <a:xfrm>
            <a:off x="1330873"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1" name="Google Shape;131;p18"/>
          <p:cNvSpPr txBox="1">
            <a:spLocks noGrp="1"/>
          </p:cNvSpPr>
          <p:nvPr>
            <p:ph type="subTitle" idx="4"/>
          </p:nvPr>
        </p:nvSpPr>
        <p:spPr>
          <a:xfrm>
            <a:off x="5173127"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userDrawn="1">
  <p:cSld name="TITLE_AND_TWO_COLUMNS_1_1">
    <p:spTree>
      <p:nvGrpSpPr>
        <p:cNvPr id="1" name="Shape 132"/>
        <p:cNvGrpSpPr/>
        <p:nvPr/>
      </p:nvGrpSpPr>
      <p:grpSpPr>
        <a:xfrm>
          <a:off x="0" y="0"/>
          <a:ext cx="0" cy="0"/>
          <a:chOff x="0" y="0"/>
          <a:chExt cx="0" cy="0"/>
        </a:xfrm>
      </p:grpSpPr>
      <p:grpSp>
        <p:nvGrpSpPr>
          <p:cNvPr id="133" name="Google Shape;133;p19"/>
          <p:cNvGrpSpPr/>
          <p:nvPr/>
        </p:nvGrpSpPr>
        <p:grpSpPr>
          <a:xfrm>
            <a:off x="0" y="0"/>
            <a:ext cx="9144003" cy="5143501"/>
            <a:chOff x="0" y="0"/>
            <a:chExt cx="9144003" cy="5143501"/>
          </a:xfrm>
        </p:grpSpPr>
        <p:pic>
          <p:nvPicPr>
            <p:cNvPr id="134" name="Google Shape;134;p19"/>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35" name="Google Shape;135;p19"/>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3" userDrawn="1">
  <p:cSld name="TITLE_AND_BODY_1">
    <p:spTree>
      <p:nvGrpSpPr>
        <p:cNvPr id="1" name="Shape 139"/>
        <p:cNvGrpSpPr/>
        <p:nvPr/>
      </p:nvGrpSpPr>
      <p:grpSpPr>
        <a:xfrm>
          <a:off x="0" y="0"/>
          <a:ext cx="0" cy="0"/>
          <a:chOff x="0" y="0"/>
          <a:chExt cx="0" cy="0"/>
        </a:xfrm>
      </p:grpSpPr>
      <p:grpSp>
        <p:nvGrpSpPr>
          <p:cNvPr id="140" name="Google Shape;140;p20"/>
          <p:cNvGrpSpPr/>
          <p:nvPr/>
        </p:nvGrpSpPr>
        <p:grpSpPr>
          <a:xfrm>
            <a:off x="0" y="0"/>
            <a:ext cx="9144003" cy="5143501"/>
            <a:chOff x="0" y="0"/>
            <a:chExt cx="9144003" cy="5143501"/>
          </a:xfrm>
        </p:grpSpPr>
        <p:pic>
          <p:nvPicPr>
            <p:cNvPr id="141" name="Google Shape;141;p20"/>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42" name="Google Shape;142;p20"/>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6"/>
        <p:cNvGrpSpPr/>
        <p:nvPr/>
      </p:nvGrpSpPr>
      <p:grpSpPr>
        <a:xfrm>
          <a:off x="0" y="0"/>
          <a:ext cx="0" cy="0"/>
          <a:chOff x="0" y="0"/>
          <a:chExt cx="0" cy="0"/>
        </a:xfrm>
      </p:grpSpPr>
      <p:grpSp>
        <p:nvGrpSpPr>
          <p:cNvPr id="147" name="Google Shape;147;p21"/>
          <p:cNvGrpSpPr/>
          <p:nvPr/>
        </p:nvGrpSpPr>
        <p:grpSpPr>
          <a:xfrm>
            <a:off x="0" y="0"/>
            <a:ext cx="9144003" cy="5143501"/>
            <a:chOff x="0" y="0"/>
            <a:chExt cx="9144003" cy="5143501"/>
          </a:xfrm>
        </p:grpSpPr>
        <p:pic>
          <p:nvPicPr>
            <p:cNvPr id="148" name="Google Shape;148;p21"/>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49" name="Google Shape;149;p21"/>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50" name="Google Shape;15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21"/>
          <p:cNvSpPr txBox="1">
            <a:spLocks noGrp="1"/>
          </p:cNvSpPr>
          <p:nvPr>
            <p:ph type="subTitle" idx="1"/>
          </p:nvPr>
        </p:nvSpPr>
        <p:spPr>
          <a:xfrm>
            <a:off x="937625" y="2977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21"/>
          <p:cNvSpPr txBox="1">
            <a:spLocks noGrp="1"/>
          </p:cNvSpPr>
          <p:nvPr>
            <p:ph type="subTitle" idx="2"/>
          </p:nvPr>
        </p:nvSpPr>
        <p:spPr>
          <a:xfrm>
            <a:off x="3484347" y="2977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1"/>
          <p:cNvSpPr txBox="1">
            <a:spLocks noGrp="1"/>
          </p:cNvSpPr>
          <p:nvPr>
            <p:ph type="subTitle" idx="3"/>
          </p:nvPr>
        </p:nvSpPr>
        <p:spPr>
          <a:xfrm>
            <a:off x="6031075" y="2977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1"/>
          <p:cNvSpPr txBox="1">
            <a:spLocks noGrp="1"/>
          </p:cNvSpPr>
          <p:nvPr>
            <p:ph type="subTitle" idx="4"/>
          </p:nvPr>
        </p:nvSpPr>
        <p:spPr>
          <a:xfrm>
            <a:off x="937625" y="23969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5" name="Google Shape;155;p21"/>
          <p:cNvSpPr txBox="1">
            <a:spLocks noGrp="1"/>
          </p:cNvSpPr>
          <p:nvPr>
            <p:ph type="subTitle" idx="5"/>
          </p:nvPr>
        </p:nvSpPr>
        <p:spPr>
          <a:xfrm>
            <a:off x="3484350" y="23969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6" name="Google Shape;156;p21"/>
          <p:cNvSpPr txBox="1">
            <a:spLocks noGrp="1"/>
          </p:cNvSpPr>
          <p:nvPr>
            <p:ph type="subTitle" idx="6"/>
          </p:nvPr>
        </p:nvSpPr>
        <p:spPr>
          <a:xfrm>
            <a:off x="6031075" y="23969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7"/>
        <p:cNvGrpSpPr/>
        <p:nvPr/>
      </p:nvGrpSpPr>
      <p:grpSpPr>
        <a:xfrm>
          <a:off x="0" y="0"/>
          <a:ext cx="0" cy="0"/>
          <a:chOff x="0" y="0"/>
          <a:chExt cx="0" cy="0"/>
        </a:xfrm>
      </p:grpSpPr>
      <p:grpSp>
        <p:nvGrpSpPr>
          <p:cNvPr id="158" name="Google Shape;158;p22"/>
          <p:cNvGrpSpPr/>
          <p:nvPr/>
        </p:nvGrpSpPr>
        <p:grpSpPr>
          <a:xfrm>
            <a:off x="0" y="0"/>
            <a:ext cx="9144003" cy="5143501"/>
            <a:chOff x="0" y="0"/>
            <a:chExt cx="9144003" cy="5143501"/>
          </a:xfrm>
        </p:grpSpPr>
        <p:pic>
          <p:nvPicPr>
            <p:cNvPr id="159" name="Google Shape;159;p22"/>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60" name="Google Shape;160;p22"/>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61" name="Google Shape;16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22"/>
          <p:cNvSpPr txBox="1">
            <a:spLocks noGrp="1"/>
          </p:cNvSpPr>
          <p:nvPr>
            <p:ph type="subTitle" idx="1"/>
          </p:nvPr>
        </p:nvSpPr>
        <p:spPr>
          <a:xfrm>
            <a:off x="1919861" y="19953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2"/>
          <p:cNvSpPr txBox="1">
            <a:spLocks noGrp="1"/>
          </p:cNvSpPr>
          <p:nvPr>
            <p:ph type="subTitle" idx="2"/>
          </p:nvPr>
        </p:nvSpPr>
        <p:spPr>
          <a:xfrm>
            <a:off x="5926989" y="19953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2"/>
          <p:cNvSpPr txBox="1">
            <a:spLocks noGrp="1"/>
          </p:cNvSpPr>
          <p:nvPr>
            <p:ph type="subTitle" idx="3"/>
          </p:nvPr>
        </p:nvSpPr>
        <p:spPr>
          <a:xfrm>
            <a:off x="1919861" y="34095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2"/>
          <p:cNvSpPr txBox="1">
            <a:spLocks noGrp="1"/>
          </p:cNvSpPr>
          <p:nvPr>
            <p:ph type="subTitle" idx="4"/>
          </p:nvPr>
        </p:nvSpPr>
        <p:spPr>
          <a:xfrm>
            <a:off x="5926989" y="34095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2"/>
          <p:cNvSpPr txBox="1">
            <a:spLocks noGrp="1"/>
          </p:cNvSpPr>
          <p:nvPr>
            <p:ph type="subTitle" idx="5"/>
          </p:nvPr>
        </p:nvSpPr>
        <p:spPr>
          <a:xfrm>
            <a:off x="1919861" y="1663632"/>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7" name="Google Shape;167;p22"/>
          <p:cNvSpPr txBox="1">
            <a:spLocks noGrp="1"/>
          </p:cNvSpPr>
          <p:nvPr>
            <p:ph type="subTitle" idx="6"/>
          </p:nvPr>
        </p:nvSpPr>
        <p:spPr>
          <a:xfrm>
            <a:off x="1919861" y="307800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8" name="Google Shape;168;p22"/>
          <p:cNvSpPr txBox="1">
            <a:spLocks noGrp="1"/>
          </p:cNvSpPr>
          <p:nvPr>
            <p:ph type="subTitle" idx="7"/>
          </p:nvPr>
        </p:nvSpPr>
        <p:spPr>
          <a:xfrm>
            <a:off x="5926986" y="1663632"/>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9" name="Google Shape;169;p22"/>
          <p:cNvSpPr txBox="1">
            <a:spLocks noGrp="1"/>
          </p:cNvSpPr>
          <p:nvPr>
            <p:ph type="subTitle" idx="8"/>
          </p:nvPr>
        </p:nvSpPr>
        <p:spPr>
          <a:xfrm>
            <a:off x="5926986" y="307800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0"/>
        <p:cNvGrpSpPr/>
        <p:nvPr/>
      </p:nvGrpSpPr>
      <p:grpSpPr>
        <a:xfrm>
          <a:off x="0" y="0"/>
          <a:ext cx="0" cy="0"/>
          <a:chOff x="0" y="0"/>
          <a:chExt cx="0" cy="0"/>
        </a:xfrm>
      </p:grpSpPr>
      <p:grpSp>
        <p:nvGrpSpPr>
          <p:cNvPr id="171" name="Google Shape;171;p23"/>
          <p:cNvGrpSpPr/>
          <p:nvPr/>
        </p:nvGrpSpPr>
        <p:grpSpPr>
          <a:xfrm>
            <a:off x="0" y="0"/>
            <a:ext cx="9144003" cy="5143501"/>
            <a:chOff x="0" y="0"/>
            <a:chExt cx="9144003" cy="5143501"/>
          </a:xfrm>
        </p:grpSpPr>
        <p:pic>
          <p:nvPicPr>
            <p:cNvPr id="172" name="Google Shape;172;p23"/>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73" name="Google Shape;173;p23"/>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74" name="Google Shape;17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3"/>
          <p:cNvSpPr txBox="1">
            <a:spLocks noGrp="1"/>
          </p:cNvSpPr>
          <p:nvPr>
            <p:ph type="subTitle" idx="1"/>
          </p:nvPr>
        </p:nvSpPr>
        <p:spPr>
          <a:xfrm>
            <a:off x="720000" y="2225401"/>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subTitle" idx="2"/>
          </p:nvPr>
        </p:nvSpPr>
        <p:spPr>
          <a:xfrm>
            <a:off x="3467575" y="2225401"/>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subTitle" idx="3"/>
          </p:nvPr>
        </p:nvSpPr>
        <p:spPr>
          <a:xfrm>
            <a:off x="720000" y="3960425"/>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3"/>
          <p:cNvSpPr txBox="1">
            <a:spLocks noGrp="1"/>
          </p:cNvSpPr>
          <p:nvPr>
            <p:ph type="subTitle" idx="4"/>
          </p:nvPr>
        </p:nvSpPr>
        <p:spPr>
          <a:xfrm>
            <a:off x="3467575" y="3960425"/>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3"/>
          <p:cNvSpPr txBox="1">
            <a:spLocks noGrp="1"/>
          </p:cNvSpPr>
          <p:nvPr>
            <p:ph type="subTitle" idx="5"/>
          </p:nvPr>
        </p:nvSpPr>
        <p:spPr>
          <a:xfrm>
            <a:off x="6215150" y="2225401"/>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3"/>
          <p:cNvSpPr txBox="1">
            <a:spLocks noGrp="1"/>
          </p:cNvSpPr>
          <p:nvPr>
            <p:ph type="subTitle" idx="6"/>
          </p:nvPr>
        </p:nvSpPr>
        <p:spPr>
          <a:xfrm>
            <a:off x="6215150" y="3960425"/>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3"/>
          <p:cNvSpPr txBox="1">
            <a:spLocks noGrp="1"/>
          </p:cNvSpPr>
          <p:nvPr>
            <p:ph type="subTitle" idx="7"/>
          </p:nvPr>
        </p:nvSpPr>
        <p:spPr>
          <a:xfrm>
            <a:off x="721001" y="1885200"/>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3"/>
          <p:cNvSpPr txBox="1">
            <a:spLocks noGrp="1"/>
          </p:cNvSpPr>
          <p:nvPr>
            <p:ph type="subTitle" idx="8"/>
          </p:nvPr>
        </p:nvSpPr>
        <p:spPr>
          <a:xfrm>
            <a:off x="3468576" y="1885200"/>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3"/>
          <p:cNvSpPr txBox="1">
            <a:spLocks noGrp="1"/>
          </p:cNvSpPr>
          <p:nvPr>
            <p:ph type="subTitle" idx="9"/>
          </p:nvPr>
        </p:nvSpPr>
        <p:spPr>
          <a:xfrm>
            <a:off x="6216151" y="1885200"/>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3"/>
          <p:cNvSpPr txBox="1">
            <a:spLocks noGrp="1"/>
          </p:cNvSpPr>
          <p:nvPr>
            <p:ph type="subTitle" idx="13"/>
          </p:nvPr>
        </p:nvSpPr>
        <p:spPr>
          <a:xfrm>
            <a:off x="721001" y="3620200"/>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5" name="Google Shape;185;p23"/>
          <p:cNvSpPr txBox="1">
            <a:spLocks noGrp="1"/>
          </p:cNvSpPr>
          <p:nvPr>
            <p:ph type="subTitle" idx="14"/>
          </p:nvPr>
        </p:nvSpPr>
        <p:spPr>
          <a:xfrm>
            <a:off x="3468576" y="3620200"/>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 name="Google Shape;186;p23"/>
          <p:cNvSpPr txBox="1">
            <a:spLocks noGrp="1"/>
          </p:cNvSpPr>
          <p:nvPr>
            <p:ph type="subTitle" idx="15"/>
          </p:nvPr>
        </p:nvSpPr>
        <p:spPr>
          <a:xfrm>
            <a:off x="6216151" y="3620200"/>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Arima"/>
                <a:ea typeface="Arima"/>
                <a:cs typeface="Arima"/>
                <a:sym typeface="Arim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7"/>
        <p:cNvGrpSpPr/>
        <p:nvPr/>
      </p:nvGrpSpPr>
      <p:grpSpPr>
        <a:xfrm>
          <a:off x="0" y="0"/>
          <a:ext cx="0" cy="0"/>
          <a:chOff x="0" y="0"/>
          <a:chExt cx="0" cy="0"/>
        </a:xfrm>
      </p:grpSpPr>
      <p:grpSp>
        <p:nvGrpSpPr>
          <p:cNvPr id="188" name="Google Shape;188;p24"/>
          <p:cNvGrpSpPr/>
          <p:nvPr/>
        </p:nvGrpSpPr>
        <p:grpSpPr>
          <a:xfrm>
            <a:off x="0" y="0"/>
            <a:ext cx="9144003" cy="5143501"/>
            <a:chOff x="0" y="0"/>
            <a:chExt cx="9144003" cy="5143501"/>
          </a:xfrm>
        </p:grpSpPr>
        <p:pic>
          <p:nvPicPr>
            <p:cNvPr id="189" name="Google Shape;189;p24"/>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90" name="Google Shape;190;p24"/>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91" name="Google Shape;191;p24"/>
          <p:cNvSpPr txBox="1">
            <a:spLocks noGrp="1"/>
          </p:cNvSpPr>
          <p:nvPr>
            <p:ph type="title" hasCustomPrompt="1"/>
          </p:nvPr>
        </p:nvSpPr>
        <p:spPr>
          <a:xfrm>
            <a:off x="754450" y="638350"/>
            <a:ext cx="43161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2" name="Google Shape;192;p24"/>
          <p:cNvSpPr txBox="1">
            <a:spLocks noGrp="1"/>
          </p:cNvSpPr>
          <p:nvPr>
            <p:ph type="subTitle" idx="1"/>
          </p:nvPr>
        </p:nvSpPr>
        <p:spPr>
          <a:xfrm>
            <a:off x="754450" y="1327274"/>
            <a:ext cx="43161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3" name="Google Shape;193;p24"/>
          <p:cNvSpPr txBox="1">
            <a:spLocks noGrp="1"/>
          </p:cNvSpPr>
          <p:nvPr>
            <p:ph type="title" idx="2" hasCustomPrompt="1"/>
          </p:nvPr>
        </p:nvSpPr>
        <p:spPr>
          <a:xfrm>
            <a:off x="754450" y="1990612"/>
            <a:ext cx="43161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4" name="Google Shape;194;p24"/>
          <p:cNvSpPr txBox="1">
            <a:spLocks noGrp="1"/>
          </p:cNvSpPr>
          <p:nvPr>
            <p:ph type="subTitle" idx="3"/>
          </p:nvPr>
        </p:nvSpPr>
        <p:spPr>
          <a:xfrm>
            <a:off x="754450" y="2679535"/>
            <a:ext cx="43161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5" name="Google Shape;195;p24"/>
          <p:cNvSpPr txBox="1">
            <a:spLocks noGrp="1"/>
          </p:cNvSpPr>
          <p:nvPr>
            <p:ph type="title" idx="4" hasCustomPrompt="1"/>
          </p:nvPr>
        </p:nvSpPr>
        <p:spPr>
          <a:xfrm>
            <a:off x="754450" y="3342874"/>
            <a:ext cx="43161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6" name="Google Shape;196;p24"/>
          <p:cNvSpPr txBox="1">
            <a:spLocks noGrp="1"/>
          </p:cNvSpPr>
          <p:nvPr>
            <p:ph type="subTitle" idx="5"/>
          </p:nvPr>
        </p:nvSpPr>
        <p:spPr>
          <a:xfrm>
            <a:off x="754450" y="4031797"/>
            <a:ext cx="43161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7" name="Google Shape;197;p24"/>
          <p:cNvSpPr>
            <a:spLocks noGrp="1"/>
          </p:cNvSpPr>
          <p:nvPr>
            <p:ph type="pic" idx="6"/>
          </p:nvPr>
        </p:nvSpPr>
        <p:spPr>
          <a:xfrm>
            <a:off x="5418475" y="636250"/>
            <a:ext cx="2760900" cy="3870900"/>
          </a:xfrm>
          <a:prstGeom prst="plaque">
            <a:avLst>
              <a:gd name="adj" fmla="val 16667"/>
            </a:avLst>
          </a:prstGeom>
          <a:noFill/>
          <a:ln>
            <a:noFill/>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6"/>
        <p:cNvGrpSpPr/>
        <p:nvPr/>
      </p:nvGrpSpPr>
      <p:grpSpPr>
        <a:xfrm>
          <a:off x="0" y="0"/>
          <a:ext cx="0" cy="0"/>
          <a:chOff x="0" y="0"/>
          <a:chExt cx="0" cy="0"/>
        </a:xfrm>
      </p:grpSpPr>
      <p:grpSp>
        <p:nvGrpSpPr>
          <p:cNvPr id="207" name="Google Shape;207;p26"/>
          <p:cNvGrpSpPr/>
          <p:nvPr/>
        </p:nvGrpSpPr>
        <p:grpSpPr>
          <a:xfrm flipH="1">
            <a:off x="0" y="0"/>
            <a:ext cx="9144003" cy="5143501"/>
            <a:chOff x="0" y="0"/>
            <a:chExt cx="9144003" cy="5143501"/>
          </a:xfrm>
        </p:grpSpPr>
        <p:pic>
          <p:nvPicPr>
            <p:cNvPr id="208" name="Google Shape;208;p26"/>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209" name="Google Shape;209;p26"/>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0"/>
        <p:cNvGrpSpPr/>
        <p:nvPr/>
      </p:nvGrpSpPr>
      <p:grpSpPr>
        <a:xfrm>
          <a:off x="0" y="0"/>
          <a:ext cx="0" cy="0"/>
          <a:chOff x="0" y="0"/>
          <a:chExt cx="0" cy="0"/>
        </a:xfrm>
      </p:grpSpPr>
      <p:grpSp>
        <p:nvGrpSpPr>
          <p:cNvPr id="211" name="Google Shape;211;p27"/>
          <p:cNvGrpSpPr/>
          <p:nvPr/>
        </p:nvGrpSpPr>
        <p:grpSpPr>
          <a:xfrm rot="10800000" flipH="1">
            <a:off x="0" y="0"/>
            <a:ext cx="9144003" cy="5143501"/>
            <a:chOff x="0" y="0"/>
            <a:chExt cx="9144003" cy="5143501"/>
          </a:xfrm>
        </p:grpSpPr>
        <p:pic>
          <p:nvPicPr>
            <p:cNvPr id="212" name="Google Shape;212;p27"/>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213" name="Google Shape;213;p27"/>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8"/>
        <p:cNvGrpSpPr/>
        <p:nvPr/>
      </p:nvGrpSpPr>
      <p:grpSpPr>
        <a:xfrm>
          <a:off x="0" y="0"/>
          <a:ext cx="0" cy="0"/>
          <a:chOff x="0" y="0"/>
          <a:chExt cx="0" cy="0"/>
        </a:xfrm>
      </p:grpSpPr>
      <p:pic>
        <p:nvPicPr>
          <p:cNvPr id="40" name="Google Shape;40;p6"/>
          <p:cNvPicPr preferRelativeResize="0"/>
          <p:nvPr/>
        </p:nvPicPr>
        <p:blipFill>
          <a:blip r:embed="rId2">
            <a:alphaModFix amt="23000"/>
          </a:blip>
          <a:stretch>
            <a:fillRect/>
          </a:stretch>
        </p:blipFill>
        <p:spPr>
          <a:xfrm>
            <a:off x="0" y="0"/>
            <a:ext cx="9144003" cy="5143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15983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637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2200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0045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4349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7745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6161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6731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4298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861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grpSp>
        <p:nvGrpSpPr>
          <p:cNvPr id="44" name="Google Shape;44;p7"/>
          <p:cNvGrpSpPr/>
          <p:nvPr/>
        </p:nvGrpSpPr>
        <p:grpSpPr>
          <a:xfrm>
            <a:off x="0" y="0"/>
            <a:ext cx="9144003" cy="5143501"/>
            <a:chOff x="0" y="0"/>
            <a:chExt cx="9144003" cy="5143501"/>
          </a:xfrm>
        </p:grpSpPr>
        <p:pic>
          <p:nvPicPr>
            <p:cNvPr id="45" name="Google Shape;45;p7"/>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46" name="Google Shape;46;p7"/>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47" name="Google Shape;4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7"/>
          <p:cNvSpPr txBox="1">
            <a:spLocks noGrp="1"/>
          </p:cNvSpPr>
          <p:nvPr>
            <p:ph type="subTitle" idx="1"/>
          </p:nvPr>
        </p:nvSpPr>
        <p:spPr>
          <a:xfrm>
            <a:off x="720000" y="1755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9" name="Google Shape;49;p7"/>
          <p:cNvSpPr>
            <a:spLocks noGrp="1"/>
          </p:cNvSpPr>
          <p:nvPr>
            <p:ph type="pic" idx="2"/>
          </p:nvPr>
        </p:nvSpPr>
        <p:spPr>
          <a:xfrm>
            <a:off x="5586783" y="1302634"/>
            <a:ext cx="2576400" cy="3203100"/>
          </a:xfrm>
          <a:prstGeom prst="plaque">
            <a:avLst>
              <a:gd name="adj" fmla="val 16667"/>
            </a:avLst>
          </a:prstGeom>
          <a:noFill/>
          <a:ln w="9525"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226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822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grpSp>
        <p:nvGrpSpPr>
          <p:cNvPr id="51" name="Google Shape;51;p8"/>
          <p:cNvGrpSpPr/>
          <p:nvPr/>
        </p:nvGrpSpPr>
        <p:grpSpPr>
          <a:xfrm>
            <a:off x="0" y="0"/>
            <a:ext cx="9144003" cy="5143501"/>
            <a:chOff x="0" y="0"/>
            <a:chExt cx="9144003" cy="5143501"/>
          </a:xfrm>
        </p:grpSpPr>
        <p:pic>
          <p:nvPicPr>
            <p:cNvPr id="52" name="Google Shape;52;p8"/>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53" name="Google Shape;53;p8"/>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54" name="Google Shape;54;p8"/>
          <p:cNvSpPr txBox="1">
            <a:spLocks noGrp="1"/>
          </p:cNvSpPr>
          <p:nvPr>
            <p:ph type="title"/>
          </p:nvPr>
        </p:nvSpPr>
        <p:spPr>
          <a:xfrm>
            <a:off x="4342100" y="1307100"/>
            <a:ext cx="3959700" cy="2204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5" name="Google Shape;55;p8"/>
          <p:cNvSpPr>
            <a:spLocks noGrp="1"/>
          </p:cNvSpPr>
          <p:nvPr>
            <p:ph type="pic" idx="2"/>
          </p:nvPr>
        </p:nvSpPr>
        <p:spPr>
          <a:xfrm>
            <a:off x="932963" y="636250"/>
            <a:ext cx="2760900" cy="3870900"/>
          </a:xfrm>
          <a:prstGeom prst="plaque">
            <a:avLst>
              <a:gd name="adj" fmla="val 16667"/>
            </a:avLst>
          </a:prstGeom>
          <a:noFill/>
          <a:ln w="9525"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grpSp>
        <p:nvGrpSpPr>
          <p:cNvPr id="57" name="Google Shape;57;p9"/>
          <p:cNvGrpSpPr/>
          <p:nvPr/>
        </p:nvGrpSpPr>
        <p:grpSpPr>
          <a:xfrm>
            <a:off x="0" y="0"/>
            <a:ext cx="9144003" cy="5143501"/>
            <a:chOff x="0" y="0"/>
            <a:chExt cx="9144003" cy="5143501"/>
          </a:xfrm>
        </p:grpSpPr>
        <p:pic>
          <p:nvPicPr>
            <p:cNvPr id="58" name="Google Shape;58;p9"/>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59" name="Google Shape;59;p9"/>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60" name="Google Shape;60;p9"/>
          <p:cNvSpPr txBox="1">
            <a:spLocks noGrp="1"/>
          </p:cNvSpPr>
          <p:nvPr>
            <p:ph type="title"/>
          </p:nvPr>
        </p:nvSpPr>
        <p:spPr>
          <a:xfrm>
            <a:off x="4793275" y="1247263"/>
            <a:ext cx="3637500" cy="1161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 name="Google Shape;61;p9"/>
          <p:cNvSpPr txBox="1">
            <a:spLocks noGrp="1"/>
          </p:cNvSpPr>
          <p:nvPr>
            <p:ph type="subTitle" idx="1"/>
          </p:nvPr>
        </p:nvSpPr>
        <p:spPr>
          <a:xfrm>
            <a:off x="4202675" y="3439063"/>
            <a:ext cx="3637500" cy="9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a:spLocks noGrp="1"/>
          </p:cNvSpPr>
          <p:nvPr>
            <p:ph type="pic" idx="2"/>
          </p:nvPr>
        </p:nvSpPr>
        <p:spPr>
          <a:xfrm>
            <a:off x="726875" y="655400"/>
            <a:ext cx="2733600" cy="3832500"/>
          </a:xfrm>
          <a:prstGeom prst="plaque">
            <a:avLst>
              <a:gd name="adj" fmla="val 16667"/>
            </a:avLst>
          </a:prstGeom>
          <a:noFill/>
          <a:ln w="9525"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grpSp>
        <p:nvGrpSpPr>
          <p:cNvPr id="67" name="Google Shape;67;p11"/>
          <p:cNvGrpSpPr/>
          <p:nvPr/>
        </p:nvGrpSpPr>
        <p:grpSpPr>
          <a:xfrm>
            <a:off x="0" y="0"/>
            <a:ext cx="9144003" cy="5143501"/>
            <a:chOff x="0" y="0"/>
            <a:chExt cx="9144003" cy="5143501"/>
          </a:xfrm>
        </p:grpSpPr>
        <p:pic>
          <p:nvPicPr>
            <p:cNvPr id="68" name="Google Shape;68;p11"/>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69" name="Google Shape;69;p11"/>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70" name="Google Shape;70;p11"/>
          <p:cNvSpPr txBox="1">
            <a:spLocks noGrp="1"/>
          </p:cNvSpPr>
          <p:nvPr>
            <p:ph type="title" hasCustomPrompt="1"/>
          </p:nvPr>
        </p:nvSpPr>
        <p:spPr>
          <a:xfrm>
            <a:off x="3865175" y="1581975"/>
            <a:ext cx="4565700" cy="1115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3961025" y="2901425"/>
            <a:ext cx="4374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2" name="Google Shape;72;p11"/>
          <p:cNvSpPr>
            <a:spLocks noGrp="1"/>
          </p:cNvSpPr>
          <p:nvPr>
            <p:ph type="pic" idx="2"/>
          </p:nvPr>
        </p:nvSpPr>
        <p:spPr>
          <a:xfrm>
            <a:off x="932975" y="636250"/>
            <a:ext cx="2760900" cy="3870900"/>
          </a:xfrm>
          <a:prstGeom prst="plaque">
            <a:avLst>
              <a:gd name="adj" fmla="val 16667"/>
            </a:avLst>
          </a:prstGeom>
          <a:noFill/>
          <a:ln>
            <a:noFill/>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7"/>
        <p:cNvGrpSpPr/>
        <p:nvPr/>
      </p:nvGrpSpPr>
      <p:grpSpPr>
        <a:xfrm>
          <a:off x="0" y="0"/>
          <a:ext cx="0" cy="0"/>
          <a:chOff x="0" y="0"/>
          <a:chExt cx="0" cy="0"/>
        </a:xfrm>
      </p:grpSpPr>
      <p:grpSp>
        <p:nvGrpSpPr>
          <p:cNvPr id="98" name="Google Shape;98;p14"/>
          <p:cNvGrpSpPr/>
          <p:nvPr/>
        </p:nvGrpSpPr>
        <p:grpSpPr>
          <a:xfrm>
            <a:off x="0" y="0"/>
            <a:ext cx="9144003" cy="5143501"/>
            <a:chOff x="0" y="0"/>
            <a:chExt cx="9144003" cy="5143501"/>
          </a:xfrm>
        </p:grpSpPr>
        <p:pic>
          <p:nvPicPr>
            <p:cNvPr id="99" name="Google Shape;99;p14"/>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00" name="Google Shape;100;p14"/>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01" name="Google Shape;101;p14"/>
          <p:cNvSpPr txBox="1">
            <a:spLocks noGrp="1"/>
          </p:cNvSpPr>
          <p:nvPr>
            <p:ph type="title"/>
          </p:nvPr>
        </p:nvSpPr>
        <p:spPr>
          <a:xfrm>
            <a:off x="713225" y="3510188"/>
            <a:ext cx="38655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 name="Google Shape;102;p14"/>
          <p:cNvSpPr txBox="1">
            <a:spLocks noGrp="1"/>
          </p:cNvSpPr>
          <p:nvPr>
            <p:ph type="subTitle" idx="1"/>
          </p:nvPr>
        </p:nvSpPr>
        <p:spPr>
          <a:xfrm>
            <a:off x="713225" y="971513"/>
            <a:ext cx="3865500" cy="2428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03" name="Google Shape;103;p14"/>
          <p:cNvSpPr>
            <a:spLocks noGrp="1"/>
          </p:cNvSpPr>
          <p:nvPr>
            <p:ph type="pic" idx="2"/>
          </p:nvPr>
        </p:nvSpPr>
        <p:spPr>
          <a:xfrm>
            <a:off x="5418438" y="636250"/>
            <a:ext cx="2760900" cy="3870900"/>
          </a:xfrm>
          <a:prstGeom prst="plaque">
            <a:avLst>
              <a:gd name="adj" fmla="val 16667"/>
            </a:avLst>
          </a:prstGeom>
          <a:noFill/>
          <a:ln w="9525"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4"/>
        <p:cNvGrpSpPr/>
        <p:nvPr/>
      </p:nvGrpSpPr>
      <p:grpSpPr>
        <a:xfrm>
          <a:off x="0" y="0"/>
          <a:ext cx="0" cy="0"/>
          <a:chOff x="0" y="0"/>
          <a:chExt cx="0" cy="0"/>
        </a:xfrm>
      </p:grpSpPr>
      <p:grpSp>
        <p:nvGrpSpPr>
          <p:cNvPr id="105" name="Google Shape;105;p15"/>
          <p:cNvGrpSpPr/>
          <p:nvPr/>
        </p:nvGrpSpPr>
        <p:grpSpPr>
          <a:xfrm>
            <a:off x="0" y="0"/>
            <a:ext cx="9144003" cy="5143501"/>
            <a:chOff x="0" y="0"/>
            <a:chExt cx="9144003" cy="5143501"/>
          </a:xfrm>
        </p:grpSpPr>
        <p:pic>
          <p:nvPicPr>
            <p:cNvPr id="106" name="Google Shape;106;p15"/>
            <p:cNvPicPr preferRelativeResize="0"/>
            <p:nvPr/>
          </p:nvPicPr>
          <p:blipFill>
            <a:blip r:embed="rId2">
              <a:alphaModFix amt="23000"/>
            </a:blip>
            <a:stretch>
              <a:fillRect/>
            </a:stretch>
          </p:blipFill>
          <p:spPr>
            <a:xfrm>
              <a:off x="0" y="0"/>
              <a:ext cx="9144003" cy="5143501"/>
            </a:xfrm>
            <a:prstGeom prst="rect">
              <a:avLst/>
            </a:prstGeom>
            <a:noFill/>
            <a:ln>
              <a:noFill/>
            </a:ln>
          </p:spPr>
        </p:pic>
        <p:pic>
          <p:nvPicPr>
            <p:cNvPr id="107" name="Google Shape;107;p15"/>
            <p:cNvPicPr preferRelativeResize="0"/>
            <p:nvPr/>
          </p:nvPicPr>
          <p:blipFill>
            <a:blip r:embed="rId3">
              <a:alphaModFix amt="50000"/>
            </a:blip>
            <a:stretch>
              <a:fillRect/>
            </a:stretch>
          </p:blipFill>
          <p:spPr>
            <a:xfrm>
              <a:off x="47118" y="0"/>
              <a:ext cx="9049764" cy="5143501"/>
            </a:xfrm>
            <a:prstGeom prst="rect">
              <a:avLst/>
            </a:prstGeom>
            <a:noFill/>
            <a:ln>
              <a:noFill/>
            </a:ln>
          </p:spPr>
        </p:pic>
      </p:grpSp>
      <p:sp>
        <p:nvSpPr>
          <p:cNvPr id="108" name="Google Shape;108;p15"/>
          <p:cNvSpPr txBox="1">
            <a:spLocks noGrp="1"/>
          </p:cNvSpPr>
          <p:nvPr>
            <p:ph type="title"/>
          </p:nvPr>
        </p:nvSpPr>
        <p:spPr>
          <a:xfrm>
            <a:off x="720000" y="1183150"/>
            <a:ext cx="3636900" cy="1772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15"/>
          <p:cNvSpPr txBox="1">
            <a:spLocks noGrp="1"/>
          </p:cNvSpPr>
          <p:nvPr>
            <p:ph type="subTitle" idx="1"/>
          </p:nvPr>
        </p:nvSpPr>
        <p:spPr>
          <a:xfrm>
            <a:off x="720000" y="2955350"/>
            <a:ext cx="3636900" cy="100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5"/>
          <p:cNvSpPr>
            <a:spLocks noGrp="1"/>
          </p:cNvSpPr>
          <p:nvPr>
            <p:ph type="pic" idx="2"/>
          </p:nvPr>
        </p:nvSpPr>
        <p:spPr>
          <a:xfrm>
            <a:off x="5418438" y="636250"/>
            <a:ext cx="2760900" cy="3870900"/>
          </a:xfrm>
          <a:prstGeom prst="plaque">
            <a:avLst>
              <a:gd name="adj" fmla="val 16667"/>
            </a:avLst>
          </a:prstGeom>
          <a:noFill/>
          <a:ln w="9525" cap="flat" cmpd="sng">
            <a:solidFill>
              <a:schemeClr val="accent4"/>
            </a:solidFill>
            <a:prstDash val="solid"/>
            <a:round/>
            <a:headEnd type="none" w="sm" len="sm"/>
            <a:tailEnd type="none" w="sm" len="sm"/>
          </a:ln>
          <a:effectLst>
            <a:outerShdw blurRad="57150" dist="19050" dir="5400000" algn="bl" rotWithShape="0">
              <a:schemeClr val="dk1">
                <a:alpha val="50000"/>
              </a:schemeClr>
            </a:outerShdw>
          </a:effectLst>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1pPr>
            <a:lvl2pPr lvl="1"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2pPr>
            <a:lvl3pPr lvl="2"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3pPr>
            <a:lvl4pPr lvl="3"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4pPr>
            <a:lvl5pPr lvl="4"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5pPr>
            <a:lvl6pPr lvl="5"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6pPr>
            <a:lvl7pPr lvl="6"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7pPr>
            <a:lvl8pPr lvl="7"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8pPr>
            <a:lvl9pPr lvl="8" rtl="0">
              <a:spcBef>
                <a:spcPts val="0"/>
              </a:spcBef>
              <a:spcAft>
                <a:spcPts val="0"/>
              </a:spcAft>
              <a:buClr>
                <a:schemeClr val="dk1"/>
              </a:buClr>
              <a:buSzPts val="3500"/>
              <a:buFont typeface="Arima"/>
              <a:buNone/>
              <a:defRPr sz="3500" b="1">
                <a:solidFill>
                  <a:schemeClr val="dk1"/>
                </a:solidFill>
                <a:latin typeface="Arima"/>
                <a:ea typeface="Arima"/>
                <a:cs typeface="Arima"/>
                <a:sym typeface="Arim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1pPr>
            <a:lvl2pPr marL="914400" lvl="1"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2pPr>
            <a:lvl3pPr marL="1371600" lvl="2"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3pPr>
            <a:lvl4pPr marL="1828800" lvl="3"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4pPr>
            <a:lvl5pPr marL="2286000" lvl="4"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5pPr>
            <a:lvl6pPr marL="2743200" lvl="5"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6pPr>
            <a:lvl7pPr marL="3200400" lvl="6"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7pPr>
            <a:lvl8pPr marL="3657600" lvl="7"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8pPr>
            <a:lvl9pPr marL="4114800" lvl="8" indent="-317500">
              <a:lnSpc>
                <a:spcPct val="115000"/>
              </a:lnSpc>
              <a:spcBef>
                <a:spcPts val="0"/>
              </a:spcBef>
              <a:spcAft>
                <a:spcPts val="0"/>
              </a:spcAft>
              <a:buClr>
                <a:schemeClr val="dk1"/>
              </a:buClr>
              <a:buSzPts val="1400"/>
              <a:buFont typeface="Gothic A1"/>
              <a:buChar char="■"/>
              <a:defRPr>
                <a:solidFill>
                  <a:schemeClr val="dk1"/>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7" r:id="rId6"/>
    <p:sldLayoutId id="2147483658" r:id="rId7"/>
    <p:sldLayoutId id="2147483660" r:id="rId8"/>
    <p:sldLayoutId id="2147483661" r:id="rId9"/>
    <p:sldLayoutId id="2147483662" r:id="rId10"/>
    <p:sldLayoutId id="2147483664" r:id="rId11"/>
    <p:sldLayoutId id="2147483665" r:id="rId12"/>
    <p:sldLayoutId id="2147483666" r:id="rId13"/>
    <p:sldLayoutId id="2147483667" r:id="rId14"/>
    <p:sldLayoutId id="2147483668" r:id="rId15"/>
    <p:sldLayoutId id="2147483669" r:id="rId16"/>
    <p:sldLayoutId id="2147483670" r:id="rId17"/>
    <p:sldLayoutId id="2147483672" r:id="rId18"/>
    <p:sldLayoutId id="214748367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1893458"/>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6.jpg"/><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36.svg"/></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0.sv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1.sv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5.sv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8.xml"/><Relationship Id="rId4" Type="http://schemas.openxmlformats.org/officeDocument/2006/relationships/image" Target="../media/image74.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4" name="Title 2">
            <a:extLst>
              <a:ext uri="{FF2B5EF4-FFF2-40B4-BE49-F238E27FC236}">
                <a16:creationId xmlns:a16="http://schemas.microsoft.com/office/drawing/2014/main" id="{40C7E32A-EF21-5389-9E55-8D5CF372581F}"/>
              </a:ext>
            </a:extLst>
          </p:cNvPr>
          <p:cNvSpPr>
            <a:spLocks noGrp="1"/>
          </p:cNvSpPr>
          <p:nvPr>
            <p:ph type="title" idx="4294967295"/>
          </p:nvPr>
        </p:nvSpPr>
        <p:spPr>
          <a:xfrm>
            <a:off x="720000" y="389842"/>
            <a:ext cx="7704000" cy="571853"/>
          </a:xfrm>
        </p:spPr>
        <p:txBody>
          <a:bodyPr anchor="ctr"/>
          <a:lstStyle/>
          <a:p>
            <a:pPr algn="ctr"/>
            <a:r>
              <a:rPr lang="en-US" sz="3600" dirty="0">
                <a:solidFill>
                  <a:schemeClr val="tx1">
                    <a:lumMod val="90000"/>
                    <a:lumOff val="10000"/>
                  </a:schemeClr>
                </a:solidFill>
                <a:latin typeface="Arial" panose="020B0604020202020204" pitchFamily="34" charset="0"/>
                <a:cs typeface="Arial" panose="020B0604020202020204" pitchFamily="34" charset="0"/>
              </a:rPr>
              <a:t>KHỞI ĐỘNG</a:t>
            </a:r>
            <a:endParaRPr lang="vi-VN" sz="3600" dirty="0">
              <a:solidFill>
                <a:schemeClr val="tx1">
                  <a:lumMod val="90000"/>
                  <a:lumOff val="10000"/>
                </a:schemeClr>
              </a:solidFill>
              <a:latin typeface="Arial" panose="020B0604020202020204" pitchFamily="34" charset="0"/>
              <a:cs typeface="Arial" panose="020B0604020202020204" pitchFamily="34" charset="0"/>
            </a:endParaRPr>
          </a:p>
        </p:txBody>
      </p:sp>
      <p:sp>
        <p:nvSpPr>
          <p:cNvPr id="6" name="Freeform 40">
            <a:extLst>
              <a:ext uri="{FF2B5EF4-FFF2-40B4-BE49-F238E27FC236}">
                <a16:creationId xmlns:a16="http://schemas.microsoft.com/office/drawing/2014/main" id="{655E8A01-E218-9E3E-8EC8-F516959F6F9D}"/>
              </a:ext>
            </a:extLst>
          </p:cNvPr>
          <p:cNvSpPr/>
          <p:nvPr/>
        </p:nvSpPr>
        <p:spPr>
          <a:xfrm>
            <a:off x="6096744" y="2057734"/>
            <a:ext cx="2819618" cy="3085766"/>
          </a:xfrm>
          <a:custGeom>
            <a:avLst/>
            <a:gdLst/>
            <a:ahLst/>
            <a:cxnLst/>
            <a:rect l="l" t="t" r="r" b="b"/>
            <a:pathLst>
              <a:path w="1601969" h="1753181">
                <a:moveTo>
                  <a:pt x="0" y="0"/>
                </a:moveTo>
                <a:lnTo>
                  <a:pt x="1601970" y="0"/>
                </a:lnTo>
                <a:lnTo>
                  <a:pt x="1601970" y="1753181"/>
                </a:lnTo>
                <a:lnTo>
                  <a:pt x="0" y="1753181"/>
                </a:lnTo>
                <a:lnTo>
                  <a:pt x="0" y="0"/>
                </a:lnTo>
                <a:close/>
              </a:path>
            </a:pathLst>
          </a:custGeom>
          <a:blipFill>
            <a:blip r:embed="rId5"/>
            <a:stretch>
              <a:fillRect/>
            </a:stretch>
          </a:blipFill>
        </p:spPr>
        <p:txBody>
          <a:bodyPr/>
          <a:lstStyle/>
          <a:p>
            <a:endParaRPr lang="en-US"/>
          </a:p>
        </p:txBody>
      </p:sp>
      <p:grpSp>
        <p:nvGrpSpPr>
          <p:cNvPr id="7" name="Group 6">
            <a:extLst>
              <a:ext uri="{FF2B5EF4-FFF2-40B4-BE49-F238E27FC236}">
                <a16:creationId xmlns:a16="http://schemas.microsoft.com/office/drawing/2014/main" id="{7ED155B3-00A9-5FAA-64E9-F80747B01376}"/>
              </a:ext>
            </a:extLst>
          </p:cNvPr>
          <p:cNvGrpSpPr/>
          <p:nvPr/>
        </p:nvGrpSpPr>
        <p:grpSpPr>
          <a:xfrm>
            <a:off x="608426" y="1074580"/>
            <a:ext cx="5237778" cy="3799907"/>
            <a:chOff x="-2908305" y="993646"/>
            <a:chExt cx="16694372" cy="11223909"/>
          </a:xfrm>
        </p:grpSpPr>
        <p:grpSp>
          <p:nvGrpSpPr>
            <p:cNvPr id="8" name="Group 7">
              <a:extLst>
                <a:ext uri="{FF2B5EF4-FFF2-40B4-BE49-F238E27FC236}">
                  <a16:creationId xmlns:a16="http://schemas.microsoft.com/office/drawing/2014/main" id="{DF9EA5A4-90E7-8D5C-BF22-71F8A76EDD44}"/>
                </a:ext>
              </a:extLst>
            </p:cNvPr>
            <p:cNvGrpSpPr/>
            <p:nvPr/>
          </p:nvGrpSpPr>
          <p:grpSpPr>
            <a:xfrm>
              <a:off x="-2908305" y="993646"/>
              <a:ext cx="16694372" cy="11223909"/>
              <a:chOff x="-3884072" y="1470714"/>
              <a:chExt cx="16694372" cy="11223909"/>
            </a:xfrm>
          </p:grpSpPr>
          <p:pic>
            <p:nvPicPr>
              <p:cNvPr id="10" name="Picture 10">
                <a:extLst>
                  <a:ext uri="{FF2B5EF4-FFF2-40B4-BE49-F238E27FC236}">
                    <a16:creationId xmlns:a16="http://schemas.microsoft.com/office/drawing/2014/main" id="{DCFFA46D-E051-C406-B204-891D161312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84072" y="1470714"/>
                <a:ext cx="16694372" cy="11223909"/>
              </a:xfrm>
              <a:prstGeom prst="rect">
                <a:avLst/>
              </a:prstGeom>
            </p:spPr>
          </p:pic>
          <p:sp>
            <p:nvSpPr>
              <p:cNvPr id="11" name="Rectangle: Rounded Corners 10">
                <a:extLst>
                  <a:ext uri="{FF2B5EF4-FFF2-40B4-BE49-F238E27FC236}">
                    <a16:creationId xmlns:a16="http://schemas.microsoft.com/office/drawing/2014/main" id="{A8ABE769-6B6D-1297-1631-2D901CB6418D}"/>
                  </a:ext>
                </a:extLst>
              </p:cNvPr>
              <p:cNvSpPr/>
              <p:nvPr/>
            </p:nvSpPr>
            <p:spPr>
              <a:xfrm>
                <a:off x="-2953377" y="3009428"/>
                <a:ext cx="14832979" cy="5959082"/>
              </a:xfrm>
              <a:prstGeom prst="roundRect">
                <a:avLst>
                  <a:gd name="adj" fmla="val 9921"/>
                </a:avLst>
              </a:prstGeom>
              <a:solidFill>
                <a:schemeClr val="bg1"/>
              </a:solidFill>
              <a:ln>
                <a:solidFill>
                  <a:srgbClr val="219C69"/>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marL="342900" indent="-342900" algn="just">
                  <a:lnSpc>
                    <a:spcPct val="150000"/>
                  </a:lnSpc>
                  <a:buFont typeface="Arial" panose="020B0604020202020204" pitchFamily="34" charset="0"/>
                  <a:buChar char="•"/>
                </a:pP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Em có cảm nhận gì sau khi nghe bài hát?</a:t>
                </a:r>
              </a:p>
              <a:p>
                <a:pPr marL="342900" indent="-342900" algn="just">
                  <a:lnSpc>
                    <a:spcPct val="150000"/>
                  </a:lnSpc>
                  <a:buFont typeface="Arial" panose="020B0604020202020204" pitchFamily="34" charset="0"/>
                  <a:buChar char="•"/>
                </a:pP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Theo em, bài hát viết về sự kiện lịch sử nào của dân tộc?</a:t>
                </a:r>
                <a:endParaRPr lang="vi-VN" sz="2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9" name="Rectangle: Rounded Corners 8">
              <a:extLst>
                <a:ext uri="{FF2B5EF4-FFF2-40B4-BE49-F238E27FC236}">
                  <a16:creationId xmlns:a16="http://schemas.microsoft.com/office/drawing/2014/main" id="{41E2FE19-184F-D919-BEE5-84A48E489FAA}"/>
                </a:ext>
              </a:extLst>
            </p:cNvPr>
            <p:cNvSpPr/>
            <p:nvPr/>
          </p:nvSpPr>
          <p:spPr>
            <a:xfrm>
              <a:off x="4972018" y="9398959"/>
              <a:ext cx="933726" cy="876556"/>
            </a:xfrm>
            <a:prstGeom prst="roundRect">
              <a:avLst/>
            </a:prstGeom>
            <a:solidFill>
              <a:srgbClr val="219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700"/>
            </a:p>
          </p:txBody>
        </p:sp>
      </p:grpSp>
      <p:pic>
        <p:nvPicPr>
          <p:cNvPr id="12" name="yt1s.com - Nam Bộ Kháng Chiến  Tốp Ca Quân Khu 7 Official Audio">
            <a:hlinkClick r:id="" action="ppaction://media"/>
            <a:extLst>
              <a:ext uri="{FF2B5EF4-FFF2-40B4-BE49-F238E27FC236}">
                <a16:creationId xmlns:a16="http://schemas.microsoft.com/office/drawing/2014/main" id="{1370518D-4697-11EC-F333-791940F010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14029" y="3959717"/>
            <a:ext cx="257285" cy="2572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24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02206ED8-F2CE-E975-E9D4-D2F36333598F}"/>
              </a:ext>
            </a:extLst>
          </p:cNvPr>
          <p:cNvSpPr/>
          <p:nvPr/>
        </p:nvSpPr>
        <p:spPr>
          <a:xfrm>
            <a:off x="501961" y="599829"/>
            <a:ext cx="4140694" cy="3943841"/>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1.1</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“Hậu quả của chính sách bóc lột tàn bạo của bọn phát xít Pháp, Nhật, cùng với nạn lũ lụt nghiêm trọng ở chín tỉnh Bắc Bộ đã cướp đi sinh mệnh hơn 2 triệu đồng bào từ Quảng Trị trở ra vào cuối năm 1944 đầu năm 1945”. </a:t>
            </a:r>
          </a:p>
          <a:p>
            <a:pPr algn="r">
              <a:lnSpc>
                <a:spcPct val="150000"/>
              </a:lnSpc>
            </a:pPr>
            <a:r>
              <a:rPr lang="vi-VN" sz="1100">
                <a:solidFill>
                  <a:srgbClr val="000000"/>
                </a:solidFill>
                <a:latin typeface="Times New Roman" panose="02020603050405020304" pitchFamily="18" charset="0"/>
                <a:ea typeface="Times New Roman" panose="02020603050405020304" pitchFamily="18" charset="0"/>
              </a:rPr>
              <a:t>(Ban Nghiên cứu Lịch sử Đảng Trung ương, Những sự kiện lịch sử Đảng (1945 - 1954), tập II, NXB Sự thật, Hà Nội, 1979, trang 16)</a:t>
            </a:r>
          </a:p>
        </p:txBody>
      </p:sp>
      <p:grpSp>
        <p:nvGrpSpPr>
          <p:cNvPr id="12" name="Group 11">
            <a:extLst>
              <a:ext uri="{FF2B5EF4-FFF2-40B4-BE49-F238E27FC236}">
                <a16:creationId xmlns:a16="http://schemas.microsoft.com/office/drawing/2014/main" id="{4C873B5A-9765-3FA9-89E0-6D0B0E85FA15}"/>
              </a:ext>
            </a:extLst>
          </p:cNvPr>
          <p:cNvGrpSpPr/>
          <p:nvPr/>
        </p:nvGrpSpPr>
        <p:grpSpPr>
          <a:xfrm>
            <a:off x="4839271" y="649128"/>
            <a:ext cx="3739572" cy="3845241"/>
            <a:chOff x="4973086" y="1138451"/>
            <a:chExt cx="3739572" cy="3845241"/>
          </a:xfrm>
        </p:grpSpPr>
        <p:pic>
          <p:nvPicPr>
            <p:cNvPr id="13" name="Picture 12">
              <a:extLst>
                <a:ext uri="{FF2B5EF4-FFF2-40B4-BE49-F238E27FC236}">
                  <a16:creationId xmlns:a16="http://schemas.microsoft.com/office/drawing/2014/main" id="{978E2A2C-01B4-C0B1-6EA9-B8E112FEF63E}"/>
                </a:ext>
              </a:extLst>
            </p:cNvPr>
            <p:cNvPicPr>
              <a:picLocks noChangeAspect="1"/>
            </p:cNvPicPr>
            <p:nvPr/>
          </p:nvPicPr>
          <p:blipFill>
            <a:blip r:embed="rId2"/>
            <a:srcRect l="9262" r="9262"/>
            <a:stretch/>
          </p:blipFill>
          <p:spPr>
            <a:xfrm>
              <a:off x="4973086" y="1138451"/>
              <a:ext cx="3739572" cy="3146524"/>
            </a:xfrm>
            <a:prstGeom prst="rect">
              <a:avLst/>
            </a:prstGeom>
          </p:spPr>
        </p:pic>
        <p:sp>
          <p:nvSpPr>
            <p:cNvPr id="14" name="TextBox 13">
              <a:extLst>
                <a:ext uri="{FF2B5EF4-FFF2-40B4-BE49-F238E27FC236}">
                  <a16:creationId xmlns:a16="http://schemas.microsoft.com/office/drawing/2014/main" id="{ECF6B6A1-C685-E270-7749-C29EF82DAE29}"/>
                </a:ext>
              </a:extLst>
            </p:cNvPr>
            <p:cNvSpPr txBox="1"/>
            <p:nvPr/>
          </p:nvSpPr>
          <p:spPr>
            <a:xfrm>
              <a:off x="5043706" y="4284975"/>
              <a:ext cx="3598333" cy="698717"/>
            </a:xfrm>
            <a:prstGeom prst="rect">
              <a:avLst/>
            </a:prstGeom>
            <a:noFill/>
          </p:spPr>
          <p:txBody>
            <a:bodyPr wrap="square" rtlCol="0">
              <a:spAutoFit/>
            </a:bodyPr>
            <a:lstStyle/>
            <a:p>
              <a:pPr algn="ctr">
                <a:lnSpc>
                  <a:spcPct val="150000"/>
                </a:lnSpc>
              </a:pPr>
              <a:r>
                <a:rPr lang="en-US"/>
                <a:t>Chủ tịch Hồ Chí Minh đến bầu cử</a:t>
              </a:r>
            </a:p>
            <a:p>
              <a:pPr algn="ctr">
                <a:lnSpc>
                  <a:spcPct val="150000"/>
                </a:lnSpc>
              </a:pPr>
              <a:r>
                <a:rPr lang="en-US"/>
                <a:t>tại nhà số 10, phố Hàng Vôi, Hà Nội</a:t>
              </a:r>
            </a:p>
          </p:txBody>
        </p:sp>
      </p:grpSp>
      <p:pic>
        <p:nvPicPr>
          <p:cNvPr id="15" name="Picture 14">
            <a:extLst>
              <a:ext uri="{FF2B5EF4-FFF2-40B4-BE49-F238E27FC236}">
                <a16:creationId xmlns:a16="http://schemas.microsoft.com/office/drawing/2014/main" id="{44DBFAF4-7EEC-69F7-02D3-F0A9DC80BF45}"/>
              </a:ext>
            </a:extLst>
          </p:cNvPr>
          <p:cNvPicPr>
            <a:picLocks noChangeAspect="1"/>
          </p:cNvPicPr>
          <p:nvPr/>
        </p:nvPicPr>
        <p:blipFill>
          <a:blip r:embed="rId3"/>
          <a:stretch>
            <a:fillRect/>
          </a:stretch>
        </p:blipFill>
        <p:spPr>
          <a:xfrm>
            <a:off x="8282845" y="0"/>
            <a:ext cx="861155" cy="167447"/>
          </a:xfrm>
          <a:prstGeom prst="rect">
            <a:avLst/>
          </a:prstGeom>
        </p:spPr>
      </p:pic>
    </p:spTree>
    <p:extLst>
      <p:ext uri="{BB962C8B-B14F-4D97-AF65-F5344CB8AC3E}">
        <p14:creationId xmlns:p14="http://schemas.microsoft.com/office/powerpoint/2010/main" val="17450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84CEA-297C-159E-2E0C-365B9DEB90A6}"/>
            </a:ext>
          </a:extLst>
        </p:cNvPr>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7340F976-98F4-0B36-68FB-657C5A14AC61}"/>
              </a:ext>
            </a:extLst>
          </p:cNvPr>
          <p:cNvSpPr/>
          <p:nvPr/>
        </p:nvSpPr>
        <p:spPr>
          <a:xfrm>
            <a:off x="554000" y="563362"/>
            <a:ext cx="4140694" cy="4016776"/>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1.2</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“Ngày mai mồng 6 tháng Giêng năm 1946... Ngày mai là một ngày vui sướng của đồng bào ta, vì ngày mai là ngày Tổng tuyển cử, vì ngày mai là một ngày đầu tiên trong lịch sử Việt Nam mà nhân dân ta bắt đầu hưởng dụng quyền dân chủ của mình”. </a:t>
            </a:r>
          </a:p>
          <a:p>
            <a:pPr algn="r">
              <a:lnSpc>
                <a:spcPct val="150000"/>
              </a:lnSpc>
            </a:pPr>
            <a:r>
              <a:rPr lang="vi-VN" sz="1000">
                <a:solidFill>
                  <a:srgbClr val="000000"/>
                </a:solidFill>
                <a:latin typeface="Times New Roman" panose="02020603050405020304" pitchFamily="18" charset="0"/>
                <a:ea typeface="Times New Roman" panose="02020603050405020304" pitchFamily="18" charset="0"/>
              </a:rPr>
              <a:t>(Lời kêu gọi quốc dân đi bỏ phiếu, báo Cứu Quốc, số 134, ngày 5/1/1946)</a:t>
            </a:r>
          </a:p>
        </p:txBody>
      </p:sp>
      <p:grpSp>
        <p:nvGrpSpPr>
          <p:cNvPr id="12" name="Group 11">
            <a:extLst>
              <a:ext uri="{FF2B5EF4-FFF2-40B4-BE49-F238E27FC236}">
                <a16:creationId xmlns:a16="http://schemas.microsoft.com/office/drawing/2014/main" id="{BA93EA29-8891-2222-33CA-E17169DE516E}"/>
              </a:ext>
            </a:extLst>
          </p:cNvPr>
          <p:cNvGrpSpPr/>
          <p:nvPr/>
        </p:nvGrpSpPr>
        <p:grpSpPr>
          <a:xfrm>
            <a:off x="4903383" y="416692"/>
            <a:ext cx="3981449" cy="4310115"/>
            <a:chOff x="4852147" y="673577"/>
            <a:chExt cx="3981449" cy="4310115"/>
          </a:xfrm>
        </p:grpSpPr>
        <p:pic>
          <p:nvPicPr>
            <p:cNvPr id="13" name="Picture 12">
              <a:extLst>
                <a:ext uri="{FF2B5EF4-FFF2-40B4-BE49-F238E27FC236}">
                  <a16:creationId xmlns:a16="http://schemas.microsoft.com/office/drawing/2014/main" id="{E28A4379-EB8D-ABAB-57DA-A3E0B7C7187C}"/>
                </a:ext>
              </a:extLst>
            </p:cNvPr>
            <p:cNvPicPr>
              <a:picLocks noChangeAspect="1"/>
            </p:cNvPicPr>
            <p:nvPr/>
          </p:nvPicPr>
          <p:blipFill>
            <a:blip r:embed="rId2"/>
            <a:srcRect/>
            <a:stretch/>
          </p:blipFill>
          <p:spPr>
            <a:xfrm>
              <a:off x="4852147" y="673577"/>
              <a:ext cx="3981449" cy="3633073"/>
            </a:xfrm>
            <a:prstGeom prst="rect">
              <a:avLst/>
            </a:prstGeom>
          </p:spPr>
        </p:pic>
        <p:sp>
          <p:nvSpPr>
            <p:cNvPr id="14" name="TextBox 13">
              <a:extLst>
                <a:ext uri="{FF2B5EF4-FFF2-40B4-BE49-F238E27FC236}">
                  <a16:creationId xmlns:a16="http://schemas.microsoft.com/office/drawing/2014/main" id="{9E08584A-C854-1EC0-F78B-30FEF1B3E3B3}"/>
                </a:ext>
              </a:extLst>
            </p:cNvPr>
            <p:cNvSpPr txBox="1"/>
            <p:nvPr/>
          </p:nvSpPr>
          <p:spPr>
            <a:xfrm>
              <a:off x="5305681" y="4284975"/>
              <a:ext cx="3074382" cy="698717"/>
            </a:xfrm>
            <a:prstGeom prst="rect">
              <a:avLst/>
            </a:prstGeom>
            <a:noFill/>
          </p:spPr>
          <p:txBody>
            <a:bodyPr wrap="square" rtlCol="0">
              <a:spAutoFit/>
            </a:bodyPr>
            <a:lstStyle/>
            <a:p>
              <a:pPr algn="ctr">
                <a:lnSpc>
                  <a:spcPct val="150000"/>
                </a:lnSpc>
              </a:pPr>
              <a:r>
                <a:rPr lang="en-US"/>
                <a:t>Số đặc biệt của báo Quốc hội ra ngày Tổng tuyển cử, 6/1/1946</a:t>
              </a:r>
            </a:p>
          </p:txBody>
        </p:sp>
      </p:grpSp>
      <p:pic>
        <p:nvPicPr>
          <p:cNvPr id="15" name="Picture 14">
            <a:extLst>
              <a:ext uri="{FF2B5EF4-FFF2-40B4-BE49-F238E27FC236}">
                <a16:creationId xmlns:a16="http://schemas.microsoft.com/office/drawing/2014/main" id="{F2E16DDB-61B5-50F6-D270-E114753D7B0D}"/>
              </a:ext>
            </a:extLst>
          </p:cNvPr>
          <p:cNvPicPr>
            <a:picLocks noChangeAspect="1"/>
          </p:cNvPicPr>
          <p:nvPr/>
        </p:nvPicPr>
        <p:blipFill>
          <a:blip r:embed="rId3"/>
          <a:stretch>
            <a:fillRect/>
          </a:stretch>
        </p:blipFill>
        <p:spPr>
          <a:xfrm>
            <a:off x="8282845" y="0"/>
            <a:ext cx="861155" cy="167447"/>
          </a:xfrm>
          <a:prstGeom prst="rect">
            <a:avLst/>
          </a:prstGeom>
        </p:spPr>
      </p:pic>
    </p:spTree>
    <p:extLst>
      <p:ext uri="{BB962C8B-B14F-4D97-AF65-F5344CB8AC3E}">
        <p14:creationId xmlns:p14="http://schemas.microsoft.com/office/powerpoint/2010/main" val="121048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66911-92F3-F6FE-93A5-D48766AA1C88}"/>
            </a:ext>
          </a:extLst>
        </p:cNvPr>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D9FB14C8-14E1-A691-B135-A627DAABD30A}"/>
              </a:ext>
            </a:extLst>
          </p:cNvPr>
          <p:cNvSpPr/>
          <p:nvPr/>
        </p:nvSpPr>
        <p:spPr>
          <a:xfrm>
            <a:off x="314171" y="413813"/>
            <a:ext cx="6361693" cy="4315873"/>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1.3</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Chủ tịch Hồ Chí Minh khẳng định: “Tổng tuyển cử là một dịp cho toàn thể quốc dân tự do lựa chọn những người có tài, có đức để gánh vác công việc nước nhà. Trong cuộc Tổng tuyển cử, hễ là những người muốn lo việc nước thì đều có quyền ra ứng cử; hễ là công dân thì đều có quyền đi bầu cử. Không chia gái trai, giàu nghèo, tôn giáo, nòi giống, giai cấp, đảng phái, hễ là công dân Việt Nam thì đều có hai quyền đó. Vì lẽ đó, cho nên Tổng tuyển cử tức là tự do, bình đẳng; tức là dân chủ, đoàn kết”.</a:t>
            </a:r>
            <a:endParaRPr lang="vi-VN" sz="1000">
              <a:solidFill>
                <a:srgbClr val="000000"/>
              </a:solidFill>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9CF4BEF2-92E6-D90C-9B28-68C86EFB5DE2}"/>
              </a:ext>
            </a:extLst>
          </p:cNvPr>
          <p:cNvPicPr>
            <a:picLocks noChangeAspect="1"/>
          </p:cNvPicPr>
          <p:nvPr/>
        </p:nvPicPr>
        <p:blipFill>
          <a:blip r:embed="rId2"/>
          <a:stretch>
            <a:fillRect/>
          </a:stretch>
        </p:blipFill>
        <p:spPr>
          <a:xfrm>
            <a:off x="8282845" y="0"/>
            <a:ext cx="861155" cy="167447"/>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00B95D5A-F76A-BCAE-5791-879EF2FF8161}"/>
              </a:ext>
            </a:extLst>
          </p:cNvPr>
          <p:cNvPicPr>
            <a:picLocks noChangeAspect="1"/>
          </p:cNvPicPr>
          <p:nvPr/>
        </p:nvPicPr>
        <p:blipFill>
          <a:blip r:embed="rId3"/>
          <a:srcRect b="23108"/>
          <a:stretch/>
        </p:blipFill>
        <p:spPr>
          <a:xfrm>
            <a:off x="6866565" y="310520"/>
            <a:ext cx="1910106" cy="4522460"/>
          </a:xfrm>
          <a:prstGeom prst="rect">
            <a:avLst/>
          </a:prstGeom>
        </p:spPr>
      </p:pic>
    </p:spTree>
    <p:extLst>
      <p:ext uri="{BB962C8B-B14F-4D97-AF65-F5344CB8AC3E}">
        <p14:creationId xmlns:p14="http://schemas.microsoft.com/office/powerpoint/2010/main" val="237160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29" name="TextBox 28">
            <a:extLst>
              <a:ext uri="{FF2B5EF4-FFF2-40B4-BE49-F238E27FC236}">
                <a16:creationId xmlns:a16="http://schemas.microsoft.com/office/drawing/2014/main" id="{2DAE2101-79DC-6B93-023A-3F8A26B97E33}"/>
              </a:ext>
            </a:extLst>
          </p:cNvPr>
          <p:cNvSpPr txBox="1"/>
          <p:nvPr/>
        </p:nvSpPr>
        <p:spPr>
          <a:xfrm>
            <a:off x="384717" y="119575"/>
            <a:ext cx="8374566" cy="958660"/>
          </a:xfrm>
          <a:prstGeom prst="rect">
            <a:avLst/>
          </a:prstGeom>
          <a:noFill/>
        </p:spPr>
        <p:txBody>
          <a:bodyPr wrap="square">
            <a:spAutoFit/>
          </a:bodyPr>
          <a:lstStyle/>
          <a:p>
            <a:pPr algn="just">
              <a:lnSpc>
                <a:spcPct val="150000"/>
              </a:lnSpc>
            </a:pPr>
            <a:r>
              <a:rPr lang="vi-VN" sz="2000" b="1" i="1">
                <a:solidFill>
                  <a:srgbClr val="000000"/>
                </a:solidFill>
                <a:effectLst/>
                <a:latin typeface="+mn-lt"/>
                <a:ea typeface="Times New Roman" panose="02020603050405020304" pitchFamily="18" charset="0"/>
              </a:rPr>
              <a:t>Các biện pháp của Chính phủ để xây dựng và củng cố chính quyền cách mạng:</a:t>
            </a:r>
            <a:endParaRPr lang="en-US" sz="2000">
              <a:latin typeface="+mn-lt"/>
            </a:endParaRPr>
          </a:p>
        </p:txBody>
      </p:sp>
      <p:sp>
        <p:nvSpPr>
          <p:cNvPr id="688" name="Rectangle: Rounded Corners 687">
            <a:extLst>
              <a:ext uri="{FF2B5EF4-FFF2-40B4-BE49-F238E27FC236}">
                <a16:creationId xmlns:a16="http://schemas.microsoft.com/office/drawing/2014/main" id="{82D7E5A3-BFFE-E628-C8E3-0BF993505FD6}"/>
              </a:ext>
            </a:extLst>
          </p:cNvPr>
          <p:cNvSpPr/>
          <p:nvPr/>
        </p:nvSpPr>
        <p:spPr>
          <a:xfrm>
            <a:off x="448455" y="2041160"/>
            <a:ext cx="3506974" cy="958661"/>
          </a:xfrm>
          <a:prstGeom prst="roundRect">
            <a:avLst>
              <a:gd name="adj" fmla="val 1174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buClrTx/>
            </a:pPr>
            <a:r>
              <a:rPr lang="en-US" sz="2000">
                <a:ea typeface="+mn-ea"/>
                <a:cs typeface="Arial" panose="020B0604020202020204" pitchFamily="34" charset="0"/>
              </a:rPr>
              <a:t>Tổ chức cuộc Tổng tuyển cử đầu tiên bầu Quốc hội.</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95" name="Group 694">
            <a:extLst>
              <a:ext uri="{FF2B5EF4-FFF2-40B4-BE49-F238E27FC236}">
                <a16:creationId xmlns:a16="http://schemas.microsoft.com/office/drawing/2014/main" id="{F4284159-DBF9-80BE-96A5-E59F599D3838}"/>
              </a:ext>
            </a:extLst>
          </p:cNvPr>
          <p:cNvGrpSpPr/>
          <p:nvPr/>
        </p:nvGrpSpPr>
        <p:grpSpPr>
          <a:xfrm>
            <a:off x="295439" y="4225134"/>
            <a:ext cx="8553121" cy="680904"/>
            <a:chOff x="2857866" y="1893021"/>
            <a:chExt cx="8553121" cy="680904"/>
          </a:xfrm>
        </p:grpSpPr>
        <p:sp>
          <p:nvSpPr>
            <p:cNvPr id="698" name="Rectangle: Rounded Corners 697">
              <a:extLst>
                <a:ext uri="{FF2B5EF4-FFF2-40B4-BE49-F238E27FC236}">
                  <a16:creationId xmlns:a16="http://schemas.microsoft.com/office/drawing/2014/main" id="{3CAC66C6-F48D-3F7B-6A98-1861B6C31E81}"/>
                </a:ext>
              </a:extLst>
            </p:cNvPr>
            <p:cNvSpPr/>
            <p:nvPr/>
          </p:nvSpPr>
          <p:spPr>
            <a:xfrm>
              <a:off x="3386414" y="1893021"/>
              <a:ext cx="8024573" cy="680904"/>
            </a:xfrm>
            <a:prstGeom prst="roundRect">
              <a:avLst>
                <a:gd name="adj" fmla="val 9885"/>
              </a:avLst>
            </a:prstGeom>
            <a:solidFill>
              <a:schemeClr val="bg1">
                <a:lumMod val="75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lang="vi-VN" sz="2000" kern="100">
                  <a:solidFill>
                    <a:srgbClr val="000000"/>
                  </a:solidFill>
                  <a:effectLst/>
                  <a:latin typeface="+mn-lt"/>
                  <a:ea typeface="Calibri" panose="020F0502020204030204" pitchFamily="34" charset="0"/>
                </a:rPr>
                <a:t>Quốc hội khoá I đưa ra quyết định về chính sách đối nội, đối ngoại,...</a:t>
              </a:r>
              <a:endParaRPr kumimoji="0" lang="vi-VN" sz="2400" b="0" i="0" u="none" strike="noStrike" kern="0" cap="none" spc="0" normalizeH="0" baseline="0" noProof="0" dirty="0">
                <a:ln>
                  <a:noFill/>
                </a:ln>
                <a:solidFill>
                  <a:srgbClr val="353939">
                    <a:lumMod val="50000"/>
                  </a:srgbClr>
                </a:solidFill>
                <a:effectLst/>
                <a:uLnTx/>
                <a:uFillTx/>
                <a:latin typeface="+mn-lt"/>
                <a:ea typeface="+mn-ea"/>
                <a:cs typeface="Arial" panose="020B0604020202020204" pitchFamily="34" charset="0"/>
              </a:endParaRPr>
            </a:p>
          </p:txBody>
        </p:sp>
        <p:sp>
          <p:nvSpPr>
            <p:cNvPr id="697" name="Arrow: Right 696">
              <a:extLst>
                <a:ext uri="{FF2B5EF4-FFF2-40B4-BE49-F238E27FC236}">
                  <a16:creationId xmlns:a16="http://schemas.microsoft.com/office/drawing/2014/main" id="{473972CD-5BFF-BE79-A1F5-9337D673142F}"/>
                </a:ext>
              </a:extLst>
            </p:cNvPr>
            <p:cNvSpPr/>
            <p:nvPr/>
          </p:nvSpPr>
          <p:spPr>
            <a:xfrm>
              <a:off x="2857866" y="2056996"/>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sp>
        <p:nvSpPr>
          <p:cNvPr id="701" name="Rectangle: Rounded Corners 700">
            <a:extLst>
              <a:ext uri="{FF2B5EF4-FFF2-40B4-BE49-F238E27FC236}">
                <a16:creationId xmlns:a16="http://schemas.microsoft.com/office/drawing/2014/main" id="{CFD1CE9C-0BD1-BA76-E435-DC8C4E911B51}"/>
              </a:ext>
            </a:extLst>
          </p:cNvPr>
          <p:cNvSpPr/>
          <p:nvPr/>
        </p:nvSpPr>
        <p:spPr>
          <a:xfrm>
            <a:off x="441414" y="3084293"/>
            <a:ext cx="3506974" cy="958661"/>
          </a:xfrm>
          <a:prstGeom prst="roundRect">
            <a:avLst>
              <a:gd name="adj" fmla="val 1174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buClrTx/>
            </a:pPr>
            <a:r>
              <a:rPr lang="en-US" sz="2000">
                <a:ea typeface="+mn-ea"/>
                <a:cs typeface="Arial" panose="020B0604020202020204" pitchFamily="34" charset="0"/>
              </a:rPr>
              <a:t>Chủ tịch Hồ Chí Minh trúng cử, số phiếu cao nhất.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2" name="Rectangle 701">
            <a:extLst>
              <a:ext uri="{FF2B5EF4-FFF2-40B4-BE49-F238E27FC236}">
                <a16:creationId xmlns:a16="http://schemas.microsoft.com/office/drawing/2014/main" id="{AE397D50-BEB6-6DA6-E1F2-08D641A0780E}"/>
              </a:ext>
            </a:extLst>
          </p:cNvPr>
          <p:cNvSpPr/>
          <p:nvPr/>
        </p:nvSpPr>
        <p:spPr>
          <a:xfrm>
            <a:off x="441414" y="1260415"/>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703" name="Straight Connector 702">
            <a:extLst>
              <a:ext uri="{FF2B5EF4-FFF2-40B4-BE49-F238E27FC236}">
                <a16:creationId xmlns:a16="http://schemas.microsoft.com/office/drawing/2014/main" id="{27442FED-6D82-7AF7-1C55-8E0D0865F48D}"/>
              </a:ext>
            </a:extLst>
          </p:cNvPr>
          <p:cNvCxnSpPr>
            <a:cxnSpLocks/>
            <a:stCxn id="702" idx="3"/>
            <a:endCxn id="512" idx="1"/>
          </p:cNvCxnSpPr>
          <p:nvPr/>
        </p:nvCxnSpPr>
        <p:spPr>
          <a:xfrm>
            <a:off x="559574" y="1551876"/>
            <a:ext cx="269316" cy="0"/>
          </a:xfrm>
          <a:prstGeom prst="line">
            <a:avLst/>
          </a:prstGeom>
          <a:noFill/>
          <a:ln w="19050" cap="flat" cmpd="sng" algn="ctr">
            <a:solidFill>
              <a:srgbClr val="000000"/>
            </a:solidFill>
            <a:prstDash val="solid"/>
          </a:ln>
          <a:effectLst/>
        </p:spPr>
      </p:cxnSp>
      <p:sp>
        <p:nvSpPr>
          <p:cNvPr id="512" name="Rectangle: Rounded Corners 511">
            <a:extLst>
              <a:ext uri="{FF2B5EF4-FFF2-40B4-BE49-F238E27FC236}">
                <a16:creationId xmlns:a16="http://schemas.microsoft.com/office/drawing/2014/main" id="{C8AFDB99-7DC1-701F-24A4-CE2126C31BC2}"/>
              </a:ext>
            </a:extLst>
          </p:cNvPr>
          <p:cNvSpPr/>
          <p:nvPr/>
        </p:nvSpPr>
        <p:spPr>
          <a:xfrm>
            <a:off x="828890" y="1260415"/>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000000"/>
                </a:solidFill>
                <a:effectLst/>
                <a:uLnTx/>
                <a:uFillTx/>
                <a:latin typeface="Arial"/>
                <a:ea typeface="+mn-ea"/>
                <a:cs typeface="+mn-cs"/>
              </a:rPr>
              <a:t>6/1/1946</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517" name="Group 516">
            <a:extLst>
              <a:ext uri="{FF2B5EF4-FFF2-40B4-BE49-F238E27FC236}">
                <a16:creationId xmlns:a16="http://schemas.microsoft.com/office/drawing/2014/main" id="{4210BE3F-5857-E64E-9401-6CF227D12D28}"/>
              </a:ext>
            </a:extLst>
          </p:cNvPr>
          <p:cNvGrpSpPr/>
          <p:nvPr/>
        </p:nvGrpSpPr>
        <p:grpSpPr>
          <a:xfrm>
            <a:off x="4131441" y="857302"/>
            <a:ext cx="4762500" cy="3146642"/>
            <a:chOff x="4131441" y="857302"/>
            <a:chExt cx="4762500" cy="3146642"/>
          </a:xfrm>
        </p:grpSpPr>
        <p:pic>
          <p:nvPicPr>
            <p:cNvPr id="514" name="Picture 513" descr="A group of people standing on a staircase&#10;&#10;Description automatically generated">
              <a:extLst>
                <a:ext uri="{FF2B5EF4-FFF2-40B4-BE49-F238E27FC236}">
                  <a16:creationId xmlns:a16="http://schemas.microsoft.com/office/drawing/2014/main" id="{C3530C26-0566-DC91-3DDD-B3BD43EDD8DB}"/>
                </a:ext>
              </a:extLst>
            </p:cNvPr>
            <p:cNvPicPr>
              <a:picLocks noChangeAspect="1"/>
            </p:cNvPicPr>
            <p:nvPr/>
          </p:nvPicPr>
          <p:blipFill>
            <a:blip r:embed="rId3"/>
            <a:stretch>
              <a:fillRect/>
            </a:stretch>
          </p:blipFill>
          <p:spPr>
            <a:xfrm>
              <a:off x="4131441" y="857302"/>
              <a:ext cx="4762500" cy="2447925"/>
            </a:xfrm>
            <a:prstGeom prst="rect">
              <a:avLst/>
            </a:prstGeom>
          </p:spPr>
        </p:pic>
        <p:sp>
          <p:nvSpPr>
            <p:cNvPr id="516" name="TextBox 515">
              <a:extLst>
                <a:ext uri="{FF2B5EF4-FFF2-40B4-BE49-F238E27FC236}">
                  <a16:creationId xmlns:a16="http://schemas.microsoft.com/office/drawing/2014/main" id="{F56DD851-61B4-5269-94B5-EF24A25D1033}"/>
                </a:ext>
              </a:extLst>
            </p:cNvPr>
            <p:cNvSpPr txBox="1"/>
            <p:nvPr/>
          </p:nvSpPr>
          <p:spPr>
            <a:xfrm>
              <a:off x="4654239" y="3305227"/>
              <a:ext cx="3352337" cy="698717"/>
            </a:xfrm>
            <a:prstGeom prst="rect">
              <a:avLst/>
            </a:prstGeom>
            <a:noFill/>
          </p:spPr>
          <p:txBody>
            <a:bodyPr wrap="square">
              <a:spAutoFit/>
            </a:bodyPr>
            <a:lstStyle/>
            <a:p>
              <a:pPr algn="ctr">
                <a:lnSpc>
                  <a:spcPct val="150000"/>
                </a:lnSpc>
              </a:pPr>
              <a:r>
                <a:rPr lang="en-US"/>
                <a:t>Các đại biểu Quốc hội khóa I chụp ảnh cùng Hồ Chủ tịch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2"/>
                                        </p:tgtEl>
                                        <p:attrNameLst>
                                          <p:attrName>style.visibility</p:attrName>
                                        </p:attrNameLst>
                                      </p:cBhvr>
                                      <p:to>
                                        <p:strVal val="visible"/>
                                      </p:to>
                                    </p:set>
                                    <p:anim calcmode="lin" valueType="num">
                                      <p:cBhvr>
                                        <p:cTn id="7" dur="500" fill="hold"/>
                                        <p:tgtEl>
                                          <p:spTgt spid="702"/>
                                        </p:tgtEl>
                                        <p:attrNameLst>
                                          <p:attrName>ppt_w</p:attrName>
                                        </p:attrNameLst>
                                      </p:cBhvr>
                                      <p:tavLst>
                                        <p:tav tm="0">
                                          <p:val>
                                            <p:fltVal val="0"/>
                                          </p:val>
                                        </p:tav>
                                        <p:tav tm="100000">
                                          <p:val>
                                            <p:strVal val="#ppt_w"/>
                                          </p:val>
                                        </p:tav>
                                      </p:tavLst>
                                    </p:anim>
                                    <p:anim calcmode="lin" valueType="num">
                                      <p:cBhvr>
                                        <p:cTn id="8" dur="500" fill="hold"/>
                                        <p:tgtEl>
                                          <p:spTgt spid="702"/>
                                        </p:tgtEl>
                                        <p:attrNameLst>
                                          <p:attrName>ppt_h</p:attrName>
                                        </p:attrNameLst>
                                      </p:cBhvr>
                                      <p:tavLst>
                                        <p:tav tm="0">
                                          <p:val>
                                            <p:fltVal val="0"/>
                                          </p:val>
                                        </p:tav>
                                        <p:tav tm="100000">
                                          <p:val>
                                            <p:strVal val="#ppt_h"/>
                                          </p:val>
                                        </p:tav>
                                      </p:tavLst>
                                    </p:anim>
                                    <p:animEffect transition="in" filter="fade">
                                      <p:cBhvr>
                                        <p:cTn id="9" dur="500"/>
                                        <p:tgtEl>
                                          <p:spTgt spid="70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03"/>
                                        </p:tgtEl>
                                        <p:attrNameLst>
                                          <p:attrName>style.visibility</p:attrName>
                                        </p:attrNameLst>
                                      </p:cBhvr>
                                      <p:to>
                                        <p:strVal val="visible"/>
                                      </p:to>
                                    </p:set>
                                    <p:animEffect transition="in" filter="wipe(up)">
                                      <p:cBhvr>
                                        <p:cTn id="13" dur="500"/>
                                        <p:tgtEl>
                                          <p:spTgt spid="703"/>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512"/>
                                        </p:tgtEl>
                                        <p:attrNameLst>
                                          <p:attrName>style.visibility</p:attrName>
                                        </p:attrNameLst>
                                      </p:cBhvr>
                                      <p:to>
                                        <p:strVal val="visible"/>
                                      </p:to>
                                    </p:set>
                                    <p:animEffect transition="in" filter="barn(outHorizontal)">
                                      <p:cBhvr>
                                        <p:cTn id="17" dur="500"/>
                                        <p:tgtEl>
                                          <p:spTgt spid="5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688"/>
                                        </p:tgtEl>
                                        <p:attrNameLst>
                                          <p:attrName>style.visibility</p:attrName>
                                        </p:attrNameLst>
                                      </p:cBhvr>
                                      <p:to>
                                        <p:strVal val="visible"/>
                                      </p:to>
                                    </p:set>
                                    <p:animEffect transition="in" filter="barn(outHorizontal)">
                                      <p:cBhvr>
                                        <p:cTn id="22" dur="500"/>
                                        <p:tgtEl>
                                          <p:spTgt spid="68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701"/>
                                        </p:tgtEl>
                                        <p:attrNameLst>
                                          <p:attrName>style.visibility</p:attrName>
                                        </p:attrNameLst>
                                      </p:cBhvr>
                                      <p:to>
                                        <p:strVal val="visible"/>
                                      </p:to>
                                    </p:set>
                                    <p:animEffect transition="in" filter="barn(outHorizontal)">
                                      <p:cBhvr>
                                        <p:cTn id="27" dur="500"/>
                                        <p:tgtEl>
                                          <p:spTgt spid="70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95"/>
                                        </p:tgtEl>
                                        <p:attrNameLst>
                                          <p:attrName>style.visibility</p:attrName>
                                        </p:attrNameLst>
                                      </p:cBhvr>
                                      <p:to>
                                        <p:strVal val="visible"/>
                                      </p:to>
                                    </p:set>
                                    <p:animEffect transition="in" filter="wipe(left)">
                                      <p:cBhvr>
                                        <p:cTn id="32" dur="500"/>
                                        <p:tgtEl>
                                          <p:spTgt spid="69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17"/>
                                        </p:tgtEl>
                                        <p:attrNameLst>
                                          <p:attrName>style.visibility</p:attrName>
                                        </p:attrNameLst>
                                      </p:cBhvr>
                                      <p:to>
                                        <p:strVal val="visible"/>
                                      </p:to>
                                    </p:set>
                                    <p:animEffect transition="in" filter="randombar(horizontal)">
                                      <p:cBhvr>
                                        <p:cTn id="37"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animBg="1"/>
      <p:bldP spid="701" grpId="0" animBg="1"/>
      <p:bldP spid="702" grpId="0" animBg="1"/>
      <p:bldP spid="5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806652-F347-EF62-D635-B2D979A7B308}"/>
              </a:ext>
            </a:extLst>
          </p:cNvPr>
          <p:cNvGrpSpPr/>
          <p:nvPr/>
        </p:nvGrpSpPr>
        <p:grpSpPr>
          <a:xfrm>
            <a:off x="459610" y="676329"/>
            <a:ext cx="3922072" cy="3781676"/>
            <a:chOff x="451608" y="-351593"/>
            <a:chExt cx="3922072" cy="3781676"/>
          </a:xfrm>
        </p:grpSpPr>
        <p:pic>
          <p:nvPicPr>
            <p:cNvPr id="3" name="Picture 2">
              <a:extLst>
                <a:ext uri="{FF2B5EF4-FFF2-40B4-BE49-F238E27FC236}">
                  <a16:creationId xmlns:a16="http://schemas.microsoft.com/office/drawing/2014/main" id="{CFDFAD6F-65BE-0BB0-A9A3-76E3800917F2}"/>
                </a:ext>
              </a:extLst>
            </p:cNvPr>
            <p:cNvPicPr>
              <a:picLocks noChangeAspect="1"/>
            </p:cNvPicPr>
            <p:nvPr/>
          </p:nvPicPr>
          <p:blipFill>
            <a:blip r:embed="rId2"/>
            <a:srcRect/>
            <a:stretch/>
          </p:blipFill>
          <p:spPr>
            <a:xfrm>
              <a:off x="481895" y="-351593"/>
              <a:ext cx="3861498" cy="2811832"/>
            </a:xfrm>
            <a:prstGeom prst="rect">
              <a:avLst/>
            </a:prstGeom>
          </p:spPr>
        </p:pic>
        <p:sp>
          <p:nvSpPr>
            <p:cNvPr id="4" name="TextBox 3">
              <a:extLst>
                <a:ext uri="{FF2B5EF4-FFF2-40B4-BE49-F238E27FC236}">
                  <a16:creationId xmlns:a16="http://schemas.microsoft.com/office/drawing/2014/main" id="{E8B620CB-DE9D-0961-301D-E5A6768C2C19}"/>
                </a:ext>
              </a:extLst>
            </p:cNvPr>
            <p:cNvSpPr txBox="1"/>
            <p:nvPr/>
          </p:nvSpPr>
          <p:spPr>
            <a:xfrm>
              <a:off x="451608" y="2408200"/>
              <a:ext cx="3922072"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Ngày 5/1/1946, hàng nghìn người Hà Nội đón mừng Chủ tịch Hồ Chí Minh</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và các vị được giới thiệu ứng cử đại biểu Quốc hội khóa I. </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B90FA85D-82D2-ED15-32B1-404BC32C1427}"/>
              </a:ext>
            </a:extLst>
          </p:cNvPr>
          <p:cNvGrpSpPr/>
          <p:nvPr/>
        </p:nvGrpSpPr>
        <p:grpSpPr>
          <a:xfrm>
            <a:off x="4300457" y="174552"/>
            <a:ext cx="4655326" cy="4794395"/>
            <a:chOff x="157549" y="-1302915"/>
            <a:chExt cx="4655326" cy="4794395"/>
          </a:xfrm>
        </p:grpSpPr>
        <p:pic>
          <p:nvPicPr>
            <p:cNvPr id="6" name="Picture 5">
              <a:extLst>
                <a:ext uri="{FF2B5EF4-FFF2-40B4-BE49-F238E27FC236}">
                  <a16:creationId xmlns:a16="http://schemas.microsoft.com/office/drawing/2014/main" id="{186EF895-E30A-10C0-A9E4-3AC05A7E4FC1}"/>
                </a:ext>
              </a:extLst>
            </p:cNvPr>
            <p:cNvPicPr>
              <a:picLocks noChangeAspect="1"/>
            </p:cNvPicPr>
            <p:nvPr/>
          </p:nvPicPr>
          <p:blipFill>
            <a:blip r:embed="rId3"/>
            <a:srcRect/>
            <a:stretch/>
          </p:blipFill>
          <p:spPr>
            <a:xfrm>
              <a:off x="963632" y="-1302915"/>
              <a:ext cx="3043159" cy="3772512"/>
            </a:xfrm>
            <a:prstGeom prst="rect">
              <a:avLst/>
            </a:prstGeom>
          </p:spPr>
        </p:pic>
        <p:sp>
          <p:nvSpPr>
            <p:cNvPr id="7" name="TextBox 6">
              <a:extLst>
                <a:ext uri="{FF2B5EF4-FFF2-40B4-BE49-F238E27FC236}">
                  <a16:creationId xmlns:a16="http://schemas.microsoft.com/office/drawing/2014/main" id="{5F045745-8444-AAD7-7448-4A09040AC7F5}"/>
                </a:ext>
              </a:extLst>
            </p:cNvPr>
            <p:cNvSpPr txBox="1"/>
            <p:nvPr/>
          </p:nvSpPr>
          <p:spPr>
            <a:xfrm>
              <a:off x="157549" y="2469597"/>
              <a:ext cx="4655326"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Sắc lệnh số 76-SL ngày 18/12/1945 của Chủ tịch Chính phủ Lâm thời</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Việt Nam Dân chủ Cộng hoà về việc ấn định lại ngày Tổng tuyển cử và hạn nộp đơn ứng cử</a:t>
              </a:r>
            </a:p>
          </p:txBody>
        </p:sp>
      </p:grpSp>
    </p:spTree>
    <p:extLst>
      <p:ext uri="{BB962C8B-B14F-4D97-AF65-F5344CB8AC3E}">
        <p14:creationId xmlns:p14="http://schemas.microsoft.com/office/powerpoint/2010/main" val="36943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93A49-E2E4-7E1C-80C8-8EE4736B4BE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E979B1B-653A-AD0B-D868-363CCFAA596E}"/>
              </a:ext>
            </a:extLst>
          </p:cNvPr>
          <p:cNvGrpSpPr/>
          <p:nvPr/>
        </p:nvGrpSpPr>
        <p:grpSpPr>
          <a:xfrm>
            <a:off x="410719" y="265061"/>
            <a:ext cx="4051266" cy="3564540"/>
            <a:chOff x="387010" y="240747"/>
            <a:chExt cx="4051266" cy="3564540"/>
          </a:xfrm>
        </p:grpSpPr>
        <p:pic>
          <p:nvPicPr>
            <p:cNvPr id="3" name="Picture 2">
              <a:extLst>
                <a:ext uri="{FF2B5EF4-FFF2-40B4-BE49-F238E27FC236}">
                  <a16:creationId xmlns:a16="http://schemas.microsoft.com/office/drawing/2014/main" id="{188DBFD5-A574-C110-9C75-5E2EDAC418CB}"/>
                </a:ext>
              </a:extLst>
            </p:cNvPr>
            <p:cNvPicPr>
              <a:picLocks noChangeAspect="1"/>
            </p:cNvPicPr>
            <p:nvPr/>
          </p:nvPicPr>
          <p:blipFill>
            <a:blip r:embed="rId2"/>
            <a:srcRect/>
            <a:stretch/>
          </p:blipFill>
          <p:spPr>
            <a:xfrm>
              <a:off x="387010" y="240747"/>
              <a:ext cx="4051266" cy="2219492"/>
            </a:xfrm>
            <a:prstGeom prst="rect">
              <a:avLst/>
            </a:prstGeom>
          </p:spPr>
        </p:pic>
        <p:sp>
          <p:nvSpPr>
            <p:cNvPr id="4" name="TextBox 3">
              <a:extLst>
                <a:ext uri="{FF2B5EF4-FFF2-40B4-BE49-F238E27FC236}">
                  <a16:creationId xmlns:a16="http://schemas.microsoft.com/office/drawing/2014/main" id="{B9244F0A-B5D3-2CF2-2F0A-C77D3397FCAE}"/>
                </a:ext>
              </a:extLst>
            </p:cNvPr>
            <p:cNvSpPr txBox="1"/>
            <p:nvPr/>
          </p:nvSpPr>
          <p:spPr>
            <a:xfrm>
              <a:off x="542302" y="2460239"/>
              <a:ext cx="3740683" cy="13450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Kỳ họp thứ nhất, Quốc hội khóa I – Quốc hội đầu tiên của nước Việt Nam</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Dân chủ Cộng hòa sau Tổng tuyển cử ngày 6/1/1946, tại Nhà hát lớn Hà Nội</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E69C050F-D390-B194-50D0-50639FA49809}"/>
              </a:ext>
            </a:extLst>
          </p:cNvPr>
          <p:cNvGrpSpPr/>
          <p:nvPr/>
        </p:nvGrpSpPr>
        <p:grpSpPr>
          <a:xfrm>
            <a:off x="4572000" y="1605270"/>
            <a:ext cx="4161281" cy="3323008"/>
            <a:chOff x="400853" y="68330"/>
            <a:chExt cx="4161281" cy="3323008"/>
          </a:xfrm>
        </p:grpSpPr>
        <p:pic>
          <p:nvPicPr>
            <p:cNvPr id="6" name="Picture 5">
              <a:extLst>
                <a:ext uri="{FF2B5EF4-FFF2-40B4-BE49-F238E27FC236}">
                  <a16:creationId xmlns:a16="http://schemas.microsoft.com/office/drawing/2014/main" id="{053B4117-24A5-6294-47A2-A66519C68858}"/>
                </a:ext>
              </a:extLst>
            </p:cNvPr>
            <p:cNvPicPr>
              <a:picLocks noChangeAspect="1"/>
            </p:cNvPicPr>
            <p:nvPr/>
          </p:nvPicPr>
          <p:blipFill>
            <a:blip r:embed="rId3"/>
            <a:srcRect/>
            <a:stretch/>
          </p:blipFill>
          <p:spPr>
            <a:xfrm>
              <a:off x="400853" y="68330"/>
              <a:ext cx="4161281" cy="2624291"/>
            </a:xfrm>
            <a:prstGeom prst="rect">
              <a:avLst/>
            </a:prstGeom>
          </p:spPr>
        </p:pic>
        <p:sp>
          <p:nvSpPr>
            <p:cNvPr id="7" name="TextBox 6">
              <a:extLst>
                <a:ext uri="{FF2B5EF4-FFF2-40B4-BE49-F238E27FC236}">
                  <a16:creationId xmlns:a16="http://schemas.microsoft.com/office/drawing/2014/main" id="{93D49F17-072C-653E-1393-2C144B6DE746}"/>
                </a:ext>
              </a:extLst>
            </p:cNvPr>
            <p:cNvSpPr txBox="1"/>
            <p:nvPr/>
          </p:nvSpPr>
          <p:spPr>
            <a:xfrm>
              <a:off x="1074483" y="2692621"/>
              <a:ext cx="2821455"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Cử tri Thủ đô xem danh sách, tiểu sử các đại biểu ra ứng cử.</a:t>
              </a:r>
            </a:p>
          </p:txBody>
        </p:sp>
      </p:grpSp>
    </p:spTree>
    <p:extLst>
      <p:ext uri="{BB962C8B-B14F-4D97-AF65-F5344CB8AC3E}">
        <p14:creationId xmlns:p14="http://schemas.microsoft.com/office/powerpoint/2010/main" val="3855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B1A90-0707-9E32-714B-4424229EF5A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B02A31E-5780-6ACD-D912-F2F5F91711F2}"/>
              </a:ext>
            </a:extLst>
          </p:cNvPr>
          <p:cNvGrpSpPr/>
          <p:nvPr/>
        </p:nvGrpSpPr>
        <p:grpSpPr>
          <a:xfrm>
            <a:off x="438615" y="391318"/>
            <a:ext cx="4022445" cy="3323893"/>
            <a:chOff x="308230" y="-145952"/>
            <a:chExt cx="4022445" cy="3323893"/>
          </a:xfrm>
        </p:grpSpPr>
        <p:pic>
          <p:nvPicPr>
            <p:cNvPr id="3" name="Picture 2">
              <a:extLst>
                <a:ext uri="{FF2B5EF4-FFF2-40B4-BE49-F238E27FC236}">
                  <a16:creationId xmlns:a16="http://schemas.microsoft.com/office/drawing/2014/main" id="{5CE7C25E-18C8-4A93-1569-2426F3DAEB9B}"/>
                </a:ext>
              </a:extLst>
            </p:cNvPr>
            <p:cNvPicPr>
              <a:picLocks noChangeAspect="1"/>
            </p:cNvPicPr>
            <p:nvPr/>
          </p:nvPicPr>
          <p:blipFill>
            <a:blip r:embed="rId2"/>
            <a:srcRect/>
            <a:stretch/>
          </p:blipFill>
          <p:spPr>
            <a:xfrm>
              <a:off x="308230" y="-145952"/>
              <a:ext cx="4022445" cy="2625176"/>
            </a:xfrm>
            <a:prstGeom prst="rect">
              <a:avLst/>
            </a:prstGeom>
          </p:spPr>
        </p:pic>
        <p:sp>
          <p:nvSpPr>
            <p:cNvPr id="4" name="TextBox 3">
              <a:extLst>
                <a:ext uri="{FF2B5EF4-FFF2-40B4-BE49-F238E27FC236}">
                  <a16:creationId xmlns:a16="http://schemas.microsoft.com/office/drawing/2014/main" id="{E6DCA0A0-23C9-44B2-F26A-B42239A41F01}"/>
                </a:ext>
              </a:extLst>
            </p:cNvPr>
            <p:cNvSpPr txBox="1"/>
            <p:nvPr/>
          </p:nvSpPr>
          <p:spPr>
            <a:xfrm>
              <a:off x="449110" y="2479224"/>
              <a:ext cx="374068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Khu vực bỏ phiếu trong ngày Tổng tuyển cử 6/1/1946</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A1F46CDC-26DA-E254-EB4B-059F4AC7E3E5}"/>
              </a:ext>
            </a:extLst>
          </p:cNvPr>
          <p:cNvGrpSpPr/>
          <p:nvPr/>
        </p:nvGrpSpPr>
        <p:grpSpPr>
          <a:xfrm>
            <a:off x="4682941" y="1605270"/>
            <a:ext cx="3939398" cy="3323008"/>
            <a:chOff x="511794" y="68330"/>
            <a:chExt cx="3939398" cy="3323008"/>
          </a:xfrm>
        </p:grpSpPr>
        <p:pic>
          <p:nvPicPr>
            <p:cNvPr id="6" name="Picture 5">
              <a:extLst>
                <a:ext uri="{FF2B5EF4-FFF2-40B4-BE49-F238E27FC236}">
                  <a16:creationId xmlns:a16="http://schemas.microsoft.com/office/drawing/2014/main" id="{EA82553A-ADD7-48BA-AA62-1298693E5924}"/>
                </a:ext>
              </a:extLst>
            </p:cNvPr>
            <p:cNvPicPr>
              <a:picLocks noChangeAspect="1"/>
            </p:cNvPicPr>
            <p:nvPr/>
          </p:nvPicPr>
          <p:blipFill>
            <a:blip r:embed="rId3"/>
            <a:srcRect/>
            <a:stretch/>
          </p:blipFill>
          <p:spPr>
            <a:xfrm>
              <a:off x="511794" y="68330"/>
              <a:ext cx="3939398" cy="2624291"/>
            </a:xfrm>
            <a:prstGeom prst="rect">
              <a:avLst/>
            </a:prstGeom>
          </p:spPr>
        </p:pic>
        <p:sp>
          <p:nvSpPr>
            <p:cNvPr id="7" name="TextBox 6">
              <a:extLst>
                <a:ext uri="{FF2B5EF4-FFF2-40B4-BE49-F238E27FC236}">
                  <a16:creationId xmlns:a16="http://schemas.microsoft.com/office/drawing/2014/main" id="{94A133DE-959E-6653-67D6-08BB1F3A48C0}"/>
                </a:ext>
              </a:extLst>
            </p:cNvPr>
            <p:cNvSpPr txBox="1"/>
            <p:nvPr/>
          </p:nvSpPr>
          <p:spPr>
            <a:xfrm>
              <a:off x="870561" y="2692621"/>
              <a:ext cx="322186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Nhân dân lao động Thủ đô cổ động cho ngày Tổng tuyển cử đầu tiên.</a:t>
              </a:r>
            </a:p>
          </p:txBody>
        </p:sp>
      </p:grpSp>
      <p:pic>
        <p:nvPicPr>
          <p:cNvPr id="8" name="Picture 7">
            <a:extLst>
              <a:ext uri="{FF2B5EF4-FFF2-40B4-BE49-F238E27FC236}">
                <a16:creationId xmlns:a16="http://schemas.microsoft.com/office/drawing/2014/main" id="{1C7CC2B5-9053-AB53-89EC-A3AD017CD423}"/>
              </a:ext>
            </a:extLst>
          </p:cNvPr>
          <p:cNvPicPr>
            <a:picLocks noChangeAspect="1"/>
          </p:cNvPicPr>
          <p:nvPr/>
        </p:nvPicPr>
        <p:blipFill>
          <a:blip r:embed="rId4"/>
          <a:stretch>
            <a:fillRect/>
          </a:stretch>
        </p:blipFill>
        <p:spPr>
          <a:xfrm>
            <a:off x="8445190" y="1"/>
            <a:ext cx="698810" cy="135880"/>
          </a:xfrm>
          <a:prstGeom prst="rect">
            <a:avLst/>
          </a:prstGeom>
        </p:spPr>
      </p:pic>
    </p:spTree>
    <p:extLst>
      <p:ext uri="{BB962C8B-B14F-4D97-AF65-F5344CB8AC3E}">
        <p14:creationId xmlns:p14="http://schemas.microsoft.com/office/powerpoint/2010/main" val="255625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2E9C-C512-8D63-857C-13806D6380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C2F8E2D-2518-A162-00D5-A75B93C1BFC6}"/>
              </a:ext>
            </a:extLst>
          </p:cNvPr>
          <p:cNvGrpSpPr/>
          <p:nvPr/>
        </p:nvGrpSpPr>
        <p:grpSpPr>
          <a:xfrm>
            <a:off x="438615" y="431651"/>
            <a:ext cx="4022445" cy="3053102"/>
            <a:chOff x="308228" y="124839"/>
            <a:chExt cx="4022445" cy="3053102"/>
          </a:xfrm>
        </p:grpSpPr>
        <p:pic>
          <p:nvPicPr>
            <p:cNvPr id="3" name="Picture 2">
              <a:extLst>
                <a:ext uri="{FF2B5EF4-FFF2-40B4-BE49-F238E27FC236}">
                  <a16:creationId xmlns:a16="http://schemas.microsoft.com/office/drawing/2014/main" id="{302424AB-A5E5-B971-46DB-0E472845B5A7}"/>
                </a:ext>
              </a:extLst>
            </p:cNvPr>
            <p:cNvPicPr>
              <a:picLocks noChangeAspect="1"/>
            </p:cNvPicPr>
            <p:nvPr/>
          </p:nvPicPr>
          <p:blipFill>
            <a:blip r:embed="rId2"/>
            <a:srcRect/>
            <a:stretch/>
          </p:blipFill>
          <p:spPr>
            <a:xfrm>
              <a:off x="308228" y="124839"/>
              <a:ext cx="4022445" cy="2425564"/>
            </a:xfrm>
            <a:prstGeom prst="rect">
              <a:avLst/>
            </a:prstGeom>
          </p:spPr>
        </p:pic>
        <p:sp>
          <p:nvSpPr>
            <p:cNvPr id="4" name="TextBox 3">
              <a:extLst>
                <a:ext uri="{FF2B5EF4-FFF2-40B4-BE49-F238E27FC236}">
                  <a16:creationId xmlns:a16="http://schemas.microsoft.com/office/drawing/2014/main" id="{0CB246EA-795A-1200-B54F-C70CA54C74B3}"/>
                </a:ext>
              </a:extLst>
            </p:cNvPr>
            <p:cNvSpPr txBox="1"/>
            <p:nvPr/>
          </p:nvSpPr>
          <p:spPr>
            <a:xfrm>
              <a:off x="449110" y="2479224"/>
              <a:ext cx="374068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Quang cảnh buổi khai mạc kỳ họp thứ nhất, Quốc hội khoá I, ngày 2/3/1946.</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88FF16C0-2452-3679-449B-5E5C519EBC84}"/>
              </a:ext>
            </a:extLst>
          </p:cNvPr>
          <p:cNvGrpSpPr/>
          <p:nvPr/>
        </p:nvGrpSpPr>
        <p:grpSpPr>
          <a:xfrm>
            <a:off x="4266142" y="1271388"/>
            <a:ext cx="4853141" cy="3656890"/>
            <a:chOff x="94995" y="-265552"/>
            <a:chExt cx="4853141" cy="3656890"/>
          </a:xfrm>
        </p:grpSpPr>
        <p:pic>
          <p:nvPicPr>
            <p:cNvPr id="6" name="Picture 5">
              <a:extLst>
                <a:ext uri="{FF2B5EF4-FFF2-40B4-BE49-F238E27FC236}">
                  <a16:creationId xmlns:a16="http://schemas.microsoft.com/office/drawing/2014/main" id="{B721D1E7-410F-0477-07E0-F3C0CCA80279}"/>
                </a:ext>
              </a:extLst>
            </p:cNvPr>
            <p:cNvPicPr>
              <a:picLocks noChangeAspect="1"/>
            </p:cNvPicPr>
            <p:nvPr/>
          </p:nvPicPr>
          <p:blipFill>
            <a:blip r:embed="rId3"/>
            <a:srcRect/>
            <a:stretch/>
          </p:blipFill>
          <p:spPr>
            <a:xfrm>
              <a:off x="511793" y="-265552"/>
              <a:ext cx="4022445" cy="2958173"/>
            </a:xfrm>
            <a:prstGeom prst="rect">
              <a:avLst/>
            </a:prstGeom>
          </p:spPr>
        </p:pic>
        <p:sp>
          <p:nvSpPr>
            <p:cNvPr id="7" name="TextBox 6">
              <a:extLst>
                <a:ext uri="{FF2B5EF4-FFF2-40B4-BE49-F238E27FC236}">
                  <a16:creationId xmlns:a16="http://schemas.microsoft.com/office/drawing/2014/main" id="{6E0CEDCA-11AE-C16D-BC2A-FB02B241989C}"/>
                </a:ext>
              </a:extLst>
            </p:cNvPr>
            <p:cNvSpPr txBox="1"/>
            <p:nvPr/>
          </p:nvSpPr>
          <p:spPr>
            <a:xfrm>
              <a:off x="94995" y="2692621"/>
              <a:ext cx="4853141"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Nhân dân Thủ đô Hà Nội đi bỏ phiếu bầu cử Quốc hội đầu tiên của nước Việt Nam Dân chủ Cộng hòa ngày 6/1/1946.</a:t>
              </a:r>
            </a:p>
          </p:txBody>
        </p:sp>
      </p:grpSp>
    </p:spTree>
    <p:extLst>
      <p:ext uri="{BB962C8B-B14F-4D97-AF65-F5344CB8AC3E}">
        <p14:creationId xmlns:p14="http://schemas.microsoft.com/office/powerpoint/2010/main" val="15530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7D89CCDD-5519-C9F5-95E2-C92559625740}"/>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8A2344B0-353A-AB3B-01F5-5AB7F2A1EC4A}"/>
              </a:ext>
            </a:extLst>
          </p:cNvPr>
          <p:cNvSpPr txBox="1"/>
          <p:nvPr/>
        </p:nvSpPr>
        <p:spPr>
          <a:xfrm>
            <a:off x="384717" y="119575"/>
            <a:ext cx="8374566" cy="958660"/>
          </a:xfrm>
          <a:prstGeom prst="rect">
            <a:avLst/>
          </a:prstGeom>
          <a:noFill/>
        </p:spPr>
        <p:txBody>
          <a:bodyPr wrap="square">
            <a:spAutoFit/>
          </a:bodyPr>
          <a:lstStyle/>
          <a:p>
            <a:pPr algn="just">
              <a:lnSpc>
                <a:spcPct val="150000"/>
              </a:lnSpc>
            </a:pPr>
            <a:r>
              <a:rPr lang="vi-VN" sz="2000" b="1" i="1">
                <a:solidFill>
                  <a:srgbClr val="000000"/>
                </a:solidFill>
                <a:effectLst/>
                <a:latin typeface="+mn-lt"/>
                <a:ea typeface="Times New Roman" panose="02020603050405020304" pitchFamily="18" charset="0"/>
              </a:rPr>
              <a:t>Các biện pháp của Chính phủ để xây dựng và củng cố chính quyền cách mạng:</a:t>
            </a:r>
            <a:endParaRPr lang="en-US" sz="2000">
              <a:latin typeface="+mn-lt"/>
            </a:endParaRPr>
          </a:p>
        </p:txBody>
      </p:sp>
      <p:sp>
        <p:nvSpPr>
          <p:cNvPr id="688" name="Rectangle: Rounded Corners 687">
            <a:extLst>
              <a:ext uri="{FF2B5EF4-FFF2-40B4-BE49-F238E27FC236}">
                <a16:creationId xmlns:a16="http://schemas.microsoft.com/office/drawing/2014/main" id="{1C938BB9-B68D-A938-D5AB-1F2EE305F18F}"/>
              </a:ext>
            </a:extLst>
          </p:cNvPr>
          <p:cNvSpPr/>
          <p:nvPr/>
        </p:nvSpPr>
        <p:spPr>
          <a:xfrm>
            <a:off x="509574" y="2005710"/>
            <a:ext cx="4368479" cy="1582848"/>
          </a:xfrm>
          <a:prstGeom prst="roundRect">
            <a:avLst>
              <a:gd name="adj" fmla="val 1174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buClrTx/>
            </a:pPr>
            <a:r>
              <a:rPr lang="en-US" sz="2000">
                <a:ea typeface="+mn-ea"/>
                <a:cs typeface="Arial" panose="020B0604020202020204" pitchFamily="34" charset="0"/>
              </a:rPr>
              <a:t>B</a:t>
            </a:r>
            <a:r>
              <a:rPr lang="vi-VN" sz="2000">
                <a:ea typeface="+mn-ea"/>
                <a:cs typeface="Arial" panose="020B0604020202020204" pitchFamily="34" charset="0"/>
              </a:rPr>
              <a:t>ản Hiến pháp đầu tiên của nước Việt Nam Dân chủ Cộng hoà được thông qua.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95" name="Group 694">
            <a:extLst>
              <a:ext uri="{FF2B5EF4-FFF2-40B4-BE49-F238E27FC236}">
                <a16:creationId xmlns:a16="http://schemas.microsoft.com/office/drawing/2014/main" id="{2176E9DF-A058-4C8E-79B8-ABBE748C11BF}"/>
              </a:ext>
            </a:extLst>
          </p:cNvPr>
          <p:cNvGrpSpPr/>
          <p:nvPr/>
        </p:nvGrpSpPr>
        <p:grpSpPr>
          <a:xfrm>
            <a:off x="300820" y="3756675"/>
            <a:ext cx="4577232" cy="1022953"/>
            <a:chOff x="2789369" y="1550972"/>
            <a:chExt cx="4577232" cy="1022953"/>
          </a:xfrm>
        </p:grpSpPr>
        <p:sp>
          <p:nvSpPr>
            <p:cNvPr id="698" name="Rectangle: Rounded Corners 697">
              <a:extLst>
                <a:ext uri="{FF2B5EF4-FFF2-40B4-BE49-F238E27FC236}">
                  <a16:creationId xmlns:a16="http://schemas.microsoft.com/office/drawing/2014/main" id="{BE418AB1-19BF-FA6C-1E79-11DCC99F2751}"/>
                </a:ext>
              </a:extLst>
            </p:cNvPr>
            <p:cNvSpPr/>
            <p:nvPr/>
          </p:nvSpPr>
          <p:spPr>
            <a:xfrm>
              <a:off x="3386414" y="1550972"/>
              <a:ext cx="3980187" cy="1022953"/>
            </a:xfrm>
            <a:prstGeom prst="roundRect">
              <a:avLst>
                <a:gd name="adj" fmla="val 9885"/>
              </a:avLst>
            </a:prstGeom>
            <a:solidFill>
              <a:schemeClr val="bg1">
                <a:lumMod val="75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lang="vi-VN" sz="2000" kern="100">
                  <a:solidFill>
                    <a:srgbClr val="000000"/>
                  </a:solidFill>
                  <a:effectLst/>
                  <a:latin typeface="+mn-lt"/>
                  <a:ea typeface="Calibri" panose="020F0502020204030204" pitchFamily="34" charset="0"/>
                </a:rPr>
                <a:t>Chính quyền địa phương các cấp được kiện toàn, củng cố.</a:t>
              </a:r>
              <a:endParaRPr kumimoji="0" lang="vi-VN" sz="2400" b="0" i="0" u="none" strike="noStrike" kern="0" cap="none" spc="0" normalizeH="0" baseline="0" noProof="0" dirty="0">
                <a:ln>
                  <a:noFill/>
                </a:ln>
                <a:solidFill>
                  <a:srgbClr val="353939">
                    <a:lumMod val="50000"/>
                  </a:srgbClr>
                </a:solidFill>
                <a:effectLst/>
                <a:uLnTx/>
                <a:uFillTx/>
                <a:latin typeface="+mn-lt"/>
                <a:ea typeface="+mn-ea"/>
                <a:cs typeface="Arial" panose="020B0604020202020204" pitchFamily="34" charset="0"/>
              </a:endParaRPr>
            </a:p>
          </p:txBody>
        </p:sp>
        <p:sp>
          <p:nvSpPr>
            <p:cNvPr id="697" name="Arrow: Right 696">
              <a:extLst>
                <a:ext uri="{FF2B5EF4-FFF2-40B4-BE49-F238E27FC236}">
                  <a16:creationId xmlns:a16="http://schemas.microsoft.com/office/drawing/2014/main" id="{7CA14B48-D89E-EEB6-5F3B-9BEC64253814}"/>
                </a:ext>
              </a:extLst>
            </p:cNvPr>
            <p:cNvSpPr/>
            <p:nvPr/>
          </p:nvSpPr>
          <p:spPr>
            <a:xfrm>
              <a:off x="2789369" y="1901866"/>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sp>
        <p:nvSpPr>
          <p:cNvPr id="702" name="Rectangle 701">
            <a:extLst>
              <a:ext uri="{FF2B5EF4-FFF2-40B4-BE49-F238E27FC236}">
                <a16:creationId xmlns:a16="http://schemas.microsoft.com/office/drawing/2014/main" id="{A531701C-ACBB-E59F-C3D9-C2D1526316DE}"/>
              </a:ext>
            </a:extLst>
          </p:cNvPr>
          <p:cNvSpPr/>
          <p:nvPr/>
        </p:nvSpPr>
        <p:spPr>
          <a:xfrm>
            <a:off x="441414" y="1260415"/>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703" name="Straight Connector 702">
            <a:extLst>
              <a:ext uri="{FF2B5EF4-FFF2-40B4-BE49-F238E27FC236}">
                <a16:creationId xmlns:a16="http://schemas.microsoft.com/office/drawing/2014/main" id="{B51709D4-D343-7B9F-79BC-4802E845F6B6}"/>
              </a:ext>
            </a:extLst>
          </p:cNvPr>
          <p:cNvCxnSpPr>
            <a:cxnSpLocks/>
            <a:stCxn id="702" idx="3"/>
            <a:endCxn id="512" idx="1"/>
          </p:cNvCxnSpPr>
          <p:nvPr/>
        </p:nvCxnSpPr>
        <p:spPr>
          <a:xfrm>
            <a:off x="559574" y="1551876"/>
            <a:ext cx="269316" cy="0"/>
          </a:xfrm>
          <a:prstGeom prst="line">
            <a:avLst/>
          </a:prstGeom>
          <a:noFill/>
          <a:ln w="19050" cap="flat" cmpd="sng" algn="ctr">
            <a:solidFill>
              <a:srgbClr val="000000"/>
            </a:solidFill>
            <a:prstDash val="solid"/>
          </a:ln>
          <a:effectLst/>
        </p:spPr>
      </p:cxnSp>
      <p:sp>
        <p:nvSpPr>
          <p:cNvPr id="512" name="Rectangle: Rounded Corners 511">
            <a:extLst>
              <a:ext uri="{FF2B5EF4-FFF2-40B4-BE49-F238E27FC236}">
                <a16:creationId xmlns:a16="http://schemas.microsoft.com/office/drawing/2014/main" id="{07EFBDE1-6462-A566-E279-0E5496F8A699}"/>
              </a:ext>
            </a:extLst>
          </p:cNvPr>
          <p:cNvSpPr/>
          <p:nvPr/>
        </p:nvSpPr>
        <p:spPr>
          <a:xfrm>
            <a:off x="828890" y="1260415"/>
            <a:ext cx="2329839"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a:ea typeface="+mn-ea"/>
                <a:cs typeface="+mn-cs"/>
              </a:rPr>
              <a:t>1</a:t>
            </a:r>
            <a:r>
              <a:rPr kumimoji="0" lang="en-US" sz="2200" b="0" i="0" u="none" strike="noStrike" kern="0" cap="none" spc="0" normalizeH="0" baseline="0" noProof="0">
                <a:ln>
                  <a:noFill/>
                </a:ln>
                <a:solidFill>
                  <a:srgbClr val="000000"/>
                </a:solidFill>
                <a:effectLst/>
                <a:uLnTx/>
                <a:uFillTx/>
                <a:latin typeface="Arial"/>
                <a:ea typeface="+mn-ea"/>
                <a:cs typeface="+mn-cs"/>
              </a:rPr>
              <a:t>1/1946</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517" name="Group 516">
            <a:extLst>
              <a:ext uri="{FF2B5EF4-FFF2-40B4-BE49-F238E27FC236}">
                <a16:creationId xmlns:a16="http://schemas.microsoft.com/office/drawing/2014/main" id="{A523BDA6-6B48-3F22-DF7F-910846BE1E26}"/>
              </a:ext>
            </a:extLst>
          </p:cNvPr>
          <p:cNvGrpSpPr/>
          <p:nvPr/>
        </p:nvGrpSpPr>
        <p:grpSpPr>
          <a:xfrm>
            <a:off x="5485792" y="700375"/>
            <a:ext cx="3008501" cy="4191210"/>
            <a:chOff x="5404017" y="492425"/>
            <a:chExt cx="3008501" cy="4191210"/>
          </a:xfrm>
        </p:grpSpPr>
        <p:pic>
          <p:nvPicPr>
            <p:cNvPr id="514" name="Picture 513">
              <a:extLst>
                <a:ext uri="{FF2B5EF4-FFF2-40B4-BE49-F238E27FC236}">
                  <a16:creationId xmlns:a16="http://schemas.microsoft.com/office/drawing/2014/main" id="{31522FEA-382D-AA80-DFBF-448C0E754F3F}"/>
                </a:ext>
              </a:extLst>
            </p:cNvPr>
            <p:cNvPicPr>
              <a:picLocks noChangeAspect="1"/>
            </p:cNvPicPr>
            <p:nvPr/>
          </p:nvPicPr>
          <p:blipFill>
            <a:blip r:embed="rId3"/>
            <a:srcRect/>
            <a:stretch/>
          </p:blipFill>
          <p:spPr>
            <a:xfrm>
              <a:off x="5404017" y="492425"/>
              <a:ext cx="3008501" cy="3899909"/>
            </a:xfrm>
            <a:prstGeom prst="rect">
              <a:avLst/>
            </a:prstGeom>
          </p:spPr>
        </p:pic>
        <p:sp>
          <p:nvSpPr>
            <p:cNvPr id="516" name="TextBox 515">
              <a:extLst>
                <a:ext uri="{FF2B5EF4-FFF2-40B4-BE49-F238E27FC236}">
                  <a16:creationId xmlns:a16="http://schemas.microsoft.com/office/drawing/2014/main" id="{54CCC4C4-A317-4E2E-6A59-5215912535E7}"/>
                </a:ext>
              </a:extLst>
            </p:cNvPr>
            <p:cNvSpPr txBox="1"/>
            <p:nvPr/>
          </p:nvSpPr>
          <p:spPr>
            <a:xfrm>
              <a:off x="6068440" y="4308083"/>
              <a:ext cx="1679654" cy="375552"/>
            </a:xfrm>
            <a:prstGeom prst="rect">
              <a:avLst/>
            </a:prstGeom>
            <a:noFill/>
          </p:spPr>
          <p:txBody>
            <a:bodyPr wrap="square">
              <a:spAutoFit/>
            </a:bodyPr>
            <a:lstStyle/>
            <a:p>
              <a:pPr algn="ctr">
                <a:lnSpc>
                  <a:spcPct val="150000"/>
                </a:lnSpc>
              </a:pPr>
              <a:r>
                <a:rPr lang="en-US"/>
                <a:t>Hiến pháp 1946</a:t>
              </a:r>
            </a:p>
          </p:txBody>
        </p:sp>
      </p:grpSp>
    </p:spTree>
    <p:extLst>
      <p:ext uri="{BB962C8B-B14F-4D97-AF65-F5344CB8AC3E}">
        <p14:creationId xmlns:p14="http://schemas.microsoft.com/office/powerpoint/2010/main" val="320368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2"/>
                                        </p:tgtEl>
                                        <p:attrNameLst>
                                          <p:attrName>style.visibility</p:attrName>
                                        </p:attrNameLst>
                                      </p:cBhvr>
                                      <p:to>
                                        <p:strVal val="visible"/>
                                      </p:to>
                                    </p:set>
                                    <p:anim calcmode="lin" valueType="num">
                                      <p:cBhvr>
                                        <p:cTn id="7" dur="500" fill="hold"/>
                                        <p:tgtEl>
                                          <p:spTgt spid="702"/>
                                        </p:tgtEl>
                                        <p:attrNameLst>
                                          <p:attrName>ppt_w</p:attrName>
                                        </p:attrNameLst>
                                      </p:cBhvr>
                                      <p:tavLst>
                                        <p:tav tm="0">
                                          <p:val>
                                            <p:fltVal val="0"/>
                                          </p:val>
                                        </p:tav>
                                        <p:tav tm="100000">
                                          <p:val>
                                            <p:strVal val="#ppt_w"/>
                                          </p:val>
                                        </p:tav>
                                      </p:tavLst>
                                    </p:anim>
                                    <p:anim calcmode="lin" valueType="num">
                                      <p:cBhvr>
                                        <p:cTn id="8" dur="500" fill="hold"/>
                                        <p:tgtEl>
                                          <p:spTgt spid="702"/>
                                        </p:tgtEl>
                                        <p:attrNameLst>
                                          <p:attrName>ppt_h</p:attrName>
                                        </p:attrNameLst>
                                      </p:cBhvr>
                                      <p:tavLst>
                                        <p:tav tm="0">
                                          <p:val>
                                            <p:fltVal val="0"/>
                                          </p:val>
                                        </p:tav>
                                        <p:tav tm="100000">
                                          <p:val>
                                            <p:strVal val="#ppt_h"/>
                                          </p:val>
                                        </p:tav>
                                      </p:tavLst>
                                    </p:anim>
                                    <p:animEffect transition="in" filter="fade">
                                      <p:cBhvr>
                                        <p:cTn id="9" dur="500"/>
                                        <p:tgtEl>
                                          <p:spTgt spid="70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03"/>
                                        </p:tgtEl>
                                        <p:attrNameLst>
                                          <p:attrName>style.visibility</p:attrName>
                                        </p:attrNameLst>
                                      </p:cBhvr>
                                      <p:to>
                                        <p:strVal val="visible"/>
                                      </p:to>
                                    </p:set>
                                    <p:animEffect transition="in" filter="wipe(up)">
                                      <p:cBhvr>
                                        <p:cTn id="13" dur="500"/>
                                        <p:tgtEl>
                                          <p:spTgt spid="703"/>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512"/>
                                        </p:tgtEl>
                                        <p:attrNameLst>
                                          <p:attrName>style.visibility</p:attrName>
                                        </p:attrNameLst>
                                      </p:cBhvr>
                                      <p:to>
                                        <p:strVal val="visible"/>
                                      </p:to>
                                    </p:set>
                                    <p:animEffect transition="in" filter="barn(outHorizontal)">
                                      <p:cBhvr>
                                        <p:cTn id="17" dur="500"/>
                                        <p:tgtEl>
                                          <p:spTgt spid="5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688"/>
                                        </p:tgtEl>
                                        <p:attrNameLst>
                                          <p:attrName>style.visibility</p:attrName>
                                        </p:attrNameLst>
                                      </p:cBhvr>
                                      <p:to>
                                        <p:strVal val="visible"/>
                                      </p:to>
                                    </p:set>
                                    <p:animEffect transition="in" filter="barn(outHorizontal)">
                                      <p:cBhvr>
                                        <p:cTn id="22" dur="500"/>
                                        <p:tgtEl>
                                          <p:spTgt spid="68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95"/>
                                        </p:tgtEl>
                                        <p:attrNameLst>
                                          <p:attrName>style.visibility</p:attrName>
                                        </p:attrNameLst>
                                      </p:cBhvr>
                                      <p:to>
                                        <p:strVal val="visible"/>
                                      </p:to>
                                    </p:set>
                                    <p:animEffect transition="in" filter="blinds(horizontal)">
                                      <p:cBhvr>
                                        <p:cTn id="27" dur="500"/>
                                        <p:tgtEl>
                                          <p:spTgt spid="69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17"/>
                                        </p:tgtEl>
                                        <p:attrNameLst>
                                          <p:attrName>style.visibility</p:attrName>
                                        </p:attrNameLst>
                                      </p:cBhvr>
                                      <p:to>
                                        <p:strVal val="visible"/>
                                      </p:to>
                                    </p:set>
                                    <p:animEffect transition="in" filter="randombar(horizontal)">
                                      <p:cBhvr>
                                        <p:cTn id="32"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animBg="1"/>
      <p:bldP spid="702" grpId="0" animBg="1"/>
      <p:bldP spid="5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A6E3-49C6-1E4F-009D-F00F1C25620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BEDB925-32A2-95DD-163D-C4C03D3EE415}"/>
              </a:ext>
            </a:extLst>
          </p:cNvPr>
          <p:cNvGrpSpPr/>
          <p:nvPr/>
        </p:nvGrpSpPr>
        <p:grpSpPr>
          <a:xfrm>
            <a:off x="317060" y="142962"/>
            <a:ext cx="3740683" cy="4857576"/>
            <a:chOff x="449110" y="-1356469"/>
            <a:chExt cx="3740683" cy="4857576"/>
          </a:xfrm>
        </p:grpSpPr>
        <p:pic>
          <p:nvPicPr>
            <p:cNvPr id="3" name="Picture 2">
              <a:extLst>
                <a:ext uri="{FF2B5EF4-FFF2-40B4-BE49-F238E27FC236}">
                  <a16:creationId xmlns:a16="http://schemas.microsoft.com/office/drawing/2014/main" id="{B3963BB5-EB4A-2772-57FA-34E85979AC45}"/>
                </a:ext>
              </a:extLst>
            </p:cNvPr>
            <p:cNvPicPr>
              <a:picLocks noChangeAspect="1"/>
            </p:cNvPicPr>
            <p:nvPr/>
          </p:nvPicPr>
          <p:blipFill>
            <a:blip r:embed="rId2"/>
            <a:srcRect/>
            <a:stretch/>
          </p:blipFill>
          <p:spPr>
            <a:xfrm>
              <a:off x="796337" y="-1356469"/>
              <a:ext cx="3052787" cy="3790779"/>
            </a:xfrm>
            <a:prstGeom prst="rect">
              <a:avLst/>
            </a:prstGeom>
          </p:spPr>
        </p:pic>
        <p:sp>
          <p:nvSpPr>
            <p:cNvPr id="4" name="TextBox 3">
              <a:extLst>
                <a:ext uri="{FF2B5EF4-FFF2-40B4-BE49-F238E27FC236}">
                  <a16:creationId xmlns:a16="http://schemas.microsoft.com/office/drawing/2014/main" id="{395EB75D-B914-4FC2-53D6-1CE0E5FB46E8}"/>
                </a:ext>
              </a:extLst>
            </p:cNvPr>
            <p:cNvSpPr txBox="1"/>
            <p:nvPr/>
          </p:nvSpPr>
          <p:spPr>
            <a:xfrm>
              <a:off x="449110" y="2479224"/>
              <a:ext cx="3740683"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Nghị quyết của Quốc hội ủy nhiệm cho Chính phủ và Ban Thường trực Quốc hội thi hành Hiến pháp 1946.</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7DFEA7B4-B351-619E-A0F0-AE18BEECCAE9}"/>
              </a:ext>
            </a:extLst>
          </p:cNvPr>
          <p:cNvGrpSpPr/>
          <p:nvPr/>
        </p:nvGrpSpPr>
        <p:grpSpPr>
          <a:xfrm>
            <a:off x="3865907" y="484721"/>
            <a:ext cx="4853622" cy="4174058"/>
            <a:chOff x="96204" y="-779248"/>
            <a:chExt cx="4853622" cy="4174058"/>
          </a:xfrm>
        </p:grpSpPr>
        <p:pic>
          <p:nvPicPr>
            <p:cNvPr id="6" name="Picture 5">
              <a:extLst>
                <a:ext uri="{FF2B5EF4-FFF2-40B4-BE49-F238E27FC236}">
                  <a16:creationId xmlns:a16="http://schemas.microsoft.com/office/drawing/2014/main" id="{760A5A9B-72E9-88ED-2761-C73F91496CEE}"/>
                </a:ext>
              </a:extLst>
            </p:cNvPr>
            <p:cNvPicPr>
              <a:picLocks noChangeAspect="1"/>
            </p:cNvPicPr>
            <p:nvPr/>
          </p:nvPicPr>
          <p:blipFill>
            <a:blip r:embed="rId3">
              <a:clrChange>
                <a:clrFrom>
                  <a:srgbClr val="FEFEFE"/>
                </a:clrFrom>
                <a:clrTo>
                  <a:srgbClr val="FEFEFE">
                    <a:alpha val="0"/>
                  </a:srgbClr>
                </a:clrTo>
              </a:clrChange>
            </a:blip>
            <a:srcRect/>
            <a:stretch/>
          </p:blipFill>
          <p:spPr>
            <a:xfrm>
              <a:off x="96204" y="-779248"/>
              <a:ext cx="4853622" cy="3475341"/>
            </a:xfrm>
            <a:prstGeom prst="rect">
              <a:avLst/>
            </a:prstGeom>
          </p:spPr>
        </p:pic>
        <p:sp>
          <p:nvSpPr>
            <p:cNvPr id="7" name="TextBox 6">
              <a:extLst>
                <a:ext uri="{FF2B5EF4-FFF2-40B4-BE49-F238E27FC236}">
                  <a16:creationId xmlns:a16="http://schemas.microsoft.com/office/drawing/2014/main" id="{0DEB24F8-F32E-3301-C52C-892BCB510150}"/>
                </a:ext>
              </a:extLst>
            </p:cNvPr>
            <p:cNvSpPr txBox="1"/>
            <p:nvPr/>
          </p:nvSpPr>
          <p:spPr>
            <a:xfrm>
              <a:off x="853520" y="2696093"/>
              <a:ext cx="333899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Hiến pháp năm 1946 được đánh giá là bản hiến pháp dân chủ, tiến bộ.</a:t>
              </a:r>
            </a:p>
          </p:txBody>
        </p:sp>
      </p:grpSp>
    </p:spTree>
    <p:extLst>
      <p:ext uri="{BB962C8B-B14F-4D97-AF65-F5344CB8AC3E}">
        <p14:creationId xmlns:p14="http://schemas.microsoft.com/office/powerpoint/2010/main" val="398067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58E62-2349-E9F8-FC3D-3C8C4CEF4690}"/>
              </a:ext>
            </a:extLst>
          </p:cNvPr>
          <p:cNvSpPr>
            <a:spLocks noGrp="1"/>
          </p:cNvSpPr>
          <p:nvPr>
            <p:ph type="title" idx="4294967295"/>
          </p:nvPr>
        </p:nvSpPr>
        <p:spPr>
          <a:xfrm>
            <a:off x="-50823" y="403461"/>
            <a:ext cx="3619244" cy="572700"/>
          </a:xfrm>
          <a:prstGeom prst="snip1Rect">
            <a:avLst/>
          </a:prstGeom>
          <a:solidFill>
            <a:schemeClr val="tx1">
              <a:lumMod val="75000"/>
              <a:lumOff val="25000"/>
            </a:schemeClr>
          </a:solidFill>
          <a:effectLst>
            <a:outerShdw dist="50800" dir="3000000" algn="tl" rotWithShape="0">
              <a:prstClr val="black">
                <a:alpha val="40000"/>
              </a:prstClr>
            </a:outerShdw>
          </a:effectLst>
        </p:spPr>
        <p:txBody>
          <a:bodyPr anchor="ctr"/>
          <a:lstStyle/>
          <a:p>
            <a:pPr algn="ctr"/>
            <a:r>
              <a:rPr lang="vi-VN" sz="2400" kern="100" dirty="0">
                <a:solidFill>
                  <a:srgbClr val="FFFFFF"/>
                </a:solidFill>
                <a:effectLst/>
                <a:latin typeface="Arial" panose="020B0604020202020204" pitchFamily="34" charset="0"/>
                <a:ea typeface="Calibri" panose="020F0502020204030204" pitchFamily="34" charset="0"/>
                <a:cs typeface="Arial" panose="020B0604020202020204" pitchFamily="34" charset="0"/>
              </a:rPr>
              <a:t>Nam Bộ kháng chiến</a:t>
            </a:r>
            <a:endParaRPr lang="vi-VN" sz="2400" b="0" dirty="0">
              <a:solidFill>
                <a:srgbClr val="FFFFFF"/>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3B11960-A854-89BE-0C4D-7AA5430BBE29}"/>
              </a:ext>
            </a:extLst>
          </p:cNvPr>
          <p:cNvSpPr/>
          <p:nvPr/>
        </p:nvSpPr>
        <p:spPr>
          <a:xfrm>
            <a:off x="418175" y="1291307"/>
            <a:ext cx="2892333" cy="3541221"/>
          </a:xfrm>
          <a:prstGeom prst="roundRect">
            <a:avLst>
              <a:gd name="adj" fmla="val 9387"/>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en-US" sz="2000" b="1" dirty="0">
                <a:solidFill>
                  <a:srgbClr val="000000"/>
                </a:solidFill>
                <a:latin typeface="Arial" panose="020B0604020202020204" pitchFamily="34" charset="0"/>
                <a:cs typeface="Arial" panose="020B0604020202020204" pitchFamily="34" charset="0"/>
              </a:rPr>
              <a:t>Hoàn </a:t>
            </a:r>
            <a:r>
              <a:rPr lang="en-US" sz="2000" b="1" dirty="0" err="1">
                <a:solidFill>
                  <a:srgbClr val="000000"/>
                </a:solidFill>
                <a:latin typeface="Arial" panose="020B0604020202020204" pitchFamily="34" charset="0"/>
                <a:cs typeface="Arial" panose="020B0604020202020204" pitchFamily="34" charset="0"/>
              </a:rPr>
              <a:t>cảnh</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sáng</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tác</a:t>
            </a:r>
            <a:r>
              <a:rPr lang="en-US" sz="2000" b="1" dirty="0">
                <a:solidFill>
                  <a:srgbClr val="000000"/>
                </a:solidFill>
                <a:latin typeface="Arial" panose="020B0604020202020204" pitchFamily="34" charset="0"/>
                <a:cs typeface="Arial" panose="020B0604020202020204" pitchFamily="34" charset="0"/>
              </a:rPr>
              <a:t>:</a:t>
            </a:r>
          </a:p>
          <a:p>
            <a:pPr algn="just">
              <a:lnSpc>
                <a:spcPct val="150000"/>
              </a:lnSpc>
            </a:pPr>
            <a:r>
              <a:rPr lang="vi-VN" sz="2000" dirty="0">
                <a:solidFill>
                  <a:srgbClr val="000000"/>
                </a:solidFill>
                <a:latin typeface="Arial" panose="020B0604020202020204" pitchFamily="34" charset="0"/>
                <a:cs typeface="Arial" panose="020B0604020202020204" pitchFamily="34" charset="0"/>
              </a:rPr>
              <a:t>Năm 1946 xảy ra xung đột quân sự giữa Việt Nam và liên quân Anh, Pháp, Nhật trước khi chiến tranh Đông Dương bùng nổ.</a:t>
            </a:r>
          </a:p>
        </p:txBody>
      </p:sp>
      <p:grpSp>
        <p:nvGrpSpPr>
          <p:cNvPr id="5" name="Group 4">
            <a:extLst>
              <a:ext uri="{FF2B5EF4-FFF2-40B4-BE49-F238E27FC236}">
                <a16:creationId xmlns:a16="http://schemas.microsoft.com/office/drawing/2014/main" id="{F2D02156-E36A-E620-CA68-10C54A69620D}"/>
              </a:ext>
            </a:extLst>
          </p:cNvPr>
          <p:cNvGrpSpPr/>
          <p:nvPr/>
        </p:nvGrpSpPr>
        <p:grpSpPr>
          <a:xfrm>
            <a:off x="3512274" y="1291307"/>
            <a:ext cx="5242572" cy="1516061"/>
            <a:chOff x="3568421" y="1496896"/>
            <a:chExt cx="5242572" cy="1516061"/>
          </a:xfrm>
        </p:grpSpPr>
        <p:sp>
          <p:nvSpPr>
            <p:cNvPr id="6" name="Rectangle: Rounded Corners 5">
              <a:extLst>
                <a:ext uri="{FF2B5EF4-FFF2-40B4-BE49-F238E27FC236}">
                  <a16:creationId xmlns:a16="http://schemas.microsoft.com/office/drawing/2014/main" id="{A715873A-A2AD-C1C4-D3E1-F5AFF9581137}"/>
                </a:ext>
              </a:extLst>
            </p:cNvPr>
            <p:cNvSpPr/>
            <p:nvPr/>
          </p:nvSpPr>
          <p:spPr>
            <a:xfrm>
              <a:off x="4239490" y="1496896"/>
              <a:ext cx="4571503" cy="1516061"/>
            </a:xfrm>
            <a:prstGeom prst="roundRect">
              <a:avLst>
                <a:gd name="adj" fmla="val 9885"/>
              </a:avLst>
            </a:prstGeom>
            <a:solidFill>
              <a:schemeClr val="bg1">
                <a:lumMod val="90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Là một lời hiệu triệu bằng âm nhạc vang dậy khắp trời Nam Bộ, thúc giục toàn dân xuống đường kháng chiến.</a:t>
              </a:r>
              <a:endParaRPr lang="vi-VN" sz="2000">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B5FB8EF9-89B1-664F-F0B6-E14E091B5E50}"/>
                </a:ext>
              </a:extLst>
            </p:cNvPr>
            <p:cNvSpPr/>
            <p:nvPr/>
          </p:nvSpPr>
          <p:spPr>
            <a:xfrm>
              <a:off x="3568421" y="2078449"/>
              <a:ext cx="469303" cy="352954"/>
            </a:xfrm>
            <a:prstGeom prst="right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 name="Group 7">
            <a:extLst>
              <a:ext uri="{FF2B5EF4-FFF2-40B4-BE49-F238E27FC236}">
                <a16:creationId xmlns:a16="http://schemas.microsoft.com/office/drawing/2014/main" id="{EFD6C90D-B691-F42C-AEE6-B807A993B8A5}"/>
              </a:ext>
            </a:extLst>
          </p:cNvPr>
          <p:cNvGrpSpPr/>
          <p:nvPr/>
        </p:nvGrpSpPr>
        <p:grpSpPr>
          <a:xfrm>
            <a:off x="3512274" y="2927684"/>
            <a:ext cx="5242572" cy="1904844"/>
            <a:chOff x="3568421" y="1268534"/>
            <a:chExt cx="5242572" cy="1904844"/>
          </a:xfrm>
        </p:grpSpPr>
        <p:sp>
          <p:nvSpPr>
            <p:cNvPr id="9" name="Rectangle: Rounded Corners 8">
              <a:extLst>
                <a:ext uri="{FF2B5EF4-FFF2-40B4-BE49-F238E27FC236}">
                  <a16:creationId xmlns:a16="http://schemas.microsoft.com/office/drawing/2014/main" id="{0F69A14F-2603-E0C4-D08A-986349B1E898}"/>
                </a:ext>
              </a:extLst>
            </p:cNvPr>
            <p:cNvSpPr/>
            <p:nvPr/>
          </p:nvSpPr>
          <p:spPr>
            <a:xfrm>
              <a:off x="4239490" y="1268534"/>
              <a:ext cx="4571503" cy="1904844"/>
            </a:xfrm>
            <a:prstGeom prst="roundRect">
              <a:avLst>
                <a:gd name="adj" fmla="val 9885"/>
              </a:avLst>
            </a:prstGeom>
            <a:solidFill>
              <a:schemeClr val="bg1">
                <a:lumMod val="90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ào những ngày tháng 9, mọi người vẫn nghe âm vang hào khí mùa thu kháng chiến năm xưa qua giai điệu trầm hùng, kiên cường réo gọi</a:t>
              </a:r>
              <a:r>
                <a:rPr lang="en-US"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2000">
                <a:effectLst/>
                <a:latin typeface="Arial" panose="020B0604020202020204" pitchFamily="34" charset="0"/>
                <a:ea typeface="Calibri" panose="020F050202020403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E4776298-1F1E-4F40-1DF4-E58C1100364E}"/>
                </a:ext>
              </a:extLst>
            </p:cNvPr>
            <p:cNvSpPr/>
            <p:nvPr/>
          </p:nvSpPr>
          <p:spPr>
            <a:xfrm>
              <a:off x="3568421" y="2044479"/>
              <a:ext cx="469303" cy="352954"/>
            </a:xfrm>
            <a:prstGeom prst="right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1" name="Picture 10">
            <a:extLst>
              <a:ext uri="{FF2B5EF4-FFF2-40B4-BE49-F238E27FC236}">
                <a16:creationId xmlns:a16="http://schemas.microsoft.com/office/drawing/2014/main" id="{893537BE-1413-4AD0-FDD2-010E8E96EF64}"/>
              </a:ext>
            </a:extLst>
          </p:cNvPr>
          <p:cNvPicPr>
            <a:picLocks noChangeAspect="1"/>
          </p:cNvPicPr>
          <p:nvPr/>
        </p:nvPicPr>
        <p:blipFill>
          <a:blip r:embed="rId2"/>
          <a:stretch>
            <a:fillRect/>
          </a:stretch>
        </p:blipFill>
        <p:spPr>
          <a:xfrm>
            <a:off x="0" y="4925686"/>
            <a:ext cx="1094255" cy="217814"/>
          </a:xfrm>
          <a:prstGeom prst="rect">
            <a:avLst/>
          </a:prstGeom>
        </p:spPr>
      </p:pic>
    </p:spTree>
    <p:extLst>
      <p:ext uri="{BB962C8B-B14F-4D97-AF65-F5344CB8AC3E}">
        <p14:creationId xmlns:p14="http://schemas.microsoft.com/office/powerpoint/2010/main" val="32728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65615168-97F7-6D15-6B0B-F5494D57D02A}"/>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5B1D5E89-E002-645F-6014-807B5E8E392E}"/>
              </a:ext>
            </a:extLst>
          </p:cNvPr>
          <p:cNvSpPr txBox="1"/>
          <p:nvPr/>
        </p:nvSpPr>
        <p:spPr>
          <a:xfrm>
            <a:off x="2478358" y="449947"/>
            <a:ext cx="4187283" cy="430887"/>
          </a:xfrm>
          <a:prstGeom prst="rect">
            <a:avLst/>
          </a:prstGeom>
          <a:noFill/>
        </p:spPr>
        <p:txBody>
          <a:bodyPr wrap="square">
            <a:spAutoFit/>
          </a:bodyPr>
          <a:lstStyle/>
          <a:p>
            <a:pPr algn="ctr"/>
            <a:r>
              <a:rPr lang="vi-VN" sz="2200" b="1" i="1">
                <a:solidFill>
                  <a:srgbClr val="000000"/>
                </a:solidFill>
                <a:effectLst/>
                <a:latin typeface="+mn-lt"/>
                <a:ea typeface="Times New Roman" panose="02020603050405020304" pitchFamily="18" charset="0"/>
              </a:rPr>
              <a:t>Khối đại đoàn kết dân tộc:</a:t>
            </a:r>
            <a:endParaRPr lang="en-US" sz="2200">
              <a:latin typeface="+mn-lt"/>
            </a:endParaRPr>
          </a:p>
        </p:txBody>
      </p:sp>
      <p:sp>
        <p:nvSpPr>
          <p:cNvPr id="2" name="Rectangle: Rounded Corners 1">
            <a:extLst>
              <a:ext uri="{FF2B5EF4-FFF2-40B4-BE49-F238E27FC236}">
                <a16:creationId xmlns:a16="http://schemas.microsoft.com/office/drawing/2014/main" id="{89151117-BBDA-4042-438B-39ABDD7D2BD9}"/>
              </a:ext>
            </a:extLst>
          </p:cNvPr>
          <p:cNvSpPr/>
          <p:nvPr/>
        </p:nvSpPr>
        <p:spPr>
          <a:xfrm>
            <a:off x="676507" y="1375317"/>
            <a:ext cx="3895493" cy="966439"/>
          </a:xfrm>
          <a:prstGeom prst="roundRect">
            <a:avLst>
              <a:gd name="adj" fmla="val 5173"/>
            </a:avLst>
          </a:prstGeom>
          <a:solidFill>
            <a:schemeClr val="accent5"/>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Được phát triển </a:t>
            </a:r>
            <a:r>
              <a:rPr lang="en-US" sz="2000" kern="100">
                <a:solidFill>
                  <a:srgbClr val="000000"/>
                </a:solidFill>
                <a:effectLst/>
                <a:ea typeface="Calibri" panose="020F0502020204030204" pitchFamily="34" charset="0"/>
              </a:rPr>
              <a:t>thông qua:</a:t>
            </a:r>
            <a:endParaRPr lang="en-US" sz="1600"/>
          </a:p>
        </p:txBody>
      </p:sp>
      <p:sp>
        <p:nvSpPr>
          <p:cNvPr id="3" name="Rectangle: Rounded Corners 2">
            <a:extLst>
              <a:ext uri="{FF2B5EF4-FFF2-40B4-BE49-F238E27FC236}">
                <a16:creationId xmlns:a16="http://schemas.microsoft.com/office/drawing/2014/main" id="{A8C29F6E-DBC4-0DD7-9191-739206C1286D}"/>
              </a:ext>
            </a:extLst>
          </p:cNvPr>
          <p:cNvSpPr/>
          <p:nvPr/>
        </p:nvSpPr>
        <p:spPr>
          <a:xfrm>
            <a:off x="2315739" y="2798027"/>
            <a:ext cx="2256262" cy="1830302"/>
          </a:xfrm>
          <a:prstGeom prst="roundRect">
            <a:avLst>
              <a:gd name="adj" fmla="val 5173"/>
            </a:avLst>
          </a:prstGeom>
          <a:solidFill>
            <a:schemeClr val="accent5"/>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kern="100">
                <a:solidFill>
                  <a:srgbClr val="000000"/>
                </a:solidFill>
                <a:ea typeface="Calibri" panose="020F0502020204030204" pitchFamily="34" charset="0"/>
              </a:rPr>
              <a:t>T</a:t>
            </a:r>
            <a:r>
              <a:rPr lang="vi-VN" sz="2000" kern="100">
                <a:solidFill>
                  <a:srgbClr val="000000"/>
                </a:solidFill>
                <a:effectLst/>
                <a:ea typeface="Calibri" panose="020F0502020204030204" pitchFamily="34" charset="0"/>
              </a:rPr>
              <a:t>hành lập một số đoàn thể quần chúng, đảng phái dân chủ. </a:t>
            </a:r>
            <a:endParaRPr lang="en-US" sz="1600"/>
          </a:p>
        </p:txBody>
      </p:sp>
      <p:sp>
        <p:nvSpPr>
          <p:cNvPr id="4" name="Rectangle: Rounded Corners 3">
            <a:extLst>
              <a:ext uri="{FF2B5EF4-FFF2-40B4-BE49-F238E27FC236}">
                <a16:creationId xmlns:a16="http://schemas.microsoft.com/office/drawing/2014/main" id="{330A1267-0290-43CF-C18B-1B0F6D56E73C}"/>
              </a:ext>
            </a:extLst>
          </p:cNvPr>
          <p:cNvSpPr/>
          <p:nvPr/>
        </p:nvSpPr>
        <p:spPr>
          <a:xfrm>
            <a:off x="4746703" y="1375317"/>
            <a:ext cx="3720789" cy="966439"/>
          </a:xfrm>
          <a:prstGeom prst="roundRect">
            <a:avLst>
              <a:gd name="adj" fmla="val 5173"/>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a typeface="Calibri" panose="020F0502020204030204" pitchFamily="34" charset="0"/>
              </a:rPr>
              <a:t>Lực lượng vũ trang nhân dân phát triển: </a:t>
            </a:r>
            <a:endParaRPr lang="en-US" sz="1600"/>
          </a:p>
        </p:txBody>
      </p:sp>
      <p:sp>
        <p:nvSpPr>
          <p:cNvPr id="5" name="Rectangle: Rounded Corners 4">
            <a:extLst>
              <a:ext uri="{FF2B5EF4-FFF2-40B4-BE49-F238E27FC236}">
                <a16:creationId xmlns:a16="http://schemas.microsoft.com/office/drawing/2014/main" id="{760527F1-BE27-1C6E-0602-72203E46F8B2}"/>
              </a:ext>
            </a:extLst>
          </p:cNvPr>
          <p:cNvSpPr/>
          <p:nvPr/>
        </p:nvSpPr>
        <p:spPr>
          <a:xfrm>
            <a:off x="4746703" y="2805461"/>
            <a:ext cx="1289824" cy="1822295"/>
          </a:xfrm>
          <a:prstGeom prst="roundRect">
            <a:avLst>
              <a:gd name="adj" fmla="val 5173"/>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a typeface="Calibri" panose="020F0502020204030204" pitchFamily="34" charset="0"/>
              </a:rPr>
              <a:t>Đội quân chủ lực.</a:t>
            </a:r>
            <a:endParaRPr lang="en-US" sz="1600"/>
          </a:p>
        </p:txBody>
      </p:sp>
      <p:sp>
        <p:nvSpPr>
          <p:cNvPr id="6" name="Rectangle: Rounded Corners 5">
            <a:extLst>
              <a:ext uri="{FF2B5EF4-FFF2-40B4-BE49-F238E27FC236}">
                <a16:creationId xmlns:a16="http://schemas.microsoft.com/office/drawing/2014/main" id="{648B4548-A8F4-2D00-F01C-0DCDCA808C16}"/>
              </a:ext>
            </a:extLst>
          </p:cNvPr>
          <p:cNvSpPr/>
          <p:nvPr/>
        </p:nvSpPr>
        <p:spPr>
          <a:xfrm>
            <a:off x="6211230" y="2801744"/>
            <a:ext cx="2256262" cy="1822295"/>
          </a:xfrm>
          <a:prstGeom prst="roundRect">
            <a:avLst>
              <a:gd name="adj" fmla="val 5173"/>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a typeface="Calibri" panose="020F0502020204030204" pitchFamily="34" charset="0"/>
              </a:rPr>
              <a:t>Các đội vũ trang địa phương.</a:t>
            </a:r>
            <a:endParaRPr lang="en-US" sz="1600"/>
          </a:p>
        </p:txBody>
      </p:sp>
      <p:sp>
        <p:nvSpPr>
          <p:cNvPr id="7" name="Rectangle: Rounded Corners 6">
            <a:extLst>
              <a:ext uri="{FF2B5EF4-FFF2-40B4-BE49-F238E27FC236}">
                <a16:creationId xmlns:a16="http://schemas.microsoft.com/office/drawing/2014/main" id="{59D1F432-4AF5-501F-C693-6B314112AF9B}"/>
              </a:ext>
            </a:extLst>
          </p:cNvPr>
          <p:cNvSpPr/>
          <p:nvPr/>
        </p:nvSpPr>
        <p:spPr>
          <a:xfrm>
            <a:off x="676507" y="2798027"/>
            <a:ext cx="1501698" cy="1826298"/>
          </a:xfrm>
          <a:prstGeom prst="roundRect">
            <a:avLst>
              <a:gd name="adj" fmla="val 5173"/>
            </a:avLst>
          </a:prstGeom>
          <a:solidFill>
            <a:schemeClr val="accent5"/>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kern="100">
                <a:solidFill>
                  <a:srgbClr val="000000"/>
                </a:solidFill>
                <a:effectLst/>
                <a:ea typeface="Calibri" panose="020F0502020204030204" pitchFamily="34" charset="0"/>
              </a:rPr>
              <a:t>C</a:t>
            </a:r>
            <a:r>
              <a:rPr lang="vi-VN" sz="2000" kern="100">
                <a:solidFill>
                  <a:srgbClr val="000000"/>
                </a:solidFill>
                <a:effectLst/>
                <a:ea typeface="Calibri" panose="020F0502020204030204" pitchFamily="34" charset="0"/>
              </a:rPr>
              <a:t>ủng cố Mặt trận Việt Minh</a:t>
            </a:r>
            <a:r>
              <a:rPr lang="en-US" sz="2000" kern="100">
                <a:solidFill>
                  <a:srgbClr val="000000"/>
                </a:solidFill>
                <a:effectLst/>
                <a:ea typeface="Calibri" panose="020F0502020204030204" pitchFamily="34" charset="0"/>
              </a:rPr>
              <a:t>.</a:t>
            </a:r>
            <a:endParaRPr lang="en-US" sz="1600"/>
          </a:p>
        </p:txBody>
      </p:sp>
      <p:cxnSp>
        <p:nvCxnSpPr>
          <p:cNvPr id="9" name="Connector: Elbow 8">
            <a:extLst>
              <a:ext uri="{FF2B5EF4-FFF2-40B4-BE49-F238E27FC236}">
                <a16:creationId xmlns:a16="http://schemas.microsoft.com/office/drawing/2014/main" id="{E7EC0297-5F93-AD09-2058-8FFA0DE940ED}"/>
              </a:ext>
            </a:extLst>
          </p:cNvPr>
          <p:cNvCxnSpPr>
            <a:stCxn id="29" idx="2"/>
            <a:endCxn id="2" idx="0"/>
          </p:cNvCxnSpPr>
          <p:nvPr/>
        </p:nvCxnSpPr>
        <p:spPr>
          <a:xfrm rot="5400000">
            <a:off x="3350886" y="154202"/>
            <a:ext cx="494483" cy="1947746"/>
          </a:xfrm>
          <a:prstGeom prst="bentConnector3">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1E36083C-B47B-7167-EACC-1AC0373650FF}"/>
              </a:ext>
            </a:extLst>
          </p:cNvPr>
          <p:cNvCxnSpPr>
            <a:cxnSpLocks/>
            <a:stCxn id="29" idx="2"/>
            <a:endCxn id="4" idx="0"/>
          </p:cNvCxnSpPr>
          <p:nvPr/>
        </p:nvCxnSpPr>
        <p:spPr>
          <a:xfrm rot="16200000" flipH="1">
            <a:off x="5342308" y="110526"/>
            <a:ext cx="494483" cy="203509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324E7B-3FFD-28D5-6D5A-8B9B1817DB37}"/>
              </a:ext>
            </a:extLst>
          </p:cNvPr>
          <p:cNvCxnSpPr>
            <a:stCxn id="2" idx="2"/>
            <a:endCxn id="7" idx="0"/>
          </p:cNvCxnSpPr>
          <p:nvPr/>
        </p:nvCxnSpPr>
        <p:spPr>
          <a:xfrm flipH="1">
            <a:off x="1427356" y="2341756"/>
            <a:ext cx="1196898" cy="456271"/>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D0565A-2E1C-83B0-3466-3DDB148C5913}"/>
              </a:ext>
            </a:extLst>
          </p:cNvPr>
          <p:cNvCxnSpPr>
            <a:cxnSpLocks/>
            <a:stCxn id="2" idx="2"/>
            <a:endCxn id="3" idx="0"/>
          </p:cNvCxnSpPr>
          <p:nvPr/>
        </p:nvCxnSpPr>
        <p:spPr>
          <a:xfrm>
            <a:off x="2624254" y="2341756"/>
            <a:ext cx="819616" cy="456271"/>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1322A7C-19CB-507A-9A3C-46594303A586}"/>
              </a:ext>
            </a:extLst>
          </p:cNvPr>
          <p:cNvCxnSpPr>
            <a:cxnSpLocks/>
            <a:stCxn id="4" idx="2"/>
            <a:endCxn id="5" idx="0"/>
          </p:cNvCxnSpPr>
          <p:nvPr/>
        </p:nvCxnSpPr>
        <p:spPr>
          <a:xfrm flipH="1">
            <a:off x="5391615" y="2341756"/>
            <a:ext cx="1215483" cy="463705"/>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D148C63-C99F-9708-322F-349ADF3B8188}"/>
              </a:ext>
            </a:extLst>
          </p:cNvPr>
          <p:cNvCxnSpPr>
            <a:cxnSpLocks/>
            <a:stCxn id="4" idx="2"/>
            <a:endCxn id="6" idx="0"/>
          </p:cNvCxnSpPr>
          <p:nvPr/>
        </p:nvCxnSpPr>
        <p:spPr>
          <a:xfrm>
            <a:off x="6607098" y="2341756"/>
            <a:ext cx="732263" cy="459988"/>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BF55E56-7D7A-0164-F573-BA5D15DA2811}"/>
              </a:ext>
            </a:extLst>
          </p:cNvPr>
          <p:cNvPicPr>
            <a:picLocks noChangeAspect="1"/>
          </p:cNvPicPr>
          <p:nvPr/>
        </p:nvPicPr>
        <p:blipFill>
          <a:blip r:embed="rId3"/>
          <a:stretch>
            <a:fillRect/>
          </a:stretch>
        </p:blipFill>
        <p:spPr>
          <a:xfrm>
            <a:off x="8445190" y="1"/>
            <a:ext cx="698810" cy="135880"/>
          </a:xfrm>
          <a:prstGeom prst="rect">
            <a:avLst/>
          </a:prstGeom>
        </p:spPr>
      </p:pic>
    </p:spTree>
    <p:extLst>
      <p:ext uri="{BB962C8B-B14F-4D97-AF65-F5344CB8AC3E}">
        <p14:creationId xmlns:p14="http://schemas.microsoft.com/office/powerpoint/2010/main" val="139966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randombar(horizont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randombar(horizont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14" name="Freeform 8">
            <a:extLst>
              <a:ext uri="{FF2B5EF4-FFF2-40B4-BE49-F238E27FC236}">
                <a16:creationId xmlns:a16="http://schemas.microsoft.com/office/drawing/2014/main" id="{384E2DCB-28B9-F67B-A58F-60EFC1B96FA0}"/>
              </a:ext>
            </a:extLst>
          </p:cNvPr>
          <p:cNvSpPr/>
          <p:nvPr/>
        </p:nvSpPr>
        <p:spPr>
          <a:xfrm>
            <a:off x="6788" y="1693181"/>
            <a:ext cx="1949430" cy="3450319"/>
          </a:xfrm>
          <a:custGeom>
            <a:avLst/>
            <a:gdLst/>
            <a:ahLst/>
            <a:cxnLst/>
            <a:rect l="l" t="t" r="r" b="b"/>
            <a:pathLst>
              <a:path w="1949430" h="3450319">
                <a:moveTo>
                  <a:pt x="0" y="0"/>
                </a:moveTo>
                <a:lnTo>
                  <a:pt x="1949430" y="0"/>
                </a:lnTo>
                <a:lnTo>
                  <a:pt x="1949430" y="3450318"/>
                </a:lnTo>
                <a:lnTo>
                  <a:pt x="0" y="3450318"/>
                </a:lnTo>
                <a:lnTo>
                  <a:pt x="0" y="0"/>
                </a:lnTo>
                <a:close/>
              </a:path>
            </a:pathLst>
          </a:custGeom>
          <a:blipFill>
            <a:blip r:embed="rId3"/>
            <a:stretch>
              <a:fillRect/>
            </a:stretch>
          </a:blipFill>
        </p:spPr>
        <p:txBody>
          <a:bodyPr/>
          <a:lstStyle/>
          <a:p>
            <a:endParaRPr lang="en-US"/>
          </a:p>
        </p:txBody>
      </p:sp>
      <p:sp>
        <p:nvSpPr>
          <p:cNvPr id="15" name="Speech Bubble: Rectangle with Corners Rounded 14">
            <a:extLst>
              <a:ext uri="{FF2B5EF4-FFF2-40B4-BE49-F238E27FC236}">
                <a16:creationId xmlns:a16="http://schemas.microsoft.com/office/drawing/2014/main" id="{25F91C9C-9862-2B38-DD58-9AD0D4C9F1C4}"/>
              </a:ext>
            </a:extLst>
          </p:cNvPr>
          <p:cNvSpPr/>
          <p:nvPr/>
        </p:nvSpPr>
        <p:spPr>
          <a:xfrm>
            <a:off x="1219199" y="265825"/>
            <a:ext cx="7367239" cy="1427356"/>
          </a:xfrm>
          <a:prstGeom prst="wedgeRoundRectCallout">
            <a:avLst>
              <a:gd name="adj1" fmla="val -52766"/>
              <a:gd name="adj2" fmla="val 46983"/>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0">
                <a:solidFill>
                  <a:srgbClr val="000000"/>
                </a:solidFill>
                <a:latin typeface="Arial" panose="020B0604020202020204" pitchFamily="34" charset="0"/>
                <a:ea typeface="Times New Roman" panose="02020603050405020304" pitchFamily="18" charset="0"/>
                <a:cs typeface="Arial" panose="020B0604020202020204" pitchFamily="34" charset="0"/>
              </a:rPr>
              <a:t>Ngày 9/11/1946, sự kiện Quốc hội khóa I thông qua Hiến pháp đầu tiên của nước Việt Nam Dân chủ Cộng hòa có ý nghĩa như thế nào?</a:t>
            </a:r>
            <a:endParaRPr lang="en-US" sz="2000"/>
          </a:p>
        </p:txBody>
      </p:sp>
      <p:pic>
        <p:nvPicPr>
          <p:cNvPr id="17" name="Picture 16" descr="A red book with gold text&#10;&#10;Description automatically generated">
            <a:extLst>
              <a:ext uri="{FF2B5EF4-FFF2-40B4-BE49-F238E27FC236}">
                <a16:creationId xmlns:a16="http://schemas.microsoft.com/office/drawing/2014/main" id="{33E760EA-8E9C-9296-90FB-E73E3DD2AB2D}"/>
              </a:ext>
            </a:extLst>
          </p:cNvPr>
          <p:cNvPicPr>
            <a:picLocks noChangeAspect="1"/>
          </p:cNvPicPr>
          <p:nvPr/>
        </p:nvPicPr>
        <p:blipFill>
          <a:blip r:embed="rId4"/>
          <a:stretch>
            <a:fillRect/>
          </a:stretch>
        </p:blipFill>
        <p:spPr>
          <a:xfrm>
            <a:off x="4247419" y="1862977"/>
            <a:ext cx="2261757" cy="3110726"/>
          </a:xfrm>
          <a:prstGeom prst="rect">
            <a:avLst/>
          </a:prstGeom>
        </p:spPr>
      </p:pic>
      <p:sp>
        <p:nvSpPr>
          <p:cNvPr id="18" name="Speech Bubble: Rectangle with Corners Rounded 17">
            <a:extLst>
              <a:ext uri="{FF2B5EF4-FFF2-40B4-BE49-F238E27FC236}">
                <a16:creationId xmlns:a16="http://schemas.microsoft.com/office/drawing/2014/main" id="{02D2FFE9-A7A6-9D74-1655-DE4328C6C6E2}"/>
              </a:ext>
            </a:extLst>
          </p:cNvPr>
          <p:cNvSpPr/>
          <p:nvPr/>
        </p:nvSpPr>
        <p:spPr>
          <a:xfrm>
            <a:off x="2230244" y="2559695"/>
            <a:ext cx="1896967" cy="2029987"/>
          </a:xfrm>
          <a:prstGeom prst="wedgeRoundRectCallout">
            <a:avLst>
              <a:gd name="adj1" fmla="val 59994"/>
              <a:gd name="adj2" fmla="val -2815"/>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latin typeface="+mj-lt"/>
                <a:ea typeface="Calibri" panose="020F0502020204030204" pitchFamily="34" charset="0"/>
              </a:rPr>
              <a:t>L</a:t>
            </a:r>
            <a:r>
              <a:rPr lang="en-US" sz="2000" kern="100">
                <a:solidFill>
                  <a:srgbClr val="000000"/>
                </a:solidFill>
                <a:effectLst/>
                <a:latin typeface="+mj-lt"/>
                <a:ea typeface="Calibri" panose="020F0502020204030204" pitchFamily="34" charset="0"/>
              </a:rPr>
              <a:t>à bản Hiến pháp đầu tiên trong lịch sử Việt Nam.</a:t>
            </a:r>
            <a:endParaRPr lang="en-US" sz="1600">
              <a:latin typeface="+mj-lt"/>
            </a:endParaRPr>
          </a:p>
        </p:txBody>
      </p:sp>
      <p:sp>
        <p:nvSpPr>
          <p:cNvPr id="19" name="Speech Bubble: Rectangle with Corners Rounded 18">
            <a:extLst>
              <a:ext uri="{FF2B5EF4-FFF2-40B4-BE49-F238E27FC236}">
                <a16:creationId xmlns:a16="http://schemas.microsoft.com/office/drawing/2014/main" id="{B7936D8B-8F09-E272-EAFF-FEF2873E7527}"/>
              </a:ext>
            </a:extLst>
          </p:cNvPr>
          <p:cNvSpPr/>
          <p:nvPr/>
        </p:nvSpPr>
        <p:spPr>
          <a:xfrm>
            <a:off x="6679123" y="2300404"/>
            <a:ext cx="2121254" cy="2419349"/>
          </a:xfrm>
          <a:prstGeom prst="wedgeRoundRectCallout">
            <a:avLst>
              <a:gd name="adj1" fmla="val -61616"/>
              <a:gd name="adj2" fmla="val -5968"/>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latin typeface="+mj-lt"/>
                <a:ea typeface="Calibri" panose="020F0502020204030204" pitchFamily="34" charset="0"/>
              </a:rPr>
              <a:t>Là một trong những hiến pháp tiến bộ bậc nhất châu Á lúc bấy giờ.</a:t>
            </a:r>
            <a:endParaRPr lang="en-US" sz="16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0DADB-81D0-C43A-2330-41A4E1EE8941}"/>
              </a:ext>
            </a:extLst>
          </p:cNvPr>
          <p:cNvSpPr txBox="1"/>
          <p:nvPr/>
        </p:nvSpPr>
        <p:spPr>
          <a:xfrm>
            <a:off x="548268" y="1041214"/>
            <a:ext cx="8047463" cy="3728649"/>
          </a:xfrm>
          <a:prstGeom prst="rect">
            <a:avLst/>
          </a:prstGeom>
          <a:noFill/>
        </p:spPr>
        <p:txBody>
          <a:bodyPr wrap="square">
            <a:spAutoFit/>
          </a:bodyPr>
          <a:lstStyle/>
          <a:p>
            <a:pPr marL="342900" indent="-342900" algn="just">
              <a:lnSpc>
                <a:spcPct val="150000"/>
              </a:lnSpc>
              <a:buFontTx/>
              <a:buChar char="-"/>
            </a:pPr>
            <a:r>
              <a:rPr lang="en-US" sz="2000"/>
              <a:t>K</a:t>
            </a:r>
            <a:r>
              <a:rPr lang="vi-VN" sz="2000"/>
              <a:t>hó khăn: chính quyền cách mạng  còn non trẻ và lực lượng vũ trang còn yếu, nền độc lập dân tộc đe dọa nghiêm trọng. </a:t>
            </a:r>
            <a:endParaRPr lang="en-US" sz="2000"/>
          </a:p>
          <a:p>
            <a:pPr marL="342900" indent="-342900" algn="just">
              <a:lnSpc>
                <a:spcPct val="150000"/>
              </a:lnSpc>
              <a:buFontTx/>
              <a:buChar char="-"/>
            </a:pPr>
            <a:r>
              <a:rPr lang="vi-VN" sz="2000"/>
              <a:t>Đảng ta đề ra những biện pháp như: </a:t>
            </a:r>
            <a:endParaRPr lang="en-US" sz="2000"/>
          </a:p>
          <a:p>
            <a:pPr marL="342900" indent="-342900" algn="just">
              <a:lnSpc>
                <a:spcPct val="150000"/>
              </a:lnSpc>
              <a:buFont typeface="Arial" panose="020B0604020202020204" pitchFamily="34" charset="0"/>
              <a:buChar char="•"/>
            </a:pPr>
            <a:r>
              <a:rPr lang="vi-VN" sz="2000"/>
              <a:t>Tổ chức cuộc Tổng tuyển cử bầu Quốc hội đầu tiên</a:t>
            </a:r>
            <a:r>
              <a:rPr lang="en-US" sz="2000"/>
              <a:t>.</a:t>
            </a:r>
          </a:p>
          <a:p>
            <a:pPr marL="342900" indent="-342900" algn="just">
              <a:lnSpc>
                <a:spcPct val="150000"/>
              </a:lnSpc>
              <a:buFont typeface="Arial" panose="020B0604020202020204" pitchFamily="34" charset="0"/>
              <a:buChar char="•"/>
            </a:pPr>
            <a:r>
              <a:rPr lang="en-US" sz="2000"/>
              <a:t>Đ</a:t>
            </a:r>
            <a:r>
              <a:rPr lang="vi-VN" sz="2000"/>
              <a:t>ưa ra các quyết định về chính sách đối nội, đối ngoại</a:t>
            </a:r>
            <a:r>
              <a:rPr lang="en-US" sz="2000"/>
              <a:t>.</a:t>
            </a:r>
          </a:p>
          <a:p>
            <a:pPr marL="342900" indent="-342900" algn="just">
              <a:lnSpc>
                <a:spcPct val="150000"/>
              </a:lnSpc>
              <a:buFont typeface="Arial" panose="020B0604020202020204" pitchFamily="34" charset="0"/>
              <a:buChar char="•"/>
            </a:pPr>
            <a:r>
              <a:rPr lang="en-US" sz="2000"/>
              <a:t>T</a:t>
            </a:r>
            <a:r>
              <a:rPr lang="vi-VN" sz="2000"/>
              <a:t>hành lập Chính phủ liên hiệp kháng chiến và thông qua bản Hiến pháp đầu tiên</a:t>
            </a:r>
            <a:r>
              <a:rPr lang="en-US" sz="2000"/>
              <a:t>.</a:t>
            </a:r>
          </a:p>
          <a:p>
            <a:pPr marL="342900" indent="-342900" algn="just">
              <a:lnSpc>
                <a:spcPct val="150000"/>
              </a:lnSpc>
              <a:buFont typeface="Arial" panose="020B0604020202020204" pitchFamily="34" charset="0"/>
              <a:buChar char="•"/>
            </a:pPr>
            <a:r>
              <a:rPr lang="en-US" sz="2000"/>
              <a:t>C</a:t>
            </a:r>
            <a:r>
              <a:rPr lang="vi-VN" sz="2000"/>
              <a:t>ủng cố khối đại đoàn kết toàn dân,...</a:t>
            </a:r>
          </a:p>
        </p:txBody>
      </p:sp>
      <p:sp>
        <p:nvSpPr>
          <p:cNvPr id="6" name="TextBox 5">
            <a:extLst>
              <a:ext uri="{FF2B5EF4-FFF2-40B4-BE49-F238E27FC236}">
                <a16:creationId xmlns:a16="http://schemas.microsoft.com/office/drawing/2014/main" id="{09B93EF0-69E0-63FE-5E32-E05870861D6F}"/>
              </a:ext>
            </a:extLst>
          </p:cNvPr>
          <p:cNvSpPr txBox="1"/>
          <p:nvPr/>
        </p:nvSpPr>
        <p:spPr>
          <a:xfrm>
            <a:off x="2285999" y="455711"/>
            <a:ext cx="4572000" cy="646331"/>
          </a:xfrm>
          <a:prstGeom prst="rect">
            <a:avLst/>
          </a:prstGeom>
          <a:noFill/>
        </p:spPr>
        <p:txBody>
          <a:bodyPr wrap="square">
            <a:spAutoFit/>
          </a:bodyPr>
          <a:lstStyle/>
          <a:p>
            <a:pPr algn="ctr"/>
            <a:r>
              <a:rPr lang="en-US" sz="3600" b="1">
                <a:solidFill>
                  <a:srgbClr val="FF0066"/>
                </a:solidFill>
                <a:latin typeface="Aptos Black" panose="020B0004020202020204" pitchFamily="34" charset="0"/>
              </a:rPr>
              <a:t>KẾT LUẬN</a:t>
            </a:r>
          </a:p>
        </p:txBody>
      </p:sp>
    </p:spTree>
    <p:extLst>
      <p:ext uri="{BB962C8B-B14F-4D97-AF65-F5344CB8AC3E}">
        <p14:creationId xmlns:p14="http://schemas.microsoft.com/office/powerpoint/2010/main" val="337288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1BE02141-8842-0A03-5A3E-50EC0D8A47C5}"/>
            </a:ext>
          </a:extLst>
        </p:cNvPr>
        <p:cNvGrpSpPr/>
        <p:nvPr/>
      </p:nvGrpSpPr>
      <p:grpSpPr>
        <a:xfrm>
          <a:off x="0" y="0"/>
          <a:ext cx="0" cy="0"/>
          <a:chOff x="0" y="0"/>
          <a:chExt cx="0" cy="0"/>
        </a:xfrm>
      </p:grpSpPr>
      <p:sp>
        <p:nvSpPr>
          <p:cNvPr id="275" name="Google Shape;275;p35">
            <a:extLst>
              <a:ext uri="{FF2B5EF4-FFF2-40B4-BE49-F238E27FC236}">
                <a16:creationId xmlns:a16="http://schemas.microsoft.com/office/drawing/2014/main" id="{08597D7C-99F3-EBB1-DEEF-0A97CB6C2444}"/>
              </a:ext>
            </a:extLst>
          </p:cNvPr>
          <p:cNvSpPr/>
          <p:nvPr/>
        </p:nvSpPr>
        <p:spPr>
          <a:xfrm>
            <a:off x="5716859" y="684549"/>
            <a:ext cx="2799431" cy="3774401"/>
          </a:xfrm>
          <a:prstGeom prst="plaque">
            <a:avLst>
              <a:gd name="adj" fmla="val 5458"/>
            </a:avLst>
          </a:prstGeom>
          <a:solidFill>
            <a:srgbClr val="988B7B">
              <a:alpha val="2264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thic A1"/>
              <a:ea typeface="Gothic A1"/>
              <a:cs typeface="Gothic A1"/>
              <a:sym typeface="Gothic A1"/>
            </a:endParaRPr>
          </a:p>
        </p:txBody>
      </p:sp>
      <p:pic>
        <p:nvPicPr>
          <p:cNvPr id="280" name="Google Shape;280;p35">
            <a:extLst>
              <a:ext uri="{FF2B5EF4-FFF2-40B4-BE49-F238E27FC236}">
                <a16:creationId xmlns:a16="http://schemas.microsoft.com/office/drawing/2014/main" id="{A98EAC5B-9C9C-609E-1ED5-16D8E4C5E3D3}"/>
              </a:ext>
            </a:extLst>
          </p:cNvPr>
          <p:cNvPicPr preferRelativeResize="0"/>
          <p:nvPr/>
        </p:nvPicPr>
        <p:blipFill>
          <a:blip r:embed="rId3">
            <a:alphaModFix amt="50000"/>
          </a:blip>
          <a:stretch>
            <a:fillRect/>
          </a:stretch>
        </p:blipFill>
        <p:spPr>
          <a:xfrm>
            <a:off x="997264" y="1974737"/>
            <a:ext cx="4228101" cy="17850"/>
          </a:xfrm>
          <a:prstGeom prst="rect">
            <a:avLst/>
          </a:prstGeom>
          <a:noFill/>
          <a:ln>
            <a:noFill/>
          </a:ln>
        </p:spPr>
      </p:pic>
      <p:sp>
        <p:nvSpPr>
          <p:cNvPr id="18" name="TextBox 17">
            <a:extLst>
              <a:ext uri="{FF2B5EF4-FFF2-40B4-BE49-F238E27FC236}">
                <a16:creationId xmlns:a16="http://schemas.microsoft.com/office/drawing/2014/main" id="{37A1528B-E1DF-2FA8-C257-00045093BB88}"/>
              </a:ext>
            </a:extLst>
          </p:cNvPr>
          <p:cNvSpPr txBox="1"/>
          <p:nvPr/>
        </p:nvSpPr>
        <p:spPr>
          <a:xfrm>
            <a:off x="2240160" y="733835"/>
            <a:ext cx="1560808"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B1502D"/>
                </a:solidFill>
                <a:effectLst/>
                <a:uLnTx/>
                <a:uFillTx/>
                <a:latin typeface="Berlin Sans FB Demi" panose="020E0802020502020306" pitchFamily="34" charset="0"/>
                <a:cs typeface="Arial" panose="020B0604020202020204" pitchFamily="34" charset="0"/>
              </a:rPr>
              <a:t>-</a:t>
            </a:r>
            <a:r>
              <a:rPr lang="en-US" sz="7200" b="1">
                <a:solidFill>
                  <a:srgbClr val="B1502D"/>
                </a:solidFill>
                <a:latin typeface="Berlin Sans FB Demi" panose="020E0802020502020306" pitchFamily="34" charset="0"/>
                <a:cs typeface="Arial" panose="020B0604020202020204" pitchFamily="34" charset="0"/>
              </a:rPr>
              <a:t>II</a:t>
            </a:r>
            <a:r>
              <a:rPr kumimoji="0" lang="en-US" sz="7200" b="1" i="0" u="none" strike="noStrike" kern="0" cap="none" spc="0" normalizeH="0" baseline="0" noProof="0">
                <a:ln>
                  <a:noFill/>
                </a:ln>
                <a:solidFill>
                  <a:srgbClr val="B1502D"/>
                </a:solidFill>
                <a:effectLst/>
                <a:uLnTx/>
                <a:uFillTx/>
                <a:latin typeface="Berlin Sans FB Demi" panose="020E0802020502020306" pitchFamily="34" charset="0"/>
                <a:cs typeface="Arial" panose="020B0604020202020204" pitchFamily="34" charset="0"/>
              </a:rPr>
              <a:t>-</a:t>
            </a:r>
            <a:endParaRPr kumimoji="0" lang="en-US" sz="7200" b="1" i="0" u="none" strike="noStrike" kern="0" cap="none" spc="0" normalizeH="0" baseline="0" noProof="0" dirty="0">
              <a:ln>
                <a:noFill/>
              </a:ln>
              <a:solidFill>
                <a:srgbClr val="B1502D"/>
              </a:solidFill>
              <a:effectLst/>
              <a:uLnTx/>
              <a:uFillTx/>
              <a:latin typeface="Berlin Sans FB Demi" panose="020E0802020502020306" pitchFamily="34" charset="0"/>
              <a:cs typeface="Arial" panose="020B0604020202020204" pitchFamily="34" charset="0"/>
            </a:endParaRPr>
          </a:p>
        </p:txBody>
      </p:sp>
      <p:sp>
        <p:nvSpPr>
          <p:cNvPr id="19" name="TextBox 18">
            <a:extLst>
              <a:ext uri="{FF2B5EF4-FFF2-40B4-BE49-F238E27FC236}">
                <a16:creationId xmlns:a16="http://schemas.microsoft.com/office/drawing/2014/main" id="{BF159996-C7F5-D1B3-4411-B94E1332CB30}"/>
              </a:ext>
            </a:extLst>
          </p:cNvPr>
          <p:cNvSpPr txBox="1"/>
          <p:nvPr/>
        </p:nvSpPr>
        <p:spPr>
          <a:xfrm>
            <a:off x="478086" y="2086977"/>
            <a:ext cx="5084955" cy="2217082"/>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200" b="1">
                <a:solidFill>
                  <a:srgbClr val="473835"/>
                </a:solidFill>
                <a:effectLst/>
                <a:latin typeface="Arial" panose="020B0604020202020204" pitchFamily="34" charset="0"/>
                <a:ea typeface="Times New Roman" panose="02020603050405020304" pitchFamily="18" charset="0"/>
                <a:cs typeface="Arial" panose="020B0604020202020204" pitchFamily="34" charset="0"/>
              </a:rPr>
              <a:t>GIẢI QUYẾT NHỮNG KHÓ KHĂN VỀ KINH TẾ, VĂN HÓA, GIÁO DỤC</a:t>
            </a:r>
            <a:endParaRPr kumimoji="0" lang="en-US" sz="3600" b="1" i="0" u="none" strike="noStrike" kern="0" cap="none" spc="0" normalizeH="0" baseline="0" noProof="0" dirty="0">
              <a:ln>
                <a:noFill/>
              </a:ln>
              <a:solidFill>
                <a:srgbClr val="473835"/>
              </a:solidFill>
              <a:effectLst/>
              <a:uLnTx/>
              <a:uFillTx/>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9C2C4BC-66E4-7832-EEA5-D1ABD9E11B69}"/>
              </a:ext>
            </a:extLst>
          </p:cNvPr>
          <p:cNvPicPr>
            <a:picLocks noChangeAspect="1"/>
          </p:cNvPicPr>
          <p:nvPr/>
        </p:nvPicPr>
        <p:blipFill>
          <a:blip r:embed="rId4"/>
          <a:srcRect l="39851" t="-206" r="13295" b="206"/>
          <a:stretch/>
        </p:blipFill>
        <p:spPr>
          <a:xfrm>
            <a:off x="5820937" y="764855"/>
            <a:ext cx="2588565" cy="3598989"/>
          </a:xfrm>
          <a:prstGeom prst="plaque">
            <a:avLst>
              <a:gd name="adj" fmla="val 5082"/>
            </a:avLst>
          </a:prstGeom>
        </p:spPr>
      </p:pic>
    </p:spTree>
    <p:extLst>
      <p:ext uri="{BB962C8B-B14F-4D97-AF65-F5344CB8AC3E}">
        <p14:creationId xmlns:p14="http://schemas.microsoft.com/office/powerpoint/2010/main" val="2455384554"/>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a:extLst>
            <a:ext uri="{FF2B5EF4-FFF2-40B4-BE49-F238E27FC236}">
              <a16:creationId xmlns:a16="http://schemas.microsoft.com/office/drawing/2014/main" id="{4C514DE0-CE5E-AF90-3BD9-C9DA210FE23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F5B8D5D-00F9-1FA3-572D-18BCE530903D}"/>
              </a:ext>
            </a:extLst>
          </p:cNvPr>
          <p:cNvSpPr/>
          <p:nvPr/>
        </p:nvSpPr>
        <p:spPr>
          <a:xfrm>
            <a:off x="0" y="987833"/>
            <a:ext cx="4278145" cy="579952"/>
          </a:xfrm>
          <a:prstGeom prst="rect">
            <a:avLst/>
          </a:prstGeom>
          <a:solidFill>
            <a:srgbClr val="FD020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ptos Black" panose="020B0004020202020204" pitchFamily="34" charset="0"/>
                <a:ea typeface="+mn-ea"/>
                <a:cs typeface="+mn-cs"/>
              </a:rPr>
              <a:t>TRÒ CHƠI ĐIỀN TỪ</a:t>
            </a:r>
          </a:p>
        </p:txBody>
      </p:sp>
      <p:sp>
        <p:nvSpPr>
          <p:cNvPr id="12" name="TextBox 11">
            <a:extLst>
              <a:ext uri="{FF2B5EF4-FFF2-40B4-BE49-F238E27FC236}">
                <a16:creationId xmlns:a16="http://schemas.microsoft.com/office/drawing/2014/main" id="{8946243E-08AA-1FF5-091D-AEF660839244}"/>
              </a:ext>
            </a:extLst>
          </p:cNvPr>
          <p:cNvSpPr txBox="1"/>
          <p:nvPr/>
        </p:nvSpPr>
        <p:spPr>
          <a:xfrm>
            <a:off x="729522" y="1700942"/>
            <a:ext cx="4428792" cy="958660"/>
          </a:xfrm>
          <a:prstGeom prst="rect">
            <a:avLst/>
          </a:prstGeom>
          <a:noFill/>
        </p:spPr>
        <p:txBody>
          <a:bodyPr wrap="square">
            <a:spAutoFit/>
          </a:bodyPr>
          <a:lstStyle/>
          <a:p>
            <a:pPr algn="just">
              <a:lnSpc>
                <a:spcPct val="150000"/>
              </a:lnSpc>
            </a:pPr>
            <a:r>
              <a:rPr lang="vi-VN" sz="2000"/>
              <a:t>Điền vào chỗ chấm “…” cụm từ thích hợp trong đoạn thông tin dưới đây.</a:t>
            </a:r>
            <a:endParaRPr lang="en-US" sz="2000"/>
          </a:p>
        </p:txBody>
      </p:sp>
      <p:pic>
        <p:nvPicPr>
          <p:cNvPr id="19" name="Picture 18" descr="A person holding a paper and a clipboard&#10;&#10;Description automatically generated">
            <a:extLst>
              <a:ext uri="{FF2B5EF4-FFF2-40B4-BE49-F238E27FC236}">
                <a16:creationId xmlns:a16="http://schemas.microsoft.com/office/drawing/2014/main" id="{D79D70C5-5A78-F6D8-6A80-63006E996EE6}"/>
              </a:ext>
            </a:extLst>
          </p:cNvPr>
          <p:cNvPicPr>
            <a:picLocks noChangeAspect="1"/>
          </p:cNvPicPr>
          <p:nvPr/>
        </p:nvPicPr>
        <p:blipFill>
          <a:blip r:embed="rId3">
            <a:clrChange>
              <a:clrFrom>
                <a:srgbClr val="FFFFFF"/>
              </a:clrFrom>
              <a:clrTo>
                <a:srgbClr val="FFFFFF">
                  <a:alpha val="0"/>
                </a:srgbClr>
              </a:clrTo>
            </a:clrChange>
          </a:blip>
          <a:srcRect l="26607" t="7082" r="48455" b="50000"/>
          <a:stretch/>
        </p:blipFill>
        <p:spPr>
          <a:xfrm>
            <a:off x="5576769" y="1843667"/>
            <a:ext cx="3567230" cy="3453273"/>
          </a:xfrm>
          <a:prstGeom prst="rect">
            <a:avLst/>
          </a:prstGeom>
        </p:spPr>
      </p:pic>
      <p:sp>
        <p:nvSpPr>
          <p:cNvPr id="20" name="Rectangle: Rounded Corners 19">
            <a:extLst>
              <a:ext uri="{FF2B5EF4-FFF2-40B4-BE49-F238E27FC236}">
                <a16:creationId xmlns:a16="http://schemas.microsoft.com/office/drawing/2014/main" id="{D467D5C5-35D3-E83A-CC5A-11EBAF72CBD7}"/>
              </a:ext>
            </a:extLst>
          </p:cNvPr>
          <p:cNvSpPr/>
          <p:nvPr/>
        </p:nvSpPr>
        <p:spPr>
          <a:xfrm>
            <a:off x="408877" y="2786585"/>
            <a:ext cx="2157864" cy="564995"/>
          </a:xfrm>
          <a:prstGeom prst="roundRect">
            <a:avLst>
              <a:gd name="adj" fmla="val 50000"/>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tiền Việt Nam</a:t>
            </a:r>
            <a:endParaRPr lang="en-US" sz="1600">
              <a:latin typeface="+mj-lt"/>
            </a:endParaRPr>
          </a:p>
        </p:txBody>
      </p:sp>
      <p:sp>
        <p:nvSpPr>
          <p:cNvPr id="21" name="Rectangle: Rounded Corners 20">
            <a:extLst>
              <a:ext uri="{FF2B5EF4-FFF2-40B4-BE49-F238E27FC236}">
                <a16:creationId xmlns:a16="http://schemas.microsoft.com/office/drawing/2014/main" id="{3715EBAB-415A-0989-A170-1ACA57D90224}"/>
              </a:ext>
            </a:extLst>
          </p:cNvPr>
          <p:cNvSpPr/>
          <p:nvPr/>
        </p:nvSpPr>
        <p:spPr>
          <a:xfrm>
            <a:off x="2668258" y="2786584"/>
            <a:ext cx="2791523" cy="564995"/>
          </a:xfrm>
          <a:prstGeom prst="roundRect">
            <a:avLst>
              <a:gd name="adj" fmla="val 50000"/>
            </a:avLst>
          </a:prstGeom>
          <a:solidFill>
            <a:schemeClr val="accent6"/>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tăng gia sản xuất</a:t>
            </a:r>
            <a:endParaRPr lang="en-US" sz="1600">
              <a:latin typeface="+mj-lt"/>
            </a:endParaRPr>
          </a:p>
        </p:txBody>
      </p:sp>
      <p:sp>
        <p:nvSpPr>
          <p:cNvPr id="22" name="Rectangle: Rounded Corners 21">
            <a:extLst>
              <a:ext uri="{FF2B5EF4-FFF2-40B4-BE49-F238E27FC236}">
                <a16:creationId xmlns:a16="http://schemas.microsoft.com/office/drawing/2014/main" id="{1516585E-11CB-FD8E-4B38-547A7AC7BD64}"/>
              </a:ext>
            </a:extLst>
          </p:cNvPr>
          <p:cNvSpPr/>
          <p:nvPr/>
        </p:nvSpPr>
        <p:spPr>
          <a:xfrm>
            <a:off x="408876" y="3478561"/>
            <a:ext cx="2791524" cy="564995"/>
          </a:xfrm>
          <a:prstGeom prst="roundRect">
            <a:avLst>
              <a:gd name="adj" fmla="val 50000"/>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cs typeface="Times New Roman" panose="02020603050405020304" pitchFamily="18" charset="0"/>
              </a:rPr>
              <a:t>“nhường cơm sẻ áo”</a:t>
            </a:r>
            <a:endParaRPr lang="en-US" sz="1600"/>
          </a:p>
        </p:txBody>
      </p:sp>
      <p:sp>
        <p:nvSpPr>
          <p:cNvPr id="23" name="Rectangle: Rounded Corners 22">
            <a:extLst>
              <a:ext uri="{FF2B5EF4-FFF2-40B4-BE49-F238E27FC236}">
                <a16:creationId xmlns:a16="http://schemas.microsoft.com/office/drawing/2014/main" id="{5F2B2987-AA9D-100C-35DD-775E5EC0B9E9}"/>
              </a:ext>
            </a:extLst>
          </p:cNvPr>
          <p:cNvSpPr/>
          <p:nvPr/>
        </p:nvSpPr>
        <p:spPr>
          <a:xfrm>
            <a:off x="3301917" y="3478560"/>
            <a:ext cx="2157864" cy="564995"/>
          </a:xfrm>
          <a:prstGeom prst="roundRect">
            <a:avLst>
              <a:gd name="adj" fmla="val 50000"/>
            </a:avLst>
          </a:prstGeom>
          <a:solidFill>
            <a:schemeClr val="accent6"/>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ngân khố</a:t>
            </a:r>
            <a:endParaRPr lang="en-US" sz="1600">
              <a:latin typeface="+mj-lt"/>
            </a:endParaRPr>
          </a:p>
        </p:txBody>
      </p:sp>
      <p:sp>
        <p:nvSpPr>
          <p:cNvPr id="24" name="Rectangle: Rounded Corners 23">
            <a:extLst>
              <a:ext uri="{FF2B5EF4-FFF2-40B4-BE49-F238E27FC236}">
                <a16:creationId xmlns:a16="http://schemas.microsoft.com/office/drawing/2014/main" id="{8662F6B2-6B6C-D83A-6501-D9F6DBB8159A}"/>
              </a:ext>
            </a:extLst>
          </p:cNvPr>
          <p:cNvSpPr/>
          <p:nvPr/>
        </p:nvSpPr>
        <p:spPr>
          <a:xfrm>
            <a:off x="408873" y="4170537"/>
            <a:ext cx="2029525" cy="564995"/>
          </a:xfrm>
          <a:prstGeom prst="roundRect">
            <a:avLst>
              <a:gd name="adj" fmla="val 50000"/>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nạn đói</a:t>
            </a:r>
            <a:endParaRPr lang="en-US" sz="1600">
              <a:latin typeface="+mj-lt"/>
            </a:endParaRPr>
          </a:p>
        </p:txBody>
      </p:sp>
      <p:sp>
        <p:nvSpPr>
          <p:cNvPr id="25" name="Rectangle: Rounded Corners 24">
            <a:extLst>
              <a:ext uri="{FF2B5EF4-FFF2-40B4-BE49-F238E27FC236}">
                <a16:creationId xmlns:a16="http://schemas.microsoft.com/office/drawing/2014/main" id="{F826AED2-6F0A-342C-46E8-C9FF3210E5C0}"/>
              </a:ext>
            </a:extLst>
          </p:cNvPr>
          <p:cNvSpPr/>
          <p:nvPr/>
        </p:nvSpPr>
        <p:spPr>
          <a:xfrm>
            <a:off x="2566741" y="4170536"/>
            <a:ext cx="2893040" cy="564995"/>
          </a:xfrm>
          <a:prstGeom prst="roundRect">
            <a:avLst>
              <a:gd name="adj" fmla="val 50000"/>
            </a:avLst>
          </a:prstGeom>
          <a:solidFill>
            <a:schemeClr val="accent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tự nguyện đóng góp</a:t>
            </a:r>
            <a:endParaRPr lang="en-US" sz="1600">
              <a:latin typeface="+mj-lt"/>
            </a:endParaRPr>
          </a:p>
        </p:txBody>
      </p:sp>
      <p:sp>
        <p:nvSpPr>
          <p:cNvPr id="3" name="TextBox 2">
            <a:extLst>
              <a:ext uri="{FF2B5EF4-FFF2-40B4-BE49-F238E27FC236}">
                <a16:creationId xmlns:a16="http://schemas.microsoft.com/office/drawing/2014/main" id="{23BA147A-F269-4DCB-8284-8FAE32EE2A9D}"/>
              </a:ext>
            </a:extLst>
          </p:cNvPr>
          <p:cNvSpPr txBox="1"/>
          <p:nvPr/>
        </p:nvSpPr>
        <p:spPr>
          <a:xfrm>
            <a:off x="2286000" y="280681"/>
            <a:ext cx="4572000" cy="523220"/>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b="1" i="1" kern="1200">
                <a:solidFill>
                  <a:schemeClr val="tx2">
                    <a:lumMod val="60000"/>
                    <a:lumOff val="40000"/>
                  </a:schemeClr>
                </a:solidFill>
                <a:ea typeface="+mn-ea"/>
                <a:cs typeface="Arial" panose="020B0604020202020204" pitchFamily="34" charset="0"/>
              </a:rPr>
              <a:t>1</a:t>
            </a:r>
            <a:r>
              <a:rPr kumimoji="0" lang="en-US" sz="2800" b="1" i="1" u="none" strike="noStrike" kern="1200" cap="none" spc="0" normalizeH="0" baseline="0" noProof="0">
                <a:ln>
                  <a:noFill/>
                </a:ln>
                <a:solidFill>
                  <a:schemeClr val="tx2">
                    <a:lumMod val="60000"/>
                    <a:lumOff val="40000"/>
                  </a:schemeClr>
                </a:solidFill>
                <a:effectLst/>
                <a:uLnTx/>
                <a:uFillTx/>
                <a:latin typeface="Arial"/>
                <a:ea typeface="+mn-ea"/>
                <a:cs typeface="Arial" panose="020B0604020202020204" pitchFamily="34" charset="0"/>
              </a:rPr>
              <a:t>. </a:t>
            </a:r>
            <a:r>
              <a:rPr lang="en-US" sz="2800" b="1" i="1" kern="1200">
                <a:solidFill>
                  <a:schemeClr val="tx2">
                    <a:lumMod val="60000"/>
                    <a:lumOff val="40000"/>
                  </a:schemeClr>
                </a:solidFill>
                <a:ea typeface="+mn-ea"/>
                <a:cs typeface="Arial" panose="020B0604020202020204" pitchFamily="34" charset="0"/>
              </a:rPr>
              <a:t>Kinh tế</a:t>
            </a:r>
            <a:endParaRPr kumimoji="0" lang="en-US" sz="2800" b="0" i="0" u="none" strike="noStrike" kern="1200" cap="none" spc="0" normalizeH="0" baseline="0" noProof="0">
              <a:ln>
                <a:noFill/>
              </a:ln>
              <a:solidFill>
                <a:schemeClr val="tx2">
                  <a:lumMod val="60000"/>
                  <a:lumOff val="40000"/>
                </a:schemeClr>
              </a:solidFill>
              <a:effectLst/>
              <a:uLnTx/>
              <a:uFillTx/>
              <a:latin typeface="Arial"/>
              <a:ea typeface="+mn-ea"/>
              <a:cs typeface="Arial" panose="020B0604020202020204" pitchFamily="34" charset="0"/>
            </a:endParaRPr>
          </a:p>
        </p:txBody>
      </p:sp>
      <p:pic>
        <p:nvPicPr>
          <p:cNvPr id="2" name="Picture 1">
            <a:extLst>
              <a:ext uri="{FF2B5EF4-FFF2-40B4-BE49-F238E27FC236}">
                <a16:creationId xmlns:a16="http://schemas.microsoft.com/office/drawing/2014/main" id="{EF338D7E-07BB-F5DA-1584-07B262AB3AEF}"/>
              </a:ext>
            </a:extLst>
          </p:cNvPr>
          <p:cNvPicPr>
            <a:picLocks noChangeAspect="1"/>
          </p:cNvPicPr>
          <p:nvPr/>
        </p:nvPicPr>
        <p:blipFill>
          <a:blip r:embed="rId4"/>
          <a:stretch>
            <a:fillRect/>
          </a:stretch>
        </p:blipFill>
        <p:spPr>
          <a:xfrm>
            <a:off x="8445190" y="1"/>
            <a:ext cx="698810" cy="135880"/>
          </a:xfrm>
          <a:prstGeom prst="rect">
            <a:avLst/>
          </a:prstGeom>
        </p:spPr>
      </p:pic>
    </p:spTree>
    <p:extLst>
      <p:ext uri="{BB962C8B-B14F-4D97-AF65-F5344CB8AC3E}">
        <p14:creationId xmlns:p14="http://schemas.microsoft.com/office/powerpoint/2010/main" val="346541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51FFAC44-7568-46F0-C9D2-8E56EF34142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94129F7-366F-EC16-86F9-0200BE1251F4}"/>
              </a:ext>
            </a:extLst>
          </p:cNvPr>
          <p:cNvSpPr txBox="1"/>
          <p:nvPr/>
        </p:nvSpPr>
        <p:spPr>
          <a:xfrm>
            <a:off x="214661" y="1564408"/>
            <a:ext cx="8714678" cy="3266985"/>
          </a:xfrm>
          <a:prstGeom prst="rect">
            <a:avLst/>
          </a:prstGeom>
          <a:noFill/>
        </p:spPr>
        <p:txBody>
          <a:bodyPr wrap="square">
            <a:spAutoFit/>
          </a:bodyPr>
          <a:lstStyle/>
          <a:p>
            <a:pPr marL="342900" indent="-342900" algn="just">
              <a:lnSpc>
                <a:spcPct val="150000"/>
              </a:lnSpc>
              <a:buFontTx/>
              <a:buChar char="-"/>
            </a:pPr>
            <a:r>
              <a:rPr lang="vi-VN" sz="2000"/>
              <a:t>Nông nghiệp mất mùa, dẫn đến (1)……</a:t>
            </a:r>
            <a:r>
              <a:rPr lang="en-US" sz="2000"/>
              <a:t>…………………… </a:t>
            </a:r>
            <a:r>
              <a:rPr lang="vi-VN" sz="2000"/>
              <a:t>nghiêm trọng. </a:t>
            </a:r>
          </a:p>
          <a:p>
            <a:pPr marL="342900" indent="-342900" algn="just">
              <a:lnSpc>
                <a:spcPct val="150000"/>
              </a:lnSpc>
              <a:buFontTx/>
              <a:buChar char="-"/>
            </a:pPr>
            <a:r>
              <a:rPr lang="vi-VN" sz="2000"/>
              <a:t>Trước mắt: (2)……</a:t>
            </a:r>
            <a:r>
              <a:rPr lang="en-US" sz="2000"/>
              <a:t>…………………………………..</a:t>
            </a:r>
            <a:r>
              <a:rPr lang="vi-VN" sz="2000"/>
              <a:t>,“Hũ gạo cứu đói”.</a:t>
            </a:r>
          </a:p>
          <a:p>
            <a:pPr marL="342900" indent="-342900" algn="just">
              <a:lnSpc>
                <a:spcPct val="150000"/>
              </a:lnSpc>
              <a:buFontTx/>
              <a:buChar char="-"/>
            </a:pPr>
            <a:r>
              <a:rPr lang="vi-VN" sz="2000"/>
              <a:t>Lâu dài: (3)……</a:t>
            </a:r>
            <a:r>
              <a:rPr lang="en-US" sz="2000"/>
              <a:t>…………………………….</a:t>
            </a:r>
            <a:r>
              <a:rPr lang="vi-VN" sz="2000"/>
              <a:t> “Tấc đất tấc vàng”, ban hành các sắc lệnh giảm tô, thuế, chia lại ruộng đất, sửa chữa đê điều,...</a:t>
            </a:r>
          </a:p>
          <a:p>
            <a:pPr marL="342900" indent="-342900" algn="just">
              <a:lnSpc>
                <a:spcPct val="150000"/>
              </a:lnSpc>
              <a:buFontTx/>
              <a:buChar char="-"/>
            </a:pPr>
            <a:r>
              <a:rPr lang="vi-VN" sz="2000"/>
              <a:t>(4)……</a:t>
            </a:r>
            <a:r>
              <a:rPr lang="en-US" sz="2000"/>
              <a:t>………………………………………… </a:t>
            </a:r>
            <a:r>
              <a:rPr lang="vi-VN" sz="2000"/>
              <a:t>quốc gia trống rỗng.</a:t>
            </a:r>
          </a:p>
          <a:p>
            <a:pPr marL="342900" indent="-342900" algn="just">
              <a:lnSpc>
                <a:spcPct val="150000"/>
              </a:lnSpc>
              <a:buFont typeface="Arial" panose="020B0604020202020204" pitchFamily="34" charset="0"/>
              <a:buChar char="•"/>
            </a:pPr>
            <a:r>
              <a:rPr lang="vi-VN" sz="2000"/>
              <a:t>Trước mắt: Huy động tinh thần (5)……</a:t>
            </a:r>
            <a:r>
              <a:rPr lang="en-US" sz="2000"/>
              <a:t>……………………. </a:t>
            </a:r>
            <a:r>
              <a:rPr lang="vi-VN" sz="2000"/>
              <a:t>của nhân dân.</a:t>
            </a:r>
            <a:endParaRPr lang="en-US" sz="2000"/>
          </a:p>
          <a:p>
            <a:pPr marL="342900" indent="-342900" algn="just">
              <a:lnSpc>
                <a:spcPct val="150000"/>
              </a:lnSpc>
              <a:buFont typeface="Arial" panose="020B0604020202020204" pitchFamily="34" charset="0"/>
              <a:buChar char="•"/>
            </a:pPr>
            <a:r>
              <a:rPr lang="vi-VN" sz="2000"/>
              <a:t>Lâu dài: Phát hành (6)……</a:t>
            </a:r>
            <a:r>
              <a:rPr lang="en-US" sz="2000"/>
              <a:t>…………………………………………..</a:t>
            </a:r>
            <a:endParaRPr lang="vi-VN" sz="2000"/>
          </a:p>
        </p:txBody>
      </p:sp>
      <p:sp>
        <p:nvSpPr>
          <p:cNvPr id="2" name="Rectangle: Rounded Corners 1">
            <a:extLst>
              <a:ext uri="{FF2B5EF4-FFF2-40B4-BE49-F238E27FC236}">
                <a16:creationId xmlns:a16="http://schemas.microsoft.com/office/drawing/2014/main" id="{C32464F1-3A0A-C421-79D4-7F51E8713AF4}"/>
              </a:ext>
            </a:extLst>
          </p:cNvPr>
          <p:cNvSpPr/>
          <p:nvPr/>
        </p:nvSpPr>
        <p:spPr>
          <a:xfrm>
            <a:off x="953429" y="312107"/>
            <a:ext cx="1968190" cy="457200"/>
          </a:xfrm>
          <a:prstGeom prst="roundRect">
            <a:avLst>
              <a:gd name="adj" fmla="val 50000"/>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tiền Việt Nam</a:t>
            </a:r>
            <a:endParaRPr lang="en-US" sz="1600">
              <a:latin typeface="+mj-lt"/>
            </a:endParaRPr>
          </a:p>
        </p:txBody>
      </p:sp>
      <p:sp>
        <p:nvSpPr>
          <p:cNvPr id="3" name="Rectangle: Rounded Corners 2">
            <a:extLst>
              <a:ext uri="{FF2B5EF4-FFF2-40B4-BE49-F238E27FC236}">
                <a16:creationId xmlns:a16="http://schemas.microsoft.com/office/drawing/2014/main" id="{141928F9-A921-70A9-B95A-F8B26A72E801}"/>
              </a:ext>
            </a:extLst>
          </p:cNvPr>
          <p:cNvSpPr/>
          <p:nvPr/>
        </p:nvSpPr>
        <p:spPr>
          <a:xfrm>
            <a:off x="3078996" y="312106"/>
            <a:ext cx="2295892" cy="457200"/>
          </a:xfrm>
          <a:prstGeom prst="roundRect">
            <a:avLst>
              <a:gd name="adj" fmla="val 50000"/>
            </a:avLst>
          </a:prstGeom>
          <a:solidFill>
            <a:schemeClr val="accent6"/>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tăng gia sản xuất</a:t>
            </a:r>
            <a:endParaRPr lang="en-US" sz="1600">
              <a:latin typeface="+mj-lt"/>
            </a:endParaRPr>
          </a:p>
        </p:txBody>
      </p:sp>
      <p:sp>
        <p:nvSpPr>
          <p:cNvPr id="4" name="Rectangle: Rounded Corners 3">
            <a:extLst>
              <a:ext uri="{FF2B5EF4-FFF2-40B4-BE49-F238E27FC236}">
                <a16:creationId xmlns:a16="http://schemas.microsoft.com/office/drawing/2014/main" id="{2709A1CA-15D3-B490-4DF8-F68D47CB5CA2}"/>
              </a:ext>
            </a:extLst>
          </p:cNvPr>
          <p:cNvSpPr/>
          <p:nvPr/>
        </p:nvSpPr>
        <p:spPr>
          <a:xfrm>
            <a:off x="5532265" y="312106"/>
            <a:ext cx="2658306" cy="457200"/>
          </a:xfrm>
          <a:prstGeom prst="roundRect">
            <a:avLst>
              <a:gd name="adj" fmla="val 50000"/>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cs typeface="Times New Roman" panose="02020603050405020304" pitchFamily="18" charset="0"/>
              </a:rPr>
              <a:t>“nhường cơm sẻ áo”</a:t>
            </a:r>
            <a:endParaRPr lang="en-US" sz="1600"/>
          </a:p>
        </p:txBody>
      </p:sp>
      <p:sp>
        <p:nvSpPr>
          <p:cNvPr id="5" name="Rectangle: Rounded Corners 4">
            <a:extLst>
              <a:ext uri="{FF2B5EF4-FFF2-40B4-BE49-F238E27FC236}">
                <a16:creationId xmlns:a16="http://schemas.microsoft.com/office/drawing/2014/main" id="{66C45F12-54DC-2C02-896E-5503A4558AFD}"/>
              </a:ext>
            </a:extLst>
          </p:cNvPr>
          <p:cNvSpPr/>
          <p:nvPr/>
        </p:nvSpPr>
        <p:spPr>
          <a:xfrm>
            <a:off x="953429" y="873211"/>
            <a:ext cx="1968190" cy="457200"/>
          </a:xfrm>
          <a:prstGeom prst="roundRect">
            <a:avLst>
              <a:gd name="adj" fmla="val 50000"/>
            </a:avLst>
          </a:prstGeom>
          <a:solidFill>
            <a:schemeClr val="accent6"/>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ngân khố</a:t>
            </a:r>
            <a:endParaRPr lang="en-US" sz="1600">
              <a:latin typeface="+mj-lt"/>
            </a:endParaRPr>
          </a:p>
        </p:txBody>
      </p:sp>
      <p:sp>
        <p:nvSpPr>
          <p:cNvPr id="6" name="Rectangle: Rounded Corners 5">
            <a:extLst>
              <a:ext uri="{FF2B5EF4-FFF2-40B4-BE49-F238E27FC236}">
                <a16:creationId xmlns:a16="http://schemas.microsoft.com/office/drawing/2014/main" id="{E6E7A4B6-4F35-1200-43C2-F964FF322265}"/>
              </a:ext>
            </a:extLst>
          </p:cNvPr>
          <p:cNvSpPr/>
          <p:nvPr/>
        </p:nvSpPr>
        <p:spPr>
          <a:xfrm>
            <a:off x="3078996" y="873211"/>
            <a:ext cx="2295892" cy="457200"/>
          </a:xfrm>
          <a:prstGeom prst="roundRect">
            <a:avLst>
              <a:gd name="adj" fmla="val 50000"/>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nạn đói</a:t>
            </a:r>
            <a:endParaRPr lang="en-US" sz="1600">
              <a:latin typeface="+mj-lt"/>
            </a:endParaRPr>
          </a:p>
        </p:txBody>
      </p:sp>
      <p:sp>
        <p:nvSpPr>
          <p:cNvPr id="7" name="Rectangle: Rounded Corners 6">
            <a:extLst>
              <a:ext uri="{FF2B5EF4-FFF2-40B4-BE49-F238E27FC236}">
                <a16:creationId xmlns:a16="http://schemas.microsoft.com/office/drawing/2014/main" id="{7CE5DA75-8691-A48C-0230-4FBD25C0ACD4}"/>
              </a:ext>
            </a:extLst>
          </p:cNvPr>
          <p:cNvSpPr/>
          <p:nvPr/>
        </p:nvSpPr>
        <p:spPr>
          <a:xfrm>
            <a:off x="5532265" y="873210"/>
            <a:ext cx="2600691" cy="457200"/>
          </a:xfrm>
          <a:prstGeom prst="roundRect">
            <a:avLst>
              <a:gd name="adj" fmla="val 50000"/>
            </a:avLst>
          </a:prstGeom>
          <a:solidFill>
            <a:schemeClr val="accent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tự nguyện đóng góp</a:t>
            </a:r>
            <a:endParaRPr lang="en-US" sz="1600">
              <a:latin typeface="+mj-lt"/>
            </a:endParaRPr>
          </a:p>
        </p:txBody>
      </p:sp>
    </p:spTree>
    <p:extLst>
      <p:ext uri="{BB962C8B-B14F-4D97-AF65-F5344CB8AC3E}">
        <p14:creationId xmlns:p14="http://schemas.microsoft.com/office/powerpoint/2010/main" val="3243151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3.08642E-6 L 0.29079 0.77777 " pathEditMode="relative" rAng="0" ptsTypes="AA">
                                      <p:cBhvr>
                                        <p:cTn id="6" dur="500" fill="hold"/>
                                        <p:tgtEl>
                                          <p:spTgt spid="2"/>
                                        </p:tgtEl>
                                        <p:attrNameLst>
                                          <p:attrName>ppt_x</p:attrName>
                                          <p:attrName>ppt_y</p:attrName>
                                        </p:attrNameLst>
                                      </p:cBhvr>
                                      <p:rCtr x="14531" y="3888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61111E-6 3.08642E-6 L -0.0908 0.42531 " pathEditMode="relative" rAng="0" ptsTypes="AA">
                                      <p:cBhvr>
                                        <p:cTn id="10" dur="500" fill="hold"/>
                                        <p:tgtEl>
                                          <p:spTgt spid="3"/>
                                        </p:tgtEl>
                                        <p:attrNameLst>
                                          <p:attrName>ppt_x</p:attrName>
                                          <p:attrName>ppt_y</p:attrName>
                                        </p:attrNameLst>
                                      </p:cBhvr>
                                      <p:rCtr x="-4549" y="2126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6 3.08642E-6 L -0.30521 0.33271 " pathEditMode="relative" rAng="0" ptsTypes="AA">
                                      <p:cBhvr>
                                        <p:cTn id="14" dur="500" fill="hold"/>
                                        <p:tgtEl>
                                          <p:spTgt spid="4"/>
                                        </p:tgtEl>
                                        <p:attrNameLst>
                                          <p:attrName>ppt_x</p:attrName>
                                          <p:attrName>ppt_y</p:attrName>
                                        </p:attrNameLst>
                                      </p:cBhvr>
                                      <p:rCtr x="-15260" y="1663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44444E-6 2.46914E-6 L 0.0809 0.49105 " pathEditMode="relative" rAng="0" ptsTypes="AA">
                                      <p:cBhvr>
                                        <p:cTn id="18" dur="500" fill="hold"/>
                                        <p:tgtEl>
                                          <p:spTgt spid="5"/>
                                        </p:tgtEl>
                                        <p:attrNameLst>
                                          <p:attrName>ppt_x</p:attrName>
                                          <p:attrName>ppt_y</p:attrName>
                                        </p:attrNameLst>
                                      </p:cBhvr>
                                      <p:rCtr x="4045" y="2453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61111E-6 2.46914E-6 L 0.17586 0.12839 " pathEditMode="relative" rAng="0" ptsTypes="AA">
                                      <p:cBhvr>
                                        <p:cTn id="22" dur="500" fill="hold"/>
                                        <p:tgtEl>
                                          <p:spTgt spid="6"/>
                                        </p:tgtEl>
                                        <p:attrNameLst>
                                          <p:attrName>ppt_x</p:attrName>
                                          <p:attrName>ppt_y</p:attrName>
                                        </p:attrNameLst>
                                      </p:cBhvr>
                                      <p:rCtr x="8785" y="642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22222E-6 2.46914E-6 L -0.11041 0.58364 " pathEditMode="relative" rAng="0" ptsTypes="AA">
                                      <p:cBhvr>
                                        <p:cTn id="26" dur="500" fill="hold"/>
                                        <p:tgtEl>
                                          <p:spTgt spid="7"/>
                                        </p:tgtEl>
                                        <p:attrNameLst>
                                          <p:attrName>ppt_x</p:attrName>
                                          <p:attrName>ppt_y</p:attrName>
                                        </p:attrNameLst>
                                      </p:cBhvr>
                                      <p:rCtr x="-5521" y="2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a:extLst>
            <a:ext uri="{FF2B5EF4-FFF2-40B4-BE49-F238E27FC236}">
              <a16:creationId xmlns:a16="http://schemas.microsoft.com/office/drawing/2014/main" id="{D16223CC-53F6-A72C-036D-4751C62F9186}"/>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BFF087AF-E069-C1D7-69E2-57D881260686}"/>
              </a:ext>
            </a:extLst>
          </p:cNvPr>
          <p:cNvSpPr txBox="1"/>
          <p:nvPr/>
        </p:nvSpPr>
        <p:spPr>
          <a:xfrm>
            <a:off x="661639" y="603495"/>
            <a:ext cx="7820722" cy="958660"/>
          </a:xfrm>
          <a:prstGeom prst="rect">
            <a:avLst/>
          </a:prstGeom>
          <a:noFill/>
        </p:spPr>
        <p:txBody>
          <a:bodyPr wrap="square">
            <a:spAutoFit/>
          </a:bodyPr>
          <a:lstStyle/>
          <a:p>
            <a:pPr algn="just">
              <a:lnSpc>
                <a:spcPct val="150000"/>
              </a:lnSpc>
            </a:pPr>
            <a:r>
              <a:rPr lang="en-US" sz="2000" kern="100">
                <a:latin typeface="Arial" panose="020B0604020202020204" pitchFamily="34" charset="0"/>
                <a:ea typeface="Calibri" panose="020F0502020204030204" pitchFamily="34" charset="0"/>
                <a:cs typeface="Arial" panose="020B0604020202020204" pitchFamily="34" charset="0"/>
              </a:rPr>
              <a:t>K</a:t>
            </a:r>
            <a:r>
              <a:rPr lang="vi-VN" sz="2000" kern="100">
                <a:latin typeface="Arial" panose="020B0604020202020204" pitchFamily="34" charset="0"/>
                <a:ea typeface="Calibri" panose="020F0502020204030204" pitchFamily="34" charset="0"/>
                <a:cs typeface="Arial" panose="020B0604020202020204" pitchFamily="34" charset="0"/>
              </a:rPr>
              <a:t>hai thác Hình 13.2 – 13.3, Tư liệu 2, tổng hợp kết quả bài tập nhanh vừa làm và trả lời câu hỏi:</a:t>
            </a:r>
            <a:endParaRPr lang="en-US" sz="1600" b="1">
              <a:solidFill>
                <a:srgbClr val="FF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8F11EBE3-2F26-D0BE-717C-620B1E624B89}"/>
              </a:ext>
            </a:extLst>
          </p:cNvPr>
          <p:cNvSpPr/>
          <p:nvPr/>
        </p:nvSpPr>
        <p:spPr>
          <a:xfrm>
            <a:off x="661640" y="1806497"/>
            <a:ext cx="3233854" cy="2430966"/>
          </a:xfrm>
          <a:prstGeom prst="roundRect">
            <a:avLst>
              <a:gd name="adj" fmla="val 5254"/>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a typeface="Times New Roman" panose="02020603050405020304" pitchFamily="18" charset="0"/>
                <a:cs typeface="Arial" panose="020B0604020202020204" pitchFamily="34" charset="0"/>
              </a:rPr>
              <a:t>Hãy nêu các biện pháp để giải quyết khó khăn về kinh tế của chính quyền địa phương.</a:t>
            </a:r>
            <a:endParaRPr lang="en-US" sz="2000"/>
          </a:p>
        </p:txBody>
      </p:sp>
      <p:sp>
        <p:nvSpPr>
          <p:cNvPr id="2" name="Freeform 6">
            <a:extLst>
              <a:ext uri="{FF2B5EF4-FFF2-40B4-BE49-F238E27FC236}">
                <a16:creationId xmlns:a16="http://schemas.microsoft.com/office/drawing/2014/main" id="{5C679AE1-163D-9CB3-5376-206529F1803E}"/>
              </a:ext>
            </a:extLst>
          </p:cNvPr>
          <p:cNvSpPr/>
          <p:nvPr/>
        </p:nvSpPr>
        <p:spPr>
          <a:xfrm>
            <a:off x="4029307" y="1569244"/>
            <a:ext cx="5018050" cy="3581345"/>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011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157513B3-28AB-0C45-3B46-591D8DD45776}"/>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B9677F36-C144-8B8A-60B4-E4ED1D479E77}"/>
              </a:ext>
            </a:extLst>
          </p:cNvPr>
          <p:cNvGrpSpPr/>
          <p:nvPr/>
        </p:nvGrpSpPr>
        <p:grpSpPr>
          <a:xfrm>
            <a:off x="861036" y="338844"/>
            <a:ext cx="3334377" cy="2704357"/>
            <a:chOff x="5299901" y="1530990"/>
            <a:chExt cx="3334377" cy="2704357"/>
          </a:xfrm>
        </p:grpSpPr>
        <p:pic>
          <p:nvPicPr>
            <p:cNvPr id="22" name="Picture 21">
              <a:extLst>
                <a:ext uri="{FF2B5EF4-FFF2-40B4-BE49-F238E27FC236}">
                  <a16:creationId xmlns:a16="http://schemas.microsoft.com/office/drawing/2014/main" id="{F89813DB-BC55-D97D-C107-883CF4FEA9B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5299901" y="1530990"/>
              <a:ext cx="3334377" cy="2005640"/>
            </a:xfrm>
            <a:prstGeom prst="rect">
              <a:avLst/>
            </a:prstGeom>
          </p:spPr>
        </p:pic>
        <p:sp>
          <p:nvSpPr>
            <p:cNvPr id="23" name="TextBox 22">
              <a:extLst>
                <a:ext uri="{FF2B5EF4-FFF2-40B4-BE49-F238E27FC236}">
                  <a16:creationId xmlns:a16="http://schemas.microsoft.com/office/drawing/2014/main" id="{37C78B80-B4AB-585D-24A8-E9BB4F2C8CF6}"/>
                </a:ext>
              </a:extLst>
            </p:cNvPr>
            <p:cNvSpPr txBox="1"/>
            <p:nvPr/>
          </p:nvSpPr>
          <p:spPr>
            <a:xfrm>
              <a:off x="5383484" y="3536630"/>
              <a:ext cx="3167209" cy="698717"/>
            </a:xfrm>
            <a:prstGeom prst="rect">
              <a:avLst/>
            </a:prstGeom>
            <a:noFill/>
          </p:spPr>
          <p:txBody>
            <a:bodyPr wrap="square" rtlCol="0">
              <a:spAutoFit/>
            </a:bodyPr>
            <a:lstStyle/>
            <a:p>
              <a:pPr algn="ctr">
                <a:lnSpc>
                  <a:spcPct val="150000"/>
                </a:lnSpc>
              </a:pPr>
              <a:r>
                <a:rPr lang="en-US" b="1"/>
                <a:t>Hình 13.2. </a:t>
              </a:r>
              <a:r>
                <a:rPr lang="vi-VN"/>
                <a:t>Người dân Hà Nội mít tinh</a:t>
              </a:r>
              <a:r>
                <a:rPr lang="en-US"/>
                <a:t> </a:t>
              </a:r>
              <a:r>
                <a:rPr lang="vi-VN"/>
                <a:t>hưởng ứng hoạt động cứu đói</a:t>
              </a:r>
            </a:p>
          </p:txBody>
        </p:sp>
      </p:grpSp>
      <p:grpSp>
        <p:nvGrpSpPr>
          <p:cNvPr id="2" name="Group 1">
            <a:extLst>
              <a:ext uri="{FF2B5EF4-FFF2-40B4-BE49-F238E27FC236}">
                <a16:creationId xmlns:a16="http://schemas.microsoft.com/office/drawing/2014/main" id="{4C9676DE-E4B5-6587-8E1F-CD7F7B1C8D02}"/>
              </a:ext>
            </a:extLst>
          </p:cNvPr>
          <p:cNvGrpSpPr/>
          <p:nvPr/>
        </p:nvGrpSpPr>
        <p:grpSpPr>
          <a:xfrm>
            <a:off x="4657508" y="338844"/>
            <a:ext cx="3779101" cy="2704356"/>
            <a:chOff x="5077538" y="1530990"/>
            <a:chExt cx="3779101" cy="2704356"/>
          </a:xfrm>
        </p:grpSpPr>
        <p:pic>
          <p:nvPicPr>
            <p:cNvPr id="3" name="Picture 2">
              <a:extLst>
                <a:ext uri="{FF2B5EF4-FFF2-40B4-BE49-F238E27FC236}">
                  <a16:creationId xmlns:a16="http://schemas.microsoft.com/office/drawing/2014/main" id="{B7FC69E5-7765-6EE4-814D-642A4BAD4463}"/>
                </a:ext>
              </a:extLst>
            </p:cNvPr>
            <p:cNvPicPr>
              <a:picLocks noChangeAspect="1"/>
            </p:cNvPicPr>
            <p:nvPr/>
          </p:nvPicPr>
          <p:blipFill>
            <a:blip r:embed="rId5"/>
            <a:srcRect/>
            <a:stretch/>
          </p:blipFill>
          <p:spPr>
            <a:xfrm>
              <a:off x="5564841" y="1530990"/>
              <a:ext cx="2804496" cy="2005640"/>
            </a:xfrm>
            <a:prstGeom prst="rect">
              <a:avLst/>
            </a:prstGeom>
          </p:spPr>
        </p:pic>
        <p:sp>
          <p:nvSpPr>
            <p:cNvPr id="4" name="TextBox 3">
              <a:extLst>
                <a:ext uri="{FF2B5EF4-FFF2-40B4-BE49-F238E27FC236}">
                  <a16:creationId xmlns:a16="http://schemas.microsoft.com/office/drawing/2014/main" id="{A7678D1C-91E3-CD5A-79F5-CCF30C4C9740}"/>
                </a:ext>
              </a:extLst>
            </p:cNvPr>
            <p:cNvSpPr txBox="1"/>
            <p:nvPr/>
          </p:nvSpPr>
          <p:spPr>
            <a:xfrm>
              <a:off x="5077538" y="3536629"/>
              <a:ext cx="3779101" cy="698717"/>
            </a:xfrm>
            <a:prstGeom prst="rect">
              <a:avLst/>
            </a:prstGeom>
            <a:noFill/>
          </p:spPr>
          <p:txBody>
            <a:bodyPr wrap="square" rtlCol="0">
              <a:spAutoFit/>
            </a:bodyPr>
            <a:lstStyle/>
            <a:p>
              <a:pPr algn="ctr">
                <a:lnSpc>
                  <a:spcPct val="150000"/>
                </a:lnSpc>
              </a:pPr>
              <a:r>
                <a:rPr lang="en-US" b="1"/>
                <a:t>Hình 13.3. </a:t>
              </a:r>
              <a:r>
                <a:rPr lang="vi-VN"/>
                <a:t>Hình 13.3. Các tầng lớp nhân dân Thủ đô mít tinh ủng hộ Tuần lễ vàng</a:t>
              </a:r>
            </a:p>
          </p:txBody>
        </p:sp>
      </p:grpSp>
      <p:sp>
        <p:nvSpPr>
          <p:cNvPr id="5" name="Rectangle: Diagonal Corners Rounded 4">
            <a:extLst>
              <a:ext uri="{FF2B5EF4-FFF2-40B4-BE49-F238E27FC236}">
                <a16:creationId xmlns:a16="http://schemas.microsoft.com/office/drawing/2014/main" id="{C57FB28D-9B2C-AB78-2A29-66687F7CE08B}"/>
              </a:ext>
            </a:extLst>
          </p:cNvPr>
          <p:cNvSpPr/>
          <p:nvPr/>
        </p:nvSpPr>
        <p:spPr>
          <a:xfrm>
            <a:off x="526060" y="3233714"/>
            <a:ext cx="8262898" cy="1652717"/>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a:t>
            </a:r>
            <a:r>
              <a:rPr lang="en-US" sz="2000" b="1" kern="100">
                <a:solidFill>
                  <a:srgbClr val="0070C0"/>
                </a:solidFill>
                <a:latin typeface="Times New Roman" panose="02020603050405020304" pitchFamily="18" charset="0"/>
                <a:ea typeface="Calibri" panose="020F0502020204030204" pitchFamily="34" charset="0"/>
              </a:rPr>
              <a:t>2</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Chủ tịch Hồ Chí Minh đã kêu gọi: “Tăng gia sản xuất! Tăng gia sản xuất ngay! Tăng gia sản xuất nữa! Đó là khẩu hiệu của ta ngày nay. Đó là cách thiết thực của chúng ta để giữ vững quyền tự do, độc lập”. </a:t>
            </a:r>
          </a:p>
          <a:p>
            <a:pPr algn="r">
              <a:lnSpc>
                <a:spcPct val="150000"/>
              </a:lnSpc>
            </a:pPr>
            <a:r>
              <a:rPr lang="vi-VN" sz="1050">
                <a:solidFill>
                  <a:srgbClr val="000000"/>
                </a:solidFill>
                <a:latin typeface="Times New Roman" panose="02020603050405020304" pitchFamily="18" charset="0"/>
                <a:ea typeface="Times New Roman" panose="02020603050405020304" pitchFamily="18" charset="0"/>
              </a:rPr>
              <a:t>(Hồ Chí Minh: Toàn tập, Tập 4, Sđd, tr.135)</a:t>
            </a:r>
          </a:p>
        </p:txBody>
      </p:sp>
    </p:spTree>
    <p:extLst>
      <p:ext uri="{BB962C8B-B14F-4D97-AF65-F5344CB8AC3E}">
        <p14:creationId xmlns:p14="http://schemas.microsoft.com/office/powerpoint/2010/main" val="184596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97092-1F6C-4049-3576-E7EAA60E42E1}"/>
            </a:ext>
          </a:extLst>
        </p:cNvPr>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37FA589C-FD3E-B18D-3A20-9E6A6383570E}"/>
              </a:ext>
            </a:extLst>
          </p:cNvPr>
          <p:cNvSpPr/>
          <p:nvPr/>
        </p:nvSpPr>
        <p:spPr>
          <a:xfrm>
            <a:off x="315061" y="532457"/>
            <a:ext cx="8513878" cy="2150805"/>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2.1</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Hồ Chí Minh khẳng định: “Chúng ta tranh được tự do, độc lập rồi mà dân cứ chết đói, chết rét, thì tự do độc lập cũng không làm gì”. Vì vậy, Nhà nước cần phải thực hiện ngay: 1. Làm cho dân có ăn; 2. Làm cho dân có mặc; 3. Làm cho dân có chỗ ở”.</a:t>
            </a:r>
          </a:p>
          <a:p>
            <a:pPr algn="r">
              <a:lnSpc>
                <a:spcPct val="150000"/>
              </a:lnSpc>
            </a:pPr>
            <a:r>
              <a:rPr lang="vi-VN" sz="1100">
                <a:solidFill>
                  <a:srgbClr val="000000"/>
                </a:solidFill>
                <a:latin typeface="Times New Roman" panose="02020603050405020304" pitchFamily="18" charset="0"/>
                <a:ea typeface="Times New Roman" panose="02020603050405020304" pitchFamily="18" charset="0"/>
              </a:rPr>
              <a:t>(Báo Cứu Quốc, ngày 11/1/1946)</a:t>
            </a:r>
          </a:p>
        </p:txBody>
      </p:sp>
      <p:pic>
        <p:nvPicPr>
          <p:cNvPr id="15" name="Picture 14">
            <a:extLst>
              <a:ext uri="{FF2B5EF4-FFF2-40B4-BE49-F238E27FC236}">
                <a16:creationId xmlns:a16="http://schemas.microsoft.com/office/drawing/2014/main" id="{BD7DF6AF-A118-0378-5D1B-AE71D1BF4EFD}"/>
              </a:ext>
            </a:extLst>
          </p:cNvPr>
          <p:cNvPicPr>
            <a:picLocks noChangeAspect="1"/>
          </p:cNvPicPr>
          <p:nvPr/>
        </p:nvPicPr>
        <p:blipFill>
          <a:blip r:embed="rId2"/>
          <a:stretch>
            <a:fillRect/>
          </a:stretch>
        </p:blipFill>
        <p:spPr>
          <a:xfrm>
            <a:off x="8282845" y="0"/>
            <a:ext cx="861155" cy="167447"/>
          </a:xfrm>
          <a:prstGeom prst="rect">
            <a:avLst/>
          </a:prstGeom>
        </p:spPr>
      </p:pic>
      <p:sp>
        <p:nvSpPr>
          <p:cNvPr id="2" name="Rectangle: Diagonal Corners Rounded 1">
            <a:extLst>
              <a:ext uri="{FF2B5EF4-FFF2-40B4-BE49-F238E27FC236}">
                <a16:creationId xmlns:a16="http://schemas.microsoft.com/office/drawing/2014/main" id="{D30CBBA6-104B-7641-4DF9-F895B09F61C3}"/>
              </a:ext>
            </a:extLst>
          </p:cNvPr>
          <p:cNvSpPr/>
          <p:nvPr/>
        </p:nvSpPr>
        <p:spPr>
          <a:xfrm>
            <a:off x="315061" y="2840759"/>
            <a:ext cx="8513878" cy="1865055"/>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2.2</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“...Lúc chúng ta nâng bát cơm mà ăn, nghĩ đến kẻ đói khổ, chúng ta không khỏi động lòng..., và tôi xin thực hành trước: Cứ 10 ngày nhịn ăn một bữa, mỗi tháng nhịn 3 bữa. Đem gạo đó (mỗi bữa một bơ) để cứu dân nghèo”. </a:t>
            </a:r>
          </a:p>
          <a:p>
            <a:pPr algn="r">
              <a:lnSpc>
                <a:spcPct val="150000"/>
              </a:lnSpc>
            </a:pPr>
            <a:r>
              <a:rPr lang="vi-VN" sz="1100">
                <a:solidFill>
                  <a:srgbClr val="000000"/>
                </a:solidFill>
                <a:latin typeface="Times New Roman" panose="02020603050405020304" pitchFamily="18" charset="0"/>
                <a:ea typeface="Times New Roman" panose="02020603050405020304" pitchFamily="18" charset="0"/>
              </a:rPr>
              <a:t>(Hồ Chí Minh toàn tập, tập 4, NXB Chính trị quốc gia, Hà Nội, 2011, trang 33)</a:t>
            </a:r>
          </a:p>
        </p:txBody>
      </p:sp>
    </p:spTree>
    <p:extLst>
      <p:ext uri="{BB962C8B-B14F-4D97-AF65-F5344CB8AC3E}">
        <p14:creationId xmlns:p14="http://schemas.microsoft.com/office/powerpoint/2010/main" val="66088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p:nvPr/>
        </p:nvSpPr>
        <p:spPr>
          <a:xfrm>
            <a:off x="550507" y="1059890"/>
            <a:ext cx="8042986" cy="672266"/>
          </a:xfrm>
          <a:prstGeom prst="plaque">
            <a:avLst>
              <a:gd name="adj" fmla="val 12093"/>
            </a:avLst>
          </a:prstGeom>
          <a:solidFill>
            <a:schemeClr val="bg1">
              <a:lumMod val="75000"/>
            </a:schemeClr>
          </a:solid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mn-lt"/>
                <a:ea typeface="Gothic A1"/>
                <a:cs typeface="Gothic A1"/>
                <a:sym typeface="Gothic A1"/>
              </a:rPr>
              <a:t>CHƯƠNG 4: VIỆT NAM TỪ NĂM 1945 ĐẾN NĂM 1991</a:t>
            </a:r>
            <a:endParaRPr sz="2400" b="1">
              <a:latin typeface="+mn-lt"/>
              <a:ea typeface="Gothic A1"/>
              <a:cs typeface="Gothic A1"/>
              <a:sym typeface="Gothic A1"/>
            </a:endParaRPr>
          </a:p>
        </p:txBody>
      </p:sp>
      <p:sp>
        <p:nvSpPr>
          <p:cNvPr id="15" name="TextBox 14">
            <a:extLst>
              <a:ext uri="{FF2B5EF4-FFF2-40B4-BE49-F238E27FC236}">
                <a16:creationId xmlns:a16="http://schemas.microsoft.com/office/drawing/2014/main" id="{747754FE-F809-1359-D131-B1C0D59C6661}"/>
              </a:ext>
            </a:extLst>
          </p:cNvPr>
          <p:cNvSpPr txBox="1"/>
          <p:nvPr/>
        </p:nvSpPr>
        <p:spPr>
          <a:xfrm>
            <a:off x="466683" y="1910576"/>
            <a:ext cx="8210634" cy="2482667"/>
          </a:xfrm>
          <a:prstGeom prst="rect">
            <a:avLst/>
          </a:prstGeom>
          <a:noFill/>
        </p:spPr>
        <p:txBody>
          <a:bodyPr wrap="square">
            <a:spAutoFit/>
          </a:bodyPr>
          <a:lstStyle/>
          <a:p>
            <a:pPr algn="ctr">
              <a:lnSpc>
                <a:spcPct val="150000"/>
              </a:lnSpc>
              <a:spcBef>
                <a:spcPts val="100"/>
              </a:spcBef>
              <a:spcAft>
                <a:spcPts val="100"/>
              </a:spcAft>
            </a:pPr>
            <a:r>
              <a:rPr lang="vi-VN" sz="3600" b="1">
                <a:solidFill>
                  <a:schemeClr val="tx2">
                    <a:lumMod val="60000"/>
                    <a:lumOff val="40000"/>
                  </a:schemeClr>
                </a:solidFill>
                <a:effectLst/>
                <a:latin typeface="+mn-lt"/>
                <a:ea typeface="Times New Roman" panose="02020603050405020304" pitchFamily="18" charset="0"/>
              </a:rPr>
              <a:t>BÀI 13: VIỆT NAM TRONG NĂM ĐẦU</a:t>
            </a:r>
            <a:br>
              <a:rPr lang="vi-VN" sz="3600" b="1">
                <a:solidFill>
                  <a:schemeClr val="tx2">
                    <a:lumMod val="60000"/>
                    <a:lumOff val="40000"/>
                  </a:schemeClr>
                </a:solidFill>
                <a:effectLst/>
                <a:latin typeface="+mn-lt"/>
                <a:ea typeface="Times New Roman" panose="02020603050405020304" pitchFamily="18" charset="0"/>
              </a:rPr>
            </a:br>
            <a:r>
              <a:rPr lang="vi-VN" sz="3600" b="1">
                <a:solidFill>
                  <a:schemeClr val="tx2">
                    <a:lumMod val="60000"/>
                    <a:lumOff val="40000"/>
                  </a:schemeClr>
                </a:solidFill>
                <a:effectLst/>
                <a:latin typeface="+mn-lt"/>
                <a:ea typeface="Times New Roman" panose="02020603050405020304" pitchFamily="18" charset="0"/>
              </a:rPr>
              <a:t> SAU CÁCH MẠNG THÁNG TÁM NĂM 1945 </a:t>
            </a:r>
            <a:endParaRPr lang="en-US" sz="3600" b="1">
              <a:solidFill>
                <a:schemeClr val="tx2">
                  <a:lumMod val="60000"/>
                  <a:lumOff val="40000"/>
                </a:schemeClr>
              </a:solidFill>
              <a:effectLst/>
              <a:latin typeface="+mn-lt"/>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barn(inVertical)">
                                      <p:cBhvr>
                                        <p:cTn id="7" dur="5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78721C56-7A7A-76F5-F1C8-65B4108CAC6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743E539-F3F8-746D-CB6C-36E53FAD4158}"/>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FEA0A107-852C-66C8-62A6-FEDFBD6380F2}"/>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F6DBF699-58B2-B712-8A3B-0415EA8ED962}"/>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07AE8545-8FBD-AAAD-6E56-C09F2623A602}"/>
                  </a:ext>
                </a:extLst>
              </p:cNvPr>
              <p:cNvSpPr/>
              <p:nvPr/>
            </p:nvSpPr>
            <p:spPr>
              <a:xfrm>
                <a:off x="8966520" y="1638300"/>
                <a:ext cx="8278491" cy="1772437"/>
              </a:xfrm>
              <a:prstGeom prst="round2DiagRect">
                <a:avLst/>
              </a:prstGeom>
              <a:solidFill>
                <a:srgbClr val="FF313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a. </a:t>
                </a:r>
                <a:r>
                  <a:rPr kumimoji="0" lang="vi-VN"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Biện pháp trước mắt</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CCD88CB4-D264-2608-A28B-B78ECA73A487}"/>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8" name="Rectangle: Rounded Corners 7">
            <a:extLst>
              <a:ext uri="{FF2B5EF4-FFF2-40B4-BE49-F238E27FC236}">
                <a16:creationId xmlns:a16="http://schemas.microsoft.com/office/drawing/2014/main" id="{D365340A-0F81-0684-2435-B9E0E4F308B2}"/>
              </a:ext>
            </a:extLst>
          </p:cNvPr>
          <p:cNvSpPr/>
          <p:nvPr/>
        </p:nvSpPr>
        <p:spPr>
          <a:xfrm>
            <a:off x="429473" y="1219919"/>
            <a:ext cx="3758879" cy="645718"/>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en-US" sz="2000">
                <a:ea typeface="Times New Roman" panose="02020603050405020304" pitchFamily="18" charset="0"/>
                <a:cs typeface="Arial" panose="020B0604020202020204" pitchFamily="34" charset="0"/>
              </a:rPr>
              <a:t>Lập các hũ gạo cứu đói.</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F4D24677-D446-7F0D-DA68-58E71729B8A9}"/>
              </a:ext>
            </a:extLst>
          </p:cNvPr>
          <p:cNvSpPr/>
          <p:nvPr/>
        </p:nvSpPr>
        <p:spPr>
          <a:xfrm>
            <a:off x="429471" y="1971937"/>
            <a:ext cx="3758879"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Kêu gọi “nhường cơm sẻ áo”, tổ chức “ngày đồng tâm”.</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52C514B-FE4C-7A82-2276-D6718C24A31C}"/>
              </a:ext>
            </a:extLst>
          </p:cNvPr>
          <p:cNvSpPr/>
          <p:nvPr/>
        </p:nvSpPr>
        <p:spPr>
          <a:xfrm>
            <a:off x="429472" y="2977682"/>
            <a:ext cx="3758879"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Nghiêm trị kẻ đầu cơ tích trữ lúa gạo.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2E22DFE-76FA-8477-B544-2CC42240C73D}"/>
              </a:ext>
            </a:extLst>
          </p:cNvPr>
          <p:cNvSpPr/>
          <p:nvPr/>
        </p:nvSpPr>
        <p:spPr>
          <a:xfrm>
            <a:off x="429471" y="3983427"/>
            <a:ext cx="3758879"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Điều hòa thị trường lúa gạo giữa các địa phương.</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D4FBA870-94E4-B907-9C8C-9238B09577D8}"/>
              </a:ext>
            </a:extLst>
          </p:cNvPr>
          <p:cNvGrpSpPr/>
          <p:nvPr/>
        </p:nvGrpSpPr>
        <p:grpSpPr>
          <a:xfrm>
            <a:off x="4378534" y="1357030"/>
            <a:ext cx="4363843" cy="3426119"/>
            <a:chOff x="4442828" y="1281109"/>
            <a:chExt cx="4363843" cy="3426119"/>
          </a:xfrm>
        </p:grpSpPr>
        <p:pic>
          <p:nvPicPr>
            <p:cNvPr id="13" name="Picture 12" descr="A group of people standing in a line&#10;&#10;Description automatically generated">
              <a:extLst>
                <a:ext uri="{FF2B5EF4-FFF2-40B4-BE49-F238E27FC236}">
                  <a16:creationId xmlns:a16="http://schemas.microsoft.com/office/drawing/2014/main" id="{0979870A-45F3-5F8F-7607-B956631B0691}"/>
                </a:ext>
              </a:extLst>
            </p:cNvPr>
            <p:cNvPicPr>
              <a:picLocks noChangeAspect="1"/>
            </p:cNvPicPr>
            <p:nvPr/>
          </p:nvPicPr>
          <p:blipFill>
            <a:blip r:embed="rId5"/>
            <a:stretch>
              <a:fillRect/>
            </a:stretch>
          </p:blipFill>
          <p:spPr>
            <a:xfrm>
              <a:off x="4442828" y="1281109"/>
              <a:ext cx="4363843" cy="2727402"/>
            </a:xfrm>
            <a:prstGeom prst="rect">
              <a:avLst/>
            </a:prstGeom>
          </p:spPr>
        </p:pic>
        <p:sp>
          <p:nvSpPr>
            <p:cNvPr id="15" name="TextBox 14">
              <a:extLst>
                <a:ext uri="{FF2B5EF4-FFF2-40B4-BE49-F238E27FC236}">
                  <a16:creationId xmlns:a16="http://schemas.microsoft.com/office/drawing/2014/main" id="{C86D772A-60DE-D092-BA55-F328BB9AF79C}"/>
                </a:ext>
              </a:extLst>
            </p:cNvPr>
            <p:cNvSpPr txBox="1"/>
            <p:nvPr/>
          </p:nvSpPr>
          <p:spPr>
            <a:xfrm>
              <a:off x="4745309" y="4008511"/>
              <a:ext cx="3758879" cy="698717"/>
            </a:xfrm>
            <a:prstGeom prst="rect">
              <a:avLst/>
            </a:prstGeom>
            <a:noFill/>
          </p:spPr>
          <p:txBody>
            <a:bodyPr wrap="square">
              <a:spAutoFit/>
            </a:bodyPr>
            <a:lstStyle/>
            <a:p>
              <a:pPr algn="ctr">
                <a:lnSpc>
                  <a:spcPct val="150000"/>
                </a:lnSpc>
              </a:pPr>
              <a:r>
                <a:rPr lang="vi-VN" b="0">
                  <a:solidFill>
                    <a:srgbClr val="000000"/>
                  </a:solidFill>
                  <a:effectLst/>
                  <a:latin typeface="+mn-lt"/>
                </a:rPr>
                <a:t>Nhân dân Nam Bộ quyên góp</a:t>
              </a:r>
            </a:p>
            <a:p>
              <a:pPr algn="ctr">
                <a:lnSpc>
                  <a:spcPct val="150000"/>
                </a:lnSpc>
              </a:pPr>
              <a:r>
                <a:rPr lang="vi-VN" b="0">
                  <a:solidFill>
                    <a:srgbClr val="000000"/>
                  </a:solidFill>
                  <a:effectLst/>
                  <a:latin typeface="+mn-lt"/>
                </a:rPr>
                <a:t>giúp đồng bào Bắc Bộ, năm 1945</a:t>
              </a:r>
            </a:p>
          </p:txBody>
        </p:sp>
      </p:grpSp>
    </p:spTree>
    <p:extLst>
      <p:ext uri="{BB962C8B-B14F-4D97-AF65-F5344CB8AC3E}">
        <p14:creationId xmlns:p14="http://schemas.microsoft.com/office/powerpoint/2010/main" val="34172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DC222-4B6F-83D6-3B3B-EAB3AA90D5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D4E127-499D-11D5-51D7-C27B9C00E7B5}"/>
              </a:ext>
            </a:extLst>
          </p:cNvPr>
          <p:cNvPicPr>
            <a:picLocks noChangeAspect="1"/>
          </p:cNvPicPr>
          <p:nvPr/>
        </p:nvPicPr>
        <p:blipFill>
          <a:blip r:embed="rId2"/>
          <a:srcRect/>
          <a:stretch/>
        </p:blipFill>
        <p:spPr>
          <a:xfrm>
            <a:off x="371708" y="430060"/>
            <a:ext cx="4113502" cy="2739657"/>
          </a:xfrm>
          <a:prstGeom prst="rect">
            <a:avLst/>
          </a:prstGeom>
        </p:spPr>
      </p:pic>
      <p:grpSp>
        <p:nvGrpSpPr>
          <p:cNvPr id="5" name="Group 4">
            <a:extLst>
              <a:ext uri="{FF2B5EF4-FFF2-40B4-BE49-F238E27FC236}">
                <a16:creationId xmlns:a16="http://schemas.microsoft.com/office/drawing/2014/main" id="{93FAA166-6287-A10D-AC6E-15F594E7A945}"/>
              </a:ext>
            </a:extLst>
          </p:cNvPr>
          <p:cNvGrpSpPr/>
          <p:nvPr/>
        </p:nvGrpSpPr>
        <p:grpSpPr>
          <a:xfrm>
            <a:off x="4572000" y="1799889"/>
            <a:ext cx="4333890" cy="3136529"/>
            <a:chOff x="318266" y="323404"/>
            <a:chExt cx="4333890" cy="3136529"/>
          </a:xfrm>
        </p:grpSpPr>
        <p:pic>
          <p:nvPicPr>
            <p:cNvPr id="6" name="Picture 5">
              <a:extLst>
                <a:ext uri="{FF2B5EF4-FFF2-40B4-BE49-F238E27FC236}">
                  <a16:creationId xmlns:a16="http://schemas.microsoft.com/office/drawing/2014/main" id="{A92F60C6-EBA1-B6E1-E0FC-D8A22BB41DBC}"/>
                </a:ext>
              </a:extLst>
            </p:cNvPr>
            <p:cNvPicPr>
              <a:picLocks noChangeAspect="1"/>
            </p:cNvPicPr>
            <p:nvPr/>
          </p:nvPicPr>
          <p:blipFill>
            <a:blip r:embed="rId3"/>
            <a:srcRect/>
            <a:stretch/>
          </p:blipFill>
          <p:spPr>
            <a:xfrm>
              <a:off x="318266" y="323404"/>
              <a:ext cx="4333890" cy="2437812"/>
            </a:xfrm>
            <a:prstGeom prst="rect">
              <a:avLst/>
            </a:prstGeom>
          </p:spPr>
        </p:pic>
        <p:sp>
          <p:nvSpPr>
            <p:cNvPr id="7" name="TextBox 6">
              <a:extLst>
                <a:ext uri="{FF2B5EF4-FFF2-40B4-BE49-F238E27FC236}">
                  <a16:creationId xmlns:a16="http://schemas.microsoft.com/office/drawing/2014/main" id="{2276AA75-9AB1-5CE7-C06C-818EF4C66282}"/>
                </a:ext>
              </a:extLst>
            </p:cNvPr>
            <p:cNvSpPr txBox="1"/>
            <p:nvPr/>
          </p:nvSpPr>
          <p:spPr>
            <a:xfrm>
              <a:off x="1197147" y="2761216"/>
              <a:ext cx="2576128"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Người nông dân phấn khởi đóng góp thuế nông nghiệp.</a:t>
              </a:r>
            </a:p>
          </p:txBody>
        </p:sp>
      </p:grpSp>
      <p:pic>
        <p:nvPicPr>
          <p:cNvPr id="2" name="Picture 1">
            <a:extLst>
              <a:ext uri="{FF2B5EF4-FFF2-40B4-BE49-F238E27FC236}">
                <a16:creationId xmlns:a16="http://schemas.microsoft.com/office/drawing/2014/main" id="{B3D7D21B-F4D2-F0FF-CC4A-2CB5FF4441AD}"/>
              </a:ext>
            </a:extLst>
          </p:cNvPr>
          <p:cNvPicPr>
            <a:picLocks noChangeAspect="1"/>
          </p:cNvPicPr>
          <p:nvPr/>
        </p:nvPicPr>
        <p:blipFill>
          <a:blip r:embed="rId4"/>
          <a:stretch>
            <a:fillRect/>
          </a:stretch>
        </p:blipFill>
        <p:spPr>
          <a:xfrm>
            <a:off x="8445190" y="1"/>
            <a:ext cx="698810" cy="135880"/>
          </a:xfrm>
          <a:prstGeom prst="rect">
            <a:avLst/>
          </a:prstGeom>
        </p:spPr>
      </p:pic>
    </p:spTree>
    <p:extLst>
      <p:ext uri="{BB962C8B-B14F-4D97-AF65-F5344CB8AC3E}">
        <p14:creationId xmlns:p14="http://schemas.microsoft.com/office/powerpoint/2010/main" val="21635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B75B-1979-B17B-0DEE-8F35E4FC4D7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99A6DB1-5771-E08C-9386-D4A0E39B2E0A}"/>
              </a:ext>
            </a:extLst>
          </p:cNvPr>
          <p:cNvGrpSpPr/>
          <p:nvPr/>
        </p:nvGrpSpPr>
        <p:grpSpPr>
          <a:xfrm>
            <a:off x="410719" y="236180"/>
            <a:ext cx="3873341" cy="3578992"/>
            <a:chOff x="475972" y="-420036"/>
            <a:chExt cx="3873341" cy="3578992"/>
          </a:xfrm>
        </p:grpSpPr>
        <p:pic>
          <p:nvPicPr>
            <p:cNvPr id="3" name="Picture 2">
              <a:extLst>
                <a:ext uri="{FF2B5EF4-FFF2-40B4-BE49-F238E27FC236}">
                  <a16:creationId xmlns:a16="http://schemas.microsoft.com/office/drawing/2014/main" id="{2C46C74F-0BAD-3819-A673-C40593242460}"/>
                </a:ext>
              </a:extLst>
            </p:cNvPr>
            <p:cNvPicPr>
              <a:picLocks noChangeAspect="1"/>
            </p:cNvPicPr>
            <p:nvPr/>
          </p:nvPicPr>
          <p:blipFill>
            <a:blip r:embed="rId2"/>
            <a:srcRect/>
            <a:stretch/>
          </p:blipFill>
          <p:spPr>
            <a:xfrm>
              <a:off x="475972" y="-420036"/>
              <a:ext cx="3873341" cy="2880275"/>
            </a:xfrm>
            <a:prstGeom prst="rect">
              <a:avLst/>
            </a:prstGeom>
          </p:spPr>
        </p:pic>
        <p:sp>
          <p:nvSpPr>
            <p:cNvPr id="4" name="TextBox 3">
              <a:extLst>
                <a:ext uri="{FF2B5EF4-FFF2-40B4-BE49-F238E27FC236}">
                  <a16:creationId xmlns:a16="http://schemas.microsoft.com/office/drawing/2014/main" id="{3EF99839-004C-9911-5CF1-B6C4BBE633ED}"/>
                </a:ext>
              </a:extLst>
            </p:cNvPr>
            <p:cNvSpPr txBox="1"/>
            <p:nvPr/>
          </p:nvSpPr>
          <p:spPr>
            <a:xfrm>
              <a:off x="1205102" y="2460239"/>
              <a:ext cx="2415082"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Lễ phát động Ngày cứu đói tại Nhà hát lớn Hà Nội</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834137C5-DB0C-E8AE-C141-28F8E83C1C94}"/>
              </a:ext>
            </a:extLst>
          </p:cNvPr>
          <p:cNvGrpSpPr/>
          <p:nvPr/>
        </p:nvGrpSpPr>
        <p:grpSpPr>
          <a:xfrm>
            <a:off x="4673313" y="936450"/>
            <a:ext cx="3958654" cy="4003092"/>
            <a:chOff x="502166" y="-288588"/>
            <a:chExt cx="3958654" cy="4003092"/>
          </a:xfrm>
        </p:grpSpPr>
        <p:pic>
          <p:nvPicPr>
            <p:cNvPr id="6" name="Picture 5">
              <a:extLst>
                <a:ext uri="{FF2B5EF4-FFF2-40B4-BE49-F238E27FC236}">
                  <a16:creationId xmlns:a16="http://schemas.microsoft.com/office/drawing/2014/main" id="{0FBFD564-85DB-5DD3-7712-9CD684A61064}"/>
                </a:ext>
              </a:extLst>
            </p:cNvPr>
            <p:cNvPicPr>
              <a:picLocks noChangeAspect="1"/>
            </p:cNvPicPr>
            <p:nvPr/>
          </p:nvPicPr>
          <p:blipFill>
            <a:blip r:embed="rId3"/>
            <a:srcRect/>
            <a:stretch/>
          </p:blipFill>
          <p:spPr>
            <a:xfrm>
              <a:off x="502166" y="-288588"/>
              <a:ext cx="3958654" cy="2981209"/>
            </a:xfrm>
            <a:prstGeom prst="rect">
              <a:avLst/>
            </a:prstGeom>
          </p:spPr>
        </p:pic>
        <p:sp>
          <p:nvSpPr>
            <p:cNvPr id="7" name="TextBox 6">
              <a:extLst>
                <a:ext uri="{FF2B5EF4-FFF2-40B4-BE49-F238E27FC236}">
                  <a16:creationId xmlns:a16="http://schemas.microsoft.com/office/drawing/2014/main" id="{85534639-EB6D-31BF-8ABC-A7FD8CBCF31B}"/>
                </a:ext>
              </a:extLst>
            </p:cNvPr>
            <p:cNvSpPr txBox="1"/>
            <p:nvPr/>
          </p:nvSpPr>
          <p:spPr>
            <a:xfrm>
              <a:off x="673557" y="2692621"/>
              <a:ext cx="3615872"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Cụ Ngô Tử Hạ, đại biểu Quốc hội (khóa I) cao tuổi nhất, đang kéo chiếc xe quyên góp và phân phối gạo trong Ngày cứu đói</a:t>
              </a:r>
            </a:p>
          </p:txBody>
        </p:sp>
      </p:grpSp>
    </p:spTree>
    <p:extLst>
      <p:ext uri="{BB962C8B-B14F-4D97-AF65-F5344CB8AC3E}">
        <p14:creationId xmlns:p14="http://schemas.microsoft.com/office/powerpoint/2010/main" val="70307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91A8CA9C-3F7A-A334-7B39-D309F9E17EC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8669DF3-E043-DAF1-6DDE-BBE08F6DF747}"/>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59AAE1D7-46CE-7B6D-EB51-4D67F6E51580}"/>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D81B523-63DA-A19E-ACED-1B1409E1A0BE}"/>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5BDB4275-30DD-088D-686A-76E64BAC9FB7}"/>
                  </a:ext>
                </a:extLst>
              </p:cNvPr>
              <p:cNvSpPr/>
              <p:nvPr/>
            </p:nvSpPr>
            <p:spPr>
              <a:xfrm>
                <a:off x="8966520" y="1638300"/>
                <a:ext cx="8278491" cy="1772437"/>
              </a:xfrm>
              <a:prstGeom prst="round2DiagRect">
                <a:avLst/>
              </a:prstGeom>
              <a:solidFill>
                <a:schemeClr val="accent3">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b</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r>
                  <a:rPr kumimoji="0" lang="vi-VN"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Biện pháp </a:t>
                </a: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lâu dài</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FC59D84F-ED41-BE5D-04E1-082E4B434898}"/>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8" name="Rectangle: Rounded Corners 7">
            <a:extLst>
              <a:ext uri="{FF2B5EF4-FFF2-40B4-BE49-F238E27FC236}">
                <a16:creationId xmlns:a16="http://schemas.microsoft.com/office/drawing/2014/main" id="{E2FFE509-A347-4804-E50F-5BEE52CAA8BA}"/>
              </a:ext>
            </a:extLst>
          </p:cNvPr>
          <p:cNvSpPr/>
          <p:nvPr/>
        </p:nvSpPr>
        <p:spPr>
          <a:xfrm>
            <a:off x="302233" y="1189166"/>
            <a:ext cx="4013357" cy="731520"/>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en-US" sz="2000">
                <a:ea typeface="Times New Roman" panose="02020603050405020304" pitchFamily="18" charset="0"/>
                <a:cs typeface="Arial" panose="020B0604020202020204" pitchFamily="34" charset="0"/>
              </a:rPr>
              <a:t>Toàn dân tăng gia sản xuất.</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455B9FDE-245B-9F74-4C85-F597D446E1A8}"/>
              </a:ext>
            </a:extLst>
          </p:cNvPr>
          <p:cNvSpPr/>
          <p:nvPr/>
        </p:nvSpPr>
        <p:spPr>
          <a:xfrm>
            <a:off x="302234" y="2031109"/>
            <a:ext cx="4013357"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Tịch thu ruộng đất của đế quốc và Việt gian, chia cho dân nghèo.</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BA5BAA3-3F92-1FFD-E30F-B184946B4DB4}"/>
              </a:ext>
            </a:extLst>
          </p:cNvPr>
          <p:cNvSpPr/>
          <p:nvPr/>
        </p:nvSpPr>
        <p:spPr>
          <a:xfrm>
            <a:off x="302233" y="3037050"/>
            <a:ext cx="4013357" cy="731520"/>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vi-VN" sz="2000">
                <a:ea typeface="Times New Roman" panose="02020603050405020304" pitchFamily="18" charset="0"/>
                <a:cs typeface="Arial" panose="020B0604020202020204" pitchFamily="34" charset="0"/>
              </a:rPr>
              <a:t>Giảm tô, thuế cho nông dân.</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71D4CB8-526C-2D09-DEE5-8B8EF57FFFDC}"/>
              </a:ext>
            </a:extLst>
          </p:cNvPr>
          <p:cNvSpPr/>
          <p:nvPr/>
        </p:nvSpPr>
        <p:spPr>
          <a:xfrm>
            <a:off x="302232" y="3864096"/>
            <a:ext cx="4013357"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Phát động xây dựng “Quỹ độc lập”, phong trào “Tuần lễ vàng”.</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CA82299-87E4-7823-9F56-32CAF5BB92C8}"/>
              </a:ext>
            </a:extLst>
          </p:cNvPr>
          <p:cNvGrpSpPr/>
          <p:nvPr/>
        </p:nvGrpSpPr>
        <p:grpSpPr>
          <a:xfrm>
            <a:off x="4572000" y="1332202"/>
            <a:ext cx="4186801" cy="3401035"/>
            <a:chOff x="4531349" y="1281109"/>
            <a:chExt cx="4186801" cy="3401035"/>
          </a:xfrm>
        </p:grpSpPr>
        <p:pic>
          <p:nvPicPr>
            <p:cNvPr id="13" name="Picture 12">
              <a:extLst>
                <a:ext uri="{FF2B5EF4-FFF2-40B4-BE49-F238E27FC236}">
                  <a16:creationId xmlns:a16="http://schemas.microsoft.com/office/drawing/2014/main" id="{61BD92E0-E4CD-69C1-7A5B-98F3F7A77FC2}"/>
                </a:ext>
              </a:extLst>
            </p:cNvPr>
            <p:cNvPicPr>
              <a:picLocks noChangeAspect="1"/>
            </p:cNvPicPr>
            <p:nvPr/>
          </p:nvPicPr>
          <p:blipFill>
            <a:blip r:embed="rId5"/>
            <a:srcRect/>
            <a:stretch/>
          </p:blipFill>
          <p:spPr>
            <a:xfrm>
              <a:off x="4531349" y="1281109"/>
              <a:ext cx="4186801" cy="2727402"/>
            </a:xfrm>
            <a:prstGeom prst="rect">
              <a:avLst/>
            </a:prstGeom>
          </p:spPr>
        </p:pic>
        <p:sp>
          <p:nvSpPr>
            <p:cNvPr id="15" name="TextBox 14">
              <a:extLst>
                <a:ext uri="{FF2B5EF4-FFF2-40B4-BE49-F238E27FC236}">
                  <a16:creationId xmlns:a16="http://schemas.microsoft.com/office/drawing/2014/main" id="{DD7A4577-38B5-D3CC-75BF-C16F3D9D15E7}"/>
                </a:ext>
              </a:extLst>
            </p:cNvPr>
            <p:cNvSpPr txBox="1"/>
            <p:nvPr/>
          </p:nvSpPr>
          <p:spPr>
            <a:xfrm>
              <a:off x="4633011" y="3983427"/>
              <a:ext cx="3758879" cy="698717"/>
            </a:xfrm>
            <a:prstGeom prst="rect">
              <a:avLst/>
            </a:prstGeom>
            <a:noFill/>
          </p:spPr>
          <p:txBody>
            <a:bodyPr wrap="square">
              <a:spAutoFit/>
            </a:bodyPr>
            <a:lstStyle/>
            <a:p>
              <a:pPr algn="ctr">
                <a:lnSpc>
                  <a:spcPct val="150000"/>
                </a:lnSpc>
              </a:pPr>
              <a:r>
                <a:rPr lang="vi-VN" b="0">
                  <a:solidFill>
                    <a:srgbClr val="000000"/>
                  </a:solidFill>
                  <a:effectLst/>
                  <a:latin typeface="+mn-lt"/>
                </a:rPr>
                <a:t>Người dân Thủ đô tham gia Tuần lễ Vàng, năm 1945</a:t>
              </a:r>
              <a:endParaRPr lang="en-US">
                <a:latin typeface="+mn-lt"/>
              </a:endParaRPr>
            </a:p>
          </p:txBody>
        </p:sp>
      </p:grpSp>
    </p:spTree>
    <p:extLst>
      <p:ext uri="{BB962C8B-B14F-4D97-AF65-F5344CB8AC3E}">
        <p14:creationId xmlns:p14="http://schemas.microsoft.com/office/powerpoint/2010/main" val="38198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5CDC-D518-A9F3-6793-3104EC5F4CB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D983D17-0736-1957-1B3C-4AB45730AD94}"/>
              </a:ext>
            </a:extLst>
          </p:cNvPr>
          <p:cNvGrpSpPr/>
          <p:nvPr/>
        </p:nvGrpSpPr>
        <p:grpSpPr>
          <a:xfrm>
            <a:off x="438615" y="391318"/>
            <a:ext cx="3992505" cy="3647059"/>
            <a:chOff x="308230" y="-145952"/>
            <a:chExt cx="3992505" cy="3647059"/>
          </a:xfrm>
        </p:grpSpPr>
        <p:pic>
          <p:nvPicPr>
            <p:cNvPr id="3" name="Picture 2">
              <a:extLst>
                <a:ext uri="{FF2B5EF4-FFF2-40B4-BE49-F238E27FC236}">
                  <a16:creationId xmlns:a16="http://schemas.microsoft.com/office/drawing/2014/main" id="{DBB19037-858A-EF7A-D6A9-12898A6D2109}"/>
                </a:ext>
              </a:extLst>
            </p:cNvPr>
            <p:cNvPicPr>
              <a:picLocks noChangeAspect="1"/>
            </p:cNvPicPr>
            <p:nvPr/>
          </p:nvPicPr>
          <p:blipFill>
            <a:blip r:embed="rId2"/>
            <a:srcRect/>
            <a:stretch/>
          </p:blipFill>
          <p:spPr>
            <a:xfrm>
              <a:off x="444327" y="-145952"/>
              <a:ext cx="3750251" cy="2625176"/>
            </a:xfrm>
            <a:prstGeom prst="rect">
              <a:avLst/>
            </a:prstGeom>
          </p:spPr>
        </p:pic>
        <p:sp>
          <p:nvSpPr>
            <p:cNvPr id="4" name="TextBox 3">
              <a:extLst>
                <a:ext uri="{FF2B5EF4-FFF2-40B4-BE49-F238E27FC236}">
                  <a16:creationId xmlns:a16="http://schemas.microsoft.com/office/drawing/2014/main" id="{0175A351-945F-36BC-4FCF-B0D7111FCFBA}"/>
                </a:ext>
              </a:extLst>
            </p:cNvPr>
            <p:cNvSpPr txBox="1"/>
            <p:nvPr/>
          </p:nvSpPr>
          <p:spPr>
            <a:xfrm>
              <a:off x="308230" y="2479224"/>
              <a:ext cx="3992505"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Bà Hoàng Thị Minh Hồ (giữa, mặc áo dài trắng) trước thềm Nhà hát Lớn tại “Tuần lễ vàng” 1945, hiến 117 lạng vàng</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6DEE7110-5765-4043-0DDD-43198585A775}"/>
              </a:ext>
            </a:extLst>
          </p:cNvPr>
          <p:cNvGrpSpPr/>
          <p:nvPr/>
        </p:nvGrpSpPr>
        <p:grpSpPr>
          <a:xfrm>
            <a:off x="4367318" y="1610536"/>
            <a:ext cx="4570643" cy="3317742"/>
            <a:chOff x="196171" y="73596"/>
            <a:chExt cx="4570643" cy="3317742"/>
          </a:xfrm>
        </p:grpSpPr>
        <p:pic>
          <p:nvPicPr>
            <p:cNvPr id="6" name="Picture 5">
              <a:extLst>
                <a:ext uri="{FF2B5EF4-FFF2-40B4-BE49-F238E27FC236}">
                  <a16:creationId xmlns:a16="http://schemas.microsoft.com/office/drawing/2014/main" id="{9A0C551F-C38E-33A6-CCCF-1542353D514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511794" y="73596"/>
              <a:ext cx="3939398" cy="2613759"/>
            </a:xfrm>
            <a:prstGeom prst="rect">
              <a:avLst/>
            </a:prstGeom>
          </p:spPr>
        </p:pic>
        <p:sp>
          <p:nvSpPr>
            <p:cNvPr id="7" name="TextBox 6">
              <a:extLst>
                <a:ext uri="{FF2B5EF4-FFF2-40B4-BE49-F238E27FC236}">
                  <a16:creationId xmlns:a16="http://schemas.microsoft.com/office/drawing/2014/main" id="{876DEF0F-11CC-8865-0585-9FA5B57C3560}"/>
                </a:ext>
              </a:extLst>
            </p:cNvPr>
            <p:cNvSpPr txBox="1"/>
            <p:nvPr/>
          </p:nvSpPr>
          <p:spPr>
            <a:xfrm>
              <a:off x="196171" y="2692621"/>
              <a:ext cx="457064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Chủ tịch Hồ Chí Minh gặp gỡ giới công thương Hà Nội trong “Tuần lễ Vàng” ngày 18/9/1945 tại Bắc Bộ phủ.</a:t>
              </a:r>
            </a:p>
          </p:txBody>
        </p:sp>
      </p:grpSp>
    </p:spTree>
    <p:extLst>
      <p:ext uri="{BB962C8B-B14F-4D97-AF65-F5344CB8AC3E}">
        <p14:creationId xmlns:p14="http://schemas.microsoft.com/office/powerpoint/2010/main" val="127996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E994-BDB4-A2CD-56C3-E677A6A7BD6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A2D2D1C-96D6-9EC4-A892-0F8BF8E53A01}"/>
              </a:ext>
            </a:extLst>
          </p:cNvPr>
          <p:cNvGrpSpPr/>
          <p:nvPr/>
        </p:nvGrpSpPr>
        <p:grpSpPr>
          <a:xfrm>
            <a:off x="526275" y="152389"/>
            <a:ext cx="3847126" cy="3332364"/>
            <a:chOff x="395888" y="-154423"/>
            <a:chExt cx="3847126" cy="3332364"/>
          </a:xfrm>
        </p:grpSpPr>
        <p:pic>
          <p:nvPicPr>
            <p:cNvPr id="3" name="Picture 2">
              <a:extLst>
                <a:ext uri="{FF2B5EF4-FFF2-40B4-BE49-F238E27FC236}">
                  <a16:creationId xmlns:a16="http://schemas.microsoft.com/office/drawing/2014/main" id="{AA81B531-229D-86C9-3A33-04567B407CDF}"/>
                </a:ext>
              </a:extLst>
            </p:cNvPr>
            <p:cNvPicPr>
              <a:picLocks noChangeAspect="1"/>
            </p:cNvPicPr>
            <p:nvPr/>
          </p:nvPicPr>
          <p:blipFill>
            <a:blip r:embed="rId2"/>
            <a:srcRect/>
            <a:stretch/>
          </p:blipFill>
          <p:spPr>
            <a:xfrm>
              <a:off x="395888" y="-154423"/>
              <a:ext cx="3847126" cy="2704826"/>
            </a:xfrm>
            <a:prstGeom prst="rect">
              <a:avLst/>
            </a:prstGeom>
          </p:spPr>
        </p:pic>
        <p:sp>
          <p:nvSpPr>
            <p:cNvPr id="4" name="TextBox 3">
              <a:extLst>
                <a:ext uri="{FF2B5EF4-FFF2-40B4-BE49-F238E27FC236}">
                  <a16:creationId xmlns:a16="http://schemas.microsoft.com/office/drawing/2014/main" id="{B0851CCA-75EC-52B2-4C7F-3A7A5560713C}"/>
                </a:ext>
              </a:extLst>
            </p:cNvPr>
            <p:cNvSpPr txBox="1"/>
            <p:nvPr/>
          </p:nvSpPr>
          <p:spPr>
            <a:xfrm>
              <a:off x="449110" y="2479224"/>
              <a:ext cx="374068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Đoàn cứu tế, cứu đói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của Quốc hội khóa I đi quyên góp gạo</a:t>
              </a:r>
            </a:p>
          </p:txBody>
        </p:sp>
      </p:grpSp>
      <p:grpSp>
        <p:nvGrpSpPr>
          <p:cNvPr id="5" name="Group 4">
            <a:extLst>
              <a:ext uri="{FF2B5EF4-FFF2-40B4-BE49-F238E27FC236}">
                <a16:creationId xmlns:a16="http://schemas.microsoft.com/office/drawing/2014/main" id="{CB435C17-225F-9D5F-DF6D-3EEB9E2C4E31}"/>
              </a:ext>
            </a:extLst>
          </p:cNvPr>
          <p:cNvGrpSpPr/>
          <p:nvPr/>
        </p:nvGrpSpPr>
        <p:grpSpPr>
          <a:xfrm>
            <a:off x="4572000" y="883692"/>
            <a:ext cx="4238521" cy="3947046"/>
            <a:chOff x="400853" y="90623"/>
            <a:chExt cx="4238521" cy="3947046"/>
          </a:xfrm>
        </p:grpSpPr>
        <p:pic>
          <p:nvPicPr>
            <p:cNvPr id="6" name="Picture 5">
              <a:extLst>
                <a:ext uri="{FF2B5EF4-FFF2-40B4-BE49-F238E27FC236}">
                  <a16:creationId xmlns:a16="http://schemas.microsoft.com/office/drawing/2014/main" id="{036D4214-2CCA-AD8B-6068-136804CA19D9}"/>
                </a:ext>
              </a:extLst>
            </p:cNvPr>
            <p:cNvPicPr>
              <a:picLocks noChangeAspect="1"/>
            </p:cNvPicPr>
            <p:nvPr/>
          </p:nvPicPr>
          <p:blipFill>
            <a:blip r:embed="rId3"/>
            <a:srcRect/>
            <a:stretch/>
          </p:blipFill>
          <p:spPr>
            <a:xfrm>
              <a:off x="508890" y="90623"/>
              <a:ext cx="4022445" cy="2601998"/>
            </a:xfrm>
            <a:prstGeom prst="rect">
              <a:avLst/>
            </a:prstGeom>
          </p:spPr>
        </p:pic>
        <p:sp>
          <p:nvSpPr>
            <p:cNvPr id="7" name="TextBox 6">
              <a:extLst>
                <a:ext uri="{FF2B5EF4-FFF2-40B4-BE49-F238E27FC236}">
                  <a16:creationId xmlns:a16="http://schemas.microsoft.com/office/drawing/2014/main" id="{E26BA27F-AEF3-19EC-ACB1-B5B263DB956E}"/>
                </a:ext>
              </a:extLst>
            </p:cNvPr>
            <p:cNvSpPr txBox="1"/>
            <p:nvPr/>
          </p:nvSpPr>
          <p:spPr>
            <a:xfrm>
              <a:off x="400853" y="2692621"/>
              <a:ext cx="4238521" cy="13450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Báo Cứu quốc, số ngày 17/9/1945 đưa tin đậm về "Tuần lễ vàng", hoạt động do Chính phủ phát động nhằm tháo gỡ sự khó khăn về mặt tài chính của đất nước và giúp đỡ đồng bào vượt qua nạn đói</a:t>
              </a:r>
            </a:p>
          </p:txBody>
        </p:sp>
      </p:grpSp>
    </p:spTree>
    <p:extLst>
      <p:ext uri="{BB962C8B-B14F-4D97-AF65-F5344CB8AC3E}">
        <p14:creationId xmlns:p14="http://schemas.microsoft.com/office/powerpoint/2010/main" val="25081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A384E-4E9F-0578-9997-BBEF78EE1F5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FDB3356-2AE9-8A5D-C3E2-F9603CFDD84C}"/>
              </a:ext>
            </a:extLst>
          </p:cNvPr>
          <p:cNvGrpSpPr/>
          <p:nvPr/>
        </p:nvGrpSpPr>
        <p:grpSpPr>
          <a:xfrm>
            <a:off x="579497" y="152389"/>
            <a:ext cx="3740683" cy="3332364"/>
            <a:chOff x="449110" y="-154423"/>
            <a:chExt cx="3740683" cy="3332364"/>
          </a:xfrm>
        </p:grpSpPr>
        <p:pic>
          <p:nvPicPr>
            <p:cNvPr id="3" name="Picture 2">
              <a:extLst>
                <a:ext uri="{FF2B5EF4-FFF2-40B4-BE49-F238E27FC236}">
                  <a16:creationId xmlns:a16="http://schemas.microsoft.com/office/drawing/2014/main" id="{1AB1D40E-1DDB-1CC9-CEEE-5AE40878F244}"/>
                </a:ext>
              </a:extLst>
            </p:cNvPr>
            <p:cNvPicPr>
              <a:picLocks noChangeAspect="1"/>
            </p:cNvPicPr>
            <p:nvPr/>
          </p:nvPicPr>
          <p:blipFill>
            <a:blip r:embed="rId2"/>
            <a:srcRect/>
            <a:stretch/>
          </p:blipFill>
          <p:spPr>
            <a:xfrm>
              <a:off x="466037" y="-154423"/>
              <a:ext cx="3706827" cy="2704826"/>
            </a:xfrm>
            <a:prstGeom prst="rect">
              <a:avLst/>
            </a:prstGeom>
          </p:spPr>
        </p:pic>
        <p:sp>
          <p:nvSpPr>
            <p:cNvPr id="4" name="TextBox 3">
              <a:extLst>
                <a:ext uri="{FF2B5EF4-FFF2-40B4-BE49-F238E27FC236}">
                  <a16:creationId xmlns:a16="http://schemas.microsoft.com/office/drawing/2014/main" id="{21C34135-2C08-65BD-7DE6-BF2FF7FFC069}"/>
                </a:ext>
              </a:extLst>
            </p:cNvPr>
            <p:cNvSpPr txBox="1"/>
            <p:nvPr/>
          </p:nvSpPr>
          <p:spPr>
            <a:xfrm>
              <a:off x="449110" y="2479224"/>
              <a:ext cx="374068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Tuần lễ vàng ủng hộ Quỹ độc lập ở Hà Nội tháng 9/1945.</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1B537B22-2333-E586-A9D5-98A53F0E58C0}"/>
              </a:ext>
            </a:extLst>
          </p:cNvPr>
          <p:cNvGrpSpPr/>
          <p:nvPr/>
        </p:nvGrpSpPr>
        <p:grpSpPr>
          <a:xfrm>
            <a:off x="4715058" y="1597370"/>
            <a:ext cx="3952402" cy="3299778"/>
            <a:chOff x="543911" y="90623"/>
            <a:chExt cx="3952402" cy="3299778"/>
          </a:xfrm>
        </p:grpSpPr>
        <p:pic>
          <p:nvPicPr>
            <p:cNvPr id="6" name="Picture 5">
              <a:extLst>
                <a:ext uri="{FF2B5EF4-FFF2-40B4-BE49-F238E27FC236}">
                  <a16:creationId xmlns:a16="http://schemas.microsoft.com/office/drawing/2014/main" id="{DD923319-D368-0CF6-506F-E9BE4F01A619}"/>
                </a:ext>
              </a:extLst>
            </p:cNvPr>
            <p:cNvPicPr>
              <a:picLocks noChangeAspect="1"/>
            </p:cNvPicPr>
            <p:nvPr/>
          </p:nvPicPr>
          <p:blipFill>
            <a:blip r:embed="rId3"/>
            <a:srcRect/>
            <a:stretch/>
          </p:blipFill>
          <p:spPr>
            <a:xfrm>
              <a:off x="543911" y="90623"/>
              <a:ext cx="3952402" cy="2601998"/>
            </a:xfrm>
            <a:prstGeom prst="rect">
              <a:avLst/>
            </a:prstGeom>
          </p:spPr>
        </p:pic>
        <p:sp>
          <p:nvSpPr>
            <p:cNvPr id="7" name="TextBox 6">
              <a:extLst>
                <a:ext uri="{FF2B5EF4-FFF2-40B4-BE49-F238E27FC236}">
                  <a16:creationId xmlns:a16="http://schemas.microsoft.com/office/drawing/2014/main" id="{8636AB5C-1CA7-5496-1D91-BF8C3E0ADA5F}"/>
                </a:ext>
              </a:extLst>
            </p:cNvPr>
            <p:cNvSpPr txBox="1"/>
            <p:nvPr/>
          </p:nvSpPr>
          <p:spPr>
            <a:xfrm>
              <a:off x="652675" y="2691684"/>
              <a:ext cx="374068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Đoàn xe điện chở gạo cứu đói giúp đồng bào bị lũ ở Hà Đông, năm 1945.</a:t>
              </a:r>
            </a:p>
          </p:txBody>
        </p:sp>
      </p:grpSp>
    </p:spTree>
    <p:extLst>
      <p:ext uri="{BB962C8B-B14F-4D97-AF65-F5344CB8AC3E}">
        <p14:creationId xmlns:p14="http://schemas.microsoft.com/office/powerpoint/2010/main" val="159204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7B538-63A7-0397-8C22-6052CE23B9E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9E0E81-4715-0F91-8BAC-BBEED8508211}"/>
              </a:ext>
            </a:extLst>
          </p:cNvPr>
          <p:cNvGrpSpPr/>
          <p:nvPr/>
        </p:nvGrpSpPr>
        <p:grpSpPr>
          <a:xfrm>
            <a:off x="222658" y="338131"/>
            <a:ext cx="3740683" cy="4467237"/>
            <a:chOff x="449110" y="-1289296"/>
            <a:chExt cx="3740683" cy="4467237"/>
          </a:xfrm>
        </p:grpSpPr>
        <p:pic>
          <p:nvPicPr>
            <p:cNvPr id="3" name="Picture 2">
              <a:extLst>
                <a:ext uri="{FF2B5EF4-FFF2-40B4-BE49-F238E27FC236}">
                  <a16:creationId xmlns:a16="http://schemas.microsoft.com/office/drawing/2014/main" id="{14EAEAEB-2814-4097-1735-84A6D6ECFF40}"/>
                </a:ext>
              </a:extLst>
            </p:cNvPr>
            <p:cNvPicPr>
              <a:picLocks noChangeAspect="1"/>
            </p:cNvPicPr>
            <p:nvPr/>
          </p:nvPicPr>
          <p:blipFill>
            <a:blip r:embed="rId2"/>
            <a:srcRect/>
            <a:stretch/>
          </p:blipFill>
          <p:spPr>
            <a:xfrm>
              <a:off x="948518" y="-1289296"/>
              <a:ext cx="2741866" cy="3768520"/>
            </a:xfrm>
            <a:prstGeom prst="rect">
              <a:avLst/>
            </a:prstGeom>
          </p:spPr>
        </p:pic>
        <p:sp>
          <p:nvSpPr>
            <p:cNvPr id="4" name="TextBox 3">
              <a:extLst>
                <a:ext uri="{FF2B5EF4-FFF2-40B4-BE49-F238E27FC236}">
                  <a16:creationId xmlns:a16="http://schemas.microsoft.com/office/drawing/2014/main" id="{C7F13694-8B6F-120E-8BB2-6BE0A9860E7E}"/>
                </a:ext>
              </a:extLst>
            </p:cNvPr>
            <p:cNvSpPr txBox="1"/>
            <p:nvPr/>
          </p:nvSpPr>
          <p:spPr>
            <a:xfrm>
              <a:off x="449110" y="2479224"/>
              <a:ext cx="374068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Cựu Hoàng hậu Nam Phương làm chủ tọa “Tuần lễ vàng” tại Huế</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3A2C3066-7349-215E-583A-8AFAFE6A472B}"/>
              </a:ext>
            </a:extLst>
          </p:cNvPr>
          <p:cNvGrpSpPr/>
          <p:nvPr/>
        </p:nvGrpSpPr>
        <p:grpSpPr>
          <a:xfrm>
            <a:off x="3963340" y="451843"/>
            <a:ext cx="4466816" cy="4239814"/>
            <a:chOff x="286705" y="-525310"/>
            <a:chExt cx="4466816" cy="4239814"/>
          </a:xfrm>
        </p:grpSpPr>
        <p:pic>
          <p:nvPicPr>
            <p:cNvPr id="6" name="Picture 5">
              <a:extLst>
                <a:ext uri="{FF2B5EF4-FFF2-40B4-BE49-F238E27FC236}">
                  <a16:creationId xmlns:a16="http://schemas.microsoft.com/office/drawing/2014/main" id="{2354F455-5C76-9150-B4EB-72228193609D}"/>
                </a:ext>
              </a:extLst>
            </p:cNvPr>
            <p:cNvPicPr>
              <a:picLocks noChangeAspect="1"/>
            </p:cNvPicPr>
            <p:nvPr/>
          </p:nvPicPr>
          <p:blipFill>
            <a:blip r:embed="rId3"/>
            <a:srcRect/>
            <a:stretch/>
          </p:blipFill>
          <p:spPr>
            <a:xfrm>
              <a:off x="286705" y="-525310"/>
              <a:ext cx="4466816" cy="3217931"/>
            </a:xfrm>
            <a:prstGeom prst="rect">
              <a:avLst/>
            </a:prstGeom>
          </p:spPr>
        </p:pic>
        <p:sp>
          <p:nvSpPr>
            <p:cNvPr id="7" name="TextBox 6">
              <a:extLst>
                <a:ext uri="{FF2B5EF4-FFF2-40B4-BE49-F238E27FC236}">
                  <a16:creationId xmlns:a16="http://schemas.microsoft.com/office/drawing/2014/main" id="{1FB65F18-2BF8-78A5-9803-1FF29205A621}"/>
                </a:ext>
              </a:extLst>
            </p:cNvPr>
            <p:cNvSpPr txBox="1"/>
            <p:nvPr/>
          </p:nvSpPr>
          <p:spPr>
            <a:xfrm>
              <a:off x="400853" y="2692621"/>
              <a:ext cx="4238521"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Cựu hoàng Bảo Đại phát biểu trong buổi đấu giá tranh Chủ tịch Hồ Chí Minh trong ngày bế mạc Tuần lễ Vàng</a:t>
              </a:r>
            </a:p>
          </p:txBody>
        </p:sp>
      </p:grpSp>
      <p:pic>
        <p:nvPicPr>
          <p:cNvPr id="8" name="Picture 7">
            <a:extLst>
              <a:ext uri="{FF2B5EF4-FFF2-40B4-BE49-F238E27FC236}">
                <a16:creationId xmlns:a16="http://schemas.microsoft.com/office/drawing/2014/main" id="{D65F9DB7-EC99-5D5C-4BDC-B9D493503CF2}"/>
              </a:ext>
            </a:extLst>
          </p:cNvPr>
          <p:cNvPicPr>
            <a:picLocks noChangeAspect="1"/>
          </p:cNvPicPr>
          <p:nvPr/>
        </p:nvPicPr>
        <p:blipFill>
          <a:blip r:embed="rId4"/>
          <a:stretch>
            <a:fillRect/>
          </a:stretch>
        </p:blipFill>
        <p:spPr>
          <a:xfrm>
            <a:off x="8445190" y="1"/>
            <a:ext cx="698810" cy="135880"/>
          </a:xfrm>
          <a:prstGeom prst="rect">
            <a:avLst/>
          </a:prstGeom>
        </p:spPr>
      </p:pic>
    </p:spTree>
    <p:extLst>
      <p:ext uri="{BB962C8B-B14F-4D97-AF65-F5344CB8AC3E}">
        <p14:creationId xmlns:p14="http://schemas.microsoft.com/office/powerpoint/2010/main" val="410432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10" name="Group 9">
            <a:extLst>
              <a:ext uri="{FF2B5EF4-FFF2-40B4-BE49-F238E27FC236}">
                <a16:creationId xmlns:a16="http://schemas.microsoft.com/office/drawing/2014/main" id="{9423FA58-A573-F83D-8E7B-3973E89F975A}"/>
              </a:ext>
            </a:extLst>
          </p:cNvPr>
          <p:cNvGrpSpPr/>
          <p:nvPr/>
        </p:nvGrpSpPr>
        <p:grpSpPr>
          <a:xfrm>
            <a:off x="3090144" y="430564"/>
            <a:ext cx="2963712" cy="647387"/>
            <a:chOff x="3399917" y="549511"/>
            <a:chExt cx="2963712" cy="647387"/>
          </a:xfrm>
        </p:grpSpPr>
        <p:sp>
          <p:nvSpPr>
            <p:cNvPr id="9" name="Rectangle: Rounded Corners 8">
              <a:extLst>
                <a:ext uri="{FF2B5EF4-FFF2-40B4-BE49-F238E27FC236}">
                  <a16:creationId xmlns:a16="http://schemas.microsoft.com/office/drawing/2014/main" id="{82745C1A-AE01-ABF9-0C6C-C9B97A7FC914}"/>
                </a:ext>
              </a:extLst>
            </p:cNvPr>
            <p:cNvSpPr/>
            <p:nvPr/>
          </p:nvSpPr>
          <p:spPr>
            <a:xfrm>
              <a:off x="3642731" y="564995"/>
              <a:ext cx="2720898" cy="631903"/>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Em có biết?</a:t>
              </a:r>
            </a:p>
          </p:txBody>
        </p:sp>
        <p:sp>
          <p:nvSpPr>
            <p:cNvPr id="8" name="Freeform 23">
              <a:extLst>
                <a:ext uri="{FF2B5EF4-FFF2-40B4-BE49-F238E27FC236}">
                  <a16:creationId xmlns:a16="http://schemas.microsoft.com/office/drawing/2014/main" id="{3E748C8C-0147-6053-DB65-16F8C150B035}"/>
                </a:ext>
              </a:extLst>
            </p:cNvPr>
            <p:cNvSpPr/>
            <p:nvPr/>
          </p:nvSpPr>
          <p:spPr>
            <a:xfrm>
              <a:off x="3399917" y="549511"/>
              <a:ext cx="485628" cy="647387"/>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FC1E00FB-8F12-86CA-55B3-928F1ECBB3AD}"/>
              </a:ext>
            </a:extLst>
          </p:cNvPr>
          <p:cNvGrpSpPr/>
          <p:nvPr/>
        </p:nvGrpSpPr>
        <p:grpSpPr>
          <a:xfrm>
            <a:off x="664149" y="1234597"/>
            <a:ext cx="2430966" cy="3536550"/>
            <a:chOff x="659178" y="1298309"/>
            <a:chExt cx="2430966" cy="3536550"/>
          </a:xfrm>
        </p:grpSpPr>
        <p:pic>
          <p:nvPicPr>
            <p:cNvPr id="12" name="Picture 11" descr="A person and person posing for a picture&#10;&#10;Description automatically generated">
              <a:extLst>
                <a:ext uri="{FF2B5EF4-FFF2-40B4-BE49-F238E27FC236}">
                  <a16:creationId xmlns:a16="http://schemas.microsoft.com/office/drawing/2014/main" id="{67F39636-A03C-8198-5F30-9BA4F446F819}"/>
                </a:ext>
              </a:extLst>
            </p:cNvPr>
            <p:cNvPicPr>
              <a:picLocks noChangeAspect="1"/>
            </p:cNvPicPr>
            <p:nvPr/>
          </p:nvPicPr>
          <p:blipFill>
            <a:blip r:embed="rId5"/>
            <a:srcRect l="4885" t="1787" r="47924" b="10384"/>
            <a:stretch/>
          </p:blipFill>
          <p:spPr>
            <a:xfrm>
              <a:off x="659178" y="1298309"/>
              <a:ext cx="2430966" cy="3228773"/>
            </a:xfrm>
            <a:prstGeom prst="rect">
              <a:avLst/>
            </a:prstGeom>
          </p:spPr>
        </p:pic>
        <p:sp>
          <p:nvSpPr>
            <p:cNvPr id="14" name="TextBox 13">
              <a:extLst>
                <a:ext uri="{FF2B5EF4-FFF2-40B4-BE49-F238E27FC236}">
                  <a16:creationId xmlns:a16="http://schemas.microsoft.com/office/drawing/2014/main" id="{9DC6870F-65DF-9D80-9A70-AA512CC827AB}"/>
                </a:ext>
              </a:extLst>
            </p:cNvPr>
            <p:cNvSpPr txBox="1"/>
            <p:nvPr/>
          </p:nvSpPr>
          <p:spPr>
            <a:xfrm>
              <a:off x="1259485" y="4527082"/>
              <a:ext cx="1230351" cy="307777"/>
            </a:xfrm>
            <a:prstGeom prst="rect">
              <a:avLst/>
            </a:prstGeom>
            <a:noFill/>
          </p:spPr>
          <p:txBody>
            <a:bodyPr wrap="square">
              <a:spAutoFit/>
            </a:bodyPr>
            <a:lstStyle/>
            <a:p>
              <a:r>
                <a:rPr lang="en-US"/>
                <a:t>Trịnh Văn Bô </a:t>
              </a:r>
            </a:p>
          </p:txBody>
        </p:sp>
      </p:grpSp>
      <p:sp>
        <p:nvSpPr>
          <p:cNvPr id="17" name="TextBox 16">
            <a:extLst>
              <a:ext uri="{FF2B5EF4-FFF2-40B4-BE49-F238E27FC236}">
                <a16:creationId xmlns:a16="http://schemas.microsoft.com/office/drawing/2014/main" id="{B7EC8145-AFAE-5C1F-3C42-AD87A28630B1}"/>
              </a:ext>
            </a:extLst>
          </p:cNvPr>
          <p:cNvSpPr txBox="1"/>
          <p:nvPr/>
        </p:nvSpPr>
        <p:spPr>
          <a:xfrm>
            <a:off x="3332958" y="1369380"/>
            <a:ext cx="5246047"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Tại nhà của ông ở số 48 Hàng Ngang, Hồ Chí Minh viết bản Tuyên ngôn Độc lập. </a:t>
            </a:r>
            <a:endParaRPr lang="en-US" sz="2000"/>
          </a:p>
          <a:p>
            <a:pPr marL="342900" indent="-342900" algn="just">
              <a:lnSpc>
                <a:spcPct val="150000"/>
              </a:lnSpc>
              <a:buFont typeface="Arial" panose="020B0604020202020204" pitchFamily="34" charset="0"/>
              <a:buChar char="•"/>
            </a:pPr>
            <a:r>
              <a:rPr lang="vi-VN" sz="2000"/>
              <a:t>Trong “Tuần lễ vàng</a:t>
            </a:r>
            <a:r>
              <a:rPr lang="en-US" sz="2000"/>
              <a:t>:</a:t>
            </a:r>
            <a:r>
              <a:rPr lang="vi-VN" sz="2000"/>
              <a:t> ông đã ủng hộ cho Chính phủ Cách mạng lâm thời Việt Nam 5 147 lạng vàng. </a:t>
            </a:r>
            <a:endParaRPr lang="en-US" sz="2000"/>
          </a:p>
          <a:p>
            <a:pPr marL="342900" indent="-342900" algn="just">
              <a:lnSpc>
                <a:spcPct val="150000"/>
              </a:lnSpc>
              <a:buFont typeface="Arial" panose="020B0604020202020204" pitchFamily="34" charset="0"/>
              <a:buChar char="•"/>
            </a:pPr>
            <a:r>
              <a:rPr lang="en-US" sz="2000"/>
              <a:t>Tên ô</a:t>
            </a:r>
            <a:r>
              <a:rPr lang="vi-VN" sz="2000"/>
              <a:t>ng được đặt cho một đường phố ở Hà Nội.</a:t>
            </a:r>
            <a:endParaRPr lang="en-US"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5"/>
          <p:cNvSpPr/>
          <p:nvPr/>
        </p:nvSpPr>
        <p:spPr>
          <a:xfrm>
            <a:off x="5552202" y="539550"/>
            <a:ext cx="2984100" cy="4064400"/>
          </a:xfrm>
          <a:prstGeom prst="plaque">
            <a:avLst>
              <a:gd name="adj" fmla="val 5458"/>
            </a:avLst>
          </a:prstGeom>
          <a:solidFill>
            <a:srgbClr val="988B7B">
              <a:alpha val="2264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thic A1"/>
              <a:ea typeface="Gothic A1"/>
              <a:cs typeface="Gothic A1"/>
              <a:sym typeface="Gothic A1"/>
            </a:endParaRPr>
          </a:p>
        </p:txBody>
      </p:sp>
      <p:pic>
        <p:nvPicPr>
          <p:cNvPr id="704" name="Google Shape;704;p45"/>
          <p:cNvPicPr preferRelativeResize="0">
            <a:picLocks noGrp="1"/>
          </p:cNvPicPr>
          <p:nvPr>
            <p:ph type="pic" idx="2"/>
          </p:nvPr>
        </p:nvPicPr>
        <p:blipFill>
          <a:blip r:embed="rId3"/>
          <a:srcRect l="6204" r="6204"/>
          <a:stretch/>
        </p:blipFill>
        <p:spPr>
          <a:xfrm>
            <a:off x="5663765" y="636300"/>
            <a:ext cx="2760900" cy="3870900"/>
          </a:xfrm>
          <a:prstGeom prst="plaque">
            <a:avLst>
              <a:gd name="adj" fmla="val 4682"/>
            </a:avLst>
          </a:prstGeom>
        </p:spPr>
      </p:pic>
      <p:sp>
        <p:nvSpPr>
          <p:cNvPr id="7" name="TextBox 6">
            <a:extLst>
              <a:ext uri="{FF2B5EF4-FFF2-40B4-BE49-F238E27FC236}">
                <a16:creationId xmlns:a16="http://schemas.microsoft.com/office/drawing/2014/main" id="{9801B51B-22B9-3CD9-8849-A6BC9E840399}"/>
              </a:ext>
            </a:extLst>
          </p:cNvPr>
          <p:cNvSpPr txBox="1"/>
          <p:nvPr/>
        </p:nvSpPr>
        <p:spPr>
          <a:xfrm>
            <a:off x="506069" y="462358"/>
            <a:ext cx="4934496" cy="4218784"/>
          </a:xfrm>
          <a:prstGeom prst="rect">
            <a:avLst/>
          </a:prstGeom>
          <a:noFill/>
        </p:spPr>
        <p:txBody>
          <a:bodyPr wrap="square">
            <a:spAutoFit/>
          </a:bodyPr>
          <a:lstStyle/>
          <a:p>
            <a:pPr algn="just">
              <a:lnSpc>
                <a:spcPct val="150000"/>
              </a:lnSpc>
            </a:pPr>
            <a:r>
              <a:rPr lang="vi-VN" sz="2000"/>
              <a:t>“Chỉ riêng vợ chồng ông Trịnh Văn Bô đã ủng hộ tổng cộng cho Chính phủ 5 147 lượng vàng, tương đương với 2 triệu đồng Đông Dương (theo thời giá lúc đó). Sau khi kháng chiến toàn quốc bùng nổ, gia đình doanh nhân Trịnh Văn Bô đã để lại tất cả tài sản, theo Chính phủ và Bác Hồ lên Việt Bắc tham gia kháng chiến” </a:t>
            </a:r>
            <a:endParaRPr lang="en-US" sz="2000"/>
          </a:p>
          <a:p>
            <a:pPr algn="r">
              <a:lnSpc>
                <a:spcPct val="150000"/>
              </a:lnSpc>
            </a:pPr>
            <a:r>
              <a:rPr lang="vi-VN" sz="1000"/>
              <a:t>(Bộ Tài chính, Gia đình doanh nhân Trịnh Văn Bô và những cống hiến cho nền tài chính cách mạng Việt Nam, NXB Tài chính, Hà Nội, 2013, tr.17 - 18).</a:t>
            </a:r>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03"/>
                                        </p:tgtEl>
                                        <p:attrNameLst>
                                          <p:attrName>style.visibility</p:attrName>
                                        </p:attrNameLst>
                                      </p:cBhvr>
                                      <p:to>
                                        <p:strVal val="visible"/>
                                      </p:to>
                                    </p:set>
                                    <p:animEffect transition="in" filter="randombar(horizontal)">
                                      <p:cBhvr>
                                        <p:cTn id="12" dur="500"/>
                                        <p:tgtEl>
                                          <p:spTgt spid="703"/>
                                        </p:tgtEl>
                                      </p:cBhvr>
                                    </p:animEffect>
                                  </p:childTnLst>
                                </p:cTn>
                              </p:par>
                              <p:par>
                                <p:cTn id="13" presetID="14" presetClass="entr" presetSubtype="10" fill="hold" nodeType="withEffect">
                                  <p:stCondLst>
                                    <p:cond delay="0"/>
                                  </p:stCondLst>
                                  <p:childTnLst>
                                    <p:set>
                                      <p:cBhvr>
                                        <p:cTn id="14" dur="1" fill="hold">
                                          <p:stCondLst>
                                            <p:cond delay="0"/>
                                          </p:stCondLst>
                                        </p:cTn>
                                        <p:tgtEl>
                                          <p:spTgt spid="704"/>
                                        </p:tgtEl>
                                        <p:attrNameLst>
                                          <p:attrName>style.visibility</p:attrName>
                                        </p:attrNameLst>
                                      </p:cBhvr>
                                      <p:to>
                                        <p:strVal val="visible"/>
                                      </p:to>
                                    </p:set>
                                    <p:animEffect transition="in" filter="randombar(horizontal)">
                                      <p:cBhvr>
                                        <p:cTn id="15" dur="5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p:nvPr/>
        </p:nvSpPr>
        <p:spPr>
          <a:xfrm>
            <a:off x="6341326" y="931414"/>
            <a:ext cx="2204700" cy="3280672"/>
          </a:xfrm>
          <a:prstGeom prst="plaque">
            <a:avLst>
              <a:gd name="adj" fmla="val 5458"/>
            </a:avLst>
          </a:prstGeom>
          <a:solidFill>
            <a:srgbClr val="988B7B">
              <a:alpha val="2264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thic A1"/>
              <a:ea typeface="Gothic A1"/>
              <a:cs typeface="Gothic A1"/>
              <a:sym typeface="Gothic A1"/>
            </a:endParaRPr>
          </a:p>
        </p:txBody>
      </p:sp>
      <p:pic>
        <p:nvPicPr>
          <p:cNvPr id="280" name="Google Shape;280;p35"/>
          <p:cNvPicPr preferRelativeResize="0"/>
          <p:nvPr/>
        </p:nvPicPr>
        <p:blipFill>
          <a:blip r:embed="rId3">
            <a:alphaModFix amt="50000"/>
          </a:blip>
          <a:stretch>
            <a:fillRect/>
          </a:stretch>
        </p:blipFill>
        <p:spPr>
          <a:xfrm>
            <a:off x="1302064" y="1952435"/>
            <a:ext cx="4228101" cy="17850"/>
          </a:xfrm>
          <a:prstGeom prst="rect">
            <a:avLst/>
          </a:prstGeom>
          <a:noFill/>
          <a:ln>
            <a:noFill/>
          </a:ln>
        </p:spPr>
      </p:pic>
      <p:sp>
        <p:nvSpPr>
          <p:cNvPr id="18" name="TextBox 17">
            <a:extLst>
              <a:ext uri="{FF2B5EF4-FFF2-40B4-BE49-F238E27FC236}">
                <a16:creationId xmlns:a16="http://schemas.microsoft.com/office/drawing/2014/main" id="{2CABDF9C-B2C4-7E9C-4713-074FB69D7439}"/>
              </a:ext>
            </a:extLst>
          </p:cNvPr>
          <p:cNvSpPr txBox="1"/>
          <p:nvPr/>
        </p:nvSpPr>
        <p:spPr>
          <a:xfrm>
            <a:off x="2544960" y="711533"/>
            <a:ext cx="1560808"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B1502D"/>
                </a:solidFill>
                <a:effectLst/>
                <a:uLnTx/>
                <a:uFillTx/>
                <a:latin typeface="Berlin Sans FB Demi" panose="020E0802020502020306" pitchFamily="34" charset="0"/>
                <a:cs typeface="Arial" panose="020B0604020202020204" pitchFamily="34" charset="0"/>
              </a:rPr>
              <a:t>-</a:t>
            </a:r>
            <a:r>
              <a:rPr lang="en-US" sz="7200" b="1">
                <a:solidFill>
                  <a:srgbClr val="B1502D"/>
                </a:solidFill>
                <a:latin typeface="Berlin Sans FB Demi" panose="020E0802020502020306" pitchFamily="34" charset="0"/>
                <a:cs typeface="Arial" panose="020B0604020202020204" pitchFamily="34" charset="0"/>
              </a:rPr>
              <a:t>I</a:t>
            </a:r>
            <a:r>
              <a:rPr kumimoji="0" lang="en-US" sz="7200" b="1" i="0" u="none" strike="noStrike" kern="0" cap="none" spc="0" normalizeH="0" baseline="0" noProof="0">
                <a:ln>
                  <a:noFill/>
                </a:ln>
                <a:solidFill>
                  <a:srgbClr val="B1502D"/>
                </a:solidFill>
                <a:effectLst/>
                <a:uLnTx/>
                <a:uFillTx/>
                <a:latin typeface="Berlin Sans FB Demi" panose="020E0802020502020306" pitchFamily="34" charset="0"/>
                <a:cs typeface="Arial" panose="020B0604020202020204" pitchFamily="34" charset="0"/>
              </a:rPr>
              <a:t>-</a:t>
            </a:r>
            <a:endParaRPr kumimoji="0" lang="en-US" sz="7200" b="1" i="0" u="none" strike="noStrike" kern="0" cap="none" spc="0" normalizeH="0" baseline="0" noProof="0" dirty="0">
              <a:ln>
                <a:noFill/>
              </a:ln>
              <a:solidFill>
                <a:srgbClr val="B1502D"/>
              </a:solidFill>
              <a:effectLst/>
              <a:uLnTx/>
              <a:uFillTx/>
              <a:latin typeface="Berlin Sans FB Demi" panose="020E0802020502020306" pitchFamily="34" charset="0"/>
              <a:cs typeface="Arial" panose="020B0604020202020204" pitchFamily="34" charset="0"/>
            </a:endParaRPr>
          </a:p>
        </p:txBody>
      </p:sp>
      <p:sp>
        <p:nvSpPr>
          <p:cNvPr id="19" name="TextBox 18">
            <a:extLst>
              <a:ext uri="{FF2B5EF4-FFF2-40B4-BE49-F238E27FC236}">
                <a16:creationId xmlns:a16="http://schemas.microsoft.com/office/drawing/2014/main" id="{931328A0-A09D-2614-8BA2-31F89EC33587}"/>
              </a:ext>
            </a:extLst>
          </p:cNvPr>
          <p:cNvSpPr txBox="1"/>
          <p:nvPr/>
        </p:nvSpPr>
        <p:spPr>
          <a:xfrm>
            <a:off x="386577" y="2060492"/>
            <a:ext cx="5776332" cy="2217082"/>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200" b="1">
                <a:solidFill>
                  <a:srgbClr val="473835"/>
                </a:solidFill>
                <a:effectLst/>
                <a:latin typeface="Arial" panose="020B0604020202020204" pitchFamily="34" charset="0"/>
                <a:ea typeface="Times New Roman" panose="02020603050405020304" pitchFamily="18" charset="0"/>
                <a:cs typeface="Arial" panose="020B0604020202020204" pitchFamily="34" charset="0"/>
              </a:rPr>
              <a:t>CÁC BIỆN PHÁP XÂY DỰNG VÀ CỦNG CỐ CHÍNH QUYỀN CÁCH MẠNG</a:t>
            </a:r>
            <a:endParaRPr kumimoji="0" lang="en-US" sz="3600" b="1" i="0" u="none" strike="noStrike" kern="0" cap="none" spc="0" normalizeH="0" baseline="0" noProof="0" dirty="0">
              <a:ln>
                <a:noFill/>
              </a:ln>
              <a:solidFill>
                <a:srgbClr val="473835"/>
              </a:solidFill>
              <a:effectLst/>
              <a:uLnTx/>
              <a:uFillTx/>
              <a:latin typeface="Arial" panose="020B0604020202020204" pitchFamily="34" charset="0"/>
              <a:cs typeface="Arial" panose="020B0604020202020204" pitchFamily="34" charset="0"/>
            </a:endParaRPr>
          </a:p>
        </p:txBody>
      </p:sp>
      <p:pic>
        <p:nvPicPr>
          <p:cNvPr id="23" name="Picture 22" descr="A red book with gold text&#10;&#10;Description automatically generated">
            <a:extLst>
              <a:ext uri="{FF2B5EF4-FFF2-40B4-BE49-F238E27FC236}">
                <a16:creationId xmlns:a16="http://schemas.microsoft.com/office/drawing/2014/main" id="{DD8138ED-DB19-D169-CF9F-987A523163D9}"/>
              </a:ext>
            </a:extLst>
          </p:cNvPr>
          <p:cNvPicPr>
            <a:picLocks noChangeAspect="1"/>
          </p:cNvPicPr>
          <p:nvPr/>
        </p:nvPicPr>
        <p:blipFill>
          <a:blip r:embed="rId4"/>
          <a:srcRect l="6362" t="-397" r="4074" b="875"/>
          <a:stretch/>
        </p:blipFill>
        <p:spPr>
          <a:xfrm>
            <a:off x="6433245" y="1007825"/>
            <a:ext cx="2020861" cy="3088390"/>
          </a:xfrm>
          <a:prstGeom prst="plaque">
            <a:avLst>
              <a:gd name="adj" fmla="val 5082"/>
            </a:avLst>
          </a:prstGeom>
        </p:spPr>
      </p:pic>
    </p:spTree>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19E6F-7403-615D-0E20-33A2CE1455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77CCB2-59EE-2FBD-3600-8298F4625EE9}"/>
              </a:ext>
            </a:extLst>
          </p:cNvPr>
          <p:cNvSpPr txBox="1"/>
          <p:nvPr/>
        </p:nvSpPr>
        <p:spPr>
          <a:xfrm>
            <a:off x="416312" y="1541154"/>
            <a:ext cx="4295543" cy="2343655"/>
          </a:xfrm>
          <a:prstGeom prst="rect">
            <a:avLst/>
          </a:prstGeom>
          <a:noFill/>
        </p:spPr>
        <p:txBody>
          <a:bodyPr wrap="square">
            <a:spAutoFit/>
          </a:bodyPr>
          <a:lstStyle/>
          <a:p>
            <a:pPr marL="342900" indent="-342900" algn="just">
              <a:lnSpc>
                <a:spcPct val="150000"/>
              </a:lnSpc>
              <a:buFontTx/>
              <a:buChar char="-"/>
            </a:pPr>
            <a:r>
              <a:rPr lang="vi-VN" sz="2000"/>
              <a:t>Chính phủ đã đề ra các biện pháp trước mắt và lâu dài để giải quyết khó khăn về kinh tế. </a:t>
            </a:r>
            <a:endParaRPr lang="en-US" sz="2000"/>
          </a:p>
          <a:p>
            <a:pPr marL="342900" indent="-342900" algn="just">
              <a:lnSpc>
                <a:spcPct val="150000"/>
              </a:lnSpc>
              <a:buFontTx/>
              <a:buChar char="-"/>
            </a:pPr>
            <a:r>
              <a:rPr lang="en-US" sz="2000"/>
              <a:t>N</a:t>
            </a:r>
            <a:r>
              <a:rPr lang="vi-VN" sz="2000"/>
              <a:t>hiệm vụ quan trọng nhất</a:t>
            </a:r>
            <a:r>
              <a:rPr lang="en-US" sz="2000"/>
              <a:t>: </a:t>
            </a:r>
            <a:r>
              <a:rPr lang="vi-VN" sz="2000"/>
              <a:t>làm cho dân có ăn, có mặc, có chỗ ở. </a:t>
            </a:r>
          </a:p>
        </p:txBody>
      </p:sp>
      <p:sp>
        <p:nvSpPr>
          <p:cNvPr id="6" name="TextBox 5">
            <a:extLst>
              <a:ext uri="{FF2B5EF4-FFF2-40B4-BE49-F238E27FC236}">
                <a16:creationId xmlns:a16="http://schemas.microsoft.com/office/drawing/2014/main" id="{06B81F84-1AE9-786D-7826-96F09B3778BF}"/>
              </a:ext>
            </a:extLst>
          </p:cNvPr>
          <p:cNvSpPr txBox="1"/>
          <p:nvPr/>
        </p:nvSpPr>
        <p:spPr>
          <a:xfrm>
            <a:off x="2285999" y="455711"/>
            <a:ext cx="4572000" cy="646331"/>
          </a:xfrm>
          <a:prstGeom prst="rect">
            <a:avLst/>
          </a:prstGeom>
          <a:noFill/>
        </p:spPr>
        <p:txBody>
          <a:bodyPr wrap="square">
            <a:spAutoFit/>
          </a:bodyPr>
          <a:lstStyle/>
          <a:p>
            <a:pPr algn="ctr"/>
            <a:r>
              <a:rPr lang="en-US" sz="3600" b="1">
                <a:solidFill>
                  <a:srgbClr val="FF0066"/>
                </a:solidFill>
                <a:latin typeface="Aptos Black" panose="020B0004020202020204" pitchFamily="34" charset="0"/>
              </a:rPr>
              <a:t>KẾT LUẬN</a:t>
            </a:r>
          </a:p>
        </p:txBody>
      </p:sp>
      <p:grpSp>
        <p:nvGrpSpPr>
          <p:cNvPr id="8" name="Group 7">
            <a:extLst>
              <a:ext uri="{FF2B5EF4-FFF2-40B4-BE49-F238E27FC236}">
                <a16:creationId xmlns:a16="http://schemas.microsoft.com/office/drawing/2014/main" id="{22B619B3-CA52-A288-68E6-D869435AD79B}"/>
              </a:ext>
            </a:extLst>
          </p:cNvPr>
          <p:cNvGrpSpPr/>
          <p:nvPr/>
        </p:nvGrpSpPr>
        <p:grpSpPr>
          <a:xfrm>
            <a:off x="4733228" y="1189896"/>
            <a:ext cx="3958683" cy="3561764"/>
            <a:chOff x="4504659" y="1605647"/>
            <a:chExt cx="3958683" cy="3561764"/>
          </a:xfrm>
        </p:grpSpPr>
        <p:pic>
          <p:nvPicPr>
            <p:cNvPr id="4" name="Picture 3" descr="A group of people in white shirts&#10;&#10;Description automatically generated">
              <a:extLst>
                <a:ext uri="{FF2B5EF4-FFF2-40B4-BE49-F238E27FC236}">
                  <a16:creationId xmlns:a16="http://schemas.microsoft.com/office/drawing/2014/main" id="{8CDF327F-A5D9-5A77-0221-CF7CCED99213}"/>
                </a:ext>
              </a:extLst>
            </p:cNvPr>
            <p:cNvPicPr>
              <a:picLocks noChangeAspect="1"/>
            </p:cNvPicPr>
            <p:nvPr/>
          </p:nvPicPr>
          <p:blipFill>
            <a:blip r:embed="rId2"/>
            <a:stretch>
              <a:fillRect/>
            </a:stretch>
          </p:blipFill>
          <p:spPr>
            <a:xfrm>
              <a:off x="4595261" y="1605647"/>
              <a:ext cx="3777477" cy="2690489"/>
            </a:xfrm>
            <a:prstGeom prst="rect">
              <a:avLst/>
            </a:prstGeom>
          </p:spPr>
        </p:pic>
        <p:sp>
          <p:nvSpPr>
            <p:cNvPr id="7" name="TextBox 6">
              <a:extLst>
                <a:ext uri="{FF2B5EF4-FFF2-40B4-BE49-F238E27FC236}">
                  <a16:creationId xmlns:a16="http://schemas.microsoft.com/office/drawing/2014/main" id="{583FB400-707B-50ED-7356-5A9452527309}"/>
                </a:ext>
              </a:extLst>
            </p:cNvPr>
            <p:cNvSpPr txBox="1"/>
            <p:nvPr/>
          </p:nvSpPr>
          <p:spPr>
            <a:xfrm>
              <a:off x="4504659" y="4278257"/>
              <a:ext cx="3958683" cy="889154"/>
            </a:xfrm>
            <a:prstGeom prst="rect">
              <a:avLst/>
            </a:prstGeom>
            <a:noFill/>
          </p:spPr>
          <p:txBody>
            <a:bodyPr wrap="square">
              <a:spAutoFit/>
            </a:bodyPr>
            <a:lstStyle/>
            <a:p>
              <a:pPr algn="ctr">
                <a:lnSpc>
                  <a:spcPct val="150000"/>
                </a:lnSpc>
              </a:pPr>
              <a:r>
                <a:rPr lang="vi-VN" sz="1200"/>
                <a:t>Mít tinh Tuần lễ vàng tại quảng trường Nhà hát Lớn Hà Nội 16</a:t>
              </a:r>
              <a:r>
                <a:rPr lang="en-US" sz="1200"/>
                <a:t>/</a:t>
              </a:r>
              <a:r>
                <a:rPr lang="vi-VN" sz="1200"/>
                <a:t>9</a:t>
              </a:r>
              <a:r>
                <a:rPr lang="en-US" sz="1200"/>
                <a:t>/</a:t>
              </a:r>
              <a:r>
                <a:rPr lang="vi-VN" sz="1200"/>
                <a:t>1945. Tòa nhà phía sau nay là Trung tâm giao dịch chứng khoán Hà Nội</a:t>
              </a:r>
              <a:endParaRPr lang="en-US" sz="1200"/>
            </a:p>
          </p:txBody>
        </p:sp>
      </p:grpSp>
    </p:spTree>
    <p:extLst>
      <p:ext uri="{BB962C8B-B14F-4D97-AF65-F5344CB8AC3E}">
        <p14:creationId xmlns:p14="http://schemas.microsoft.com/office/powerpoint/2010/main" val="160340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a:extLst>
            <a:ext uri="{FF2B5EF4-FFF2-40B4-BE49-F238E27FC236}">
              <a16:creationId xmlns:a16="http://schemas.microsoft.com/office/drawing/2014/main" id="{4C514DE0-CE5E-AF90-3BD9-C9DA210FE23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5D664F3-0DA7-5976-0EDE-8328DECCC6A3}"/>
              </a:ext>
            </a:extLst>
          </p:cNvPr>
          <p:cNvSpPr txBox="1"/>
          <p:nvPr/>
        </p:nvSpPr>
        <p:spPr>
          <a:xfrm>
            <a:off x="213731" y="2569012"/>
            <a:ext cx="8716537" cy="2343655"/>
          </a:xfrm>
          <a:prstGeom prst="rect">
            <a:avLst/>
          </a:prstGeom>
          <a:noFill/>
        </p:spPr>
        <p:txBody>
          <a:bodyPr wrap="square">
            <a:spAutoFit/>
          </a:bodyPr>
          <a:lstStyle/>
          <a:p>
            <a:pPr algn="just">
              <a:lnSpc>
                <a:spcPct val="150000"/>
              </a:lnSpc>
            </a:pPr>
            <a:r>
              <a:rPr lang="vi-VN" sz="2000"/>
              <a:t>90% dân số (1)……</a:t>
            </a:r>
            <a:r>
              <a:rPr lang="en-US" sz="2000"/>
              <a:t>……………………………….</a:t>
            </a:r>
            <a:endParaRPr lang="vi-VN" sz="2000"/>
          </a:p>
          <a:p>
            <a:pPr marL="342900" indent="-342900" algn="just">
              <a:lnSpc>
                <a:spcPct val="150000"/>
              </a:lnSpc>
              <a:buFontTx/>
              <a:buChar char="-"/>
            </a:pPr>
            <a:r>
              <a:rPr lang="vi-VN" sz="2000"/>
              <a:t>Trước mắt: Thành lập (2)……</a:t>
            </a:r>
            <a:r>
              <a:rPr lang="en-US" sz="2000"/>
              <a:t>………………………</a:t>
            </a:r>
            <a:r>
              <a:rPr lang="vi-VN" sz="2000"/>
              <a:t>, tổ chức phong trào xóa nạn mù chữ.</a:t>
            </a:r>
          </a:p>
          <a:p>
            <a:pPr marL="342900" indent="-342900" algn="just">
              <a:lnSpc>
                <a:spcPct val="150000"/>
              </a:lnSpc>
              <a:buFontTx/>
              <a:buChar char="-"/>
            </a:pPr>
            <a:r>
              <a:rPr lang="vi-VN" sz="2000"/>
              <a:t>Lâu dài: Tổ chức (3)……</a:t>
            </a:r>
            <a:r>
              <a:rPr lang="en-US" sz="2000"/>
              <a:t>…………………………</a:t>
            </a:r>
            <a:r>
              <a:rPr lang="vi-VN" sz="2000"/>
              <a:t>, nội dung và phương pháp giáo dục bước đầu đổi mới.</a:t>
            </a:r>
            <a:endParaRPr lang="en-US" sz="2000"/>
          </a:p>
        </p:txBody>
      </p:sp>
      <p:sp>
        <p:nvSpPr>
          <p:cNvPr id="10" name="Rectangle 9">
            <a:extLst>
              <a:ext uri="{FF2B5EF4-FFF2-40B4-BE49-F238E27FC236}">
                <a16:creationId xmlns:a16="http://schemas.microsoft.com/office/drawing/2014/main" id="{2F5B8D5D-00F9-1FA3-572D-18BCE530903D}"/>
              </a:ext>
            </a:extLst>
          </p:cNvPr>
          <p:cNvSpPr/>
          <p:nvPr/>
        </p:nvSpPr>
        <p:spPr>
          <a:xfrm>
            <a:off x="0" y="1090653"/>
            <a:ext cx="3575824" cy="579952"/>
          </a:xfrm>
          <a:prstGeom prst="rect">
            <a:avLst/>
          </a:prstGeom>
          <a:solidFill>
            <a:srgbClr val="FD020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ptos Black" panose="020B0004020202020204" pitchFamily="34" charset="0"/>
                <a:ea typeface="+mn-ea"/>
                <a:cs typeface="+mn-cs"/>
              </a:rPr>
              <a:t>TRÒ CHƠI ĐIỀN TỪ</a:t>
            </a:r>
          </a:p>
        </p:txBody>
      </p:sp>
      <p:sp>
        <p:nvSpPr>
          <p:cNvPr id="12" name="TextBox 11">
            <a:extLst>
              <a:ext uri="{FF2B5EF4-FFF2-40B4-BE49-F238E27FC236}">
                <a16:creationId xmlns:a16="http://schemas.microsoft.com/office/drawing/2014/main" id="{8946243E-08AA-1FF5-091D-AEF660839244}"/>
              </a:ext>
            </a:extLst>
          </p:cNvPr>
          <p:cNvSpPr txBox="1"/>
          <p:nvPr/>
        </p:nvSpPr>
        <p:spPr>
          <a:xfrm>
            <a:off x="4045152" y="792254"/>
            <a:ext cx="4428792" cy="958660"/>
          </a:xfrm>
          <a:prstGeom prst="rect">
            <a:avLst/>
          </a:prstGeom>
          <a:noFill/>
        </p:spPr>
        <p:txBody>
          <a:bodyPr wrap="square">
            <a:spAutoFit/>
          </a:bodyPr>
          <a:lstStyle/>
          <a:p>
            <a:pPr algn="just">
              <a:lnSpc>
                <a:spcPct val="150000"/>
              </a:lnSpc>
            </a:pPr>
            <a:r>
              <a:rPr lang="vi-VN" sz="2000"/>
              <a:t>Điền vào chỗ chấm “…” cụm từ thích hợp trong đoạn thông tin dưới đây.</a:t>
            </a:r>
            <a:endParaRPr lang="en-US" sz="2000"/>
          </a:p>
        </p:txBody>
      </p:sp>
      <p:sp>
        <p:nvSpPr>
          <p:cNvPr id="20" name="Rectangle: Rounded Corners 19">
            <a:extLst>
              <a:ext uri="{FF2B5EF4-FFF2-40B4-BE49-F238E27FC236}">
                <a16:creationId xmlns:a16="http://schemas.microsoft.com/office/drawing/2014/main" id="{D467D5C5-35D3-E83A-CC5A-11EBAF72CBD7}"/>
              </a:ext>
            </a:extLst>
          </p:cNvPr>
          <p:cNvSpPr/>
          <p:nvPr/>
        </p:nvSpPr>
        <p:spPr>
          <a:xfrm>
            <a:off x="906965" y="1971213"/>
            <a:ext cx="1364166" cy="457200"/>
          </a:xfrm>
          <a:prstGeom prst="roundRect">
            <a:avLst>
              <a:gd name="adj" fmla="val 50000"/>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latin typeface="+mj-lt"/>
                <a:ea typeface="Calibri" panose="020F0502020204030204" pitchFamily="34" charset="0"/>
                <a:cs typeface="Times New Roman" panose="02020603050405020304" pitchFamily="18" charset="0"/>
              </a:rPr>
              <a:t>m</a:t>
            </a:r>
            <a:r>
              <a:rPr lang="en-US" sz="2000" kern="100">
                <a:solidFill>
                  <a:srgbClr val="000000"/>
                </a:solidFill>
                <a:effectLst/>
                <a:latin typeface="+mj-lt"/>
                <a:ea typeface="Calibri" panose="020F0502020204030204" pitchFamily="34" charset="0"/>
                <a:cs typeface="Times New Roman" panose="02020603050405020304" pitchFamily="18" charset="0"/>
              </a:rPr>
              <a:t>ù chữ</a:t>
            </a:r>
            <a:endParaRPr lang="en-US" sz="1600">
              <a:latin typeface="+mj-lt"/>
            </a:endParaRPr>
          </a:p>
        </p:txBody>
      </p:sp>
      <p:sp>
        <p:nvSpPr>
          <p:cNvPr id="21" name="Rectangle: Rounded Corners 20">
            <a:extLst>
              <a:ext uri="{FF2B5EF4-FFF2-40B4-BE49-F238E27FC236}">
                <a16:creationId xmlns:a16="http://schemas.microsoft.com/office/drawing/2014/main" id="{3715EBAB-415A-0989-A170-1ACA57D90224}"/>
              </a:ext>
            </a:extLst>
          </p:cNvPr>
          <p:cNvSpPr/>
          <p:nvPr/>
        </p:nvSpPr>
        <p:spPr>
          <a:xfrm>
            <a:off x="5382318" y="1968713"/>
            <a:ext cx="2791523" cy="457200"/>
          </a:xfrm>
          <a:prstGeom prst="roundRect">
            <a:avLst>
              <a:gd name="adj" fmla="val 50000"/>
            </a:avLst>
          </a:prstGeom>
          <a:solidFill>
            <a:schemeClr val="accent6"/>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hệ thống trường học</a:t>
            </a:r>
            <a:endParaRPr lang="en-US" sz="160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1516585E-11CB-FD8E-4B38-547A7AC7BD64}"/>
              </a:ext>
            </a:extLst>
          </p:cNvPr>
          <p:cNvSpPr/>
          <p:nvPr/>
        </p:nvSpPr>
        <p:spPr>
          <a:xfrm>
            <a:off x="2430964" y="1976768"/>
            <a:ext cx="2791524" cy="457200"/>
          </a:xfrm>
          <a:prstGeom prst="roundRect">
            <a:avLst>
              <a:gd name="adj" fmla="val 50000"/>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cs typeface="Times New Roman" panose="02020603050405020304" pitchFamily="18" charset="0"/>
              </a:rPr>
              <a:t>Nha Bình dân học vụ</a:t>
            </a:r>
            <a:endParaRPr lang="en-US" sz="1600"/>
          </a:p>
        </p:txBody>
      </p:sp>
      <p:sp>
        <p:nvSpPr>
          <p:cNvPr id="3" name="TextBox 2">
            <a:extLst>
              <a:ext uri="{FF2B5EF4-FFF2-40B4-BE49-F238E27FC236}">
                <a16:creationId xmlns:a16="http://schemas.microsoft.com/office/drawing/2014/main" id="{23BA147A-F269-4DCB-8284-8FAE32EE2A9D}"/>
              </a:ext>
            </a:extLst>
          </p:cNvPr>
          <p:cNvSpPr txBox="1"/>
          <p:nvPr/>
        </p:nvSpPr>
        <p:spPr>
          <a:xfrm>
            <a:off x="2286000" y="280681"/>
            <a:ext cx="4572000" cy="523220"/>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b="1" i="1" kern="1200">
                <a:solidFill>
                  <a:schemeClr val="accent2">
                    <a:lumMod val="75000"/>
                  </a:schemeClr>
                </a:solidFill>
                <a:ea typeface="+mn-ea"/>
                <a:cs typeface="Arial" panose="020B0604020202020204" pitchFamily="34" charset="0"/>
              </a:rPr>
              <a:t>2. Giáo dục, văn hóa</a:t>
            </a:r>
            <a:endParaRPr kumimoji="0" lang="en-US" sz="2800" b="0" i="0" u="none" strike="noStrike" kern="1200" cap="none" spc="0" normalizeH="0" baseline="0" noProof="0">
              <a:ln>
                <a:noFill/>
              </a:ln>
              <a:solidFill>
                <a:schemeClr val="accent2">
                  <a:lumMod val="75000"/>
                </a:schemeClr>
              </a:solidFill>
              <a:effectLst/>
              <a:uLnTx/>
              <a:uFillTx/>
              <a:latin typeface="Arial"/>
              <a:ea typeface="+mn-ea"/>
              <a:cs typeface="Arial" panose="020B0604020202020204" pitchFamily="34" charset="0"/>
            </a:endParaRPr>
          </a:p>
        </p:txBody>
      </p:sp>
      <p:pic>
        <p:nvPicPr>
          <p:cNvPr id="2" name="Picture 1">
            <a:extLst>
              <a:ext uri="{FF2B5EF4-FFF2-40B4-BE49-F238E27FC236}">
                <a16:creationId xmlns:a16="http://schemas.microsoft.com/office/drawing/2014/main" id="{5800A1C2-CD74-7EAA-64EA-ABD10DA4218B}"/>
              </a:ext>
            </a:extLst>
          </p:cNvPr>
          <p:cNvPicPr>
            <a:picLocks noChangeAspect="1"/>
          </p:cNvPicPr>
          <p:nvPr/>
        </p:nvPicPr>
        <p:blipFill>
          <a:blip r:embed="rId3"/>
          <a:stretch>
            <a:fillRect/>
          </a:stretch>
        </p:blipFill>
        <p:spPr>
          <a:xfrm>
            <a:off x="8445190" y="1"/>
            <a:ext cx="698810" cy="135880"/>
          </a:xfrm>
          <a:prstGeom prst="rect">
            <a:avLst/>
          </a:prstGeom>
        </p:spPr>
      </p:pic>
    </p:spTree>
    <p:extLst>
      <p:ext uri="{BB962C8B-B14F-4D97-AF65-F5344CB8AC3E}">
        <p14:creationId xmlns:p14="http://schemas.microsoft.com/office/powerpoint/2010/main" val="350048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4.72222E-6 2.22222E-6 L 0.16928 0.11265 " pathEditMode="relative" rAng="0" ptsTypes="AA">
                                      <p:cBhvr>
                                        <p:cTn id="29" dur="500" fill="hold"/>
                                        <p:tgtEl>
                                          <p:spTgt spid="20"/>
                                        </p:tgtEl>
                                        <p:attrNameLst>
                                          <p:attrName>ppt_x</p:attrName>
                                          <p:attrName>ppt_y</p:attrName>
                                        </p:attrNameLst>
                                      </p:cBhvr>
                                      <p:rCtr x="8455" y="5617"/>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2.77778E-6 -3.7037E-6 L 0.14011 0.20278 " pathEditMode="relative" rAng="0" ptsTypes="AA">
                                      <p:cBhvr>
                                        <p:cTn id="33" dur="500" fill="hold"/>
                                        <p:tgtEl>
                                          <p:spTgt spid="22"/>
                                        </p:tgtEl>
                                        <p:attrNameLst>
                                          <p:attrName>ppt_x</p:attrName>
                                          <p:attrName>ppt_y</p:attrName>
                                        </p:attrNameLst>
                                      </p:cBhvr>
                                      <p:rCtr x="6997" y="10123"/>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4.93827E-7 L -0.23143 0.38642 " pathEditMode="relative" rAng="0" ptsTypes="AA">
                                      <p:cBhvr>
                                        <p:cTn id="37" dur="500" fill="hold"/>
                                        <p:tgtEl>
                                          <p:spTgt spid="21"/>
                                        </p:tgtEl>
                                        <p:attrNameLst>
                                          <p:attrName>ppt_x</p:attrName>
                                          <p:attrName>ppt_y</p:attrName>
                                        </p:attrNameLst>
                                      </p:cBhvr>
                                      <p:rCtr x="-11580" y="1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2" grpId="0"/>
      <p:bldP spid="20" grpId="0" animBg="1"/>
      <p:bldP spid="20" grpId="1" animBg="1"/>
      <p:bldP spid="21" grpId="0" animBg="1"/>
      <p:bldP spid="21" grpId="1" animBg="1"/>
      <p:bldP spid="22" grpId="0" animBg="1"/>
      <p:bldP spid="2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7">
          <a:extLst>
            <a:ext uri="{FF2B5EF4-FFF2-40B4-BE49-F238E27FC236}">
              <a16:creationId xmlns:a16="http://schemas.microsoft.com/office/drawing/2014/main" id="{D16223CC-53F6-A72C-036D-4751C62F9186}"/>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BFF087AF-E069-C1D7-69E2-57D881260686}"/>
              </a:ext>
            </a:extLst>
          </p:cNvPr>
          <p:cNvSpPr txBox="1"/>
          <p:nvPr/>
        </p:nvSpPr>
        <p:spPr>
          <a:xfrm>
            <a:off x="661639" y="386172"/>
            <a:ext cx="7820722" cy="1420325"/>
          </a:xfrm>
          <a:prstGeom prst="rect">
            <a:avLst/>
          </a:prstGeom>
          <a:noFill/>
        </p:spPr>
        <p:txBody>
          <a:bodyPr wrap="square">
            <a:spAutoFit/>
          </a:bodyPr>
          <a:lstStyle/>
          <a:p>
            <a:pPr algn="just">
              <a:lnSpc>
                <a:spcPct val="150000"/>
              </a:lnSpc>
            </a:pPr>
            <a:r>
              <a:rPr lang="en-US" sz="2000" kern="100">
                <a:latin typeface="Arial" panose="020B0604020202020204" pitchFamily="34" charset="0"/>
                <a:ea typeface="Calibri" panose="020F0502020204030204" pitchFamily="34" charset="0"/>
                <a:cs typeface="Arial" panose="020B0604020202020204" pitchFamily="34" charset="0"/>
              </a:rPr>
              <a:t>K</a:t>
            </a:r>
            <a:r>
              <a:rPr lang="vi-VN" sz="2000" kern="100">
                <a:latin typeface="Arial" panose="020B0604020202020204" pitchFamily="34" charset="0"/>
                <a:ea typeface="Calibri" panose="020F0502020204030204" pitchFamily="34" charset="0"/>
                <a:cs typeface="Arial" panose="020B0604020202020204" pitchFamily="34" charset="0"/>
              </a:rPr>
              <a:t>hai thác Hình 13.4, kết hợp tổng hợp bài tập nhanh vừa tìm được và trả lời câu hỏi</a:t>
            </a:r>
            <a:r>
              <a:rPr lang="en-US" sz="2000" kern="100">
                <a:latin typeface="Arial" panose="020B0604020202020204" pitchFamily="34" charset="0"/>
                <a:ea typeface="Calibri" panose="020F0502020204030204" pitchFamily="34" charset="0"/>
                <a:cs typeface="Arial" panose="020B0604020202020204" pitchFamily="34" charset="0"/>
              </a:rPr>
              <a:t>: </a:t>
            </a:r>
            <a:r>
              <a:rPr lang="en-US" sz="2000" b="1" i="1" kern="100">
                <a:solidFill>
                  <a:srgbClr val="FF0000"/>
                </a:solidFill>
                <a:latin typeface="Arial" panose="020B0604020202020204" pitchFamily="34" charset="0"/>
                <a:ea typeface="Calibri" panose="020F0502020204030204" pitchFamily="34" charset="0"/>
                <a:cs typeface="Arial" panose="020B0604020202020204" pitchFamily="34" charset="0"/>
              </a:rPr>
              <a:t>Hãy nêu các biện pháp giải quyết “giặc dốt” và xây dựng nền văn hóa mới của dân tộc.</a:t>
            </a:r>
            <a:endParaRPr lang="en-US" sz="1600" b="1" i="1">
              <a:solidFill>
                <a:srgbClr val="FF0000"/>
              </a:solidFill>
              <a:latin typeface="Arial" panose="020B0604020202020204" pitchFamily="34" charset="0"/>
              <a:cs typeface="Arial" panose="020B0604020202020204" pitchFamily="34" charset="0"/>
            </a:endParaRPr>
          </a:p>
        </p:txBody>
      </p:sp>
      <p:sp>
        <p:nvSpPr>
          <p:cNvPr id="2" name="Freeform 6">
            <a:extLst>
              <a:ext uri="{FF2B5EF4-FFF2-40B4-BE49-F238E27FC236}">
                <a16:creationId xmlns:a16="http://schemas.microsoft.com/office/drawing/2014/main" id="{5C679AE1-163D-9CB3-5376-206529F1803E}"/>
              </a:ext>
            </a:extLst>
          </p:cNvPr>
          <p:cNvSpPr/>
          <p:nvPr/>
        </p:nvSpPr>
        <p:spPr>
          <a:xfrm>
            <a:off x="4720681" y="2126166"/>
            <a:ext cx="4423319" cy="3017334"/>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18487B30-2A17-454D-9869-201B09D1BCF9}"/>
              </a:ext>
            </a:extLst>
          </p:cNvPr>
          <p:cNvGrpSpPr/>
          <p:nvPr/>
        </p:nvGrpSpPr>
        <p:grpSpPr>
          <a:xfrm>
            <a:off x="649047" y="2001503"/>
            <a:ext cx="3922953" cy="2671001"/>
            <a:chOff x="4516485" y="1922002"/>
            <a:chExt cx="3922953" cy="2671001"/>
          </a:xfrm>
        </p:grpSpPr>
        <p:pic>
          <p:nvPicPr>
            <p:cNvPr id="4" name="Picture 3">
              <a:extLst>
                <a:ext uri="{FF2B5EF4-FFF2-40B4-BE49-F238E27FC236}">
                  <a16:creationId xmlns:a16="http://schemas.microsoft.com/office/drawing/2014/main" id="{D8117158-0BE1-009E-A9E9-9EF48D5F30DC}"/>
                </a:ext>
              </a:extLst>
            </p:cNvPr>
            <p:cNvPicPr>
              <a:picLocks noChangeAspect="1"/>
            </p:cNvPicPr>
            <p:nvPr/>
          </p:nvPicPr>
          <p:blipFill>
            <a:blip r:embed="rId5"/>
            <a:srcRect/>
            <a:stretch/>
          </p:blipFill>
          <p:spPr>
            <a:xfrm>
              <a:off x="4516485" y="1922002"/>
              <a:ext cx="3922953" cy="2363224"/>
            </a:xfrm>
            <a:prstGeom prst="rect">
              <a:avLst/>
            </a:prstGeom>
          </p:spPr>
        </p:pic>
        <p:sp>
          <p:nvSpPr>
            <p:cNvPr id="5" name="TextBox 4">
              <a:extLst>
                <a:ext uri="{FF2B5EF4-FFF2-40B4-BE49-F238E27FC236}">
                  <a16:creationId xmlns:a16="http://schemas.microsoft.com/office/drawing/2014/main" id="{E3E14126-988E-68D6-3925-6D4FDE5C0BC6}"/>
                </a:ext>
              </a:extLst>
            </p:cNvPr>
            <p:cNvSpPr txBox="1"/>
            <p:nvPr/>
          </p:nvSpPr>
          <p:spPr>
            <a:xfrm>
              <a:off x="4970688" y="4285226"/>
              <a:ext cx="3014546" cy="307777"/>
            </a:xfrm>
            <a:prstGeom prst="rect">
              <a:avLst/>
            </a:prstGeom>
            <a:noFill/>
          </p:spPr>
          <p:txBody>
            <a:bodyPr wrap="square">
              <a:spAutoFit/>
            </a:bodyPr>
            <a:lstStyle/>
            <a:p>
              <a:pPr algn="ctr"/>
              <a:r>
                <a:rPr lang="vi-VN" b="1"/>
                <a:t>Hình 13.4. </a:t>
              </a:r>
              <a:r>
                <a:rPr lang="vi-VN"/>
                <a:t>Một lớp Bình dân học vụ</a:t>
              </a:r>
              <a:endParaRPr lang="en-US"/>
            </a:p>
          </p:txBody>
        </p:sp>
      </p:grpSp>
    </p:spTree>
    <p:extLst>
      <p:ext uri="{BB962C8B-B14F-4D97-AF65-F5344CB8AC3E}">
        <p14:creationId xmlns:p14="http://schemas.microsoft.com/office/powerpoint/2010/main" val="14856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157513B3-28AB-0C45-3B46-591D8DD45776}"/>
            </a:ext>
          </a:extLst>
        </p:cNvPr>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C57FB28D-9B2C-AB78-2A29-66687F7CE08B}"/>
              </a:ext>
            </a:extLst>
          </p:cNvPr>
          <p:cNvSpPr/>
          <p:nvPr/>
        </p:nvSpPr>
        <p:spPr>
          <a:xfrm>
            <a:off x="444284" y="645207"/>
            <a:ext cx="4529160" cy="3853085"/>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a:t>
            </a:r>
            <a:r>
              <a:rPr lang="en-US" sz="2000" b="1" kern="100">
                <a:solidFill>
                  <a:srgbClr val="0070C0"/>
                </a:solidFill>
                <a:latin typeface="Times New Roman" panose="02020603050405020304" pitchFamily="18" charset="0"/>
                <a:ea typeface="Calibri" panose="020F0502020204030204" pitchFamily="34" charset="0"/>
              </a:rPr>
              <a:t>2.1</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Nạn dốt là một trong những phương pháp độc ác mà bọn thực dân dùng để cai trị chúng ta. Hơn chín mươi phần trăm đồng bào chúng ta mù chữ. Một dân tộc dốt là một dân tộc yếu. Vì vậy, tôi đề nghị mở một chiến dịch để chống nạn mù chữ”.</a:t>
            </a:r>
          </a:p>
          <a:p>
            <a:pPr algn="r">
              <a:lnSpc>
                <a:spcPct val="150000"/>
              </a:lnSpc>
            </a:pPr>
            <a:r>
              <a:rPr lang="vi-VN" sz="1050">
                <a:solidFill>
                  <a:srgbClr val="000000"/>
                </a:solidFill>
                <a:latin typeface="Times New Roman" panose="02020603050405020304" pitchFamily="18" charset="0"/>
                <a:ea typeface="Times New Roman" panose="02020603050405020304" pitchFamily="18" charset="0"/>
              </a:rPr>
              <a:t>(Hồ Chí Minh toàn tập, tập 4, NXB Chính trị quốc gia, Hà Nội, 2011, trang 7)</a:t>
            </a:r>
          </a:p>
        </p:txBody>
      </p:sp>
      <p:grpSp>
        <p:nvGrpSpPr>
          <p:cNvPr id="10" name="Group 9">
            <a:extLst>
              <a:ext uri="{FF2B5EF4-FFF2-40B4-BE49-F238E27FC236}">
                <a16:creationId xmlns:a16="http://schemas.microsoft.com/office/drawing/2014/main" id="{03D26AAA-34B7-69CB-6F72-742D5A1A1F14}"/>
              </a:ext>
            </a:extLst>
          </p:cNvPr>
          <p:cNvGrpSpPr/>
          <p:nvPr/>
        </p:nvGrpSpPr>
        <p:grpSpPr>
          <a:xfrm>
            <a:off x="5134037" y="810135"/>
            <a:ext cx="3677749" cy="3523228"/>
            <a:chOff x="5186076" y="1159493"/>
            <a:chExt cx="3677749" cy="3523228"/>
          </a:xfrm>
        </p:grpSpPr>
        <p:pic>
          <p:nvPicPr>
            <p:cNvPr id="7" name="Picture 6" descr="A group of people standing outside&#10;&#10;Description automatically generated">
              <a:extLst>
                <a:ext uri="{FF2B5EF4-FFF2-40B4-BE49-F238E27FC236}">
                  <a16:creationId xmlns:a16="http://schemas.microsoft.com/office/drawing/2014/main" id="{C9C43718-CA87-B57B-9AD4-C4750F37B747}"/>
                </a:ext>
              </a:extLst>
            </p:cNvPr>
            <p:cNvPicPr>
              <a:picLocks noChangeAspect="1"/>
            </p:cNvPicPr>
            <p:nvPr/>
          </p:nvPicPr>
          <p:blipFill>
            <a:blip r:embed="rId3"/>
            <a:stretch>
              <a:fillRect/>
            </a:stretch>
          </p:blipFill>
          <p:spPr>
            <a:xfrm>
              <a:off x="5186076" y="1159493"/>
              <a:ext cx="3677749" cy="2824511"/>
            </a:xfrm>
            <a:prstGeom prst="rect">
              <a:avLst/>
            </a:prstGeom>
          </p:spPr>
        </p:pic>
        <p:sp>
          <p:nvSpPr>
            <p:cNvPr id="9" name="TextBox 8">
              <a:extLst>
                <a:ext uri="{FF2B5EF4-FFF2-40B4-BE49-F238E27FC236}">
                  <a16:creationId xmlns:a16="http://schemas.microsoft.com/office/drawing/2014/main" id="{19ADCFB6-8106-1926-6A61-3717B7952CE7}"/>
                </a:ext>
              </a:extLst>
            </p:cNvPr>
            <p:cNvSpPr txBox="1"/>
            <p:nvPr/>
          </p:nvSpPr>
          <p:spPr>
            <a:xfrm>
              <a:off x="5516137" y="3984004"/>
              <a:ext cx="2869580" cy="698717"/>
            </a:xfrm>
            <a:prstGeom prst="rect">
              <a:avLst/>
            </a:prstGeom>
            <a:noFill/>
          </p:spPr>
          <p:txBody>
            <a:bodyPr wrap="square">
              <a:spAutoFit/>
            </a:bodyPr>
            <a:lstStyle/>
            <a:p>
              <a:pPr algn="ctr">
                <a:lnSpc>
                  <a:spcPct val="150000"/>
                </a:lnSpc>
              </a:pPr>
              <a:r>
                <a:rPr lang="vi-VN"/>
                <a:t>Người dân đứng ngay tại bến đò, bến sông để học chữ</a:t>
              </a:r>
              <a:endParaRPr lang="en-US"/>
            </a:p>
          </p:txBody>
        </p:sp>
      </p:grpSp>
    </p:spTree>
    <p:extLst>
      <p:ext uri="{BB962C8B-B14F-4D97-AF65-F5344CB8AC3E}">
        <p14:creationId xmlns:p14="http://schemas.microsoft.com/office/powerpoint/2010/main" val="262224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C4B99107-C2E3-AC0C-D3A6-D06114859422}"/>
            </a:ext>
          </a:extLst>
        </p:cNvPr>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C0576937-3C8E-004D-5F28-96F2B7FE9B4A}"/>
              </a:ext>
            </a:extLst>
          </p:cNvPr>
          <p:cNvSpPr/>
          <p:nvPr/>
        </p:nvSpPr>
        <p:spPr>
          <a:xfrm>
            <a:off x="407113" y="645207"/>
            <a:ext cx="4127716" cy="3853085"/>
          </a:xfrm>
          <a:prstGeom prst="round2DiagRect">
            <a:avLst>
              <a:gd name="adj1" fmla="val 6715"/>
              <a:gd name="adj2" fmla="val 0"/>
            </a:avLst>
          </a:prstGeom>
          <a:solidFill>
            <a:schemeClr val="accent5"/>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kern="100">
                <a:solidFill>
                  <a:srgbClr val="0070C0"/>
                </a:solidFill>
                <a:effectLst/>
                <a:latin typeface="Times New Roman" panose="02020603050405020304" pitchFamily="18" charset="0"/>
                <a:ea typeface="Calibri" panose="020F0502020204030204" pitchFamily="34" charset="0"/>
              </a:rPr>
              <a:t>TƯ LIỆU</a:t>
            </a:r>
            <a:r>
              <a:rPr lang="en-US" sz="2000" b="1" kern="100">
                <a:solidFill>
                  <a:srgbClr val="0070C0"/>
                </a:solidFill>
                <a:effectLst/>
                <a:latin typeface="Times New Roman" panose="02020603050405020304" pitchFamily="18" charset="0"/>
                <a:ea typeface="Calibri" panose="020F0502020204030204" pitchFamily="34" charset="0"/>
              </a:rPr>
              <a:t> </a:t>
            </a:r>
            <a:r>
              <a:rPr lang="en-US" sz="2000" b="1" kern="100">
                <a:solidFill>
                  <a:srgbClr val="0070C0"/>
                </a:solidFill>
                <a:latin typeface="Times New Roman" panose="02020603050405020304" pitchFamily="18" charset="0"/>
                <a:ea typeface="Calibri" panose="020F0502020204030204" pitchFamily="34" charset="0"/>
              </a:rPr>
              <a:t>2.2</a:t>
            </a:r>
            <a:r>
              <a:rPr lang="vi-VN" sz="2000" b="1" kern="100">
                <a:solidFill>
                  <a:srgbClr val="0070C0"/>
                </a:solidFill>
                <a:effectLst/>
                <a:latin typeface="Times New Roman" panose="02020603050405020304" pitchFamily="18" charset="0"/>
                <a:ea typeface="Calibri" panose="020F0502020204030204" pitchFamily="34" charset="0"/>
              </a:rPr>
              <a:t>:</a:t>
            </a:r>
            <a:r>
              <a:rPr lang="en-US" sz="2000" b="1" kern="100">
                <a:solidFill>
                  <a:srgbClr val="0070C0"/>
                </a:solidFill>
                <a:effectLst/>
                <a:latin typeface="Times New Roman" panose="02020603050405020304" pitchFamily="18" charset="0"/>
                <a:ea typeface="Calibri" panose="020F0502020204030204" pitchFamily="34" charset="0"/>
              </a:rPr>
              <a:t> </a:t>
            </a:r>
            <a:r>
              <a:rPr lang="vi-VN" sz="2000">
                <a:solidFill>
                  <a:srgbClr val="000000"/>
                </a:solidFill>
                <a:latin typeface="Times New Roman" panose="02020603050405020304" pitchFamily="18" charset="0"/>
                <a:ea typeface="Times New Roman" panose="02020603050405020304" pitchFamily="18" charset="0"/>
              </a:rPr>
              <a:t>Trong lớp Bình dân học vụ, người đi học được học miễn phí, giáo viên không nhận lương. Người dân thu nhặt giấy cũ để viết vào chỗ bỏ trắng; dùng phấn, than, gạch, que thay bút mực; lá chuối, quạt nan, mo nang thay giấy.</a:t>
            </a:r>
            <a:endParaRPr lang="vi-VN" sz="1050">
              <a:solidFill>
                <a:srgbClr val="000000"/>
              </a:solidFill>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33940D9A-6886-8876-E902-C6FD1A83E316}"/>
              </a:ext>
            </a:extLst>
          </p:cNvPr>
          <p:cNvGrpSpPr/>
          <p:nvPr/>
        </p:nvGrpSpPr>
        <p:grpSpPr>
          <a:xfrm>
            <a:off x="4752982" y="727671"/>
            <a:ext cx="4108932" cy="3688156"/>
            <a:chOff x="4896461" y="1047905"/>
            <a:chExt cx="4108932" cy="3688156"/>
          </a:xfrm>
        </p:grpSpPr>
        <p:pic>
          <p:nvPicPr>
            <p:cNvPr id="7" name="Picture 6">
              <a:extLst>
                <a:ext uri="{FF2B5EF4-FFF2-40B4-BE49-F238E27FC236}">
                  <a16:creationId xmlns:a16="http://schemas.microsoft.com/office/drawing/2014/main" id="{7F642730-175A-5F3E-37A2-DE7E8598A62D}"/>
                </a:ext>
              </a:extLst>
            </p:cNvPr>
            <p:cNvPicPr>
              <a:picLocks noChangeAspect="1"/>
            </p:cNvPicPr>
            <p:nvPr/>
          </p:nvPicPr>
          <p:blipFill>
            <a:blip r:embed="rId3"/>
            <a:srcRect t="31854" b="23928"/>
            <a:stretch/>
          </p:blipFill>
          <p:spPr>
            <a:xfrm>
              <a:off x="4896461" y="1047905"/>
              <a:ext cx="4108932" cy="2989439"/>
            </a:xfrm>
            <a:prstGeom prst="rect">
              <a:avLst/>
            </a:prstGeom>
          </p:spPr>
        </p:pic>
        <p:sp>
          <p:nvSpPr>
            <p:cNvPr id="9" name="TextBox 8">
              <a:extLst>
                <a:ext uri="{FF2B5EF4-FFF2-40B4-BE49-F238E27FC236}">
                  <a16:creationId xmlns:a16="http://schemas.microsoft.com/office/drawing/2014/main" id="{D6709FBC-3007-8A3C-BB84-096543F0A5CC}"/>
                </a:ext>
              </a:extLst>
            </p:cNvPr>
            <p:cNvSpPr txBox="1"/>
            <p:nvPr/>
          </p:nvSpPr>
          <p:spPr>
            <a:xfrm>
              <a:off x="5516137" y="4037344"/>
              <a:ext cx="2869580" cy="698717"/>
            </a:xfrm>
            <a:prstGeom prst="rect">
              <a:avLst/>
            </a:prstGeom>
            <a:noFill/>
          </p:spPr>
          <p:txBody>
            <a:bodyPr wrap="square">
              <a:spAutoFit/>
            </a:bodyPr>
            <a:lstStyle/>
            <a:p>
              <a:pPr algn="ctr">
                <a:lnSpc>
                  <a:spcPct val="150000"/>
                </a:lnSpc>
              </a:pPr>
              <a:r>
                <a:rPr lang="vi-VN"/>
                <a:t>Tranh cổ động cho phong trào sản xuất và Bình dân học vụ</a:t>
              </a:r>
            </a:p>
          </p:txBody>
        </p:sp>
      </p:grpSp>
    </p:spTree>
    <p:extLst>
      <p:ext uri="{BB962C8B-B14F-4D97-AF65-F5344CB8AC3E}">
        <p14:creationId xmlns:p14="http://schemas.microsoft.com/office/powerpoint/2010/main" val="245691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78721C56-7A7A-76F5-F1C8-65B4108CAC6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743E539-F3F8-746D-CB6C-36E53FAD4158}"/>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FEA0A107-852C-66C8-62A6-FEDFBD6380F2}"/>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F6DBF699-58B2-B712-8A3B-0415EA8ED962}"/>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07AE8545-8FBD-AAAD-6E56-C09F2623A602}"/>
                  </a:ext>
                </a:extLst>
              </p:cNvPr>
              <p:cNvSpPr/>
              <p:nvPr/>
            </p:nvSpPr>
            <p:spPr>
              <a:xfrm>
                <a:off x="8966520" y="1638300"/>
                <a:ext cx="8278491" cy="1772437"/>
              </a:xfrm>
              <a:prstGeom prst="round2DiagRect">
                <a:avLst/>
              </a:prstGeom>
              <a:solidFill>
                <a:srgbClr val="FF313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a:ea typeface="+mn-ea"/>
                    <a:cs typeface="Arial" panose="020B0604020202020204" pitchFamily="34" charset="0"/>
                  </a:rPr>
                  <a:t>a. Về giáo dục:</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CCD88CB4-D264-2608-A28B-B78ECA73A487}"/>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9" name="Rectangle: Rounded Corners 8">
            <a:extLst>
              <a:ext uri="{FF2B5EF4-FFF2-40B4-BE49-F238E27FC236}">
                <a16:creationId xmlns:a16="http://schemas.microsoft.com/office/drawing/2014/main" id="{F4D24677-D446-7F0D-DA68-58E71729B8A9}"/>
              </a:ext>
            </a:extLst>
          </p:cNvPr>
          <p:cNvSpPr/>
          <p:nvPr/>
        </p:nvSpPr>
        <p:spPr>
          <a:xfrm>
            <a:off x="453696" y="1197145"/>
            <a:ext cx="4544315" cy="548640"/>
          </a:xfrm>
          <a:prstGeom prst="roundRect">
            <a:avLst>
              <a:gd name="adj" fmla="val 5551"/>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en-US" sz="2000">
                <a:ea typeface="Times New Roman" panose="02020603050405020304" pitchFamily="18" charset="0"/>
                <a:cs typeface="Arial" panose="020B0604020202020204" pitchFamily="34" charset="0"/>
              </a:rPr>
              <a:t>T</a:t>
            </a:r>
            <a:r>
              <a:rPr lang="vi-VN" sz="2000">
                <a:ea typeface="Times New Roman" panose="02020603050405020304" pitchFamily="18" charset="0"/>
                <a:cs typeface="Arial" panose="020B0604020202020204" pitchFamily="34" charset="0"/>
              </a:rPr>
              <a:t>hành lập Nha Bình dân học vụ</a:t>
            </a:r>
            <a:r>
              <a:rPr lang="en-US" sz="2000">
                <a:ea typeface="Times New Roman" panose="02020603050405020304" pitchFamily="18" charset="0"/>
                <a:cs typeface="Arial" panose="020B0604020202020204" pitchFamily="34" charset="0"/>
              </a:rPr>
              <a:t>.</a:t>
            </a:r>
            <a:r>
              <a:rPr lang="vi-VN" sz="2000">
                <a:ea typeface="Times New Roman" panose="02020603050405020304" pitchFamily="18" charset="0"/>
                <a:cs typeface="Arial" panose="020B0604020202020204" pitchFamily="34" charset="0"/>
              </a:rPr>
              <a:t>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52C514B-FE4C-7A82-2276-D6718C24A31C}"/>
              </a:ext>
            </a:extLst>
          </p:cNvPr>
          <p:cNvSpPr/>
          <p:nvPr/>
        </p:nvSpPr>
        <p:spPr>
          <a:xfrm>
            <a:off x="453694" y="1853023"/>
            <a:ext cx="4544315" cy="548640"/>
          </a:xfrm>
          <a:prstGeom prst="roundRect">
            <a:avLst>
              <a:gd name="adj" fmla="val 7931"/>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en-US" sz="2000">
                <a:ea typeface="Times New Roman" panose="02020603050405020304" pitchFamily="18" charset="0"/>
                <a:cs typeface="Arial" panose="020B0604020202020204" pitchFamily="34" charset="0"/>
              </a:rPr>
              <a:t>K</a:t>
            </a:r>
            <a:r>
              <a:rPr lang="vi-VN" sz="2000">
                <a:ea typeface="Times New Roman" panose="02020603050405020304" pitchFamily="18" charset="0"/>
                <a:cs typeface="Arial" panose="020B0604020202020204" pitchFamily="34" charset="0"/>
              </a:rPr>
              <a:t>êu gọi toàn dân xóa nạn mù chữ.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2E22DFE-76FA-8477-B544-2CC42240C73D}"/>
              </a:ext>
            </a:extLst>
          </p:cNvPr>
          <p:cNvSpPr/>
          <p:nvPr/>
        </p:nvSpPr>
        <p:spPr>
          <a:xfrm>
            <a:off x="453694" y="2508516"/>
            <a:ext cx="4544315" cy="548640"/>
          </a:xfrm>
          <a:prstGeom prst="roundRect">
            <a:avLst>
              <a:gd name="adj" fmla="val 732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vi-VN" sz="2000">
                <a:ea typeface="Times New Roman" panose="02020603050405020304" pitchFamily="18" charset="0"/>
                <a:cs typeface="Arial" panose="020B0604020202020204" pitchFamily="34" charset="0"/>
              </a:rPr>
              <a:t>Khai giảng trường phổ thông, đại học.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7895583-2927-306A-370E-6B27E1DB3B35}"/>
              </a:ext>
            </a:extLst>
          </p:cNvPr>
          <p:cNvSpPr/>
          <p:nvPr/>
        </p:nvSpPr>
        <p:spPr>
          <a:xfrm>
            <a:off x="453694" y="3164009"/>
            <a:ext cx="4544315" cy="914400"/>
          </a:xfrm>
          <a:prstGeom prst="roundRect">
            <a:avLst>
              <a:gd name="adj" fmla="val 7454"/>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Nội dung, phương pháp giáo dục theo tinh thần dân tộc, dân chủ.</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C6E0D07-E503-41D0-4F55-7364D05AD8C2}"/>
              </a:ext>
            </a:extLst>
          </p:cNvPr>
          <p:cNvGrpSpPr/>
          <p:nvPr/>
        </p:nvGrpSpPr>
        <p:grpSpPr>
          <a:xfrm>
            <a:off x="662165" y="4296874"/>
            <a:ext cx="7561325" cy="575876"/>
            <a:chOff x="2819106" y="1550973"/>
            <a:chExt cx="7561325" cy="575876"/>
          </a:xfrm>
        </p:grpSpPr>
        <p:sp>
          <p:nvSpPr>
            <p:cNvPr id="14" name="Rectangle: Rounded Corners 13">
              <a:extLst>
                <a:ext uri="{FF2B5EF4-FFF2-40B4-BE49-F238E27FC236}">
                  <a16:creationId xmlns:a16="http://schemas.microsoft.com/office/drawing/2014/main" id="{F0D0FB60-FBC8-02C8-1AE7-323989BA65A7}"/>
                </a:ext>
              </a:extLst>
            </p:cNvPr>
            <p:cNvSpPr/>
            <p:nvPr/>
          </p:nvSpPr>
          <p:spPr>
            <a:xfrm>
              <a:off x="3386414" y="1550973"/>
              <a:ext cx="6994017" cy="575876"/>
            </a:xfrm>
            <a:prstGeom prst="roundRect">
              <a:avLst>
                <a:gd name="adj" fmla="val 9885"/>
              </a:avLst>
            </a:prstGeom>
            <a:solidFill>
              <a:schemeClr val="bg1">
                <a:lumMod val="75000"/>
              </a:scheme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lang="vi-VN" sz="2000" kern="100">
                  <a:solidFill>
                    <a:srgbClr val="000000"/>
                  </a:solidFill>
                  <a:effectLst/>
                  <a:latin typeface="+mn-lt"/>
                  <a:ea typeface="Calibri" panose="020F0502020204030204" pitchFamily="34" charset="0"/>
                </a:rPr>
                <a:t>2,5 triệu người biết đọc, biết viết (ở Bắc Bộ và Trung Bộ).</a:t>
              </a:r>
              <a:endParaRPr kumimoji="0" lang="vi-VN" sz="2400" b="0" i="0" u="none" strike="noStrike" kern="0" cap="none" spc="0" normalizeH="0" baseline="0" noProof="0" dirty="0">
                <a:ln>
                  <a:noFill/>
                </a:ln>
                <a:solidFill>
                  <a:srgbClr val="353939">
                    <a:lumMod val="50000"/>
                  </a:srgbClr>
                </a:solidFill>
                <a:effectLst/>
                <a:uLnTx/>
                <a:uFillTx/>
                <a:latin typeface="+mn-lt"/>
                <a:ea typeface="+mn-ea"/>
                <a:cs typeface="Arial" panose="020B0604020202020204" pitchFamily="34" charset="0"/>
              </a:endParaRPr>
            </a:p>
          </p:txBody>
        </p:sp>
        <p:sp>
          <p:nvSpPr>
            <p:cNvPr id="17" name="Arrow: Right 16">
              <a:extLst>
                <a:ext uri="{FF2B5EF4-FFF2-40B4-BE49-F238E27FC236}">
                  <a16:creationId xmlns:a16="http://schemas.microsoft.com/office/drawing/2014/main" id="{37B5319B-E2A4-C3C6-DF62-2442247C486F}"/>
                </a:ext>
              </a:extLst>
            </p:cNvPr>
            <p:cNvSpPr/>
            <p:nvPr/>
          </p:nvSpPr>
          <p:spPr>
            <a:xfrm>
              <a:off x="2819106" y="1662434"/>
              <a:ext cx="469303" cy="352954"/>
            </a:xfrm>
            <a:prstGeom prst="rightArrow">
              <a:avLst/>
            </a:prstGeom>
            <a:solidFill>
              <a:srgbClr val="FF0000"/>
            </a:solidFill>
            <a:ln w="25400"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2EEE0"/>
                </a:solidFill>
                <a:effectLst/>
                <a:uLnTx/>
                <a:uFillTx/>
                <a:latin typeface="Arial" panose="020B0604020202020204" pitchFamily="34" charset="0"/>
                <a:ea typeface="+mn-ea"/>
                <a:cs typeface="+mn-cs"/>
              </a:endParaRPr>
            </a:p>
          </p:txBody>
        </p:sp>
      </p:grpSp>
      <p:grpSp>
        <p:nvGrpSpPr>
          <p:cNvPr id="22" name="Group 21">
            <a:extLst>
              <a:ext uri="{FF2B5EF4-FFF2-40B4-BE49-F238E27FC236}">
                <a16:creationId xmlns:a16="http://schemas.microsoft.com/office/drawing/2014/main" id="{129D9F40-7477-5EE6-B3F2-D01E1F0836A9}"/>
              </a:ext>
            </a:extLst>
          </p:cNvPr>
          <p:cNvGrpSpPr/>
          <p:nvPr/>
        </p:nvGrpSpPr>
        <p:grpSpPr>
          <a:xfrm>
            <a:off x="5061405" y="1170007"/>
            <a:ext cx="3913152" cy="3049531"/>
            <a:chOff x="5031669" y="1200831"/>
            <a:chExt cx="3913152" cy="3049531"/>
          </a:xfrm>
        </p:grpSpPr>
        <p:pic>
          <p:nvPicPr>
            <p:cNvPr id="19" name="Picture 18" descr="A group of people sitting under a tree&#10;&#10;Description automatically generated">
              <a:extLst>
                <a:ext uri="{FF2B5EF4-FFF2-40B4-BE49-F238E27FC236}">
                  <a16:creationId xmlns:a16="http://schemas.microsoft.com/office/drawing/2014/main" id="{9DF512A3-DDFF-31D5-B90C-78674E587C3F}"/>
                </a:ext>
              </a:extLst>
            </p:cNvPr>
            <p:cNvPicPr>
              <a:picLocks noChangeAspect="1"/>
            </p:cNvPicPr>
            <p:nvPr/>
          </p:nvPicPr>
          <p:blipFill>
            <a:blip r:embed="rId5"/>
            <a:stretch>
              <a:fillRect/>
            </a:stretch>
          </p:blipFill>
          <p:spPr>
            <a:xfrm>
              <a:off x="5184345" y="1200831"/>
              <a:ext cx="3607800" cy="2401663"/>
            </a:xfrm>
            <a:prstGeom prst="rect">
              <a:avLst/>
            </a:prstGeom>
          </p:spPr>
        </p:pic>
        <p:sp>
          <p:nvSpPr>
            <p:cNvPr id="21" name="TextBox 20">
              <a:extLst>
                <a:ext uri="{FF2B5EF4-FFF2-40B4-BE49-F238E27FC236}">
                  <a16:creationId xmlns:a16="http://schemas.microsoft.com/office/drawing/2014/main" id="{910E9893-0193-BC31-379F-48436A371D7D}"/>
                </a:ext>
              </a:extLst>
            </p:cNvPr>
            <p:cNvSpPr txBox="1"/>
            <p:nvPr/>
          </p:nvSpPr>
          <p:spPr>
            <a:xfrm>
              <a:off x="5031669" y="3551645"/>
              <a:ext cx="3913152" cy="698717"/>
            </a:xfrm>
            <a:prstGeom prst="rect">
              <a:avLst/>
            </a:prstGeom>
            <a:noFill/>
          </p:spPr>
          <p:txBody>
            <a:bodyPr wrap="square">
              <a:spAutoFit/>
            </a:bodyPr>
            <a:lstStyle/>
            <a:p>
              <a:pPr algn="ctr">
                <a:lnSpc>
                  <a:spcPct val="150000"/>
                </a:lnSpc>
              </a:pPr>
              <a:r>
                <a:rPr lang="vi-VN"/>
                <a:t>Lớp học “Diệt giặc dốt” cấp tốc của bộ đội và dân quân tự vệ trong giờ nghỉ trên thao trường. </a:t>
              </a:r>
              <a:endParaRPr lang="en-US"/>
            </a:p>
          </p:txBody>
        </p:sp>
      </p:grpSp>
    </p:spTree>
    <p:extLst>
      <p:ext uri="{BB962C8B-B14F-4D97-AF65-F5344CB8AC3E}">
        <p14:creationId xmlns:p14="http://schemas.microsoft.com/office/powerpoint/2010/main" val="198698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B75B-1979-B17B-0DEE-8F35E4FC4D7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99A6DB1-5771-E08C-9386-D4A0E39B2E0A}"/>
              </a:ext>
            </a:extLst>
          </p:cNvPr>
          <p:cNvGrpSpPr/>
          <p:nvPr/>
        </p:nvGrpSpPr>
        <p:grpSpPr>
          <a:xfrm>
            <a:off x="512033" y="325841"/>
            <a:ext cx="3873341" cy="3348082"/>
            <a:chOff x="475970" y="-189126"/>
            <a:chExt cx="3873341" cy="3348082"/>
          </a:xfrm>
        </p:grpSpPr>
        <p:pic>
          <p:nvPicPr>
            <p:cNvPr id="3" name="Picture 2">
              <a:extLst>
                <a:ext uri="{FF2B5EF4-FFF2-40B4-BE49-F238E27FC236}">
                  <a16:creationId xmlns:a16="http://schemas.microsoft.com/office/drawing/2014/main" id="{2C46C74F-0BAD-3819-A673-C40593242460}"/>
                </a:ext>
              </a:extLst>
            </p:cNvPr>
            <p:cNvPicPr>
              <a:picLocks noChangeAspect="1"/>
            </p:cNvPicPr>
            <p:nvPr/>
          </p:nvPicPr>
          <p:blipFill>
            <a:blip r:embed="rId2"/>
            <a:srcRect/>
            <a:stretch/>
          </p:blipFill>
          <p:spPr>
            <a:xfrm>
              <a:off x="475970" y="-189126"/>
              <a:ext cx="3873341" cy="2649365"/>
            </a:xfrm>
            <a:prstGeom prst="rect">
              <a:avLst/>
            </a:prstGeom>
          </p:spPr>
        </p:pic>
        <p:sp>
          <p:nvSpPr>
            <p:cNvPr id="4" name="TextBox 3">
              <a:extLst>
                <a:ext uri="{FF2B5EF4-FFF2-40B4-BE49-F238E27FC236}">
                  <a16:creationId xmlns:a16="http://schemas.microsoft.com/office/drawing/2014/main" id="{3EF99839-004C-9911-5CF1-B6C4BBE633ED}"/>
                </a:ext>
              </a:extLst>
            </p:cNvPr>
            <p:cNvSpPr txBox="1"/>
            <p:nvPr/>
          </p:nvSpPr>
          <p:spPr>
            <a:xfrm>
              <a:off x="731605" y="2460239"/>
              <a:ext cx="336207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Chủ tịch Hồ Chí Minh kiểm tra công tác Bình dân học vụ tại Thái Bình, Hà Tĩnh.</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834137C5-DB0C-E8AE-C141-28F8E83C1C94}"/>
              </a:ext>
            </a:extLst>
          </p:cNvPr>
          <p:cNvGrpSpPr/>
          <p:nvPr/>
        </p:nvGrpSpPr>
        <p:grpSpPr>
          <a:xfrm>
            <a:off x="4673313" y="1523874"/>
            <a:ext cx="3958654" cy="3419605"/>
            <a:chOff x="502166" y="-28267"/>
            <a:chExt cx="3958654" cy="3419605"/>
          </a:xfrm>
        </p:grpSpPr>
        <p:pic>
          <p:nvPicPr>
            <p:cNvPr id="6" name="Picture 5">
              <a:extLst>
                <a:ext uri="{FF2B5EF4-FFF2-40B4-BE49-F238E27FC236}">
                  <a16:creationId xmlns:a16="http://schemas.microsoft.com/office/drawing/2014/main" id="{0FBFD564-85DB-5DD3-7712-9CD684A61064}"/>
                </a:ext>
              </a:extLst>
            </p:cNvPr>
            <p:cNvPicPr>
              <a:picLocks noChangeAspect="1"/>
            </p:cNvPicPr>
            <p:nvPr/>
          </p:nvPicPr>
          <p:blipFill>
            <a:blip r:embed="rId3"/>
            <a:srcRect/>
            <a:stretch/>
          </p:blipFill>
          <p:spPr>
            <a:xfrm>
              <a:off x="502166" y="-28267"/>
              <a:ext cx="3958654" cy="2720888"/>
            </a:xfrm>
            <a:prstGeom prst="rect">
              <a:avLst/>
            </a:prstGeom>
          </p:spPr>
        </p:pic>
        <p:sp>
          <p:nvSpPr>
            <p:cNvPr id="7" name="TextBox 6">
              <a:extLst>
                <a:ext uri="{FF2B5EF4-FFF2-40B4-BE49-F238E27FC236}">
                  <a16:creationId xmlns:a16="http://schemas.microsoft.com/office/drawing/2014/main" id="{85534639-EB6D-31BF-8ABC-A7FD8CBCF31B}"/>
                </a:ext>
              </a:extLst>
            </p:cNvPr>
            <p:cNvSpPr txBox="1"/>
            <p:nvPr/>
          </p:nvSpPr>
          <p:spPr>
            <a:xfrm>
              <a:off x="807630" y="2692621"/>
              <a:ext cx="3347725"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Lớp bổ túc văn hoá của cán bộ huyện Quế Phong, Nghệ An năm 1967.</a:t>
              </a:r>
            </a:p>
          </p:txBody>
        </p:sp>
      </p:grpSp>
    </p:spTree>
    <p:extLst>
      <p:ext uri="{BB962C8B-B14F-4D97-AF65-F5344CB8AC3E}">
        <p14:creationId xmlns:p14="http://schemas.microsoft.com/office/powerpoint/2010/main" val="162760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CB10A-F940-6FF6-D76D-B555B099EEC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ABB95ED-F108-CB92-DC08-E578561D1135}"/>
              </a:ext>
            </a:extLst>
          </p:cNvPr>
          <p:cNvGrpSpPr/>
          <p:nvPr/>
        </p:nvGrpSpPr>
        <p:grpSpPr>
          <a:xfrm>
            <a:off x="461942" y="344500"/>
            <a:ext cx="3958654" cy="3619355"/>
            <a:chOff x="433313" y="-460399"/>
            <a:chExt cx="3958654" cy="3619355"/>
          </a:xfrm>
        </p:grpSpPr>
        <p:pic>
          <p:nvPicPr>
            <p:cNvPr id="3" name="Picture 2">
              <a:extLst>
                <a:ext uri="{FF2B5EF4-FFF2-40B4-BE49-F238E27FC236}">
                  <a16:creationId xmlns:a16="http://schemas.microsoft.com/office/drawing/2014/main" id="{549CBED2-8D2E-1316-C69F-9365E5A976B9}"/>
                </a:ext>
              </a:extLst>
            </p:cNvPr>
            <p:cNvPicPr>
              <a:picLocks noChangeAspect="1"/>
            </p:cNvPicPr>
            <p:nvPr/>
          </p:nvPicPr>
          <p:blipFill>
            <a:blip r:embed="rId2"/>
            <a:srcRect/>
            <a:stretch/>
          </p:blipFill>
          <p:spPr>
            <a:xfrm>
              <a:off x="433313" y="-460399"/>
              <a:ext cx="3958654" cy="2938611"/>
            </a:xfrm>
            <a:prstGeom prst="rect">
              <a:avLst/>
            </a:prstGeom>
          </p:spPr>
        </p:pic>
        <p:sp>
          <p:nvSpPr>
            <p:cNvPr id="4" name="TextBox 3">
              <a:extLst>
                <a:ext uri="{FF2B5EF4-FFF2-40B4-BE49-F238E27FC236}">
                  <a16:creationId xmlns:a16="http://schemas.microsoft.com/office/drawing/2014/main" id="{AD49842F-80A5-B218-039A-B92BCD935DBA}"/>
                </a:ext>
              </a:extLst>
            </p:cNvPr>
            <p:cNvSpPr txBox="1"/>
            <p:nvPr/>
          </p:nvSpPr>
          <p:spPr>
            <a:xfrm>
              <a:off x="510474" y="2460239"/>
              <a:ext cx="3804332"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Bộ đội Biên phòng Quế Phong, Nghệ An tham gia dạy bổ túc văn hoá cho người dân.</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395A1402-5261-FCA0-0C1E-3D2820DA2303}"/>
              </a:ext>
            </a:extLst>
          </p:cNvPr>
          <p:cNvGrpSpPr/>
          <p:nvPr/>
        </p:nvGrpSpPr>
        <p:grpSpPr>
          <a:xfrm>
            <a:off x="4642092" y="1745172"/>
            <a:ext cx="3955371" cy="3158783"/>
            <a:chOff x="470945" y="-90610"/>
            <a:chExt cx="3955371" cy="3158783"/>
          </a:xfrm>
        </p:grpSpPr>
        <p:pic>
          <p:nvPicPr>
            <p:cNvPr id="6" name="Picture 5">
              <a:extLst>
                <a:ext uri="{FF2B5EF4-FFF2-40B4-BE49-F238E27FC236}">
                  <a16:creationId xmlns:a16="http://schemas.microsoft.com/office/drawing/2014/main" id="{30E43D8E-AC41-7350-3491-2976B272099A}"/>
                </a:ext>
              </a:extLst>
            </p:cNvPr>
            <p:cNvPicPr>
              <a:picLocks noChangeAspect="1"/>
            </p:cNvPicPr>
            <p:nvPr/>
          </p:nvPicPr>
          <p:blipFill>
            <a:blip r:embed="rId3"/>
            <a:srcRect/>
            <a:stretch/>
          </p:blipFill>
          <p:spPr>
            <a:xfrm>
              <a:off x="470945" y="-90610"/>
              <a:ext cx="3955371" cy="2783231"/>
            </a:xfrm>
            <a:prstGeom prst="rect">
              <a:avLst/>
            </a:prstGeom>
          </p:spPr>
        </p:pic>
        <p:sp>
          <p:nvSpPr>
            <p:cNvPr id="7" name="TextBox 6">
              <a:extLst>
                <a:ext uri="{FF2B5EF4-FFF2-40B4-BE49-F238E27FC236}">
                  <a16:creationId xmlns:a16="http://schemas.microsoft.com/office/drawing/2014/main" id="{68DCCF7E-5699-B3B4-D1D5-658B296739C8}"/>
                </a:ext>
              </a:extLst>
            </p:cNvPr>
            <p:cNvSpPr txBox="1"/>
            <p:nvPr/>
          </p:nvSpPr>
          <p:spPr>
            <a:xfrm>
              <a:off x="592169" y="2692621"/>
              <a:ext cx="3778647"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Một lớp học bình dân học vụ giữa chiến khu.</a:t>
              </a:r>
            </a:p>
          </p:txBody>
        </p:sp>
      </p:grpSp>
      <p:pic>
        <p:nvPicPr>
          <p:cNvPr id="8" name="Picture 7">
            <a:extLst>
              <a:ext uri="{FF2B5EF4-FFF2-40B4-BE49-F238E27FC236}">
                <a16:creationId xmlns:a16="http://schemas.microsoft.com/office/drawing/2014/main" id="{35D82606-2E27-7D0F-51A4-F90B87B37CD2}"/>
              </a:ext>
            </a:extLst>
          </p:cNvPr>
          <p:cNvPicPr>
            <a:picLocks noChangeAspect="1"/>
          </p:cNvPicPr>
          <p:nvPr/>
        </p:nvPicPr>
        <p:blipFill>
          <a:blip r:embed="rId4"/>
          <a:stretch>
            <a:fillRect/>
          </a:stretch>
        </p:blipFill>
        <p:spPr>
          <a:xfrm>
            <a:off x="8445190" y="1"/>
            <a:ext cx="698810" cy="135880"/>
          </a:xfrm>
          <a:prstGeom prst="rect">
            <a:avLst/>
          </a:prstGeom>
        </p:spPr>
      </p:pic>
    </p:spTree>
    <p:extLst>
      <p:ext uri="{BB962C8B-B14F-4D97-AF65-F5344CB8AC3E}">
        <p14:creationId xmlns:p14="http://schemas.microsoft.com/office/powerpoint/2010/main" val="24285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D5082-3FF3-231F-7AF8-6B19A47E03E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814A964-C02A-A2AF-6CCC-8E21DE6025D6}"/>
              </a:ext>
            </a:extLst>
          </p:cNvPr>
          <p:cNvGrpSpPr/>
          <p:nvPr/>
        </p:nvGrpSpPr>
        <p:grpSpPr>
          <a:xfrm>
            <a:off x="647564" y="329631"/>
            <a:ext cx="3706356" cy="3637328"/>
            <a:chOff x="559462" y="-460399"/>
            <a:chExt cx="3706356" cy="3637328"/>
          </a:xfrm>
        </p:grpSpPr>
        <p:pic>
          <p:nvPicPr>
            <p:cNvPr id="3" name="Picture 2">
              <a:extLst>
                <a:ext uri="{FF2B5EF4-FFF2-40B4-BE49-F238E27FC236}">
                  <a16:creationId xmlns:a16="http://schemas.microsoft.com/office/drawing/2014/main" id="{22A32065-CB07-E51A-9D8C-142EBC9C6478}"/>
                </a:ext>
              </a:extLst>
            </p:cNvPr>
            <p:cNvPicPr>
              <a:picLocks noChangeAspect="1"/>
            </p:cNvPicPr>
            <p:nvPr/>
          </p:nvPicPr>
          <p:blipFill>
            <a:blip r:embed="rId2"/>
            <a:srcRect/>
            <a:stretch/>
          </p:blipFill>
          <p:spPr>
            <a:xfrm>
              <a:off x="559462" y="-460399"/>
              <a:ext cx="3706356" cy="2938611"/>
            </a:xfrm>
            <a:prstGeom prst="rect">
              <a:avLst/>
            </a:prstGeom>
          </p:spPr>
        </p:pic>
        <p:sp>
          <p:nvSpPr>
            <p:cNvPr id="4" name="TextBox 3">
              <a:extLst>
                <a:ext uri="{FF2B5EF4-FFF2-40B4-BE49-F238E27FC236}">
                  <a16:creationId xmlns:a16="http://schemas.microsoft.com/office/drawing/2014/main" id="{C18AA5F7-3516-6259-B40B-9A38C7522A39}"/>
                </a:ext>
              </a:extLst>
            </p:cNvPr>
            <p:cNvSpPr txBox="1"/>
            <p:nvPr/>
          </p:nvSpPr>
          <p:spPr>
            <a:xfrm>
              <a:off x="1065264" y="2478212"/>
              <a:ext cx="2694751"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Bác Hồ thăm các cụ tham gia lớp bình dân học vụ.</a:t>
              </a:r>
              <a:endParaRPr kumimoji="0" lang="vi-VN" sz="14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836741FE-C20D-49FE-23AC-43C4BB6159C0}"/>
              </a:ext>
            </a:extLst>
          </p:cNvPr>
          <p:cNvGrpSpPr/>
          <p:nvPr/>
        </p:nvGrpSpPr>
        <p:grpSpPr>
          <a:xfrm>
            <a:off x="4655144" y="1745172"/>
            <a:ext cx="3929267" cy="3158783"/>
            <a:chOff x="483997" y="-90610"/>
            <a:chExt cx="3929267" cy="3158783"/>
          </a:xfrm>
        </p:grpSpPr>
        <p:pic>
          <p:nvPicPr>
            <p:cNvPr id="6" name="Picture 5">
              <a:extLst>
                <a:ext uri="{FF2B5EF4-FFF2-40B4-BE49-F238E27FC236}">
                  <a16:creationId xmlns:a16="http://schemas.microsoft.com/office/drawing/2014/main" id="{133BB704-4EDD-C24A-11CA-6758A88BA0CB}"/>
                </a:ext>
              </a:extLst>
            </p:cNvPr>
            <p:cNvPicPr>
              <a:picLocks noChangeAspect="1"/>
            </p:cNvPicPr>
            <p:nvPr/>
          </p:nvPicPr>
          <p:blipFill>
            <a:blip r:embed="rId3"/>
            <a:srcRect/>
            <a:stretch/>
          </p:blipFill>
          <p:spPr>
            <a:xfrm>
              <a:off x="483997" y="-90610"/>
              <a:ext cx="3929267" cy="2783231"/>
            </a:xfrm>
            <a:prstGeom prst="rect">
              <a:avLst/>
            </a:prstGeom>
          </p:spPr>
        </p:pic>
        <p:sp>
          <p:nvSpPr>
            <p:cNvPr id="7" name="TextBox 6">
              <a:extLst>
                <a:ext uri="{FF2B5EF4-FFF2-40B4-BE49-F238E27FC236}">
                  <a16:creationId xmlns:a16="http://schemas.microsoft.com/office/drawing/2014/main" id="{6FB2EB22-DA31-5011-778E-87F7F3C90AB5}"/>
                </a:ext>
              </a:extLst>
            </p:cNvPr>
            <p:cNvSpPr txBox="1"/>
            <p:nvPr/>
          </p:nvSpPr>
          <p:spPr>
            <a:xfrm>
              <a:off x="592169" y="2692621"/>
              <a:ext cx="3778647"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Đồ dùng học tập của lớp bình dân học vụ</a:t>
              </a:r>
            </a:p>
          </p:txBody>
        </p:sp>
      </p:grpSp>
    </p:spTree>
    <p:extLst>
      <p:ext uri="{BB962C8B-B14F-4D97-AF65-F5344CB8AC3E}">
        <p14:creationId xmlns:p14="http://schemas.microsoft.com/office/powerpoint/2010/main" val="100722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91A8CA9C-3F7A-A334-7B39-D309F9E17EC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8669DF3-E043-DAF1-6DDE-BBE08F6DF747}"/>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59AAE1D7-46CE-7B6D-EB51-4D67F6E51580}"/>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D81B523-63DA-A19E-ACED-1B1409E1A0BE}"/>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5BDB4275-30DD-088D-686A-76E64BAC9FB7}"/>
                  </a:ext>
                </a:extLst>
              </p:cNvPr>
              <p:cNvSpPr/>
              <p:nvPr/>
            </p:nvSpPr>
            <p:spPr>
              <a:xfrm>
                <a:off x="8966520" y="1638300"/>
                <a:ext cx="8278491" cy="1772437"/>
              </a:xfrm>
              <a:prstGeom prst="round2DiagRect">
                <a:avLst/>
              </a:prstGeom>
              <a:solidFill>
                <a:schemeClr val="accent3">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b. Về văn hóa</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FC59D84F-ED41-BE5D-04E1-082E4B434898}"/>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9" name="Rectangle: Rounded Corners 8">
            <a:extLst>
              <a:ext uri="{FF2B5EF4-FFF2-40B4-BE49-F238E27FC236}">
                <a16:creationId xmlns:a16="http://schemas.microsoft.com/office/drawing/2014/main" id="{455B9FDE-245B-9F74-4C85-F597D446E1A8}"/>
              </a:ext>
            </a:extLst>
          </p:cNvPr>
          <p:cNvSpPr/>
          <p:nvPr/>
        </p:nvSpPr>
        <p:spPr>
          <a:xfrm>
            <a:off x="365177" y="1332202"/>
            <a:ext cx="4013357"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Vận động toàn dân xây dựng đời sống văn hóa mới.</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71D4CB8-526C-2D09-DEE5-8B8EF57FFFDC}"/>
              </a:ext>
            </a:extLst>
          </p:cNvPr>
          <p:cNvSpPr/>
          <p:nvPr/>
        </p:nvSpPr>
        <p:spPr>
          <a:xfrm>
            <a:off x="365176" y="2354964"/>
            <a:ext cx="4013357"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lnSpc>
                <a:spcPct val="150000"/>
              </a:lnSpc>
              <a:spcBef>
                <a:spcPts val="100"/>
              </a:spcBef>
              <a:spcAft>
                <a:spcPts val="100"/>
              </a:spcAft>
              <a:buClrTx/>
              <a:defRPr/>
            </a:pPr>
            <a:r>
              <a:rPr lang="vi-VN" sz="2000">
                <a:ea typeface="Times New Roman" panose="02020603050405020304" pitchFamily="18" charset="0"/>
                <a:cs typeface="Arial" panose="020B0604020202020204" pitchFamily="34" charset="0"/>
              </a:rPr>
              <a:t>Công tác y tế, vệ sinh phòng bệnh được tăng cường.</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CA82299-87E4-7823-9F56-32CAF5BB92C8}"/>
              </a:ext>
            </a:extLst>
          </p:cNvPr>
          <p:cNvGrpSpPr/>
          <p:nvPr/>
        </p:nvGrpSpPr>
        <p:grpSpPr>
          <a:xfrm>
            <a:off x="4539539" y="1219919"/>
            <a:ext cx="4275551" cy="3569673"/>
            <a:chOff x="4334024" y="789306"/>
            <a:chExt cx="4275551" cy="3569673"/>
          </a:xfrm>
        </p:grpSpPr>
        <p:pic>
          <p:nvPicPr>
            <p:cNvPr id="13" name="Picture 12">
              <a:extLst>
                <a:ext uri="{FF2B5EF4-FFF2-40B4-BE49-F238E27FC236}">
                  <a16:creationId xmlns:a16="http://schemas.microsoft.com/office/drawing/2014/main" id="{61BD92E0-E4CD-69C1-7A5B-98F3F7A77FC2}"/>
                </a:ext>
              </a:extLst>
            </p:cNvPr>
            <p:cNvPicPr>
              <a:picLocks noChangeAspect="1"/>
            </p:cNvPicPr>
            <p:nvPr/>
          </p:nvPicPr>
          <p:blipFill>
            <a:blip r:embed="rId5"/>
            <a:srcRect/>
            <a:stretch/>
          </p:blipFill>
          <p:spPr>
            <a:xfrm>
              <a:off x="4334024" y="789306"/>
              <a:ext cx="4275551" cy="3206663"/>
            </a:xfrm>
            <a:prstGeom prst="rect">
              <a:avLst/>
            </a:prstGeom>
          </p:spPr>
        </p:pic>
        <p:sp>
          <p:nvSpPr>
            <p:cNvPr id="15" name="TextBox 14">
              <a:extLst>
                <a:ext uri="{FF2B5EF4-FFF2-40B4-BE49-F238E27FC236}">
                  <a16:creationId xmlns:a16="http://schemas.microsoft.com/office/drawing/2014/main" id="{DD7A4577-38B5-D3CC-75BF-C16F3D9D15E7}"/>
                </a:ext>
              </a:extLst>
            </p:cNvPr>
            <p:cNvSpPr txBox="1"/>
            <p:nvPr/>
          </p:nvSpPr>
          <p:spPr>
            <a:xfrm>
              <a:off x="4633011" y="3983427"/>
              <a:ext cx="3758879" cy="375552"/>
            </a:xfrm>
            <a:prstGeom prst="rect">
              <a:avLst/>
            </a:prstGeom>
            <a:noFill/>
          </p:spPr>
          <p:txBody>
            <a:bodyPr wrap="square">
              <a:spAutoFit/>
            </a:bodyPr>
            <a:lstStyle/>
            <a:p>
              <a:pPr algn="ctr">
                <a:lnSpc>
                  <a:spcPct val="150000"/>
                </a:lnSpc>
              </a:pPr>
              <a:r>
                <a:rPr lang="vi-VN" b="0">
                  <a:solidFill>
                    <a:srgbClr val="000000"/>
                  </a:solidFill>
                  <a:effectLst/>
                  <a:latin typeface="+mn-lt"/>
                </a:rPr>
                <a:t>Bác Hồ với đồng bào dân tộc thiểu số.</a:t>
              </a:r>
              <a:endParaRPr lang="en-US">
                <a:latin typeface="+mn-lt"/>
              </a:endParaRPr>
            </a:p>
          </p:txBody>
        </p:sp>
      </p:grpSp>
      <p:sp>
        <p:nvSpPr>
          <p:cNvPr id="7" name="Rectangle: Rounded Corners 6">
            <a:extLst>
              <a:ext uri="{FF2B5EF4-FFF2-40B4-BE49-F238E27FC236}">
                <a16:creationId xmlns:a16="http://schemas.microsoft.com/office/drawing/2014/main" id="{2306E6C5-9979-E465-51ED-4EB6B2EBEBC4}"/>
              </a:ext>
            </a:extLst>
          </p:cNvPr>
          <p:cNvSpPr/>
          <p:nvPr/>
        </p:nvSpPr>
        <p:spPr>
          <a:xfrm>
            <a:off x="365175" y="3377726"/>
            <a:ext cx="4013357" cy="899445"/>
          </a:xfrm>
          <a:prstGeom prst="roundRect">
            <a:avLst>
              <a:gd name="adj" fmla="val 14273"/>
            </a:avLst>
          </a:prstGeom>
          <a:solidFill>
            <a:srgbClr val="FFFFFF"/>
          </a:solidFill>
          <a:ln w="9525" cap="flat" cmpd="sng" algn="ctr">
            <a:solidFill>
              <a:srgbClr val="381E11">
                <a:lumMod val="50000"/>
                <a:lumOff val="50000"/>
              </a:srgbClr>
            </a:solidFill>
            <a:prstDash val="solid"/>
          </a:ln>
          <a:effectLst/>
        </p:spPr>
        <p:txBody>
          <a:bodyPr rtlCol="0" anchor="ctr"/>
          <a:lstStyle/>
          <a:p>
            <a:pPr lvl="0" algn="just">
              <a:spcBef>
                <a:spcPts val="100"/>
              </a:spcBef>
              <a:spcAft>
                <a:spcPts val="100"/>
              </a:spcAft>
              <a:buClrTx/>
              <a:defRPr/>
            </a:pPr>
            <a:r>
              <a:rPr lang="vi-VN" sz="2000">
                <a:ea typeface="Times New Roman" panose="02020603050405020304" pitchFamily="18" charset="0"/>
                <a:cs typeface="Arial" panose="020B0604020202020204" pitchFamily="34" charset="0"/>
              </a:rPr>
              <a:t>Phát triển báo chí cách mạng. </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93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8" name="Group 7">
            <a:extLst>
              <a:ext uri="{FF2B5EF4-FFF2-40B4-BE49-F238E27FC236}">
                <a16:creationId xmlns:a16="http://schemas.microsoft.com/office/drawing/2014/main" id="{9C2CB7C6-9A7A-BB2F-9427-325EE7BDDFCC}"/>
              </a:ext>
            </a:extLst>
          </p:cNvPr>
          <p:cNvGrpSpPr/>
          <p:nvPr/>
        </p:nvGrpSpPr>
        <p:grpSpPr>
          <a:xfrm>
            <a:off x="3307816" y="527827"/>
            <a:ext cx="5161464" cy="1449656"/>
            <a:chOff x="684045" y="1464733"/>
            <a:chExt cx="4236846" cy="2884906"/>
          </a:xfrm>
        </p:grpSpPr>
        <p:sp>
          <p:nvSpPr>
            <p:cNvPr id="9" name="Rectangle: Diagonal Corners Rounded 8">
              <a:extLst>
                <a:ext uri="{FF2B5EF4-FFF2-40B4-BE49-F238E27FC236}">
                  <a16:creationId xmlns:a16="http://schemas.microsoft.com/office/drawing/2014/main" id="{E11CC988-B411-FF0D-6908-FBAD1490E56C}"/>
                </a:ext>
              </a:extLst>
            </p:cNvPr>
            <p:cNvSpPr/>
            <p:nvPr/>
          </p:nvSpPr>
          <p:spPr>
            <a:xfrm>
              <a:off x="745067" y="1464733"/>
              <a:ext cx="4175824" cy="2692400"/>
            </a:xfrm>
            <a:prstGeom prst="round2DiagRect">
              <a:avLst>
                <a:gd name="adj1" fmla="val 9748"/>
                <a:gd name="adj2" fmla="val 0"/>
              </a:avLst>
            </a:prstGeom>
            <a:noFill/>
            <a:ln>
              <a:solidFill>
                <a:srgbClr val="2A292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Rounded 9">
              <a:extLst>
                <a:ext uri="{FF2B5EF4-FFF2-40B4-BE49-F238E27FC236}">
                  <a16:creationId xmlns:a16="http://schemas.microsoft.com/office/drawing/2014/main" id="{FE887A99-A6EA-FE33-98CA-25B63DEBF59B}"/>
                </a:ext>
              </a:extLst>
            </p:cNvPr>
            <p:cNvSpPr/>
            <p:nvPr/>
          </p:nvSpPr>
          <p:spPr>
            <a:xfrm>
              <a:off x="684045" y="1657238"/>
              <a:ext cx="4175824" cy="2692401"/>
            </a:xfrm>
            <a:prstGeom prst="round2DiagRect">
              <a:avLst>
                <a:gd name="adj1" fmla="val 9748"/>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473835"/>
                  </a:solidFill>
                  <a:latin typeface="Arial" panose="020B0604020202020204" pitchFamily="34" charset="0"/>
                  <a:ea typeface="Calibri" panose="020F0502020204030204" pitchFamily="34" charset="0"/>
                  <a:cs typeface="Arial" panose="020B0604020202020204" pitchFamily="34" charset="0"/>
                </a:rPr>
                <a:t>Tình thế “hiểm nghèo” mà nước Việt Nam Dân chủ Cộng hòa phải đối mặt sau Cách mạng tháng Tám là gì?</a:t>
              </a:r>
            </a:p>
          </p:txBody>
        </p:sp>
      </p:grpSp>
      <p:sp>
        <p:nvSpPr>
          <p:cNvPr id="11" name="Freeform 10">
            <a:extLst>
              <a:ext uri="{FF2B5EF4-FFF2-40B4-BE49-F238E27FC236}">
                <a16:creationId xmlns:a16="http://schemas.microsoft.com/office/drawing/2014/main" id="{6C393BBD-D2C6-3A9C-5C58-3DA3A06A1E3C}"/>
              </a:ext>
            </a:extLst>
          </p:cNvPr>
          <p:cNvSpPr/>
          <p:nvPr/>
        </p:nvSpPr>
        <p:spPr>
          <a:xfrm>
            <a:off x="518602" y="1071797"/>
            <a:ext cx="3006646" cy="4071703"/>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3"/>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CC9C6FEF-C1C4-B26F-07DC-0E77DE07B1FA}"/>
              </a:ext>
            </a:extLst>
          </p:cNvPr>
          <p:cNvSpPr/>
          <p:nvPr/>
        </p:nvSpPr>
        <p:spPr>
          <a:xfrm>
            <a:off x="3741165" y="2155813"/>
            <a:ext cx="4653776" cy="698809"/>
          </a:xfrm>
          <a:prstGeom prst="roundRect">
            <a:avLst>
              <a:gd name="adj" fmla="val 50000"/>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473835"/>
                </a:solidFill>
              </a:rPr>
              <a:t>Chính phủ cách mạng non trẻ.</a:t>
            </a:r>
          </a:p>
        </p:txBody>
      </p:sp>
      <p:sp>
        <p:nvSpPr>
          <p:cNvPr id="13" name="Rectangle: Rounded Corners 12">
            <a:extLst>
              <a:ext uri="{FF2B5EF4-FFF2-40B4-BE49-F238E27FC236}">
                <a16:creationId xmlns:a16="http://schemas.microsoft.com/office/drawing/2014/main" id="{A0259316-4463-B743-2F9D-91D3B9744836}"/>
              </a:ext>
            </a:extLst>
          </p:cNvPr>
          <p:cNvSpPr/>
          <p:nvPr/>
        </p:nvSpPr>
        <p:spPr>
          <a:xfrm>
            <a:off x="3741165" y="2995227"/>
            <a:ext cx="4653776" cy="698809"/>
          </a:xfrm>
          <a:prstGeom prst="roundRect">
            <a:avLst>
              <a:gd name="adj" fmla="val 50000"/>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473835"/>
                </a:solidFill>
              </a:rPr>
              <a:t>Lực lượng vũ trang còn yếu.</a:t>
            </a:r>
          </a:p>
        </p:txBody>
      </p:sp>
      <p:sp>
        <p:nvSpPr>
          <p:cNvPr id="14" name="Rectangle: Rounded Corners 13">
            <a:extLst>
              <a:ext uri="{FF2B5EF4-FFF2-40B4-BE49-F238E27FC236}">
                <a16:creationId xmlns:a16="http://schemas.microsoft.com/office/drawing/2014/main" id="{161472EE-8F96-2AB0-1F36-7F071CC88967}"/>
              </a:ext>
            </a:extLst>
          </p:cNvPr>
          <p:cNvSpPr/>
          <p:nvPr/>
        </p:nvSpPr>
        <p:spPr>
          <a:xfrm>
            <a:off x="3741165" y="3834641"/>
            <a:ext cx="4653776" cy="698809"/>
          </a:xfrm>
          <a:prstGeom prst="roundRect">
            <a:avLst>
              <a:gd name="adj" fmla="val 50000"/>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473835"/>
                </a:solidFill>
              </a:rPr>
              <a:t>Nền độc lập dân tộc bị đe dọa.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3" name="TextBox 2">
            <a:extLst>
              <a:ext uri="{FF2B5EF4-FFF2-40B4-BE49-F238E27FC236}">
                <a16:creationId xmlns:a16="http://schemas.microsoft.com/office/drawing/2014/main" id="{9AD4450E-3196-318B-7A43-1DBA9F4FFE0A}"/>
              </a:ext>
            </a:extLst>
          </p:cNvPr>
          <p:cNvSpPr txBox="1"/>
          <p:nvPr/>
        </p:nvSpPr>
        <p:spPr>
          <a:xfrm>
            <a:off x="518532" y="701038"/>
            <a:ext cx="8106936" cy="461665"/>
          </a:xfrm>
          <a:prstGeom prst="rect">
            <a:avLst/>
          </a:prstGeom>
          <a:noFill/>
        </p:spPr>
        <p:txBody>
          <a:bodyPr wrap="square">
            <a:spAutoFit/>
          </a:bodyPr>
          <a:lstStyle/>
          <a:p>
            <a:pPr algn="ctr"/>
            <a:r>
              <a:rPr lang="en-US" sz="2400">
                <a:solidFill>
                  <a:srgbClr val="FF0066"/>
                </a:solidFill>
                <a:latin typeface="Aptos Black" panose="020B0004020202020204" pitchFamily="34" charset="0"/>
              </a:rPr>
              <a:t>“Đói, dốt, ngoại xâm là ba thứ giặc nguy hiểm nhất”</a:t>
            </a:r>
          </a:p>
        </p:txBody>
      </p:sp>
      <p:sp>
        <p:nvSpPr>
          <p:cNvPr id="4" name="Freeform 2">
            <a:extLst>
              <a:ext uri="{FF2B5EF4-FFF2-40B4-BE49-F238E27FC236}">
                <a16:creationId xmlns:a16="http://schemas.microsoft.com/office/drawing/2014/main" id="{2646DA99-6DF3-93E5-D12D-BCD54A49CE90}"/>
              </a:ext>
            </a:extLst>
          </p:cNvPr>
          <p:cNvSpPr/>
          <p:nvPr/>
        </p:nvSpPr>
        <p:spPr>
          <a:xfrm>
            <a:off x="0" y="2941398"/>
            <a:ext cx="3516351" cy="2202101"/>
          </a:xfrm>
          <a:custGeom>
            <a:avLst/>
            <a:gdLst/>
            <a:ahLst/>
            <a:cxnLst/>
            <a:rect l="l" t="t" r="r" b="b"/>
            <a:pathLst>
              <a:path w="6858000" h="3926205">
                <a:moveTo>
                  <a:pt x="0" y="0"/>
                </a:moveTo>
                <a:lnTo>
                  <a:pt x="6858000" y="0"/>
                </a:lnTo>
                <a:lnTo>
                  <a:pt x="6858000" y="3926205"/>
                </a:lnTo>
                <a:lnTo>
                  <a:pt x="0" y="3926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11" name="Group 10">
            <a:extLst>
              <a:ext uri="{FF2B5EF4-FFF2-40B4-BE49-F238E27FC236}">
                <a16:creationId xmlns:a16="http://schemas.microsoft.com/office/drawing/2014/main" id="{A749FE84-D47D-0B0F-944F-6165DD23639C}"/>
              </a:ext>
            </a:extLst>
          </p:cNvPr>
          <p:cNvGrpSpPr/>
          <p:nvPr/>
        </p:nvGrpSpPr>
        <p:grpSpPr>
          <a:xfrm>
            <a:off x="683941" y="1253400"/>
            <a:ext cx="3642731" cy="1397619"/>
            <a:chOff x="929268" y="1290571"/>
            <a:chExt cx="3642731" cy="1397619"/>
          </a:xfrm>
        </p:grpSpPr>
        <p:sp>
          <p:nvSpPr>
            <p:cNvPr id="5" name="Speech Bubble: Oval 4">
              <a:extLst>
                <a:ext uri="{FF2B5EF4-FFF2-40B4-BE49-F238E27FC236}">
                  <a16:creationId xmlns:a16="http://schemas.microsoft.com/office/drawing/2014/main" id="{70CC549D-E32C-F0F1-AA29-A512F6BF8311}"/>
                </a:ext>
              </a:extLst>
            </p:cNvPr>
            <p:cNvSpPr/>
            <p:nvPr/>
          </p:nvSpPr>
          <p:spPr>
            <a:xfrm>
              <a:off x="929268" y="1290571"/>
              <a:ext cx="3642731" cy="1397619"/>
            </a:xfrm>
            <a:prstGeom prst="wedgeEllipseCallout">
              <a:avLst>
                <a:gd name="adj1" fmla="val -19079"/>
                <a:gd name="adj2" fmla="val 5877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E8D5744-ECBB-842E-67D0-04EBE917599F}"/>
                </a:ext>
              </a:extLst>
            </p:cNvPr>
            <p:cNvSpPr txBox="1"/>
            <p:nvPr/>
          </p:nvSpPr>
          <p:spPr>
            <a:xfrm>
              <a:off x="1050072" y="1580951"/>
              <a:ext cx="3401122" cy="958660"/>
            </a:xfrm>
            <a:prstGeom prst="rect">
              <a:avLst/>
            </a:prstGeom>
            <a:noFill/>
          </p:spPr>
          <p:txBody>
            <a:bodyPr wrap="square">
              <a:spAutoFit/>
            </a:bodyPr>
            <a:lstStyle/>
            <a:p>
              <a:pPr algn="ctr">
                <a:lnSpc>
                  <a:spcPct val="150000"/>
                </a:lnSpc>
              </a:pPr>
              <a:r>
                <a:rPr lang="en-US" sz="2000"/>
                <a:t>Từ câu nói của Hồ Chủ tịch, em hãy xác định </a:t>
              </a:r>
            </a:p>
          </p:txBody>
        </p:sp>
      </p:grpSp>
      <p:sp>
        <p:nvSpPr>
          <p:cNvPr id="13" name="Rectangle: Rounded Corners 12">
            <a:extLst>
              <a:ext uri="{FF2B5EF4-FFF2-40B4-BE49-F238E27FC236}">
                <a16:creationId xmlns:a16="http://schemas.microsoft.com/office/drawing/2014/main" id="{CE5F5B0F-CE49-9213-8CC1-143DAB14000F}"/>
              </a:ext>
            </a:extLst>
          </p:cNvPr>
          <p:cNvSpPr/>
          <p:nvPr/>
        </p:nvSpPr>
        <p:spPr>
          <a:xfrm>
            <a:off x="4447476" y="1367883"/>
            <a:ext cx="4059044" cy="978785"/>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K</a:t>
            </a:r>
            <a:r>
              <a:rPr lang="vi-VN" sz="2000" kern="100">
                <a:solidFill>
                  <a:srgbClr val="000000"/>
                </a:solidFill>
                <a:effectLst/>
                <a:ea typeface="Calibri" panose="020F0502020204030204" pitchFamily="34" charset="0"/>
              </a:rPr>
              <a:t>hó khăn nào là nghiêm trọng nhất với nhân dân</a:t>
            </a:r>
            <a:r>
              <a:rPr lang="en-US" sz="2000" kern="100">
                <a:solidFill>
                  <a:srgbClr val="000000"/>
                </a:solidFill>
                <a:effectLst/>
                <a:ea typeface="Calibri" panose="020F0502020204030204" pitchFamily="34" charset="0"/>
              </a:rPr>
              <a:t>?</a:t>
            </a:r>
            <a:endParaRPr lang="en-US" sz="1600"/>
          </a:p>
        </p:txBody>
      </p:sp>
      <p:sp>
        <p:nvSpPr>
          <p:cNvPr id="16" name="Rectangle: Rounded Corners 15">
            <a:extLst>
              <a:ext uri="{FF2B5EF4-FFF2-40B4-BE49-F238E27FC236}">
                <a16:creationId xmlns:a16="http://schemas.microsoft.com/office/drawing/2014/main" id="{E388BC39-1DE2-E153-B237-D024FAE26D5E}"/>
              </a:ext>
            </a:extLst>
          </p:cNvPr>
          <p:cNvSpPr/>
          <p:nvPr/>
        </p:nvSpPr>
        <p:spPr>
          <a:xfrm>
            <a:off x="3895493" y="2492483"/>
            <a:ext cx="4059044" cy="978785"/>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Khó khăn nào là nguy hiểm nhất với nền độc lập dân tộc?</a:t>
            </a:r>
            <a:endParaRPr lang="en-US" sz="1600"/>
          </a:p>
        </p:txBody>
      </p:sp>
      <p:sp>
        <p:nvSpPr>
          <p:cNvPr id="18" name="Rectangle: Rounded Corners 17">
            <a:extLst>
              <a:ext uri="{FF2B5EF4-FFF2-40B4-BE49-F238E27FC236}">
                <a16:creationId xmlns:a16="http://schemas.microsoft.com/office/drawing/2014/main" id="{AEDC14F0-4A7C-9B67-ACC8-C8379E0AC437}"/>
              </a:ext>
            </a:extLst>
          </p:cNvPr>
          <p:cNvSpPr/>
          <p:nvPr/>
        </p:nvSpPr>
        <p:spPr>
          <a:xfrm>
            <a:off x="3516351" y="3599722"/>
            <a:ext cx="5248507" cy="978785"/>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K</a:t>
            </a:r>
            <a:r>
              <a:rPr lang="vi-VN" sz="2000" kern="100">
                <a:solidFill>
                  <a:srgbClr val="000000"/>
                </a:solidFill>
                <a:ea typeface="Calibri" panose="020F0502020204030204" pitchFamily="34" charset="0"/>
              </a:rPr>
              <a:t>hó khăn nào là ảnh hưởng đến quyền làm chủ đất nước, suy yếu sức mạnh dân tộc</a:t>
            </a:r>
            <a:r>
              <a:rPr lang="en-US" sz="2000" kern="100">
                <a:solidFill>
                  <a:srgbClr val="000000"/>
                </a:solidFill>
                <a:ea typeface="Calibri" panose="020F0502020204030204" pitchFamily="34" charset="0"/>
              </a:rPr>
              <a:t>?</a:t>
            </a:r>
            <a:endParaRPr lang="en-US" sz="1600"/>
          </a:p>
        </p:txBody>
      </p:sp>
    </p:spTree>
    <p:extLst>
      <p:ext uri="{BB962C8B-B14F-4D97-AF65-F5344CB8AC3E}">
        <p14:creationId xmlns:p14="http://schemas.microsoft.com/office/powerpoint/2010/main" val="231145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animBg="1"/>
      <p:bldP spid="16"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052744-4F8B-0520-BE9C-6D8A0670DFA4}"/>
              </a:ext>
            </a:extLst>
          </p:cNvPr>
          <p:cNvSpPr/>
          <p:nvPr/>
        </p:nvSpPr>
        <p:spPr>
          <a:xfrm>
            <a:off x="572429" y="781830"/>
            <a:ext cx="4059044" cy="978785"/>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K</a:t>
            </a:r>
            <a:r>
              <a:rPr lang="vi-VN" sz="2000" kern="100">
                <a:solidFill>
                  <a:srgbClr val="000000"/>
                </a:solidFill>
                <a:effectLst/>
                <a:ea typeface="Calibri" panose="020F0502020204030204" pitchFamily="34" charset="0"/>
              </a:rPr>
              <a:t>hó khăn nào là nghiêm trọng nhất với nhân dân</a:t>
            </a:r>
            <a:r>
              <a:rPr lang="en-US" sz="2000" kern="100">
                <a:solidFill>
                  <a:srgbClr val="000000"/>
                </a:solidFill>
                <a:effectLst/>
                <a:ea typeface="Calibri" panose="020F0502020204030204" pitchFamily="34" charset="0"/>
              </a:rPr>
              <a:t>?</a:t>
            </a:r>
            <a:endParaRPr lang="en-US" sz="1600"/>
          </a:p>
        </p:txBody>
      </p:sp>
      <p:sp>
        <p:nvSpPr>
          <p:cNvPr id="5" name="Rectangle: Rounded Corners 4">
            <a:extLst>
              <a:ext uri="{FF2B5EF4-FFF2-40B4-BE49-F238E27FC236}">
                <a16:creationId xmlns:a16="http://schemas.microsoft.com/office/drawing/2014/main" id="{0D730791-141B-CC9D-DA7F-633A7A245A7D}"/>
              </a:ext>
            </a:extLst>
          </p:cNvPr>
          <p:cNvSpPr/>
          <p:nvPr/>
        </p:nvSpPr>
        <p:spPr>
          <a:xfrm>
            <a:off x="572429" y="2082357"/>
            <a:ext cx="4059044" cy="978785"/>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Khó khăn nào là nguy hiểm nhất với nền độc lập dân tộc?</a:t>
            </a:r>
            <a:endParaRPr lang="en-US" sz="1600"/>
          </a:p>
        </p:txBody>
      </p:sp>
      <p:sp>
        <p:nvSpPr>
          <p:cNvPr id="6" name="Rectangle: Rounded Corners 5">
            <a:extLst>
              <a:ext uri="{FF2B5EF4-FFF2-40B4-BE49-F238E27FC236}">
                <a16:creationId xmlns:a16="http://schemas.microsoft.com/office/drawing/2014/main" id="{34A902EC-7650-00B6-6AF8-9FF58F6051C5}"/>
              </a:ext>
            </a:extLst>
          </p:cNvPr>
          <p:cNvSpPr/>
          <p:nvPr/>
        </p:nvSpPr>
        <p:spPr>
          <a:xfrm>
            <a:off x="572429" y="3382884"/>
            <a:ext cx="5248507" cy="978785"/>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K</a:t>
            </a:r>
            <a:r>
              <a:rPr lang="vi-VN" sz="2000" kern="100">
                <a:solidFill>
                  <a:srgbClr val="000000"/>
                </a:solidFill>
                <a:ea typeface="Calibri" panose="020F0502020204030204" pitchFamily="34" charset="0"/>
              </a:rPr>
              <a:t>hó khăn nào là ảnh hưởng đến quyền làm chủ đất nước, suy yếu sức mạnh dân tộc</a:t>
            </a:r>
            <a:r>
              <a:rPr lang="en-US" sz="2000" kern="100">
                <a:solidFill>
                  <a:srgbClr val="000000"/>
                </a:solidFill>
                <a:ea typeface="Calibri" panose="020F0502020204030204" pitchFamily="34" charset="0"/>
              </a:rPr>
              <a:t>?</a:t>
            </a:r>
            <a:endParaRPr lang="en-US" sz="1600"/>
          </a:p>
        </p:txBody>
      </p:sp>
      <p:grpSp>
        <p:nvGrpSpPr>
          <p:cNvPr id="11" name="Group 10">
            <a:extLst>
              <a:ext uri="{FF2B5EF4-FFF2-40B4-BE49-F238E27FC236}">
                <a16:creationId xmlns:a16="http://schemas.microsoft.com/office/drawing/2014/main" id="{851D2117-43BD-7793-4F04-A12C08FB3490}"/>
              </a:ext>
            </a:extLst>
          </p:cNvPr>
          <p:cNvGrpSpPr/>
          <p:nvPr/>
        </p:nvGrpSpPr>
        <p:grpSpPr>
          <a:xfrm>
            <a:off x="4765287" y="1057831"/>
            <a:ext cx="1813932" cy="400110"/>
            <a:chOff x="4765287" y="1057831"/>
            <a:chExt cx="1813932" cy="400110"/>
          </a:xfrm>
        </p:grpSpPr>
        <p:sp>
          <p:nvSpPr>
            <p:cNvPr id="8" name="Arrow: Right 7">
              <a:extLst>
                <a:ext uri="{FF2B5EF4-FFF2-40B4-BE49-F238E27FC236}">
                  <a16:creationId xmlns:a16="http://schemas.microsoft.com/office/drawing/2014/main" id="{B28A7946-6BD4-A83E-8663-48862F9A64BA}"/>
                </a:ext>
              </a:extLst>
            </p:cNvPr>
            <p:cNvSpPr/>
            <p:nvPr/>
          </p:nvSpPr>
          <p:spPr>
            <a:xfrm>
              <a:off x="4765287" y="1133682"/>
              <a:ext cx="356839" cy="2750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45A0D4-A734-4956-41E1-1440B3CF0F30}"/>
                </a:ext>
              </a:extLst>
            </p:cNvPr>
            <p:cNvSpPr txBox="1"/>
            <p:nvPr/>
          </p:nvSpPr>
          <p:spPr>
            <a:xfrm>
              <a:off x="5181598" y="1057831"/>
              <a:ext cx="1397621" cy="400110"/>
            </a:xfrm>
            <a:prstGeom prst="rect">
              <a:avLst/>
            </a:prstGeom>
            <a:noFill/>
          </p:spPr>
          <p:txBody>
            <a:bodyPr wrap="square">
              <a:spAutoFit/>
            </a:bodyPr>
            <a:lstStyle/>
            <a:p>
              <a:r>
                <a:rPr lang="en-US" sz="2000" b="1" i="1">
                  <a:solidFill>
                    <a:srgbClr val="FF0000"/>
                  </a:solidFill>
                </a:rPr>
                <a:t>nạn đói.</a:t>
              </a:r>
            </a:p>
          </p:txBody>
        </p:sp>
      </p:grpSp>
      <p:grpSp>
        <p:nvGrpSpPr>
          <p:cNvPr id="12" name="Group 11">
            <a:extLst>
              <a:ext uri="{FF2B5EF4-FFF2-40B4-BE49-F238E27FC236}">
                <a16:creationId xmlns:a16="http://schemas.microsoft.com/office/drawing/2014/main" id="{B9D8999B-7C6E-8CE2-6B7E-5520FD89123B}"/>
              </a:ext>
            </a:extLst>
          </p:cNvPr>
          <p:cNvGrpSpPr/>
          <p:nvPr/>
        </p:nvGrpSpPr>
        <p:grpSpPr>
          <a:xfrm>
            <a:off x="4765287" y="2102482"/>
            <a:ext cx="4066478" cy="958660"/>
            <a:chOff x="4765287" y="801954"/>
            <a:chExt cx="4066478" cy="958660"/>
          </a:xfrm>
        </p:grpSpPr>
        <p:sp>
          <p:nvSpPr>
            <p:cNvPr id="13" name="Arrow: Right 12">
              <a:extLst>
                <a:ext uri="{FF2B5EF4-FFF2-40B4-BE49-F238E27FC236}">
                  <a16:creationId xmlns:a16="http://schemas.microsoft.com/office/drawing/2014/main" id="{D75B5D9A-5045-AFCA-4769-C1582FF7430A}"/>
                </a:ext>
              </a:extLst>
            </p:cNvPr>
            <p:cNvSpPr/>
            <p:nvPr/>
          </p:nvSpPr>
          <p:spPr>
            <a:xfrm>
              <a:off x="4765287" y="1133682"/>
              <a:ext cx="356839" cy="2750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FCB601-2F9E-C0A5-35CD-5A6E8B9AFB79}"/>
                </a:ext>
              </a:extLst>
            </p:cNvPr>
            <p:cNvSpPr txBox="1"/>
            <p:nvPr/>
          </p:nvSpPr>
          <p:spPr>
            <a:xfrm>
              <a:off x="5181598" y="801954"/>
              <a:ext cx="3650167" cy="958660"/>
            </a:xfrm>
            <a:prstGeom prst="rect">
              <a:avLst/>
            </a:prstGeom>
            <a:noFill/>
          </p:spPr>
          <p:txBody>
            <a:bodyPr wrap="square">
              <a:spAutoFit/>
            </a:bodyPr>
            <a:lstStyle/>
            <a:p>
              <a:pPr>
                <a:lnSpc>
                  <a:spcPct val="150000"/>
                </a:lnSpc>
              </a:pPr>
              <a:r>
                <a:rPr lang="vi-VN" sz="2000" b="1" i="1">
                  <a:solidFill>
                    <a:srgbClr val="FF0000"/>
                  </a:solidFill>
                </a:rPr>
                <a:t>âm mưu xâm lược của Pháp với Trung Hoa Dân quốc.</a:t>
              </a:r>
              <a:endParaRPr lang="en-US" sz="2000" b="1" i="1">
                <a:solidFill>
                  <a:srgbClr val="FF0000"/>
                </a:solidFill>
              </a:endParaRPr>
            </a:p>
          </p:txBody>
        </p:sp>
      </p:grpSp>
      <p:grpSp>
        <p:nvGrpSpPr>
          <p:cNvPr id="15" name="Group 14">
            <a:extLst>
              <a:ext uri="{FF2B5EF4-FFF2-40B4-BE49-F238E27FC236}">
                <a16:creationId xmlns:a16="http://schemas.microsoft.com/office/drawing/2014/main" id="{A34F7678-D90C-E6B2-870F-0B2F4D93F0BA}"/>
              </a:ext>
            </a:extLst>
          </p:cNvPr>
          <p:cNvGrpSpPr/>
          <p:nvPr/>
        </p:nvGrpSpPr>
        <p:grpSpPr>
          <a:xfrm>
            <a:off x="5943599" y="3672221"/>
            <a:ext cx="1813932" cy="400110"/>
            <a:chOff x="4765287" y="1057831"/>
            <a:chExt cx="1813932" cy="400110"/>
          </a:xfrm>
        </p:grpSpPr>
        <p:sp>
          <p:nvSpPr>
            <p:cNvPr id="16" name="Arrow: Right 15">
              <a:extLst>
                <a:ext uri="{FF2B5EF4-FFF2-40B4-BE49-F238E27FC236}">
                  <a16:creationId xmlns:a16="http://schemas.microsoft.com/office/drawing/2014/main" id="{F671AA79-2C7D-BB29-FE3A-5F214B06E88D}"/>
                </a:ext>
              </a:extLst>
            </p:cNvPr>
            <p:cNvSpPr/>
            <p:nvPr/>
          </p:nvSpPr>
          <p:spPr>
            <a:xfrm>
              <a:off x="4765287" y="1133682"/>
              <a:ext cx="356839" cy="2750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89C549-0CE2-CC76-0AF9-B9D3374190CF}"/>
                </a:ext>
              </a:extLst>
            </p:cNvPr>
            <p:cNvSpPr txBox="1"/>
            <p:nvPr/>
          </p:nvSpPr>
          <p:spPr>
            <a:xfrm>
              <a:off x="5181598" y="1057831"/>
              <a:ext cx="1397621" cy="400110"/>
            </a:xfrm>
            <a:prstGeom prst="rect">
              <a:avLst/>
            </a:prstGeom>
            <a:noFill/>
          </p:spPr>
          <p:txBody>
            <a:bodyPr wrap="square">
              <a:spAutoFit/>
            </a:bodyPr>
            <a:lstStyle/>
            <a:p>
              <a:r>
                <a:rPr lang="en-US" sz="2000" b="1" i="1">
                  <a:solidFill>
                    <a:srgbClr val="FF0000"/>
                  </a:solidFill>
                </a:rPr>
                <a:t>nạn dốt.</a:t>
              </a:r>
            </a:p>
          </p:txBody>
        </p:sp>
      </p:grpSp>
      <p:pic>
        <p:nvPicPr>
          <p:cNvPr id="2" name="Picture 1">
            <a:extLst>
              <a:ext uri="{FF2B5EF4-FFF2-40B4-BE49-F238E27FC236}">
                <a16:creationId xmlns:a16="http://schemas.microsoft.com/office/drawing/2014/main" id="{D9983759-C72F-E4DE-3729-2F7F946A83E5}"/>
              </a:ext>
            </a:extLst>
          </p:cNvPr>
          <p:cNvPicPr>
            <a:picLocks noChangeAspect="1"/>
          </p:cNvPicPr>
          <p:nvPr/>
        </p:nvPicPr>
        <p:blipFill>
          <a:blip r:embed="rId3"/>
          <a:stretch>
            <a:fillRect/>
          </a:stretch>
        </p:blipFill>
        <p:spPr>
          <a:xfrm>
            <a:off x="8445190" y="1"/>
            <a:ext cx="698810" cy="135880"/>
          </a:xfrm>
          <a:prstGeom prst="rect">
            <a:avLst/>
          </a:prstGeom>
        </p:spPr>
      </p:pic>
    </p:spTree>
    <p:extLst>
      <p:ext uri="{BB962C8B-B14F-4D97-AF65-F5344CB8AC3E}">
        <p14:creationId xmlns:p14="http://schemas.microsoft.com/office/powerpoint/2010/main" val="96233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7">
          <a:extLst>
            <a:ext uri="{FF2B5EF4-FFF2-40B4-BE49-F238E27FC236}">
              <a16:creationId xmlns:a16="http://schemas.microsoft.com/office/drawing/2014/main" id="{2D7A6513-E856-9385-C783-7F6C41DBEA0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E2C34DA-AB77-33F8-F2F5-5F6447E9DA11}"/>
              </a:ext>
            </a:extLst>
          </p:cNvPr>
          <p:cNvGrpSpPr/>
          <p:nvPr/>
        </p:nvGrpSpPr>
        <p:grpSpPr>
          <a:xfrm>
            <a:off x="2682497" y="415696"/>
            <a:ext cx="3779006" cy="647387"/>
            <a:chOff x="3399917" y="549511"/>
            <a:chExt cx="3779006" cy="647387"/>
          </a:xfrm>
        </p:grpSpPr>
        <p:sp>
          <p:nvSpPr>
            <p:cNvPr id="9" name="Rectangle: Rounded Corners 8">
              <a:extLst>
                <a:ext uri="{FF2B5EF4-FFF2-40B4-BE49-F238E27FC236}">
                  <a16:creationId xmlns:a16="http://schemas.microsoft.com/office/drawing/2014/main" id="{0D3E4554-19F6-49FF-8D07-FC23C3FCD0E8}"/>
                </a:ext>
              </a:extLst>
            </p:cNvPr>
            <p:cNvSpPr/>
            <p:nvPr/>
          </p:nvSpPr>
          <p:spPr>
            <a:xfrm>
              <a:off x="3642730" y="564995"/>
              <a:ext cx="3536193" cy="631903"/>
            </a:xfrm>
            <a:prstGeom prst="roundRect">
              <a:avLst/>
            </a:prstGeom>
            <a:solidFill>
              <a:schemeClr val="accent5"/>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Kết nối với ngày nay</a:t>
              </a:r>
            </a:p>
          </p:txBody>
        </p:sp>
        <p:sp>
          <p:nvSpPr>
            <p:cNvPr id="8" name="Freeform 23">
              <a:extLst>
                <a:ext uri="{FF2B5EF4-FFF2-40B4-BE49-F238E27FC236}">
                  <a16:creationId xmlns:a16="http://schemas.microsoft.com/office/drawing/2014/main" id="{98C4E115-C842-69CB-C0D9-36A79283E4DB}"/>
                </a:ext>
              </a:extLst>
            </p:cNvPr>
            <p:cNvSpPr/>
            <p:nvPr/>
          </p:nvSpPr>
          <p:spPr>
            <a:xfrm>
              <a:off x="3399917" y="549511"/>
              <a:ext cx="485628" cy="647387"/>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5" name="TextBox 4">
            <a:extLst>
              <a:ext uri="{FF2B5EF4-FFF2-40B4-BE49-F238E27FC236}">
                <a16:creationId xmlns:a16="http://schemas.microsoft.com/office/drawing/2014/main" id="{2530C7AF-90F8-C8D4-CA12-21B3033AC9AD}"/>
              </a:ext>
            </a:extLst>
          </p:cNvPr>
          <p:cNvSpPr txBox="1"/>
          <p:nvPr/>
        </p:nvSpPr>
        <p:spPr>
          <a:xfrm>
            <a:off x="356839" y="1165739"/>
            <a:ext cx="8430322" cy="3562065"/>
          </a:xfrm>
          <a:prstGeom prst="rect">
            <a:avLst/>
          </a:prstGeom>
          <a:noFill/>
        </p:spPr>
        <p:txBody>
          <a:bodyPr wrap="square">
            <a:spAutoFit/>
          </a:bodyPr>
          <a:lstStyle/>
          <a:p>
            <a:pPr algn="just">
              <a:lnSpc>
                <a:spcPct val="150000"/>
              </a:lnSpc>
              <a:spcBef>
                <a:spcPts val="100"/>
              </a:spcBef>
              <a:spcAft>
                <a:spcPts val="100"/>
              </a:spcAft>
            </a:pPr>
            <a:r>
              <a:rPr lang="vi-VN" sz="2000">
                <a:solidFill>
                  <a:srgbClr val="000000"/>
                </a:solidFill>
                <a:effectLst/>
                <a:latin typeface="+mn-lt"/>
                <a:ea typeface="Times New Roman" panose="02020603050405020304" pitchFamily="18" charset="0"/>
              </a:rPr>
              <a:t>“Sau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endParaRPr lang="en-US" sz="2000">
              <a:effectLst/>
              <a:latin typeface="+mn-lt"/>
              <a:ea typeface="Calibri" panose="020F0502020204030204" pitchFamily="34" charset="0"/>
            </a:endParaRPr>
          </a:p>
          <a:p>
            <a:pPr algn="r">
              <a:lnSpc>
                <a:spcPct val="150000"/>
              </a:lnSpc>
              <a:spcBef>
                <a:spcPts val="100"/>
              </a:spcBef>
              <a:spcAft>
                <a:spcPts val="100"/>
              </a:spcAft>
            </a:pPr>
            <a:r>
              <a:rPr lang="vi-VN" sz="1050">
                <a:solidFill>
                  <a:srgbClr val="000000"/>
                </a:solidFill>
                <a:effectLst/>
                <a:latin typeface="+mn-lt"/>
                <a:ea typeface="Times New Roman" panose="02020603050405020304" pitchFamily="18" charset="0"/>
              </a:rPr>
              <a:t>(Hồ Chí Minh toàn tập, NXB Chính trị quốc gia Sự thật, 2011)</a:t>
            </a:r>
            <a:endParaRPr lang="en-US" sz="1050">
              <a:effectLst/>
              <a:latin typeface="+mn-lt"/>
              <a:ea typeface="Calibri" panose="020F0502020204030204" pitchFamily="34" charset="0"/>
            </a:endParaRPr>
          </a:p>
        </p:txBody>
      </p:sp>
    </p:spTree>
    <p:extLst>
      <p:ext uri="{BB962C8B-B14F-4D97-AF65-F5344CB8AC3E}">
        <p14:creationId xmlns:p14="http://schemas.microsoft.com/office/powerpoint/2010/main" val="217136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paper&#10;&#10;Description automatically generated">
            <a:extLst>
              <a:ext uri="{FF2B5EF4-FFF2-40B4-BE49-F238E27FC236}">
                <a16:creationId xmlns:a16="http://schemas.microsoft.com/office/drawing/2014/main" id="{B30D0103-F8D1-0308-8A9C-5C1E1B1DCA26}"/>
              </a:ext>
            </a:extLst>
          </p:cNvPr>
          <p:cNvPicPr>
            <a:picLocks noChangeAspect="1"/>
          </p:cNvPicPr>
          <p:nvPr/>
        </p:nvPicPr>
        <p:blipFill>
          <a:blip r:embed="rId2"/>
          <a:stretch>
            <a:fillRect/>
          </a:stretch>
        </p:blipFill>
        <p:spPr>
          <a:xfrm>
            <a:off x="495764" y="785812"/>
            <a:ext cx="4762500" cy="3571875"/>
          </a:xfrm>
          <a:prstGeom prst="rect">
            <a:avLst/>
          </a:prstGeom>
        </p:spPr>
      </p:pic>
      <p:pic>
        <p:nvPicPr>
          <p:cNvPr id="7" name="Picture 14">
            <a:extLst>
              <a:ext uri="{FF2B5EF4-FFF2-40B4-BE49-F238E27FC236}">
                <a16:creationId xmlns:a16="http://schemas.microsoft.com/office/drawing/2014/main" id="{7BA7E6E5-7D86-A48B-AF82-18E5DAA64B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27058" y="2438474"/>
            <a:ext cx="1957762" cy="2705026"/>
          </a:xfrm>
          <a:prstGeom prst="rect">
            <a:avLst/>
          </a:prstGeom>
        </p:spPr>
      </p:pic>
      <p:grpSp>
        <p:nvGrpSpPr>
          <p:cNvPr id="11" name="Group 10">
            <a:extLst>
              <a:ext uri="{FF2B5EF4-FFF2-40B4-BE49-F238E27FC236}">
                <a16:creationId xmlns:a16="http://schemas.microsoft.com/office/drawing/2014/main" id="{00B60062-2ECD-D8C0-019E-9CC7B52332DB}"/>
              </a:ext>
            </a:extLst>
          </p:cNvPr>
          <p:cNvGrpSpPr/>
          <p:nvPr/>
        </p:nvGrpSpPr>
        <p:grpSpPr>
          <a:xfrm>
            <a:off x="5615940" y="624840"/>
            <a:ext cx="2773680" cy="1691640"/>
            <a:chOff x="5615940" y="624840"/>
            <a:chExt cx="2773680" cy="1691640"/>
          </a:xfrm>
        </p:grpSpPr>
        <p:sp>
          <p:nvSpPr>
            <p:cNvPr id="8" name="Speech Bubble: Oval 7">
              <a:extLst>
                <a:ext uri="{FF2B5EF4-FFF2-40B4-BE49-F238E27FC236}">
                  <a16:creationId xmlns:a16="http://schemas.microsoft.com/office/drawing/2014/main" id="{D3E3B1FD-096B-6788-487D-21DF6F5C2700}"/>
                </a:ext>
              </a:extLst>
            </p:cNvPr>
            <p:cNvSpPr/>
            <p:nvPr/>
          </p:nvSpPr>
          <p:spPr>
            <a:xfrm>
              <a:off x="5615940" y="624840"/>
              <a:ext cx="2773680" cy="1691640"/>
            </a:xfrm>
            <a:prstGeom prst="wedgeEllipseCallout">
              <a:avLst>
                <a:gd name="adj1" fmla="val 12134"/>
                <a:gd name="adj2" fmla="val 55469"/>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C20CC7-5DA3-1EEF-696E-E3ABA3F63357}"/>
                </a:ext>
              </a:extLst>
            </p:cNvPr>
            <p:cNvSpPr txBox="1"/>
            <p:nvPr/>
          </p:nvSpPr>
          <p:spPr>
            <a:xfrm>
              <a:off x="5925200" y="991330"/>
              <a:ext cx="2159620" cy="958660"/>
            </a:xfrm>
            <a:prstGeom prst="rect">
              <a:avLst/>
            </a:prstGeom>
            <a:noFill/>
          </p:spPr>
          <p:txBody>
            <a:bodyPr wrap="square">
              <a:spAutoFit/>
            </a:bodyPr>
            <a:lstStyle/>
            <a:p>
              <a:pPr algn="ctr">
                <a:lnSpc>
                  <a:spcPct val="150000"/>
                </a:lnSpc>
              </a:pPr>
              <a:r>
                <a:rPr lang="en-US" sz="2000">
                  <a:solidFill>
                    <a:schemeClr val="accent6"/>
                  </a:solidFill>
                </a:rPr>
                <a:t>Lời dạy của Bác có ý nghĩa gì?</a:t>
              </a:r>
            </a:p>
          </p:txBody>
        </p:sp>
      </p:grpSp>
    </p:spTree>
    <p:extLst>
      <p:ext uri="{BB962C8B-B14F-4D97-AF65-F5344CB8AC3E}">
        <p14:creationId xmlns:p14="http://schemas.microsoft.com/office/powerpoint/2010/main" val="172206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88F9-9DB9-C915-AA0D-FFAAC383BD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7794A7-50E9-167D-BFC3-0F9BBF3A23AE}"/>
              </a:ext>
            </a:extLst>
          </p:cNvPr>
          <p:cNvSpPr txBox="1"/>
          <p:nvPr/>
        </p:nvSpPr>
        <p:spPr>
          <a:xfrm>
            <a:off x="464634" y="116387"/>
            <a:ext cx="8214731" cy="958660"/>
          </a:xfrm>
          <a:prstGeom prst="rect">
            <a:avLst/>
          </a:prstGeom>
          <a:noFill/>
        </p:spPr>
        <p:txBody>
          <a:bodyPr wrap="square">
            <a:spAutoFit/>
          </a:bodyPr>
          <a:lstStyle/>
          <a:p>
            <a:pPr algn="just">
              <a:lnSpc>
                <a:spcPct val="150000"/>
              </a:lnSpc>
            </a:pPr>
            <a:r>
              <a:rPr lang="vi-VN" sz="2000"/>
              <a:t>Lời dạy của Bác đã khẳng định mối quan hệ và vai trò to lớn của thế hệ trẻ đối với tương lai và vận mệnh của đất nước. </a:t>
            </a:r>
            <a:endParaRPr lang="en-US" sz="2000"/>
          </a:p>
        </p:txBody>
      </p:sp>
      <p:sp>
        <p:nvSpPr>
          <p:cNvPr id="4" name="Rectangle: Rounded Corners 3">
            <a:extLst>
              <a:ext uri="{FF2B5EF4-FFF2-40B4-BE49-F238E27FC236}">
                <a16:creationId xmlns:a16="http://schemas.microsoft.com/office/drawing/2014/main" id="{0CC34DB7-5657-63ED-5390-B3782935D434}"/>
              </a:ext>
            </a:extLst>
          </p:cNvPr>
          <p:cNvSpPr/>
          <p:nvPr/>
        </p:nvSpPr>
        <p:spPr>
          <a:xfrm>
            <a:off x="516674" y="1635549"/>
            <a:ext cx="2884450" cy="440477"/>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Q</a:t>
            </a:r>
            <a:r>
              <a:rPr lang="vi-VN" sz="2000">
                <a:solidFill>
                  <a:srgbClr val="000000"/>
                </a:solidFill>
              </a:rPr>
              <a:t>uốc gia giàu mạnh</a:t>
            </a:r>
            <a:endParaRPr lang="en-US" sz="2000">
              <a:solidFill>
                <a:srgbClr val="000000"/>
              </a:solidFill>
            </a:endParaRPr>
          </a:p>
        </p:txBody>
      </p:sp>
      <p:sp>
        <p:nvSpPr>
          <p:cNvPr id="5" name="Rectangle: Rounded Corners 4">
            <a:extLst>
              <a:ext uri="{FF2B5EF4-FFF2-40B4-BE49-F238E27FC236}">
                <a16:creationId xmlns:a16="http://schemas.microsoft.com/office/drawing/2014/main" id="{C9D1EB41-1027-7B06-9DDE-7FFCB203C169}"/>
              </a:ext>
            </a:extLst>
          </p:cNvPr>
          <p:cNvSpPr/>
          <p:nvPr/>
        </p:nvSpPr>
        <p:spPr>
          <a:xfrm>
            <a:off x="516674" y="2176387"/>
            <a:ext cx="2884450" cy="822960"/>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ó nền kinh tế tri thức phát triển cao</a:t>
            </a:r>
            <a:endParaRPr lang="en-US" sz="2000">
              <a:solidFill>
                <a:srgbClr val="000000"/>
              </a:solidFill>
            </a:endParaRPr>
          </a:p>
        </p:txBody>
      </p:sp>
      <p:sp>
        <p:nvSpPr>
          <p:cNvPr id="9" name="Rectangle: Rounded Corners 8">
            <a:extLst>
              <a:ext uri="{FF2B5EF4-FFF2-40B4-BE49-F238E27FC236}">
                <a16:creationId xmlns:a16="http://schemas.microsoft.com/office/drawing/2014/main" id="{603614A3-24AA-3495-4F31-1395B252F5EF}"/>
              </a:ext>
            </a:extLst>
          </p:cNvPr>
          <p:cNvSpPr/>
          <p:nvPr/>
        </p:nvSpPr>
        <p:spPr>
          <a:xfrm>
            <a:off x="516673" y="3097330"/>
            <a:ext cx="2884450" cy="822960"/>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Xã hội dân chủ, công bằng, văn minh </a:t>
            </a:r>
          </a:p>
        </p:txBody>
      </p:sp>
      <p:sp>
        <p:nvSpPr>
          <p:cNvPr id="12" name="Rectangle: Rounded Corners 11">
            <a:extLst>
              <a:ext uri="{FF2B5EF4-FFF2-40B4-BE49-F238E27FC236}">
                <a16:creationId xmlns:a16="http://schemas.microsoft.com/office/drawing/2014/main" id="{E37B5F5E-84DF-088E-5111-F341076AC60C}"/>
              </a:ext>
            </a:extLst>
          </p:cNvPr>
          <p:cNvSpPr/>
          <p:nvPr/>
        </p:nvSpPr>
        <p:spPr>
          <a:xfrm>
            <a:off x="516673" y="4018273"/>
            <a:ext cx="2884450" cy="822960"/>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Tiềm lực quốc phòng hùng mạnh</a:t>
            </a:r>
          </a:p>
        </p:txBody>
      </p:sp>
      <p:sp>
        <p:nvSpPr>
          <p:cNvPr id="14" name="TextBox 13">
            <a:extLst>
              <a:ext uri="{FF2B5EF4-FFF2-40B4-BE49-F238E27FC236}">
                <a16:creationId xmlns:a16="http://schemas.microsoft.com/office/drawing/2014/main" id="{3F508E14-24F4-15AA-55C3-0FF868B467C1}"/>
              </a:ext>
            </a:extLst>
          </p:cNvPr>
          <p:cNvSpPr txBox="1"/>
          <p:nvPr/>
        </p:nvSpPr>
        <p:spPr>
          <a:xfrm>
            <a:off x="464634" y="1125227"/>
            <a:ext cx="3702206" cy="400110"/>
          </a:xfrm>
          <a:prstGeom prst="rect">
            <a:avLst/>
          </a:prstGeom>
          <a:noFill/>
        </p:spPr>
        <p:txBody>
          <a:bodyPr wrap="square">
            <a:spAutoFit/>
          </a:bodyPr>
          <a:lstStyle/>
          <a:p>
            <a:r>
              <a:rPr lang="vi-VN" sz="2000" b="1" i="1">
                <a:solidFill>
                  <a:srgbClr val="FF0000"/>
                </a:solidFill>
              </a:rPr>
              <a:t>Để xây dựng đất nước thành</a:t>
            </a:r>
            <a:endParaRPr lang="en-US" sz="2000" b="1" i="1">
              <a:solidFill>
                <a:srgbClr val="FF0000"/>
              </a:solidFill>
            </a:endParaRPr>
          </a:p>
        </p:txBody>
      </p:sp>
      <p:grpSp>
        <p:nvGrpSpPr>
          <p:cNvPr id="18" name="Group 17">
            <a:extLst>
              <a:ext uri="{FF2B5EF4-FFF2-40B4-BE49-F238E27FC236}">
                <a16:creationId xmlns:a16="http://schemas.microsoft.com/office/drawing/2014/main" id="{7660C425-934A-617C-CE6C-1DB732E6D95C}"/>
              </a:ext>
            </a:extLst>
          </p:cNvPr>
          <p:cNvGrpSpPr/>
          <p:nvPr/>
        </p:nvGrpSpPr>
        <p:grpSpPr>
          <a:xfrm>
            <a:off x="4088780" y="2232929"/>
            <a:ext cx="4668645" cy="559931"/>
            <a:chOff x="4081346" y="1647609"/>
            <a:chExt cx="4668645" cy="559931"/>
          </a:xfrm>
        </p:grpSpPr>
        <p:sp>
          <p:nvSpPr>
            <p:cNvPr id="16" name="Arrow: Right 15">
              <a:extLst>
                <a:ext uri="{FF2B5EF4-FFF2-40B4-BE49-F238E27FC236}">
                  <a16:creationId xmlns:a16="http://schemas.microsoft.com/office/drawing/2014/main" id="{F1296A79-B6E6-F164-2053-1F101ED4167B}"/>
                </a:ext>
              </a:extLst>
            </p:cNvPr>
            <p:cNvSpPr/>
            <p:nvPr/>
          </p:nvSpPr>
          <p:spPr>
            <a:xfrm>
              <a:off x="4081346" y="1779125"/>
              <a:ext cx="401444" cy="2969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5F53348-9009-1C7A-2688-76E3BB18E9DD}"/>
                </a:ext>
              </a:extLst>
            </p:cNvPr>
            <p:cNvSpPr/>
            <p:nvPr/>
          </p:nvSpPr>
          <p:spPr>
            <a:xfrm>
              <a:off x="4571999" y="1647609"/>
              <a:ext cx="4177992" cy="559931"/>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Không ngừng cố gắng học tập.</a:t>
              </a:r>
            </a:p>
          </p:txBody>
        </p:sp>
      </p:grpSp>
      <p:grpSp>
        <p:nvGrpSpPr>
          <p:cNvPr id="19" name="Group 18">
            <a:extLst>
              <a:ext uri="{FF2B5EF4-FFF2-40B4-BE49-F238E27FC236}">
                <a16:creationId xmlns:a16="http://schemas.microsoft.com/office/drawing/2014/main" id="{B4C44DDD-65B8-E84D-021D-209FE04BBBBF}"/>
              </a:ext>
            </a:extLst>
          </p:cNvPr>
          <p:cNvGrpSpPr/>
          <p:nvPr/>
        </p:nvGrpSpPr>
        <p:grpSpPr>
          <a:xfrm>
            <a:off x="4088780" y="2896162"/>
            <a:ext cx="4668645" cy="914400"/>
            <a:chOff x="4081346" y="1647609"/>
            <a:chExt cx="4668645" cy="914400"/>
          </a:xfrm>
        </p:grpSpPr>
        <p:sp>
          <p:nvSpPr>
            <p:cNvPr id="20" name="Arrow: Right 19">
              <a:extLst>
                <a:ext uri="{FF2B5EF4-FFF2-40B4-BE49-F238E27FC236}">
                  <a16:creationId xmlns:a16="http://schemas.microsoft.com/office/drawing/2014/main" id="{BF70A892-ED91-77C2-D0EE-B71B91D69FE6}"/>
                </a:ext>
              </a:extLst>
            </p:cNvPr>
            <p:cNvSpPr/>
            <p:nvPr/>
          </p:nvSpPr>
          <p:spPr>
            <a:xfrm>
              <a:off x="4081346" y="1956358"/>
              <a:ext cx="401444" cy="2969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5A736FA-A546-80D5-40E6-7FB454CC2058}"/>
                </a:ext>
              </a:extLst>
            </p:cNvPr>
            <p:cNvSpPr/>
            <p:nvPr/>
          </p:nvSpPr>
          <p:spPr>
            <a:xfrm>
              <a:off x="4571999" y="1647609"/>
              <a:ext cx="4177992" cy="914400"/>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Tiếp thu những thành tựu khoa học – kĩ thuật tiên tiến của thế giới</a:t>
              </a:r>
            </a:p>
          </p:txBody>
        </p:sp>
      </p:grpSp>
      <p:grpSp>
        <p:nvGrpSpPr>
          <p:cNvPr id="22" name="Group 21">
            <a:extLst>
              <a:ext uri="{FF2B5EF4-FFF2-40B4-BE49-F238E27FC236}">
                <a16:creationId xmlns:a16="http://schemas.microsoft.com/office/drawing/2014/main" id="{AA888EB6-876B-5C09-1DD3-5F19F32CCA25}"/>
              </a:ext>
            </a:extLst>
          </p:cNvPr>
          <p:cNvGrpSpPr/>
          <p:nvPr/>
        </p:nvGrpSpPr>
        <p:grpSpPr>
          <a:xfrm>
            <a:off x="4088780" y="3913864"/>
            <a:ext cx="4668645" cy="914400"/>
            <a:chOff x="4081346" y="1647609"/>
            <a:chExt cx="4668645" cy="914400"/>
          </a:xfrm>
        </p:grpSpPr>
        <p:sp>
          <p:nvSpPr>
            <p:cNvPr id="23" name="Arrow: Right 22">
              <a:extLst>
                <a:ext uri="{FF2B5EF4-FFF2-40B4-BE49-F238E27FC236}">
                  <a16:creationId xmlns:a16="http://schemas.microsoft.com/office/drawing/2014/main" id="{8F5908DC-DD2F-D2E2-C487-FC9134199060}"/>
                </a:ext>
              </a:extLst>
            </p:cNvPr>
            <p:cNvSpPr/>
            <p:nvPr/>
          </p:nvSpPr>
          <p:spPr>
            <a:xfrm>
              <a:off x="4081346" y="1956358"/>
              <a:ext cx="401444" cy="2969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C80616E-8792-C1FC-CEDE-792DFFCEB02D}"/>
                </a:ext>
              </a:extLst>
            </p:cNvPr>
            <p:cNvSpPr/>
            <p:nvPr/>
          </p:nvSpPr>
          <p:spPr>
            <a:xfrm>
              <a:off x="4571999" y="1647609"/>
              <a:ext cx="4177992" cy="914400"/>
            </a:xfrm>
            <a:prstGeom prst="roundRect">
              <a:avLst>
                <a:gd name="adj" fmla="val 1014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ó khả năng đưa đất nước sánh vai với các cường quốc thế giới.</a:t>
              </a:r>
              <a:endParaRPr lang="en-US" sz="2000">
                <a:solidFill>
                  <a:srgbClr val="000000"/>
                </a:solidFill>
              </a:endParaRPr>
            </a:p>
          </p:txBody>
        </p:sp>
      </p:grpSp>
      <p:grpSp>
        <p:nvGrpSpPr>
          <p:cNvPr id="27" name="Group 26">
            <a:extLst>
              <a:ext uri="{FF2B5EF4-FFF2-40B4-BE49-F238E27FC236}">
                <a16:creationId xmlns:a16="http://schemas.microsoft.com/office/drawing/2014/main" id="{F984B6C5-44EC-16BB-FCD4-709C5849BB01}"/>
              </a:ext>
            </a:extLst>
          </p:cNvPr>
          <p:cNvGrpSpPr/>
          <p:nvPr/>
        </p:nvGrpSpPr>
        <p:grpSpPr>
          <a:xfrm>
            <a:off x="3546088" y="1635549"/>
            <a:ext cx="5315414" cy="3205684"/>
            <a:chOff x="3546088" y="1635549"/>
            <a:chExt cx="5315414" cy="3205684"/>
          </a:xfrm>
        </p:grpSpPr>
        <p:sp>
          <p:nvSpPr>
            <p:cNvPr id="15" name="Right Brace 14">
              <a:extLst>
                <a:ext uri="{FF2B5EF4-FFF2-40B4-BE49-F238E27FC236}">
                  <a16:creationId xmlns:a16="http://schemas.microsoft.com/office/drawing/2014/main" id="{33FD24B6-23D3-BF50-081F-D9D945BCF2FE}"/>
                </a:ext>
              </a:extLst>
            </p:cNvPr>
            <p:cNvSpPr/>
            <p:nvPr/>
          </p:nvSpPr>
          <p:spPr>
            <a:xfrm>
              <a:off x="3546088" y="1635549"/>
              <a:ext cx="297366" cy="3205684"/>
            </a:xfrm>
            <a:prstGeom prst="rightBrace">
              <a:avLst>
                <a:gd name="adj1" fmla="val 55833"/>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DAF8ACCB-83F6-EC28-EAE6-015FAC2FE61F}"/>
                </a:ext>
              </a:extLst>
            </p:cNvPr>
            <p:cNvSpPr txBox="1"/>
            <p:nvPr/>
          </p:nvSpPr>
          <p:spPr>
            <a:xfrm>
              <a:off x="4289502" y="1675916"/>
              <a:ext cx="4572000" cy="400110"/>
            </a:xfrm>
            <a:prstGeom prst="rect">
              <a:avLst/>
            </a:prstGeom>
            <a:noFill/>
          </p:spPr>
          <p:txBody>
            <a:bodyPr wrap="square">
              <a:spAutoFit/>
            </a:bodyPr>
            <a:lstStyle/>
            <a:p>
              <a:pPr algn="just"/>
              <a:r>
                <a:rPr lang="en-US" sz="2000" b="1" i="1">
                  <a:solidFill>
                    <a:srgbClr val="FF0000"/>
                  </a:solidFill>
                </a:rPr>
                <a:t>Bác </a:t>
              </a:r>
              <a:r>
                <a:rPr lang="vi-VN" sz="2000" b="1" i="1">
                  <a:solidFill>
                    <a:srgbClr val="FF0000"/>
                  </a:solidFill>
                </a:rPr>
                <a:t>mong mỏi các thế hệ tương lai</a:t>
              </a:r>
              <a:endParaRPr lang="en-US" sz="2000" b="1" i="1">
                <a:solidFill>
                  <a:srgbClr val="FF0000"/>
                </a:solidFill>
              </a:endParaRPr>
            </a:p>
          </p:txBody>
        </p:sp>
      </p:grpSp>
    </p:spTree>
    <p:extLst>
      <p:ext uri="{BB962C8B-B14F-4D97-AF65-F5344CB8AC3E}">
        <p14:creationId xmlns:p14="http://schemas.microsoft.com/office/powerpoint/2010/main" val="188299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9" grpId="0" animBg="1"/>
      <p:bldP spid="12"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3564F-624B-7792-008D-7B90C7C23062}"/>
            </a:ext>
          </a:extLst>
        </p:cNvPr>
        <p:cNvGrpSpPr/>
        <p:nvPr/>
      </p:nvGrpSpPr>
      <p:grpSpPr>
        <a:xfrm>
          <a:off x="0" y="0"/>
          <a:ext cx="0" cy="0"/>
          <a:chOff x="0" y="0"/>
          <a:chExt cx="0" cy="0"/>
        </a:xfrm>
      </p:grpSpPr>
      <p:pic>
        <p:nvPicPr>
          <p:cNvPr id="7" name="Picture 45">
            <a:extLst>
              <a:ext uri="{FF2B5EF4-FFF2-40B4-BE49-F238E27FC236}">
                <a16:creationId xmlns:a16="http://schemas.microsoft.com/office/drawing/2014/main" id="{598C4C8B-82F4-116B-5E23-234F24C590F3}"/>
              </a:ext>
            </a:extLst>
          </p:cNvPr>
          <p:cNvPicPr>
            <a:picLocks noChangeAspect="1"/>
          </p:cNvPicPr>
          <p:nvPr/>
        </p:nvPicPr>
        <p:blipFill>
          <a:blip r:embed="rId2"/>
          <a:srcRect/>
          <a:stretch>
            <a:fillRect/>
          </a:stretch>
        </p:blipFill>
        <p:spPr>
          <a:xfrm rot="304772">
            <a:off x="0" y="2240561"/>
            <a:ext cx="2717877" cy="2902939"/>
          </a:xfrm>
          <a:prstGeom prst="rect">
            <a:avLst/>
          </a:prstGeom>
        </p:spPr>
      </p:pic>
      <p:sp>
        <p:nvSpPr>
          <p:cNvPr id="16" name="Speech Bubble: Rectangle with Corners Rounded 15">
            <a:extLst>
              <a:ext uri="{FF2B5EF4-FFF2-40B4-BE49-F238E27FC236}">
                <a16:creationId xmlns:a16="http://schemas.microsoft.com/office/drawing/2014/main" id="{BA091E81-67F6-0482-3B40-1F9E8CB18336}"/>
              </a:ext>
            </a:extLst>
          </p:cNvPr>
          <p:cNvSpPr/>
          <p:nvPr/>
        </p:nvSpPr>
        <p:spPr>
          <a:xfrm>
            <a:off x="542693" y="392206"/>
            <a:ext cx="8058614" cy="1481200"/>
          </a:xfrm>
          <a:prstGeom prst="wedgeRoundRectCallout">
            <a:avLst>
              <a:gd name="adj1" fmla="val -32194"/>
              <a:gd name="adj2" fmla="val 69569"/>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cs typeface="Arial" panose="020B0604020202020204" pitchFamily="34" charset="0"/>
              </a:rPr>
              <a:t>Theo em, những biện pháp trong việc xây dựng và củng cố chính quyền cách mạng, giải quyết khó khăn về kinh tế, văn hóa, giáo dục trong năm đầu sau Cách mạng tháng Tám năm 1945 có ý nghĩa gì?</a:t>
            </a:r>
          </a:p>
        </p:txBody>
      </p:sp>
      <p:sp>
        <p:nvSpPr>
          <p:cNvPr id="17" name="Rectangle: Rounded Corners 16">
            <a:extLst>
              <a:ext uri="{FF2B5EF4-FFF2-40B4-BE49-F238E27FC236}">
                <a16:creationId xmlns:a16="http://schemas.microsoft.com/office/drawing/2014/main" id="{0D774BB9-6818-5DA0-159F-684BFA4ABD66}"/>
              </a:ext>
            </a:extLst>
          </p:cNvPr>
          <p:cNvSpPr/>
          <p:nvPr/>
        </p:nvSpPr>
        <p:spPr>
          <a:xfrm>
            <a:off x="2632896" y="2290126"/>
            <a:ext cx="1234068" cy="2461168"/>
          </a:xfrm>
          <a:prstGeom prst="roundRect">
            <a:avLst>
              <a:gd name="adj" fmla="val 8199"/>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ffectLst/>
                <a:ea typeface="Calibri" panose="020F0502020204030204" pitchFamily="34" charset="0"/>
              </a:rPr>
              <a:t>Thể hiện tính ưu việt của chế độ mới.</a:t>
            </a:r>
            <a:endParaRPr lang="en-US" sz="1600"/>
          </a:p>
        </p:txBody>
      </p:sp>
      <p:sp>
        <p:nvSpPr>
          <p:cNvPr id="18" name="Rectangle: Rounded Corners 17">
            <a:extLst>
              <a:ext uri="{FF2B5EF4-FFF2-40B4-BE49-F238E27FC236}">
                <a16:creationId xmlns:a16="http://schemas.microsoft.com/office/drawing/2014/main" id="{8B8466EC-87B7-92D6-211C-A59E25C5B0A1}"/>
              </a:ext>
            </a:extLst>
          </p:cNvPr>
          <p:cNvSpPr/>
          <p:nvPr/>
        </p:nvSpPr>
        <p:spPr>
          <a:xfrm>
            <a:off x="3993345" y="2290125"/>
            <a:ext cx="2356623" cy="2461168"/>
          </a:xfrm>
          <a:prstGeom prst="roundRect">
            <a:avLst>
              <a:gd name="adj" fmla="val 5200"/>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ffectLst/>
                <a:ea typeface="Calibri" panose="020F0502020204030204" pitchFamily="34" charset="0"/>
              </a:rPr>
              <a:t>Vì quyền lợi của nhân dân, xây dựng được khối liên minh công – nông vững chắc.</a:t>
            </a:r>
            <a:endParaRPr lang="en-US" sz="1600"/>
          </a:p>
        </p:txBody>
      </p:sp>
      <p:sp>
        <p:nvSpPr>
          <p:cNvPr id="19" name="Rectangle: Rounded Corners 18">
            <a:extLst>
              <a:ext uri="{FF2B5EF4-FFF2-40B4-BE49-F238E27FC236}">
                <a16:creationId xmlns:a16="http://schemas.microsoft.com/office/drawing/2014/main" id="{50A49C9D-2A72-2A4A-3373-5190437DECF4}"/>
              </a:ext>
            </a:extLst>
          </p:cNvPr>
          <p:cNvSpPr/>
          <p:nvPr/>
        </p:nvSpPr>
        <p:spPr>
          <a:xfrm>
            <a:off x="6476349" y="2290125"/>
            <a:ext cx="2356623" cy="2461168"/>
          </a:xfrm>
          <a:prstGeom prst="roundRect">
            <a:avLst>
              <a:gd name="adj" fmla="val 5200"/>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ffectLst/>
                <a:ea typeface="Calibri" panose="020F0502020204030204" pitchFamily="34" charset="0"/>
              </a:rPr>
              <a:t>Tạo ra sức mạnh tổng hợp để bảo vệ thành quả Cách mạng tháng Tám năm 1945. </a:t>
            </a:r>
            <a:endParaRPr lang="en-US" sz="1600"/>
          </a:p>
        </p:txBody>
      </p:sp>
    </p:spTree>
    <p:extLst>
      <p:ext uri="{BB962C8B-B14F-4D97-AF65-F5344CB8AC3E}">
        <p14:creationId xmlns:p14="http://schemas.microsoft.com/office/powerpoint/2010/main" val="314332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19E6F-7403-615D-0E20-33A2CE1455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77CCB2-59EE-2FBD-3600-8298F4625EE9}"/>
              </a:ext>
            </a:extLst>
          </p:cNvPr>
          <p:cNvSpPr txBox="1"/>
          <p:nvPr/>
        </p:nvSpPr>
        <p:spPr>
          <a:xfrm>
            <a:off x="452089" y="1263115"/>
            <a:ext cx="5235033" cy="3266985"/>
          </a:xfrm>
          <a:prstGeom prst="rect">
            <a:avLst/>
          </a:prstGeom>
          <a:noFill/>
        </p:spPr>
        <p:txBody>
          <a:bodyPr wrap="square">
            <a:spAutoFit/>
          </a:bodyPr>
          <a:lstStyle/>
          <a:p>
            <a:pPr algn="just">
              <a:lnSpc>
                <a:spcPct val="150000"/>
              </a:lnSpc>
            </a:pPr>
            <a:r>
              <a:rPr lang="vi-VN" sz="2000"/>
              <a:t>Chính phủ đã đề ra các biện pháp trước mắt và lâu dài để giải quyết vấn đề “giặc dốt” và xây dựng nền văn hóa mới của dân tộc:</a:t>
            </a:r>
            <a:endParaRPr lang="en-US" sz="2000"/>
          </a:p>
          <a:p>
            <a:pPr marL="342900" indent="-342900" algn="just">
              <a:lnSpc>
                <a:spcPct val="150000"/>
              </a:lnSpc>
              <a:buFontTx/>
              <a:buChar char="-"/>
            </a:pPr>
            <a:r>
              <a:rPr lang="en-US" sz="2000"/>
              <a:t>T</a:t>
            </a:r>
            <a:r>
              <a:rPr lang="vi-VN" sz="2000"/>
              <a:t>hành lập Nha Bình dân học vụ</a:t>
            </a:r>
            <a:r>
              <a:rPr lang="en-US" sz="2000"/>
              <a:t>.</a:t>
            </a:r>
          </a:p>
          <a:p>
            <a:pPr marL="342900" indent="-342900" algn="just">
              <a:lnSpc>
                <a:spcPct val="150000"/>
              </a:lnSpc>
              <a:buFontTx/>
              <a:buChar char="-"/>
            </a:pPr>
            <a:r>
              <a:rPr lang="en-US" sz="2000"/>
              <a:t>T</a:t>
            </a:r>
            <a:r>
              <a:rPr lang="vi-VN" sz="2000"/>
              <a:t>oàn dân tham gia xóa nạn mù chữ</a:t>
            </a:r>
            <a:r>
              <a:rPr lang="en-US" sz="2000"/>
              <a:t>.</a:t>
            </a:r>
          </a:p>
          <a:p>
            <a:pPr marL="342900" indent="-342900" algn="just">
              <a:lnSpc>
                <a:spcPct val="150000"/>
              </a:lnSpc>
              <a:buFontTx/>
              <a:buChar char="-"/>
            </a:pPr>
            <a:r>
              <a:rPr lang="en-US" sz="2000"/>
              <a:t>V</a:t>
            </a:r>
            <a:r>
              <a:rPr lang="vi-VN" sz="2000"/>
              <a:t>ận động toàn dân xây dựng đời sống văn hoá mới.</a:t>
            </a:r>
          </a:p>
        </p:txBody>
      </p:sp>
      <p:sp>
        <p:nvSpPr>
          <p:cNvPr id="6" name="TextBox 5">
            <a:extLst>
              <a:ext uri="{FF2B5EF4-FFF2-40B4-BE49-F238E27FC236}">
                <a16:creationId xmlns:a16="http://schemas.microsoft.com/office/drawing/2014/main" id="{06B81F84-1AE9-786D-7826-96F09B3778BF}"/>
              </a:ext>
            </a:extLst>
          </p:cNvPr>
          <p:cNvSpPr txBox="1"/>
          <p:nvPr/>
        </p:nvSpPr>
        <p:spPr>
          <a:xfrm>
            <a:off x="2285999" y="455711"/>
            <a:ext cx="4572000" cy="646331"/>
          </a:xfrm>
          <a:prstGeom prst="rect">
            <a:avLst/>
          </a:prstGeom>
          <a:noFill/>
        </p:spPr>
        <p:txBody>
          <a:bodyPr wrap="square">
            <a:spAutoFit/>
          </a:bodyPr>
          <a:lstStyle/>
          <a:p>
            <a:pPr algn="ctr"/>
            <a:r>
              <a:rPr lang="en-US" sz="3600" b="1">
                <a:solidFill>
                  <a:srgbClr val="FF0066"/>
                </a:solidFill>
                <a:latin typeface="Aptos Black" panose="020B0004020202020204" pitchFamily="34" charset="0"/>
              </a:rPr>
              <a:t>KẾT LUẬN</a:t>
            </a:r>
          </a:p>
        </p:txBody>
      </p:sp>
      <p:grpSp>
        <p:nvGrpSpPr>
          <p:cNvPr id="8" name="Group 7">
            <a:extLst>
              <a:ext uri="{FF2B5EF4-FFF2-40B4-BE49-F238E27FC236}">
                <a16:creationId xmlns:a16="http://schemas.microsoft.com/office/drawing/2014/main" id="{22B619B3-CA52-A288-68E6-D869435AD79B}"/>
              </a:ext>
            </a:extLst>
          </p:cNvPr>
          <p:cNvGrpSpPr/>
          <p:nvPr/>
        </p:nvGrpSpPr>
        <p:grpSpPr>
          <a:xfrm>
            <a:off x="5687122" y="1513581"/>
            <a:ext cx="3024559" cy="2766052"/>
            <a:chOff x="5448667" y="1914200"/>
            <a:chExt cx="3024559" cy="2766052"/>
          </a:xfrm>
        </p:grpSpPr>
        <p:pic>
          <p:nvPicPr>
            <p:cNvPr id="4" name="Picture 3">
              <a:extLst>
                <a:ext uri="{FF2B5EF4-FFF2-40B4-BE49-F238E27FC236}">
                  <a16:creationId xmlns:a16="http://schemas.microsoft.com/office/drawing/2014/main" id="{8CDF327F-A5D9-5A77-0221-CF7CCED99213}"/>
                </a:ext>
              </a:extLst>
            </p:cNvPr>
            <p:cNvPicPr>
              <a:picLocks noChangeAspect="1"/>
            </p:cNvPicPr>
            <p:nvPr/>
          </p:nvPicPr>
          <p:blipFill>
            <a:blip r:embed="rId2"/>
            <a:srcRect/>
            <a:stretch/>
          </p:blipFill>
          <p:spPr>
            <a:xfrm>
              <a:off x="5536515" y="1914200"/>
              <a:ext cx="2848864" cy="1876898"/>
            </a:xfrm>
            <a:prstGeom prst="rect">
              <a:avLst/>
            </a:prstGeom>
          </p:spPr>
        </p:pic>
        <p:sp>
          <p:nvSpPr>
            <p:cNvPr id="7" name="TextBox 6">
              <a:extLst>
                <a:ext uri="{FF2B5EF4-FFF2-40B4-BE49-F238E27FC236}">
                  <a16:creationId xmlns:a16="http://schemas.microsoft.com/office/drawing/2014/main" id="{583FB400-707B-50ED-7356-5A9452527309}"/>
                </a:ext>
              </a:extLst>
            </p:cNvPr>
            <p:cNvSpPr txBox="1"/>
            <p:nvPr/>
          </p:nvSpPr>
          <p:spPr>
            <a:xfrm>
              <a:off x="5448667" y="3791098"/>
              <a:ext cx="3024559" cy="889154"/>
            </a:xfrm>
            <a:prstGeom prst="rect">
              <a:avLst/>
            </a:prstGeom>
            <a:noFill/>
          </p:spPr>
          <p:txBody>
            <a:bodyPr wrap="square">
              <a:spAutoFit/>
            </a:bodyPr>
            <a:lstStyle/>
            <a:p>
              <a:pPr algn="ctr">
                <a:lnSpc>
                  <a:spcPct val="150000"/>
                </a:lnSpc>
              </a:pPr>
              <a:r>
                <a:rPr lang="vi-VN" sz="1200"/>
                <a:t>Chủ tịch Hồ Chí Minh dự khai mạc lớp huấn luyện cán bộ bình dân học vụ (khóa Hồ Chí Minh) tại Hà Nội ngày 8/10/1945.</a:t>
              </a:r>
              <a:endParaRPr lang="en-US" sz="1200"/>
            </a:p>
          </p:txBody>
        </p:sp>
      </p:grpSp>
    </p:spTree>
    <p:extLst>
      <p:ext uri="{BB962C8B-B14F-4D97-AF65-F5344CB8AC3E}">
        <p14:creationId xmlns:p14="http://schemas.microsoft.com/office/powerpoint/2010/main" val="4135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 name="TextBox 6">
            <a:extLst>
              <a:ext uri="{FF2B5EF4-FFF2-40B4-BE49-F238E27FC236}">
                <a16:creationId xmlns:a16="http://schemas.microsoft.com/office/drawing/2014/main" id="{4322C535-1BDB-E527-89D0-C19700425659}"/>
              </a:ext>
            </a:extLst>
          </p:cNvPr>
          <p:cNvSpPr txBox="1"/>
          <p:nvPr/>
        </p:nvSpPr>
        <p:spPr>
          <a:xfrm>
            <a:off x="531539" y="1486036"/>
            <a:ext cx="4709533" cy="2171428"/>
          </a:xfrm>
          <a:prstGeom prst="rect">
            <a:avLst/>
          </a:prstGeom>
          <a:noFill/>
        </p:spPr>
        <p:txBody>
          <a:bodyPr wrap="square">
            <a:spAutoFit/>
          </a:bodyPr>
          <a:lstStyle/>
          <a:p>
            <a:pPr algn="ctr">
              <a:lnSpc>
                <a:spcPct val="150000"/>
              </a:lnSpc>
            </a:pPr>
            <a:r>
              <a:rPr lang="en-US" sz="4800" b="1">
                <a:solidFill>
                  <a:schemeClr val="tx2">
                    <a:lumMod val="60000"/>
                    <a:lumOff val="40000"/>
                  </a:schemeClr>
                </a:solidFill>
                <a:latin typeface="Arial" panose="020B0604020202020204" pitchFamily="34" charset="0"/>
                <a:cs typeface="Arial" panose="020B0604020202020204" pitchFamily="34" charset="0"/>
              </a:rPr>
              <a:t>XIN CHÀO VÀ </a:t>
            </a:r>
            <a:r>
              <a:rPr lang="en-US" sz="4800" b="1">
                <a:solidFill>
                  <a:schemeClr val="accent2">
                    <a:lumMod val="75000"/>
                  </a:schemeClr>
                </a:solidFill>
                <a:latin typeface="Arial" panose="020B0604020202020204" pitchFamily="34" charset="0"/>
                <a:cs typeface="Arial" panose="020B0604020202020204" pitchFamily="34" charset="0"/>
              </a:rPr>
              <a:t>HẸN GẶP LẠI</a:t>
            </a:r>
            <a:r>
              <a:rPr lang="vi-VN" sz="4800" b="1">
                <a:solidFill>
                  <a:schemeClr val="accent2">
                    <a:lumMod val="75000"/>
                  </a:schemeClr>
                </a:solidFill>
                <a:latin typeface="Arial" panose="020B0604020202020204" pitchFamily="34" charset="0"/>
                <a:cs typeface="Arial" panose="020B0604020202020204" pitchFamily="34" charset="0"/>
              </a:rPr>
              <a:t>!</a:t>
            </a:r>
            <a:endParaRPr lang="en-US" sz="4800" b="1">
              <a:solidFill>
                <a:schemeClr val="accent2">
                  <a:lumMod val="75000"/>
                </a:schemeClr>
              </a:solidFill>
            </a:endParaRPr>
          </a:p>
        </p:txBody>
      </p:sp>
      <p:sp>
        <p:nvSpPr>
          <p:cNvPr id="8" name="Google Shape;275;p35">
            <a:extLst>
              <a:ext uri="{FF2B5EF4-FFF2-40B4-BE49-F238E27FC236}">
                <a16:creationId xmlns:a16="http://schemas.microsoft.com/office/drawing/2014/main" id="{D8535DDF-BED3-A6BC-A792-1CA630452865}"/>
              </a:ext>
            </a:extLst>
          </p:cNvPr>
          <p:cNvSpPr/>
          <p:nvPr/>
        </p:nvSpPr>
        <p:spPr>
          <a:xfrm>
            <a:off x="5612781" y="684549"/>
            <a:ext cx="2799431" cy="3774401"/>
          </a:xfrm>
          <a:prstGeom prst="plaque">
            <a:avLst>
              <a:gd name="adj" fmla="val 5458"/>
            </a:avLst>
          </a:prstGeom>
          <a:solidFill>
            <a:srgbClr val="988B7B">
              <a:alpha val="22640"/>
            </a:srgbClr>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thic A1"/>
              <a:ea typeface="Gothic A1"/>
              <a:cs typeface="Gothic A1"/>
              <a:sym typeface="Gothic A1"/>
            </a:endParaRPr>
          </a:p>
        </p:txBody>
      </p:sp>
      <p:pic>
        <p:nvPicPr>
          <p:cNvPr id="9" name="Picture 8">
            <a:extLst>
              <a:ext uri="{FF2B5EF4-FFF2-40B4-BE49-F238E27FC236}">
                <a16:creationId xmlns:a16="http://schemas.microsoft.com/office/drawing/2014/main" id="{C34D8F57-AF9F-BFC2-DAB2-96FF95B8BED0}"/>
              </a:ext>
            </a:extLst>
          </p:cNvPr>
          <p:cNvPicPr>
            <a:picLocks noChangeAspect="1"/>
          </p:cNvPicPr>
          <p:nvPr/>
        </p:nvPicPr>
        <p:blipFill>
          <a:blip r:embed="rId3"/>
          <a:srcRect l="2298" t="-206" r="40532" b="206"/>
          <a:stretch/>
        </p:blipFill>
        <p:spPr>
          <a:xfrm>
            <a:off x="5716859" y="764855"/>
            <a:ext cx="2588565" cy="3598989"/>
          </a:xfrm>
          <a:prstGeom prst="plaque">
            <a:avLst>
              <a:gd name="adj" fmla="val 5082"/>
            </a:avLst>
          </a:prstGeom>
        </p:spPr>
      </p:pic>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10" name="Rectangle 9">
            <a:extLst>
              <a:ext uri="{FF2B5EF4-FFF2-40B4-BE49-F238E27FC236}">
                <a16:creationId xmlns:a16="http://schemas.microsoft.com/office/drawing/2014/main" id="{009495EC-B585-AC92-2E14-BAB5A5F3F94E}"/>
              </a:ext>
            </a:extLst>
          </p:cNvPr>
          <p:cNvSpPr/>
          <p:nvPr/>
        </p:nvSpPr>
        <p:spPr>
          <a:xfrm>
            <a:off x="2432927" y="252673"/>
            <a:ext cx="4278145" cy="579952"/>
          </a:xfrm>
          <a:prstGeom prst="rect">
            <a:avLst/>
          </a:prstGeom>
          <a:solidFill>
            <a:srgbClr val="FD020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ptos Black" panose="020B0004020202020204" pitchFamily="34" charset="0"/>
                <a:ea typeface="+mn-ea"/>
                <a:cs typeface="+mn-cs"/>
              </a:rPr>
              <a:t>TRÒ CHƠI ĐIỀN TỪ</a:t>
            </a:r>
          </a:p>
        </p:txBody>
      </p:sp>
      <p:sp>
        <p:nvSpPr>
          <p:cNvPr id="12" name="TextBox 11">
            <a:extLst>
              <a:ext uri="{FF2B5EF4-FFF2-40B4-BE49-F238E27FC236}">
                <a16:creationId xmlns:a16="http://schemas.microsoft.com/office/drawing/2014/main" id="{35ADF789-4101-8FF6-A612-0F2B6687FB30}"/>
              </a:ext>
            </a:extLst>
          </p:cNvPr>
          <p:cNvSpPr txBox="1"/>
          <p:nvPr/>
        </p:nvSpPr>
        <p:spPr>
          <a:xfrm>
            <a:off x="729523" y="977574"/>
            <a:ext cx="4428792" cy="958660"/>
          </a:xfrm>
          <a:prstGeom prst="rect">
            <a:avLst/>
          </a:prstGeom>
          <a:noFill/>
        </p:spPr>
        <p:txBody>
          <a:bodyPr wrap="square">
            <a:spAutoFit/>
          </a:bodyPr>
          <a:lstStyle/>
          <a:p>
            <a:pPr algn="just">
              <a:lnSpc>
                <a:spcPct val="150000"/>
              </a:lnSpc>
            </a:pPr>
            <a:r>
              <a:rPr lang="vi-VN" sz="2000"/>
              <a:t>Điền vào chỗ chấm “…” cụm từ thích hợp trong đoạn thông tin dưới đây.</a:t>
            </a:r>
            <a:endParaRPr lang="en-US" sz="2000"/>
          </a:p>
        </p:txBody>
      </p:sp>
      <p:pic>
        <p:nvPicPr>
          <p:cNvPr id="19" name="Picture 18" descr="A person holding a paper and a clipboard&#10;&#10;Description automatically generated">
            <a:extLst>
              <a:ext uri="{FF2B5EF4-FFF2-40B4-BE49-F238E27FC236}">
                <a16:creationId xmlns:a16="http://schemas.microsoft.com/office/drawing/2014/main" id="{9E8D82BA-125E-30D2-CE28-0F02C2DB50EB}"/>
              </a:ext>
            </a:extLst>
          </p:cNvPr>
          <p:cNvPicPr>
            <a:picLocks noChangeAspect="1"/>
          </p:cNvPicPr>
          <p:nvPr/>
        </p:nvPicPr>
        <p:blipFill>
          <a:blip r:embed="rId3">
            <a:clrChange>
              <a:clrFrom>
                <a:srgbClr val="FFFFFF"/>
              </a:clrFrom>
              <a:clrTo>
                <a:srgbClr val="FFFFFF">
                  <a:alpha val="0"/>
                </a:srgbClr>
              </a:clrTo>
            </a:clrChange>
          </a:blip>
          <a:srcRect l="26607" t="7082" r="48455" b="50000"/>
          <a:stretch/>
        </p:blipFill>
        <p:spPr>
          <a:xfrm>
            <a:off x="5576769" y="1843667"/>
            <a:ext cx="3567230" cy="3453273"/>
          </a:xfrm>
          <a:prstGeom prst="rect">
            <a:avLst/>
          </a:prstGeom>
        </p:spPr>
      </p:pic>
      <p:sp>
        <p:nvSpPr>
          <p:cNvPr id="20" name="Rectangle: Rounded Corners 19">
            <a:extLst>
              <a:ext uri="{FF2B5EF4-FFF2-40B4-BE49-F238E27FC236}">
                <a16:creationId xmlns:a16="http://schemas.microsoft.com/office/drawing/2014/main" id="{FB1F09E4-086A-3E00-A947-B03C3ACE917E}"/>
              </a:ext>
            </a:extLst>
          </p:cNvPr>
          <p:cNvSpPr/>
          <p:nvPr/>
        </p:nvSpPr>
        <p:spPr>
          <a:xfrm>
            <a:off x="275062" y="2065474"/>
            <a:ext cx="2490441" cy="564995"/>
          </a:xfrm>
          <a:prstGeom prst="roundRect">
            <a:avLst>
              <a:gd name="adj" fmla="val 50000"/>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quyền công dân</a:t>
            </a:r>
            <a:endParaRPr lang="en-US" sz="1600">
              <a:latin typeface="+mj-lt"/>
            </a:endParaRPr>
          </a:p>
        </p:txBody>
      </p:sp>
      <p:sp>
        <p:nvSpPr>
          <p:cNvPr id="21" name="Rectangle: Rounded Corners 20">
            <a:extLst>
              <a:ext uri="{FF2B5EF4-FFF2-40B4-BE49-F238E27FC236}">
                <a16:creationId xmlns:a16="http://schemas.microsoft.com/office/drawing/2014/main" id="{5D7A21A4-0FB3-976F-12CD-582CB8994B1D}"/>
              </a:ext>
            </a:extLst>
          </p:cNvPr>
          <p:cNvSpPr/>
          <p:nvPr/>
        </p:nvSpPr>
        <p:spPr>
          <a:xfrm>
            <a:off x="2867021" y="2065473"/>
            <a:ext cx="2791523" cy="564995"/>
          </a:xfrm>
          <a:prstGeom prst="roundRect">
            <a:avLst>
              <a:gd name="adj" fmla="val 50000"/>
            </a:avLst>
          </a:prstGeom>
          <a:solidFill>
            <a:schemeClr val="accent6"/>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đại biểu Quốc hội</a:t>
            </a:r>
            <a:endParaRPr lang="en-US" sz="1600">
              <a:latin typeface="+mj-lt"/>
            </a:endParaRPr>
          </a:p>
        </p:txBody>
      </p:sp>
      <p:sp>
        <p:nvSpPr>
          <p:cNvPr id="22" name="Rectangle: Rounded Corners 21">
            <a:extLst>
              <a:ext uri="{FF2B5EF4-FFF2-40B4-BE49-F238E27FC236}">
                <a16:creationId xmlns:a16="http://schemas.microsoft.com/office/drawing/2014/main" id="{22D523AF-B370-DCE7-4112-15966BB06E12}"/>
              </a:ext>
            </a:extLst>
          </p:cNvPr>
          <p:cNvSpPr/>
          <p:nvPr/>
        </p:nvSpPr>
        <p:spPr>
          <a:xfrm>
            <a:off x="275061" y="2757450"/>
            <a:ext cx="5383483" cy="564995"/>
          </a:xfrm>
          <a:prstGeom prst="roundRect">
            <a:avLst>
              <a:gd name="adj" fmla="val 50000"/>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Chính phủ Liên hiệp kháng chiến</a:t>
            </a:r>
            <a:endParaRPr lang="en-US" sz="1600">
              <a:latin typeface="+mj-lt"/>
            </a:endParaRPr>
          </a:p>
        </p:txBody>
      </p:sp>
      <p:sp>
        <p:nvSpPr>
          <p:cNvPr id="23" name="Rectangle: Rounded Corners 22">
            <a:extLst>
              <a:ext uri="{FF2B5EF4-FFF2-40B4-BE49-F238E27FC236}">
                <a16:creationId xmlns:a16="http://schemas.microsoft.com/office/drawing/2014/main" id="{957B33A4-E1FA-A2A9-603B-776DDD007980}"/>
              </a:ext>
            </a:extLst>
          </p:cNvPr>
          <p:cNvSpPr/>
          <p:nvPr/>
        </p:nvSpPr>
        <p:spPr>
          <a:xfrm>
            <a:off x="275063" y="3490202"/>
            <a:ext cx="2490440" cy="564995"/>
          </a:xfrm>
          <a:prstGeom prst="roundRect">
            <a:avLst>
              <a:gd name="adj" fmla="val 50000"/>
            </a:avLst>
          </a:prstGeom>
          <a:solidFill>
            <a:schemeClr val="accent6"/>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Hiến pháp</a:t>
            </a:r>
            <a:endParaRPr lang="en-US" sz="1600">
              <a:latin typeface="+mj-lt"/>
            </a:endParaRPr>
          </a:p>
        </p:txBody>
      </p:sp>
      <p:sp>
        <p:nvSpPr>
          <p:cNvPr id="24" name="Rectangle: Rounded Corners 23">
            <a:extLst>
              <a:ext uri="{FF2B5EF4-FFF2-40B4-BE49-F238E27FC236}">
                <a16:creationId xmlns:a16="http://schemas.microsoft.com/office/drawing/2014/main" id="{707344C4-BC21-9084-CE8C-340E45FF0D80}"/>
              </a:ext>
            </a:extLst>
          </p:cNvPr>
          <p:cNvSpPr/>
          <p:nvPr/>
        </p:nvSpPr>
        <p:spPr>
          <a:xfrm>
            <a:off x="2867021" y="3490202"/>
            <a:ext cx="2791523" cy="564995"/>
          </a:xfrm>
          <a:prstGeom prst="roundRect">
            <a:avLst>
              <a:gd name="adj" fmla="val 50000"/>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Vệ quốc đoàn</a:t>
            </a:r>
            <a:endParaRPr lang="en-US" sz="1600">
              <a:latin typeface="+mj-lt"/>
            </a:endParaRPr>
          </a:p>
        </p:txBody>
      </p:sp>
      <p:sp>
        <p:nvSpPr>
          <p:cNvPr id="25" name="Rectangle: Rounded Corners 24">
            <a:extLst>
              <a:ext uri="{FF2B5EF4-FFF2-40B4-BE49-F238E27FC236}">
                <a16:creationId xmlns:a16="http://schemas.microsoft.com/office/drawing/2014/main" id="{6FFCEE36-BCF5-A05D-1A94-F41AD64C6136}"/>
              </a:ext>
            </a:extLst>
          </p:cNvPr>
          <p:cNvSpPr/>
          <p:nvPr/>
        </p:nvSpPr>
        <p:spPr>
          <a:xfrm>
            <a:off x="275060" y="4202830"/>
            <a:ext cx="5383483" cy="564995"/>
          </a:xfrm>
          <a:prstGeom prst="roundRect">
            <a:avLst>
              <a:gd name="adj" fmla="val 50000"/>
            </a:avLst>
          </a:prstGeom>
          <a:solidFill>
            <a:schemeClr val="accent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Quân đội Quốc gia Việt Nam.</a:t>
            </a:r>
            <a:endParaRPr lang="en-US" sz="16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12" name="TextBox 11">
            <a:extLst>
              <a:ext uri="{FF2B5EF4-FFF2-40B4-BE49-F238E27FC236}">
                <a16:creationId xmlns:a16="http://schemas.microsoft.com/office/drawing/2014/main" id="{0C797FB9-3AA3-7A24-A092-3C605268E601}"/>
              </a:ext>
            </a:extLst>
          </p:cNvPr>
          <p:cNvSpPr txBox="1"/>
          <p:nvPr/>
        </p:nvSpPr>
        <p:spPr>
          <a:xfrm>
            <a:off x="206297" y="1330411"/>
            <a:ext cx="8731405" cy="3728649"/>
          </a:xfrm>
          <a:prstGeom prst="rect">
            <a:avLst/>
          </a:prstGeom>
          <a:noFill/>
        </p:spPr>
        <p:txBody>
          <a:bodyPr wrap="square">
            <a:spAutoFit/>
          </a:bodyPr>
          <a:lstStyle/>
          <a:p>
            <a:pPr marL="342900" indent="-342900" algn="just">
              <a:lnSpc>
                <a:spcPct val="150000"/>
              </a:lnSpc>
              <a:buFontTx/>
              <a:buChar char="-"/>
            </a:pPr>
            <a:r>
              <a:rPr lang="vi-VN" sz="2000"/>
              <a:t>Ngày 6/1/1946: lần đầu tiên nhân dân Việt Nam được thực hiện (1)……</a:t>
            </a:r>
            <a:r>
              <a:rPr lang="en-US" sz="2000"/>
              <a:t>…………………….</a:t>
            </a:r>
            <a:r>
              <a:rPr lang="vi-VN" sz="2000"/>
              <a:t> khi bỏ phiếu bầu (2)……</a:t>
            </a:r>
            <a:r>
              <a:rPr lang="en-US" sz="2000"/>
              <a:t>……………………..</a:t>
            </a:r>
            <a:endParaRPr lang="vi-VN" sz="2000"/>
          </a:p>
          <a:p>
            <a:pPr marL="342900" indent="-342900" algn="just">
              <a:lnSpc>
                <a:spcPct val="150000"/>
              </a:lnSpc>
              <a:buFontTx/>
              <a:buChar char="-"/>
            </a:pPr>
            <a:r>
              <a:rPr lang="vi-VN" sz="2000"/>
              <a:t>Tháng 3/1946: (3)……</a:t>
            </a:r>
            <a:r>
              <a:rPr lang="en-US" sz="2000"/>
              <a:t>…………………………………………..</a:t>
            </a:r>
            <a:r>
              <a:rPr lang="vi-VN" sz="2000"/>
              <a:t> được thành lập do Hồ Chí Minh làm Chủ tịch.</a:t>
            </a:r>
          </a:p>
          <a:p>
            <a:pPr marL="342900" indent="-342900" algn="just">
              <a:lnSpc>
                <a:spcPct val="150000"/>
              </a:lnSpc>
              <a:buFontTx/>
              <a:buChar char="-"/>
            </a:pPr>
            <a:r>
              <a:rPr lang="vi-VN" sz="2000"/>
              <a:t>Tháng 11/1946, Quốc hội ban hành (4)……</a:t>
            </a:r>
            <a:r>
              <a:rPr lang="en-US" sz="2000"/>
              <a:t>…………...</a:t>
            </a:r>
            <a:r>
              <a:rPr lang="vi-VN" sz="2000"/>
              <a:t> đầu tiên của</a:t>
            </a:r>
            <a:r>
              <a:rPr lang="en-US" sz="2000"/>
              <a:t> </a:t>
            </a:r>
            <a:r>
              <a:rPr lang="vi-VN" sz="2000"/>
              <a:t>Việt Nam, tạo cơ sở pháp lí vững chắc để xây dựng và bảo vệ đất nước.</a:t>
            </a:r>
          </a:p>
          <a:p>
            <a:pPr marL="342900" indent="-342900" algn="just">
              <a:lnSpc>
                <a:spcPct val="150000"/>
              </a:lnSpc>
              <a:buFontTx/>
              <a:buChar char="-"/>
            </a:pPr>
            <a:r>
              <a:rPr lang="vi-VN" sz="2000"/>
              <a:t>Việt Nam Giải phóng quân đổi tên thành (5)……</a:t>
            </a:r>
            <a:r>
              <a:rPr lang="en-US" sz="2000"/>
              <a:t>……………………</a:t>
            </a:r>
            <a:r>
              <a:rPr lang="vi-VN" sz="2000"/>
              <a:t>, đến tháng 5/1946, đổi thành (6)……</a:t>
            </a:r>
            <a:r>
              <a:rPr lang="en-US" sz="2000"/>
              <a:t>…………………………</a:t>
            </a:r>
          </a:p>
        </p:txBody>
      </p:sp>
      <p:sp>
        <p:nvSpPr>
          <p:cNvPr id="15" name="Rectangle: Rounded Corners 14">
            <a:extLst>
              <a:ext uri="{FF2B5EF4-FFF2-40B4-BE49-F238E27FC236}">
                <a16:creationId xmlns:a16="http://schemas.microsoft.com/office/drawing/2014/main" id="{E30957CB-FCD6-61CD-DCEA-E31C64C2D63A}"/>
              </a:ext>
            </a:extLst>
          </p:cNvPr>
          <p:cNvSpPr/>
          <p:nvPr/>
        </p:nvSpPr>
        <p:spPr>
          <a:xfrm>
            <a:off x="220048" y="255427"/>
            <a:ext cx="2194561" cy="457200"/>
          </a:xfrm>
          <a:prstGeom prst="roundRect">
            <a:avLst>
              <a:gd name="adj" fmla="val 50000"/>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quyền công dân</a:t>
            </a:r>
            <a:endParaRPr lang="en-US" sz="1600">
              <a:latin typeface="+mj-lt"/>
            </a:endParaRPr>
          </a:p>
        </p:txBody>
      </p:sp>
      <p:sp>
        <p:nvSpPr>
          <p:cNvPr id="16" name="Rectangle: Rounded Corners 15">
            <a:extLst>
              <a:ext uri="{FF2B5EF4-FFF2-40B4-BE49-F238E27FC236}">
                <a16:creationId xmlns:a16="http://schemas.microsoft.com/office/drawing/2014/main" id="{6C523F8E-D08D-9264-5147-1A49DDEADF11}"/>
              </a:ext>
            </a:extLst>
          </p:cNvPr>
          <p:cNvSpPr/>
          <p:nvPr/>
        </p:nvSpPr>
        <p:spPr>
          <a:xfrm>
            <a:off x="4356961" y="255424"/>
            <a:ext cx="2354955" cy="457200"/>
          </a:xfrm>
          <a:prstGeom prst="roundRect">
            <a:avLst>
              <a:gd name="adj" fmla="val 50000"/>
            </a:avLst>
          </a:prstGeom>
          <a:solidFill>
            <a:schemeClr val="accent6"/>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đại biểu Quốc hội</a:t>
            </a:r>
            <a:endParaRPr lang="en-US" sz="1600">
              <a:latin typeface="+mj-lt"/>
            </a:endParaRPr>
          </a:p>
        </p:txBody>
      </p:sp>
      <p:sp>
        <p:nvSpPr>
          <p:cNvPr id="17" name="Rectangle: Rounded Corners 16">
            <a:extLst>
              <a:ext uri="{FF2B5EF4-FFF2-40B4-BE49-F238E27FC236}">
                <a16:creationId xmlns:a16="http://schemas.microsoft.com/office/drawing/2014/main" id="{A8132DF8-7014-E74B-4BC5-53E182109A1F}"/>
              </a:ext>
            </a:extLst>
          </p:cNvPr>
          <p:cNvSpPr/>
          <p:nvPr/>
        </p:nvSpPr>
        <p:spPr>
          <a:xfrm>
            <a:off x="337694" y="807787"/>
            <a:ext cx="4430752" cy="457200"/>
          </a:xfrm>
          <a:prstGeom prst="roundRect">
            <a:avLst>
              <a:gd name="adj" fmla="val 50000"/>
            </a:avLst>
          </a:prstGeom>
          <a:solidFill>
            <a:schemeClr val="accent6"/>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Chính phủ Liên hiệp kháng chiến</a:t>
            </a:r>
            <a:endParaRPr lang="en-US" sz="1600">
              <a:latin typeface="+mj-lt"/>
            </a:endParaRPr>
          </a:p>
        </p:txBody>
      </p:sp>
      <p:sp>
        <p:nvSpPr>
          <p:cNvPr id="18" name="Rectangle: Rounded Corners 17">
            <a:extLst>
              <a:ext uri="{FF2B5EF4-FFF2-40B4-BE49-F238E27FC236}">
                <a16:creationId xmlns:a16="http://schemas.microsoft.com/office/drawing/2014/main" id="{B0805B6A-A3EC-9AF0-5EEE-97BD4D538F23}"/>
              </a:ext>
            </a:extLst>
          </p:cNvPr>
          <p:cNvSpPr/>
          <p:nvPr/>
        </p:nvSpPr>
        <p:spPr>
          <a:xfrm>
            <a:off x="2609131" y="255424"/>
            <a:ext cx="1553308" cy="457200"/>
          </a:xfrm>
          <a:prstGeom prst="roundRect">
            <a:avLst>
              <a:gd name="adj" fmla="val 50000"/>
            </a:avLst>
          </a:prstGeom>
          <a:solidFill>
            <a:schemeClr val="accent6"/>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Hiến pháp</a:t>
            </a:r>
            <a:endParaRPr lang="en-US" sz="1600">
              <a:latin typeface="+mj-lt"/>
            </a:endParaRPr>
          </a:p>
        </p:txBody>
      </p:sp>
      <p:sp>
        <p:nvSpPr>
          <p:cNvPr id="19" name="Rectangle: Rounded Corners 18">
            <a:extLst>
              <a:ext uri="{FF2B5EF4-FFF2-40B4-BE49-F238E27FC236}">
                <a16:creationId xmlns:a16="http://schemas.microsoft.com/office/drawing/2014/main" id="{2E73F426-CB65-F5CD-FE7B-637D489EED86}"/>
              </a:ext>
            </a:extLst>
          </p:cNvPr>
          <p:cNvSpPr/>
          <p:nvPr/>
        </p:nvSpPr>
        <p:spPr>
          <a:xfrm>
            <a:off x="6911978" y="255424"/>
            <a:ext cx="1945807" cy="457200"/>
          </a:xfrm>
          <a:prstGeom prst="roundRect">
            <a:avLst>
              <a:gd name="adj" fmla="val 50000"/>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Vệ quốc đoàn</a:t>
            </a:r>
            <a:endParaRPr lang="en-US" sz="1600">
              <a:latin typeface="+mj-lt"/>
            </a:endParaRPr>
          </a:p>
        </p:txBody>
      </p:sp>
      <p:sp>
        <p:nvSpPr>
          <p:cNvPr id="20" name="Rectangle: Rounded Corners 19">
            <a:extLst>
              <a:ext uri="{FF2B5EF4-FFF2-40B4-BE49-F238E27FC236}">
                <a16:creationId xmlns:a16="http://schemas.microsoft.com/office/drawing/2014/main" id="{59CFDFC3-152E-B0E6-827B-B821D3715148}"/>
              </a:ext>
            </a:extLst>
          </p:cNvPr>
          <p:cNvSpPr/>
          <p:nvPr/>
        </p:nvSpPr>
        <p:spPr>
          <a:xfrm>
            <a:off x="4929993" y="807787"/>
            <a:ext cx="3927792" cy="457200"/>
          </a:xfrm>
          <a:prstGeom prst="roundRect">
            <a:avLst>
              <a:gd name="adj" fmla="val 50000"/>
            </a:avLst>
          </a:prstGeom>
          <a:solidFill>
            <a:schemeClr val="accent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a:solidFill>
                  <a:srgbClr val="000000"/>
                </a:solidFill>
                <a:effectLst/>
                <a:latin typeface="+mj-lt"/>
                <a:ea typeface="Calibri" panose="020F0502020204030204" pitchFamily="34" charset="0"/>
                <a:cs typeface="Times New Roman" panose="02020603050405020304" pitchFamily="18" charset="0"/>
              </a:rPr>
              <a:t>Quân đội Quốc gia Việt Nam.</a:t>
            </a:r>
            <a:endParaRPr lang="en-US" sz="1600">
              <a:latin typeface="+mj-lt"/>
            </a:endParaRPr>
          </a:p>
        </p:txBody>
      </p:sp>
      <p:pic>
        <p:nvPicPr>
          <p:cNvPr id="2" name="Picture 1">
            <a:extLst>
              <a:ext uri="{FF2B5EF4-FFF2-40B4-BE49-F238E27FC236}">
                <a16:creationId xmlns:a16="http://schemas.microsoft.com/office/drawing/2014/main" id="{D8C34DCC-0CE2-5EB7-F907-2F4BE6EB0DA0}"/>
              </a:ext>
            </a:extLst>
          </p:cNvPr>
          <p:cNvPicPr>
            <a:picLocks noChangeAspect="1"/>
          </p:cNvPicPr>
          <p:nvPr/>
        </p:nvPicPr>
        <p:blipFill>
          <a:blip r:embed="rId3"/>
          <a:stretch>
            <a:fillRect/>
          </a:stretch>
        </p:blipFill>
        <p:spPr>
          <a:xfrm>
            <a:off x="8445190" y="1"/>
            <a:ext cx="698810" cy="135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4.19753E-6 L 0.09496 0.3003 " pathEditMode="relative" rAng="0" ptsTypes="AA">
                                      <p:cBhvr>
                                        <p:cTn id="6" dur="500" fill="hold"/>
                                        <p:tgtEl>
                                          <p:spTgt spid="15"/>
                                        </p:tgtEl>
                                        <p:attrNameLst>
                                          <p:attrName>ppt_x</p:attrName>
                                          <p:attrName>ppt_y</p:attrName>
                                        </p:attrNameLst>
                                      </p:cBhvr>
                                      <p:rCtr x="4740" y="150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4.19753E-6 L 0.28177 0.56203 " pathEditMode="relative" rAng="0" ptsTypes="AA">
                                      <p:cBhvr>
                                        <p:cTn id="10" dur="500" fill="hold"/>
                                        <p:tgtEl>
                                          <p:spTgt spid="18"/>
                                        </p:tgtEl>
                                        <p:attrNameLst>
                                          <p:attrName>ppt_x</p:attrName>
                                          <p:attrName>ppt_y</p:attrName>
                                        </p:attrNameLst>
                                      </p:cBhvr>
                                      <p:rCtr x="14080" y="2808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4.19753E-6 L 0.17847 0.29907 " pathEditMode="relative" rAng="0" ptsTypes="AA">
                                      <p:cBhvr>
                                        <p:cTn id="14" dur="500" fill="hold"/>
                                        <p:tgtEl>
                                          <p:spTgt spid="16"/>
                                        </p:tgtEl>
                                        <p:attrNameLst>
                                          <p:attrName>ppt_x</p:attrName>
                                          <p:attrName>ppt_y</p:attrName>
                                        </p:attrNameLst>
                                      </p:cBhvr>
                                      <p:rCtr x="8924" y="1493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61111E-6 4.19753E-6 L -0.09236 0.74876 " pathEditMode="relative" rAng="0" ptsTypes="AA">
                                      <p:cBhvr>
                                        <p:cTn id="18" dur="500" fill="hold"/>
                                        <p:tgtEl>
                                          <p:spTgt spid="19"/>
                                        </p:tgtEl>
                                        <p:attrNameLst>
                                          <p:attrName>ppt_x</p:attrName>
                                          <p:attrName>ppt_y</p:attrName>
                                        </p:attrNameLst>
                                      </p:cBhvr>
                                      <p:rCtr x="-4618" y="3743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3.20988E-6 L 0.27934 0.28272 " pathEditMode="relative" rAng="0" ptsTypes="AA">
                                      <p:cBhvr>
                                        <p:cTn id="22" dur="500" fill="hold"/>
                                        <p:tgtEl>
                                          <p:spTgt spid="17"/>
                                        </p:tgtEl>
                                        <p:attrNameLst>
                                          <p:attrName>ppt_x</p:attrName>
                                          <p:attrName>ppt_y</p:attrName>
                                        </p:attrNameLst>
                                      </p:cBhvr>
                                      <p:rCtr x="13958" y="1413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05556E-6 -3.20988E-6 L -0.12968 0.725 " pathEditMode="relative" rAng="0" ptsTypes="AA">
                                      <p:cBhvr>
                                        <p:cTn id="26" dur="500" fill="hold"/>
                                        <p:tgtEl>
                                          <p:spTgt spid="20"/>
                                        </p:tgtEl>
                                        <p:attrNameLst>
                                          <p:attrName>ppt_x</p:attrName>
                                          <p:attrName>ppt_y</p:attrName>
                                        </p:attrNameLst>
                                      </p:cBhvr>
                                      <p:rCtr x="-6493" y="362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16" name="Freeform 20">
            <a:extLst>
              <a:ext uri="{FF2B5EF4-FFF2-40B4-BE49-F238E27FC236}">
                <a16:creationId xmlns:a16="http://schemas.microsoft.com/office/drawing/2014/main" id="{3B4A738D-AB23-3EBE-CCD9-5146DA8945E5}"/>
              </a:ext>
            </a:extLst>
          </p:cNvPr>
          <p:cNvSpPr/>
          <p:nvPr/>
        </p:nvSpPr>
        <p:spPr>
          <a:xfrm>
            <a:off x="5263376" y="1553737"/>
            <a:ext cx="3705247" cy="3589763"/>
          </a:xfrm>
          <a:custGeom>
            <a:avLst/>
            <a:gdLst/>
            <a:ahLst/>
            <a:cxnLst/>
            <a:rect l="l" t="t" r="r" b="b"/>
            <a:pathLst>
              <a:path w="2317232" h="2245784">
                <a:moveTo>
                  <a:pt x="0" y="0"/>
                </a:moveTo>
                <a:lnTo>
                  <a:pt x="2317232" y="0"/>
                </a:lnTo>
                <a:lnTo>
                  <a:pt x="2317232" y="2245785"/>
                </a:lnTo>
                <a:lnTo>
                  <a:pt x="0" y="2245785"/>
                </a:lnTo>
                <a:lnTo>
                  <a:pt x="0" y="0"/>
                </a:lnTo>
                <a:close/>
              </a:path>
            </a:pathLst>
          </a:custGeom>
          <a:blipFill>
            <a:blip r:embed="rId3"/>
            <a:stretch>
              <a:fillRect/>
            </a:stretch>
          </a:blipFill>
        </p:spPr>
        <p:txBody>
          <a:bodyPr/>
          <a:lstStyle/>
          <a:p>
            <a:endParaRPr lang="en-US"/>
          </a:p>
        </p:txBody>
      </p:sp>
      <p:sp>
        <p:nvSpPr>
          <p:cNvPr id="19" name="TextBox 18">
            <a:extLst>
              <a:ext uri="{FF2B5EF4-FFF2-40B4-BE49-F238E27FC236}">
                <a16:creationId xmlns:a16="http://schemas.microsoft.com/office/drawing/2014/main" id="{BBD6F14C-F4EF-9587-850B-433AC768B457}"/>
              </a:ext>
            </a:extLst>
          </p:cNvPr>
          <p:cNvSpPr txBox="1"/>
          <p:nvPr/>
        </p:nvSpPr>
        <p:spPr>
          <a:xfrm>
            <a:off x="661639" y="484549"/>
            <a:ext cx="7820722" cy="958660"/>
          </a:xfrm>
          <a:prstGeom prst="rect">
            <a:avLst/>
          </a:prstGeom>
          <a:noFill/>
        </p:spPr>
        <p:txBody>
          <a:bodyPr wrap="square">
            <a:spAutoFit/>
          </a:bodyPr>
          <a:lstStyle/>
          <a:p>
            <a:pPr algn="just">
              <a:lnSpc>
                <a:spcPct val="150000"/>
              </a:lnSpc>
            </a:pPr>
            <a:r>
              <a:rPr lang="en-US" sz="2000" kern="1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hai thác thêm Tư liệu 1, Hình 13.1, mục </a:t>
            </a:r>
            <a:r>
              <a:rPr lang="vi-VN" sz="2000" i="1" kern="100">
                <a:solidFill>
                  <a:srgbClr val="000000"/>
                </a:solidFill>
                <a:effectLst/>
                <a:latin typeface="Arial" panose="020B0604020202020204" pitchFamily="34" charset="0"/>
                <a:ea typeface="Calibri" panose="020F0502020204030204" pitchFamily="34" charset="0"/>
                <a:cs typeface="Arial" panose="020B0604020202020204" pitchFamily="34" charset="0"/>
              </a:rPr>
              <a:t>Em có biết</a:t>
            </a: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SGK tr.61, 62, </a:t>
            </a:r>
            <a:r>
              <a:rPr lang="en-US"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tổng hợp bài tập nhanh vừa thực hiện,</a:t>
            </a: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và trả lời câu hỏi:</a:t>
            </a:r>
            <a:endParaRPr lang="en-US" sz="1600" b="1">
              <a:solidFill>
                <a:srgbClr val="FF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DE00052A-AC50-2DF5-9D50-B0E11544C5F2}"/>
              </a:ext>
            </a:extLst>
          </p:cNvPr>
          <p:cNvSpPr/>
          <p:nvPr/>
        </p:nvSpPr>
        <p:spPr>
          <a:xfrm>
            <a:off x="661639" y="1806497"/>
            <a:ext cx="4490225" cy="2430966"/>
          </a:xfrm>
          <a:prstGeom prst="roundRect">
            <a:avLst>
              <a:gd name="adj" fmla="val 5254"/>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Hãy trình bày các biện pháp chủ yếu để xây dựng chính quyền cách mạng trong năm đầu sau Cách mạng tháng Tám của Nhà nước Việt Nam Dân chủ Cộng hòa. </a:t>
            </a:r>
            <a:endParaRPr lang="en-US"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0" name="TextBox 19">
            <a:extLst>
              <a:ext uri="{FF2B5EF4-FFF2-40B4-BE49-F238E27FC236}">
                <a16:creationId xmlns:a16="http://schemas.microsoft.com/office/drawing/2014/main" id="{D23A941A-4F54-5622-B4B1-3AC2CF00E544}"/>
              </a:ext>
            </a:extLst>
          </p:cNvPr>
          <p:cNvSpPr txBox="1"/>
          <p:nvPr/>
        </p:nvSpPr>
        <p:spPr>
          <a:xfrm>
            <a:off x="587206" y="473740"/>
            <a:ext cx="4609262" cy="4196020"/>
          </a:xfrm>
          <a:prstGeom prst="rect">
            <a:avLst/>
          </a:prstGeom>
          <a:noFill/>
        </p:spPr>
        <p:txBody>
          <a:bodyPr wrap="square">
            <a:spAutoFit/>
          </a:bodyPr>
          <a:lstStyle/>
          <a:p>
            <a:pPr algn="just">
              <a:lnSpc>
                <a:spcPct val="150000"/>
              </a:lnSpc>
            </a:pPr>
            <a:r>
              <a:rPr lang="en-US" sz="1800" b="1" i="1">
                <a:solidFill>
                  <a:srgbClr val="FF0000"/>
                </a:solidFill>
              </a:rPr>
              <a:t>Câu hỏi gợi mở:</a:t>
            </a:r>
          </a:p>
          <a:p>
            <a:pPr marL="285750" indent="-285750" algn="just">
              <a:lnSpc>
                <a:spcPct val="150000"/>
              </a:lnSpc>
              <a:buFont typeface="Arial" panose="020B0604020202020204" pitchFamily="34" charset="0"/>
              <a:buChar char="•"/>
            </a:pPr>
            <a:r>
              <a:rPr lang="vi-VN" sz="1800"/>
              <a:t>Vì sao xây dựng và củng cố chính quyền cách mạng là một trong những nhiệm vụ quan trọng hàng đầu?</a:t>
            </a:r>
          </a:p>
          <a:p>
            <a:pPr marL="285750" indent="-285750" algn="just">
              <a:lnSpc>
                <a:spcPct val="150000"/>
              </a:lnSpc>
              <a:buFont typeface="Arial" panose="020B0604020202020204" pitchFamily="34" charset="0"/>
              <a:buChar char="•"/>
            </a:pPr>
            <a:r>
              <a:rPr lang="vi-VN" sz="1800"/>
              <a:t>Các biện pháp chủ yếu để xây dựng và củng cố chính quyền cách mạng là gì?</a:t>
            </a:r>
          </a:p>
          <a:p>
            <a:pPr marL="285750" indent="-285750" algn="just">
              <a:lnSpc>
                <a:spcPct val="150000"/>
              </a:lnSpc>
              <a:buFont typeface="Arial" panose="020B0604020202020204" pitchFamily="34" charset="0"/>
              <a:buChar char="•"/>
            </a:pPr>
            <a:r>
              <a:rPr lang="vi-VN" sz="1800"/>
              <a:t>Các biện pháp củng cố khối đại đoàn kết toàn dân được thực hiện như thế nào?</a:t>
            </a:r>
          </a:p>
          <a:p>
            <a:pPr marL="285750" indent="-285750" algn="just">
              <a:lnSpc>
                <a:spcPct val="150000"/>
              </a:lnSpc>
              <a:buFont typeface="Arial" panose="020B0604020202020204" pitchFamily="34" charset="0"/>
              <a:buChar char="•"/>
            </a:pPr>
            <a:r>
              <a:rPr lang="vi-VN" sz="1800"/>
              <a:t>Ý nghĩa của việc củng cố khối đại đoàn kết toàn dân là gì?</a:t>
            </a:r>
          </a:p>
        </p:txBody>
      </p:sp>
      <p:grpSp>
        <p:nvGrpSpPr>
          <p:cNvPr id="21" name="Group 20">
            <a:extLst>
              <a:ext uri="{FF2B5EF4-FFF2-40B4-BE49-F238E27FC236}">
                <a16:creationId xmlns:a16="http://schemas.microsoft.com/office/drawing/2014/main" id="{CBCAAF64-85A8-C8D5-B03C-9C9359A7CC02}"/>
              </a:ext>
            </a:extLst>
          </p:cNvPr>
          <p:cNvGrpSpPr/>
          <p:nvPr/>
        </p:nvGrpSpPr>
        <p:grpSpPr>
          <a:xfrm>
            <a:off x="5366808" y="804747"/>
            <a:ext cx="3334377" cy="3534005"/>
            <a:chOff x="5299901" y="1439332"/>
            <a:chExt cx="3334377" cy="3534005"/>
          </a:xfrm>
        </p:grpSpPr>
        <p:pic>
          <p:nvPicPr>
            <p:cNvPr id="22" name="Picture 21">
              <a:extLst>
                <a:ext uri="{FF2B5EF4-FFF2-40B4-BE49-F238E27FC236}">
                  <a16:creationId xmlns:a16="http://schemas.microsoft.com/office/drawing/2014/main" id="{D9158B57-A18D-07BB-187E-B2AE97FE9690}"/>
                </a:ext>
              </a:extLst>
            </p:cNvPr>
            <p:cNvPicPr>
              <a:picLocks noChangeAspect="1"/>
            </p:cNvPicPr>
            <p:nvPr/>
          </p:nvPicPr>
          <p:blipFill>
            <a:blip r:embed="rId3"/>
            <a:stretch/>
          </p:blipFill>
          <p:spPr>
            <a:xfrm>
              <a:off x="5299901" y="1439332"/>
              <a:ext cx="3334377" cy="2188957"/>
            </a:xfrm>
            <a:prstGeom prst="rect">
              <a:avLst/>
            </a:prstGeom>
          </p:spPr>
        </p:pic>
        <p:sp>
          <p:nvSpPr>
            <p:cNvPr id="23" name="TextBox 22">
              <a:extLst>
                <a:ext uri="{FF2B5EF4-FFF2-40B4-BE49-F238E27FC236}">
                  <a16:creationId xmlns:a16="http://schemas.microsoft.com/office/drawing/2014/main" id="{310FF602-AAF0-2C1F-7767-EEEABF6252AC}"/>
                </a:ext>
              </a:extLst>
            </p:cNvPr>
            <p:cNvSpPr txBox="1"/>
            <p:nvPr/>
          </p:nvSpPr>
          <p:spPr>
            <a:xfrm>
              <a:off x="5467069" y="3628289"/>
              <a:ext cx="3000040" cy="1345048"/>
            </a:xfrm>
            <a:prstGeom prst="rect">
              <a:avLst/>
            </a:prstGeom>
            <a:noFill/>
          </p:spPr>
          <p:txBody>
            <a:bodyPr wrap="square" rtlCol="0">
              <a:spAutoFit/>
            </a:bodyPr>
            <a:lstStyle/>
            <a:p>
              <a:pPr algn="ctr">
                <a:lnSpc>
                  <a:spcPct val="150000"/>
                </a:lnSpc>
              </a:pPr>
              <a:r>
                <a:rPr lang="en-US" b="1"/>
                <a:t>Hình 13.1. </a:t>
              </a:r>
              <a:r>
                <a:rPr lang="en-US"/>
                <a:t>Chủ tịch Hồ Chí Minh cùng các thành viên Chính phủ tuyên thệ nhậm chức tại kì họp thứ nhất, Quốc hội khóa I (T3/1946)</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verview of Medieval Europe and the Middle Ages - History - 9th Grade by Slidesgo">
  <a:themeElements>
    <a:clrScheme name="Simple Light">
      <a:dk1>
        <a:srgbClr val="473835"/>
      </a:dk1>
      <a:lt1>
        <a:srgbClr val="FFF9ED"/>
      </a:lt1>
      <a:dk2>
        <a:srgbClr val="EADABB"/>
      </a:dk2>
      <a:lt2>
        <a:srgbClr val="5C1818"/>
      </a:lt2>
      <a:accent1>
        <a:srgbClr val="B1502D"/>
      </a:accent1>
      <a:accent2>
        <a:srgbClr val="669B77"/>
      </a:accent2>
      <a:accent3>
        <a:srgbClr val="B8AE5E"/>
      </a:accent3>
      <a:accent4>
        <a:srgbClr val="988B7B"/>
      </a:accent4>
      <a:accent5>
        <a:srgbClr val="FFFFFF"/>
      </a:accent5>
      <a:accent6>
        <a:srgbClr val="FFFFFF"/>
      </a:accent6>
      <a:hlink>
        <a:srgbClr val="4738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3804</Words>
  <Application>Microsoft Office PowerPoint</Application>
  <PresentationFormat>On-screen Show (16:9)</PresentationFormat>
  <Paragraphs>233</Paragraphs>
  <Slides>57</Slides>
  <Notes>32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57</vt:i4>
      </vt:variant>
    </vt:vector>
  </HeadingPairs>
  <TitlesOfParts>
    <vt:vector size="69" baseType="lpstr">
      <vt:lpstr>Arima</vt:lpstr>
      <vt:lpstr>Times New Roman</vt:lpstr>
      <vt:lpstr>Aharoni</vt:lpstr>
      <vt:lpstr>Nunito Light</vt:lpstr>
      <vt:lpstr>Aptos Black</vt:lpstr>
      <vt:lpstr>DM Sans</vt:lpstr>
      <vt:lpstr>Arial</vt:lpstr>
      <vt:lpstr>Berlin Sans FB Demi</vt:lpstr>
      <vt:lpstr>Calibri</vt:lpstr>
      <vt:lpstr>Gothic A1</vt:lpstr>
      <vt:lpstr>Overview of Medieval Europe and the Middle Ages - History - 9th Grade by Slidesgo</vt:lpstr>
      <vt:lpstr>Office Theme</vt:lpstr>
      <vt:lpstr>KHỞI ĐỘNG</vt:lpstr>
      <vt:lpstr>Nam Bộ kháng chiến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10</cp:revision>
  <dcterms:modified xsi:type="dcterms:W3CDTF">2025-03-18T09:30:05Z</dcterms:modified>
</cp:coreProperties>
</file>