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7" r:id="rId4"/>
    <p:sldId id="291" r:id="rId5"/>
    <p:sldId id="398" r:id="rId6"/>
    <p:sldId id="370" r:id="rId7"/>
    <p:sldId id="399" r:id="rId8"/>
    <p:sldId id="371" r:id="rId9"/>
    <p:sldId id="400" r:id="rId10"/>
    <p:sldId id="401" r:id="rId11"/>
    <p:sldId id="372" r:id="rId12"/>
    <p:sldId id="402" r:id="rId13"/>
    <p:sldId id="373" r:id="rId14"/>
    <p:sldId id="403" r:id="rId15"/>
    <p:sldId id="404" r:id="rId16"/>
    <p:sldId id="352" r:id="rId17"/>
    <p:sldId id="405" r:id="rId18"/>
    <p:sldId id="406" r:id="rId19"/>
    <p:sldId id="271" r:id="rId20"/>
    <p:sldId id="428"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5662" y="129592"/>
            <a:ext cx="8669216"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TIẾT 6. </a:t>
            </a:r>
            <a:r>
              <a:rPr lang="en-US" sz="2400" b="1" smtClean="0">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2</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71500" y="694708"/>
            <a:ext cx="11148646" cy="600502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166" y="85631"/>
            <a:ext cx="8839326"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TIẾT 6. </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2</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489364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Nhóm thực phẩm giàu tinh bột, chất đường, chất xơ</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*Gạo</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Cách lựa chọn gạo:</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Chọn gạo có hạt đều nhau, không lẫn hạt lép, hạt nhỏ; ít đục, ít rạn nứt, rắn chắc, săn đều; không sâu mọt, mốc, không nát và có mùi thơm đặc trưng.</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Gạo nếp: hạt tròn suôn hai đầu, màu trắng đục, hạt gạo mềm, mát.</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Gạo tẻ: màu hơi trắng đục, thân hạt hơi dài, hình bầu dục.</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Cách lựa chọn </a:t>
            </a:r>
            <a:r>
              <a:rPr lang="vi-VN" sz="2400">
                <a:solidFill>
                  <a:srgbClr val="000000"/>
                </a:solidFill>
                <a:latin typeface="Times New Roman" panose="02020603050405020304" pitchFamily="18" charset="0"/>
                <a:ea typeface="Times New Roman" panose="02020603050405020304" pitchFamily="18" charset="0"/>
              </a:rPr>
              <a:t>ngô, đậu xanh</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Ngô: chọn bắp mập, hạt đều và dày; tách vỏ để xem bắp có nhiều hạt không; lấy móng tay bấm vào hạt, nếu có nước màu trắng sữa là ngô non, nếu hạt cứng và khô là ngô già.</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Đậu xanh: chọn loại vỏ màu xanh mượt, trơn láng, hạt ngắn, tròn đều, nặng tay; không sâu mọt, vụn nát, không lẫn đất, cát, đá, sỏi.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90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9" y="65515"/>
            <a:ext cx="11703698"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I.2, kết hợp với hiểu biết thực tế, hãy kể tên một số loại thực phẩm giàu chất đạm và nêu cách lựa chọn loại thực phẩm giàu chất đạm tươi ngon.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69067" y="1140646"/>
            <a:ext cx="6066046" cy="4243117"/>
          </a:xfrm>
          <a:prstGeom prst="rect">
            <a:avLst/>
          </a:prstGeom>
        </p:spPr>
      </p:pic>
    </p:spTree>
    <p:extLst>
      <p:ext uri="{BB962C8B-B14F-4D97-AF65-F5344CB8AC3E}">
        <p14:creationId xmlns:p14="http://schemas.microsoft.com/office/powerpoint/2010/main" val="40941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9" y="65515"/>
            <a:ext cx="11703698"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I.2, kết hợp với hiểu biết thực tế, hãy kể tên một số loại thực phẩm giàu chất đạm và nêu cách lựa chọn loại thực phẩm giàu chất đạm tươi ngon.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6139" y="1112654"/>
            <a:ext cx="5582816" cy="4243117"/>
          </a:xfrm>
          <a:prstGeom prst="rect">
            <a:avLst/>
          </a:prstGeom>
        </p:spPr>
      </p:pic>
      <p:sp>
        <p:nvSpPr>
          <p:cNvPr id="2" name="Rectangle 1"/>
          <p:cNvSpPr/>
          <p:nvPr/>
        </p:nvSpPr>
        <p:spPr>
          <a:xfrm>
            <a:off x="6064899" y="1000923"/>
            <a:ext cx="5654350" cy="5262979"/>
          </a:xfrm>
          <a:prstGeom prst="rect">
            <a:avLst/>
          </a:prstGeom>
        </p:spPr>
        <p:txBody>
          <a:bodyPr wrap="square">
            <a:spAutoFit/>
          </a:bodyPr>
          <a:lstStyle/>
          <a:p>
            <a:pPr marL="30480" marR="30480" algn="just">
              <a:spcAft>
                <a:spcPts val="0"/>
              </a:spcAft>
            </a:pPr>
            <a:r>
              <a:rPr lang="en-US" sz="2400" smtClean="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Một số loại thực phẩm giàu chất đạm: thịt lợn, thịt gà, đậu tương.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loại thực phẩm giàu chất đạm tươi ngon: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Thịt lợn: có màu hồng, săn chắc, da mỏng, lấy ngón tay ấn vào thịt không để lại dấu vết, miếng thịt không nhão hay chảy xệ, không có mùi vị lạ như ôi thiu, mùi hàn the, mùi thuốc kháng sinh.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Thịt gà: có màu trắng ngà hoặc hơi vàng nhẹ; thịt gà có màu hồng nhạt, khô chắc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Đậu tương: hạt tròn đều, săn chắc, vỏ vàng, láng bóng; cho tay nắm thấy hạt đậu trơn tuột, khô ráo, không xuất hiện mùi lạ.</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07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nội dung đã học và hiểu biết cá nhân, hãy phân biệt các loại thịt lợn trong Hình 2.2 dưới đây và nêu cách lựa chọn thịt lợn tươi ngon.</a:t>
            </a:r>
          </a:p>
        </p:txBody>
      </p:sp>
      <p:pic>
        <p:nvPicPr>
          <p:cNvPr id="6" name="Picture 5" descr="C:\Users\DELL\Downloads\kham-pha-trang-14-cong-nghe-9-cbtp-1.png"/>
          <p:cNvPicPr/>
          <p:nvPr/>
        </p:nvPicPr>
        <p:blipFill>
          <a:blip r:embed="rId2">
            <a:extLst>
              <a:ext uri="{28A0092B-C50C-407E-A947-70E740481C1C}">
                <a14:useLocalDpi xmlns:a14="http://schemas.microsoft.com/office/drawing/2010/main" val="0"/>
              </a:ext>
            </a:extLst>
          </a:blip>
          <a:srcRect/>
          <a:stretch>
            <a:fillRect/>
          </a:stretch>
        </p:blipFill>
        <p:spPr bwMode="auto">
          <a:xfrm>
            <a:off x="604118" y="1162860"/>
            <a:ext cx="6832380" cy="2578716"/>
          </a:xfrm>
          <a:prstGeom prst="rect">
            <a:avLst/>
          </a:prstGeom>
          <a:noFill/>
          <a:ln>
            <a:noFill/>
          </a:ln>
        </p:spPr>
      </p:pic>
    </p:spTree>
    <p:extLst>
      <p:ext uri="{BB962C8B-B14F-4D97-AF65-F5344CB8AC3E}">
        <p14:creationId xmlns:p14="http://schemas.microsoft.com/office/powerpoint/2010/main" val="17912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nội dung đã học và hiểu biết cá nhân, hãy phân biệt các loại thịt lợn trong Hình 2.2 dưới đây và nêu cách lựa chọn thịt lợn tươi ngon.</a:t>
            </a:r>
          </a:p>
        </p:txBody>
      </p:sp>
      <p:pic>
        <p:nvPicPr>
          <p:cNvPr id="6" name="Picture 5" descr="C:\Users\DELL\Downloads\kham-pha-trang-14-cong-nghe-9-cbtp-1.png"/>
          <p:cNvPicPr/>
          <p:nvPr/>
        </p:nvPicPr>
        <p:blipFill>
          <a:blip r:embed="rId2">
            <a:extLst>
              <a:ext uri="{28A0092B-C50C-407E-A947-70E740481C1C}">
                <a14:useLocalDpi xmlns:a14="http://schemas.microsoft.com/office/drawing/2010/main" val="0"/>
              </a:ext>
            </a:extLst>
          </a:blip>
          <a:srcRect/>
          <a:stretch>
            <a:fillRect/>
          </a:stretch>
        </p:blipFill>
        <p:spPr bwMode="auto">
          <a:xfrm>
            <a:off x="604118" y="1162860"/>
            <a:ext cx="4786029" cy="257871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40533373"/>
              </p:ext>
            </p:extLst>
          </p:nvPr>
        </p:nvGraphicFramePr>
        <p:xfrm>
          <a:off x="5597384" y="1162860"/>
          <a:ext cx="6121373" cy="5195032"/>
        </p:xfrm>
        <a:graphic>
          <a:graphicData uri="http://schemas.openxmlformats.org/drawingml/2006/table">
            <a:tbl>
              <a:tblPr firstRow="1" firstCol="1" bandRow="1"/>
              <a:tblGrid>
                <a:gridCol w="810699">
                  <a:extLst>
                    <a:ext uri="{9D8B030D-6E8A-4147-A177-3AD203B41FA5}">
                      <a16:colId xmlns:a16="http://schemas.microsoft.com/office/drawing/2014/main" val="3893931973"/>
                    </a:ext>
                  </a:extLst>
                </a:gridCol>
                <a:gridCol w="1655759">
                  <a:extLst>
                    <a:ext uri="{9D8B030D-6E8A-4147-A177-3AD203B41FA5}">
                      <a16:colId xmlns:a16="http://schemas.microsoft.com/office/drawing/2014/main" val="4001349158"/>
                    </a:ext>
                  </a:extLst>
                </a:gridCol>
                <a:gridCol w="3654915">
                  <a:extLst>
                    <a:ext uri="{9D8B030D-6E8A-4147-A177-3AD203B41FA5}">
                      <a16:colId xmlns:a16="http://schemas.microsoft.com/office/drawing/2014/main" val="3303663672"/>
                    </a:ext>
                  </a:extLst>
                </a:gridCol>
              </a:tblGrid>
              <a:tr h="400272">
                <a:tc>
                  <a:txBody>
                    <a:bodyPr/>
                    <a:lstStyle/>
                    <a:p>
                      <a:pPr marL="30480" marR="30480" algn="just">
                        <a:lnSpc>
                          <a:spcPct val="115000"/>
                        </a:lnSpc>
                        <a:spcAft>
                          <a:spcPts val="0"/>
                        </a:spcAft>
                      </a:pPr>
                      <a:r>
                        <a:rPr lang="vi-VN"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thịt</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68128"/>
                  </a:ext>
                </a:extLst>
              </a:tr>
              <a:tr h="1284289">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nạc vai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dày, đầy đặn; vừa có mỡ, vừa có nạc, tỉ lệ mỡ và nạc cân bằng; khi cắt ngang thớ thịt thường có những vân mỡ màu trắng xen giữa thịt.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78319"/>
                  </a:ext>
                </a:extLst>
              </a:tr>
              <a:tr h="550410">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ba chỉ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có phần mỡ và nạc xen kẽ, xếp lớp nhau.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809354"/>
                  </a:ext>
                </a:extLst>
              </a:tr>
              <a:tr h="733880">
                <a:tc>
                  <a:txBody>
                    <a:bodyPr/>
                    <a:lstStyle/>
                    <a:p>
                      <a:pPr marL="30480" marR="30480" algn="just">
                        <a:lnSpc>
                          <a:spcPct val="115000"/>
                        </a:lnSpc>
                        <a:spcAft>
                          <a:spcPts val="0"/>
                        </a:spcAft>
                      </a:pPr>
                      <a:r>
                        <a:rPr lang="vi-VN" sz="20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thăn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 thịt nạc không có mỡ, thịt mềm, thớ nhỏ, màu hồng nhạt, có độ kết dính cao.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60000"/>
                  </a:ext>
                </a:extLst>
              </a:tr>
              <a:tr h="733880">
                <a:tc>
                  <a:txBody>
                    <a:bodyPr/>
                    <a:lstStyle/>
                    <a:p>
                      <a:pPr marL="30480" marR="30480" algn="just">
                        <a:lnSpc>
                          <a:spcPct val="115000"/>
                        </a:lnSpc>
                        <a:spcAft>
                          <a:spcPts val="0"/>
                        </a:spcAft>
                      </a:pPr>
                      <a:r>
                        <a:rPr lang="vi-VN"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thịt mông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Miếng thịt có lớp bì, mỡ và nạc được phân tách rõ ràng; phần thịt nạc dày, không còn gân; da bì mỏng.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841724"/>
                  </a:ext>
                </a:extLst>
              </a:tr>
            </a:tbl>
          </a:graphicData>
        </a:graphic>
      </p:graphicFrame>
      <p:sp>
        <p:nvSpPr>
          <p:cNvPr id="5" name="Rectangle 4"/>
          <p:cNvSpPr/>
          <p:nvPr/>
        </p:nvSpPr>
        <p:spPr>
          <a:xfrm>
            <a:off x="410546" y="3936199"/>
            <a:ext cx="4760494" cy="1938992"/>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Cách lựa chọn thịt tươi ngon: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Có màu hồng, săn chắc, da mỏng, lấy ngón tay ấn vào thịt không để lại dấu vết, miếng thịt không nhão hay chảy xệ, không có mùi vị lạ như ôi thiu, mùi hàn the, mùi thuốc kháng sinh.</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02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3" y="79012"/>
            <a:ext cx="8959363"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TIẾT 6. </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2</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Chất </a:t>
            </a:r>
            <a:r>
              <a:rPr lang="vi-VN" sz="2400" b="1" smtClean="0">
                <a:latin typeface="Times New Roman" panose="02020603050405020304" pitchFamily="18" charset="0"/>
                <a:cs typeface="Times New Roman" panose="02020603050405020304" pitchFamily="18" charset="0"/>
              </a:rPr>
              <a:t>đạm</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Cách lựa chọn loại thực phẩm giàu chất đạm tươi ngon:</a:t>
            </a:r>
          </a:p>
          <a:p>
            <a:r>
              <a:rPr lang="en-US" sz="2400">
                <a:latin typeface="Times New Roman" panose="02020603050405020304" pitchFamily="18" charset="0"/>
                <a:cs typeface="Times New Roman" panose="02020603050405020304" pitchFamily="18" charset="0"/>
              </a:rPr>
              <a:t>+ Thịt lợn: có màu hồng, săn chắc, da mỏng, lấy ngón tay ấn vào thịt không để lại dấu vết, miếng thịt không nhão hay chảy xệ, không có mùi vị lạ như ôi thiu, mùi hàn the, mùi thuốc kháng sinh.</a:t>
            </a:r>
          </a:p>
          <a:p>
            <a:r>
              <a:rPr lang="en-US" sz="2400">
                <a:latin typeface="Times New Roman" panose="02020603050405020304" pitchFamily="18" charset="0"/>
                <a:cs typeface="Times New Roman" panose="02020603050405020304" pitchFamily="18" charset="0"/>
              </a:rPr>
              <a:t>+ Thịt gà: có màu trắng ngà hoặc hơi vàng nhẹ; thịt gà có màu hồng nhạt, khô chắc</a:t>
            </a:r>
          </a:p>
          <a:p>
            <a:r>
              <a:rPr lang="en-US" sz="2400">
                <a:latin typeface="Times New Roman" panose="02020603050405020304" pitchFamily="18" charset="0"/>
                <a:cs typeface="Times New Roman" panose="02020603050405020304" pitchFamily="18" charset="0"/>
              </a:rPr>
              <a:t>+ Đậu tương: hạt tròn đều, săn chắc, vỏ vàng, láng bóng; cho tay nắm thấy hạt đậu trơn tuột, khô ráo, không xuất hiện mùi lạ.</a:t>
            </a:r>
          </a:p>
        </p:txBody>
      </p:sp>
    </p:spTree>
    <p:extLst>
      <p:ext uri="{BB962C8B-B14F-4D97-AF65-F5344CB8AC3E}">
        <p14:creationId xmlns:p14="http://schemas.microsoft.com/office/powerpoint/2010/main" val="7618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61" y="166693"/>
            <a:ext cx="11554408"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I.3, </a:t>
            </a:r>
            <a:r>
              <a:rPr lang="vi-VN" sz="2400" b="1">
                <a:solidFill>
                  <a:srgbClr val="0000FF"/>
                </a:solidFill>
                <a:latin typeface="Times New Roman" panose="02020603050405020304" pitchFamily="18" charset="0"/>
                <a:ea typeface="Times New Roman" panose="02020603050405020304" pitchFamily="18" charset="0"/>
              </a:rPr>
              <a:t>hãy lựa chọn mỡ động vật, dầu thực phẩm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9945" y="861292"/>
            <a:ext cx="6170103" cy="4046610"/>
          </a:xfrm>
          <a:prstGeom prst="rect">
            <a:avLst/>
          </a:prstGeom>
        </p:spPr>
      </p:pic>
    </p:spTree>
    <p:extLst>
      <p:ext uri="{BB962C8B-B14F-4D97-AF65-F5344CB8AC3E}">
        <p14:creationId xmlns:p14="http://schemas.microsoft.com/office/powerpoint/2010/main" val="2426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461" y="166693"/>
            <a:ext cx="11554408"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I.3, </a:t>
            </a:r>
            <a:r>
              <a:rPr lang="vi-VN" sz="2400" b="1">
                <a:solidFill>
                  <a:srgbClr val="0000FF"/>
                </a:solidFill>
                <a:latin typeface="Times New Roman" panose="02020603050405020304" pitchFamily="18" charset="0"/>
                <a:ea typeface="Times New Roman" panose="02020603050405020304" pitchFamily="18" charset="0"/>
              </a:rPr>
              <a:t>hãy lựa chọn mỡ động vật, dầu thực phẩm phù hợp?</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19945" y="861292"/>
            <a:ext cx="6170103" cy="4046610"/>
          </a:xfrm>
          <a:prstGeom prst="rect">
            <a:avLst/>
          </a:prstGeom>
        </p:spPr>
      </p:pic>
      <p:sp>
        <p:nvSpPr>
          <p:cNvPr id="2" name="Rectangle 1"/>
          <p:cNvSpPr/>
          <p:nvPr/>
        </p:nvSpPr>
        <p:spPr>
          <a:xfrm>
            <a:off x="6923313" y="861292"/>
            <a:ext cx="4861249"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Mỡ động vật: nên chọn lá mỡ tươi, có lớp mỡ dày, trong, màu sắc tươi sáng, không có mùi hôi bất thường.</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Dầu thực vật: nên chọn loại dầu ăn có đầy đủ thông tin thành phần, ngày sản xuất, hạn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2" y="85631"/>
            <a:ext cx="8845063"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TIẾT 6. </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2</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LỰA CHỌN VÀ BẢO QUẢN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7476" y="547296"/>
            <a:ext cx="11619723"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thực phẩm</a:t>
            </a:r>
            <a:endParaRPr lang="en-US" sz="2400" b="1">
              <a:latin typeface="Times New Roman" panose="02020603050405020304" pitchFamily="18" charset="0"/>
              <a:ea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Nhóm thực phẩm giàu chất béo</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Mỡ động vật: nên chọn lá mỡ tươi, có lớp mỡ dày, trong, màu sắc tươi sáng, không có mùi hôi bất thường.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Dầu thực vật: nên chọn loại dầu ăn có đầy đủ thông tin thành phần, ngày sản xuất, hạn sử dụng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22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Câu 1.</a:t>
            </a:r>
            <a:r>
              <a:rPr lang="vi-VN" sz="2400">
                <a:latin typeface="Times New Roman" panose="02020603050405020304" pitchFamily="18" charset="0"/>
                <a:cs typeface="Times New Roman" panose="02020603050405020304" pitchFamily="18" charset="0"/>
              </a:rPr>
              <a:t> Khi lựa chọn gạo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A.Hạt đều màu, không lẫn hạt lép, </a:t>
            </a:r>
            <a:r>
              <a:rPr lang="vi-VN" sz="2400">
                <a:latin typeface="Times New Roman" panose="02020603050405020304" pitchFamily="18" charset="0"/>
                <a:cs typeface="Times New Roman" panose="02020603050405020304" pitchFamily="18" charset="0"/>
              </a:rPr>
              <a:t>hạt </a:t>
            </a:r>
            <a:r>
              <a:rPr lang="vi-VN" sz="2400" smtClean="0">
                <a:latin typeface="Times New Roman" panose="02020603050405020304" pitchFamily="18" charset="0"/>
                <a:cs typeface="Times New Roman" panose="02020603050405020304" pitchFamily="18" charset="0"/>
              </a:rPr>
              <a:t>nhỏ</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Hạt đều và dày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Vỏ màu xanh mượt, trơn lán, hạt ngắn, </a:t>
            </a:r>
            <a:r>
              <a:rPr lang="vi-VN" sz="2400">
                <a:latin typeface="Times New Roman" panose="02020603050405020304" pitchFamily="18" charset="0"/>
                <a:cs typeface="Times New Roman" panose="02020603050405020304" pitchFamily="18" charset="0"/>
              </a:rPr>
              <a:t>tròn </a:t>
            </a:r>
            <a:r>
              <a:rPr lang="vi-VN" sz="2400" smtClean="0">
                <a:latin typeface="Times New Roman" panose="02020603050405020304" pitchFamily="18" charset="0"/>
                <a:cs typeface="Times New Roman" panose="02020603050405020304" pitchFamily="18" charset="0"/>
              </a:rPr>
              <a:t>đều.</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Hạt nặng tay, không sâu mọt, vụn nát.</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2.</a:t>
            </a:r>
            <a:r>
              <a:rPr lang="vi-VN" sz="2400">
                <a:latin typeface="Times New Roman" panose="02020603050405020304" pitchFamily="18" charset="0"/>
                <a:cs typeface="Times New Roman" panose="02020603050405020304" pitchFamily="18" charset="0"/>
              </a:rPr>
              <a:t> Khi lựa chọn ngô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A.Hạt đều màu, không lẫn hạt lép, </a:t>
            </a:r>
            <a:r>
              <a:rPr lang="vi-VN" sz="2400">
                <a:latin typeface="Times New Roman" panose="02020603050405020304" pitchFamily="18" charset="0"/>
                <a:cs typeface="Times New Roman" panose="02020603050405020304" pitchFamily="18" charset="0"/>
              </a:rPr>
              <a:t>hạt </a:t>
            </a:r>
            <a:r>
              <a:rPr lang="vi-VN" sz="2400" smtClean="0">
                <a:latin typeface="Times New Roman" panose="02020603050405020304" pitchFamily="18" charset="0"/>
                <a:cs typeface="Times New Roman" panose="02020603050405020304" pitchFamily="18" charset="0"/>
              </a:rPr>
              <a:t>nhỏ</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Hạt đều và dày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Vỏ màu xanh mượt, trơn lán, hạt ngắn, </a:t>
            </a:r>
            <a:r>
              <a:rPr lang="vi-VN" sz="2400">
                <a:latin typeface="Times New Roman" panose="02020603050405020304" pitchFamily="18" charset="0"/>
                <a:cs typeface="Times New Roman" panose="02020603050405020304" pitchFamily="18" charset="0"/>
              </a:rPr>
              <a:t>tròn </a:t>
            </a:r>
            <a:r>
              <a:rPr lang="vi-VN" sz="2400" smtClean="0">
                <a:latin typeface="Times New Roman" panose="02020603050405020304" pitchFamily="18" charset="0"/>
                <a:cs typeface="Times New Roman" panose="02020603050405020304" pitchFamily="18" charset="0"/>
              </a:rPr>
              <a:t>đều.</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Hạt nặng tay, không sâu mọt, vụn nát.</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3.</a:t>
            </a:r>
            <a:r>
              <a:rPr lang="vi-VN" sz="2400">
                <a:latin typeface="Times New Roman" panose="02020603050405020304" pitchFamily="18" charset="0"/>
                <a:cs typeface="Times New Roman" panose="02020603050405020304" pitchFamily="18" charset="0"/>
              </a:rPr>
              <a:t> Khi lựa chọn thịt gà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A.Thịt có màu hồng, săn chắc, </a:t>
            </a:r>
            <a:r>
              <a:rPr lang="vi-VN" sz="2400">
                <a:latin typeface="Times New Roman" panose="02020603050405020304" pitchFamily="18" charset="0"/>
                <a:cs typeface="Times New Roman" panose="02020603050405020304" pitchFamily="18" charset="0"/>
              </a:rPr>
              <a:t>da </a:t>
            </a:r>
            <a:r>
              <a:rPr lang="vi-VN" sz="2400" smtClean="0">
                <a:latin typeface="Times New Roman" panose="02020603050405020304" pitchFamily="18" charset="0"/>
                <a:cs typeface="Times New Roman" panose="02020603050405020304" pitchFamily="18" charset="0"/>
              </a:rPr>
              <a:t>mỏng</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Thịt có mảu hồng nhạt, khô chắc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Thịt dày, đầy đặn, </a:t>
            </a:r>
            <a:r>
              <a:rPr lang="vi-VN" sz="2400">
                <a:latin typeface="Times New Roman" panose="02020603050405020304" pitchFamily="18" charset="0"/>
                <a:cs typeface="Times New Roman" panose="02020603050405020304" pitchFamily="18" charset="0"/>
              </a:rPr>
              <a:t>có </a:t>
            </a:r>
            <a:r>
              <a:rPr lang="vi-VN" sz="2400" smtClean="0">
                <a:latin typeface="Times New Roman" panose="02020603050405020304" pitchFamily="18" charset="0"/>
                <a:cs typeface="Times New Roman" panose="02020603050405020304" pitchFamily="18" charset="0"/>
              </a:rPr>
              <a:t>mỡ</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Thịt nạc, không mỡ, thịt mềm.</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4.</a:t>
            </a:r>
            <a:r>
              <a:rPr lang="vi-VN" sz="2400">
                <a:latin typeface="Times New Roman" panose="02020603050405020304" pitchFamily="18" charset="0"/>
                <a:cs typeface="Times New Roman" panose="02020603050405020304" pitchFamily="18" charset="0"/>
              </a:rPr>
              <a:t> Khi lựa chọn thịt lợn thăn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A.Thịt có màu hồng, săn chắc, </a:t>
            </a:r>
            <a:r>
              <a:rPr lang="vi-VN" sz="2400">
                <a:latin typeface="Times New Roman" panose="02020603050405020304" pitchFamily="18" charset="0"/>
                <a:cs typeface="Times New Roman" panose="02020603050405020304" pitchFamily="18" charset="0"/>
              </a:rPr>
              <a:t>da </a:t>
            </a:r>
            <a:r>
              <a:rPr lang="vi-VN" sz="2400" smtClean="0">
                <a:latin typeface="Times New Roman" panose="02020603050405020304" pitchFamily="18" charset="0"/>
                <a:cs typeface="Times New Roman" panose="02020603050405020304" pitchFamily="18" charset="0"/>
              </a:rPr>
              <a:t>mỏng</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Thịt có mảu hồng nhạt, khô chắc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Thịt dày, đầy đặn, </a:t>
            </a:r>
            <a:r>
              <a:rPr lang="vi-VN" sz="2400">
                <a:latin typeface="Times New Roman" panose="02020603050405020304" pitchFamily="18" charset="0"/>
                <a:cs typeface="Times New Roman" panose="02020603050405020304" pitchFamily="18" charset="0"/>
              </a:rPr>
              <a:t>có </a:t>
            </a:r>
            <a:r>
              <a:rPr lang="vi-VN" sz="2400" smtClean="0">
                <a:latin typeface="Times New Roman" panose="02020603050405020304" pitchFamily="18" charset="0"/>
                <a:cs typeface="Times New Roman" panose="02020603050405020304" pitchFamily="18" charset="0"/>
              </a:rPr>
              <a:t>mỡ</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Thịt nạc, không mỡ, thịt mềm.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447085" y="390293"/>
            <a:ext cx="4744916" cy="4128953"/>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Nguồn thực phẩm hiện nay rất đa dạng (Hình 2.1), làm thế nào để lựa chọn thực phẩm và giữ nguyên hàm lượng chất dinh dưỡng có trong thực phẩm vớimục tiêu xây dựng chế độ ăn hợp lí, tốt cho sức khỏe?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3" y="232031"/>
            <a:ext cx="6790953" cy="4287215"/>
          </a:xfrm>
          <a:prstGeom prst="rect">
            <a:avLst/>
          </a:prstGeom>
        </p:spPr>
      </p:pic>
      <p:sp>
        <p:nvSpPr>
          <p:cNvPr id="7" name="TextBox 6"/>
          <p:cNvSpPr txBox="1"/>
          <p:nvPr/>
        </p:nvSpPr>
        <p:spPr>
          <a:xfrm>
            <a:off x="1279281" y="4519246"/>
            <a:ext cx="495446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2.1. Lựa chọn thực phẩm ở siêu thị</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Câu 1.</a:t>
            </a:r>
            <a:r>
              <a:rPr lang="vi-VN" sz="2400">
                <a:latin typeface="Times New Roman" panose="02020603050405020304" pitchFamily="18" charset="0"/>
                <a:cs typeface="Times New Roman" panose="02020603050405020304" pitchFamily="18" charset="0"/>
              </a:rPr>
              <a:t> Khi lựa chọn gạo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A.Hạt đều màu, không lẫn hạt lép, </a:t>
            </a:r>
            <a:r>
              <a:rPr lang="vi-VN" sz="2400">
                <a:latin typeface="Times New Roman" panose="02020603050405020304" pitchFamily="18" charset="0"/>
                <a:cs typeface="Times New Roman" panose="02020603050405020304" pitchFamily="18" charset="0"/>
              </a:rPr>
              <a:t>hạt </a:t>
            </a:r>
            <a:r>
              <a:rPr lang="vi-VN" sz="2400" smtClean="0">
                <a:latin typeface="Times New Roman" panose="02020603050405020304" pitchFamily="18" charset="0"/>
                <a:cs typeface="Times New Roman" panose="02020603050405020304" pitchFamily="18" charset="0"/>
              </a:rPr>
              <a:t>nhỏ</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Hạt đều và dày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Vỏ màu xanh mượt, trơn lán, hạt ngắn, </a:t>
            </a:r>
            <a:r>
              <a:rPr lang="vi-VN" sz="2400">
                <a:latin typeface="Times New Roman" panose="02020603050405020304" pitchFamily="18" charset="0"/>
                <a:cs typeface="Times New Roman" panose="02020603050405020304" pitchFamily="18" charset="0"/>
              </a:rPr>
              <a:t>tròn </a:t>
            </a:r>
            <a:r>
              <a:rPr lang="vi-VN" sz="2400" smtClean="0">
                <a:latin typeface="Times New Roman" panose="02020603050405020304" pitchFamily="18" charset="0"/>
                <a:cs typeface="Times New Roman" panose="02020603050405020304" pitchFamily="18" charset="0"/>
              </a:rPr>
              <a:t>đều.</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Hạt nặng tay, không sâu mọt, vụn nát.</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2.</a:t>
            </a:r>
            <a:r>
              <a:rPr lang="vi-VN" sz="2400">
                <a:latin typeface="Times New Roman" panose="02020603050405020304" pitchFamily="18" charset="0"/>
                <a:cs typeface="Times New Roman" panose="02020603050405020304" pitchFamily="18" charset="0"/>
              </a:rPr>
              <a:t> Khi lựa chọn ngô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A.Hạt đều màu, không lẫn hạt lép, </a:t>
            </a:r>
            <a:r>
              <a:rPr lang="vi-VN" sz="2400">
                <a:latin typeface="Times New Roman" panose="02020603050405020304" pitchFamily="18" charset="0"/>
                <a:cs typeface="Times New Roman" panose="02020603050405020304" pitchFamily="18" charset="0"/>
              </a:rPr>
              <a:t>hạt </a:t>
            </a:r>
            <a:r>
              <a:rPr lang="vi-VN" sz="2400" smtClean="0">
                <a:latin typeface="Times New Roman" panose="02020603050405020304" pitchFamily="18" charset="0"/>
                <a:cs typeface="Times New Roman" panose="02020603050405020304" pitchFamily="18" charset="0"/>
              </a:rPr>
              <a:t>nhỏ</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Hạt đều và dày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Vỏ màu xanh mượt, trơn lán, hạt ngắn, </a:t>
            </a:r>
            <a:r>
              <a:rPr lang="vi-VN" sz="2400">
                <a:latin typeface="Times New Roman" panose="02020603050405020304" pitchFamily="18" charset="0"/>
                <a:cs typeface="Times New Roman" panose="02020603050405020304" pitchFamily="18" charset="0"/>
              </a:rPr>
              <a:t>tròn </a:t>
            </a:r>
            <a:r>
              <a:rPr lang="vi-VN" sz="2400" smtClean="0">
                <a:latin typeface="Times New Roman" panose="02020603050405020304" pitchFamily="18" charset="0"/>
                <a:cs typeface="Times New Roman" panose="02020603050405020304" pitchFamily="18" charset="0"/>
              </a:rPr>
              <a:t>đều.</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Hạt nặng tay, không sâu mọt, vụn nát.</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3.</a:t>
            </a:r>
            <a:r>
              <a:rPr lang="vi-VN" sz="2400">
                <a:latin typeface="Times New Roman" panose="02020603050405020304" pitchFamily="18" charset="0"/>
                <a:cs typeface="Times New Roman" panose="02020603050405020304" pitchFamily="18" charset="0"/>
              </a:rPr>
              <a:t> Khi lựa chọn thịt gà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A.Thịt có màu hồng, săn chắc, </a:t>
            </a:r>
            <a:r>
              <a:rPr lang="vi-VN" sz="2400">
                <a:latin typeface="Times New Roman" panose="02020603050405020304" pitchFamily="18" charset="0"/>
                <a:cs typeface="Times New Roman" panose="02020603050405020304" pitchFamily="18" charset="0"/>
              </a:rPr>
              <a:t>da </a:t>
            </a:r>
            <a:r>
              <a:rPr lang="vi-VN" sz="2400" smtClean="0">
                <a:latin typeface="Times New Roman" panose="02020603050405020304" pitchFamily="18" charset="0"/>
                <a:cs typeface="Times New Roman" panose="02020603050405020304" pitchFamily="18" charset="0"/>
              </a:rPr>
              <a:t>mỏng</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Thịt có mảu hồng nhạt, khô chắc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Thịt dày, đầy đặn, </a:t>
            </a:r>
            <a:r>
              <a:rPr lang="vi-VN" sz="2400">
                <a:latin typeface="Times New Roman" panose="02020603050405020304" pitchFamily="18" charset="0"/>
                <a:cs typeface="Times New Roman" panose="02020603050405020304" pitchFamily="18" charset="0"/>
              </a:rPr>
              <a:t>có </a:t>
            </a:r>
            <a:r>
              <a:rPr lang="vi-VN" sz="2400" smtClean="0">
                <a:latin typeface="Times New Roman" panose="02020603050405020304" pitchFamily="18" charset="0"/>
                <a:cs typeface="Times New Roman" panose="02020603050405020304" pitchFamily="18" charset="0"/>
              </a:rPr>
              <a:t>mỡ</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Thịt nạc, không mỡ, thịt mềm.</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Câu 4.</a:t>
            </a:r>
            <a:r>
              <a:rPr lang="vi-VN" sz="2400">
                <a:latin typeface="Times New Roman" panose="02020603050405020304" pitchFamily="18" charset="0"/>
                <a:cs typeface="Times New Roman" panose="02020603050405020304" pitchFamily="18" charset="0"/>
              </a:rPr>
              <a:t> Khi lựa chọn thịt lợn thăn cần đảm bảo yêu cầu nào trong các yêu cầu dưới đây?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A.Thịt có màu hồng, săn chắc, </a:t>
            </a:r>
            <a:r>
              <a:rPr lang="vi-VN" sz="2400">
                <a:latin typeface="Times New Roman" panose="02020603050405020304" pitchFamily="18" charset="0"/>
                <a:cs typeface="Times New Roman" panose="02020603050405020304" pitchFamily="18" charset="0"/>
              </a:rPr>
              <a:t>da </a:t>
            </a:r>
            <a:r>
              <a:rPr lang="vi-VN" sz="2400" smtClean="0">
                <a:latin typeface="Times New Roman" panose="02020603050405020304" pitchFamily="18" charset="0"/>
                <a:cs typeface="Times New Roman" panose="02020603050405020304" pitchFamily="18" charset="0"/>
              </a:rPr>
              <a:t>mỏng</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B</a:t>
            </a:r>
            <a:r>
              <a:rPr lang="vi-VN" sz="2400">
                <a:latin typeface="Times New Roman" panose="02020603050405020304" pitchFamily="18" charset="0"/>
                <a:cs typeface="Times New Roman" panose="02020603050405020304" pitchFamily="18" charset="0"/>
              </a:rPr>
              <a:t>. Thịt có mảu hồng nhạt, khô chắc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Thịt dày, đầy đặn, </a:t>
            </a:r>
            <a:r>
              <a:rPr lang="vi-VN" sz="2400">
                <a:latin typeface="Times New Roman" panose="02020603050405020304" pitchFamily="18" charset="0"/>
                <a:cs typeface="Times New Roman" panose="02020603050405020304" pitchFamily="18" charset="0"/>
              </a:rPr>
              <a:t>có </a:t>
            </a:r>
            <a:r>
              <a:rPr lang="vi-VN" sz="2400" smtClean="0">
                <a:latin typeface="Times New Roman" panose="02020603050405020304" pitchFamily="18" charset="0"/>
                <a:cs typeface="Times New Roman" panose="02020603050405020304" pitchFamily="18" charset="0"/>
              </a:rPr>
              <a:t>mỡ</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D</a:t>
            </a:r>
            <a:r>
              <a:rPr lang="vi-VN" sz="2400">
                <a:latin typeface="Times New Roman" panose="02020603050405020304" pitchFamily="18" charset="0"/>
                <a:cs typeface="Times New Roman" panose="02020603050405020304" pitchFamily="18" charset="0"/>
              </a:rPr>
              <a:t>. Thịt nạc, không mỡ, thịt mềm.</a:t>
            </a:r>
            <a:endParaRPr lang="en-US" sz="2400">
              <a:latin typeface="Times New Roman" panose="02020603050405020304" pitchFamily="18" charset="0"/>
              <a:cs typeface="Times New Roman" panose="02020603050405020304" pitchFamily="18" charset="0"/>
            </a:endParaRPr>
          </a:p>
        </p:txBody>
      </p:sp>
      <p:sp>
        <p:nvSpPr>
          <p:cNvPr id="4" name="Rectangle 3"/>
          <p:cNvSpPr/>
          <p:nvPr/>
        </p:nvSpPr>
        <p:spPr>
          <a:xfrm>
            <a:off x="3786554" y="5642041"/>
            <a:ext cx="6096000" cy="461665"/>
          </a:xfrm>
          <a:prstGeom prst="rect">
            <a:avLst/>
          </a:prstGeom>
        </p:spPr>
        <p:txBody>
          <a:bodyPr>
            <a:spAutoFit/>
          </a:bodyPr>
          <a:lstStyle/>
          <a:p>
            <a:pPr marL="30480" marR="30480" algn="just">
              <a:spcAft>
                <a:spcPts val="0"/>
              </a:spcAft>
            </a:pPr>
            <a:r>
              <a:rPr lang="vi-VN" sz="2400" smtClean="0">
                <a:solidFill>
                  <a:srgbClr val="FF0000"/>
                </a:solidFill>
                <a:latin typeface="Times New Roman" panose="02020603050405020304" pitchFamily="18" charset="0"/>
                <a:ea typeface="Times New Roman" panose="02020603050405020304" pitchFamily="18" charset="0"/>
              </a:rPr>
              <a:t>1.A           2.B             3.B              4.D</a:t>
            </a:r>
            <a:endParaRPr lang="en-US" sz="2400">
              <a:solidFill>
                <a:srgbClr val="FF0000"/>
              </a:solidFill>
            </a:endParaRPr>
          </a:p>
        </p:txBody>
      </p:sp>
    </p:spTree>
    <p:extLst>
      <p:ext uri="{BB962C8B-B14F-4D97-AF65-F5344CB8AC3E}">
        <p14:creationId xmlns:p14="http://schemas.microsoft.com/office/powerpoint/2010/main" val="17851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fade">
                                      <p:cBhvr>
                                        <p:cTn id="66" dur="1000"/>
                                        <p:tgtEl>
                                          <p:spTgt spid="2">
                                            <p:txEl>
                                              <p:pRg st="7" end="7"/>
                                            </p:txEl>
                                          </p:spTgt>
                                        </p:tgtEl>
                                      </p:cBhvr>
                                    </p:animEffect>
                                    <p:anim calcmode="lin" valueType="num">
                                      <p:cBhvr>
                                        <p:cTn id="6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fade">
                                      <p:cBhvr>
                                        <p:cTn id="73" dur="1000"/>
                                        <p:tgtEl>
                                          <p:spTgt spid="2">
                                            <p:txEl>
                                              <p:pRg st="8" end="8"/>
                                            </p:txEl>
                                          </p:spTgt>
                                        </p:tgtEl>
                                      </p:cBhvr>
                                    </p:animEffect>
                                    <p:anim calcmode="lin" valueType="num">
                                      <p:cBhvr>
                                        <p:cTn id="7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
                                            <p:txEl>
                                              <p:pRg st="9" end="9"/>
                                            </p:txEl>
                                          </p:spTgt>
                                        </p:tgtEl>
                                        <p:attrNameLst>
                                          <p:attrName>style.visibility</p:attrName>
                                        </p:attrNameLst>
                                      </p:cBhvr>
                                      <p:to>
                                        <p:strVal val="visible"/>
                                      </p:to>
                                    </p:set>
                                    <p:animEffect transition="in" filter="fade">
                                      <p:cBhvr>
                                        <p:cTn id="80" dur="1000"/>
                                        <p:tgtEl>
                                          <p:spTgt spid="2">
                                            <p:txEl>
                                              <p:pRg st="9" end="9"/>
                                            </p:txEl>
                                          </p:spTgt>
                                        </p:tgtEl>
                                      </p:cBhvr>
                                    </p:animEffect>
                                    <p:anim calcmode="lin" valueType="num">
                                      <p:cBhvr>
                                        <p:cTn id="8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1" end="11"/>
                                            </p:txEl>
                                          </p:spTgt>
                                        </p:tgtEl>
                                        <p:attrNameLst>
                                          <p:attrName>style.visibility</p:attrName>
                                        </p:attrNameLst>
                                      </p:cBhvr>
                                      <p:to>
                                        <p:strVal val="visible"/>
                                      </p:to>
                                    </p:set>
                                    <p:animEffect transition="in" filter="fade">
                                      <p:cBhvr>
                                        <p:cTn id="94" dur="1000"/>
                                        <p:tgtEl>
                                          <p:spTgt spid="2">
                                            <p:txEl>
                                              <p:pRg st="11" end="11"/>
                                            </p:txEl>
                                          </p:spTgt>
                                        </p:tgtEl>
                                      </p:cBhvr>
                                    </p:animEffect>
                                    <p:anim calcmode="lin" valueType="num">
                                      <p:cBhvr>
                                        <p:cTn id="9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4">
                                            <p:txEl>
                                              <p:pRg st="0" end="0"/>
                                            </p:txEl>
                                          </p:spTgt>
                                        </p:tgtEl>
                                        <p:attrNameLst>
                                          <p:attrName>style.visibility</p:attrName>
                                        </p:attrNameLst>
                                      </p:cBhvr>
                                      <p:to>
                                        <p:strVal val="visible"/>
                                      </p:to>
                                    </p:set>
                                    <p:animEffect transition="in" filter="wipe(down)">
                                      <p:cBhvr>
                                        <p:cTn id="10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Ở gia đình em đã lựa chọn nhóm thực phẩm giàu chất đạm, nhóm thực phẩm giàu chất béo, nhóm thực phẩm giàu chất đường bột như thế nào?</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447085" y="390293"/>
            <a:ext cx="4744916" cy="4128953"/>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Nguồn thực phẩm hiện nay rất đa dạng (Hình 2.1), làm thế nào để lựa chọn thực phẩm và giữ nguyên hàm lượng chất dinh dưỡng có trong thực phẩm vớimục tiêu xây dựng chế độ ăn hợp lí, tốt cho sức khỏe?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3" y="232031"/>
            <a:ext cx="6790953" cy="4287215"/>
          </a:xfrm>
          <a:prstGeom prst="rect">
            <a:avLst/>
          </a:prstGeom>
        </p:spPr>
      </p:pic>
      <p:sp>
        <p:nvSpPr>
          <p:cNvPr id="7" name="TextBox 6"/>
          <p:cNvSpPr txBox="1"/>
          <p:nvPr/>
        </p:nvSpPr>
        <p:spPr>
          <a:xfrm>
            <a:off x="1279281" y="4519246"/>
            <a:ext cx="4954466"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2.1. Lựa chọn thực phẩm ở siêu thị</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1573762" y="4888578"/>
            <a:ext cx="9828245" cy="156966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Để lựa chọn thực phẩm và giữ nguyên hàm lượng chất dinh dưỡng có trong thực phẩm với mục tiêu xây dựng chế độ ăn hợp lí, tốt cho sức khỏe cần: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Lựa chọn thực phẩm theo nhóm.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Bảo quản chất dinh dưỡng có trong thực phẩm.</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30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Kể </a:t>
            </a:r>
            <a:r>
              <a:rPr lang="en-US" sz="2400" b="1">
                <a:solidFill>
                  <a:srgbClr val="0000FF"/>
                </a:solidFill>
                <a:latin typeface="Times New Roman" panose="02020603050405020304" pitchFamily="18" charset="0"/>
                <a:cs typeface="Times New Roman" panose="02020603050405020304" pitchFamily="18" charset="0"/>
              </a:rPr>
              <a:t>tên một số loại thực phẩm mà em biết. Theo em, có những nhóm thực phẩm nào ? Hãy phân chia các thực phẩm và kể tên vào từng nhóm thực phẩm đó.</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9" y="968237"/>
            <a:ext cx="6015134" cy="5003355"/>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Kể </a:t>
            </a:r>
            <a:r>
              <a:rPr lang="en-US" sz="2400" b="1">
                <a:solidFill>
                  <a:srgbClr val="0000FF"/>
                </a:solidFill>
                <a:latin typeface="Times New Roman" panose="02020603050405020304" pitchFamily="18" charset="0"/>
                <a:cs typeface="Times New Roman" panose="02020603050405020304" pitchFamily="18" charset="0"/>
              </a:rPr>
              <a:t>tên một số loại thực phẩm mà em biết. Theo em, có những nhóm thực phẩm nào ? Hãy phân chia các thực phẩm và kể tên vào từng nhóm thực phẩm đó.</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39" y="968237"/>
            <a:ext cx="5147388" cy="5003355"/>
          </a:xfrm>
          <a:prstGeom prst="rect">
            <a:avLst/>
          </a:prstGeom>
        </p:spPr>
      </p:pic>
      <p:sp>
        <p:nvSpPr>
          <p:cNvPr id="3" name="Rectangle 2"/>
          <p:cNvSpPr/>
          <p:nvPr/>
        </p:nvSpPr>
        <p:spPr>
          <a:xfrm>
            <a:off x="5819191" y="968237"/>
            <a:ext cx="6096000" cy="5632311"/>
          </a:xfrm>
          <a:prstGeom prst="rect">
            <a:avLst/>
          </a:prstGeom>
        </p:spPr>
        <p:txBody>
          <a:bodyPr>
            <a:spAutoFit/>
          </a:bodyPr>
          <a:lstStyle/>
          <a:p>
            <a:pPr marL="30480" marR="30480" algn="just">
              <a:spcAft>
                <a:spcPts val="0"/>
              </a:spcAft>
            </a:pPr>
            <a:r>
              <a:rPr lang="vi-VN">
                <a:solidFill>
                  <a:srgbClr val="000000"/>
                </a:solidFill>
                <a:latin typeface="Times New Roman" panose="02020603050405020304" pitchFamily="18" charset="0"/>
                <a:ea typeface="Times New Roman" panose="02020603050405020304" pitchFamily="18" charset="0"/>
              </a:rPr>
              <a:t>.</a:t>
            </a:r>
            <a:r>
              <a:rPr lang="en-US" sz="2000">
                <a:solidFill>
                  <a:srgbClr val="FF0000"/>
                </a:solidFill>
                <a:latin typeface="Times New Roman" panose="02020603050405020304" pitchFamily="18" charset="0"/>
                <a:ea typeface="Times New Roman" panose="02020603050405020304" pitchFamily="18" charset="0"/>
              </a:rPr>
              <a:t>- Một số loại thực phẩm mà em biết: gạo, ngô, thịt lợn, thịt gà, mỡ động vật, dầu thực vật, cà rốt, súp lơ, thịt bò, rau bắp cải.</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 nhóm thực phẩm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tinh bột, chất đường, chất xơ.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đạm.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béo.</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vitamin.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khoáng.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Phân chia các thực phẩm vào từng nhóm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tinh bột, chất đường, chất xơ: gạo, ngô.</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đạm: thịt lợn, thịt gà.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béo: mỡ động vật, dầu thực vật.</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vitamin: cà rốt, súp lơ.</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Nhóm thực phẩm giàu chất khoáng: thịt bò, rau bắp cải.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7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ircle(in)">
                                      <p:cBhvr>
                                        <p:cTn id="4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với nội dung đã học và hiểu biết cá nhân, hãy phân biệt gạo nếp, gạo tẻ và nêu cách lựa chọn gạo ngon.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6" y="1004658"/>
            <a:ext cx="6382140" cy="4425757"/>
          </a:xfrm>
          <a:prstGeom prst="rect">
            <a:avLst/>
          </a:prstGeom>
        </p:spPr>
      </p:pic>
    </p:spTree>
    <p:extLst>
      <p:ext uri="{BB962C8B-B14F-4D97-AF65-F5344CB8AC3E}">
        <p14:creationId xmlns:p14="http://schemas.microsoft.com/office/powerpoint/2010/main" val="2156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Kết hợp với nội dung đã học và hiểu biết cá nhân, hãy phân biệt gạo nếp, gạo tẻ và nêu cách lựa chọn gạo ngon.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6" y="1004658"/>
            <a:ext cx="6382140" cy="4425757"/>
          </a:xfrm>
          <a:prstGeom prst="rect">
            <a:avLst/>
          </a:prstGeom>
        </p:spPr>
      </p:pic>
      <p:sp>
        <p:nvSpPr>
          <p:cNvPr id="2" name="Rectangle 1"/>
          <p:cNvSpPr/>
          <p:nvPr/>
        </p:nvSpPr>
        <p:spPr>
          <a:xfrm>
            <a:off x="6792686" y="893907"/>
            <a:ext cx="4948335" cy="3785652"/>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phân biệt gạo nếp, gạo tẻ:</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nếp: hạt tròn suôn hai đầu, màu trắng đục, hạt gạo mềm, mát.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tẻ: màu hơi trắng đục, thân hạt hơi dài, hình bầu dục.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gạo: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Chọn gạo có hạt đều nhau, không lẫn hạt lép, hạt nhỏ; ít đục, ít rạn nứt, rắn chắc, săn đều; không sâu mọt, mốc, không nát và có mùi thơm đặc trưng.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22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I.1 kết hợp với hiểu biết từ thực tiễn, hãy kể tên một số loại thực phẩm giàu tinh bột, chất xơ và nêu cách lựa chọn thực phẩm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3" y="3630482"/>
            <a:ext cx="4628276" cy="29849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82" y="1054360"/>
            <a:ext cx="4553631" cy="2415170"/>
          </a:xfrm>
          <a:prstGeom prst="rect">
            <a:avLst/>
          </a:prstGeom>
        </p:spPr>
      </p:pic>
    </p:spTree>
    <p:extLst>
      <p:ext uri="{BB962C8B-B14F-4D97-AF65-F5344CB8AC3E}">
        <p14:creationId xmlns:p14="http://schemas.microsoft.com/office/powerpoint/2010/main" val="34774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I.1 kết hợp với hiểu biết từ thực tiễn, hãy kể tên một số loại thực phẩm giàu tinh bột, chất xơ và nêu cách lựa chọn thực phẩm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3" y="3630482"/>
            <a:ext cx="4628276" cy="29849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82" y="1054360"/>
            <a:ext cx="4553631" cy="2415170"/>
          </a:xfrm>
          <a:prstGeom prst="rect">
            <a:avLst/>
          </a:prstGeom>
        </p:spPr>
      </p:pic>
      <p:sp>
        <p:nvSpPr>
          <p:cNvPr id="2" name="Rectangle 1"/>
          <p:cNvSpPr/>
          <p:nvPr/>
        </p:nvSpPr>
        <p:spPr>
          <a:xfrm>
            <a:off x="5324670" y="1054360"/>
            <a:ext cx="6096000" cy="5262979"/>
          </a:xfrm>
          <a:prstGeom prst="rect">
            <a:avLst/>
          </a:prstGeom>
        </p:spPr>
        <p:txBody>
          <a:bodyPr>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thực phẩm giàu tinh bột, chất xơ là: gạo, ngô, đậu xanh.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Cách lựa chọn các thực phẩm trên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Gạo: Chọn gạo có hạt đều nhau, không lẫn hạt lép, hạt nhỏ; ít đục, ít rạn nứt, rắn chắc, săn đều; không sâu mọt, mốc, không nát và có mùi thơm đặc trưng.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Ngô: chọn bắp mập, hạt đều và dày; tách vỏ để xem bắp có nhiều hạt không; lấy móng tay bấm vào hạt, nếu có nước màu trắng sữa là ngô non, nếu hạt cứng và khô là ngô già.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Đậu xanh: chọn loại vỏ màu xanh mượt, trơn láng, hạt ngắn, tròn đều, nặng tay; không sâu mọt, vụn nát, không lẫn đất, cát, đá, sỏi.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46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447</TotalTime>
  <Words>2389</Words>
  <Application>Microsoft Office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152</cp:revision>
  <dcterms:created xsi:type="dcterms:W3CDTF">2023-06-21T22:05:51Z</dcterms:created>
  <dcterms:modified xsi:type="dcterms:W3CDTF">2024-08-16T00:46:01Z</dcterms:modified>
</cp:coreProperties>
</file>