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57" r:id="rId3"/>
    <p:sldId id="437" r:id="rId4"/>
    <p:sldId id="438" r:id="rId5"/>
    <p:sldId id="439" r:id="rId6"/>
    <p:sldId id="442" r:id="rId7"/>
    <p:sldId id="353" r:id="rId8"/>
    <p:sldId id="441" r:id="rId9"/>
    <p:sldId id="440" r:id="rId10"/>
    <p:sldId id="414" r:id="rId11"/>
    <p:sldId id="444" r:id="rId12"/>
    <p:sldId id="271" r:id="rId13"/>
    <p:sldId id="461" r:id="rId14"/>
    <p:sldId id="411" r:id="rId15"/>
    <p:sldId id="462" r:id="rId16"/>
    <p:sldId id="276" r:id="rId17"/>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980" autoAdjust="0"/>
    <p:restoredTop sz="94660"/>
  </p:normalViewPr>
  <p:slideViewPr>
    <p:cSldViewPr snapToGrid="0">
      <p:cViewPr varScale="1">
        <p:scale>
          <a:sx n="87" d="100"/>
          <a:sy n="87" d="100"/>
        </p:scale>
        <p:origin x="437" y="6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589213" y="2514600"/>
            <a:ext cx="8915399" cy="2262781"/>
          </a:xfrm>
        </p:spPr>
        <p:txBody>
          <a:bodyPr anchor="b">
            <a:normAutofit/>
          </a:bodyPr>
          <a:lstStyle>
            <a:lvl1pPr>
              <a:defRPr sz="5400"/>
            </a:lvl1pPr>
          </a:lstStyle>
          <a:p>
            <a:r>
              <a:rPr lang="en-US" smtClean="0"/>
              <a:t>Click to edit Master title style</a:t>
            </a:r>
            <a:endParaRPr lang="en-US" dirty="0"/>
          </a:p>
        </p:txBody>
      </p:sp>
      <p:sp>
        <p:nvSpPr>
          <p:cNvPr id="3" name="Subtitle 2"/>
          <p:cNvSpPr>
            <a:spLocks noGrp="1"/>
          </p:cNvSpPr>
          <p:nvPr>
            <p:ph type="subTitle" idx="1"/>
          </p:nvPr>
        </p:nvSpPr>
        <p:spPr>
          <a:xfrm>
            <a:off x="2589213" y="4777379"/>
            <a:ext cx="8915399"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8/16/2024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7" name="Freeform 6"/>
          <p:cNvSpPr/>
          <p:nvPr/>
        </p:nvSpPr>
        <p:spPr bwMode="auto">
          <a:xfrm>
            <a:off x="0"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p:nvSpPr>
          <p:cNvPr id="6" name="Slide Number Placeholder 5"/>
          <p:cNvSpPr>
            <a:spLocks noGrp="1"/>
          </p:cNvSpPr>
          <p:nvPr>
            <p:ph type="sldNum" sz="quarter" idx="12"/>
          </p:nvPr>
        </p:nvSpPr>
        <p:spPr>
          <a:xfrm>
            <a:off x="531812" y="4529540"/>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2" y="609600"/>
            <a:ext cx="8915399" cy="3117040"/>
          </a:xfrm>
        </p:spPr>
        <p:txBody>
          <a:bodyPr anchor="ctr">
            <a:normAutofit/>
          </a:bodyPr>
          <a:lstStyle>
            <a:lvl1pPr algn="l">
              <a:defRPr sz="48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8/16/2024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n-US" smtClean="0"/>
              <a:t>Click to edit Master title style</a:t>
            </a:r>
            <a:endParaRPr lang="en-US" dirty="0"/>
          </a:p>
        </p:txBody>
      </p:sp>
      <p:sp>
        <p:nvSpPr>
          <p:cNvPr id="13" name="Text Placeholder 9"/>
          <p:cNvSpPr>
            <a:spLocks noGrp="1"/>
          </p:cNvSpPr>
          <p:nvPr>
            <p:ph type="body" sz="quarter" idx="13"/>
          </p:nvPr>
        </p:nvSpPr>
        <p:spPr>
          <a:xfrm>
            <a:off x="3275012" y="3505200"/>
            <a:ext cx="753655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Edit Master text styles</a:t>
            </a:r>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8/16/2024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1"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dirty="0"/>
              <a:pPr/>
              <a:t>‹#›</a:t>
            </a:fld>
            <a:endParaRPr lang="en-US" dirty="0"/>
          </a:p>
        </p:txBody>
      </p:sp>
      <p:sp>
        <p:nvSpPr>
          <p:cNvPr id="14" name="TextBox 13"/>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5" name="TextBox 14"/>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2589213" y="2438400"/>
            <a:ext cx="8915400" cy="2724845"/>
          </a:xfrm>
        </p:spPr>
        <p:txBody>
          <a:bodyPr anchor="b">
            <a:normAutofit/>
          </a:bodyPr>
          <a:lstStyle>
            <a:lvl1pPr algn="l">
              <a:defRPr sz="4800" b="0"/>
            </a:lvl1pPr>
          </a:lstStyle>
          <a:p>
            <a:r>
              <a:rPr lang="en-US" smtClean="0"/>
              <a:t>Click to edit Master title style</a:t>
            </a:r>
            <a:endParaRPr lang="en-US" dirty="0"/>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smtClean="0"/>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8/16/2024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1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n-US" smtClean="0"/>
              <a:t>Click to edit Master title style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Edit Master text styles</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smtClean="0"/>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8/16/2024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1"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a:t>
            </a:fld>
            <a:endParaRPr lang="en-US" dirty="0"/>
          </a:p>
        </p:txBody>
      </p:sp>
      <p:sp>
        <p:nvSpPr>
          <p:cNvPr id="17" name="TextBox 16"/>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8" name="TextBox 17"/>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2589212" y="627407"/>
            <a:ext cx="8915399" cy="2880020"/>
          </a:xfrm>
        </p:spPr>
        <p:txBody>
          <a:bodyPr anchor="ctr">
            <a:normAutofit/>
          </a:bodyPr>
          <a:lstStyle>
            <a:lvl1pPr algn="l">
              <a:defRPr sz="4800" b="0"/>
            </a:lvl1pPr>
          </a:lstStyle>
          <a:p>
            <a:r>
              <a:rPr lang="en-US" smtClean="0"/>
              <a:t>Click to edit Master title style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Edit Master text styles</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smtClean="0"/>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8/16/2024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8/16/2024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94812" y="627405"/>
            <a:ext cx="2207601" cy="5283817"/>
          </a:xfrm>
        </p:spPr>
        <p:txBody>
          <a:bodyPr vert="eaVert" anchor="ct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2589212" y="627405"/>
            <a:ext cx="6477000" cy="5283817"/>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8/16/2024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592925" y="624110"/>
            <a:ext cx="8911687" cy="1280890"/>
          </a:xfrm>
        </p:spPr>
        <p:txBody>
          <a:bodyPr/>
          <a:lstStyle/>
          <a:p>
            <a:r>
              <a:rPr lang="en-US" smtClean="0"/>
              <a:t>Click to edit Master title style</a:t>
            </a:r>
            <a:endParaRPr lang="en-US" dirty="0"/>
          </a:p>
        </p:txBody>
      </p:sp>
      <p:sp>
        <p:nvSpPr>
          <p:cNvPr id="3" name="Content Placeholder 2"/>
          <p:cNvSpPr>
            <a:spLocks noGrp="1"/>
          </p:cNvSpPr>
          <p:nvPr>
            <p:ph idx="1"/>
          </p:nvPr>
        </p:nvSpPr>
        <p:spPr>
          <a:xfrm>
            <a:off x="2589212" y="2133600"/>
            <a:ext cx="8915400" cy="3777622"/>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8/16/2024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589212" y="2058750"/>
            <a:ext cx="8915399" cy="1468800"/>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2589212" y="3530129"/>
            <a:ext cx="8915399"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8/16/2024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2589212" y="2133600"/>
            <a:ext cx="4313864" cy="3777622"/>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7190747" y="2126222"/>
            <a:ext cx="4313864" cy="3777622"/>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B61BEF0D-F0BB-DE4B-95CE-6DB70DBA9567}" type="datetimeFigureOut">
              <a:rPr lang="en-US" dirty="0"/>
              <a:pPr/>
              <a:t>8/16/2024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0"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1" name="Slide Number Placeholder 5"/>
          <p:cNvSpPr>
            <a:spLocks noGrp="1"/>
          </p:cNvSpPr>
          <p:nvPr>
            <p:ph type="sldNum" sz="quarter" idx="12"/>
          </p:nvPr>
        </p:nvSpPr>
        <p:spPr>
          <a:xfrm>
            <a:off x="531812" y="787782"/>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2939373" y="1972703"/>
            <a:ext cx="399273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2589212" y="2548966"/>
            <a:ext cx="4342893" cy="3354060"/>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7506629" y="1969475"/>
            <a:ext cx="3999001"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7166957" y="2545738"/>
            <a:ext cx="4338674" cy="3354060"/>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8/16/2024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12"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531812" y="787782"/>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8/16/2024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7"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8/16/2024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6"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2" y="446088"/>
            <a:ext cx="3505199" cy="976312"/>
          </a:xfrm>
        </p:spPr>
        <p:txBody>
          <a:bodyPr anchor="b"/>
          <a:lstStyle>
            <a:lvl1pPr algn="l">
              <a:defRPr sz="2000" b="0"/>
            </a:lvl1pPr>
          </a:lstStyle>
          <a:p>
            <a:r>
              <a:rPr lang="en-US" smtClean="0"/>
              <a:t>Click to edit Master title style</a:t>
            </a:r>
            <a:endParaRPr lang="en-US" dirty="0"/>
          </a:p>
        </p:txBody>
      </p:sp>
      <p:sp>
        <p:nvSpPr>
          <p:cNvPr id="3" name="Content Placeholder 2"/>
          <p:cNvSpPr>
            <a:spLocks noGrp="1"/>
          </p:cNvSpPr>
          <p:nvPr>
            <p:ph idx="1"/>
          </p:nvPr>
        </p:nvSpPr>
        <p:spPr>
          <a:xfrm>
            <a:off x="6323012" y="446088"/>
            <a:ext cx="5181600" cy="5414963"/>
          </a:xfrm>
        </p:spPr>
        <p:txBody>
          <a:bodyPr anchor="ct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2589212" y="1598613"/>
            <a:ext cx="3505199"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8/16/2024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3" y="4800600"/>
            <a:ext cx="8915400"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2589212" y="634965"/>
            <a:ext cx="8915400"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2589213" y="5367338"/>
            <a:ext cx="8915400"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8/16/2024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23" name="Group 22"/>
          <p:cNvGrpSpPr/>
          <p:nvPr/>
        </p:nvGrpSpPr>
        <p:grpSpPr>
          <a:xfrm>
            <a:off x="1" y="228600"/>
            <a:ext cx="2851516" cy="6638628"/>
            <a:chOff x="2487613" y="285750"/>
            <a:chExt cx="2428875" cy="5654676"/>
          </a:xfrm>
        </p:grpSpPr>
        <p:sp>
          <p:nvSpPr>
            <p:cNvPr id="24"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25"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26"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27"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28"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29"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30"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31"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32"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33"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34"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35"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10" name="Group 9"/>
          <p:cNvGrpSpPr/>
          <p:nvPr/>
        </p:nvGrpSpPr>
        <p:grpSpPr>
          <a:xfrm>
            <a:off x="27221" y="-786"/>
            <a:ext cx="2356674" cy="6854039"/>
            <a:chOff x="6627813" y="194833"/>
            <a:chExt cx="1952625" cy="5678918"/>
          </a:xfrm>
        </p:grpSpPr>
        <p:sp>
          <p:nvSpPr>
            <p:cNvPr id="11" name="Freeform 27"/>
            <p:cNvSpPr/>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12"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13"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14"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15"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16"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17"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18"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19"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20"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21"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22"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7" name="Rectangle 6"/>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2592924" y="624110"/>
            <a:ext cx="8911687" cy="1280890"/>
          </a:xfrm>
          <a:prstGeom prst="rect">
            <a:avLst/>
          </a:prstGeom>
        </p:spPr>
        <p:txBody>
          <a:bodyPr vert="horz" lIns="91440" tIns="45720" rIns="91440" bIns="45720" rtlCol="0" anchor="t">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2589212" y="2133600"/>
            <a:ext cx="8915400" cy="3886200"/>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10361612" y="6130437"/>
            <a:ext cx="1146283" cy="370396"/>
          </a:xfrm>
          <a:prstGeom prst="rect">
            <a:avLst/>
          </a:prstGeom>
        </p:spPr>
        <p:txBody>
          <a:bodyPr vert="horz" lIns="91440" tIns="45720" rIns="91440" bIns="45720" rtlCol="0" anchor="ctr"/>
          <a:lstStyle>
            <a:lvl1pPr algn="r">
              <a:defRPr sz="900">
                <a:solidFill>
                  <a:schemeClr val="tx1">
                    <a:tint val="75000"/>
                  </a:schemeClr>
                </a:solidFill>
              </a:defRPr>
            </a:lvl1pPr>
          </a:lstStyle>
          <a:p>
            <a:fld id="{B61BEF0D-F0BB-DE4B-95CE-6DB70DBA9567}" type="datetimeFigureOut">
              <a:rPr lang="en-US" dirty="0"/>
              <a:pPr/>
              <a:t>8/16/2024</a:t>
            </a:fld>
            <a:endParaRPr lang="en-US" dirty="0"/>
          </a:p>
        </p:txBody>
      </p:sp>
      <p:sp>
        <p:nvSpPr>
          <p:cNvPr id="5" name="Footer Placeholder 4"/>
          <p:cNvSpPr>
            <a:spLocks noGrp="1"/>
          </p:cNvSpPr>
          <p:nvPr>
            <p:ph type="ftr" sz="quarter" idx="3"/>
          </p:nvPr>
        </p:nvSpPr>
        <p:spPr>
          <a:xfrm>
            <a:off x="2589212" y="6135808"/>
            <a:ext cx="7619999"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bwMode="gray">
          <a:xfrm>
            <a:off x="531812" y="787782"/>
            <a:ext cx="779767" cy="365125"/>
          </a:xfrm>
          <a:prstGeom prst="rect">
            <a:avLst/>
          </a:prstGeom>
        </p:spPr>
        <p:txBody>
          <a:bodyPr vert="horz" lIns="91440" tIns="45720" rIns="91440" bIns="45720" rtlCol="0" anchor="ctr"/>
          <a:lstStyle>
            <a:lvl1pPr algn="r">
              <a:defRPr sz="2000">
                <a:solidFill>
                  <a:srgbClr val="FEFFFF"/>
                </a:solidFill>
              </a:defRPr>
            </a:lvl1pPr>
          </a:lstStyle>
          <a:p>
            <a:fld id="{D57F1E4F-1CFF-5643-939E-217C01CDF565}"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60" r:id="rId10"/>
    <p:sldLayoutId id="2147483661" r:id="rId11"/>
    <p:sldLayoutId id="2147483662" r:id="rId12"/>
    <p:sldLayoutId id="2147483663" r:id="rId13"/>
    <p:sldLayoutId id="2147483664" r:id="rId14"/>
    <p:sldLayoutId id="2147483658" r:id="rId15"/>
    <p:sldLayoutId id="2147483659" r:id="rId16"/>
  </p:sldLayoutIdLst>
  <p:txStyles>
    <p:title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685800" y="94423"/>
            <a:ext cx="11178744" cy="461665"/>
          </a:xfrm>
          <a:prstGeom prst="rect">
            <a:avLst/>
          </a:prstGeom>
        </p:spPr>
        <p:txBody>
          <a:bodyPr wrap="square">
            <a:spAutoFit/>
          </a:bodyPr>
          <a:lstStyle/>
          <a:p>
            <a:pPr algn="ctr"/>
            <a:r>
              <a:rPr lang="vi-VN" sz="2400" b="1" smtClean="0">
                <a:solidFill>
                  <a:srgbClr val="FF0000"/>
                </a:solidFill>
                <a:latin typeface="Times New Roman" panose="02020603050405020304" pitchFamily="18" charset="0"/>
                <a:cs typeface="Times New Roman" panose="02020603050405020304" pitchFamily="18" charset="0"/>
              </a:rPr>
              <a:t>TIẾT 13. BÀI </a:t>
            </a:r>
            <a:r>
              <a:rPr lang="vi-VN" sz="2400" b="1" smtClean="0">
                <a:solidFill>
                  <a:srgbClr val="FF0000"/>
                </a:solidFill>
                <a:latin typeface="Times New Roman" panose="02020603050405020304" pitchFamily="18" charset="0"/>
                <a:cs typeface="Times New Roman" panose="02020603050405020304" pitchFamily="18" charset="0"/>
              </a:rPr>
              <a:t>4. AN TOÀN LAO ĐỘNG VÀ AN TOÀN VỆ SINH THỰC PHẨM</a:t>
            </a:r>
            <a:endParaRPr lang="en-US" sz="2400">
              <a:solidFill>
                <a:srgbClr val="FF0000"/>
              </a:solidFill>
              <a:latin typeface="Times New Roman" panose="02020603050405020304" pitchFamily="18" charset="0"/>
              <a:cs typeface="Times New Roman" panose="02020603050405020304" pitchFamily="18" charset="0"/>
            </a:endParaRPr>
          </a:p>
        </p:txBody>
      </p:sp>
      <p:pic>
        <p:nvPicPr>
          <p:cNvPr id="3" name="Picture 2"/>
          <p:cNvPicPr>
            <a:picLocks noChangeAspect="1"/>
          </p:cNvPicPr>
          <p:nvPr/>
        </p:nvPicPr>
        <p:blipFill>
          <a:blip r:embed="rId2"/>
          <a:stretch>
            <a:fillRect/>
          </a:stretch>
        </p:blipFill>
        <p:spPr>
          <a:xfrm>
            <a:off x="380209" y="925420"/>
            <a:ext cx="11484335" cy="5686395"/>
          </a:xfrm>
          <a:prstGeom prst="rect">
            <a:avLst/>
          </a:prstGeom>
        </p:spPr>
      </p:pic>
    </p:spTree>
    <p:extLst>
      <p:ext uri="{BB962C8B-B14F-4D97-AF65-F5344CB8AC3E}">
        <p14:creationId xmlns:p14="http://schemas.microsoft.com/office/powerpoint/2010/main" val="770554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8696131" y="140160"/>
            <a:ext cx="3209729" cy="1938992"/>
          </a:xfrm>
          <a:prstGeom prst="rect">
            <a:avLst/>
          </a:prstGeom>
        </p:spPr>
        <p:txBody>
          <a:bodyPr wrap="square">
            <a:spAutoFit/>
          </a:bodyPr>
          <a:lstStyle/>
          <a:p>
            <a:r>
              <a:rPr lang="vi-VN" sz="2400" b="1">
                <a:solidFill>
                  <a:srgbClr val="0000FF"/>
                </a:solidFill>
                <a:latin typeface="Times New Roman" panose="02020603050405020304" pitchFamily="18" charset="0"/>
                <a:cs typeface="Times New Roman" panose="02020603050405020304" pitchFamily="18" charset="0"/>
              </a:rPr>
              <a:t>Quan sát bảng 4.1 và nêu các chú ý khi sử dụng và bảo quản dụng cụ, thiết bị nhà bếp.</a:t>
            </a:r>
            <a:endParaRPr lang="en-US" sz="2400" b="1">
              <a:solidFill>
                <a:srgbClr val="0000FF"/>
              </a:solidFill>
              <a:latin typeface="Times New Roman" panose="02020603050405020304" pitchFamily="18" charset="0"/>
              <a:cs typeface="Times New Roman" panose="02020603050405020304" pitchFamily="18" charset="0"/>
            </a:endParaRPr>
          </a:p>
        </p:txBody>
      </p:sp>
      <p:pic>
        <p:nvPicPr>
          <p:cNvPr id="6" name="Picture 5"/>
          <p:cNvPicPr/>
          <p:nvPr/>
        </p:nvPicPr>
        <p:blipFill>
          <a:blip r:embed="rId2">
            <a:extLst>
              <a:ext uri="{28A0092B-C50C-407E-A947-70E740481C1C}">
                <a14:useLocalDpi xmlns:a14="http://schemas.microsoft.com/office/drawing/2010/main" val="0"/>
              </a:ext>
            </a:extLst>
          </a:blip>
          <a:srcRect/>
          <a:stretch>
            <a:fillRect/>
          </a:stretch>
        </p:blipFill>
        <p:spPr bwMode="auto">
          <a:xfrm>
            <a:off x="242907" y="140160"/>
            <a:ext cx="8210628" cy="1524000"/>
          </a:xfrm>
          <a:prstGeom prst="rect">
            <a:avLst/>
          </a:prstGeom>
          <a:noFill/>
          <a:ln>
            <a:noFill/>
          </a:ln>
        </p:spPr>
      </p:pic>
      <p:pic>
        <p:nvPicPr>
          <p:cNvPr id="8" name="Picture 7"/>
          <p:cNvPicPr/>
          <p:nvPr/>
        </p:nvPicPr>
        <p:blipFill>
          <a:blip r:embed="rId3">
            <a:extLst>
              <a:ext uri="{28A0092B-C50C-407E-A947-70E740481C1C}">
                <a14:useLocalDpi xmlns:a14="http://schemas.microsoft.com/office/drawing/2010/main" val="0"/>
              </a:ext>
            </a:extLst>
          </a:blip>
          <a:srcRect/>
          <a:stretch>
            <a:fillRect/>
          </a:stretch>
        </p:blipFill>
        <p:spPr bwMode="auto">
          <a:xfrm>
            <a:off x="242907" y="1664160"/>
            <a:ext cx="8210628" cy="5128260"/>
          </a:xfrm>
          <a:prstGeom prst="rect">
            <a:avLst/>
          </a:prstGeom>
          <a:noFill/>
          <a:ln>
            <a:noFill/>
          </a:ln>
        </p:spPr>
      </p:pic>
    </p:spTree>
    <p:extLst>
      <p:ext uri="{BB962C8B-B14F-4D97-AF65-F5344CB8AC3E}">
        <p14:creationId xmlns:p14="http://schemas.microsoft.com/office/powerpoint/2010/main" val="1177040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par>
                                <p:cTn id="8" presetID="22" presetClass="entr" presetSubtype="4" fill="hold"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wipe(down)">
                                      <p:cBhvr>
                                        <p:cTn id="10" dur="500"/>
                                        <p:tgtEl>
                                          <p:spTgt spid="6"/>
                                        </p:tgtEl>
                                      </p:cBhvr>
                                    </p:animEffect>
                                  </p:childTnLst>
                                </p:cTn>
                              </p:par>
                              <p:par>
                                <p:cTn id="11" presetID="22" presetClass="entr" presetSubtype="4" fill="hold" nodeType="with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down)">
                                      <p:cBhvr>
                                        <p:cTn id="13"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12870" y="129592"/>
            <a:ext cx="11706282" cy="461665"/>
          </a:xfrm>
          <a:prstGeom prst="rect">
            <a:avLst/>
          </a:prstGeom>
        </p:spPr>
        <p:txBody>
          <a:bodyPr wrap="square">
            <a:spAutoFit/>
          </a:bodyPr>
          <a:lstStyle/>
          <a:p>
            <a:pPr algn="ctr"/>
            <a:r>
              <a:rPr lang="vi-VN" sz="2400" b="1">
                <a:solidFill>
                  <a:srgbClr val="FF0000"/>
                </a:solidFill>
                <a:latin typeface="Times New Roman" panose="02020603050405020304" pitchFamily="18" charset="0"/>
                <a:cs typeface="Times New Roman" panose="02020603050405020304" pitchFamily="18" charset="0"/>
              </a:rPr>
              <a:t>TIẾT 13. BÀI 4. AN TOÀN LAO ĐỘNG VÀ AN TOÀN VỆ SINH THỰC PHẨM</a:t>
            </a:r>
            <a:endParaRPr lang="en-US" sz="2400">
              <a:solidFill>
                <a:srgbClr val="FF0000"/>
              </a:solidFill>
              <a:latin typeface="Times New Roman" panose="02020603050405020304" pitchFamily="18" charset="0"/>
              <a:cs typeface="Times New Roman" panose="02020603050405020304" pitchFamily="18" charset="0"/>
            </a:endParaRPr>
          </a:p>
        </p:txBody>
      </p:sp>
      <p:sp>
        <p:nvSpPr>
          <p:cNvPr id="2" name="Rectangle 1"/>
          <p:cNvSpPr/>
          <p:nvPr/>
        </p:nvSpPr>
        <p:spPr>
          <a:xfrm>
            <a:off x="267478" y="713134"/>
            <a:ext cx="11597066" cy="1569660"/>
          </a:xfrm>
          <a:prstGeom prst="rect">
            <a:avLst/>
          </a:prstGeom>
        </p:spPr>
        <p:txBody>
          <a:bodyPr wrap="square">
            <a:spAutoFit/>
          </a:bodyPr>
          <a:lstStyle/>
          <a:p>
            <a:pPr marL="30480" marR="30480" algn="just">
              <a:spcAft>
                <a:spcPts val="0"/>
              </a:spcAft>
            </a:pPr>
            <a:r>
              <a:rPr lang="vi-VN" sz="2400" b="1">
                <a:solidFill>
                  <a:srgbClr val="000000"/>
                </a:solidFill>
                <a:latin typeface="Times New Roman" panose="02020603050405020304" pitchFamily="18" charset="0"/>
                <a:ea typeface="Times New Roman" panose="02020603050405020304" pitchFamily="18" charset="0"/>
              </a:rPr>
              <a:t>I. An toàn lao động trong chế biến thực phẩm</a:t>
            </a:r>
            <a:endParaRPr lang="en-US" sz="2400" b="1">
              <a:latin typeface="Times New Roman" panose="02020603050405020304" pitchFamily="18" charset="0"/>
              <a:ea typeface="Times New Roman" panose="02020603050405020304" pitchFamily="18" charset="0"/>
            </a:endParaRPr>
          </a:p>
          <a:p>
            <a:r>
              <a:rPr lang="vi-VN" sz="2400" b="1">
                <a:latin typeface="Times New Roman" panose="02020603050405020304" pitchFamily="18" charset="0"/>
                <a:cs typeface="Times New Roman" panose="02020603050405020304" pitchFamily="18" charset="0"/>
              </a:rPr>
              <a:t>2. Sử dụng và bảo quản  các dụng cụ và thiết bị nhà bếp</a:t>
            </a:r>
            <a:endParaRPr lang="en-US" sz="2400" b="1">
              <a:latin typeface="Times New Roman" panose="02020603050405020304" pitchFamily="18" charset="0"/>
              <a:cs typeface="Times New Roman" panose="02020603050405020304" pitchFamily="18" charset="0"/>
            </a:endParaRPr>
          </a:p>
          <a:p>
            <a:r>
              <a:rPr lang="vi-VN" sz="2400">
                <a:latin typeface="Times New Roman" panose="02020603050405020304" pitchFamily="18" charset="0"/>
                <a:cs typeface="Times New Roman" panose="02020603050405020304" pitchFamily="18" charset="0"/>
              </a:rPr>
              <a:t>b. Sử dụng và bảo quản dụng cụ, thiết bị, nhà bếp</a:t>
            </a:r>
            <a:endParaRPr lang="en-US" sz="2400">
              <a:latin typeface="Times New Roman" panose="02020603050405020304" pitchFamily="18" charset="0"/>
              <a:cs typeface="Times New Roman" panose="02020603050405020304" pitchFamily="18" charset="0"/>
            </a:endParaRPr>
          </a:p>
          <a:p>
            <a:r>
              <a:rPr lang="vi-VN" sz="2400">
                <a:latin typeface="Times New Roman" panose="02020603050405020304" pitchFamily="18" charset="0"/>
                <a:cs typeface="Times New Roman" panose="02020603050405020304" pitchFamily="18" charset="0"/>
              </a:rPr>
              <a:t>Bảng 4.1</a:t>
            </a:r>
            <a:endParaRPr lang="en-US" sz="240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7252479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barn(inVertical)">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wipe(down)">
                                      <p:cBhvr>
                                        <p:cTn id="12" dur="500"/>
                                        <p:tgtEl>
                                          <p:spTgt spid="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2">
                                            <p:txEl>
                                              <p:pRg st="2" end="2"/>
                                            </p:txEl>
                                          </p:spTgt>
                                        </p:tgtEl>
                                        <p:attrNameLst>
                                          <p:attrName>style.visibility</p:attrName>
                                        </p:attrNameLst>
                                      </p:cBhvr>
                                      <p:to>
                                        <p:strVal val="visible"/>
                                      </p:to>
                                    </p:set>
                                    <p:animEffect transition="in" filter="wipe(down)">
                                      <p:cBhvr>
                                        <p:cTn id="17" dur="500"/>
                                        <p:tgtEl>
                                          <p:spTgt spid="2">
                                            <p:txEl>
                                              <p:pRg st="2" end="2"/>
                                            </p:txEl>
                                          </p:spTgt>
                                        </p:tgtEl>
                                      </p:cBhvr>
                                    </p:animEffect>
                                  </p:childTnLst>
                                </p:cTn>
                              </p:par>
                              <p:par>
                                <p:cTn id="18" presetID="22" presetClass="entr" presetSubtype="4" fill="hold" nodeType="withEffect">
                                  <p:stCondLst>
                                    <p:cond delay="0"/>
                                  </p:stCondLst>
                                  <p:childTnLst>
                                    <p:set>
                                      <p:cBhvr>
                                        <p:cTn id="19" dur="1" fill="hold">
                                          <p:stCondLst>
                                            <p:cond delay="0"/>
                                          </p:stCondLst>
                                        </p:cTn>
                                        <p:tgtEl>
                                          <p:spTgt spid="2">
                                            <p:txEl>
                                              <p:pRg st="3" end="3"/>
                                            </p:txEl>
                                          </p:spTgt>
                                        </p:tgtEl>
                                        <p:attrNameLst>
                                          <p:attrName>style.visibility</p:attrName>
                                        </p:attrNameLst>
                                      </p:cBhvr>
                                      <p:to>
                                        <p:strVal val="visible"/>
                                      </p:to>
                                    </p:set>
                                    <p:animEffect transition="in" filter="wipe(down)">
                                      <p:cBhvr>
                                        <p:cTn id="20" dur="500"/>
                                        <p:tgtEl>
                                          <p:spTgt spid="2">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stretch>
            <a:fillRect/>
          </a:stretch>
        </p:blipFill>
        <p:spPr>
          <a:xfrm>
            <a:off x="6095989" y="3428998"/>
            <a:ext cx="21" cy="4"/>
          </a:xfrm>
          <a:prstGeom prst="rect">
            <a:avLst/>
          </a:prstGeom>
        </p:spPr>
      </p:pic>
      <p:sp>
        <p:nvSpPr>
          <p:cNvPr id="3" name="TextBox 2"/>
          <p:cNvSpPr txBox="1"/>
          <p:nvPr/>
        </p:nvSpPr>
        <p:spPr>
          <a:xfrm>
            <a:off x="4729965" y="0"/>
            <a:ext cx="2732048" cy="584775"/>
          </a:xfrm>
          <a:prstGeom prst="rect">
            <a:avLst/>
          </a:prstGeom>
          <a:noFill/>
        </p:spPr>
        <p:txBody>
          <a:bodyPr wrap="square" rtlCol="0">
            <a:spAutoFit/>
          </a:bodyPr>
          <a:lstStyle/>
          <a:p>
            <a:r>
              <a:rPr lang="en-US" sz="3200" b="1" smtClean="0">
                <a:solidFill>
                  <a:srgbClr val="FF0000"/>
                </a:solidFill>
                <a:latin typeface="Times New Roman" panose="02020603050405020304" pitchFamily="18" charset="0"/>
                <a:cs typeface="Times New Roman" panose="02020603050405020304" pitchFamily="18" charset="0"/>
              </a:rPr>
              <a:t>LUYỆN TẬP</a:t>
            </a:r>
            <a:endParaRPr lang="en-US" sz="3200" b="1">
              <a:solidFill>
                <a:srgbClr val="FF0000"/>
              </a:solidFill>
              <a:latin typeface="Times New Roman" panose="02020603050405020304" pitchFamily="18" charset="0"/>
              <a:cs typeface="Times New Roman" panose="02020603050405020304" pitchFamily="18" charset="0"/>
            </a:endParaRPr>
          </a:p>
        </p:txBody>
      </p:sp>
      <p:sp>
        <p:nvSpPr>
          <p:cNvPr id="2" name="Rectangle 1"/>
          <p:cNvSpPr/>
          <p:nvPr/>
        </p:nvSpPr>
        <p:spPr>
          <a:xfrm>
            <a:off x="289249" y="466530"/>
            <a:ext cx="11756571" cy="461665"/>
          </a:xfrm>
          <a:prstGeom prst="rect">
            <a:avLst/>
          </a:prstGeom>
        </p:spPr>
        <p:txBody>
          <a:bodyPr wrap="square">
            <a:spAutoFit/>
          </a:bodyPr>
          <a:lstStyle/>
          <a:p>
            <a:r>
              <a:rPr lang="vi-VN" sz="2400" b="1">
                <a:solidFill>
                  <a:srgbClr val="0000FF"/>
                </a:solidFill>
                <a:latin typeface="Times New Roman" panose="02020603050405020304" pitchFamily="18" charset="0"/>
                <a:cs typeface="Times New Roman" panose="02020603050405020304" pitchFamily="18" charset="0"/>
              </a:rPr>
              <a:t>1.</a:t>
            </a:r>
            <a:r>
              <a:rPr lang="en-US" sz="2400" b="1">
                <a:solidFill>
                  <a:srgbClr val="0000FF"/>
                </a:solidFill>
                <a:latin typeface="Times New Roman" panose="02020603050405020304" pitchFamily="18" charset="0"/>
                <a:cs typeface="Times New Roman" panose="02020603050405020304" pitchFamily="18" charset="0"/>
              </a:rPr>
              <a:t> </a:t>
            </a:r>
            <a:r>
              <a:rPr lang="en-US" sz="2400" b="1" smtClean="0">
                <a:solidFill>
                  <a:srgbClr val="0000FF"/>
                </a:solidFill>
                <a:latin typeface="Times New Roman" panose="02020603050405020304" pitchFamily="18" charset="0"/>
                <a:cs typeface="Times New Roman" panose="02020603050405020304" pitchFamily="18" charset="0"/>
              </a:rPr>
              <a:t>Vì </a:t>
            </a:r>
            <a:r>
              <a:rPr lang="en-US" sz="2400" b="1">
                <a:solidFill>
                  <a:srgbClr val="0000FF"/>
                </a:solidFill>
                <a:latin typeface="Times New Roman" panose="02020603050405020304" pitchFamily="18" charset="0"/>
                <a:cs typeface="Times New Roman" panose="02020603050405020304" pitchFamily="18" charset="0"/>
              </a:rPr>
              <a:t>sao cần đảm bảo an toàn lao động </a:t>
            </a:r>
            <a:r>
              <a:rPr lang="en-US" sz="2400" b="1" smtClean="0">
                <a:solidFill>
                  <a:srgbClr val="0000FF"/>
                </a:solidFill>
                <a:latin typeface="Times New Roman" panose="02020603050405020304" pitchFamily="18" charset="0"/>
                <a:cs typeface="Times New Roman" panose="02020603050405020304" pitchFamily="18" charset="0"/>
              </a:rPr>
              <a:t>trong </a:t>
            </a:r>
            <a:r>
              <a:rPr lang="en-US" sz="2400" b="1">
                <a:solidFill>
                  <a:srgbClr val="0000FF"/>
                </a:solidFill>
                <a:latin typeface="Times New Roman" panose="02020603050405020304" pitchFamily="18" charset="0"/>
                <a:cs typeface="Times New Roman" panose="02020603050405020304" pitchFamily="18" charset="0"/>
              </a:rPr>
              <a:t>chế biến thực phẩm.</a:t>
            </a:r>
          </a:p>
        </p:txBody>
      </p:sp>
      <p:pic>
        <p:nvPicPr>
          <p:cNvPr id="5" name="Picture 4"/>
          <p:cNvPicPr>
            <a:picLocks noChangeAspect="1"/>
          </p:cNvPicPr>
          <p:nvPr/>
        </p:nvPicPr>
        <p:blipFill>
          <a:blip r:embed="rId3"/>
          <a:stretch>
            <a:fillRect/>
          </a:stretch>
        </p:blipFill>
        <p:spPr>
          <a:xfrm>
            <a:off x="289249" y="1297527"/>
            <a:ext cx="6804362" cy="4244857"/>
          </a:xfrm>
          <a:prstGeom prst="rect">
            <a:avLst/>
          </a:prstGeom>
        </p:spPr>
      </p:pic>
      <p:sp>
        <p:nvSpPr>
          <p:cNvPr id="6" name="TextBox 5"/>
          <p:cNvSpPr txBox="1"/>
          <p:nvPr/>
        </p:nvSpPr>
        <p:spPr>
          <a:xfrm>
            <a:off x="1618953" y="5537717"/>
            <a:ext cx="4477035" cy="400110"/>
          </a:xfrm>
          <a:prstGeom prst="rect">
            <a:avLst/>
          </a:prstGeom>
          <a:noFill/>
        </p:spPr>
        <p:txBody>
          <a:bodyPr wrap="square" rtlCol="0">
            <a:spAutoFit/>
          </a:bodyPr>
          <a:lstStyle/>
          <a:p>
            <a:r>
              <a:rPr lang="vi-VN" sz="2000" b="1" i="1" smtClean="0">
                <a:latin typeface="Times New Roman" panose="02020603050405020304" pitchFamily="18" charset="0"/>
                <a:cs typeface="Times New Roman" panose="02020603050405020304" pitchFamily="18" charset="0"/>
              </a:rPr>
              <a:t>Các loại thực phẩm thường sử dụng</a:t>
            </a:r>
            <a:endParaRPr lang="en-US" sz="2000" b="1" i="1">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7778613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barn(inVertical)">
                                      <p:cBhvr>
                                        <p:cTn id="10" dur="500"/>
                                        <p:tgtEl>
                                          <p:spTgt spid="2"/>
                                        </p:tgtEl>
                                      </p:cBhvr>
                                    </p:animEffect>
                                  </p:childTnLst>
                                </p:cTn>
                              </p:par>
                              <p:par>
                                <p:cTn id="11" presetID="16" presetClass="entr" presetSubtype="21" fill="hold" grpId="0" nodeType="with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barn(inVertical)">
                                      <p:cBhvr>
                                        <p:cTn id="13" dur="500"/>
                                        <p:tgtEl>
                                          <p:spTgt spid="6"/>
                                        </p:tgtEl>
                                      </p:cBhvr>
                                    </p:animEffect>
                                  </p:childTnLst>
                                </p:cTn>
                              </p:par>
                              <p:par>
                                <p:cTn id="14" presetID="16" presetClass="entr" presetSubtype="21" fill="hold" nodeType="with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barn(inVertical)">
                                      <p:cBhvr>
                                        <p:cTn id="16"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6"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stretch>
            <a:fillRect/>
          </a:stretch>
        </p:blipFill>
        <p:spPr>
          <a:xfrm>
            <a:off x="6095989" y="3428998"/>
            <a:ext cx="21" cy="4"/>
          </a:xfrm>
          <a:prstGeom prst="rect">
            <a:avLst/>
          </a:prstGeom>
        </p:spPr>
      </p:pic>
      <p:sp>
        <p:nvSpPr>
          <p:cNvPr id="3" name="TextBox 2"/>
          <p:cNvSpPr txBox="1"/>
          <p:nvPr/>
        </p:nvSpPr>
        <p:spPr>
          <a:xfrm>
            <a:off x="4729965" y="0"/>
            <a:ext cx="2732048" cy="584775"/>
          </a:xfrm>
          <a:prstGeom prst="rect">
            <a:avLst/>
          </a:prstGeom>
          <a:noFill/>
        </p:spPr>
        <p:txBody>
          <a:bodyPr wrap="square" rtlCol="0">
            <a:spAutoFit/>
          </a:bodyPr>
          <a:lstStyle/>
          <a:p>
            <a:r>
              <a:rPr lang="en-US" sz="3200" b="1" smtClean="0">
                <a:solidFill>
                  <a:srgbClr val="FF0000"/>
                </a:solidFill>
                <a:latin typeface="Times New Roman" panose="02020603050405020304" pitchFamily="18" charset="0"/>
                <a:cs typeface="Times New Roman" panose="02020603050405020304" pitchFamily="18" charset="0"/>
              </a:rPr>
              <a:t>LUYỆN TẬP</a:t>
            </a:r>
            <a:endParaRPr lang="en-US" sz="3200" b="1">
              <a:solidFill>
                <a:srgbClr val="FF0000"/>
              </a:solidFill>
              <a:latin typeface="Times New Roman" panose="02020603050405020304" pitchFamily="18" charset="0"/>
              <a:cs typeface="Times New Roman" panose="02020603050405020304" pitchFamily="18" charset="0"/>
            </a:endParaRPr>
          </a:p>
        </p:txBody>
      </p:sp>
      <p:sp>
        <p:nvSpPr>
          <p:cNvPr id="2" name="Rectangle 1"/>
          <p:cNvSpPr/>
          <p:nvPr/>
        </p:nvSpPr>
        <p:spPr>
          <a:xfrm>
            <a:off x="289249" y="466530"/>
            <a:ext cx="11756571" cy="461665"/>
          </a:xfrm>
          <a:prstGeom prst="rect">
            <a:avLst/>
          </a:prstGeom>
        </p:spPr>
        <p:txBody>
          <a:bodyPr wrap="square">
            <a:spAutoFit/>
          </a:bodyPr>
          <a:lstStyle/>
          <a:p>
            <a:r>
              <a:rPr lang="vi-VN" sz="2400" b="1">
                <a:solidFill>
                  <a:srgbClr val="0000FF"/>
                </a:solidFill>
                <a:latin typeface="Times New Roman" panose="02020603050405020304" pitchFamily="18" charset="0"/>
                <a:cs typeface="Times New Roman" panose="02020603050405020304" pitchFamily="18" charset="0"/>
              </a:rPr>
              <a:t>1.</a:t>
            </a:r>
            <a:r>
              <a:rPr lang="en-US" sz="2400" b="1">
                <a:solidFill>
                  <a:srgbClr val="0000FF"/>
                </a:solidFill>
                <a:latin typeface="Times New Roman" panose="02020603050405020304" pitchFamily="18" charset="0"/>
                <a:cs typeface="Times New Roman" panose="02020603050405020304" pitchFamily="18" charset="0"/>
              </a:rPr>
              <a:t> </a:t>
            </a:r>
            <a:r>
              <a:rPr lang="en-US" sz="2400" b="1" smtClean="0">
                <a:solidFill>
                  <a:srgbClr val="0000FF"/>
                </a:solidFill>
                <a:latin typeface="Times New Roman" panose="02020603050405020304" pitchFamily="18" charset="0"/>
                <a:cs typeface="Times New Roman" panose="02020603050405020304" pitchFamily="18" charset="0"/>
              </a:rPr>
              <a:t>Vì </a:t>
            </a:r>
            <a:r>
              <a:rPr lang="en-US" sz="2400" b="1">
                <a:solidFill>
                  <a:srgbClr val="0000FF"/>
                </a:solidFill>
                <a:latin typeface="Times New Roman" panose="02020603050405020304" pitchFamily="18" charset="0"/>
                <a:cs typeface="Times New Roman" panose="02020603050405020304" pitchFamily="18" charset="0"/>
              </a:rPr>
              <a:t>sao cần đảm bảo an toàn lao động </a:t>
            </a:r>
            <a:r>
              <a:rPr lang="en-US" sz="2400" b="1" smtClean="0">
                <a:solidFill>
                  <a:srgbClr val="0000FF"/>
                </a:solidFill>
                <a:latin typeface="Times New Roman" panose="02020603050405020304" pitchFamily="18" charset="0"/>
                <a:cs typeface="Times New Roman" panose="02020603050405020304" pitchFamily="18" charset="0"/>
              </a:rPr>
              <a:t>trong </a:t>
            </a:r>
            <a:r>
              <a:rPr lang="en-US" sz="2400" b="1">
                <a:solidFill>
                  <a:srgbClr val="0000FF"/>
                </a:solidFill>
                <a:latin typeface="Times New Roman" panose="02020603050405020304" pitchFamily="18" charset="0"/>
                <a:cs typeface="Times New Roman" panose="02020603050405020304" pitchFamily="18" charset="0"/>
              </a:rPr>
              <a:t>chế biến thực phẩm.</a:t>
            </a:r>
          </a:p>
        </p:txBody>
      </p:sp>
      <p:pic>
        <p:nvPicPr>
          <p:cNvPr id="5" name="Picture 4"/>
          <p:cNvPicPr>
            <a:picLocks noChangeAspect="1"/>
          </p:cNvPicPr>
          <p:nvPr/>
        </p:nvPicPr>
        <p:blipFill>
          <a:blip r:embed="rId3"/>
          <a:stretch>
            <a:fillRect/>
          </a:stretch>
        </p:blipFill>
        <p:spPr>
          <a:xfrm>
            <a:off x="289249" y="1297527"/>
            <a:ext cx="6804362" cy="4244857"/>
          </a:xfrm>
          <a:prstGeom prst="rect">
            <a:avLst/>
          </a:prstGeom>
        </p:spPr>
      </p:pic>
      <p:sp>
        <p:nvSpPr>
          <p:cNvPr id="6" name="TextBox 5"/>
          <p:cNvSpPr txBox="1"/>
          <p:nvPr/>
        </p:nvSpPr>
        <p:spPr>
          <a:xfrm>
            <a:off x="1618953" y="5537717"/>
            <a:ext cx="4477035" cy="400110"/>
          </a:xfrm>
          <a:prstGeom prst="rect">
            <a:avLst/>
          </a:prstGeom>
          <a:noFill/>
        </p:spPr>
        <p:txBody>
          <a:bodyPr wrap="square" rtlCol="0">
            <a:spAutoFit/>
          </a:bodyPr>
          <a:lstStyle/>
          <a:p>
            <a:r>
              <a:rPr lang="vi-VN" sz="2000" b="1" i="1" smtClean="0">
                <a:latin typeface="Times New Roman" panose="02020603050405020304" pitchFamily="18" charset="0"/>
                <a:cs typeface="Times New Roman" panose="02020603050405020304" pitchFamily="18" charset="0"/>
              </a:rPr>
              <a:t>Các loại thực phẩm thường sử dụng</a:t>
            </a:r>
            <a:endParaRPr lang="en-US" sz="2000" b="1" i="1">
              <a:latin typeface="Times New Roman" panose="02020603050405020304" pitchFamily="18" charset="0"/>
              <a:cs typeface="Times New Roman" panose="02020603050405020304" pitchFamily="18" charset="0"/>
            </a:endParaRPr>
          </a:p>
        </p:txBody>
      </p:sp>
      <p:sp>
        <p:nvSpPr>
          <p:cNvPr id="4" name="Rectangle 3"/>
          <p:cNvSpPr/>
          <p:nvPr/>
        </p:nvSpPr>
        <p:spPr>
          <a:xfrm>
            <a:off x="7093611" y="882028"/>
            <a:ext cx="5098389" cy="2862322"/>
          </a:xfrm>
          <a:prstGeom prst="rect">
            <a:avLst/>
          </a:prstGeom>
        </p:spPr>
        <p:txBody>
          <a:bodyPr wrap="square">
            <a:spAutoFit/>
          </a:bodyPr>
          <a:lstStyle/>
          <a:p>
            <a:pPr marL="30480" marR="30480" algn="just">
              <a:spcAft>
                <a:spcPts val="0"/>
              </a:spcAft>
            </a:pPr>
            <a:r>
              <a:rPr lang="vi-VN" sz="2000">
                <a:solidFill>
                  <a:srgbClr val="FF0000"/>
                </a:solidFill>
                <a:latin typeface="Times New Roman" panose="02020603050405020304" pitchFamily="18" charset="0"/>
                <a:ea typeface="Times New Roman" panose="02020603050405020304" pitchFamily="18" charset="0"/>
              </a:rPr>
              <a:t>1. </a:t>
            </a:r>
            <a:r>
              <a:rPr lang="en-US" sz="2000">
                <a:solidFill>
                  <a:srgbClr val="FF0000"/>
                </a:solidFill>
                <a:latin typeface="Times New Roman" panose="02020603050405020304" pitchFamily="18" charset="0"/>
                <a:ea typeface="Times New Roman" panose="02020603050405020304" pitchFamily="18" charset="0"/>
              </a:rPr>
              <a:t>Cần đảm bảo an toàn lao động và an toàn về sinh thực phẩm trong chế biến thực phẩm vì:</a:t>
            </a:r>
          </a:p>
          <a:p>
            <a:pPr marL="30480" marR="30480" algn="just">
              <a:spcAft>
                <a:spcPts val="0"/>
              </a:spcAft>
            </a:pPr>
            <a:r>
              <a:rPr lang="en-US" sz="2000">
                <a:solidFill>
                  <a:srgbClr val="FF0000"/>
                </a:solidFill>
                <a:latin typeface="Times New Roman" panose="02020603050405020304" pitchFamily="18" charset="0"/>
                <a:ea typeface="Times New Roman" panose="02020603050405020304" pitchFamily="18" charset="0"/>
              </a:rPr>
              <a:t>- Đảm bảo an toàn lao động giúp:</a:t>
            </a:r>
          </a:p>
          <a:p>
            <a:pPr marL="30480" marR="30480" algn="just">
              <a:spcAft>
                <a:spcPts val="0"/>
              </a:spcAft>
            </a:pPr>
            <a:r>
              <a:rPr lang="en-US" sz="2000">
                <a:solidFill>
                  <a:srgbClr val="FF0000"/>
                </a:solidFill>
                <a:latin typeface="Times New Roman" panose="02020603050405020304" pitchFamily="18" charset="0"/>
                <a:ea typeface="Times New Roman" panose="02020603050405020304" pitchFamily="18" charset="0"/>
              </a:rPr>
              <a:t>+ Giảm thiểu nguy cơ mắc phải các tai nạn.</a:t>
            </a:r>
          </a:p>
          <a:p>
            <a:pPr marL="30480" marR="30480" algn="just">
              <a:spcAft>
                <a:spcPts val="0"/>
              </a:spcAft>
            </a:pPr>
            <a:r>
              <a:rPr lang="en-US" sz="2000">
                <a:solidFill>
                  <a:srgbClr val="FF0000"/>
                </a:solidFill>
                <a:latin typeface="Times New Roman" panose="02020603050405020304" pitchFamily="18" charset="0"/>
                <a:ea typeface="Times New Roman" panose="02020603050405020304" pitchFamily="18" charset="0"/>
              </a:rPr>
              <a:t>+ Giảm thiểu nguy cơ thiệt hại về tài sản cá nhân và doanh nghiệp.</a:t>
            </a:r>
          </a:p>
          <a:p>
            <a:pPr marL="30480" marR="30480" algn="just">
              <a:spcAft>
                <a:spcPts val="0"/>
              </a:spcAft>
            </a:pPr>
            <a:r>
              <a:rPr lang="en-US" sz="2000">
                <a:solidFill>
                  <a:srgbClr val="FF0000"/>
                </a:solidFill>
                <a:latin typeface="Times New Roman" panose="02020603050405020304" pitchFamily="18" charset="0"/>
                <a:ea typeface="Times New Roman" panose="02020603050405020304" pitchFamily="18" charset="0"/>
              </a:rPr>
              <a:t>+ Giúp người lao động thuận lợi, hiệu quả, yên tâm hơn trong quá trình chế biến thực phẩm, nâng cao năng suất làm việc</a:t>
            </a:r>
            <a:r>
              <a:rPr lang="en-US" sz="2000" smtClean="0">
                <a:solidFill>
                  <a:srgbClr val="FF0000"/>
                </a:solidFill>
                <a:latin typeface="Times New Roman" panose="02020603050405020304" pitchFamily="18" charset="0"/>
                <a:ea typeface="Times New Roman" panose="02020603050405020304" pitchFamily="18" charset="0"/>
              </a:rPr>
              <a:t>.</a:t>
            </a:r>
            <a:endParaRPr lang="en-US" sz="2000">
              <a:solidFill>
                <a:srgbClr val="FF0000"/>
              </a:solidFill>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25931884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barn(inVertical)">
                                      <p:cBhvr>
                                        <p:cTn id="7" dur="500"/>
                                        <p:tgtEl>
                                          <p:spTgt spid="4">
                                            <p:txEl>
                                              <p:pRg st="0" end="0"/>
                                            </p:txEl>
                                          </p:spTgt>
                                        </p:tgtEl>
                                      </p:cBhvr>
                                    </p:animEffect>
                                  </p:childTnLst>
                                </p:cTn>
                              </p:par>
                              <p:par>
                                <p:cTn id="8" presetID="16" presetClass="entr" presetSubtype="21" fill="hold" nodeType="withEffect">
                                  <p:stCondLst>
                                    <p:cond delay="0"/>
                                  </p:stCondLst>
                                  <p:childTnLst>
                                    <p:set>
                                      <p:cBhvr>
                                        <p:cTn id="9" dur="1" fill="hold">
                                          <p:stCondLst>
                                            <p:cond delay="0"/>
                                          </p:stCondLst>
                                        </p:cTn>
                                        <p:tgtEl>
                                          <p:spTgt spid="4">
                                            <p:txEl>
                                              <p:pRg st="1" end="1"/>
                                            </p:txEl>
                                          </p:spTgt>
                                        </p:tgtEl>
                                        <p:attrNameLst>
                                          <p:attrName>style.visibility</p:attrName>
                                        </p:attrNameLst>
                                      </p:cBhvr>
                                      <p:to>
                                        <p:strVal val="visible"/>
                                      </p:to>
                                    </p:set>
                                    <p:animEffect transition="in" filter="barn(inVertical)">
                                      <p:cBhvr>
                                        <p:cTn id="10" dur="500"/>
                                        <p:tgtEl>
                                          <p:spTgt spid="4">
                                            <p:txEl>
                                              <p:pRg st="1" end="1"/>
                                            </p:txEl>
                                          </p:spTgt>
                                        </p:tgtEl>
                                      </p:cBhvr>
                                    </p:animEffect>
                                  </p:childTnLst>
                                </p:cTn>
                              </p:par>
                              <p:par>
                                <p:cTn id="11" presetID="16" presetClass="entr" presetSubtype="21" fill="hold" nodeType="withEffect">
                                  <p:stCondLst>
                                    <p:cond delay="0"/>
                                  </p:stCondLst>
                                  <p:childTnLst>
                                    <p:set>
                                      <p:cBhvr>
                                        <p:cTn id="12" dur="1" fill="hold">
                                          <p:stCondLst>
                                            <p:cond delay="0"/>
                                          </p:stCondLst>
                                        </p:cTn>
                                        <p:tgtEl>
                                          <p:spTgt spid="4">
                                            <p:txEl>
                                              <p:pRg st="2" end="2"/>
                                            </p:txEl>
                                          </p:spTgt>
                                        </p:tgtEl>
                                        <p:attrNameLst>
                                          <p:attrName>style.visibility</p:attrName>
                                        </p:attrNameLst>
                                      </p:cBhvr>
                                      <p:to>
                                        <p:strVal val="visible"/>
                                      </p:to>
                                    </p:set>
                                    <p:animEffect transition="in" filter="barn(inVertical)">
                                      <p:cBhvr>
                                        <p:cTn id="13" dur="500"/>
                                        <p:tgtEl>
                                          <p:spTgt spid="4">
                                            <p:txEl>
                                              <p:pRg st="2" end="2"/>
                                            </p:txEl>
                                          </p:spTgt>
                                        </p:tgtEl>
                                      </p:cBhvr>
                                    </p:animEffect>
                                  </p:childTnLst>
                                </p:cTn>
                              </p:par>
                              <p:par>
                                <p:cTn id="14" presetID="16" presetClass="entr" presetSubtype="21" fill="hold" nodeType="withEffect">
                                  <p:stCondLst>
                                    <p:cond delay="0"/>
                                  </p:stCondLst>
                                  <p:childTnLst>
                                    <p:set>
                                      <p:cBhvr>
                                        <p:cTn id="15" dur="1" fill="hold">
                                          <p:stCondLst>
                                            <p:cond delay="0"/>
                                          </p:stCondLst>
                                        </p:cTn>
                                        <p:tgtEl>
                                          <p:spTgt spid="4">
                                            <p:txEl>
                                              <p:pRg st="3" end="3"/>
                                            </p:txEl>
                                          </p:spTgt>
                                        </p:tgtEl>
                                        <p:attrNameLst>
                                          <p:attrName>style.visibility</p:attrName>
                                        </p:attrNameLst>
                                      </p:cBhvr>
                                      <p:to>
                                        <p:strVal val="visible"/>
                                      </p:to>
                                    </p:set>
                                    <p:animEffect transition="in" filter="barn(inVertical)">
                                      <p:cBhvr>
                                        <p:cTn id="16" dur="500"/>
                                        <p:tgtEl>
                                          <p:spTgt spid="4">
                                            <p:txEl>
                                              <p:pRg st="3" end="3"/>
                                            </p:txEl>
                                          </p:spTgt>
                                        </p:tgtEl>
                                      </p:cBhvr>
                                    </p:animEffect>
                                  </p:childTnLst>
                                </p:cTn>
                              </p:par>
                              <p:par>
                                <p:cTn id="17" presetID="16" presetClass="entr" presetSubtype="21" fill="hold" nodeType="withEffect">
                                  <p:stCondLst>
                                    <p:cond delay="0"/>
                                  </p:stCondLst>
                                  <p:childTnLst>
                                    <p:set>
                                      <p:cBhvr>
                                        <p:cTn id="18" dur="1" fill="hold">
                                          <p:stCondLst>
                                            <p:cond delay="0"/>
                                          </p:stCondLst>
                                        </p:cTn>
                                        <p:tgtEl>
                                          <p:spTgt spid="4">
                                            <p:txEl>
                                              <p:pRg st="4" end="4"/>
                                            </p:txEl>
                                          </p:spTgt>
                                        </p:tgtEl>
                                        <p:attrNameLst>
                                          <p:attrName>style.visibility</p:attrName>
                                        </p:attrNameLst>
                                      </p:cBhvr>
                                      <p:to>
                                        <p:strVal val="visible"/>
                                      </p:to>
                                    </p:set>
                                    <p:animEffect transition="in" filter="barn(inVertical)">
                                      <p:cBhvr>
                                        <p:cTn id="19" dur="500"/>
                                        <p:tgtEl>
                                          <p:spTgt spid="4">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stretch>
            <a:fillRect/>
          </a:stretch>
        </p:blipFill>
        <p:spPr>
          <a:xfrm>
            <a:off x="6095989" y="3428998"/>
            <a:ext cx="21" cy="4"/>
          </a:xfrm>
          <a:prstGeom prst="rect">
            <a:avLst/>
          </a:prstGeom>
        </p:spPr>
      </p:pic>
      <p:sp>
        <p:nvSpPr>
          <p:cNvPr id="3" name="TextBox 2"/>
          <p:cNvSpPr txBox="1"/>
          <p:nvPr/>
        </p:nvSpPr>
        <p:spPr>
          <a:xfrm>
            <a:off x="4729965" y="0"/>
            <a:ext cx="2732048" cy="584775"/>
          </a:xfrm>
          <a:prstGeom prst="rect">
            <a:avLst/>
          </a:prstGeom>
          <a:noFill/>
        </p:spPr>
        <p:txBody>
          <a:bodyPr wrap="square" rtlCol="0">
            <a:spAutoFit/>
          </a:bodyPr>
          <a:lstStyle/>
          <a:p>
            <a:r>
              <a:rPr lang="en-US" sz="3200" b="1" smtClean="0">
                <a:solidFill>
                  <a:srgbClr val="FF0000"/>
                </a:solidFill>
                <a:latin typeface="Times New Roman" panose="02020603050405020304" pitchFamily="18" charset="0"/>
                <a:cs typeface="Times New Roman" panose="02020603050405020304" pitchFamily="18" charset="0"/>
              </a:rPr>
              <a:t>LUYỆN TẬP</a:t>
            </a:r>
            <a:endParaRPr lang="en-US" sz="3200" b="1">
              <a:solidFill>
                <a:srgbClr val="FF0000"/>
              </a:solidFill>
              <a:latin typeface="Times New Roman" panose="02020603050405020304" pitchFamily="18" charset="0"/>
              <a:cs typeface="Times New Roman" panose="02020603050405020304" pitchFamily="18" charset="0"/>
            </a:endParaRPr>
          </a:p>
        </p:txBody>
      </p:sp>
      <p:sp>
        <p:nvSpPr>
          <p:cNvPr id="2" name="Rectangle 1"/>
          <p:cNvSpPr/>
          <p:nvPr/>
        </p:nvSpPr>
        <p:spPr>
          <a:xfrm>
            <a:off x="289250" y="466530"/>
            <a:ext cx="6251509" cy="6370975"/>
          </a:xfrm>
          <a:prstGeom prst="rect">
            <a:avLst/>
          </a:prstGeom>
        </p:spPr>
        <p:txBody>
          <a:bodyPr wrap="square">
            <a:spAutoFit/>
          </a:bodyPr>
          <a:lstStyle/>
          <a:p>
            <a:r>
              <a:rPr lang="en-US" sz="2400" b="1">
                <a:solidFill>
                  <a:srgbClr val="0000FF"/>
                </a:solidFill>
                <a:latin typeface="Times New Roman" panose="02020603050405020304" pitchFamily="18" charset="0"/>
                <a:cs typeface="Times New Roman" panose="02020603050405020304" pitchFamily="18" charset="0"/>
              </a:rPr>
              <a:t>Ngành đảm bảo chất lượng và an toàn thực phẩm là ngành chuyên nghiên cứu, xử lí chế biến, bảo quản và lưu trữ các loại thực phẩm. Công việc chính của ngành đảm bảo chất lượng và an toàn thực phẩm là kiểm soát quá trình sản xuất và chất lượng thực phẩm; kiểm tra, phân tích, đánh giá chất lượng thực phẩm; xác định mối nguy trong an toàn vệ sinh thực phẩm; xây dựng hệ thống quản lí chất lượng và an toàn thực phẩm. Những người làm ngành đảm bảo chất lượng và an toàn thực phẩm có thể làm việc tại các công ty chế biến thực phẩm, siêu thị khu công nghiệp, nhà hàng, Chi cục An toàn vệ sinh thực phẩm, ... Dựa vào thông tin trên, hãy tìm hiểu rồi cho biết sự phù hợp của bản thân mình với ngành nghệ này và nêu lí do.</a:t>
            </a:r>
          </a:p>
        </p:txBody>
      </p:sp>
      <p:pic>
        <p:nvPicPr>
          <p:cNvPr id="4" name="Picture 3"/>
          <p:cNvPicPr>
            <a:picLocks noChangeAspect="1"/>
          </p:cNvPicPr>
          <p:nvPr/>
        </p:nvPicPr>
        <p:blipFill>
          <a:blip r:embed="rId3"/>
          <a:stretch>
            <a:fillRect/>
          </a:stretch>
        </p:blipFill>
        <p:spPr>
          <a:xfrm>
            <a:off x="6438122" y="584776"/>
            <a:ext cx="5589037" cy="3175462"/>
          </a:xfrm>
          <a:prstGeom prst="rect">
            <a:avLst/>
          </a:prstGeom>
        </p:spPr>
      </p:pic>
      <p:sp>
        <p:nvSpPr>
          <p:cNvPr id="6" name="TextBox 5"/>
          <p:cNvSpPr txBox="1"/>
          <p:nvPr/>
        </p:nvSpPr>
        <p:spPr>
          <a:xfrm>
            <a:off x="6438122" y="3760238"/>
            <a:ext cx="5439747" cy="400110"/>
          </a:xfrm>
          <a:prstGeom prst="rect">
            <a:avLst/>
          </a:prstGeom>
          <a:noFill/>
        </p:spPr>
        <p:txBody>
          <a:bodyPr wrap="square" rtlCol="0">
            <a:spAutoFit/>
          </a:bodyPr>
          <a:lstStyle/>
          <a:p>
            <a:r>
              <a:rPr lang="vi-VN" sz="2000" b="1" i="1" smtClean="0">
                <a:latin typeface="Times New Roman" panose="02020603050405020304" pitchFamily="18" charset="0"/>
                <a:cs typeface="Times New Roman" panose="02020603050405020304" pitchFamily="18" charset="0"/>
              </a:rPr>
              <a:t>Ngành đảm bảo chất lượng và an toàn thực phẩm</a:t>
            </a:r>
            <a:endParaRPr lang="en-US" sz="2000" b="1" i="1">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3186192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par>
                                <p:cTn id="8" presetID="16" presetClass="entr" presetSubtype="21" fill="hold"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barn(inVertical)">
                                      <p:cBhvr>
                                        <p:cTn id="10" dur="500"/>
                                        <p:tgtEl>
                                          <p:spTgt spid="7"/>
                                        </p:tgtEl>
                                      </p:cBhvr>
                                    </p:animEffect>
                                  </p:childTnLst>
                                </p:cTn>
                              </p:par>
                              <p:par>
                                <p:cTn id="11" presetID="16" presetClass="entr" presetSubtype="21" fill="hold" nodeType="with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barn(inVertical)">
                                      <p:cBhvr>
                                        <p:cTn id="13" dur="500"/>
                                        <p:tgtEl>
                                          <p:spTgt spid="4"/>
                                        </p:tgtEl>
                                      </p:cBhvr>
                                    </p:animEffect>
                                  </p:childTnLst>
                                </p:cTn>
                              </p:par>
                              <p:par>
                                <p:cTn id="14" presetID="16" presetClass="entr" presetSubtype="21" fill="hold" grpId="0" nodeType="with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barn(inVertical)">
                                      <p:cBhvr>
                                        <p:cTn id="16"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6"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stretch>
            <a:fillRect/>
          </a:stretch>
        </p:blipFill>
        <p:spPr>
          <a:xfrm>
            <a:off x="6095989" y="3428998"/>
            <a:ext cx="21" cy="4"/>
          </a:xfrm>
          <a:prstGeom prst="rect">
            <a:avLst/>
          </a:prstGeom>
        </p:spPr>
      </p:pic>
      <p:sp>
        <p:nvSpPr>
          <p:cNvPr id="3" name="TextBox 2"/>
          <p:cNvSpPr txBox="1"/>
          <p:nvPr/>
        </p:nvSpPr>
        <p:spPr>
          <a:xfrm>
            <a:off x="4729965" y="0"/>
            <a:ext cx="2732048" cy="584775"/>
          </a:xfrm>
          <a:prstGeom prst="rect">
            <a:avLst/>
          </a:prstGeom>
          <a:noFill/>
        </p:spPr>
        <p:txBody>
          <a:bodyPr wrap="square" rtlCol="0">
            <a:spAutoFit/>
          </a:bodyPr>
          <a:lstStyle/>
          <a:p>
            <a:r>
              <a:rPr lang="en-US" sz="3200" b="1" smtClean="0">
                <a:solidFill>
                  <a:srgbClr val="FF0000"/>
                </a:solidFill>
                <a:latin typeface="Times New Roman" panose="02020603050405020304" pitchFamily="18" charset="0"/>
                <a:cs typeface="Times New Roman" panose="02020603050405020304" pitchFamily="18" charset="0"/>
              </a:rPr>
              <a:t>LUYỆN TẬP</a:t>
            </a:r>
            <a:endParaRPr lang="en-US" sz="3200" b="1">
              <a:solidFill>
                <a:srgbClr val="FF0000"/>
              </a:solidFill>
              <a:latin typeface="Times New Roman" panose="02020603050405020304" pitchFamily="18" charset="0"/>
              <a:cs typeface="Times New Roman" panose="02020603050405020304" pitchFamily="18" charset="0"/>
            </a:endParaRPr>
          </a:p>
        </p:txBody>
      </p:sp>
      <p:sp>
        <p:nvSpPr>
          <p:cNvPr id="2" name="Rectangle 1"/>
          <p:cNvSpPr/>
          <p:nvPr/>
        </p:nvSpPr>
        <p:spPr>
          <a:xfrm>
            <a:off x="289250" y="466530"/>
            <a:ext cx="6251509" cy="6370975"/>
          </a:xfrm>
          <a:prstGeom prst="rect">
            <a:avLst/>
          </a:prstGeom>
        </p:spPr>
        <p:txBody>
          <a:bodyPr wrap="square">
            <a:spAutoFit/>
          </a:bodyPr>
          <a:lstStyle/>
          <a:p>
            <a:r>
              <a:rPr lang="en-US" sz="2400" b="1">
                <a:solidFill>
                  <a:srgbClr val="0000FF"/>
                </a:solidFill>
                <a:latin typeface="Times New Roman" panose="02020603050405020304" pitchFamily="18" charset="0"/>
                <a:cs typeface="Times New Roman" panose="02020603050405020304" pitchFamily="18" charset="0"/>
              </a:rPr>
              <a:t>Ngành đảm bảo chất lượng và an toàn thực phẩm là ngành chuyên nghiên cứu, xử lí chế biến, bảo quản và lưu trữ các loại thực phẩm. Công việc chính của ngành đảm bảo chất lượng và an toàn thực phẩm là kiểm soát quá trình sản xuất và chất lượng thực phẩm; kiểm tra, phân tích, đánh giá chất lượng thực phẩm; xác định mối nguy trong an toàn vệ sinh thực phẩm; xây dựng hệ thống quản lí chất lượng và an toàn thực phẩm. Những người làm ngành đảm bảo chất lượng và an toàn thực phẩm có thể làm việc tại các công ty chế biến thực phẩm, siêu thị khu công nghiệp, nhà hàng, Chi cục An toàn vệ sinh thực phẩm, ... Dựa vào thông tin trên, hãy tìm hiểu rồi cho biết sự phù hợp của bản thân mình với ngành nghệ này và nêu lí do.</a:t>
            </a:r>
          </a:p>
        </p:txBody>
      </p:sp>
      <p:pic>
        <p:nvPicPr>
          <p:cNvPr id="4" name="Picture 3"/>
          <p:cNvPicPr>
            <a:picLocks noChangeAspect="1"/>
          </p:cNvPicPr>
          <p:nvPr/>
        </p:nvPicPr>
        <p:blipFill>
          <a:blip r:embed="rId3"/>
          <a:stretch>
            <a:fillRect/>
          </a:stretch>
        </p:blipFill>
        <p:spPr>
          <a:xfrm>
            <a:off x="6438122" y="584776"/>
            <a:ext cx="5589037" cy="3175462"/>
          </a:xfrm>
          <a:prstGeom prst="rect">
            <a:avLst/>
          </a:prstGeom>
        </p:spPr>
      </p:pic>
      <p:sp>
        <p:nvSpPr>
          <p:cNvPr id="6" name="TextBox 5"/>
          <p:cNvSpPr txBox="1"/>
          <p:nvPr/>
        </p:nvSpPr>
        <p:spPr>
          <a:xfrm>
            <a:off x="6438122" y="3760238"/>
            <a:ext cx="5439747" cy="400110"/>
          </a:xfrm>
          <a:prstGeom prst="rect">
            <a:avLst/>
          </a:prstGeom>
          <a:noFill/>
        </p:spPr>
        <p:txBody>
          <a:bodyPr wrap="square" rtlCol="0">
            <a:spAutoFit/>
          </a:bodyPr>
          <a:lstStyle/>
          <a:p>
            <a:r>
              <a:rPr lang="vi-VN" sz="2000" b="1" i="1" smtClean="0">
                <a:latin typeface="Times New Roman" panose="02020603050405020304" pitchFamily="18" charset="0"/>
                <a:cs typeface="Times New Roman" panose="02020603050405020304" pitchFamily="18" charset="0"/>
              </a:rPr>
              <a:t>Ngành đảm bảo chất lượng và an toàn thực phẩm</a:t>
            </a:r>
            <a:endParaRPr lang="en-US" sz="2000" b="1" i="1">
              <a:latin typeface="Times New Roman" panose="02020603050405020304" pitchFamily="18" charset="0"/>
              <a:cs typeface="Times New Roman" panose="02020603050405020304" pitchFamily="18" charset="0"/>
            </a:endParaRPr>
          </a:p>
        </p:txBody>
      </p:sp>
      <p:sp>
        <p:nvSpPr>
          <p:cNvPr id="5" name="Rectangle 4"/>
          <p:cNvSpPr/>
          <p:nvPr/>
        </p:nvSpPr>
        <p:spPr>
          <a:xfrm>
            <a:off x="6438122" y="4226768"/>
            <a:ext cx="5505062" cy="2554545"/>
          </a:xfrm>
          <a:prstGeom prst="rect">
            <a:avLst/>
          </a:prstGeom>
        </p:spPr>
        <p:txBody>
          <a:bodyPr wrap="square">
            <a:spAutoFit/>
          </a:bodyPr>
          <a:lstStyle/>
          <a:p>
            <a:r>
              <a:rPr lang="en-US" sz="2000">
                <a:solidFill>
                  <a:srgbClr val="FF0000"/>
                </a:solidFill>
                <a:latin typeface="Times New Roman" panose="02020603050405020304" pitchFamily="18" charset="0"/>
                <a:ea typeface="Times New Roman" panose="02020603050405020304" pitchFamily="18" charset="0"/>
              </a:rPr>
              <a:t>Em cảm thấy mình rất phù hợp với ngành này. Lí do: Bản thân em quan tâm đến việc đảm bảo sức khỏe cho mọi người thông qua việc kiểm soát chất lượng và an toàn của thực phẩm. Em muốn đóng góp vào việc xây dựng hệ thống quản lí chất lượng và an toàn thực phẩm để người tiêu dùng có thể yên tâm hơn về những sản phẩm mình sử dụng hàng ngày.</a:t>
            </a:r>
            <a:endParaRPr lang="en-US" sz="2000">
              <a:solidFill>
                <a:srgbClr val="FF0000"/>
              </a:solidFill>
            </a:endParaRPr>
          </a:p>
        </p:txBody>
      </p:sp>
    </p:spTree>
    <p:extLst>
      <p:ext uri="{BB962C8B-B14F-4D97-AF65-F5344CB8AC3E}">
        <p14:creationId xmlns:p14="http://schemas.microsoft.com/office/powerpoint/2010/main" val="9148246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barn(inVertical)">
                                      <p:cBhvr>
                                        <p:cTn id="7" dur="500"/>
                                        <p:tgtEl>
                                          <p:spTgt spid="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stretch>
            <a:fillRect/>
          </a:stretch>
        </p:blipFill>
        <p:spPr>
          <a:xfrm>
            <a:off x="6095989" y="3428998"/>
            <a:ext cx="21" cy="4"/>
          </a:xfrm>
          <a:prstGeom prst="rect">
            <a:avLst/>
          </a:prstGeom>
        </p:spPr>
      </p:pic>
      <p:sp>
        <p:nvSpPr>
          <p:cNvPr id="3" name="TextBox 2"/>
          <p:cNvSpPr txBox="1"/>
          <p:nvPr/>
        </p:nvSpPr>
        <p:spPr>
          <a:xfrm>
            <a:off x="5096107" y="0"/>
            <a:ext cx="2732048" cy="584775"/>
          </a:xfrm>
          <a:prstGeom prst="rect">
            <a:avLst/>
          </a:prstGeom>
          <a:noFill/>
        </p:spPr>
        <p:txBody>
          <a:bodyPr wrap="square" rtlCol="0">
            <a:spAutoFit/>
          </a:bodyPr>
          <a:lstStyle/>
          <a:p>
            <a:r>
              <a:rPr lang="en-US" sz="3200" b="1" smtClean="0">
                <a:solidFill>
                  <a:srgbClr val="FF0000"/>
                </a:solidFill>
                <a:latin typeface="Times New Roman" panose="02020603050405020304" pitchFamily="18" charset="0"/>
                <a:cs typeface="Times New Roman" panose="02020603050405020304" pitchFamily="18" charset="0"/>
              </a:rPr>
              <a:t>VẬN DỤNG</a:t>
            </a:r>
            <a:endParaRPr lang="en-US" sz="3200" b="1">
              <a:solidFill>
                <a:srgbClr val="FF0000"/>
              </a:solidFill>
              <a:latin typeface="Times New Roman" panose="02020603050405020304" pitchFamily="18" charset="0"/>
              <a:cs typeface="Times New Roman" panose="02020603050405020304" pitchFamily="18" charset="0"/>
            </a:endParaRPr>
          </a:p>
        </p:txBody>
      </p:sp>
      <p:sp>
        <p:nvSpPr>
          <p:cNvPr id="8" name="Rectangle 7"/>
          <p:cNvSpPr/>
          <p:nvPr/>
        </p:nvSpPr>
        <p:spPr>
          <a:xfrm>
            <a:off x="460916" y="584775"/>
            <a:ext cx="11537795" cy="1200329"/>
          </a:xfrm>
          <a:prstGeom prst="rect">
            <a:avLst/>
          </a:prstGeom>
        </p:spPr>
        <p:txBody>
          <a:bodyPr wrap="square">
            <a:spAutoFit/>
          </a:bodyPr>
          <a:lstStyle/>
          <a:p>
            <a:r>
              <a:rPr lang="vi-VN" sz="2400" b="1">
                <a:solidFill>
                  <a:srgbClr val="0000FF"/>
                </a:solidFill>
                <a:latin typeface="Times New Roman" panose="02020603050405020304" pitchFamily="18" charset="0"/>
                <a:cs typeface="Times New Roman" panose="02020603050405020304" pitchFamily="18" charset="0"/>
              </a:rPr>
              <a:t>Từ thực tế tại gia đình và địa phương, kết hợp với kiến thức đã học, </a:t>
            </a:r>
            <a:r>
              <a:rPr lang="en-US" sz="2400" b="1">
                <a:solidFill>
                  <a:srgbClr val="0000FF"/>
                </a:solidFill>
                <a:latin typeface="Times New Roman" panose="02020603050405020304" pitchFamily="18" charset="0"/>
                <a:cs typeface="Times New Roman" panose="02020603050405020304" pitchFamily="18" charset="0"/>
              </a:rPr>
              <a:t>xuất phương án giúp đảm bảo an toàn lao động </a:t>
            </a:r>
            <a:r>
              <a:rPr lang="vi-VN" sz="2400" b="1">
                <a:solidFill>
                  <a:srgbClr val="0000FF"/>
                </a:solidFill>
                <a:latin typeface="Times New Roman" panose="02020603050405020304" pitchFamily="18" charset="0"/>
                <a:cs typeface="Times New Roman" panose="02020603050405020304" pitchFamily="18" charset="0"/>
              </a:rPr>
              <a:t> trong sử dụng và bảo quản dụng cụ, thiết bị nhà bếp</a:t>
            </a:r>
            <a:r>
              <a:rPr lang="en-US" sz="2400" b="1">
                <a:solidFill>
                  <a:srgbClr val="0000FF"/>
                </a:solidFill>
                <a:latin typeface="Times New Roman" panose="02020603050405020304" pitchFamily="18" charset="0"/>
                <a:cs typeface="Times New Roman" panose="02020603050405020304" pitchFamily="18" charset="0"/>
              </a:rPr>
              <a:t> trong chế biến thực phẩm </a:t>
            </a:r>
          </a:p>
        </p:txBody>
      </p:sp>
    </p:spTree>
    <p:extLst>
      <p:ext uri="{BB962C8B-B14F-4D97-AF65-F5344CB8AC3E}">
        <p14:creationId xmlns:p14="http://schemas.microsoft.com/office/powerpoint/2010/main" val="8338839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down)">
                                      <p:cBhvr>
                                        <p:cTn id="7" dur="500"/>
                                        <p:tgtEl>
                                          <p:spTgt spid="8"/>
                                        </p:tgtEl>
                                      </p:cBhvr>
                                    </p:animEffect>
                                  </p:childTnLst>
                                </p:cTn>
                              </p:par>
                              <p:par>
                                <p:cTn id="8" presetID="16" presetClass="entr" presetSubtype="21" fill="hold"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barn(inVertical)">
                                      <p:cBhvr>
                                        <p:cTn id="10" dur="500"/>
                                        <p:tgtEl>
                                          <p:spTgt spid="7"/>
                                        </p:tgtEl>
                                      </p:cBhvr>
                                    </p:animEffect>
                                  </p:childTnLst>
                                </p:cTn>
                              </p:par>
                              <p:par>
                                <p:cTn id="11" presetID="16" presetClass="entr" presetSubtype="21" fill="hold" grpId="0" nodeType="with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barn(inVertical)">
                                      <p:cBhvr>
                                        <p:cTn id="13" dur="500"/>
                                        <p:tgtEl>
                                          <p:spTgt spid="3"/>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4" fill="hold" nodeType="clickEffect">
                                  <p:stCondLst>
                                    <p:cond delay="0"/>
                                  </p:stCondLst>
                                  <p:childTnLst>
                                    <p:set>
                                      <p:cBhvr>
                                        <p:cTn id="17" dur="1" fill="hold">
                                          <p:stCondLst>
                                            <p:cond delay="0"/>
                                          </p:stCondLst>
                                        </p:cTn>
                                        <p:tgtEl>
                                          <p:spTgt spid="8">
                                            <p:txEl>
                                              <p:pRg st="0" end="0"/>
                                            </p:txEl>
                                          </p:spTgt>
                                        </p:tgtEl>
                                        <p:attrNameLst>
                                          <p:attrName>style.visibility</p:attrName>
                                        </p:attrNameLst>
                                      </p:cBhvr>
                                      <p:to>
                                        <p:strVal val="visible"/>
                                      </p:to>
                                    </p:set>
                                    <p:animEffect transition="in" filter="wipe(down)">
                                      <p:cBhvr>
                                        <p:cTn id="18" dur="500"/>
                                        <p:tgtEl>
                                          <p:spTgt spid="8">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8"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loud Callout 1"/>
          <p:cNvSpPr/>
          <p:nvPr/>
        </p:nvSpPr>
        <p:spPr>
          <a:xfrm>
            <a:off x="6778870" y="61118"/>
            <a:ext cx="4402016" cy="4335036"/>
          </a:xfrm>
          <a:prstGeom prst="cloudCallout">
            <a:avLst>
              <a:gd name="adj1" fmla="val -95654"/>
              <a:gd name="adj2" fmla="val 31678"/>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b="1">
                <a:solidFill>
                  <a:srgbClr val="0000FF"/>
                </a:solidFill>
                <a:latin typeface="Times New Roman" panose="02020603050405020304" pitchFamily="18" charset="0"/>
                <a:cs typeface="Times New Roman" panose="02020603050405020304" pitchFamily="18" charset="0"/>
              </a:rPr>
              <a:t>Quan sát Hình 4.1 và cho biết, người lao động đang sử dụng những trang bị bảo hộ gì trong quá trình chế biến thực phẩm?</a:t>
            </a:r>
          </a:p>
        </p:txBody>
      </p:sp>
      <p:pic>
        <p:nvPicPr>
          <p:cNvPr id="3" name="Picture 2"/>
          <p:cNvPicPr>
            <a:picLocks noChangeAspect="1"/>
          </p:cNvPicPr>
          <p:nvPr/>
        </p:nvPicPr>
        <p:blipFill>
          <a:blip r:embed="rId2"/>
          <a:stretch>
            <a:fillRect/>
          </a:stretch>
        </p:blipFill>
        <p:spPr>
          <a:xfrm>
            <a:off x="182369" y="280924"/>
            <a:ext cx="5638139" cy="3877837"/>
          </a:xfrm>
          <a:prstGeom prst="rect">
            <a:avLst/>
          </a:prstGeom>
        </p:spPr>
      </p:pic>
      <p:sp>
        <p:nvSpPr>
          <p:cNvPr id="4" name="TextBox 3"/>
          <p:cNvSpPr txBox="1"/>
          <p:nvPr/>
        </p:nvSpPr>
        <p:spPr>
          <a:xfrm>
            <a:off x="342900" y="4264269"/>
            <a:ext cx="5328138" cy="646331"/>
          </a:xfrm>
          <a:prstGeom prst="rect">
            <a:avLst/>
          </a:prstGeom>
          <a:noFill/>
        </p:spPr>
        <p:txBody>
          <a:bodyPr wrap="square" rtlCol="0">
            <a:spAutoFit/>
          </a:bodyPr>
          <a:lstStyle/>
          <a:p>
            <a:r>
              <a:rPr lang="vi-VN" b="1" i="1" smtClean="0">
                <a:latin typeface="Times New Roman" panose="02020603050405020304" pitchFamily="18" charset="0"/>
                <a:cs typeface="Times New Roman" panose="02020603050405020304" pitchFamily="18" charset="0"/>
              </a:rPr>
              <a:t>Hình 4.1. Người lao động tại cơ sở sản xuất, kinh doanh thực phẩm</a:t>
            </a:r>
            <a:endParaRPr lang="en-US" b="1" i="1">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9999406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1000"/>
                                        <p:tgtEl>
                                          <p:spTgt spid="3"/>
                                        </p:tgtEl>
                                      </p:cBhvr>
                                    </p:animEffect>
                                    <p:anim calcmode="lin" valueType="num">
                                      <p:cBhvr>
                                        <p:cTn id="13" dur="1000" fill="hold"/>
                                        <p:tgtEl>
                                          <p:spTgt spid="3"/>
                                        </p:tgtEl>
                                        <p:attrNameLst>
                                          <p:attrName>ppt_x</p:attrName>
                                        </p:attrNameLst>
                                      </p:cBhvr>
                                      <p:tavLst>
                                        <p:tav tm="0">
                                          <p:val>
                                            <p:strVal val="#ppt_x"/>
                                          </p:val>
                                        </p:tav>
                                        <p:tav tm="100000">
                                          <p:val>
                                            <p:strVal val="#ppt_x"/>
                                          </p:val>
                                        </p:tav>
                                      </p:tavLst>
                                    </p:anim>
                                    <p:anim calcmode="lin" valueType="num">
                                      <p:cBhvr>
                                        <p:cTn id="14" dur="1000" fill="hold"/>
                                        <p:tgtEl>
                                          <p:spTgt spid="3"/>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1000"/>
                                        <p:tgtEl>
                                          <p:spTgt spid="4"/>
                                        </p:tgtEl>
                                      </p:cBhvr>
                                    </p:animEffect>
                                    <p:anim calcmode="lin" valueType="num">
                                      <p:cBhvr>
                                        <p:cTn id="18" dur="1000" fill="hold"/>
                                        <p:tgtEl>
                                          <p:spTgt spid="4"/>
                                        </p:tgtEl>
                                        <p:attrNameLst>
                                          <p:attrName>ppt_x</p:attrName>
                                        </p:attrNameLst>
                                      </p:cBhvr>
                                      <p:tavLst>
                                        <p:tav tm="0">
                                          <p:val>
                                            <p:strVal val="#ppt_x"/>
                                          </p:val>
                                        </p:tav>
                                        <p:tav tm="100000">
                                          <p:val>
                                            <p:strVal val="#ppt_x"/>
                                          </p:val>
                                        </p:tav>
                                      </p:tavLst>
                                    </p:anim>
                                    <p:anim calcmode="lin" valueType="num">
                                      <p:cBhvr>
                                        <p:cTn id="1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loud Callout 1"/>
          <p:cNvSpPr/>
          <p:nvPr/>
        </p:nvSpPr>
        <p:spPr>
          <a:xfrm>
            <a:off x="6778870" y="61118"/>
            <a:ext cx="4402016" cy="4335036"/>
          </a:xfrm>
          <a:prstGeom prst="cloudCallout">
            <a:avLst>
              <a:gd name="adj1" fmla="val -95654"/>
              <a:gd name="adj2" fmla="val 31678"/>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b="1">
                <a:solidFill>
                  <a:srgbClr val="0000FF"/>
                </a:solidFill>
                <a:latin typeface="Times New Roman" panose="02020603050405020304" pitchFamily="18" charset="0"/>
                <a:cs typeface="Times New Roman" panose="02020603050405020304" pitchFamily="18" charset="0"/>
              </a:rPr>
              <a:t>Quan sát Hình 4.1 và cho biết, người lao động đang sử dụng những trang bị bảo hộ gì trong quá trình chế biến thực phẩm?</a:t>
            </a:r>
          </a:p>
        </p:txBody>
      </p:sp>
      <p:pic>
        <p:nvPicPr>
          <p:cNvPr id="3" name="Picture 2"/>
          <p:cNvPicPr>
            <a:picLocks noChangeAspect="1"/>
          </p:cNvPicPr>
          <p:nvPr/>
        </p:nvPicPr>
        <p:blipFill>
          <a:blip r:embed="rId2"/>
          <a:stretch>
            <a:fillRect/>
          </a:stretch>
        </p:blipFill>
        <p:spPr>
          <a:xfrm>
            <a:off x="182369" y="280924"/>
            <a:ext cx="5638139" cy="3877837"/>
          </a:xfrm>
          <a:prstGeom prst="rect">
            <a:avLst/>
          </a:prstGeom>
        </p:spPr>
      </p:pic>
      <p:sp>
        <p:nvSpPr>
          <p:cNvPr id="4" name="TextBox 3"/>
          <p:cNvSpPr txBox="1"/>
          <p:nvPr/>
        </p:nvSpPr>
        <p:spPr>
          <a:xfrm>
            <a:off x="342900" y="4264269"/>
            <a:ext cx="5328138" cy="646331"/>
          </a:xfrm>
          <a:prstGeom prst="rect">
            <a:avLst/>
          </a:prstGeom>
          <a:noFill/>
        </p:spPr>
        <p:txBody>
          <a:bodyPr wrap="square" rtlCol="0">
            <a:spAutoFit/>
          </a:bodyPr>
          <a:lstStyle/>
          <a:p>
            <a:r>
              <a:rPr lang="vi-VN" b="1" i="1" smtClean="0">
                <a:latin typeface="Times New Roman" panose="02020603050405020304" pitchFamily="18" charset="0"/>
                <a:cs typeface="Times New Roman" panose="02020603050405020304" pitchFamily="18" charset="0"/>
              </a:rPr>
              <a:t>Hình 4.1. Người lao động tại cơ sở sản xuất, kinh doanh thực phẩm</a:t>
            </a:r>
            <a:endParaRPr lang="en-US" b="1" i="1">
              <a:latin typeface="Times New Roman" panose="02020603050405020304" pitchFamily="18" charset="0"/>
              <a:cs typeface="Times New Roman" panose="02020603050405020304" pitchFamily="18" charset="0"/>
            </a:endParaRPr>
          </a:p>
        </p:txBody>
      </p:sp>
      <p:sp>
        <p:nvSpPr>
          <p:cNvPr id="5" name="Rectangle 4"/>
          <p:cNvSpPr/>
          <p:nvPr/>
        </p:nvSpPr>
        <p:spPr>
          <a:xfrm>
            <a:off x="3001438" y="4587434"/>
            <a:ext cx="8895093" cy="2308324"/>
          </a:xfrm>
          <a:prstGeom prst="rect">
            <a:avLst/>
          </a:prstGeom>
        </p:spPr>
        <p:txBody>
          <a:bodyPr wrap="square">
            <a:spAutoFit/>
          </a:bodyPr>
          <a:lstStyle/>
          <a:p>
            <a:pPr marL="30480" marR="30480" algn="just">
              <a:spcAft>
                <a:spcPts val="0"/>
              </a:spcAft>
            </a:pPr>
            <a:r>
              <a:rPr lang="en-US" sz="2400">
                <a:solidFill>
                  <a:srgbClr val="FF0000"/>
                </a:solidFill>
                <a:latin typeface="Times New Roman" panose="02020603050405020304" pitchFamily="18" charset="0"/>
                <a:ea typeface="Times New Roman" panose="02020603050405020304" pitchFamily="18" charset="0"/>
              </a:rPr>
              <a:t>Người lao động đang sử dụng những trang bị bảo hộ trong quá trình chế biến thực phẩm là:</a:t>
            </a:r>
          </a:p>
          <a:p>
            <a:pPr marL="30480" marR="30480" algn="just">
              <a:spcAft>
                <a:spcPts val="0"/>
              </a:spcAft>
            </a:pPr>
            <a:r>
              <a:rPr lang="en-US" sz="2400">
                <a:solidFill>
                  <a:srgbClr val="FF0000"/>
                </a:solidFill>
                <a:latin typeface="Times New Roman" panose="02020603050405020304" pitchFamily="18" charset="0"/>
                <a:ea typeface="Times New Roman" panose="02020603050405020304" pitchFamily="18" charset="0"/>
              </a:rPr>
              <a:t>- Tạp dề.</a:t>
            </a:r>
          </a:p>
          <a:p>
            <a:pPr marL="30480" marR="30480" algn="just">
              <a:spcAft>
                <a:spcPts val="0"/>
              </a:spcAft>
            </a:pPr>
            <a:r>
              <a:rPr lang="en-US" sz="2400">
                <a:solidFill>
                  <a:srgbClr val="FF0000"/>
                </a:solidFill>
                <a:latin typeface="Times New Roman" panose="02020603050405020304" pitchFamily="18" charset="0"/>
                <a:ea typeface="Times New Roman" panose="02020603050405020304" pitchFamily="18" charset="0"/>
              </a:rPr>
              <a:t>- Khẩu trang.</a:t>
            </a:r>
          </a:p>
          <a:p>
            <a:pPr marL="30480" marR="30480" algn="just">
              <a:spcAft>
                <a:spcPts val="0"/>
              </a:spcAft>
            </a:pPr>
            <a:r>
              <a:rPr lang="en-US" sz="2400">
                <a:solidFill>
                  <a:srgbClr val="FF0000"/>
                </a:solidFill>
                <a:latin typeface="Times New Roman" panose="02020603050405020304" pitchFamily="18" charset="0"/>
                <a:ea typeface="Times New Roman" panose="02020603050405020304" pitchFamily="18" charset="0"/>
              </a:rPr>
              <a:t>- Mũ đội che tóc.</a:t>
            </a:r>
          </a:p>
          <a:p>
            <a:pPr marL="30480" marR="30480" algn="just">
              <a:spcAft>
                <a:spcPts val="0"/>
              </a:spcAft>
            </a:pPr>
            <a:r>
              <a:rPr lang="en-US" sz="2400">
                <a:solidFill>
                  <a:srgbClr val="FF0000"/>
                </a:solidFill>
                <a:latin typeface="Times New Roman" panose="02020603050405020304" pitchFamily="18" charset="0"/>
                <a:ea typeface="Times New Roman" panose="02020603050405020304" pitchFamily="18" charset="0"/>
              </a:rPr>
              <a:t>- Găng tay.</a:t>
            </a:r>
            <a:endParaRPr lang="en-US" sz="2400">
              <a:solidFill>
                <a:srgbClr val="FF0000"/>
              </a:solidFill>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14489095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182369" y="280924"/>
            <a:ext cx="5638139" cy="3877837"/>
          </a:xfrm>
          <a:prstGeom prst="rect">
            <a:avLst/>
          </a:prstGeom>
        </p:spPr>
      </p:pic>
      <p:sp>
        <p:nvSpPr>
          <p:cNvPr id="4" name="TextBox 3"/>
          <p:cNvSpPr txBox="1"/>
          <p:nvPr/>
        </p:nvSpPr>
        <p:spPr>
          <a:xfrm>
            <a:off x="342900" y="4264269"/>
            <a:ext cx="5328138" cy="646331"/>
          </a:xfrm>
          <a:prstGeom prst="rect">
            <a:avLst/>
          </a:prstGeom>
          <a:noFill/>
        </p:spPr>
        <p:txBody>
          <a:bodyPr wrap="square" rtlCol="0">
            <a:spAutoFit/>
          </a:bodyPr>
          <a:lstStyle/>
          <a:p>
            <a:r>
              <a:rPr lang="vi-VN" b="1" i="1" smtClean="0">
                <a:latin typeface="Times New Roman" panose="02020603050405020304" pitchFamily="18" charset="0"/>
                <a:cs typeface="Times New Roman" panose="02020603050405020304" pitchFamily="18" charset="0"/>
              </a:rPr>
              <a:t>Hình 4.1. Người lao động tại cơ sở sản xuất, kinh doanh thực phẩm</a:t>
            </a:r>
            <a:endParaRPr lang="en-US" b="1" i="1">
              <a:latin typeface="Times New Roman" panose="02020603050405020304" pitchFamily="18" charset="0"/>
              <a:cs typeface="Times New Roman" panose="02020603050405020304" pitchFamily="18" charset="0"/>
            </a:endParaRPr>
          </a:p>
        </p:txBody>
      </p:sp>
      <p:sp>
        <p:nvSpPr>
          <p:cNvPr id="5" name="Rectangle 4"/>
          <p:cNvSpPr/>
          <p:nvPr/>
        </p:nvSpPr>
        <p:spPr>
          <a:xfrm>
            <a:off x="5912498" y="280924"/>
            <a:ext cx="6096000" cy="1200329"/>
          </a:xfrm>
          <a:prstGeom prst="rect">
            <a:avLst/>
          </a:prstGeom>
        </p:spPr>
        <p:txBody>
          <a:bodyPr>
            <a:spAutoFit/>
          </a:bodyPr>
          <a:lstStyle/>
          <a:p>
            <a:pPr>
              <a:spcAft>
                <a:spcPts val="0"/>
              </a:spcAft>
            </a:pPr>
            <a:r>
              <a:rPr lang="vi-VN" sz="2400" b="1">
                <a:solidFill>
                  <a:srgbClr val="0000FF"/>
                </a:solidFill>
                <a:latin typeface="Times New Roman" panose="02020603050405020304" pitchFamily="18" charset="0"/>
                <a:ea typeface="Times New Roman" panose="02020603050405020304" pitchFamily="18" charset="0"/>
              </a:rPr>
              <a:t>Thế nào là an toàn lao động? Đảm bảo an toàn lao động có vai trò như thế nào trong quá trình chế biến thực phẩm?</a:t>
            </a:r>
            <a:endParaRPr lang="en-US" sz="2400" b="1">
              <a:solidFill>
                <a:srgbClr val="0000FF"/>
              </a:solidFill>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26475899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barn(inVertical)">
                                      <p:cBhvr>
                                        <p:cTn id="10" dur="500"/>
                                        <p:tgtEl>
                                          <p:spTgt spid="4"/>
                                        </p:tgtEl>
                                      </p:cBhvr>
                                    </p:animEffect>
                                  </p:childTnLst>
                                </p:cTn>
                              </p:par>
                              <p:par>
                                <p:cTn id="11" presetID="16" presetClass="entr" presetSubtype="21" fill="hold" grpId="0" nodeType="with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barn(inVertical)">
                                      <p:cBhvr>
                                        <p:cTn id="13"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182369" y="280924"/>
            <a:ext cx="5638139" cy="3877837"/>
          </a:xfrm>
          <a:prstGeom prst="rect">
            <a:avLst/>
          </a:prstGeom>
        </p:spPr>
      </p:pic>
      <p:sp>
        <p:nvSpPr>
          <p:cNvPr id="4" name="TextBox 3"/>
          <p:cNvSpPr txBox="1"/>
          <p:nvPr/>
        </p:nvSpPr>
        <p:spPr>
          <a:xfrm>
            <a:off x="342900" y="4264269"/>
            <a:ext cx="5328138" cy="646331"/>
          </a:xfrm>
          <a:prstGeom prst="rect">
            <a:avLst/>
          </a:prstGeom>
          <a:noFill/>
        </p:spPr>
        <p:txBody>
          <a:bodyPr wrap="square" rtlCol="0">
            <a:spAutoFit/>
          </a:bodyPr>
          <a:lstStyle/>
          <a:p>
            <a:r>
              <a:rPr lang="vi-VN" b="1" i="1" smtClean="0">
                <a:latin typeface="Times New Roman" panose="02020603050405020304" pitchFamily="18" charset="0"/>
                <a:cs typeface="Times New Roman" panose="02020603050405020304" pitchFamily="18" charset="0"/>
              </a:rPr>
              <a:t>Hình 4.1. Người lao động tại cơ sở sản xuất, kinh doanh thực phẩm</a:t>
            </a:r>
            <a:endParaRPr lang="en-US" b="1" i="1">
              <a:latin typeface="Times New Roman" panose="02020603050405020304" pitchFamily="18" charset="0"/>
              <a:cs typeface="Times New Roman" panose="02020603050405020304" pitchFamily="18" charset="0"/>
            </a:endParaRPr>
          </a:p>
        </p:txBody>
      </p:sp>
      <p:sp>
        <p:nvSpPr>
          <p:cNvPr id="5" name="Rectangle 4"/>
          <p:cNvSpPr/>
          <p:nvPr/>
        </p:nvSpPr>
        <p:spPr>
          <a:xfrm>
            <a:off x="5912498" y="280924"/>
            <a:ext cx="6096000" cy="1200329"/>
          </a:xfrm>
          <a:prstGeom prst="rect">
            <a:avLst/>
          </a:prstGeom>
        </p:spPr>
        <p:txBody>
          <a:bodyPr>
            <a:spAutoFit/>
          </a:bodyPr>
          <a:lstStyle/>
          <a:p>
            <a:pPr>
              <a:spcAft>
                <a:spcPts val="0"/>
              </a:spcAft>
            </a:pPr>
            <a:r>
              <a:rPr lang="vi-VN" sz="2400" b="1">
                <a:solidFill>
                  <a:srgbClr val="0000FF"/>
                </a:solidFill>
                <a:latin typeface="Times New Roman" panose="02020603050405020304" pitchFamily="18" charset="0"/>
                <a:ea typeface="Times New Roman" panose="02020603050405020304" pitchFamily="18" charset="0"/>
              </a:rPr>
              <a:t>Thế nào là an toàn lao động? Đảm bảo an toàn lao động có vai trò như thế nào trong quá trình chế biến thực phẩm?</a:t>
            </a:r>
            <a:endParaRPr lang="en-US" sz="2400" b="1">
              <a:solidFill>
                <a:srgbClr val="0000FF"/>
              </a:solidFill>
              <a:effectLst/>
              <a:latin typeface="Times New Roman" panose="02020603050405020304" pitchFamily="18" charset="0"/>
              <a:ea typeface="Times New Roman" panose="02020603050405020304" pitchFamily="18" charset="0"/>
            </a:endParaRPr>
          </a:p>
        </p:txBody>
      </p:sp>
      <p:sp>
        <p:nvSpPr>
          <p:cNvPr id="2" name="Rectangle 1"/>
          <p:cNvSpPr/>
          <p:nvPr/>
        </p:nvSpPr>
        <p:spPr>
          <a:xfrm>
            <a:off x="5820508" y="1652606"/>
            <a:ext cx="6096000" cy="4154984"/>
          </a:xfrm>
          <a:prstGeom prst="rect">
            <a:avLst/>
          </a:prstGeom>
        </p:spPr>
        <p:txBody>
          <a:bodyPr>
            <a:spAutoFit/>
          </a:bodyPr>
          <a:lstStyle/>
          <a:p>
            <a:pPr marR="30480" algn="just">
              <a:spcAft>
                <a:spcPts val="0"/>
              </a:spcAft>
            </a:pPr>
            <a:r>
              <a:rPr lang="vi-VN" sz="2400">
                <a:solidFill>
                  <a:srgbClr val="FF0000"/>
                </a:solidFill>
                <a:latin typeface="Times New Roman" panose="02020603050405020304" pitchFamily="18" charset="0"/>
                <a:ea typeface="Times New Roman" panose="02020603050405020304" pitchFamily="18" charset="0"/>
              </a:rPr>
              <a:t>- An toàn lao động là giải pháp phòng, chống tác động của các yếu tố nguy hiểm nhằm đảm bảo không xảy ra thương tật, tử vong đối với con người trong quá trình lao động.</a:t>
            </a:r>
            <a:endParaRPr lang="en-US" sz="2400">
              <a:solidFill>
                <a:srgbClr val="FF0000"/>
              </a:solidFill>
              <a:latin typeface="Times New Roman" panose="02020603050405020304" pitchFamily="18" charset="0"/>
              <a:ea typeface="Times New Roman" panose="02020603050405020304" pitchFamily="18" charset="0"/>
            </a:endParaRPr>
          </a:p>
          <a:p>
            <a:pPr marR="30480" algn="just">
              <a:spcAft>
                <a:spcPts val="0"/>
              </a:spcAft>
            </a:pPr>
            <a:r>
              <a:rPr lang="vi-VN" sz="2400">
                <a:solidFill>
                  <a:srgbClr val="FF0000"/>
                </a:solidFill>
                <a:latin typeface="Times New Roman" panose="02020603050405020304" pitchFamily="18" charset="0"/>
                <a:ea typeface="Times New Roman" panose="02020603050405020304" pitchFamily="18" charset="0"/>
              </a:rPr>
              <a:t>- Vai trò của đảm bảo an toàn lao động:</a:t>
            </a:r>
            <a:endParaRPr lang="en-US" sz="2400">
              <a:solidFill>
                <a:srgbClr val="FF0000"/>
              </a:solidFill>
              <a:latin typeface="Times New Roman" panose="02020603050405020304" pitchFamily="18" charset="0"/>
              <a:ea typeface="Times New Roman" panose="02020603050405020304" pitchFamily="18" charset="0"/>
            </a:endParaRPr>
          </a:p>
          <a:p>
            <a:pPr marR="30480" algn="just">
              <a:spcAft>
                <a:spcPts val="0"/>
              </a:spcAft>
            </a:pPr>
            <a:r>
              <a:rPr lang="vi-VN" sz="2400">
                <a:solidFill>
                  <a:srgbClr val="FF0000"/>
                </a:solidFill>
                <a:latin typeface="Times New Roman" panose="02020603050405020304" pitchFamily="18" charset="0"/>
                <a:ea typeface="Times New Roman" panose="02020603050405020304" pitchFamily="18" charset="0"/>
              </a:rPr>
              <a:t>+ Giảm thiểu các nguy cơ mắc phải các tai nạn như đứt tay, bỏng nước..</a:t>
            </a:r>
            <a:endParaRPr lang="en-US" sz="2400">
              <a:solidFill>
                <a:srgbClr val="FF0000"/>
              </a:solidFill>
              <a:latin typeface="Times New Roman" panose="02020603050405020304" pitchFamily="18" charset="0"/>
              <a:ea typeface="Times New Roman" panose="02020603050405020304" pitchFamily="18" charset="0"/>
            </a:endParaRPr>
          </a:p>
          <a:p>
            <a:pPr marR="30480" algn="just">
              <a:spcAft>
                <a:spcPts val="0"/>
              </a:spcAft>
            </a:pPr>
            <a:r>
              <a:rPr lang="vi-VN" sz="2400">
                <a:solidFill>
                  <a:srgbClr val="FF0000"/>
                </a:solidFill>
                <a:latin typeface="Times New Roman" panose="02020603050405020304" pitchFamily="18" charset="0"/>
                <a:ea typeface="Times New Roman" panose="02020603050405020304" pitchFamily="18" charset="0"/>
              </a:rPr>
              <a:t>+ Giảm thiểu nguy cơ thiệt hại về tài sản của cá nhân và doanh nghiệp.</a:t>
            </a:r>
            <a:endParaRPr lang="en-US" sz="2400">
              <a:solidFill>
                <a:srgbClr val="FF0000"/>
              </a:solidFill>
              <a:latin typeface="Times New Roman" panose="02020603050405020304" pitchFamily="18" charset="0"/>
              <a:ea typeface="Times New Roman" panose="02020603050405020304" pitchFamily="18" charset="0"/>
            </a:endParaRPr>
          </a:p>
          <a:p>
            <a:pPr marR="30480" algn="just">
              <a:spcAft>
                <a:spcPts val="0"/>
              </a:spcAft>
            </a:pPr>
            <a:r>
              <a:rPr lang="vi-VN" sz="2400">
                <a:solidFill>
                  <a:srgbClr val="FF0000"/>
                </a:solidFill>
                <a:latin typeface="Times New Roman" panose="02020603050405020304" pitchFamily="18" charset="0"/>
                <a:ea typeface="Times New Roman" panose="02020603050405020304" pitchFamily="18" charset="0"/>
              </a:rPr>
              <a:t>+ Giúp người lao động thuận lợi, hiệu quả, yên tâm trong quá trình chế biến thực phẩm.</a:t>
            </a:r>
            <a:endParaRPr lang="en-US" sz="2400">
              <a:solidFill>
                <a:srgbClr val="FF0000"/>
              </a:solidFill>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24027955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barn(inVertical)">
                                      <p:cBhvr>
                                        <p:cTn id="7" dur="500"/>
                                        <p:tgtEl>
                                          <p:spTgt spid="2">
                                            <p:txEl>
                                              <p:pRg st="0" end="0"/>
                                            </p:txEl>
                                          </p:spTgt>
                                        </p:tgtEl>
                                      </p:cBhvr>
                                    </p:animEffect>
                                  </p:childTnLst>
                                </p:cTn>
                              </p:par>
                              <p:par>
                                <p:cTn id="8" presetID="16" presetClass="entr" presetSubtype="21" fill="hold" nodeType="withEffect">
                                  <p:stCondLst>
                                    <p:cond delay="0"/>
                                  </p:stCondLst>
                                  <p:childTnLst>
                                    <p:set>
                                      <p:cBhvr>
                                        <p:cTn id="9" dur="1" fill="hold">
                                          <p:stCondLst>
                                            <p:cond delay="0"/>
                                          </p:stCondLst>
                                        </p:cTn>
                                        <p:tgtEl>
                                          <p:spTgt spid="2">
                                            <p:txEl>
                                              <p:pRg st="1" end="1"/>
                                            </p:txEl>
                                          </p:spTgt>
                                        </p:tgtEl>
                                        <p:attrNameLst>
                                          <p:attrName>style.visibility</p:attrName>
                                        </p:attrNameLst>
                                      </p:cBhvr>
                                      <p:to>
                                        <p:strVal val="visible"/>
                                      </p:to>
                                    </p:set>
                                    <p:animEffect transition="in" filter="barn(inVertical)">
                                      <p:cBhvr>
                                        <p:cTn id="10" dur="500"/>
                                        <p:tgtEl>
                                          <p:spTgt spid="2">
                                            <p:txEl>
                                              <p:pRg st="1" end="1"/>
                                            </p:txEl>
                                          </p:spTgt>
                                        </p:tgtEl>
                                      </p:cBhvr>
                                    </p:animEffect>
                                  </p:childTnLst>
                                </p:cTn>
                              </p:par>
                              <p:par>
                                <p:cTn id="11" presetID="16" presetClass="entr" presetSubtype="21" fill="hold" nodeType="withEffect">
                                  <p:stCondLst>
                                    <p:cond delay="0"/>
                                  </p:stCondLst>
                                  <p:childTnLst>
                                    <p:set>
                                      <p:cBhvr>
                                        <p:cTn id="12" dur="1" fill="hold">
                                          <p:stCondLst>
                                            <p:cond delay="0"/>
                                          </p:stCondLst>
                                        </p:cTn>
                                        <p:tgtEl>
                                          <p:spTgt spid="2">
                                            <p:txEl>
                                              <p:pRg st="2" end="2"/>
                                            </p:txEl>
                                          </p:spTgt>
                                        </p:tgtEl>
                                        <p:attrNameLst>
                                          <p:attrName>style.visibility</p:attrName>
                                        </p:attrNameLst>
                                      </p:cBhvr>
                                      <p:to>
                                        <p:strVal val="visible"/>
                                      </p:to>
                                    </p:set>
                                    <p:animEffect transition="in" filter="barn(inVertical)">
                                      <p:cBhvr>
                                        <p:cTn id="13" dur="500"/>
                                        <p:tgtEl>
                                          <p:spTgt spid="2">
                                            <p:txEl>
                                              <p:pRg st="2" end="2"/>
                                            </p:txEl>
                                          </p:spTgt>
                                        </p:tgtEl>
                                      </p:cBhvr>
                                    </p:animEffect>
                                  </p:childTnLst>
                                </p:cTn>
                              </p:par>
                              <p:par>
                                <p:cTn id="14" presetID="16" presetClass="entr" presetSubtype="21" fill="hold" nodeType="withEffect">
                                  <p:stCondLst>
                                    <p:cond delay="0"/>
                                  </p:stCondLst>
                                  <p:childTnLst>
                                    <p:set>
                                      <p:cBhvr>
                                        <p:cTn id="15" dur="1" fill="hold">
                                          <p:stCondLst>
                                            <p:cond delay="0"/>
                                          </p:stCondLst>
                                        </p:cTn>
                                        <p:tgtEl>
                                          <p:spTgt spid="2">
                                            <p:txEl>
                                              <p:pRg st="3" end="3"/>
                                            </p:txEl>
                                          </p:spTgt>
                                        </p:tgtEl>
                                        <p:attrNameLst>
                                          <p:attrName>style.visibility</p:attrName>
                                        </p:attrNameLst>
                                      </p:cBhvr>
                                      <p:to>
                                        <p:strVal val="visible"/>
                                      </p:to>
                                    </p:set>
                                    <p:animEffect transition="in" filter="barn(inVertical)">
                                      <p:cBhvr>
                                        <p:cTn id="16" dur="500"/>
                                        <p:tgtEl>
                                          <p:spTgt spid="2">
                                            <p:txEl>
                                              <p:pRg st="3" end="3"/>
                                            </p:txEl>
                                          </p:spTgt>
                                        </p:tgtEl>
                                      </p:cBhvr>
                                    </p:animEffect>
                                  </p:childTnLst>
                                </p:cTn>
                              </p:par>
                              <p:par>
                                <p:cTn id="17" presetID="16" presetClass="entr" presetSubtype="21" fill="hold" nodeType="withEffect">
                                  <p:stCondLst>
                                    <p:cond delay="0"/>
                                  </p:stCondLst>
                                  <p:childTnLst>
                                    <p:set>
                                      <p:cBhvr>
                                        <p:cTn id="18" dur="1" fill="hold">
                                          <p:stCondLst>
                                            <p:cond delay="0"/>
                                          </p:stCondLst>
                                        </p:cTn>
                                        <p:tgtEl>
                                          <p:spTgt spid="2">
                                            <p:txEl>
                                              <p:pRg st="4" end="4"/>
                                            </p:txEl>
                                          </p:spTgt>
                                        </p:tgtEl>
                                        <p:attrNameLst>
                                          <p:attrName>style.visibility</p:attrName>
                                        </p:attrNameLst>
                                      </p:cBhvr>
                                      <p:to>
                                        <p:strVal val="visible"/>
                                      </p:to>
                                    </p:set>
                                    <p:animEffect transition="in" filter="barn(inVertical)">
                                      <p:cBhvr>
                                        <p:cTn id="19" dur="500"/>
                                        <p:tgtEl>
                                          <p:spTgt spid="2">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571500" y="129592"/>
            <a:ext cx="11196329" cy="461665"/>
          </a:xfrm>
          <a:prstGeom prst="rect">
            <a:avLst/>
          </a:prstGeom>
        </p:spPr>
        <p:txBody>
          <a:bodyPr wrap="square">
            <a:spAutoFit/>
          </a:bodyPr>
          <a:lstStyle/>
          <a:p>
            <a:pPr algn="ctr"/>
            <a:r>
              <a:rPr lang="vi-VN" sz="2400" b="1">
                <a:solidFill>
                  <a:srgbClr val="FF0000"/>
                </a:solidFill>
                <a:latin typeface="Times New Roman" panose="02020603050405020304" pitchFamily="18" charset="0"/>
                <a:cs typeface="Times New Roman" panose="02020603050405020304" pitchFamily="18" charset="0"/>
              </a:rPr>
              <a:t>TIẾT 13. BÀI 4. AN TOÀN LAO ĐỘNG VÀ AN TOÀN VỆ SINH THỰC PHẨM</a:t>
            </a:r>
            <a:endParaRPr lang="en-US" sz="2400">
              <a:solidFill>
                <a:srgbClr val="FF0000"/>
              </a:solidFill>
              <a:latin typeface="Times New Roman" panose="02020603050405020304" pitchFamily="18" charset="0"/>
              <a:cs typeface="Times New Roman" panose="02020603050405020304" pitchFamily="18" charset="0"/>
            </a:endParaRPr>
          </a:p>
        </p:txBody>
      </p:sp>
      <p:sp>
        <p:nvSpPr>
          <p:cNvPr id="2" name="Rectangle 1"/>
          <p:cNvSpPr/>
          <p:nvPr/>
        </p:nvSpPr>
        <p:spPr>
          <a:xfrm>
            <a:off x="267478" y="713134"/>
            <a:ext cx="11597066" cy="3046988"/>
          </a:xfrm>
          <a:prstGeom prst="rect">
            <a:avLst/>
          </a:prstGeom>
        </p:spPr>
        <p:txBody>
          <a:bodyPr wrap="square">
            <a:spAutoFit/>
          </a:bodyPr>
          <a:lstStyle/>
          <a:p>
            <a:r>
              <a:rPr lang="vi-VN" sz="2400" b="1">
                <a:latin typeface="Times New Roman" panose="02020603050405020304" pitchFamily="18" charset="0"/>
                <a:cs typeface="Times New Roman" panose="02020603050405020304" pitchFamily="18" charset="0"/>
              </a:rPr>
              <a:t>I. An toàn lao động trong chế biến thực phẩm</a:t>
            </a:r>
            <a:endParaRPr lang="en-US" sz="2400" b="1">
              <a:latin typeface="Times New Roman" panose="02020603050405020304" pitchFamily="18" charset="0"/>
              <a:cs typeface="Times New Roman" panose="02020603050405020304" pitchFamily="18" charset="0"/>
            </a:endParaRPr>
          </a:p>
          <a:p>
            <a:r>
              <a:rPr lang="vi-VN" sz="2400" b="1" smtClean="0">
                <a:latin typeface="Times New Roman" panose="02020603050405020304" pitchFamily="18" charset="0"/>
                <a:cs typeface="Times New Roman" panose="02020603050405020304" pitchFamily="18" charset="0"/>
              </a:rPr>
              <a:t>1. Vai trò của đảm bảo an toàn lao động</a:t>
            </a:r>
            <a:endParaRPr lang="en-US" sz="2400" b="1" smtClean="0">
              <a:latin typeface="Times New Roman" panose="02020603050405020304" pitchFamily="18" charset="0"/>
              <a:cs typeface="Times New Roman" panose="02020603050405020304" pitchFamily="18" charset="0"/>
            </a:endParaRPr>
          </a:p>
          <a:p>
            <a:r>
              <a:rPr lang="vi-VN" sz="2400" smtClean="0">
                <a:latin typeface="Times New Roman" panose="02020603050405020304" pitchFamily="18" charset="0"/>
                <a:cs typeface="Times New Roman" panose="02020603050405020304" pitchFamily="18" charset="0"/>
              </a:rPr>
              <a:t>- An toàn lao động là giải pháp phòng, chống tác động của các yếu tố nguy hiểm nhằm đảm bảo không xảy ra thương tật, tử vong đối với con người trong quá trình lao động.</a:t>
            </a:r>
            <a:endParaRPr lang="en-US" sz="2400" smtClean="0">
              <a:latin typeface="Times New Roman" panose="02020603050405020304" pitchFamily="18" charset="0"/>
              <a:cs typeface="Times New Roman" panose="02020603050405020304" pitchFamily="18" charset="0"/>
            </a:endParaRPr>
          </a:p>
          <a:p>
            <a:r>
              <a:rPr lang="vi-VN" sz="2400" smtClean="0">
                <a:latin typeface="Times New Roman" panose="02020603050405020304" pitchFamily="18" charset="0"/>
                <a:cs typeface="Times New Roman" panose="02020603050405020304" pitchFamily="18" charset="0"/>
              </a:rPr>
              <a:t>- Vai trò của đảm bảo an toàn lao động:</a:t>
            </a:r>
            <a:endParaRPr lang="en-US" sz="2400" smtClean="0">
              <a:latin typeface="Times New Roman" panose="02020603050405020304" pitchFamily="18" charset="0"/>
              <a:cs typeface="Times New Roman" panose="02020603050405020304" pitchFamily="18" charset="0"/>
            </a:endParaRPr>
          </a:p>
          <a:p>
            <a:r>
              <a:rPr lang="vi-VN" sz="2400" smtClean="0">
                <a:latin typeface="Times New Roman" panose="02020603050405020304" pitchFamily="18" charset="0"/>
                <a:cs typeface="Times New Roman" panose="02020603050405020304" pitchFamily="18" charset="0"/>
              </a:rPr>
              <a:t>+ Giảm thiểu các nguy cơ mắc phải các tai nạn như đứt tay, bỏng nước..</a:t>
            </a:r>
            <a:endParaRPr lang="en-US" sz="2400" smtClean="0">
              <a:latin typeface="Times New Roman" panose="02020603050405020304" pitchFamily="18" charset="0"/>
              <a:cs typeface="Times New Roman" panose="02020603050405020304" pitchFamily="18" charset="0"/>
            </a:endParaRPr>
          </a:p>
          <a:p>
            <a:r>
              <a:rPr lang="vi-VN" sz="2400" smtClean="0">
                <a:latin typeface="Times New Roman" panose="02020603050405020304" pitchFamily="18" charset="0"/>
                <a:cs typeface="Times New Roman" panose="02020603050405020304" pitchFamily="18" charset="0"/>
              </a:rPr>
              <a:t>+ Giảm thiểu nguy cơ thiệt hại về tài sản của cá nhân và doanh nghiệp.</a:t>
            </a:r>
            <a:endParaRPr lang="en-US" sz="2400" smtClean="0">
              <a:latin typeface="Times New Roman" panose="02020603050405020304" pitchFamily="18" charset="0"/>
              <a:cs typeface="Times New Roman" panose="02020603050405020304" pitchFamily="18" charset="0"/>
            </a:endParaRPr>
          </a:p>
          <a:p>
            <a:r>
              <a:rPr lang="vi-VN" sz="2400" smtClean="0">
                <a:latin typeface="Times New Roman" panose="02020603050405020304" pitchFamily="18" charset="0"/>
                <a:cs typeface="Times New Roman" panose="02020603050405020304" pitchFamily="18" charset="0"/>
              </a:rPr>
              <a:t>+ Giúp người lao động thuận lợi, hiệu quả, yên tâm trong quá trình chế biến thực phẩm.</a:t>
            </a:r>
            <a:endParaRPr lang="en-US" sz="240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9104676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circle(in)">
                                      <p:cBhvr>
                                        <p:cTn id="7" dur="2000"/>
                                        <p:tgtEl>
                                          <p:spTgt spid="2">
                                            <p:txEl>
                                              <p:pRg st="0" end="0"/>
                                            </p:txEl>
                                          </p:spTgt>
                                        </p:tgtEl>
                                      </p:cBhvr>
                                    </p:animEffect>
                                  </p:childTnLst>
                                </p:cTn>
                              </p:par>
                              <p:par>
                                <p:cTn id="8" presetID="6" presetClass="entr" presetSubtype="16" fill="hold" nodeType="withEffect">
                                  <p:stCondLst>
                                    <p:cond delay="0"/>
                                  </p:stCondLst>
                                  <p:childTnLst>
                                    <p:set>
                                      <p:cBhvr>
                                        <p:cTn id="9" dur="1" fill="hold">
                                          <p:stCondLst>
                                            <p:cond delay="0"/>
                                          </p:stCondLst>
                                        </p:cTn>
                                        <p:tgtEl>
                                          <p:spTgt spid="2">
                                            <p:txEl>
                                              <p:pRg st="1" end="1"/>
                                            </p:txEl>
                                          </p:spTgt>
                                        </p:tgtEl>
                                        <p:attrNameLst>
                                          <p:attrName>style.visibility</p:attrName>
                                        </p:attrNameLst>
                                      </p:cBhvr>
                                      <p:to>
                                        <p:strVal val="visible"/>
                                      </p:to>
                                    </p:set>
                                    <p:animEffect transition="in" filter="circle(in)">
                                      <p:cBhvr>
                                        <p:cTn id="10" dur="2000"/>
                                        <p:tgtEl>
                                          <p:spTgt spid="2">
                                            <p:txEl>
                                              <p:pRg st="1" end="1"/>
                                            </p:txEl>
                                          </p:spTgt>
                                        </p:tgtEl>
                                      </p:cBhvr>
                                    </p:animEffect>
                                  </p:childTnLst>
                                </p:cTn>
                              </p:par>
                              <p:par>
                                <p:cTn id="11" presetID="6" presetClass="entr" presetSubtype="16" fill="hold" nodeType="withEffect">
                                  <p:stCondLst>
                                    <p:cond delay="0"/>
                                  </p:stCondLst>
                                  <p:childTnLst>
                                    <p:set>
                                      <p:cBhvr>
                                        <p:cTn id="12" dur="1" fill="hold">
                                          <p:stCondLst>
                                            <p:cond delay="0"/>
                                          </p:stCondLst>
                                        </p:cTn>
                                        <p:tgtEl>
                                          <p:spTgt spid="2">
                                            <p:txEl>
                                              <p:pRg st="2" end="2"/>
                                            </p:txEl>
                                          </p:spTgt>
                                        </p:tgtEl>
                                        <p:attrNameLst>
                                          <p:attrName>style.visibility</p:attrName>
                                        </p:attrNameLst>
                                      </p:cBhvr>
                                      <p:to>
                                        <p:strVal val="visible"/>
                                      </p:to>
                                    </p:set>
                                    <p:animEffect transition="in" filter="circle(in)">
                                      <p:cBhvr>
                                        <p:cTn id="13" dur="2000"/>
                                        <p:tgtEl>
                                          <p:spTgt spid="2">
                                            <p:txEl>
                                              <p:pRg st="2" end="2"/>
                                            </p:txEl>
                                          </p:spTgt>
                                        </p:tgtEl>
                                      </p:cBhvr>
                                    </p:animEffect>
                                  </p:childTnLst>
                                </p:cTn>
                              </p:par>
                              <p:par>
                                <p:cTn id="14" presetID="6" presetClass="entr" presetSubtype="16" fill="hold" nodeType="withEffect">
                                  <p:stCondLst>
                                    <p:cond delay="0"/>
                                  </p:stCondLst>
                                  <p:childTnLst>
                                    <p:set>
                                      <p:cBhvr>
                                        <p:cTn id="15" dur="1" fill="hold">
                                          <p:stCondLst>
                                            <p:cond delay="0"/>
                                          </p:stCondLst>
                                        </p:cTn>
                                        <p:tgtEl>
                                          <p:spTgt spid="2">
                                            <p:txEl>
                                              <p:pRg st="3" end="3"/>
                                            </p:txEl>
                                          </p:spTgt>
                                        </p:tgtEl>
                                        <p:attrNameLst>
                                          <p:attrName>style.visibility</p:attrName>
                                        </p:attrNameLst>
                                      </p:cBhvr>
                                      <p:to>
                                        <p:strVal val="visible"/>
                                      </p:to>
                                    </p:set>
                                    <p:animEffect transition="in" filter="circle(in)">
                                      <p:cBhvr>
                                        <p:cTn id="16" dur="2000"/>
                                        <p:tgtEl>
                                          <p:spTgt spid="2">
                                            <p:txEl>
                                              <p:pRg st="3" end="3"/>
                                            </p:txEl>
                                          </p:spTgt>
                                        </p:tgtEl>
                                      </p:cBhvr>
                                    </p:animEffect>
                                  </p:childTnLst>
                                </p:cTn>
                              </p:par>
                              <p:par>
                                <p:cTn id="17" presetID="6" presetClass="entr" presetSubtype="16" fill="hold" nodeType="withEffect">
                                  <p:stCondLst>
                                    <p:cond delay="0"/>
                                  </p:stCondLst>
                                  <p:childTnLst>
                                    <p:set>
                                      <p:cBhvr>
                                        <p:cTn id="18" dur="1" fill="hold">
                                          <p:stCondLst>
                                            <p:cond delay="0"/>
                                          </p:stCondLst>
                                        </p:cTn>
                                        <p:tgtEl>
                                          <p:spTgt spid="2">
                                            <p:txEl>
                                              <p:pRg st="4" end="4"/>
                                            </p:txEl>
                                          </p:spTgt>
                                        </p:tgtEl>
                                        <p:attrNameLst>
                                          <p:attrName>style.visibility</p:attrName>
                                        </p:attrNameLst>
                                      </p:cBhvr>
                                      <p:to>
                                        <p:strVal val="visible"/>
                                      </p:to>
                                    </p:set>
                                    <p:animEffect transition="in" filter="circle(in)">
                                      <p:cBhvr>
                                        <p:cTn id="19" dur="2000"/>
                                        <p:tgtEl>
                                          <p:spTgt spid="2">
                                            <p:txEl>
                                              <p:pRg st="4" end="4"/>
                                            </p:txEl>
                                          </p:spTgt>
                                        </p:tgtEl>
                                      </p:cBhvr>
                                    </p:animEffect>
                                  </p:childTnLst>
                                </p:cTn>
                              </p:par>
                              <p:par>
                                <p:cTn id="20" presetID="6" presetClass="entr" presetSubtype="16" fill="hold" nodeType="withEffect">
                                  <p:stCondLst>
                                    <p:cond delay="0"/>
                                  </p:stCondLst>
                                  <p:childTnLst>
                                    <p:set>
                                      <p:cBhvr>
                                        <p:cTn id="21" dur="1" fill="hold">
                                          <p:stCondLst>
                                            <p:cond delay="0"/>
                                          </p:stCondLst>
                                        </p:cTn>
                                        <p:tgtEl>
                                          <p:spTgt spid="2">
                                            <p:txEl>
                                              <p:pRg st="5" end="5"/>
                                            </p:txEl>
                                          </p:spTgt>
                                        </p:tgtEl>
                                        <p:attrNameLst>
                                          <p:attrName>style.visibility</p:attrName>
                                        </p:attrNameLst>
                                      </p:cBhvr>
                                      <p:to>
                                        <p:strVal val="visible"/>
                                      </p:to>
                                    </p:set>
                                    <p:animEffect transition="in" filter="circle(in)">
                                      <p:cBhvr>
                                        <p:cTn id="22" dur="2000"/>
                                        <p:tgtEl>
                                          <p:spTgt spid="2">
                                            <p:txEl>
                                              <p:pRg st="5" end="5"/>
                                            </p:txEl>
                                          </p:spTgt>
                                        </p:tgtEl>
                                      </p:cBhvr>
                                    </p:animEffect>
                                  </p:childTnLst>
                                </p:cTn>
                              </p:par>
                              <p:par>
                                <p:cTn id="23" presetID="6" presetClass="entr" presetSubtype="16" fill="hold" nodeType="withEffect">
                                  <p:stCondLst>
                                    <p:cond delay="0"/>
                                  </p:stCondLst>
                                  <p:childTnLst>
                                    <p:set>
                                      <p:cBhvr>
                                        <p:cTn id="24" dur="1" fill="hold">
                                          <p:stCondLst>
                                            <p:cond delay="0"/>
                                          </p:stCondLst>
                                        </p:cTn>
                                        <p:tgtEl>
                                          <p:spTgt spid="2">
                                            <p:txEl>
                                              <p:pRg st="6" end="6"/>
                                            </p:txEl>
                                          </p:spTgt>
                                        </p:tgtEl>
                                        <p:attrNameLst>
                                          <p:attrName>style.visibility</p:attrName>
                                        </p:attrNameLst>
                                      </p:cBhvr>
                                      <p:to>
                                        <p:strVal val="visible"/>
                                      </p:to>
                                    </p:set>
                                    <p:animEffect transition="in" filter="circle(in)">
                                      <p:cBhvr>
                                        <p:cTn id="25" dur="2000"/>
                                        <p:tgtEl>
                                          <p:spTgt spid="2">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86612" y="140160"/>
            <a:ext cx="11719249" cy="830997"/>
          </a:xfrm>
          <a:prstGeom prst="rect">
            <a:avLst/>
          </a:prstGeom>
        </p:spPr>
        <p:txBody>
          <a:bodyPr wrap="square">
            <a:spAutoFit/>
          </a:bodyPr>
          <a:lstStyle/>
          <a:p>
            <a:r>
              <a:rPr lang="en-US" sz="2400" b="1">
                <a:solidFill>
                  <a:srgbClr val="0000FF"/>
                </a:solidFill>
                <a:latin typeface="Times New Roman" panose="02020603050405020304" pitchFamily="18" charset="0"/>
                <a:cs typeface="Times New Roman" panose="02020603050405020304" pitchFamily="18" charset="0"/>
              </a:rPr>
              <a:t>Quan sát Hình 4.2 về các dụng cụ, thiết bị nhà bếp dưới đây, hãy sắp xếp các dụng cụ thiết bị đó vào từng nhóm theo chức năng trong quá trình sử dụng.</a:t>
            </a:r>
          </a:p>
        </p:txBody>
      </p:sp>
      <p:pic>
        <p:nvPicPr>
          <p:cNvPr id="5" name="Picture 4"/>
          <p:cNvPicPr/>
          <p:nvPr/>
        </p:nvPicPr>
        <p:blipFill>
          <a:blip r:embed="rId2">
            <a:extLst>
              <a:ext uri="{28A0092B-C50C-407E-A947-70E740481C1C}">
                <a14:useLocalDpi xmlns:a14="http://schemas.microsoft.com/office/drawing/2010/main" val="0"/>
              </a:ext>
            </a:extLst>
          </a:blip>
          <a:srcRect/>
          <a:stretch>
            <a:fillRect/>
          </a:stretch>
        </p:blipFill>
        <p:spPr bwMode="auto">
          <a:xfrm>
            <a:off x="186612" y="971156"/>
            <a:ext cx="5942045" cy="5550941"/>
          </a:xfrm>
          <a:prstGeom prst="rect">
            <a:avLst/>
          </a:prstGeom>
          <a:noFill/>
          <a:ln>
            <a:noFill/>
          </a:ln>
        </p:spPr>
      </p:pic>
    </p:spTree>
    <p:extLst>
      <p:ext uri="{BB962C8B-B14F-4D97-AF65-F5344CB8AC3E}">
        <p14:creationId xmlns:p14="http://schemas.microsoft.com/office/powerpoint/2010/main" val="30809108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par>
                                <p:cTn id="8" presetID="16" presetClass="entr" presetSubtype="21"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barn(inVertical)">
                                      <p:cBhvr>
                                        <p:cTn id="10"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86612" y="140160"/>
            <a:ext cx="11719249" cy="830997"/>
          </a:xfrm>
          <a:prstGeom prst="rect">
            <a:avLst/>
          </a:prstGeom>
        </p:spPr>
        <p:txBody>
          <a:bodyPr wrap="square">
            <a:spAutoFit/>
          </a:bodyPr>
          <a:lstStyle/>
          <a:p>
            <a:r>
              <a:rPr lang="en-US" sz="2400" b="1">
                <a:solidFill>
                  <a:srgbClr val="0000FF"/>
                </a:solidFill>
                <a:latin typeface="Times New Roman" panose="02020603050405020304" pitchFamily="18" charset="0"/>
                <a:cs typeface="Times New Roman" panose="02020603050405020304" pitchFamily="18" charset="0"/>
              </a:rPr>
              <a:t>Quan sát Hình 4.2 về các dụng cụ, thiết bị nhà bếp dưới đây, hãy sắp xếp các dụng cụ thiết bị đó vào từng nhóm theo chức năng trong quá trình sử dụng.</a:t>
            </a:r>
          </a:p>
        </p:txBody>
      </p:sp>
      <p:pic>
        <p:nvPicPr>
          <p:cNvPr id="5" name="Picture 4"/>
          <p:cNvPicPr/>
          <p:nvPr/>
        </p:nvPicPr>
        <p:blipFill>
          <a:blip r:embed="rId2">
            <a:extLst>
              <a:ext uri="{28A0092B-C50C-407E-A947-70E740481C1C}">
                <a14:useLocalDpi xmlns:a14="http://schemas.microsoft.com/office/drawing/2010/main" val="0"/>
              </a:ext>
            </a:extLst>
          </a:blip>
          <a:srcRect/>
          <a:stretch>
            <a:fillRect/>
          </a:stretch>
        </p:blipFill>
        <p:spPr bwMode="auto">
          <a:xfrm>
            <a:off x="186612" y="971156"/>
            <a:ext cx="5942045" cy="5550941"/>
          </a:xfrm>
          <a:prstGeom prst="rect">
            <a:avLst/>
          </a:prstGeom>
          <a:noFill/>
          <a:ln>
            <a:noFill/>
          </a:ln>
        </p:spPr>
      </p:pic>
      <p:sp>
        <p:nvSpPr>
          <p:cNvPr id="3" name="Rectangle 2"/>
          <p:cNvSpPr/>
          <p:nvPr/>
        </p:nvSpPr>
        <p:spPr>
          <a:xfrm>
            <a:off x="6096000" y="1120761"/>
            <a:ext cx="5520612" cy="5262979"/>
          </a:xfrm>
          <a:prstGeom prst="rect">
            <a:avLst/>
          </a:prstGeom>
        </p:spPr>
        <p:txBody>
          <a:bodyPr wrap="square">
            <a:spAutoFit/>
          </a:bodyPr>
          <a:lstStyle/>
          <a:p>
            <a:pPr marL="30480" marR="30480" algn="just">
              <a:spcAft>
                <a:spcPts val="0"/>
              </a:spcAft>
            </a:pPr>
            <a:r>
              <a:rPr lang="en-US" sz="2400">
                <a:solidFill>
                  <a:srgbClr val="FF0000"/>
                </a:solidFill>
                <a:latin typeface="Times New Roman" panose="02020603050405020304" pitchFamily="18" charset="0"/>
                <a:ea typeface="Times New Roman" panose="02020603050405020304" pitchFamily="18" charset="0"/>
              </a:rPr>
              <a:t>Sắp xếp các dụng cụ thiết bị đó vào từng nhóm theo chức năng trong quá trình sử dụng:</a:t>
            </a:r>
          </a:p>
          <a:p>
            <a:pPr marL="30480" marR="30480" algn="just">
              <a:spcAft>
                <a:spcPts val="0"/>
              </a:spcAft>
            </a:pPr>
            <a:r>
              <a:rPr lang="en-US" sz="2400">
                <a:solidFill>
                  <a:srgbClr val="FF0000"/>
                </a:solidFill>
                <a:latin typeface="Times New Roman" panose="02020603050405020304" pitchFamily="18" charset="0"/>
                <a:ea typeface="Times New Roman" panose="02020603050405020304" pitchFamily="18" charset="0"/>
              </a:rPr>
              <a:t>- Dụng cụ cắt thái: dao, thớt</a:t>
            </a:r>
          </a:p>
          <a:p>
            <a:pPr marL="30480" marR="30480" algn="just">
              <a:spcAft>
                <a:spcPts val="0"/>
              </a:spcAft>
            </a:pPr>
            <a:r>
              <a:rPr lang="en-US" sz="2400">
                <a:solidFill>
                  <a:srgbClr val="FF0000"/>
                </a:solidFill>
                <a:latin typeface="Times New Roman" panose="02020603050405020304" pitchFamily="18" charset="0"/>
                <a:ea typeface="Times New Roman" panose="02020603050405020304" pitchFamily="18" charset="0"/>
              </a:rPr>
              <a:t>- Dụng cụ, thiết bị chế biến: bếp từ, xoong (nồi), chảo, bếp gas.</a:t>
            </a:r>
          </a:p>
          <a:p>
            <a:pPr marL="30480" marR="30480" algn="just">
              <a:spcAft>
                <a:spcPts val="0"/>
              </a:spcAft>
            </a:pPr>
            <a:r>
              <a:rPr lang="en-US" sz="2400">
                <a:solidFill>
                  <a:srgbClr val="FF0000"/>
                </a:solidFill>
                <a:latin typeface="Times New Roman" panose="02020603050405020304" pitchFamily="18" charset="0"/>
                <a:ea typeface="Times New Roman" panose="02020603050405020304" pitchFamily="18" charset="0"/>
              </a:rPr>
              <a:t>- Dụng cụ đo lường: cân</a:t>
            </a:r>
          </a:p>
          <a:p>
            <a:pPr marL="30480" marR="30480" algn="just">
              <a:spcAft>
                <a:spcPts val="0"/>
              </a:spcAft>
            </a:pPr>
            <a:r>
              <a:rPr lang="en-US" sz="2400">
                <a:solidFill>
                  <a:srgbClr val="FF0000"/>
                </a:solidFill>
                <a:latin typeface="Times New Roman" panose="02020603050405020304" pitchFamily="18" charset="0"/>
                <a:ea typeface="Times New Roman" panose="02020603050405020304" pitchFamily="18" charset="0"/>
              </a:rPr>
              <a:t>- Dụng cụ, thiết bị làm sạch: máy rửa bát; khăn lau, găng tay, bình xịt.</a:t>
            </a:r>
          </a:p>
          <a:p>
            <a:pPr marL="30480" marR="30480" algn="just">
              <a:spcAft>
                <a:spcPts val="0"/>
              </a:spcAft>
            </a:pPr>
            <a:r>
              <a:rPr lang="en-US" sz="2400">
                <a:solidFill>
                  <a:srgbClr val="FF0000"/>
                </a:solidFill>
                <a:latin typeface="Times New Roman" panose="02020603050405020304" pitchFamily="18" charset="0"/>
                <a:ea typeface="Times New Roman" panose="02020603050405020304" pitchFamily="18" charset="0"/>
              </a:rPr>
              <a:t>- Dụng cụ, thiết bị chứa đựng – bài trí: bát, đĩa, cốc; tủ bếp.</a:t>
            </a:r>
          </a:p>
          <a:p>
            <a:pPr marL="30480" marR="30480" algn="just">
              <a:spcAft>
                <a:spcPts val="0"/>
              </a:spcAft>
            </a:pPr>
            <a:r>
              <a:rPr lang="en-US" sz="2400">
                <a:solidFill>
                  <a:srgbClr val="FF0000"/>
                </a:solidFill>
                <a:latin typeface="Times New Roman" panose="02020603050405020304" pitchFamily="18" charset="0"/>
                <a:ea typeface="Times New Roman" panose="02020603050405020304" pitchFamily="18" charset="0"/>
              </a:rPr>
              <a:t>- Dụng cụ nhào trộn: máy đánh trứng</a:t>
            </a:r>
          </a:p>
          <a:p>
            <a:pPr marL="30480" marR="30480" algn="just">
              <a:spcAft>
                <a:spcPts val="0"/>
              </a:spcAft>
            </a:pPr>
            <a:r>
              <a:rPr lang="en-US" sz="2400">
                <a:solidFill>
                  <a:srgbClr val="FF0000"/>
                </a:solidFill>
                <a:latin typeface="Times New Roman" panose="02020603050405020304" pitchFamily="18" charset="0"/>
                <a:ea typeface="Times New Roman" panose="02020603050405020304" pitchFamily="18" charset="0"/>
              </a:rPr>
              <a:t>- Dụng cụ, thiết bị bảo quản: tủ lạnh; khay và lọ để gia vị.</a:t>
            </a:r>
            <a:endParaRPr lang="en-US" sz="2400">
              <a:solidFill>
                <a:srgbClr val="FF0000"/>
              </a:solidFill>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5055588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par>
                                <p:cTn id="8" presetID="16" presetClass="entr" presetSubtype="21"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barn(inVertical)">
                                      <p:cBhvr>
                                        <p:cTn id="10" dur="500"/>
                                        <p:tgtEl>
                                          <p:spTgt spid="3">
                                            <p:txEl>
                                              <p:pRg st="1" end="1"/>
                                            </p:txEl>
                                          </p:spTgt>
                                        </p:tgtEl>
                                      </p:cBhvr>
                                    </p:animEffect>
                                  </p:childTnLst>
                                </p:cTn>
                              </p:par>
                              <p:par>
                                <p:cTn id="11" presetID="16" presetClass="entr" presetSubtype="21" fill="hold"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barn(inVertical)">
                                      <p:cBhvr>
                                        <p:cTn id="13" dur="500"/>
                                        <p:tgtEl>
                                          <p:spTgt spid="3">
                                            <p:txEl>
                                              <p:pRg st="2" end="2"/>
                                            </p:txEl>
                                          </p:spTgt>
                                        </p:tgtEl>
                                      </p:cBhvr>
                                    </p:animEffect>
                                  </p:childTnLst>
                                </p:cTn>
                              </p:par>
                              <p:par>
                                <p:cTn id="14" presetID="16" presetClass="entr" presetSubtype="21" fill="hold" nodeType="withEffect">
                                  <p:stCondLst>
                                    <p:cond delay="0"/>
                                  </p:stCondLst>
                                  <p:childTnLst>
                                    <p:set>
                                      <p:cBhvr>
                                        <p:cTn id="15" dur="1" fill="hold">
                                          <p:stCondLst>
                                            <p:cond delay="0"/>
                                          </p:stCondLst>
                                        </p:cTn>
                                        <p:tgtEl>
                                          <p:spTgt spid="3">
                                            <p:txEl>
                                              <p:pRg st="3" end="3"/>
                                            </p:txEl>
                                          </p:spTgt>
                                        </p:tgtEl>
                                        <p:attrNameLst>
                                          <p:attrName>style.visibility</p:attrName>
                                        </p:attrNameLst>
                                      </p:cBhvr>
                                      <p:to>
                                        <p:strVal val="visible"/>
                                      </p:to>
                                    </p:set>
                                    <p:animEffect transition="in" filter="barn(inVertical)">
                                      <p:cBhvr>
                                        <p:cTn id="16" dur="500"/>
                                        <p:tgtEl>
                                          <p:spTgt spid="3">
                                            <p:txEl>
                                              <p:pRg st="3" end="3"/>
                                            </p:txEl>
                                          </p:spTgt>
                                        </p:tgtEl>
                                      </p:cBhvr>
                                    </p:animEffect>
                                  </p:childTnLst>
                                </p:cTn>
                              </p:par>
                              <p:par>
                                <p:cTn id="17" presetID="16" presetClass="entr" presetSubtype="21" fill="hold"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Effect transition="in" filter="barn(inVertical)">
                                      <p:cBhvr>
                                        <p:cTn id="19" dur="500"/>
                                        <p:tgtEl>
                                          <p:spTgt spid="3">
                                            <p:txEl>
                                              <p:pRg st="4" end="4"/>
                                            </p:txEl>
                                          </p:spTgt>
                                        </p:tgtEl>
                                      </p:cBhvr>
                                    </p:animEffect>
                                  </p:childTnLst>
                                </p:cTn>
                              </p:par>
                              <p:par>
                                <p:cTn id="20" presetID="16" presetClass="entr" presetSubtype="21" fill="hold" nodeType="withEffect">
                                  <p:stCondLst>
                                    <p:cond delay="0"/>
                                  </p:stCondLst>
                                  <p:childTnLst>
                                    <p:set>
                                      <p:cBhvr>
                                        <p:cTn id="21" dur="1" fill="hold">
                                          <p:stCondLst>
                                            <p:cond delay="0"/>
                                          </p:stCondLst>
                                        </p:cTn>
                                        <p:tgtEl>
                                          <p:spTgt spid="3">
                                            <p:txEl>
                                              <p:pRg st="5" end="5"/>
                                            </p:txEl>
                                          </p:spTgt>
                                        </p:tgtEl>
                                        <p:attrNameLst>
                                          <p:attrName>style.visibility</p:attrName>
                                        </p:attrNameLst>
                                      </p:cBhvr>
                                      <p:to>
                                        <p:strVal val="visible"/>
                                      </p:to>
                                    </p:set>
                                    <p:animEffect transition="in" filter="barn(inVertical)">
                                      <p:cBhvr>
                                        <p:cTn id="22" dur="500"/>
                                        <p:tgtEl>
                                          <p:spTgt spid="3">
                                            <p:txEl>
                                              <p:pRg st="5" end="5"/>
                                            </p:txEl>
                                          </p:spTgt>
                                        </p:tgtEl>
                                      </p:cBhvr>
                                    </p:animEffect>
                                  </p:childTnLst>
                                </p:cTn>
                              </p:par>
                              <p:par>
                                <p:cTn id="23" presetID="16" presetClass="entr" presetSubtype="21" fill="hold" nodeType="with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animEffect transition="in" filter="barn(inVertical)">
                                      <p:cBhvr>
                                        <p:cTn id="25" dur="500"/>
                                        <p:tgtEl>
                                          <p:spTgt spid="3">
                                            <p:txEl>
                                              <p:pRg st="6" end="6"/>
                                            </p:txEl>
                                          </p:spTgt>
                                        </p:tgtEl>
                                      </p:cBhvr>
                                    </p:animEffect>
                                  </p:childTnLst>
                                </p:cTn>
                              </p:par>
                              <p:par>
                                <p:cTn id="26" presetID="16" presetClass="entr" presetSubtype="21" fill="hold" nodeType="withEffect">
                                  <p:stCondLst>
                                    <p:cond delay="0"/>
                                  </p:stCondLst>
                                  <p:childTnLst>
                                    <p:set>
                                      <p:cBhvr>
                                        <p:cTn id="27" dur="1" fill="hold">
                                          <p:stCondLst>
                                            <p:cond delay="0"/>
                                          </p:stCondLst>
                                        </p:cTn>
                                        <p:tgtEl>
                                          <p:spTgt spid="3">
                                            <p:txEl>
                                              <p:pRg st="7" end="7"/>
                                            </p:txEl>
                                          </p:spTgt>
                                        </p:tgtEl>
                                        <p:attrNameLst>
                                          <p:attrName>style.visibility</p:attrName>
                                        </p:attrNameLst>
                                      </p:cBhvr>
                                      <p:to>
                                        <p:strVal val="visible"/>
                                      </p:to>
                                    </p:set>
                                    <p:animEffect transition="in" filter="barn(inVertical)">
                                      <p:cBhvr>
                                        <p:cTn id="28"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457200" y="129592"/>
            <a:ext cx="11407344" cy="461665"/>
          </a:xfrm>
          <a:prstGeom prst="rect">
            <a:avLst/>
          </a:prstGeom>
        </p:spPr>
        <p:txBody>
          <a:bodyPr wrap="square">
            <a:spAutoFit/>
          </a:bodyPr>
          <a:lstStyle/>
          <a:p>
            <a:pPr algn="ctr"/>
            <a:r>
              <a:rPr lang="vi-VN" sz="2400" b="1">
                <a:solidFill>
                  <a:srgbClr val="FF0000"/>
                </a:solidFill>
                <a:latin typeface="Times New Roman" panose="02020603050405020304" pitchFamily="18" charset="0"/>
                <a:cs typeface="Times New Roman" panose="02020603050405020304" pitchFamily="18" charset="0"/>
              </a:rPr>
              <a:t>TIẾT 13. BÀI 4. AN TOÀN LAO ĐỘNG VÀ AN TOÀN VỆ SINH THỰC PHẨM</a:t>
            </a:r>
            <a:endParaRPr lang="en-US" sz="2400">
              <a:solidFill>
                <a:srgbClr val="FF0000"/>
              </a:solidFill>
              <a:latin typeface="Times New Roman" panose="02020603050405020304" pitchFamily="18" charset="0"/>
              <a:cs typeface="Times New Roman" panose="02020603050405020304" pitchFamily="18" charset="0"/>
            </a:endParaRPr>
          </a:p>
        </p:txBody>
      </p:sp>
      <p:sp>
        <p:nvSpPr>
          <p:cNvPr id="2" name="Rectangle 1"/>
          <p:cNvSpPr/>
          <p:nvPr/>
        </p:nvSpPr>
        <p:spPr>
          <a:xfrm>
            <a:off x="267478" y="713134"/>
            <a:ext cx="11597066" cy="3785652"/>
          </a:xfrm>
          <a:prstGeom prst="rect">
            <a:avLst/>
          </a:prstGeom>
        </p:spPr>
        <p:txBody>
          <a:bodyPr wrap="square">
            <a:spAutoFit/>
          </a:bodyPr>
          <a:lstStyle/>
          <a:p>
            <a:pPr marL="30480" marR="30480" algn="just">
              <a:spcAft>
                <a:spcPts val="0"/>
              </a:spcAft>
            </a:pPr>
            <a:r>
              <a:rPr lang="vi-VN" sz="2400" b="1">
                <a:solidFill>
                  <a:srgbClr val="000000"/>
                </a:solidFill>
                <a:latin typeface="Times New Roman" panose="02020603050405020304" pitchFamily="18" charset="0"/>
                <a:ea typeface="Times New Roman" panose="02020603050405020304" pitchFamily="18" charset="0"/>
              </a:rPr>
              <a:t>I. An toàn lao động trong chế biến thực phẩm</a:t>
            </a:r>
            <a:endParaRPr lang="en-US" sz="2400" b="1">
              <a:latin typeface="Times New Roman" panose="02020603050405020304" pitchFamily="18" charset="0"/>
              <a:ea typeface="Times New Roman" panose="02020603050405020304" pitchFamily="18" charset="0"/>
            </a:endParaRPr>
          </a:p>
          <a:p>
            <a:r>
              <a:rPr lang="vi-VN" sz="2400" b="1">
                <a:latin typeface="Times New Roman" panose="02020603050405020304" pitchFamily="18" charset="0"/>
                <a:cs typeface="Times New Roman" panose="02020603050405020304" pitchFamily="18" charset="0"/>
              </a:rPr>
              <a:t>2. Sử dụng và bảo quản  các dụng cụ và thiết bị nhà bếp</a:t>
            </a:r>
            <a:endParaRPr lang="en-US" sz="2400" b="1">
              <a:latin typeface="Times New Roman" panose="02020603050405020304" pitchFamily="18" charset="0"/>
              <a:cs typeface="Times New Roman" panose="02020603050405020304" pitchFamily="18" charset="0"/>
            </a:endParaRPr>
          </a:p>
          <a:p>
            <a:r>
              <a:rPr lang="vi-VN" sz="2400" b="1">
                <a:latin typeface="Times New Roman" panose="02020603050405020304" pitchFamily="18" charset="0"/>
                <a:cs typeface="Times New Roman" panose="02020603050405020304" pitchFamily="18" charset="0"/>
              </a:rPr>
              <a:t>a. Một số dụng cụ, thiết bị nhà bếp thông dụng</a:t>
            </a:r>
            <a:endParaRPr lang="en-US" sz="2400" b="1">
              <a:latin typeface="Times New Roman" panose="02020603050405020304" pitchFamily="18" charset="0"/>
              <a:cs typeface="Times New Roman" panose="02020603050405020304" pitchFamily="18" charset="0"/>
            </a:endParaRPr>
          </a:p>
          <a:p>
            <a:r>
              <a:rPr lang="en-US" sz="2400">
                <a:latin typeface="Times New Roman" panose="02020603050405020304" pitchFamily="18" charset="0"/>
                <a:cs typeface="Times New Roman" panose="02020603050405020304" pitchFamily="18" charset="0"/>
              </a:rPr>
              <a:t>- Dụng cụ cắt thái: dao, thớt</a:t>
            </a:r>
          </a:p>
          <a:p>
            <a:r>
              <a:rPr lang="en-US" sz="2400">
                <a:latin typeface="Times New Roman" panose="02020603050405020304" pitchFamily="18" charset="0"/>
                <a:cs typeface="Times New Roman" panose="02020603050405020304" pitchFamily="18" charset="0"/>
              </a:rPr>
              <a:t>- Dụng cụ, thiết bị chế biến: bếp từ, xoong (nồi), chảo, bếp gas.</a:t>
            </a:r>
          </a:p>
          <a:p>
            <a:r>
              <a:rPr lang="en-US" sz="2400">
                <a:latin typeface="Times New Roman" panose="02020603050405020304" pitchFamily="18" charset="0"/>
                <a:cs typeface="Times New Roman" panose="02020603050405020304" pitchFamily="18" charset="0"/>
              </a:rPr>
              <a:t>- Dụng cụ đo lường: cân</a:t>
            </a:r>
          </a:p>
          <a:p>
            <a:r>
              <a:rPr lang="en-US" sz="2400">
                <a:latin typeface="Times New Roman" panose="02020603050405020304" pitchFamily="18" charset="0"/>
                <a:cs typeface="Times New Roman" panose="02020603050405020304" pitchFamily="18" charset="0"/>
              </a:rPr>
              <a:t>- Dụng cụ, thiết bị làm sạch: máy rửa bát; khăn lau, găng tay, bình xịt.</a:t>
            </a:r>
          </a:p>
          <a:p>
            <a:r>
              <a:rPr lang="en-US" sz="2400">
                <a:latin typeface="Times New Roman" panose="02020603050405020304" pitchFamily="18" charset="0"/>
                <a:cs typeface="Times New Roman" panose="02020603050405020304" pitchFamily="18" charset="0"/>
              </a:rPr>
              <a:t>- Dụng cụ, thiết bị chứa đựng – bài trí: bát, đĩa, cốc; tủ bếp.</a:t>
            </a:r>
          </a:p>
          <a:p>
            <a:r>
              <a:rPr lang="en-US" sz="2400">
                <a:latin typeface="Times New Roman" panose="02020603050405020304" pitchFamily="18" charset="0"/>
                <a:cs typeface="Times New Roman" panose="02020603050405020304" pitchFamily="18" charset="0"/>
              </a:rPr>
              <a:t>- Dụng cụ nhào trộn: máy đánh trứng</a:t>
            </a:r>
          </a:p>
          <a:p>
            <a:r>
              <a:rPr lang="en-US" sz="2400">
                <a:latin typeface="Times New Roman" panose="02020603050405020304" pitchFamily="18" charset="0"/>
                <a:cs typeface="Times New Roman" panose="02020603050405020304" pitchFamily="18" charset="0"/>
              </a:rPr>
              <a:t>- Dụng cụ, thiết bị bảo quản: tủ lạnh; khay và lọ để gia vị.</a:t>
            </a:r>
          </a:p>
        </p:txBody>
      </p:sp>
    </p:spTree>
    <p:extLst>
      <p:ext uri="{BB962C8B-B14F-4D97-AF65-F5344CB8AC3E}">
        <p14:creationId xmlns:p14="http://schemas.microsoft.com/office/powerpoint/2010/main" val="14088016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barn(inVertical)">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wipe(down)">
                                      <p:cBhvr>
                                        <p:cTn id="12" dur="500"/>
                                        <p:tgtEl>
                                          <p:spTgt spid="2">
                                            <p:txEl>
                                              <p:pRg st="1" end="1"/>
                                            </p:txEl>
                                          </p:spTgt>
                                        </p:tgtEl>
                                      </p:cBhvr>
                                    </p:animEffect>
                                  </p:childTnLst>
                                </p:cTn>
                              </p:par>
                              <p:par>
                                <p:cTn id="13" presetID="22" presetClass="entr" presetSubtype="4" fill="hold" nodeType="withEffect">
                                  <p:stCondLst>
                                    <p:cond delay="0"/>
                                  </p:stCondLst>
                                  <p:childTnLst>
                                    <p:set>
                                      <p:cBhvr>
                                        <p:cTn id="14" dur="1" fill="hold">
                                          <p:stCondLst>
                                            <p:cond delay="0"/>
                                          </p:stCondLst>
                                        </p:cTn>
                                        <p:tgtEl>
                                          <p:spTgt spid="2">
                                            <p:txEl>
                                              <p:pRg st="2" end="2"/>
                                            </p:txEl>
                                          </p:spTgt>
                                        </p:tgtEl>
                                        <p:attrNameLst>
                                          <p:attrName>style.visibility</p:attrName>
                                        </p:attrNameLst>
                                      </p:cBhvr>
                                      <p:to>
                                        <p:strVal val="visible"/>
                                      </p:to>
                                    </p:set>
                                    <p:animEffect transition="in" filter="wipe(down)">
                                      <p:cBhvr>
                                        <p:cTn id="15" dur="500"/>
                                        <p:tgtEl>
                                          <p:spTgt spid="2">
                                            <p:txEl>
                                              <p:pRg st="2" end="2"/>
                                            </p:txEl>
                                          </p:spTgt>
                                        </p:tgtEl>
                                      </p:cBhvr>
                                    </p:animEffect>
                                  </p:childTnLst>
                                </p:cTn>
                              </p:par>
                              <p:par>
                                <p:cTn id="16" presetID="22" presetClass="entr" presetSubtype="4" fill="hold" nodeType="withEffect">
                                  <p:stCondLst>
                                    <p:cond delay="0"/>
                                  </p:stCondLst>
                                  <p:childTnLst>
                                    <p:set>
                                      <p:cBhvr>
                                        <p:cTn id="17" dur="1" fill="hold">
                                          <p:stCondLst>
                                            <p:cond delay="0"/>
                                          </p:stCondLst>
                                        </p:cTn>
                                        <p:tgtEl>
                                          <p:spTgt spid="2">
                                            <p:txEl>
                                              <p:pRg st="3" end="3"/>
                                            </p:txEl>
                                          </p:spTgt>
                                        </p:tgtEl>
                                        <p:attrNameLst>
                                          <p:attrName>style.visibility</p:attrName>
                                        </p:attrNameLst>
                                      </p:cBhvr>
                                      <p:to>
                                        <p:strVal val="visible"/>
                                      </p:to>
                                    </p:set>
                                    <p:animEffect transition="in" filter="wipe(down)">
                                      <p:cBhvr>
                                        <p:cTn id="18" dur="500"/>
                                        <p:tgtEl>
                                          <p:spTgt spid="2">
                                            <p:txEl>
                                              <p:pRg st="3" end="3"/>
                                            </p:txEl>
                                          </p:spTgt>
                                        </p:tgtEl>
                                      </p:cBhvr>
                                    </p:animEffect>
                                  </p:childTnLst>
                                </p:cTn>
                              </p:par>
                              <p:par>
                                <p:cTn id="19" presetID="22" presetClass="entr" presetSubtype="4" fill="hold" nodeType="withEffect">
                                  <p:stCondLst>
                                    <p:cond delay="0"/>
                                  </p:stCondLst>
                                  <p:childTnLst>
                                    <p:set>
                                      <p:cBhvr>
                                        <p:cTn id="20" dur="1" fill="hold">
                                          <p:stCondLst>
                                            <p:cond delay="0"/>
                                          </p:stCondLst>
                                        </p:cTn>
                                        <p:tgtEl>
                                          <p:spTgt spid="2">
                                            <p:txEl>
                                              <p:pRg st="4" end="4"/>
                                            </p:txEl>
                                          </p:spTgt>
                                        </p:tgtEl>
                                        <p:attrNameLst>
                                          <p:attrName>style.visibility</p:attrName>
                                        </p:attrNameLst>
                                      </p:cBhvr>
                                      <p:to>
                                        <p:strVal val="visible"/>
                                      </p:to>
                                    </p:set>
                                    <p:animEffect transition="in" filter="wipe(down)">
                                      <p:cBhvr>
                                        <p:cTn id="21" dur="500"/>
                                        <p:tgtEl>
                                          <p:spTgt spid="2">
                                            <p:txEl>
                                              <p:pRg st="4" end="4"/>
                                            </p:txEl>
                                          </p:spTgt>
                                        </p:tgtEl>
                                      </p:cBhvr>
                                    </p:animEffect>
                                  </p:childTnLst>
                                </p:cTn>
                              </p:par>
                              <p:par>
                                <p:cTn id="22" presetID="22" presetClass="entr" presetSubtype="4" fill="hold" nodeType="withEffect">
                                  <p:stCondLst>
                                    <p:cond delay="0"/>
                                  </p:stCondLst>
                                  <p:childTnLst>
                                    <p:set>
                                      <p:cBhvr>
                                        <p:cTn id="23" dur="1" fill="hold">
                                          <p:stCondLst>
                                            <p:cond delay="0"/>
                                          </p:stCondLst>
                                        </p:cTn>
                                        <p:tgtEl>
                                          <p:spTgt spid="2">
                                            <p:txEl>
                                              <p:pRg st="5" end="5"/>
                                            </p:txEl>
                                          </p:spTgt>
                                        </p:tgtEl>
                                        <p:attrNameLst>
                                          <p:attrName>style.visibility</p:attrName>
                                        </p:attrNameLst>
                                      </p:cBhvr>
                                      <p:to>
                                        <p:strVal val="visible"/>
                                      </p:to>
                                    </p:set>
                                    <p:animEffect transition="in" filter="wipe(down)">
                                      <p:cBhvr>
                                        <p:cTn id="24" dur="500"/>
                                        <p:tgtEl>
                                          <p:spTgt spid="2">
                                            <p:txEl>
                                              <p:pRg st="5" end="5"/>
                                            </p:txEl>
                                          </p:spTgt>
                                        </p:tgtEl>
                                      </p:cBhvr>
                                    </p:animEffect>
                                  </p:childTnLst>
                                </p:cTn>
                              </p:par>
                              <p:par>
                                <p:cTn id="25" presetID="22" presetClass="entr" presetSubtype="4" fill="hold" nodeType="withEffect">
                                  <p:stCondLst>
                                    <p:cond delay="0"/>
                                  </p:stCondLst>
                                  <p:childTnLst>
                                    <p:set>
                                      <p:cBhvr>
                                        <p:cTn id="26" dur="1" fill="hold">
                                          <p:stCondLst>
                                            <p:cond delay="0"/>
                                          </p:stCondLst>
                                        </p:cTn>
                                        <p:tgtEl>
                                          <p:spTgt spid="2">
                                            <p:txEl>
                                              <p:pRg st="6" end="6"/>
                                            </p:txEl>
                                          </p:spTgt>
                                        </p:tgtEl>
                                        <p:attrNameLst>
                                          <p:attrName>style.visibility</p:attrName>
                                        </p:attrNameLst>
                                      </p:cBhvr>
                                      <p:to>
                                        <p:strVal val="visible"/>
                                      </p:to>
                                    </p:set>
                                    <p:animEffect transition="in" filter="wipe(down)">
                                      <p:cBhvr>
                                        <p:cTn id="27" dur="500"/>
                                        <p:tgtEl>
                                          <p:spTgt spid="2">
                                            <p:txEl>
                                              <p:pRg st="6" end="6"/>
                                            </p:txEl>
                                          </p:spTgt>
                                        </p:tgtEl>
                                      </p:cBhvr>
                                    </p:animEffect>
                                  </p:childTnLst>
                                </p:cTn>
                              </p:par>
                              <p:par>
                                <p:cTn id="28" presetID="22" presetClass="entr" presetSubtype="4" fill="hold" nodeType="withEffect">
                                  <p:stCondLst>
                                    <p:cond delay="0"/>
                                  </p:stCondLst>
                                  <p:childTnLst>
                                    <p:set>
                                      <p:cBhvr>
                                        <p:cTn id="29" dur="1" fill="hold">
                                          <p:stCondLst>
                                            <p:cond delay="0"/>
                                          </p:stCondLst>
                                        </p:cTn>
                                        <p:tgtEl>
                                          <p:spTgt spid="2">
                                            <p:txEl>
                                              <p:pRg st="7" end="7"/>
                                            </p:txEl>
                                          </p:spTgt>
                                        </p:tgtEl>
                                        <p:attrNameLst>
                                          <p:attrName>style.visibility</p:attrName>
                                        </p:attrNameLst>
                                      </p:cBhvr>
                                      <p:to>
                                        <p:strVal val="visible"/>
                                      </p:to>
                                    </p:set>
                                    <p:animEffect transition="in" filter="wipe(down)">
                                      <p:cBhvr>
                                        <p:cTn id="30" dur="500"/>
                                        <p:tgtEl>
                                          <p:spTgt spid="2">
                                            <p:txEl>
                                              <p:pRg st="7" end="7"/>
                                            </p:txEl>
                                          </p:spTgt>
                                        </p:tgtEl>
                                      </p:cBhvr>
                                    </p:animEffect>
                                  </p:childTnLst>
                                </p:cTn>
                              </p:par>
                              <p:par>
                                <p:cTn id="31" presetID="22" presetClass="entr" presetSubtype="4" fill="hold" nodeType="withEffect">
                                  <p:stCondLst>
                                    <p:cond delay="0"/>
                                  </p:stCondLst>
                                  <p:childTnLst>
                                    <p:set>
                                      <p:cBhvr>
                                        <p:cTn id="32" dur="1" fill="hold">
                                          <p:stCondLst>
                                            <p:cond delay="0"/>
                                          </p:stCondLst>
                                        </p:cTn>
                                        <p:tgtEl>
                                          <p:spTgt spid="2">
                                            <p:txEl>
                                              <p:pRg st="8" end="8"/>
                                            </p:txEl>
                                          </p:spTgt>
                                        </p:tgtEl>
                                        <p:attrNameLst>
                                          <p:attrName>style.visibility</p:attrName>
                                        </p:attrNameLst>
                                      </p:cBhvr>
                                      <p:to>
                                        <p:strVal val="visible"/>
                                      </p:to>
                                    </p:set>
                                    <p:animEffect transition="in" filter="wipe(down)">
                                      <p:cBhvr>
                                        <p:cTn id="33" dur="500"/>
                                        <p:tgtEl>
                                          <p:spTgt spid="2">
                                            <p:txEl>
                                              <p:pRg st="8" end="8"/>
                                            </p:txEl>
                                          </p:spTgt>
                                        </p:tgtEl>
                                      </p:cBhvr>
                                    </p:animEffect>
                                  </p:childTnLst>
                                </p:cTn>
                              </p:par>
                              <p:par>
                                <p:cTn id="34" presetID="22" presetClass="entr" presetSubtype="4" fill="hold" nodeType="withEffect">
                                  <p:stCondLst>
                                    <p:cond delay="0"/>
                                  </p:stCondLst>
                                  <p:childTnLst>
                                    <p:set>
                                      <p:cBhvr>
                                        <p:cTn id="35" dur="1" fill="hold">
                                          <p:stCondLst>
                                            <p:cond delay="0"/>
                                          </p:stCondLst>
                                        </p:cTn>
                                        <p:tgtEl>
                                          <p:spTgt spid="2">
                                            <p:txEl>
                                              <p:pRg st="9" end="9"/>
                                            </p:txEl>
                                          </p:spTgt>
                                        </p:tgtEl>
                                        <p:attrNameLst>
                                          <p:attrName>style.visibility</p:attrName>
                                        </p:attrNameLst>
                                      </p:cBhvr>
                                      <p:to>
                                        <p:strVal val="visible"/>
                                      </p:to>
                                    </p:set>
                                    <p:animEffect transition="in" filter="wipe(down)">
                                      <p:cBhvr>
                                        <p:cTn id="36" dur="500"/>
                                        <p:tgtEl>
                                          <p:spTgt spid="2">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Wisp">
  <a:themeElements>
    <a:clrScheme name="Wisp">
      <a:dk1>
        <a:sysClr val="windowText" lastClr="000000"/>
      </a:dk1>
      <a:lt1>
        <a:sysClr val="window" lastClr="FFFFFF"/>
      </a:lt1>
      <a:dk2>
        <a:srgbClr val="766F54"/>
      </a:dk2>
      <a:lt2>
        <a:srgbClr val="E3EACF"/>
      </a:lt2>
      <a:accent1>
        <a:srgbClr val="A53010"/>
      </a:accent1>
      <a:accent2>
        <a:srgbClr val="DE7E18"/>
      </a:accent2>
      <a:accent3>
        <a:srgbClr val="9F8351"/>
      </a:accent3>
      <a:accent4>
        <a:srgbClr val="728653"/>
      </a:accent4>
      <a:accent5>
        <a:srgbClr val="92AA4C"/>
      </a:accent5>
      <a:accent6>
        <a:srgbClr val="6AAC91"/>
      </a:accent6>
      <a:hlink>
        <a:srgbClr val="FB4A18"/>
      </a:hlink>
      <a:folHlink>
        <a:srgbClr val="FB9318"/>
      </a:folHlink>
    </a:clrScheme>
    <a:fontScheme name="Wisp">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Wisp">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Wisp" id="{7CB32D59-10C0-40DD-B7BD-2E94284A981C}" vid="{24B1A44C-C006-48B2-A4D7-E5549B3D8CD4}"/>
    </a:ext>
  </a:extLst>
</a:theme>
</file>

<file path=docProps/app.xml><?xml version="1.0" encoding="utf-8"?>
<Properties xmlns="http://schemas.openxmlformats.org/officeDocument/2006/extended-properties" xmlns:vt="http://schemas.openxmlformats.org/officeDocument/2006/docPropsVTypes">
  <Template>Wisp</Template>
  <TotalTime>583</TotalTime>
  <Words>1565</Words>
  <Application>Microsoft Office PowerPoint</Application>
  <PresentationFormat>Widescreen</PresentationFormat>
  <Paragraphs>74</Paragraphs>
  <Slides>16</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16</vt:i4>
      </vt:variant>
    </vt:vector>
  </HeadingPairs>
  <TitlesOfParts>
    <vt:vector size="21" baseType="lpstr">
      <vt:lpstr>Arial</vt:lpstr>
      <vt:lpstr>Century Gothic</vt:lpstr>
      <vt:lpstr>Times New Roman</vt:lpstr>
      <vt:lpstr>Wingdings 3</vt:lpstr>
      <vt:lpstr>Wisp</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DELL</dc:creator>
  <cp:lastModifiedBy>DELL</cp:lastModifiedBy>
  <cp:revision>198</cp:revision>
  <dcterms:created xsi:type="dcterms:W3CDTF">2023-06-21T22:05:51Z</dcterms:created>
  <dcterms:modified xsi:type="dcterms:W3CDTF">2024-08-16T01:32:22Z</dcterms:modified>
</cp:coreProperties>
</file>