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8" r:id="rId4"/>
    <p:sldId id="291" r:id="rId5"/>
    <p:sldId id="429" r:id="rId6"/>
    <p:sldId id="430" r:id="rId7"/>
    <p:sldId id="398" r:id="rId8"/>
    <p:sldId id="431" r:id="rId9"/>
    <p:sldId id="432" r:id="rId10"/>
    <p:sldId id="433" r:id="rId11"/>
    <p:sldId id="434" r:id="rId12"/>
    <p:sldId id="271" r:id="rId13"/>
    <p:sldId id="444" r:id="rId14"/>
    <p:sldId id="443" r:id="rId15"/>
    <p:sldId id="445"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TIẾT 10.</a:t>
            </a:r>
            <a:r>
              <a:rPr lang="en-US"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10" y="907835"/>
            <a:ext cx="11403622" cy="545779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Để thực hiện tốt công việc của mình, thợ chế biến thực phẩm phải chú trọng phát triển những năng lực và phẩm chất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295052" y="1380929"/>
            <a:ext cx="5620139" cy="341632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Để thực hiện tốt công việc của mình, thợ chế biến thực phẩm phải chú trọng phát triển những năng lực và phẩm chất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Năng lực: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kiến thức về các loại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kĩ năng chế biến các loại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Phẩm chất: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Tỉ mỉ, cẩn thận trong quá trình làm việc.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đạo đức nghề nghiệp.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44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TIẾT 10.</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3948" y="807315"/>
            <a:ext cx="11433739" cy="5847755"/>
          </a:xfrm>
          <a:prstGeom prst="rect">
            <a:avLst/>
          </a:prstGeom>
        </p:spPr>
        <p:txBody>
          <a:bodyPr wrap="square">
            <a:spAutoFit/>
          </a:bodyPr>
          <a:lstStyle/>
          <a:p>
            <a:r>
              <a:rPr lang="vi-VN" sz="2200" b="1">
                <a:latin typeface="Times New Roman" panose="02020603050405020304" pitchFamily="18" charset="0"/>
                <a:cs typeface="Times New Roman" panose="02020603050405020304" pitchFamily="18" charset="0"/>
              </a:rPr>
              <a:t>II. Một số ngành nghề liên quan đến chế biến thực phẩm</a:t>
            </a:r>
            <a:endParaRPr lang="en-US" sz="2200" b="1">
              <a:latin typeface="Times New Roman" panose="02020603050405020304" pitchFamily="18" charset="0"/>
              <a:cs typeface="Times New Roman" panose="02020603050405020304" pitchFamily="18" charset="0"/>
            </a:endParaRPr>
          </a:p>
          <a:p>
            <a:r>
              <a:rPr lang="vi-VN" sz="2200" b="1">
                <a:latin typeface="Times New Roman" panose="02020603050405020304" pitchFamily="18" charset="0"/>
                <a:cs typeface="Times New Roman" panose="02020603050405020304" pitchFamily="18" charset="0"/>
              </a:rPr>
              <a:t>1.Thợ chế biến thực phẩm</a:t>
            </a:r>
            <a:endParaRPr lang="en-US" sz="2200" b="1">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Thợ chế biến thực phẩm là người làm nhiệm vụ liên quan đến việc xử lý nguyen liệu động vật, thực vật thành các mặt hàng thực phẩm để cho con người và động vật tiêu thụ; kiểm tra và đánh giá chất lượng thực phẩm trong quá trình chế biến một cách định kì; chuẩn bị, sơ chế nguyên liệu thực phẩm cho quá trình chế biến; chế biến thực phẩm thành các sản phẩm khác nhau theo nhu cầu; bảo quản thực phẩm chưa sử dụng; phân loại thực phẩm.</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Công việc: giết mổ động vật, chuẩn bị, chế biến thịt, cá và các thực phẩm liên quan; làm các loại bánh mì, bánh ngọt và các sản phẩm bột mì; chế biến, bảo quản trái cây, rau, củ, quả và thực phẩm liên quan; nêm và phân loại các sản phẩm đồ ăn, đồ uống khác nhau.</a:t>
            </a:r>
            <a:endParaRPr lang="en-US" sz="2200">
              <a:latin typeface="Times New Roman" panose="02020603050405020304" pitchFamily="18" charset="0"/>
              <a:cs typeface="Times New Roman" panose="02020603050405020304" pitchFamily="18" charset="0"/>
            </a:endParaRPr>
          </a:p>
          <a:p>
            <a:r>
              <a:rPr lang="vi-VN" sz="2200">
                <a:latin typeface="Times New Roman" panose="02020603050405020304" pitchFamily="18" charset="0"/>
                <a:cs typeface="Times New Roman" panose="02020603050405020304" pitchFamily="18" charset="0"/>
              </a:rPr>
              <a:t>* Năng lực và phẩm chất:</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Năng lực:</a:t>
            </a:r>
          </a:p>
          <a:p>
            <a:r>
              <a:rPr lang="en-US" sz="2200">
                <a:latin typeface="Times New Roman" panose="02020603050405020304" pitchFamily="18" charset="0"/>
                <a:cs typeface="Times New Roman" panose="02020603050405020304" pitchFamily="18" charset="0"/>
              </a:rPr>
              <a:t>+ Có kiến thức về các loại thực phẩm.</a:t>
            </a:r>
          </a:p>
          <a:p>
            <a:r>
              <a:rPr lang="en-US" sz="2200">
                <a:latin typeface="Times New Roman" panose="02020603050405020304" pitchFamily="18" charset="0"/>
                <a:cs typeface="Times New Roman" panose="02020603050405020304" pitchFamily="18" charset="0"/>
              </a:rPr>
              <a:t>+ Có kĩ năng chế biến các loại thực phẩm.</a:t>
            </a:r>
          </a:p>
          <a:p>
            <a:r>
              <a:rPr lang="en-US" sz="2200">
                <a:latin typeface="Times New Roman" panose="02020603050405020304" pitchFamily="18" charset="0"/>
                <a:cs typeface="Times New Roman" panose="02020603050405020304" pitchFamily="18" charset="0"/>
              </a:rPr>
              <a:t>- Phẩm chất:</a:t>
            </a:r>
          </a:p>
          <a:p>
            <a:r>
              <a:rPr lang="en-US" sz="2200">
                <a:latin typeface="Times New Roman" panose="02020603050405020304" pitchFamily="18" charset="0"/>
                <a:cs typeface="Times New Roman" panose="02020603050405020304" pitchFamily="18" charset="0"/>
              </a:rPr>
              <a:t>+ Tỉ mỉ, cẩn thận trong quá trình làm việc.</a:t>
            </a:r>
          </a:p>
          <a:p>
            <a:r>
              <a:rPr lang="en-US" sz="2200">
                <a:latin typeface="Times New Roman" panose="02020603050405020304" pitchFamily="18" charset="0"/>
                <a:cs typeface="Times New Roman" panose="02020603050405020304" pitchFamily="18" charset="0"/>
              </a:rPr>
              <a:t>+ Có đạo đức nghề nghiệp.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532453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Để thực hiện tốt công việc của một thợ chế biến thực phẩm cần phải chú trọng phát triển những phẩm chất nào?</a:t>
            </a:r>
          </a:p>
          <a:p>
            <a:r>
              <a:rPr lang="en-US" sz="2000">
                <a:latin typeface="Times New Roman" panose="02020603050405020304" pitchFamily="18" charset="0"/>
                <a:cs typeface="Times New Roman" panose="02020603050405020304" pitchFamily="18" charset="0"/>
              </a:rPr>
              <a:t>A. Thợ chế biến có sự tập trung, khéo léo trong quá trình làm việc.</a:t>
            </a:r>
          </a:p>
          <a:p>
            <a:r>
              <a:rPr lang="en-US" sz="2000">
                <a:latin typeface="Times New Roman" panose="02020603050405020304" pitchFamily="18" charset="0"/>
                <a:cs typeface="Times New Roman" panose="02020603050405020304" pitchFamily="18" charset="0"/>
              </a:rPr>
              <a:t>B. Thợ chế biến có khả năng lên kế hoạch để sử dụng các thiết bị.</a:t>
            </a:r>
          </a:p>
          <a:p>
            <a:r>
              <a:rPr lang="en-US" sz="2000">
                <a:latin typeface="Times New Roman" panose="02020603050405020304" pitchFamily="18" charset="0"/>
                <a:cs typeface="Times New Roman" panose="02020603050405020304" pitchFamily="18" charset="0"/>
              </a:rPr>
              <a:t>C. Thợ chế biến phải vô cùng tỉ mỉ, cẩn thận trong quá trình làm việc.</a:t>
            </a:r>
          </a:p>
          <a:p>
            <a:r>
              <a:rPr lang="en-US" sz="2000">
                <a:latin typeface="Times New Roman" panose="02020603050405020304" pitchFamily="18" charset="0"/>
                <a:cs typeface="Times New Roman" panose="02020603050405020304" pitchFamily="18" charset="0"/>
              </a:rPr>
              <a:t>D. Thợ chế biến có mắt thẩm mĩ, sáng tạo sản phẩm.</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2</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Để thực hiện tốt công việc của một thợ chế biến thực phẩm cần phải chú trọng phát triển những năng lực nào?</a:t>
            </a:r>
          </a:p>
          <a:p>
            <a:r>
              <a:rPr lang="en-US" sz="2000">
                <a:latin typeface="Times New Roman" panose="02020603050405020304" pitchFamily="18" charset="0"/>
                <a:cs typeface="Times New Roman" panose="02020603050405020304" pitchFamily="18" charset="0"/>
              </a:rPr>
              <a:t>A. Kĩ năng chế biến các loại thực phẩm như thịt, cá, thủy sản, thực phẩm đông lạnh,...</a:t>
            </a:r>
          </a:p>
          <a:p>
            <a:r>
              <a:rPr lang="en-US" sz="2000">
                <a:latin typeface="Times New Roman" panose="02020603050405020304" pitchFamily="18" charset="0"/>
                <a:cs typeface="Times New Roman" panose="02020603050405020304" pitchFamily="18" charset="0"/>
              </a:rPr>
              <a:t>B. Kĩ năng vận hành máy móc.</a:t>
            </a:r>
          </a:p>
          <a:p>
            <a:r>
              <a:rPr lang="en-US" sz="2000">
                <a:latin typeface="Times New Roman" panose="02020603050405020304" pitchFamily="18" charset="0"/>
                <a:cs typeface="Times New Roman" panose="02020603050405020304" pitchFamily="18" charset="0"/>
              </a:rPr>
              <a:t>C. Kĩ năng quản lí đầu bếp và nhân viên.</a:t>
            </a:r>
          </a:p>
          <a:p>
            <a:r>
              <a:rPr lang="en-US" sz="2000">
                <a:latin typeface="Times New Roman" panose="02020603050405020304" pitchFamily="18" charset="0"/>
                <a:cs typeface="Times New Roman" panose="02020603050405020304" pitchFamily="18" charset="0"/>
              </a:rPr>
              <a:t>D. Kĩ năng giám sát máy sản xuất thực phẩm tại nhà máy.</a:t>
            </a:r>
          </a:p>
          <a:p>
            <a:r>
              <a:rPr lang="vi-VN" sz="2000" b="1">
                <a:latin typeface="Times New Roman" panose="02020603050405020304" pitchFamily="18" charset="0"/>
                <a:cs typeface="Times New Roman" panose="02020603050405020304" pitchFamily="18" charset="0"/>
              </a:rPr>
              <a:t>C</a:t>
            </a:r>
            <a:r>
              <a:rPr lang="en-US" sz="2000" b="1">
                <a:latin typeface="Times New Roman" panose="02020603050405020304" pitchFamily="18" charset="0"/>
                <a:cs typeface="Times New Roman" panose="02020603050405020304" pitchFamily="18" charset="0"/>
              </a:rPr>
              <a:t>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Nội dung nào dưới đây </a:t>
            </a:r>
            <a:r>
              <a:rPr lang="en-US" sz="2000" b="1">
                <a:latin typeface="Times New Roman" panose="02020603050405020304" pitchFamily="18" charset="0"/>
                <a:cs typeface="Times New Roman" panose="02020603050405020304" pitchFamily="18" charset="0"/>
              </a:rPr>
              <a:t>không</a:t>
            </a:r>
            <a:r>
              <a:rPr lang="en-US" sz="2000">
                <a:latin typeface="Times New Roman" panose="02020603050405020304" pitchFamily="18" charset="0"/>
                <a:cs typeface="Times New Roman" panose="02020603050405020304" pitchFamily="18" charset="0"/>
              </a:rPr>
              <a:t> đúng khi nói về công việc chính của thợ chế biến thực phẩm?</a:t>
            </a:r>
          </a:p>
          <a:p>
            <a:r>
              <a:rPr lang="en-US" sz="2000">
                <a:latin typeface="Times New Roman" panose="02020603050405020304" pitchFamily="18" charset="0"/>
                <a:cs typeface="Times New Roman" panose="02020603050405020304" pitchFamily="18" charset="0"/>
              </a:rPr>
              <a:t>A. Giết mổ động vật; chuẩn bị, chế biến thịt, cá và các thực phẩm liên quan.</a:t>
            </a:r>
          </a:p>
          <a:p>
            <a:r>
              <a:rPr lang="en-US" sz="2000">
                <a:latin typeface="Times New Roman" panose="02020603050405020304" pitchFamily="18" charset="0"/>
                <a:cs typeface="Times New Roman" panose="02020603050405020304" pitchFamily="18" charset="0"/>
              </a:rPr>
              <a:t>B. Ném và phân loại các sản phẩm là đồ ăn, đồ uống khác nhau.</a:t>
            </a:r>
          </a:p>
          <a:p>
            <a:r>
              <a:rPr lang="en-US" sz="2000">
                <a:latin typeface="Times New Roman" panose="02020603050405020304" pitchFamily="18" charset="0"/>
                <a:cs typeface="Times New Roman" panose="02020603050405020304" pitchFamily="18" charset="0"/>
              </a:rPr>
              <a:t>C. Làm sạch khu vực chuẩn bị thực phẩm, khu vực và dụng cụ nấu ăn.</a:t>
            </a:r>
          </a:p>
          <a:p>
            <a:r>
              <a:rPr lang="en-US" sz="2000">
                <a:latin typeface="Times New Roman" panose="02020603050405020304" pitchFamily="18" charset="0"/>
                <a:cs typeface="Times New Roman" panose="02020603050405020304" pitchFamily="18" charset="0"/>
              </a:rPr>
              <a:t>D. Chế biến, bảo quản trái cây, rau, củ và thực phẩm liên </a:t>
            </a:r>
            <a:r>
              <a:rPr lang="en-US" sz="2000">
                <a:latin typeface="Times New Roman" panose="02020603050405020304" pitchFamily="18" charset="0"/>
                <a:cs typeface="Times New Roman" panose="02020603050405020304" pitchFamily="18" charset="0"/>
              </a:rPr>
              <a:t>quan</a:t>
            </a:r>
            <a:r>
              <a:rPr lang="en-US"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circle(in)">
                                      <p:cBhvr>
                                        <p:cTn id="20" dur="2000"/>
                                        <p:tgtEl>
                                          <p:spTgt spid="2">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circle(in)">
                                      <p:cBhvr>
                                        <p:cTn id="23" dur="2000"/>
                                        <p:tgtEl>
                                          <p:spTgt spid="2">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circle(in)">
                                      <p:cBhvr>
                                        <p:cTn id="26" dur="2000"/>
                                        <p:tgtEl>
                                          <p:spTgt spid="2">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circle(in)">
                                      <p:cBhvr>
                                        <p:cTn id="29" dur="2000"/>
                                        <p:tgtEl>
                                          <p:spTgt spid="2">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circle(in)">
                                      <p:cBhvr>
                                        <p:cTn id="35" dur="2000"/>
                                        <p:tgtEl>
                                          <p:spTgt spid="2">
                                            <p:txEl>
                                              <p:pRg st="6" end="6"/>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circle(in)">
                                      <p:cBhvr>
                                        <p:cTn id="38" dur="2000"/>
                                        <p:tgtEl>
                                          <p:spTgt spid="2">
                                            <p:txEl>
                                              <p:pRg st="7" end="7"/>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circle(in)">
                                      <p:cBhvr>
                                        <p:cTn id="41" dur="2000"/>
                                        <p:tgtEl>
                                          <p:spTgt spid="2">
                                            <p:txEl>
                                              <p:pRg st="8" end="8"/>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circle(in)">
                                      <p:cBhvr>
                                        <p:cTn id="44" dur="2000"/>
                                        <p:tgtEl>
                                          <p:spTgt spid="2">
                                            <p:txEl>
                                              <p:pRg st="9" end="9"/>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circle(in)">
                                      <p:cBhvr>
                                        <p:cTn id="47" dur="2000"/>
                                        <p:tgtEl>
                                          <p:spTgt spid="2">
                                            <p:txEl>
                                              <p:pRg st="10" end="10"/>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circle(in)">
                                      <p:cBhvr>
                                        <p:cTn id="50" dur="2000"/>
                                        <p:tgtEl>
                                          <p:spTgt spid="2">
                                            <p:txEl>
                                              <p:pRg st="11" end="11"/>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Effect transition="in" filter="circle(in)">
                                      <p:cBhvr>
                                        <p:cTn id="53" dur="2000"/>
                                        <p:tgtEl>
                                          <p:spTgt spid="2">
                                            <p:txEl>
                                              <p:pRg st="12" end="12"/>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circle(in)">
                                      <p:cBhvr>
                                        <p:cTn id="56" dur="2000"/>
                                        <p:tgtEl>
                                          <p:spTgt spid="2">
                                            <p:txEl>
                                              <p:pRg st="13" end="13"/>
                                            </p:txEl>
                                          </p:spTgt>
                                        </p:tgtEl>
                                      </p:cBhvr>
                                    </p:animEffect>
                                  </p:childTnLst>
                                </p:cTn>
                              </p:par>
                              <p:par>
                                <p:cTn id="57" presetID="6" presetClass="entr" presetSubtype="16" fill="hold" nodeType="with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Effect transition="in" filter="circle(in)">
                                      <p:cBhvr>
                                        <p:cTn id="59"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5324535"/>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Câu 1:</a:t>
            </a:r>
            <a:r>
              <a:rPr lang="en-US" sz="2000">
                <a:latin typeface="Times New Roman" panose="02020603050405020304" pitchFamily="18" charset="0"/>
                <a:cs typeface="Times New Roman" panose="02020603050405020304" pitchFamily="18" charset="0"/>
              </a:rPr>
              <a:t> Để thực hiện tốt công việc của một thợ chế biến thực phẩm cần phải chú trọng phát triển những phẩm chất nào?</a:t>
            </a:r>
          </a:p>
          <a:p>
            <a:r>
              <a:rPr lang="en-US" sz="2000">
                <a:latin typeface="Times New Roman" panose="02020603050405020304" pitchFamily="18" charset="0"/>
                <a:cs typeface="Times New Roman" panose="02020603050405020304" pitchFamily="18" charset="0"/>
              </a:rPr>
              <a:t>A. Thợ chế biến có sự tập trung, khéo léo trong quá trình làm việc.</a:t>
            </a:r>
          </a:p>
          <a:p>
            <a:r>
              <a:rPr lang="en-US" sz="2000">
                <a:latin typeface="Times New Roman" panose="02020603050405020304" pitchFamily="18" charset="0"/>
                <a:cs typeface="Times New Roman" panose="02020603050405020304" pitchFamily="18" charset="0"/>
              </a:rPr>
              <a:t>B. Thợ chế biến có khả năng lên kế hoạch để sử dụng các thiết bị.</a:t>
            </a:r>
          </a:p>
          <a:p>
            <a:r>
              <a:rPr lang="en-US" sz="2000">
                <a:latin typeface="Times New Roman" panose="02020603050405020304" pitchFamily="18" charset="0"/>
                <a:cs typeface="Times New Roman" panose="02020603050405020304" pitchFamily="18" charset="0"/>
              </a:rPr>
              <a:t>C. Thợ chế biến phải vô cùng tỉ mỉ, cẩn thận trong quá trình làm việc.</a:t>
            </a:r>
          </a:p>
          <a:p>
            <a:r>
              <a:rPr lang="en-US" sz="2000">
                <a:latin typeface="Times New Roman" panose="02020603050405020304" pitchFamily="18" charset="0"/>
                <a:cs typeface="Times New Roman" panose="02020603050405020304" pitchFamily="18" charset="0"/>
              </a:rPr>
              <a:t>D. Thợ chế biến có mắt thẩm mĩ, sáng tạo sản phẩm.</a:t>
            </a:r>
          </a:p>
          <a:p>
            <a:r>
              <a:rPr lang="en-US" sz="2000" b="1">
                <a:latin typeface="Times New Roman" panose="02020603050405020304" pitchFamily="18" charset="0"/>
                <a:cs typeface="Times New Roman" panose="02020603050405020304" pitchFamily="18" charset="0"/>
              </a:rPr>
              <a:t>Câu </a:t>
            </a:r>
            <a:r>
              <a:rPr lang="vi-VN" sz="2000" b="1">
                <a:latin typeface="Times New Roman" panose="02020603050405020304" pitchFamily="18" charset="0"/>
                <a:cs typeface="Times New Roman" panose="02020603050405020304" pitchFamily="18" charset="0"/>
              </a:rPr>
              <a:t>2</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Để thực hiện tốt công việc của một thợ chế biến thực phẩm cần phải chú trọng phát triển những năng lực nào?</a:t>
            </a:r>
          </a:p>
          <a:p>
            <a:r>
              <a:rPr lang="en-US" sz="2000">
                <a:latin typeface="Times New Roman" panose="02020603050405020304" pitchFamily="18" charset="0"/>
                <a:cs typeface="Times New Roman" panose="02020603050405020304" pitchFamily="18" charset="0"/>
              </a:rPr>
              <a:t>A. Kĩ năng chế biến các loại thực phẩm như thịt, cá, thủy sản, thực phẩm đông lạnh,...</a:t>
            </a:r>
          </a:p>
          <a:p>
            <a:r>
              <a:rPr lang="en-US" sz="2000">
                <a:latin typeface="Times New Roman" panose="02020603050405020304" pitchFamily="18" charset="0"/>
                <a:cs typeface="Times New Roman" panose="02020603050405020304" pitchFamily="18" charset="0"/>
              </a:rPr>
              <a:t>B. Kĩ năng vận hành máy móc.</a:t>
            </a:r>
          </a:p>
          <a:p>
            <a:r>
              <a:rPr lang="en-US" sz="2000">
                <a:latin typeface="Times New Roman" panose="02020603050405020304" pitchFamily="18" charset="0"/>
                <a:cs typeface="Times New Roman" panose="02020603050405020304" pitchFamily="18" charset="0"/>
              </a:rPr>
              <a:t>C. Kĩ năng quản lí đầu bếp và nhân viên.</a:t>
            </a:r>
          </a:p>
          <a:p>
            <a:r>
              <a:rPr lang="en-US" sz="2000">
                <a:latin typeface="Times New Roman" panose="02020603050405020304" pitchFamily="18" charset="0"/>
                <a:cs typeface="Times New Roman" panose="02020603050405020304" pitchFamily="18" charset="0"/>
              </a:rPr>
              <a:t>D. Kĩ năng giám sát máy sản xuất thực phẩm tại nhà máy.</a:t>
            </a:r>
          </a:p>
          <a:p>
            <a:r>
              <a:rPr lang="vi-VN" sz="2000" b="1">
                <a:latin typeface="Times New Roman" panose="02020603050405020304" pitchFamily="18" charset="0"/>
                <a:cs typeface="Times New Roman" panose="02020603050405020304" pitchFamily="18" charset="0"/>
              </a:rPr>
              <a:t>C</a:t>
            </a:r>
            <a:r>
              <a:rPr lang="en-US" sz="2000" b="1">
                <a:latin typeface="Times New Roman" panose="02020603050405020304" pitchFamily="18" charset="0"/>
                <a:cs typeface="Times New Roman" panose="02020603050405020304" pitchFamily="18" charset="0"/>
              </a:rPr>
              <a:t>âu </a:t>
            </a:r>
            <a:r>
              <a:rPr lang="vi-VN" sz="2000" b="1">
                <a:latin typeface="Times New Roman" panose="02020603050405020304" pitchFamily="18" charset="0"/>
                <a:cs typeface="Times New Roman" panose="02020603050405020304" pitchFamily="18" charset="0"/>
              </a:rPr>
              <a:t>3</a:t>
            </a:r>
            <a:r>
              <a:rPr lang="en-US" sz="2000" b="1">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Nội dung nào dưới đây </a:t>
            </a:r>
            <a:r>
              <a:rPr lang="en-US" sz="2000" b="1">
                <a:latin typeface="Times New Roman" panose="02020603050405020304" pitchFamily="18" charset="0"/>
                <a:cs typeface="Times New Roman" panose="02020603050405020304" pitchFamily="18" charset="0"/>
              </a:rPr>
              <a:t>không</a:t>
            </a:r>
            <a:r>
              <a:rPr lang="en-US" sz="2000">
                <a:latin typeface="Times New Roman" panose="02020603050405020304" pitchFamily="18" charset="0"/>
                <a:cs typeface="Times New Roman" panose="02020603050405020304" pitchFamily="18" charset="0"/>
              </a:rPr>
              <a:t> đúng khi nói về công việc chính của thợ chế biến thực phẩm?</a:t>
            </a:r>
          </a:p>
          <a:p>
            <a:r>
              <a:rPr lang="en-US" sz="2000">
                <a:latin typeface="Times New Roman" panose="02020603050405020304" pitchFamily="18" charset="0"/>
                <a:cs typeface="Times New Roman" panose="02020603050405020304" pitchFamily="18" charset="0"/>
              </a:rPr>
              <a:t>A. Giết mổ động vật; chuẩn bị, chế biến thịt, cá và các thực phẩm liên quan.</a:t>
            </a:r>
          </a:p>
          <a:p>
            <a:r>
              <a:rPr lang="en-US" sz="2000">
                <a:latin typeface="Times New Roman" panose="02020603050405020304" pitchFamily="18" charset="0"/>
                <a:cs typeface="Times New Roman" panose="02020603050405020304" pitchFamily="18" charset="0"/>
              </a:rPr>
              <a:t>B. Ném và phân loại các sản phẩm là đồ ăn, đồ uống khác nhau.</a:t>
            </a:r>
          </a:p>
          <a:p>
            <a:r>
              <a:rPr lang="en-US" sz="2000">
                <a:latin typeface="Times New Roman" panose="02020603050405020304" pitchFamily="18" charset="0"/>
                <a:cs typeface="Times New Roman" panose="02020603050405020304" pitchFamily="18" charset="0"/>
              </a:rPr>
              <a:t>C. Làm sạch khu vực chuẩn bị thực phẩm, khu vực và dụng cụ nấu ăn.</a:t>
            </a:r>
          </a:p>
          <a:p>
            <a:r>
              <a:rPr lang="en-US" sz="2000">
                <a:latin typeface="Times New Roman" panose="02020603050405020304" pitchFamily="18" charset="0"/>
                <a:cs typeface="Times New Roman" panose="02020603050405020304" pitchFamily="18" charset="0"/>
              </a:rPr>
              <a:t>D. Chế biến, bảo quản trái cây, rau, củ và thực phẩm liên </a:t>
            </a:r>
            <a:r>
              <a:rPr lang="en-US" sz="2000">
                <a:latin typeface="Times New Roman" panose="02020603050405020304" pitchFamily="18" charset="0"/>
                <a:cs typeface="Times New Roman" panose="02020603050405020304" pitchFamily="18" charset="0"/>
              </a:rPr>
              <a:t>quan</a:t>
            </a:r>
            <a:r>
              <a:rPr lang="en-US" sz="2000"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p:txBody>
      </p:sp>
      <p:sp>
        <p:nvSpPr>
          <p:cNvPr id="4" name="Rectangle 3"/>
          <p:cNvSpPr/>
          <p:nvPr/>
        </p:nvSpPr>
        <p:spPr>
          <a:xfrm>
            <a:off x="3925078" y="5791065"/>
            <a:ext cx="6096000" cy="461665"/>
          </a:xfrm>
          <a:prstGeom prst="rect">
            <a:avLst/>
          </a:prstGeom>
        </p:spPr>
        <p:txBody>
          <a:bodyPr>
            <a:spAutoFit/>
          </a:bodyPr>
          <a:lstStyle/>
          <a:p>
            <a:pPr marL="30480" marR="30480" algn="just">
              <a:spcAft>
                <a:spcPts val="0"/>
              </a:spcAft>
            </a:pPr>
            <a:r>
              <a:rPr lang="vi-VN" sz="2400" smtClean="0">
                <a:solidFill>
                  <a:srgbClr val="FF0000"/>
                </a:solidFill>
                <a:latin typeface="Times New Roman" panose="02020603050405020304" pitchFamily="18" charset="0"/>
                <a:ea typeface="Times New Roman" panose="02020603050405020304" pitchFamily="18" charset="0"/>
              </a:rPr>
              <a:t>1.C      2.A           3.A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33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89364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Câu </a:t>
            </a:r>
            <a:r>
              <a:rPr lang="vi-VN" sz="2400" b="1">
                <a:latin typeface="Times New Roman" panose="02020603050405020304" pitchFamily="18" charset="0"/>
                <a:cs typeface="Times New Roman" panose="02020603050405020304" pitchFamily="18" charset="0"/>
              </a:rPr>
              <a:t>4</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Nội dung nào dưới đây </a:t>
            </a:r>
            <a:r>
              <a:rPr lang="en-US" sz="2400" b="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đúng khi nói ngành chế biến thực phẩm?</a:t>
            </a:r>
          </a:p>
          <a:p>
            <a:r>
              <a:rPr lang="en-US" sz="2400">
                <a:latin typeface="Times New Roman" panose="02020603050405020304" pitchFamily="18" charset="0"/>
                <a:cs typeface="Times New Roman" panose="02020603050405020304" pitchFamily="18" charset="0"/>
              </a:rPr>
              <a:t>A. Nghiên cứu cách chế biến sản phẩm từ thực phẩm.</a:t>
            </a:r>
          </a:p>
          <a:p>
            <a:r>
              <a:rPr lang="en-US" sz="2400">
                <a:latin typeface="Times New Roman" panose="02020603050405020304" pitchFamily="18" charset="0"/>
                <a:cs typeface="Times New Roman" panose="02020603050405020304" pitchFamily="18" charset="0"/>
              </a:rPr>
              <a:t>B. Kiểm tra và đánh giá chất lượng nông phẩm trong quá trình chế biến.</a:t>
            </a:r>
          </a:p>
          <a:p>
            <a:r>
              <a:rPr lang="en-US" sz="2400">
                <a:latin typeface="Times New Roman" panose="02020603050405020304" pitchFamily="18" charset="0"/>
                <a:cs typeface="Times New Roman" panose="02020603050405020304" pitchFamily="18" charset="0"/>
              </a:rPr>
              <a:t>C. Là ngành nghiên cứu về cách chế biến và bảo quản các loại thực phẩm, các loại nông sản.  </a:t>
            </a:r>
          </a:p>
          <a:p>
            <a:r>
              <a:rPr lang="en-US" sz="2400">
                <a:latin typeface="Times New Roman" panose="02020603050405020304" pitchFamily="18" charset="0"/>
                <a:cs typeface="Times New Roman" panose="02020603050405020304" pitchFamily="18" charset="0"/>
              </a:rPr>
              <a:t>D. Vận hành dây chuyền chế biến và bảo quản thực phẩm đạt tiêu chuẩn quốc tế.</a:t>
            </a:r>
          </a:p>
          <a:p>
            <a:r>
              <a:rPr lang="en-US" sz="2400" b="1">
                <a:latin typeface="Times New Roman" panose="02020603050405020304" pitchFamily="18" charset="0"/>
                <a:cs typeface="Times New Roman" panose="02020603050405020304" pitchFamily="18" charset="0"/>
              </a:rPr>
              <a:t>Câu </a:t>
            </a:r>
            <a:r>
              <a:rPr lang="vi-VN" sz="2400" b="1">
                <a:latin typeface="Times New Roman" panose="02020603050405020304" pitchFamily="18" charset="0"/>
                <a:cs typeface="Times New Roman" panose="02020603050405020304" pitchFamily="18" charset="0"/>
              </a:rPr>
              <a:t>5</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Công việc chính của thợ chế biến thực phẩm là</a:t>
            </a:r>
          </a:p>
          <a:p>
            <a:r>
              <a:rPr lang="en-US" sz="2400">
                <a:latin typeface="Times New Roman" panose="02020603050405020304" pitchFamily="18" charset="0"/>
                <a:cs typeface="Times New Roman" panose="02020603050405020304" pitchFamily="18" charset="0"/>
              </a:rPr>
              <a:t>A. Ước lượng thực phẩm; hướng dẫn đầu bếp và nhân viên khác chuẩn bị, nấu ăn, trang trí và trình bày thực phẩm; chuẩn bị gia vị, nấu các món ăn phức tạp.</a:t>
            </a:r>
          </a:p>
          <a:p>
            <a:r>
              <a:rPr lang="en-US" sz="2400">
                <a:latin typeface="Times New Roman" panose="02020603050405020304" pitchFamily="18" charset="0"/>
                <a:cs typeface="Times New Roman" panose="02020603050405020304" pitchFamily="18" charset="0"/>
              </a:rPr>
              <a:t>B. Kiềm chế, gây choáng, giết mổ động vật; thiết lập và giám sát máy móc và lò nướng để trộn; vận hành thiết bị đông lạnh.</a:t>
            </a:r>
          </a:p>
          <a:p>
            <a:r>
              <a:rPr lang="en-US" sz="2400">
                <a:latin typeface="Times New Roman" panose="02020603050405020304" pitchFamily="18" charset="0"/>
                <a:cs typeface="Times New Roman" panose="02020603050405020304" pitchFamily="18" charset="0"/>
              </a:rPr>
              <a:t>C. Giết mổ động vật; chuẩn bị chế biến thịt, cá; làm các loại bánh mì, bánh ngọt; chế biến, bảo quản trái cây, rau, củ; phân loại đồ ăn, đồ uống.</a:t>
            </a:r>
          </a:p>
          <a:p>
            <a:r>
              <a:rPr lang="en-US" sz="2400">
                <a:latin typeface="Times New Roman" panose="02020603050405020304" pitchFamily="18" charset="0"/>
                <a:cs typeface="Times New Roman" panose="02020603050405020304" pitchFamily="18" charset="0"/>
              </a:rPr>
              <a:t>D. Ước lượng chi phí lao động và đặt hàng cung cấp thực phẩm.</a:t>
            </a:r>
          </a:p>
        </p:txBody>
      </p:sp>
    </p:spTree>
    <p:extLst>
      <p:ext uri="{BB962C8B-B14F-4D97-AF65-F5344CB8AC3E}">
        <p14:creationId xmlns:p14="http://schemas.microsoft.com/office/powerpoint/2010/main" val="6729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down)">
                                      <p:cBhvr>
                                        <p:cTn id="41" dur="500"/>
                                        <p:tgtEl>
                                          <p:spTgt spid="2">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down)">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89364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Câu </a:t>
            </a:r>
            <a:r>
              <a:rPr lang="vi-VN" sz="2400" b="1">
                <a:latin typeface="Times New Roman" panose="02020603050405020304" pitchFamily="18" charset="0"/>
                <a:cs typeface="Times New Roman" panose="02020603050405020304" pitchFamily="18" charset="0"/>
              </a:rPr>
              <a:t>4</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Nội dung nào dưới đây </a:t>
            </a:r>
            <a:r>
              <a:rPr lang="en-US" sz="2400" b="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đúng khi nói ngành chế biến thực phẩm?</a:t>
            </a:r>
          </a:p>
          <a:p>
            <a:r>
              <a:rPr lang="en-US" sz="2400">
                <a:latin typeface="Times New Roman" panose="02020603050405020304" pitchFamily="18" charset="0"/>
                <a:cs typeface="Times New Roman" panose="02020603050405020304" pitchFamily="18" charset="0"/>
              </a:rPr>
              <a:t>A. Nghiên cứu cách chế biến sản phẩm từ thực phẩm.</a:t>
            </a:r>
          </a:p>
          <a:p>
            <a:r>
              <a:rPr lang="en-US" sz="2400">
                <a:latin typeface="Times New Roman" panose="02020603050405020304" pitchFamily="18" charset="0"/>
                <a:cs typeface="Times New Roman" panose="02020603050405020304" pitchFamily="18" charset="0"/>
              </a:rPr>
              <a:t>B. Kiểm tra và đánh giá chất lượng nông phẩm trong quá trình chế biến.</a:t>
            </a:r>
          </a:p>
          <a:p>
            <a:r>
              <a:rPr lang="en-US" sz="2400">
                <a:latin typeface="Times New Roman" panose="02020603050405020304" pitchFamily="18" charset="0"/>
                <a:cs typeface="Times New Roman" panose="02020603050405020304" pitchFamily="18" charset="0"/>
              </a:rPr>
              <a:t>C. Là ngành nghiên cứu về cách chế biến và bảo quản các loại thực phẩm, các loại nông sản.  </a:t>
            </a:r>
          </a:p>
          <a:p>
            <a:r>
              <a:rPr lang="en-US" sz="2400">
                <a:latin typeface="Times New Roman" panose="02020603050405020304" pitchFamily="18" charset="0"/>
                <a:cs typeface="Times New Roman" panose="02020603050405020304" pitchFamily="18" charset="0"/>
              </a:rPr>
              <a:t>D. Vận hành dây chuyền chế biến và bảo quản thực phẩm đạt tiêu chuẩn quốc tế.</a:t>
            </a:r>
          </a:p>
          <a:p>
            <a:r>
              <a:rPr lang="en-US" sz="2400" b="1">
                <a:latin typeface="Times New Roman" panose="02020603050405020304" pitchFamily="18" charset="0"/>
                <a:cs typeface="Times New Roman" panose="02020603050405020304" pitchFamily="18" charset="0"/>
              </a:rPr>
              <a:t>Câu </a:t>
            </a:r>
            <a:r>
              <a:rPr lang="vi-VN" sz="2400" b="1">
                <a:latin typeface="Times New Roman" panose="02020603050405020304" pitchFamily="18" charset="0"/>
                <a:cs typeface="Times New Roman" panose="02020603050405020304" pitchFamily="18" charset="0"/>
              </a:rPr>
              <a:t>5</a:t>
            </a:r>
            <a:r>
              <a:rPr lang="en-US" sz="2400" b="1">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Công việc chính của thợ chế biến thực phẩm là</a:t>
            </a:r>
          </a:p>
          <a:p>
            <a:r>
              <a:rPr lang="en-US" sz="2400">
                <a:latin typeface="Times New Roman" panose="02020603050405020304" pitchFamily="18" charset="0"/>
                <a:cs typeface="Times New Roman" panose="02020603050405020304" pitchFamily="18" charset="0"/>
              </a:rPr>
              <a:t>A. Ước lượng thực phẩm; hướng dẫn đầu bếp và nhân viên khác chuẩn bị, nấu ăn, trang trí và trình bày thực phẩm; chuẩn bị gia vị, nấu các món ăn phức tạp.</a:t>
            </a:r>
          </a:p>
          <a:p>
            <a:r>
              <a:rPr lang="en-US" sz="2400">
                <a:latin typeface="Times New Roman" panose="02020603050405020304" pitchFamily="18" charset="0"/>
                <a:cs typeface="Times New Roman" panose="02020603050405020304" pitchFamily="18" charset="0"/>
              </a:rPr>
              <a:t>B. Kiềm chế, gây choáng, giết mổ động vật; thiết lập và giám sát máy móc và lò nướng để trộn; vận hành thiết bị đông lạnh.</a:t>
            </a:r>
          </a:p>
          <a:p>
            <a:r>
              <a:rPr lang="en-US" sz="2400">
                <a:latin typeface="Times New Roman" panose="02020603050405020304" pitchFamily="18" charset="0"/>
                <a:cs typeface="Times New Roman" panose="02020603050405020304" pitchFamily="18" charset="0"/>
              </a:rPr>
              <a:t>C. Giết mổ động vật; chuẩn bị chế biến thịt, cá; làm các loại bánh mì, bánh ngọt; chế biến, bảo quản trái cây, rau, củ; phân loại đồ ăn, đồ uống.</a:t>
            </a:r>
          </a:p>
          <a:p>
            <a:r>
              <a:rPr lang="en-US" sz="2400">
                <a:latin typeface="Times New Roman" panose="02020603050405020304" pitchFamily="18" charset="0"/>
                <a:cs typeface="Times New Roman" panose="02020603050405020304" pitchFamily="18" charset="0"/>
              </a:rPr>
              <a:t>D. Ước lượng chi phí lao động và đặt hàng cung cấp thực phẩm.</a:t>
            </a:r>
          </a:p>
        </p:txBody>
      </p:sp>
      <p:sp>
        <p:nvSpPr>
          <p:cNvPr id="4" name="Rectangle 3"/>
          <p:cNvSpPr/>
          <p:nvPr/>
        </p:nvSpPr>
        <p:spPr>
          <a:xfrm>
            <a:off x="3710474" y="5679433"/>
            <a:ext cx="6096000" cy="461665"/>
          </a:xfrm>
          <a:prstGeom prst="rect">
            <a:avLst/>
          </a:prstGeom>
        </p:spPr>
        <p:txBody>
          <a:bodyPr>
            <a:spAutoFit/>
          </a:bodyPr>
          <a:lstStyle/>
          <a:p>
            <a:pPr marL="30480" marR="30480" algn="just">
              <a:spcAft>
                <a:spcPts val="0"/>
              </a:spcAft>
            </a:pPr>
            <a:r>
              <a:rPr lang="vi-VN" sz="2400" smtClean="0">
                <a:solidFill>
                  <a:srgbClr val="FF0000"/>
                </a:solidFill>
                <a:latin typeface="Times New Roman" panose="02020603050405020304" pitchFamily="18" charset="0"/>
                <a:ea typeface="Times New Roman" panose="02020603050405020304" pitchFamily="18" charset="0"/>
              </a:rPr>
              <a:t>4.D     5.C</a:t>
            </a:r>
            <a:endParaRPr lang="en-US" sz="2400">
              <a:solidFill>
                <a:srgbClr val="FF0000"/>
              </a:solidFill>
            </a:endParaRPr>
          </a:p>
        </p:txBody>
      </p:sp>
    </p:spTree>
    <p:extLst>
      <p:ext uri="{BB962C8B-B14F-4D97-AF65-F5344CB8AC3E}">
        <p14:creationId xmlns:p14="http://schemas.microsoft.com/office/powerpoint/2010/main" val="13484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 Hãy tìm hiểu và cho biết, địa phương em phát triển những ngành nghề nào liên quan đến chế biến thực phẩm </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quan sát Hình 3.1 và cho biết, các công việc trong hình tương ứng với tên gọi nào sau đây: vận hành sản xuất tự động tại nhà máy thực phẩm; sơ chế, chế bến thực phẩm; chuẩn bị đồ ăn nhanh.</a:t>
            </a:r>
          </a:p>
        </p:txBody>
      </p:sp>
      <p:pic>
        <p:nvPicPr>
          <p:cNvPr id="3" name="Picture 2"/>
          <p:cNvPicPr>
            <a:picLocks noChangeAspect="1"/>
          </p:cNvPicPr>
          <p:nvPr/>
        </p:nvPicPr>
        <p:blipFill>
          <a:blip r:embed="rId2"/>
          <a:stretch>
            <a:fillRect/>
          </a:stretch>
        </p:blipFill>
        <p:spPr>
          <a:xfrm>
            <a:off x="211015" y="123092"/>
            <a:ext cx="7383510" cy="450166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quan sát Hình 3.1 và cho biết, các công việc trong hình tương ứng với tên gọi nào sau đây: vận hành sản xuất tự động tại nhà máy thực phẩm; sơ chế, chế bến thực phẩm; chuẩn bị đồ ăn nhanh.</a:t>
            </a:r>
          </a:p>
        </p:txBody>
      </p:sp>
      <p:pic>
        <p:nvPicPr>
          <p:cNvPr id="3" name="Picture 2"/>
          <p:cNvPicPr>
            <a:picLocks noChangeAspect="1"/>
          </p:cNvPicPr>
          <p:nvPr/>
        </p:nvPicPr>
        <p:blipFill>
          <a:blip r:embed="rId2"/>
          <a:stretch>
            <a:fillRect/>
          </a:stretch>
        </p:blipFill>
        <p:spPr>
          <a:xfrm>
            <a:off x="211015" y="123092"/>
            <a:ext cx="7383510" cy="342254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28881999"/>
              </p:ext>
            </p:extLst>
          </p:nvPr>
        </p:nvGraphicFramePr>
        <p:xfrm>
          <a:off x="784938" y="3698454"/>
          <a:ext cx="7286042" cy="2914650"/>
        </p:xfrm>
        <a:graphic>
          <a:graphicData uri="http://schemas.openxmlformats.org/drawingml/2006/table">
            <a:tbl>
              <a:tblPr firstRow="1" firstCol="1" bandRow="1"/>
              <a:tblGrid>
                <a:gridCol w="3643021">
                  <a:extLst>
                    <a:ext uri="{9D8B030D-6E8A-4147-A177-3AD203B41FA5}">
                      <a16:colId xmlns:a16="http://schemas.microsoft.com/office/drawing/2014/main" val="1769205809"/>
                    </a:ext>
                  </a:extLst>
                </a:gridCol>
                <a:gridCol w="3643021">
                  <a:extLst>
                    <a:ext uri="{9D8B030D-6E8A-4147-A177-3AD203B41FA5}">
                      <a16:colId xmlns:a16="http://schemas.microsoft.com/office/drawing/2014/main" val="250538519"/>
                    </a:ext>
                  </a:extLst>
                </a:gridCol>
              </a:tblGrid>
              <a:tr h="367665">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922396"/>
                  </a:ext>
                </a:extLst>
              </a:tr>
              <a:tr h="37528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hành sản xuất tự động tại nhà máy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684299"/>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196622"/>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248671"/>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420633"/>
                  </a:ext>
                </a:extLst>
              </a:tr>
              <a:tr h="37528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 đồ ăn nhanh.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23858"/>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341478"/>
                  </a:ext>
                </a:extLst>
              </a:tr>
            </a:tbl>
          </a:graphicData>
        </a:graphic>
      </p:graphicFrame>
    </p:spTree>
    <p:extLst>
      <p:ext uri="{BB962C8B-B14F-4D97-AF65-F5344CB8AC3E}">
        <p14:creationId xmlns:p14="http://schemas.microsoft.com/office/powerpoint/2010/main" val="34383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chế biến thực phẩm là gì? Dựa vào nội dung mục I và hiểu biết cá nhân, hãy cho biết tiềm năng, cơ hội việc làm của ngành chế biến thực phẩm hiện nay và trong tương lai.</a:t>
            </a:r>
          </a:p>
        </p:txBody>
      </p:sp>
      <p:pic>
        <p:nvPicPr>
          <p:cNvPr id="5" name="Picture 4"/>
          <p:cNvPicPr>
            <a:picLocks noChangeAspect="1"/>
          </p:cNvPicPr>
          <p:nvPr/>
        </p:nvPicPr>
        <p:blipFill>
          <a:blip r:embed="rId2"/>
          <a:stretch>
            <a:fillRect/>
          </a:stretch>
        </p:blipFill>
        <p:spPr>
          <a:xfrm>
            <a:off x="410546" y="1337569"/>
            <a:ext cx="6792687" cy="4501662"/>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chế biến thực phẩm là gì? Dựa vào nội dung mục I và hiểu biết cá nhân, hãy cho biết tiềm năng, cơ hội việc làm của ngành chế biến thực phẩm hiện nay và trong tương lai.</a:t>
            </a:r>
          </a:p>
        </p:txBody>
      </p:sp>
      <p:pic>
        <p:nvPicPr>
          <p:cNvPr id="5" name="Picture 4"/>
          <p:cNvPicPr>
            <a:picLocks noChangeAspect="1"/>
          </p:cNvPicPr>
          <p:nvPr/>
        </p:nvPicPr>
        <p:blipFill>
          <a:blip r:embed="rId2"/>
          <a:stretch>
            <a:fillRect/>
          </a:stretch>
        </p:blipFill>
        <p:spPr>
          <a:xfrm>
            <a:off x="410546" y="1337569"/>
            <a:ext cx="5822303" cy="4501662"/>
          </a:xfrm>
          <a:prstGeom prst="rect">
            <a:avLst/>
          </a:prstGeom>
        </p:spPr>
      </p:pic>
      <p:sp>
        <p:nvSpPr>
          <p:cNvPr id="2" name="Rectangle 1"/>
          <p:cNvSpPr/>
          <p:nvPr/>
        </p:nvSpPr>
        <p:spPr>
          <a:xfrm>
            <a:off x="6232849" y="1160288"/>
            <a:ext cx="5878287" cy="4524315"/>
          </a:xfrm>
          <a:prstGeom prst="rect">
            <a:avLst/>
          </a:prstGeom>
        </p:spPr>
        <p:txBody>
          <a:bodyPr wrap="square">
            <a:spAutoFit/>
          </a:bodyPr>
          <a:lstStyle/>
          <a:p>
            <a:pPr marL="30480" marR="30480" algn="just">
              <a:spcAft>
                <a:spcPts val="0"/>
              </a:spcAft>
            </a:pPr>
            <a:r>
              <a:rPr lang="en-US" sz="2400" smtClean="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Ngành chế biến thực phẩm là ngành nghiên cứu về cách chế biến và bảo quản các loại thực phẩm, các loại nông sản; kiểm tra và đánh giá chất lượng nông phẩm trong quá trình chế biến; nghiên cứu cách chế biến sản phẩm từ thực phẩm; vận hành dây chuyền chế biến và bảo quản thực phẩm đạt tiêu chuẩn an toàn.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Tiềm năng, cơ hội việc làm của ngành chế biến thực phẩm hiện nay và trong tương lai: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tiền năng phát triển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Cơ hội việc làm ngày càng gia tăng.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04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830997"/>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TIẾT 10.</a:t>
            </a: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2818" y="907835"/>
            <a:ext cx="1143373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Giới thiệu chung về ngành chế biến thực phẩm</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Ngành chế biến thực phẩm là ngành nghiên cứu về cách chế biến và bảo quản các loại thực phẩm, các loại nông sản; kiểm tra và đánh giá chất lượng nông phẩm trong quá trình chế biến; nghiên cứu cách chế biến sản phẩm từ thực phẩm; vận hành dây chuyền chế biến và bảo quản thực phẩm đạt tiêu chuẩn an toàn.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Tiềm năng, cơ hội việc làm của ngành chế biến thực phẩm hiện nay và trong tương lai:</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Có tiền năng phát triển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Cơ hội việc làm ngày càng gia tăng.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52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nhận định cho rằng, thợ chế biến thực phẩm là người nấu ăn. Theo em, nhận định đó đúng hay sai? Tại sao?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nhận định cho rằng, thợ chế biến thực phẩm là người nấu ăn. Theo em, nhận định đó đúng hay sai? Tại sao?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295053" y="968237"/>
            <a:ext cx="5620138"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Theo em, thì thợ chế biến thực phẩm cũng có thể được xem là người nấu ăn.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Giải thích: thợ chế biến thực phẩm và người nấu ăn đều tham gia vào quá trình chuẩn bị, sơ chế nguyên liệu thực phẩm cho quá trình chế biến.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6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Để thực hiện tốt công việc của mình, thợ chế biến thực phẩm phải chú trọng phát triển những năng lực và phẩm chất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4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475</TotalTime>
  <Words>1076</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167</cp:revision>
  <dcterms:created xsi:type="dcterms:W3CDTF">2023-06-21T22:05:51Z</dcterms:created>
  <dcterms:modified xsi:type="dcterms:W3CDTF">2024-08-16T01:10:49Z</dcterms:modified>
</cp:coreProperties>
</file>