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43" r:id="rId4"/>
    <p:sldId id="291" r:id="rId5"/>
    <p:sldId id="444" r:id="rId6"/>
    <p:sldId id="445" r:id="rId7"/>
    <p:sldId id="429" r:id="rId8"/>
    <p:sldId id="446" r:id="rId9"/>
    <p:sldId id="271" r:id="rId10"/>
    <p:sldId id="465" r:id="rId11"/>
    <p:sldId id="276" r:id="rId12"/>
    <p:sldId id="4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8/16/2024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9908" y="331841"/>
            <a:ext cx="10049607"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TIẾT 30. </a:t>
            </a:r>
            <a:r>
              <a:rPr lang="en-US" sz="2400" b="1" smtClean="0">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7</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CHẾ BIẾN THỰC PHẨM KHÔNG SỬ DỤNG NHIỆT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57955" y="1072661"/>
            <a:ext cx="5632891" cy="54248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4712" y="1072661"/>
            <a:ext cx="5964115" cy="5424853"/>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49" y="466530"/>
            <a:ext cx="11756571" cy="5016758"/>
          </a:xfrm>
          <a:prstGeom prst="rect">
            <a:avLst/>
          </a:prstGeom>
        </p:spPr>
        <p:txBody>
          <a:bodyPr wrap="square">
            <a:spAutoFit/>
          </a:bodyPr>
          <a:lstStyle/>
          <a:p>
            <a:r>
              <a:rPr lang="vi-VN" sz="2000" b="1">
                <a:latin typeface="Times New Roman" panose="02020603050405020304" pitchFamily="18" charset="0"/>
                <a:cs typeface="Times New Roman" panose="02020603050405020304" pitchFamily="18" charset="0"/>
              </a:rPr>
              <a:t>Câu 1</a:t>
            </a:r>
            <a:r>
              <a:rPr lang="vi-VN" sz="2000">
                <a:latin typeface="Times New Roman" panose="02020603050405020304" pitchFamily="18" charset="0"/>
                <a:cs typeface="Times New Roman" panose="02020603050405020304" pitchFamily="18" charset="0"/>
              </a:rPr>
              <a:t>.</a:t>
            </a:r>
            <a:r>
              <a:rPr lang="en-US" sz="2000">
                <a:latin typeface="Times New Roman" panose="02020603050405020304" pitchFamily="18" charset="0"/>
                <a:cs typeface="Times New Roman" panose="02020603050405020304" pitchFamily="18" charset="0"/>
              </a:rPr>
              <a:t>  Phương pháp chế biến thực phẩm nào dưới đây không sử dụng nhiệt?</a:t>
            </a:r>
          </a:p>
          <a:p>
            <a:r>
              <a:rPr lang="en-US" sz="2000">
                <a:latin typeface="Times New Roman" panose="02020603050405020304" pitchFamily="18" charset="0"/>
                <a:cs typeface="Times New Roman" panose="02020603050405020304" pitchFamily="18" charset="0"/>
              </a:rPr>
              <a:t>A. Hấp.                            B</a:t>
            </a:r>
            <a:r>
              <a:rPr lang="en-US" sz="200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Kho.</a:t>
            </a:r>
            <a:r>
              <a:rPr lang="vi-VN" sz="2000" smtClean="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C</a:t>
            </a:r>
            <a:r>
              <a:rPr lang="en-US" sz="2000">
                <a:latin typeface="Times New Roman" panose="02020603050405020304" pitchFamily="18" charset="0"/>
                <a:cs typeface="Times New Roman" panose="02020603050405020304" pitchFamily="18" charset="0"/>
              </a:rPr>
              <a:t>. Nướng.                     D. Muối nén.</a:t>
            </a:r>
          </a:p>
          <a:p>
            <a:r>
              <a:rPr lang="vi-VN" sz="2000" b="1">
                <a:latin typeface="Times New Roman" panose="02020603050405020304" pitchFamily="18" charset="0"/>
                <a:cs typeface="Times New Roman" panose="02020603050405020304" pitchFamily="18" charset="0"/>
              </a:rPr>
              <a:t>Câu 2.</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Quy trình thực hiện món trộn </a:t>
            </a:r>
            <a:r>
              <a:rPr lang="vi-VN" sz="2000">
                <a:latin typeface="Times New Roman" panose="02020603050405020304" pitchFamily="18" charset="0"/>
                <a:cs typeface="Times New Roman" panose="02020603050405020304" pitchFamily="18" charset="0"/>
              </a:rPr>
              <a:t>dầu giấm </a:t>
            </a:r>
            <a:r>
              <a:rPr lang="en-US" sz="2000">
                <a:latin typeface="Times New Roman" panose="02020603050405020304" pitchFamily="18" charset="0"/>
                <a:cs typeface="Times New Roman" panose="02020603050405020304" pitchFamily="18" charset="0"/>
              </a:rPr>
              <a:t>gồm các bước:</a:t>
            </a:r>
          </a:p>
          <a:p>
            <a:r>
              <a:rPr lang="en-US" sz="2000">
                <a:latin typeface="Times New Roman" panose="02020603050405020304" pitchFamily="18" charset="0"/>
                <a:cs typeface="Times New Roman" panose="02020603050405020304" pitchFamily="18" charset="0"/>
              </a:rPr>
              <a:t>A. Chuẩn bị, chế biến, trình bày.           </a:t>
            </a:r>
            <a:r>
              <a:rPr lang="en-US" sz="2000">
                <a:latin typeface="Times New Roman" panose="02020603050405020304" pitchFamily="18"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B</a:t>
            </a:r>
            <a:r>
              <a:rPr lang="en-US" sz="2000">
                <a:latin typeface="Times New Roman" panose="02020603050405020304" pitchFamily="18" charset="0"/>
                <a:cs typeface="Times New Roman" panose="02020603050405020304" pitchFamily="18" charset="0"/>
              </a:rPr>
              <a:t>. Chế biến, chuẩn bị, trình bày.</a:t>
            </a:r>
          </a:p>
          <a:p>
            <a:r>
              <a:rPr lang="en-US" sz="2000">
                <a:latin typeface="Times New Roman" panose="02020603050405020304" pitchFamily="18" charset="0"/>
                <a:cs typeface="Times New Roman" panose="02020603050405020304" pitchFamily="18" charset="0"/>
              </a:rPr>
              <a:t>C. Trình bày, chế biến, chuẩn bị.          </a:t>
            </a:r>
            <a:r>
              <a:rPr lang="en-US" sz="2000">
                <a:latin typeface="Times New Roman" panose="02020603050405020304" pitchFamily="18"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D</a:t>
            </a:r>
            <a:r>
              <a:rPr lang="en-US" sz="2000">
                <a:latin typeface="Times New Roman" panose="02020603050405020304" pitchFamily="18" charset="0"/>
                <a:cs typeface="Times New Roman" panose="02020603050405020304" pitchFamily="18" charset="0"/>
              </a:rPr>
              <a:t>. Trình bày, chuẩn bị, chế biến.</a:t>
            </a:r>
          </a:p>
          <a:p>
            <a:r>
              <a:rPr lang="en-US" sz="2000" b="1">
                <a:latin typeface="Times New Roman" panose="02020603050405020304" pitchFamily="18" charset="0"/>
                <a:cs typeface="Times New Roman" panose="02020603050405020304" pitchFamily="18" charset="0"/>
              </a:rPr>
              <a:t>Câu </a:t>
            </a:r>
            <a:r>
              <a:rPr lang="vi-VN" sz="2000" b="1">
                <a:latin typeface="Times New Roman" panose="02020603050405020304" pitchFamily="18" charset="0"/>
                <a:cs typeface="Times New Roman" panose="02020603050405020304" pitchFamily="18" charset="0"/>
              </a:rPr>
              <a:t>3</a:t>
            </a:r>
            <a:r>
              <a:rPr lang="en-US" sz="2000" b="1">
                <a:latin typeface="Times New Roman" panose="02020603050405020304" pitchFamily="18" charset="0"/>
                <a:cs typeface="Times New Roman" panose="02020603050405020304" pitchFamily="18" charset="0"/>
              </a:rPr>
              <a:t>:</a:t>
            </a:r>
            <a:r>
              <a:rPr lang="en-US" sz="2000">
                <a:latin typeface="Times New Roman" panose="02020603050405020304" pitchFamily="18" charset="0"/>
                <a:cs typeface="Times New Roman" panose="02020603050405020304" pitchFamily="18" charset="0"/>
              </a:rPr>
              <a:t> Thế nào là phương pháp trộn dầu giấm?</a:t>
            </a:r>
          </a:p>
          <a:p>
            <a:r>
              <a:rPr lang="en-US" sz="2000">
                <a:latin typeface="Times New Roman" panose="02020603050405020304" pitchFamily="18" charset="0"/>
                <a:cs typeface="Times New Roman" panose="02020603050405020304" pitchFamily="18" charset="0"/>
              </a:rPr>
              <a:t>A. Sử dụng nhiều loại nguyên liệu thực phẩm đã được làm chính bằng các phương pháp khác, sử dụng nhiều loại gia vị tỏi, ớt, giấm, đường, được sử dụng là món khai vị bởi màu sắc đẹp, mùi vị hấp dẫn.</a:t>
            </a:r>
          </a:p>
          <a:p>
            <a:r>
              <a:rPr lang="en-US" sz="2000">
                <a:latin typeface="Times New Roman" panose="02020603050405020304" pitchFamily="18" charset="0"/>
                <a:cs typeface="Times New Roman" panose="02020603050405020304" pitchFamily="18" charset="0"/>
              </a:rPr>
              <a:t>B. Thực phẩm lên men vi sinh trong một thời gian cần thiết tạo thành món ăn có vị khác hẳn vị ban đầu của thực phẩm.</a:t>
            </a:r>
          </a:p>
          <a:p>
            <a:r>
              <a:rPr lang="en-US" sz="2000">
                <a:latin typeface="Times New Roman" panose="02020603050405020304" pitchFamily="18" charset="0"/>
                <a:cs typeface="Times New Roman" panose="02020603050405020304" pitchFamily="18" charset="0"/>
              </a:rPr>
              <a:t>C. Thực phẩm được ngâm trong các hỗn hợp như giấm chất mặn, đường, tỏi, ớt,...</a:t>
            </a:r>
          </a:p>
          <a:p>
            <a:r>
              <a:rPr lang="en-US" sz="2000">
                <a:latin typeface="Times New Roman" panose="02020603050405020304" pitchFamily="18" charset="0"/>
                <a:cs typeface="Times New Roman" panose="02020603050405020304" pitchFamily="18" charset="0"/>
              </a:rPr>
              <a:t>D. Phương pháp làm cho thực phẩm giảm bớt mùi vị chính (thường là mùi hăng) và ngấm các gia vị khác tạo nên món ăn ngon miệng.</a:t>
            </a:r>
          </a:p>
          <a:p>
            <a:r>
              <a:rPr lang="en-US" sz="2000" b="1">
                <a:latin typeface="Times New Roman" panose="02020603050405020304" pitchFamily="18" charset="0"/>
                <a:cs typeface="Times New Roman" panose="02020603050405020304" pitchFamily="18" charset="0"/>
              </a:rPr>
              <a:t>Câu 4:</a:t>
            </a:r>
            <a:r>
              <a:rPr lang="en-US" sz="2000">
                <a:latin typeface="Times New Roman" panose="02020603050405020304" pitchFamily="18" charset="0"/>
                <a:cs typeface="Times New Roman" panose="02020603050405020304" pitchFamily="18" charset="0"/>
              </a:rPr>
              <a:t> Các món ăn sử dụng phương pháp trộn dầu giấm có hương vị như nào?</a:t>
            </a:r>
          </a:p>
          <a:p>
            <a:r>
              <a:rPr lang="en-US" sz="2000">
                <a:latin typeface="Times New Roman" panose="02020603050405020304" pitchFamily="18" charset="0"/>
                <a:cs typeface="Times New Roman" panose="02020603050405020304" pitchFamily="18" charset="0"/>
              </a:rPr>
              <a:t>A. Vị cay nồng, ngọt</a:t>
            </a:r>
            <a:r>
              <a:rPr lang="en-US" sz="200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béo.</a:t>
            </a:r>
            <a:r>
              <a:rPr lang="vi-VN" sz="2000" smtClean="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B</a:t>
            </a:r>
            <a:r>
              <a:rPr lang="en-US" sz="2000">
                <a:latin typeface="Times New Roman" panose="02020603050405020304" pitchFamily="18" charset="0"/>
                <a:cs typeface="Times New Roman" panose="02020603050405020304" pitchFamily="18" charset="0"/>
              </a:rPr>
              <a:t>. Vị chua dịu, hơi mặn ngọt, béo.</a:t>
            </a:r>
          </a:p>
          <a:p>
            <a:r>
              <a:rPr lang="en-US" sz="2000">
                <a:latin typeface="Times New Roman" panose="02020603050405020304" pitchFamily="18" charset="0"/>
                <a:cs typeface="Times New Roman" panose="02020603050405020304" pitchFamily="18" charset="0"/>
              </a:rPr>
              <a:t>C. Vị chua dịu, nhạt</a:t>
            </a:r>
            <a:r>
              <a:rPr lang="en-US" sz="200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béo.</a:t>
            </a:r>
            <a:r>
              <a:rPr lang="vi-VN" sz="2000" smtClean="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D</a:t>
            </a:r>
            <a:r>
              <a:rPr lang="en-US" sz="2000">
                <a:latin typeface="Times New Roman" panose="02020603050405020304" pitchFamily="18" charset="0"/>
                <a:cs typeface="Times New Roman" panose="02020603050405020304" pitchFamily="18" charset="0"/>
              </a:rPr>
              <a:t>. Vị chua dịu, cay nồng, hơi mặn ngọt.</a:t>
            </a:r>
          </a:p>
        </p:txBody>
      </p:sp>
      <p:sp>
        <p:nvSpPr>
          <p:cNvPr id="4" name="Rectangle 3"/>
          <p:cNvSpPr/>
          <p:nvPr/>
        </p:nvSpPr>
        <p:spPr>
          <a:xfrm>
            <a:off x="4139682" y="5483288"/>
            <a:ext cx="6096000" cy="461665"/>
          </a:xfrm>
          <a:prstGeom prst="rect">
            <a:avLst/>
          </a:prstGeom>
        </p:spPr>
        <p:txBody>
          <a:bodyPr>
            <a:spAutoFit/>
          </a:bodyPr>
          <a:lstStyle/>
          <a:p>
            <a:pPr marL="30480" marR="30480" algn="just">
              <a:spcAft>
                <a:spcPts val="0"/>
              </a:spcAft>
            </a:pPr>
            <a:r>
              <a:rPr lang="vi-VN" sz="2400" smtClean="0">
                <a:solidFill>
                  <a:srgbClr val="FF0000"/>
                </a:solidFill>
                <a:latin typeface="Times New Roman" panose="02020603050405020304" pitchFamily="18" charset="0"/>
                <a:ea typeface="Times New Roman" panose="02020603050405020304" pitchFamily="18" charset="0"/>
              </a:rPr>
              <a:t>1.D           2.A                  3.D           4.B</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1415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Tìm hiểu phương pháp chế biến thực phẩm không sử dụng nhiệt trong gia đình em và ở địa phương, ghi lại công thức thực hiện các món đó.</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1000"/>
                                        <p:tgtEl>
                                          <p:spTgt spid="8">
                                            <p:txEl>
                                              <p:pRg st="0" end="0"/>
                                            </p:txEl>
                                          </p:spTgt>
                                        </p:tgtEl>
                                      </p:cBhvr>
                                    </p:animEffect>
                                    <p:anim calcmode="lin" valueType="num">
                                      <p:cBhvr>
                                        <p:cTn id="1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Tìm hiểu phương pháp chế biến thực phẩm không sử dụng nhiệt trong gia đình em và ở địa phương, ghi lại công thức thực hiện các món đó.</a:t>
            </a:r>
          </a:p>
        </p:txBody>
      </p:sp>
      <p:sp>
        <p:nvSpPr>
          <p:cNvPr id="2" name="Rectangle 1"/>
          <p:cNvSpPr/>
          <p:nvPr/>
        </p:nvSpPr>
        <p:spPr>
          <a:xfrm>
            <a:off x="1517779" y="1515566"/>
            <a:ext cx="9930881" cy="1569660"/>
          </a:xfrm>
          <a:prstGeom prst="rect">
            <a:avLst/>
          </a:prstGeom>
        </p:spPr>
        <p:txBody>
          <a:bodyPr wrap="square">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Công thức thực hiện các món ăn không sử dụng nhiệt là:</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Nộm: Sử dụng nguyên liệu tươi sống như rau cải, rau sống, hoa quả, hạt và hạt hướng dương, đậu phộng, tôm, thịt, và gia vị như dầu mè, giấm, đường, muối, và ớt. Công thức có thể thay đổi tùy thuộc vào loại nộm</a:t>
            </a:r>
            <a:r>
              <a:rPr lang="en-US" sz="2400" smtClean="0">
                <a:solidFill>
                  <a:srgbClr val="FF0000"/>
                </a:solidFill>
                <a:latin typeface="Times New Roman" panose="02020603050405020304" pitchFamily="18" charset="0"/>
                <a:ea typeface="Times New Roman" panose="02020603050405020304" pitchFamily="18" charset="0"/>
              </a:rPr>
              <a:t>.</a:t>
            </a:r>
            <a:endParaRPr lang="en-US" sz="240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2184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06408" y="390293"/>
            <a:ext cx="4885593" cy="4498285"/>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7.1, hãy kể tên một số món ăn không sử dụng nhiệt để chế biến mà em đã có dịp dùng trong các bữa cơm, bữa cỗ hoặc bữa tiệc.</a:t>
            </a:r>
          </a:p>
        </p:txBody>
      </p:sp>
      <p:pic>
        <p:nvPicPr>
          <p:cNvPr id="4" name="Picture 3"/>
          <p:cNvPicPr>
            <a:picLocks noChangeAspect="1"/>
          </p:cNvPicPr>
          <p:nvPr/>
        </p:nvPicPr>
        <p:blipFill>
          <a:blip r:embed="rId2"/>
          <a:stretch>
            <a:fillRect/>
          </a:stretch>
        </p:blipFill>
        <p:spPr>
          <a:xfrm>
            <a:off x="377672" y="191875"/>
            <a:ext cx="5926413" cy="4415350"/>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06408" y="390293"/>
            <a:ext cx="4885593" cy="3724507"/>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7.1, hãy kể tên một số món ăn không sử dụng nhiệt để chế biến mà em đã có dịp dùng trong các bữa cơm, bữa cỗ hoặc bữa tiệc.</a:t>
            </a:r>
          </a:p>
        </p:txBody>
      </p:sp>
      <p:pic>
        <p:nvPicPr>
          <p:cNvPr id="4" name="Picture 3"/>
          <p:cNvPicPr>
            <a:picLocks noChangeAspect="1"/>
          </p:cNvPicPr>
          <p:nvPr/>
        </p:nvPicPr>
        <p:blipFill>
          <a:blip r:embed="rId2"/>
          <a:stretch>
            <a:fillRect/>
          </a:stretch>
        </p:blipFill>
        <p:spPr>
          <a:xfrm>
            <a:off x="377672" y="191875"/>
            <a:ext cx="5926413" cy="4090876"/>
          </a:xfrm>
          <a:prstGeom prst="rect">
            <a:avLst/>
          </a:prstGeom>
        </p:spPr>
      </p:pic>
      <p:sp>
        <p:nvSpPr>
          <p:cNvPr id="3" name="Rectangle 2"/>
          <p:cNvSpPr/>
          <p:nvPr/>
        </p:nvSpPr>
        <p:spPr>
          <a:xfrm>
            <a:off x="1427285" y="4503396"/>
            <a:ext cx="9753600" cy="2246769"/>
          </a:xfrm>
          <a:prstGeom prst="rect">
            <a:avLst/>
          </a:prstGeom>
        </p:spPr>
        <p:txBody>
          <a:bodyPr wrap="square">
            <a:spAutoFit/>
          </a:bodyPr>
          <a:lstStyle/>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Một số món ăn không sử dụng nhiệt để chế biến mà em đã có dịp dùng trong các bữa cơm, bữa cỗ hoặc bữa tiệc là:</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Gỏi cuốn</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Sushi</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Salad</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Hải sản tươi sống</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Món tráng miệng</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3252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1569660"/>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Đọc nội dung mục I, quan sát Hình 7.2 và cho biết thế nào là phương pháp trộn dầu giấm. Những thực phẩm nào thường được sử dụng để trộn dầu giấm? Người ta thường sử dụng các gia vị nào? Em có nhận xét gì về trạng thái, hương vị, màu sắc của món trộn dầu giấm?</a:t>
            </a:r>
          </a:p>
        </p:txBody>
      </p:sp>
      <p:pic>
        <p:nvPicPr>
          <p:cNvPr id="2" name="Picture 1"/>
          <p:cNvPicPr>
            <a:picLocks noChangeAspect="1"/>
          </p:cNvPicPr>
          <p:nvPr/>
        </p:nvPicPr>
        <p:blipFill>
          <a:blip r:embed="rId2"/>
          <a:stretch>
            <a:fillRect/>
          </a:stretch>
        </p:blipFill>
        <p:spPr>
          <a:xfrm>
            <a:off x="410546" y="1825132"/>
            <a:ext cx="4460034" cy="3791897"/>
          </a:xfrm>
          <a:prstGeom prst="rect">
            <a:avLst/>
          </a:prstGeom>
        </p:spPr>
      </p:pic>
    </p:spTree>
    <p:extLst>
      <p:ext uri="{BB962C8B-B14F-4D97-AF65-F5344CB8AC3E}">
        <p14:creationId xmlns:p14="http://schemas.microsoft.com/office/powerpoint/2010/main" val="39806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1569660"/>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Đọc nội dung mục I, quan sát Hình 7.2 và cho biết thế nào là phương pháp trộn dầu giấm. Những thực phẩm nào thường được sử dụng để trộn dầu giấm? Người ta thường sử dụng các gia vị nào? Em có nhận xét gì về trạng thái, hương vị, màu sắc của món trộn dầu giấm?</a:t>
            </a:r>
          </a:p>
        </p:txBody>
      </p:sp>
      <p:pic>
        <p:nvPicPr>
          <p:cNvPr id="2" name="Picture 1"/>
          <p:cNvPicPr>
            <a:picLocks noChangeAspect="1"/>
          </p:cNvPicPr>
          <p:nvPr/>
        </p:nvPicPr>
        <p:blipFill>
          <a:blip r:embed="rId2"/>
          <a:stretch>
            <a:fillRect/>
          </a:stretch>
        </p:blipFill>
        <p:spPr>
          <a:xfrm>
            <a:off x="410546" y="1825132"/>
            <a:ext cx="4460034" cy="3791897"/>
          </a:xfrm>
          <a:prstGeom prst="rect">
            <a:avLst/>
          </a:prstGeom>
        </p:spPr>
      </p:pic>
      <p:sp>
        <p:nvSpPr>
          <p:cNvPr id="3" name="Rectangle 2"/>
          <p:cNvSpPr/>
          <p:nvPr/>
        </p:nvSpPr>
        <p:spPr>
          <a:xfrm>
            <a:off x="5072741" y="1467455"/>
            <a:ext cx="6767805" cy="4524315"/>
          </a:xfrm>
          <a:prstGeom prst="rect">
            <a:avLst/>
          </a:prstGeom>
        </p:spPr>
        <p:txBody>
          <a:bodyPr wrap="square">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Trộn dầu giấm là phương pháp làm cho thực phẩm giảm bớt mùi vị chính(thường là mùi hăng) và ngấm các gia vị khác, tạo nên món ăn ngon miệng.</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Thực phẩm được sử dụng để trộn dầu giấm: cà chua, dưa chuột, rau xà lách, hành tây,...</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Sử dụng các gia vị: tỏi, ớt, giấm đường,..</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Nhận xét về trạng thái, hương vị, màu sắc của món trộn dầu giấm: kết hợp giữa chua của giấm, ngọt của đường, và mặn của muối. Nếu có hành tỏi, hương vị sẽ còn thêm một lớp mùi thơm đặc trưng. Màu sắc của món trộn khá bắt mắt nhờ màu sắc của thực phẩm tươi ngon.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9971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8461" y="138410"/>
            <a:ext cx="9873761"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TIẾT 30. </a:t>
            </a:r>
            <a:r>
              <a:rPr lang="en-US" sz="2400" b="1">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7</a:t>
            </a:r>
            <a:r>
              <a:rPr lang="en-US" sz="2400" b="1">
                <a:solidFill>
                  <a:srgbClr val="FF0000"/>
                </a:solidFill>
                <a:latin typeface="Times New Roman" panose="02020603050405020304" pitchFamily="18" charset="0"/>
                <a:cs typeface="Times New Roman" panose="02020603050405020304" pitchFamily="18" charset="0"/>
              </a:rPr>
              <a:t>.  </a:t>
            </a:r>
            <a:r>
              <a:rPr lang="vi-VN" sz="2400" b="1">
                <a:solidFill>
                  <a:srgbClr val="FF0000"/>
                </a:solidFill>
                <a:latin typeface="Times New Roman" panose="02020603050405020304" pitchFamily="18" charset="0"/>
                <a:cs typeface="Times New Roman" panose="02020603050405020304" pitchFamily="18" charset="0"/>
              </a:rPr>
              <a:t>CHẾ BIẾN THỰC PHẨM KHÔNG SỬ DỤNG NHIỆT</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81504" y="669400"/>
            <a:ext cx="11526416" cy="4524315"/>
          </a:xfrm>
          <a:prstGeom prst="rect">
            <a:avLst/>
          </a:prstGeom>
        </p:spPr>
        <p:txBody>
          <a:bodyPr wrap="square">
            <a:spAutoFit/>
          </a:bodyPr>
          <a:lstStyle/>
          <a:p>
            <a:pPr marL="30480" marR="30480" algn="just">
              <a:spcAft>
                <a:spcPts val="0"/>
              </a:spcAft>
            </a:pPr>
            <a:r>
              <a:rPr lang="vi-VN" sz="2400" b="1">
                <a:solidFill>
                  <a:srgbClr val="000000"/>
                </a:solidFill>
                <a:latin typeface="Times New Roman" panose="02020603050405020304" pitchFamily="18" charset="0"/>
                <a:ea typeface="Times New Roman" panose="02020603050405020304" pitchFamily="18" charset="0"/>
              </a:rPr>
              <a:t>I. Phương pháp trộn</a:t>
            </a:r>
            <a:endParaRPr lang="en-US" sz="2400" b="1">
              <a:latin typeface="Times New Roman" panose="02020603050405020304" pitchFamily="18" charset="0"/>
              <a:ea typeface="Times New Roman" panose="02020603050405020304" pitchFamily="18" charset="0"/>
            </a:endParaRPr>
          </a:p>
          <a:p>
            <a:pPr marL="30480" marR="30480" algn="just">
              <a:spcAft>
                <a:spcPts val="0"/>
              </a:spcAft>
            </a:pPr>
            <a:r>
              <a:rPr lang="vi-VN" sz="2400" b="1">
                <a:solidFill>
                  <a:srgbClr val="000000"/>
                </a:solidFill>
                <a:latin typeface="Times New Roman" panose="02020603050405020304" pitchFamily="18" charset="0"/>
                <a:ea typeface="Times New Roman" panose="02020603050405020304" pitchFamily="18" charset="0"/>
              </a:rPr>
              <a:t>1. Phương pháp trộn dầu giấm</a:t>
            </a:r>
            <a:endParaRPr lang="en-US" sz="2400" b="1">
              <a:latin typeface="Times New Roman" panose="02020603050405020304" pitchFamily="18" charset="0"/>
              <a:ea typeface="Times New Roman" panose="02020603050405020304" pitchFamily="18" charset="0"/>
            </a:endParaRPr>
          </a:p>
          <a:p>
            <a:pPr marL="30480" marR="30480" algn="just">
              <a:spcAft>
                <a:spcPts val="0"/>
              </a:spcAft>
            </a:pPr>
            <a:r>
              <a:rPr lang="vi-VN" sz="2400">
                <a:solidFill>
                  <a:srgbClr val="000000"/>
                </a:solidFill>
                <a:latin typeface="Times New Roman" panose="02020603050405020304" pitchFamily="18" charset="0"/>
                <a:ea typeface="Times New Roman" panose="02020603050405020304" pitchFamily="18" charset="0"/>
              </a:rPr>
              <a:t>- Quy trình thực hiện</a:t>
            </a:r>
            <a:endParaRPr lang="en-US" sz="2400">
              <a:latin typeface="Times New Roman" panose="02020603050405020304" pitchFamily="18" charset="0"/>
              <a:ea typeface="Times New Roman" panose="02020603050405020304" pitchFamily="18" charset="0"/>
            </a:endParaRPr>
          </a:p>
          <a:p>
            <a:pPr marL="30480" marR="30480" algn="just">
              <a:spcAft>
                <a:spcPts val="0"/>
              </a:spcAft>
            </a:pPr>
            <a:r>
              <a:rPr lang="vi-VN" sz="2400">
                <a:solidFill>
                  <a:srgbClr val="000000"/>
                </a:solidFill>
                <a:latin typeface="Times New Roman" panose="02020603050405020304" pitchFamily="18" charset="0"/>
                <a:ea typeface="Times New Roman" panose="02020603050405020304" pitchFamily="18" charset="0"/>
              </a:rPr>
              <a:t>Bước 1. Sơ chế nguyên liệu: Lựa chọn nguyên liệu thực phẩm thích hợp, làm sạch; cắt, tỉa, thái phù hợp từng loại.</a:t>
            </a:r>
            <a:endParaRPr lang="en-US" sz="2400">
              <a:latin typeface="Times New Roman" panose="02020603050405020304" pitchFamily="18" charset="0"/>
              <a:ea typeface="Times New Roman" panose="02020603050405020304" pitchFamily="18" charset="0"/>
            </a:endParaRPr>
          </a:p>
          <a:p>
            <a:pPr marL="30480" marR="30480" algn="just">
              <a:spcAft>
                <a:spcPts val="0"/>
              </a:spcAft>
            </a:pPr>
            <a:r>
              <a:rPr lang="vi-VN" sz="2400">
                <a:solidFill>
                  <a:srgbClr val="000000"/>
                </a:solidFill>
                <a:latin typeface="Times New Roman" panose="02020603050405020304" pitchFamily="18" charset="0"/>
                <a:ea typeface="Times New Roman" panose="02020603050405020304" pitchFamily="18" charset="0"/>
              </a:rPr>
              <a:t>Bước 2. Chế biến: Cho vào nguyên liệu đã chuẩn bị hỗn hợp dầu ăn, giấm, đường, muối, tiêu với tỉ lệ vừa ăn. Trộn trước khi ăn từ 5 đến 10 phút.</a:t>
            </a:r>
            <a:endParaRPr lang="en-US" sz="2400">
              <a:latin typeface="Times New Roman" panose="02020603050405020304" pitchFamily="18" charset="0"/>
              <a:ea typeface="Times New Roman" panose="02020603050405020304" pitchFamily="18" charset="0"/>
            </a:endParaRPr>
          </a:p>
          <a:p>
            <a:pPr marL="30480" marR="30480" algn="just">
              <a:spcAft>
                <a:spcPts val="0"/>
              </a:spcAft>
            </a:pPr>
            <a:r>
              <a:rPr lang="vi-VN" sz="2400">
                <a:solidFill>
                  <a:srgbClr val="000000"/>
                </a:solidFill>
                <a:latin typeface="Times New Roman" panose="02020603050405020304" pitchFamily="18" charset="0"/>
                <a:ea typeface="Times New Roman" panose="02020603050405020304" pitchFamily="18" charset="0"/>
              </a:rPr>
              <a:t>Bước 3. Trình bày món ăn: Trình bày tùy theo đặc trưng mỗi món.</a:t>
            </a:r>
            <a:endParaRPr lang="en-US" sz="2400">
              <a:latin typeface="Times New Roman" panose="02020603050405020304" pitchFamily="18" charset="0"/>
              <a:ea typeface="Times New Roman" panose="02020603050405020304" pitchFamily="18" charset="0"/>
            </a:endParaRPr>
          </a:p>
          <a:p>
            <a:pPr marR="30480" algn="just">
              <a:spcAft>
                <a:spcPts val="0"/>
              </a:spcAft>
            </a:pPr>
            <a:r>
              <a:rPr lang="vi-VN" sz="2400">
                <a:solidFill>
                  <a:srgbClr val="000000"/>
                </a:solidFill>
                <a:latin typeface="Times New Roman" panose="02020603050405020304" pitchFamily="18" charset="0"/>
                <a:ea typeface="Times New Roman" panose="02020603050405020304" pitchFamily="18" charset="0"/>
              </a:rPr>
              <a:t>- Yêu cầu kĩ thuật</a:t>
            </a:r>
            <a:endParaRPr lang="en-US" sz="2400">
              <a:latin typeface="Times New Roman" panose="02020603050405020304" pitchFamily="18" charset="0"/>
              <a:ea typeface="Times New Roman" panose="02020603050405020304" pitchFamily="18" charset="0"/>
            </a:endParaRPr>
          </a:p>
          <a:p>
            <a:pPr marR="30480" algn="just">
              <a:spcAft>
                <a:spcPts val="0"/>
              </a:spcAft>
            </a:pPr>
            <a:r>
              <a:rPr lang="vi-VN" sz="2400">
                <a:solidFill>
                  <a:srgbClr val="000000"/>
                </a:solidFill>
                <a:latin typeface="Times New Roman" panose="02020603050405020304" pitchFamily="18" charset="0"/>
                <a:ea typeface="Times New Roman" panose="02020603050405020304" pitchFamily="18" charset="0"/>
              </a:rPr>
              <a:t>+ Rau lá giữ độ tươi, trơn láng và không bị nát.</a:t>
            </a:r>
            <a:endParaRPr lang="en-US" sz="2400">
              <a:latin typeface="Times New Roman" panose="02020603050405020304" pitchFamily="18" charset="0"/>
              <a:ea typeface="Times New Roman" panose="02020603050405020304" pitchFamily="18" charset="0"/>
            </a:endParaRPr>
          </a:p>
          <a:p>
            <a:pPr marR="30480" algn="just">
              <a:spcAft>
                <a:spcPts val="0"/>
              </a:spcAft>
            </a:pPr>
            <a:r>
              <a:rPr lang="vi-VN" sz="2400">
                <a:solidFill>
                  <a:srgbClr val="000000"/>
                </a:solidFill>
                <a:latin typeface="Times New Roman" panose="02020603050405020304" pitchFamily="18" charset="0"/>
                <a:ea typeface="Times New Roman" panose="02020603050405020304" pitchFamily="18" charset="0"/>
              </a:rPr>
              <a:t>+ Vừa ăn, vị chua dịu, hơi mặn ngọt béo.</a:t>
            </a:r>
            <a:endParaRPr lang="en-US" sz="2400">
              <a:latin typeface="Times New Roman" panose="02020603050405020304" pitchFamily="18" charset="0"/>
              <a:ea typeface="Times New Roman" panose="02020603050405020304" pitchFamily="18" charset="0"/>
            </a:endParaRPr>
          </a:p>
          <a:p>
            <a:r>
              <a:rPr lang="vi-VN" sz="2400">
                <a:solidFill>
                  <a:srgbClr val="000000"/>
                </a:solidFill>
                <a:latin typeface="Times New Roman" panose="02020603050405020304" pitchFamily="18" charset="0"/>
                <a:ea typeface="Times New Roman" panose="02020603050405020304" pitchFamily="18" charset="0"/>
              </a:rPr>
              <a:t>+ Thơm mùi gia vị, không còn mùi hăng ban đầu.</a:t>
            </a:r>
            <a:endParaRPr lang="en-US" sz="2400"/>
          </a:p>
        </p:txBody>
      </p:sp>
    </p:spTree>
    <p:extLst>
      <p:ext uri="{BB962C8B-B14F-4D97-AF65-F5344CB8AC3E}">
        <p14:creationId xmlns:p14="http://schemas.microsoft.com/office/powerpoint/2010/main" val="345403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Tại sao chỉ trộn thực phẩm với hỗn hợp dầu ăn, giấm, đường, muối, tiêu trước khi ăn khoảng 5 đến 10 phút?</a:t>
            </a:r>
          </a:p>
        </p:txBody>
      </p:sp>
      <p:pic>
        <p:nvPicPr>
          <p:cNvPr id="6" name="Picture 5"/>
          <p:cNvPicPr>
            <a:picLocks noChangeAspect="1"/>
          </p:cNvPicPr>
          <p:nvPr/>
        </p:nvPicPr>
        <p:blipFill>
          <a:blip r:embed="rId2"/>
          <a:stretch>
            <a:fillRect/>
          </a:stretch>
        </p:blipFill>
        <p:spPr>
          <a:xfrm>
            <a:off x="410546" y="1162658"/>
            <a:ext cx="4460034" cy="3791897"/>
          </a:xfrm>
          <a:prstGeom prst="rect">
            <a:avLst/>
          </a:prstGeom>
        </p:spPr>
      </p:pic>
    </p:spTree>
    <p:extLst>
      <p:ext uri="{BB962C8B-B14F-4D97-AF65-F5344CB8AC3E}">
        <p14:creationId xmlns:p14="http://schemas.microsoft.com/office/powerpoint/2010/main" val="143040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Tại sao chỉ trộn thực phẩm với hỗn hợp dầu ăn, giấm, đường, muối, tiêu trước khi ăn khoảng 5 đến 10 phút?</a:t>
            </a:r>
          </a:p>
        </p:txBody>
      </p:sp>
      <p:pic>
        <p:nvPicPr>
          <p:cNvPr id="6" name="Picture 5"/>
          <p:cNvPicPr>
            <a:picLocks noChangeAspect="1"/>
          </p:cNvPicPr>
          <p:nvPr/>
        </p:nvPicPr>
        <p:blipFill>
          <a:blip r:embed="rId2"/>
          <a:stretch>
            <a:fillRect/>
          </a:stretch>
        </p:blipFill>
        <p:spPr>
          <a:xfrm>
            <a:off x="410546" y="1162658"/>
            <a:ext cx="4460034" cy="3791897"/>
          </a:xfrm>
          <a:prstGeom prst="rect">
            <a:avLst/>
          </a:prstGeom>
        </p:spPr>
      </p:pic>
      <p:sp>
        <p:nvSpPr>
          <p:cNvPr id="2" name="Rectangle 1"/>
          <p:cNvSpPr/>
          <p:nvPr/>
        </p:nvSpPr>
        <p:spPr>
          <a:xfrm>
            <a:off x="5044750" y="968237"/>
            <a:ext cx="6749143" cy="2308324"/>
          </a:xfrm>
          <a:prstGeom prst="rect">
            <a:avLst/>
          </a:prstGeom>
        </p:spPr>
        <p:txBody>
          <a:bodyPr wrap="square">
            <a:spAutoFit/>
          </a:bodyPr>
          <a:lstStyle/>
          <a:p>
            <a:r>
              <a:rPr lang="en-US" sz="2400">
                <a:solidFill>
                  <a:srgbClr val="FF0000"/>
                </a:solidFill>
                <a:latin typeface="Times New Roman" panose="02020603050405020304" pitchFamily="18" charset="0"/>
                <a:ea typeface="Times New Roman" panose="02020603050405020304" pitchFamily="18" charset="0"/>
              </a:rPr>
              <a:t>Chỉ trộn thực phẩm với hỗn hợp dầu ăn, giấm, đường, muối, tiêu trước khi ăn khoảng 5 đến 10 phút vì: để làm cho thực phẩm ngấm vị chua, ngọt, béo của dầu, giấm, đường và giảm bớt mùi vị ban đầu. Rau lá giữ độ tươi, trơn láng và không bị nát. Nếu để lâu hơn, rau có thể bị mềm và biến đổi vị.</a:t>
            </a:r>
            <a:endParaRPr lang="en-US" sz="2400">
              <a:solidFill>
                <a:srgbClr val="FF0000"/>
              </a:solidFill>
            </a:endParaRPr>
          </a:p>
        </p:txBody>
      </p:sp>
    </p:spTree>
    <p:extLst>
      <p:ext uri="{BB962C8B-B14F-4D97-AF65-F5344CB8AC3E}">
        <p14:creationId xmlns:p14="http://schemas.microsoft.com/office/powerpoint/2010/main" val="426047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49" y="466530"/>
            <a:ext cx="11756571" cy="5016758"/>
          </a:xfrm>
          <a:prstGeom prst="rect">
            <a:avLst/>
          </a:prstGeom>
        </p:spPr>
        <p:txBody>
          <a:bodyPr wrap="square">
            <a:spAutoFit/>
          </a:bodyPr>
          <a:lstStyle/>
          <a:p>
            <a:r>
              <a:rPr lang="vi-VN" sz="2000" b="1">
                <a:latin typeface="Times New Roman" panose="02020603050405020304" pitchFamily="18" charset="0"/>
                <a:cs typeface="Times New Roman" panose="02020603050405020304" pitchFamily="18" charset="0"/>
              </a:rPr>
              <a:t>Câu 1</a:t>
            </a:r>
            <a:r>
              <a:rPr lang="vi-VN" sz="2000">
                <a:latin typeface="Times New Roman" panose="02020603050405020304" pitchFamily="18" charset="0"/>
                <a:cs typeface="Times New Roman" panose="02020603050405020304" pitchFamily="18" charset="0"/>
              </a:rPr>
              <a:t>.</a:t>
            </a:r>
            <a:r>
              <a:rPr lang="en-US" sz="2000">
                <a:latin typeface="Times New Roman" panose="02020603050405020304" pitchFamily="18" charset="0"/>
                <a:cs typeface="Times New Roman" panose="02020603050405020304" pitchFamily="18" charset="0"/>
              </a:rPr>
              <a:t>  Phương pháp chế biến thực phẩm nào dưới đây không sử dụng nhiệt?</a:t>
            </a:r>
          </a:p>
          <a:p>
            <a:r>
              <a:rPr lang="en-US" sz="2000">
                <a:latin typeface="Times New Roman" panose="02020603050405020304" pitchFamily="18" charset="0"/>
                <a:cs typeface="Times New Roman" panose="02020603050405020304" pitchFamily="18" charset="0"/>
              </a:rPr>
              <a:t>A. Hấp.                            B</a:t>
            </a:r>
            <a:r>
              <a:rPr lang="en-US" sz="200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Kho.</a:t>
            </a:r>
            <a:r>
              <a:rPr lang="vi-VN" sz="2000" smtClean="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C</a:t>
            </a:r>
            <a:r>
              <a:rPr lang="en-US" sz="2000">
                <a:latin typeface="Times New Roman" panose="02020603050405020304" pitchFamily="18" charset="0"/>
                <a:cs typeface="Times New Roman" panose="02020603050405020304" pitchFamily="18" charset="0"/>
              </a:rPr>
              <a:t>. Nướng.                     D. Muối nén.</a:t>
            </a:r>
          </a:p>
          <a:p>
            <a:r>
              <a:rPr lang="vi-VN" sz="2000" b="1">
                <a:latin typeface="Times New Roman" panose="02020603050405020304" pitchFamily="18" charset="0"/>
                <a:cs typeface="Times New Roman" panose="02020603050405020304" pitchFamily="18" charset="0"/>
              </a:rPr>
              <a:t>Câu 2.</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Quy trình thực hiện món trộn </a:t>
            </a:r>
            <a:r>
              <a:rPr lang="vi-VN" sz="2000">
                <a:latin typeface="Times New Roman" panose="02020603050405020304" pitchFamily="18" charset="0"/>
                <a:cs typeface="Times New Roman" panose="02020603050405020304" pitchFamily="18" charset="0"/>
              </a:rPr>
              <a:t>dầu giấm </a:t>
            </a:r>
            <a:r>
              <a:rPr lang="en-US" sz="2000">
                <a:latin typeface="Times New Roman" panose="02020603050405020304" pitchFamily="18" charset="0"/>
                <a:cs typeface="Times New Roman" panose="02020603050405020304" pitchFamily="18" charset="0"/>
              </a:rPr>
              <a:t>gồm các bước:</a:t>
            </a:r>
          </a:p>
          <a:p>
            <a:r>
              <a:rPr lang="en-US" sz="2000">
                <a:latin typeface="Times New Roman" panose="02020603050405020304" pitchFamily="18" charset="0"/>
                <a:cs typeface="Times New Roman" panose="02020603050405020304" pitchFamily="18" charset="0"/>
              </a:rPr>
              <a:t>A. Chuẩn bị, chế biến, trình bày.           </a:t>
            </a:r>
            <a:r>
              <a:rPr lang="en-US" sz="2000">
                <a:latin typeface="Times New Roman" panose="02020603050405020304" pitchFamily="18"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B</a:t>
            </a:r>
            <a:r>
              <a:rPr lang="en-US" sz="2000">
                <a:latin typeface="Times New Roman" panose="02020603050405020304" pitchFamily="18" charset="0"/>
                <a:cs typeface="Times New Roman" panose="02020603050405020304" pitchFamily="18" charset="0"/>
              </a:rPr>
              <a:t>. Chế biến, chuẩn bị, trình bày.</a:t>
            </a:r>
          </a:p>
          <a:p>
            <a:r>
              <a:rPr lang="en-US" sz="2000">
                <a:latin typeface="Times New Roman" panose="02020603050405020304" pitchFamily="18" charset="0"/>
                <a:cs typeface="Times New Roman" panose="02020603050405020304" pitchFamily="18" charset="0"/>
              </a:rPr>
              <a:t>C. Trình bày, chế biến, chuẩn bị.          </a:t>
            </a:r>
            <a:r>
              <a:rPr lang="en-US" sz="2000">
                <a:latin typeface="Times New Roman" panose="02020603050405020304" pitchFamily="18"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D</a:t>
            </a:r>
            <a:r>
              <a:rPr lang="en-US" sz="2000">
                <a:latin typeface="Times New Roman" panose="02020603050405020304" pitchFamily="18" charset="0"/>
                <a:cs typeface="Times New Roman" panose="02020603050405020304" pitchFamily="18" charset="0"/>
              </a:rPr>
              <a:t>. Trình bày, chuẩn bị, chế biến.</a:t>
            </a:r>
          </a:p>
          <a:p>
            <a:r>
              <a:rPr lang="en-US" sz="2000" b="1">
                <a:latin typeface="Times New Roman" panose="02020603050405020304" pitchFamily="18" charset="0"/>
                <a:cs typeface="Times New Roman" panose="02020603050405020304" pitchFamily="18" charset="0"/>
              </a:rPr>
              <a:t>Câu </a:t>
            </a:r>
            <a:r>
              <a:rPr lang="vi-VN" sz="2000" b="1">
                <a:latin typeface="Times New Roman" panose="02020603050405020304" pitchFamily="18" charset="0"/>
                <a:cs typeface="Times New Roman" panose="02020603050405020304" pitchFamily="18" charset="0"/>
              </a:rPr>
              <a:t>3</a:t>
            </a:r>
            <a:r>
              <a:rPr lang="en-US" sz="2000" b="1">
                <a:latin typeface="Times New Roman" panose="02020603050405020304" pitchFamily="18" charset="0"/>
                <a:cs typeface="Times New Roman" panose="02020603050405020304" pitchFamily="18" charset="0"/>
              </a:rPr>
              <a:t>:</a:t>
            </a:r>
            <a:r>
              <a:rPr lang="en-US" sz="2000">
                <a:latin typeface="Times New Roman" panose="02020603050405020304" pitchFamily="18" charset="0"/>
                <a:cs typeface="Times New Roman" panose="02020603050405020304" pitchFamily="18" charset="0"/>
              </a:rPr>
              <a:t> Thế nào là phương pháp trộn dầu giấm?</a:t>
            </a:r>
          </a:p>
          <a:p>
            <a:r>
              <a:rPr lang="en-US" sz="2000">
                <a:latin typeface="Times New Roman" panose="02020603050405020304" pitchFamily="18" charset="0"/>
                <a:cs typeface="Times New Roman" panose="02020603050405020304" pitchFamily="18" charset="0"/>
              </a:rPr>
              <a:t>A. Sử dụng nhiều loại nguyên liệu thực phẩm đã được làm chính bằng các phương pháp khác, sử dụng nhiều loại gia vị tỏi, ớt, giấm, đường, được sử dụng là món khai vị bởi màu sắc đẹp, mùi vị hấp dẫn.</a:t>
            </a:r>
          </a:p>
          <a:p>
            <a:r>
              <a:rPr lang="en-US" sz="2000">
                <a:latin typeface="Times New Roman" panose="02020603050405020304" pitchFamily="18" charset="0"/>
                <a:cs typeface="Times New Roman" panose="02020603050405020304" pitchFamily="18" charset="0"/>
              </a:rPr>
              <a:t>B. Thực phẩm lên men vi sinh trong một thời gian cần thiết tạo thành món ăn có vị khác hẳn vị ban đầu của thực phẩm.</a:t>
            </a:r>
          </a:p>
          <a:p>
            <a:r>
              <a:rPr lang="en-US" sz="2000">
                <a:latin typeface="Times New Roman" panose="02020603050405020304" pitchFamily="18" charset="0"/>
                <a:cs typeface="Times New Roman" panose="02020603050405020304" pitchFamily="18" charset="0"/>
              </a:rPr>
              <a:t>C. Thực phẩm được ngâm trong các hỗn hợp như giấm chất mặn, đường, tỏi, ớt,...</a:t>
            </a:r>
          </a:p>
          <a:p>
            <a:r>
              <a:rPr lang="en-US" sz="2000">
                <a:latin typeface="Times New Roman" panose="02020603050405020304" pitchFamily="18" charset="0"/>
                <a:cs typeface="Times New Roman" panose="02020603050405020304" pitchFamily="18" charset="0"/>
              </a:rPr>
              <a:t>D. Phương pháp làm cho thực phẩm giảm bớt mùi vị chính (thường là mùi hăng) và ngấm các gia vị khác tạo nên món ăn ngon miệng.</a:t>
            </a:r>
          </a:p>
          <a:p>
            <a:r>
              <a:rPr lang="en-US" sz="2000" b="1">
                <a:latin typeface="Times New Roman" panose="02020603050405020304" pitchFamily="18" charset="0"/>
                <a:cs typeface="Times New Roman" panose="02020603050405020304" pitchFamily="18" charset="0"/>
              </a:rPr>
              <a:t>Câu 4:</a:t>
            </a:r>
            <a:r>
              <a:rPr lang="en-US" sz="2000">
                <a:latin typeface="Times New Roman" panose="02020603050405020304" pitchFamily="18" charset="0"/>
                <a:cs typeface="Times New Roman" panose="02020603050405020304" pitchFamily="18" charset="0"/>
              </a:rPr>
              <a:t> Các món ăn sử dụng phương pháp trộn dầu giấm có hương vị như nào?</a:t>
            </a:r>
          </a:p>
          <a:p>
            <a:r>
              <a:rPr lang="en-US" sz="2000">
                <a:latin typeface="Times New Roman" panose="02020603050405020304" pitchFamily="18" charset="0"/>
                <a:cs typeface="Times New Roman" panose="02020603050405020304" pitchFamily="18" charset="0"/>
              </a:rPr>
              <a:t>A. Vị cay nồng, ngọt</a:t>
            </a:r>
            <a:r>
              <a:rPr lang="en-US" sz="200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béo.</a:t>
            </a:r>
            <a:r>
              <a:rPr lang="vi-VN" sz="2000" smtClean="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B</a:t>
            </a:r>
            <a:r>
              <a:rPr lang="en-US" sz="2000">
                <a:latin typeface="Times New Roman" panose="02020603050405020304" pitchFamily="18" charset="0"/>
                <a:cs typeface="Times New Roman" panose="02020603050405020304" pitchFamily="18" charset="0"/>
              </a:rPr>
              <a:t>. Vị chua dịu, hơi mặn ngọt, béo.</a:t>
            </a:r>
          </a:p>
          <a:p>
            <a:r>
              <a:rPr lang="en-US" sz="2000">
                <a:latin typeface="Times New Roman" panose="02020603050405020304" pitchFamily="18" charset="0"/>
                <a:cs typeface="Times New Roman" panose="02020603050405020304" pitchFamily="18" charset="0"/>
              </a:rPr>
              <a:t>C. Vị chua dịu, nhạt</a:t>
            </a:r>
            <a:r>
              <a:rPr lang="en-US" sz="200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béo.</a:t>
            </a:r>
            <a:r>
              <a:rPr lang="vi-VN" sz="2000" smtClean="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D</a:t>
            </a:r>
            <a:r>
              <a:rPr lang="en-US" sz="2000">
                <a:latin typeface="Times New Roman" panose="02020603050405020304" pitchFamily="18" charset="0"/>
                <a:cs typeface="Times New Roman" panose="02020603050405020304" pitchFamily="18" charset="0"/>
              </a:rPr>
              <a:t>. Vị chua dịu, cay nồng, hơi mặn ngọt.</a:t>
            </a: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circle(in)">
                                      <p:cBhvr>
                                        <p:cTn id="20" dur="2000"/>
                                        <p:tgtEl>
                                          <p:spTgt spid="2">
                                            <p:txEl>
                                              <p:pRg st="0" end="0"/>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circle(in)">
                                      <p:cBhvr>
                                        <p:cTn id="23" dur="2000"/>
                                        <p:tgtEl>
                                          <p:spTgt spid="2">
                                            <p:txEl>
                                              <p:pRg st="1" end="1"/>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circle(in)">
                                      <p:cBhvr>
                                        <p:cTn id="26" dur="2000"/>
                                        <p:tgtEl>
                                          <p:spTgt spid="2">
                                            <p:txEl>
                                              <p:pRg st="2" end="2"/>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circle(in)">
                                      <p:cBhvr>
                                        <p:cTn id="29" dur="2000"/>
                                        <p:tgtEl>
                                          <p:spTgt spid="2">
                                            <p:txEl>
                                              <p:pRg st="3" end="3"/>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circle(in)">
                                      <p:cBhvr>
                                        <p:cTn id="32" dur="2000"/>
                                        <p:tgtEl>
                                          <p:spTgt spid="2">
                                            <p:txEl>
                                              <p:pRg st="4" end="4"/>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circle(in)">
                                      <p:cBhvr>
                                        <p:cTn id="35" dur="2000"/>
                                        <p:tgtEl>
                                          <p:spTgt spid="2">
                                            <p:txEl>
                                              <p:pRg st="5" end="5"/>
                                            </p:txEl>
                                          </p:spTgt>
                                        </p:tgtEl>
                                      </p:cBhvr>
                                    </p:animEffect>
                                  </p:childTnLst>
                                </p:cTn>
                              </p:par>
                              <p:par>
                                <p:cTn id="36" presetID="6" presetClass="entr" presetSubtype="16" fill="hold" nodeType="with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circle(in)">
                                      <p:cBhvr>
                                        <p:cTn id="38" dur="2000"/>
                                        <p:tgtEl>
                                          <p:spTgt spid="2">
                                            <p:txEl>
                                              <p:pRg st="6" end="6"/>
                                            </p:txEl>
                                          </p:spTgt>
                                        </p:tgtEl>
                                      </p:cBhvr>
                                    </p:animEffect>
                                  </p:childTnLst>
                                </p:cTn>
                              </p:par>
                              <p:par>
                                <p:cTn id="39" presetID="6" presetClass="entr" presetSubtype="16" fill="hold" nodeType="with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Effect transition="in" filter="circle(in)">
                                      <p:cBhvr>
                                        <p:cTn id="41" dur="2000"/>
                                        <p:tgtEl>
                                          <p:spTgt spid="2">
                                            <p:txEl>
                                              <p:pRg st="7" end="7"/>
                                            </p:txEl>
                                          </p:spTgt>
                                        </p:tgtEl>
                                      </p:cBhvr>
                                    </p:animEffect>
                                  </p:childTnLst>
                                </p:cTn>
                              </p:par>
                              <p:par>
                                <p:cTn id="42" presetID="6" presetClass="entr" presetSubtype="16" fill="hold" nodeType="with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Effect transition="in" filter="circle(in)">
                                      <p:cBhvr>
                                        <p:cTn id="44" dur="2000"/>
                                        <p:tgtEl>
                                          <p:spTgt spid="2">
                                            <p:txEl>
                                              <p:pRg st="8" end="8"/>
                                            </p:txEl>
                                          </p:spTgt>
                                        </p:tgtEl>
                                      </p:cBhvr>
                                    </p:animEffect>
                                  </p:childTnLst>
                                </p:cTn>
                              </p:par>
                              <p:par>
                                <p:cTn id="45" presetID="6" presetClass="entr" presetSubtype="16" fill="hold" nodeType="with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circle(in)">
                                      <p:cBhvr>
                                        <p:cTn id="47" dur="2000"/>
                                        <p:tgtEl>
                                          <p:spTgt spid="2">
                                            <p:txEl>
                                              <p:pRg st="9" end="9"/>
                                            </p:txEl>
                                          </p:spTgt>
                                        </p:tgtEl>
                                      </p:cBhvr>
                                    </p:animEffect>
                                  </p:childTnLst>
                                </p:cTn>
                              </p:par>
                              <p:par>
                                <p:cTn id="48" presetID="6" presetClass="entr" presetSubtype="16" fill="hold" nodeType="withEffect">
                                  <p:stCondLst>
                                    <p:cond delay="0"/>
                                  </p:stCondLst>
                                  <p:childTnLst>
                                    <p:set>
                                      <p:cBhvr>
                                        <p:cTn id="49" dur="1" fill="hold">
                                          <p:stCondLst>
                                            <p:cond delay="0"/>
                                          </p:stCondLst>
                                        </p:cTn>
                                        <p:tgtEl>
                                          <p:spTgt spid="2">
                                            <p:txEl>
                                              <p:pRg st="10" end="10"/>
                                            </p:txEl>
                                          </p:spTgt>
                                        </p:tgtEl>
                                        <p:attrNameLst>
                                          <p:attrName>style.visibility</p:attrName>
                                        </p:attrNameLst>
                                      </p:cBhvr>
                                      <p:to>
                                        <p:strVal val="visible"/>
                                      </p:to>
                                    </p:set>
                                    <p:animEffect transition="in" filter="circle(in)">
                                      <p:cBhvr>
                                        <p:cTn id="50" dur="2000"/>
                                        <p:tgtEl>
                                          <p:spTgt spid="2">
                                            <p:txEl>
                                              <p:pRg st="10" end="10"/>
                                            </p:txEl>
                                          </p:spTgt>
                                        </p:tgtEl>
                                      </p:cBhvr>
                                    </p:animEffect>
                                  </p:childTnLst>
                                </p:cTn>
                              </p:par>
                              <p:par>
                                <p:cTn id="51" presetID="6" presetClass="entr" presetSubtype="16" fill="hold" nodeType="withEffect">
                                  <p:stCondLst>
                                    <p:cond delay="0"/>
                                  </p:stCondLst>
                                  <p:childTnLst>
                                    <p:set>
                                      <p:cBhvr>
                                        <p:cTn id="52" dur="1" fill="hold">
                                          <p:stCondLst>
                                            <p:cond delay="0"/>
                                          </p:stCondLst>
                                        </p:cTn>
                                        <p:tgtEl>
                                          <p:spTgt spid="2">
                                            <p:txEl>
                                              <p:pRg st="11" end="11"/>
                                            </p:txEl>
                                          </p:spTgt>
                                        </p:tgtEl>
                                        <p:attrNameLst>
                                          <p:attrName>style.visibility</p:attrName>
                                        </p:attrNameLst>
                                      </p:cBhvr>
                                      <p:to>
                                        <p:strVal val="visible"/>
                                      </p:to>
                                    </p:set>
                                    <p:animEffect transition="in" filter="circle(in)">
                                      <p:cBhvr>
                                        <p:cTn id="53" dur="2000"/>
                                        <p:tgtEl>
                                          <p:spTgt spid="2">
                                            <p:txEl>
                                              <p:pRg st="11" end="11"/>
                                            </p:txEl>
                                          </p:spTgt>
                                        </p:tgtEl>
                                      </p:cBhvr>
                                    </p:animEffect>
                                  </p:childTnLst>
                                </p:cTn>
                              </p:par>
                              <p:par>
                                <p:cTn id="54" presetID="6" presetClass="entr" presetSubtype="16" fill="hold" nodeType="withEffect">
                                  <p:stCondLst>
                                    <p:cond delay="0"/>
                                  </p:stCondLst>
                                  <p:childTnLst>
                                    <p:set>
                                      <p:cBhvr>
                                        <p:cTn id="55" dur="1" fill="hold">
                                          <p:stCondLst>
                                            <p:cond delay="0"/>
                                          </p:stCondLst>
                                        </p:cTn>
                                        <p:tgtEl>
                                          <p:spTgt spid="2">
                                            <p:txEl>
                                              <p:pRg st="12" end="12"/>
                                            </p:txEl>
                                          </p:spTgt>
                                        </p:tgtEl>
                                        <p:attrNameLst>
                                          <p:attrName>style.visibility</p:attrName>
                                        </p:attrNameLst>
                                      </p:cBhvr>
                                      <p:to>
                                        <p:strVal val="visible"/>
                                      </p:to>
                                    </p:set>
                                    <p:animEffect transition="in" filter="circle(in)">
                                      <p:cBhvr>
                                        <p:cTn id="56" dur="20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511</TotalTime>
  <Words>855</Words>
  <Application>Microsoft Office PowerPoint</Application>
  <PresentationFormat>Widescreen</PresentationFormat>
  <Paragraphs>64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195</cp:revision>
  <dcterms:created xsi:type="dcterms:W3CDTF">2023-06-21T22:05:51Z</dcterms:created>
  <dcterms:modified xsi:type="dcterms:W3CDTF">2024-08-16T05:20:56Z</dcterms:modified>
</cp:coreProperties>
</file>