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516" r:id="rId3"/>
    <p:sldId id="517" r:id="rId4"/>
    <p:sldId id="518" r:id="rId5"/>
    <p:sldId id="519" r:id="rId6"/>
    <p:sldId id="520" r:id="rId7"/>
    <p:sldId id="521" r:id="rId8"/>
    <p:sldId id="522" r:id="rId9"/>
    <p:sldId id="523" r:id="rId10"/>
    <p:sldId id="524" r:id="rId11"/>
    <p:sldId id="525" r:id="rId12"/>
    <p:sldId id="526" r:id="rId13"/>
    <p:sldId id="271" r:id="rId14"/>
    <p:sldId id="527" r:id="rId15"/>
    <p:sldId id="276" r:id="rId16"/>
    <p:sldId id="51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3969" y="112008"/>
            <a:ext cx="994409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TIẾT </a:t>
            </a:r>
            <a:r>
              <a:rPr lang="vi-VN" sz="2400" b="1">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22</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6. </a:t>
            </a:r>
            <a:r>
              <a:rPr lang="vi-VN" sz="2400" b="1" smtClean="0">
                <a:solidFill>
                  <a:srgbClr val="FF0000"/>
                </a:solidFill>
                <a:latin typeface="Times New Roman" panose="02020603050405020304" pitchFamily="18" charset="0"/>
                <a:cs typeface="Times New Roman" panose="02020603050405020304" pitchFamily="18" charset="0"/>
              </a:rPr>
              <a:t>CHẾ BIẾN THỰC PHẨM CÓ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4" y="668214"/>
            <a:ext cx="10962997" cy="591722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68015" y="621885"/>
            <a:ext cx="6975177" cy="4267356"/>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747" y="621885"/>
            <a:ext cx="4103913" cy="2781106"/>
          </a:xfrm>
          <a:prstGeom prst="rect">
            <a:avLst/>
          </a:prstGeom>
        </p:spPr>
      </p:pic>
      <p:sp>
        <p:nvSpPr>
          <p:cNvPr id="6" name="TextBox 5"/>
          <p:cNvSpPr txBox="1"/>
          <p:nvPr/>
        </p:nvSpPr>
        <p:spPr>
          <a:xfrm>
            <a:off x="9001709" y="3499159"/>
            <a:ext cx="2176364"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rau củ luộc</a:t>
            </a:r>
            <a:endParaRPr lang="en-US" sz="2000" b="1" i="1">
              <a:latin typeface="Times New Roman" panose="02020603050405020304" pitchFamily="18" charset="0"/>
              <a:cs typeface="Times New Roman" panose="02020603050405020304" pitchFamily="18" charset="0"/>
            </a:endParaRPr>
          </a:p>
        </p:txBody>
      </p:sp>
      <p:sp>
        <p:nvSpPr>
          <p:cNvPr id="7" name="TextBox 6"/>
          <p:cNvSpPr txBox="1"/>
          <p:nvPr/>
        </p:nvSpPr>
        <p:spPr>
          <a:xfrm>
            <a:off x="1502229" y="83975"/>
            <a:ext cx="5990253" cy="461665"/>
          </a:xfrm>
          <a:prstGeom prst="rect">
            <a:avLst/>
          </a:prstGeom>
          <a:noFill/>
        </p:spPr>
        <p:txBody>
          <a:bodyPr wrap="square" rtlCol="0">
            <a:spAutoFit/>
          </a:bodyPr>
          <a:lstStyle/>
          <a:p>
            <a:r>
              <a:rPr lang="vi-VN" sz="2400" b="1" smtClean="0">
                <a:solidFill>
                  <a:srgbClr val="FF0000"/>
                </a:solidFill>
                <a:latin typeface="Times New Roman" panose="02020603050405020304" pitchFamily="18" charset="0"/>
                <a:cs typeface="Times New Roman" panose="02020603050405020304" pitchFamily="18" charset="0"/>
              </a:rPr>
              <a:t>Quy trình thực hiện món rau củ luộc</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5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4916" y="1763485"/>
            <a:ext cx="6895011" cy="509451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0230" y="74644"/>
            <a:ext cx="6829697" cy="1688841"/>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175241" y="179924"/>
            <a:ext cx="4935894" cy="1947456"/>
          </a:xfrm>
          <a:prstGeom prst="rect">
            <a:avLst/>
          </a:prstGeom>
          <a:noFill/>
          <a:ln>
            <a:noFill/>
          </a:ln>
        </p:spPr>
      </p:pic>
    </p:spTree>
    <p:extLst>
      <p:ext uri="{BB962C8B-B14F-4D97-AF65-F5344CB8AC3E}">
        <p14:creationId xmlns:p14="http://schemas.microsoft.com/office/powerpoint/2010/main" val="36532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825" y="185353"/>
            <a:ext cx="11433110" cy="1200329"/>
          </a:xfrm>
          <a:prstGeom prst="rect">
            <a:avLst/>
          </a:prstGeom>
        </p:spPr>
        <p:txBody>
          <a:bodyPr wrap="square">
            <a:spAutoFit/>
          </a:bodyPr>
          <a:lstStyle/>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THỰC HÀNH</a:t>
            </a:r>
          </a:p>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HS </a:t>
            </a:r>
            <a:r>
              <a:rPr lang="vi-VN" sz="2400" b="1">
                <a:solidFill>
                  <a:srgbClr val="0000FF"/>
                </a:solidFill>
                <a:latin typeface="Times New Roman" panose="02020603050405020304" pitchFamily="18" charset="0"/>
                <a:ea typeface="Times New Roman" panose="02020603050405020304" pitchFamily="18" charset="0"/>
              </a:rPr>
              <a:t>tiến hành thực hành thực hiện theo nhóm, mỗi nhóm làm món rau củ luộc bằng phương pháp chế biến luộc</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4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466530"/>
            <a:ext cx="10674220" cy="470898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sơ chế nguyên liệu của phương pháp luộc là gì?</a:t>
            </a:r>
          </a:p>
          <a:p>
            <a:r>
              <a:rPr lang="en-US" sz="2000">
                <a:latin typeface="Times New Roman" panose="02020603050405020304" pitchFamily="18" charset="0"/>
                <a:cs typeface="Times New Roman" panose="02020603050405020304" pitchFamily="18" charset="0"/>
              </a:rPr>
              <a:t>A. Cho thực phẩm vào nước luộc với thời gian vừa đủ.</a:t>
            </a:r>
          </a:p>
          <a:p>
            <a:r>
              <a:rPr lang="en-US" sz="2000">
                <a:latin typeface="Times New Roman" panose="02020603050405020304" pitchFamily="18" charset="0"/>
                <a:cs typeface="Times New Roman" panose="02020603050405020304" pitchFamily="18" charset="0"/>
              </a:rPr>
              <a:t>B. Bày món ăn vào đĩa, ăn kèm với nước chấm hoặc gia vị thích hợp.</a:t>
            </a:r>
          </a:p>
          <a:p>
            <a:r>
              <a:rPr lang="en-US" sz="2000" b="1">
                <a:latin typeface="Times New Roman" panose="02020603050405020304" pitchFamily="18" charset="0"/>
                <a:cs typeface="Times New Roman" panose="02020603050405020304" pitchFamily="18" charset="0"/>
              </a:rPr>
              <a:t>C. Làm sạch thực phẩm, cắt thái phù hợp.</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D. Nấu nguyên liệu có nguồn gốc động vật trước, sau đó mới tới thực vật, nếm gia vị vừa ăn.</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2</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chế biến của phương pháp luộc là gì?</a:t>
            </a:r>
          </a:p>
          <a:p>
            <a:r>
              <a:rPr lang="en-US" sz="2000" b="1">
                <a:latin typeface="Times New Roman" panose="02020603050405020304" pitchFamily="18" charset="0"/>
                <a:cs typeface="Times New Roman" panose="02020603050405020304" pitchFamily="18" charset="0"/>
              </a:rPr>
              <a:t>A. Cho thực phẩm vào nước luộc với thời gian vừa đủ.</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Nấu nguyên liệu có nguồn gốc động vật.</a:t>
            </a:r>
          </a:p>
          <a:p>
            <a:r>
              <a:rPr lang="en-US" sz="2000">
                <a:latin typeface="Times New Roman" panose="02020603050405020304" pitchFamily="18" charset="0"/>
                <a:cs typeface="Times New Roman" panose="02020603050405020304" pitchFamily="18" charset="0"/>
              </a:rPr>
              <a:t>C. Trình bày theo đặc trưng mỗi món.</a:t>
            </a:r>
          </a:p>
          <a:p>
            <a:r>
              <a:rPr lang="en-US" sz="2000">
                <a:latin typeface="Times New Roman" panose="02020603050405020304" pitchFamily="18" charset="0"/>
                <a:cs typeface="Times New Roman" panose="02020603050405020304" pitchFamily="18" charset="0"/>
              </a:rPr>
              <a:t>D. Nấu thực phẩm với lượng nước ít, có nêm nếm gia vị.</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trình bày món ăn của phương pháp luộc là gì? </a:t>
            </a:r>
          </a:p>
          <a:p>
            <a:r>
              <a:rPr lang="en-US" sz="2000">
                <a:latin typeface="Times New Roman" panose="02020603050405020304" pitchFamily="18" charset="0"/>
                <a:cs typeface="Times New Roman" panose="02020603050405020304" pitchFamily="18" charset="0"/>
              </a:rPr>
              <a:t>A. Cho thực phẩm vào nước luộc với thời gian vừa đủ.</a:t>
            </a:r>
          </a:p>
          <a:p>
            <a:r>
              <a:rPr lang="en-US" sz="2000">
                <a:latin typeface="Times New Roman" panose="02020603050405020304" pitchFamily="18" charset="0"/>
                <a:cs typeface="Times New Roman" panose="02020603050405020304" pitchFamily="18" charset="0"/>
              </a:rPr>
              <a:t>B. Trình bày theo đặc trưng mỗi món.</a:t>
            </a:r>
          </a:p>
          <a:p>
            <a:r>
              <a:rPr lang="en-US" sz="2000">
                <a:latin typeface="Times New Roman" panose="02020603050405020304" pitchFamily="18" charset="0"/>
                <a:cs typeface="Times New Roman" panose="02020603050405020304" pitchFamily="18" charset="0"/>
              </a:rPr>
              <a:t>C. Làm sạch thực phẩm, cắt thái phù hợp.</a:t>
            </a:r>
          </a:p>
          <a:p>
            <a:r>
              <a:rPr lang="en-US" sz="2000" b="1">
                <a:latin typeface="Times New Roman" panose="02020603050405020304" pitchFamily="18" charset="0"/>
                <a:cs typeface="Times New Roman" panose="02020603050405020304" pitchFamily="18" charset="0"/>
              </a:rPr>
              <a:t>D. Bày món ăn vào đĩa, ăn kèm với nước chấm hoặc gia vị thích hợp (có thể sử dụng nước luộc).</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arn(inVertical)">
                                      <p:cBhvr>
                                        <p:cTn id="36" dur="500"/>
                                        <p:tgtEl>
                                          <p:spTgt spid="2">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barn(inVertical)">
                                      <p:cBhvr>
                                        <p:cTn id="45" dur="500"/>
                                        <p:tgtEl>
                                          <p:spTgt spid="2">
                                            <p:txEl>
                                              <p:pRg st="10" end="1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barn(inVertical)">
                                      <p:cBhvr>
                                        <p:cTn id="48" dur="500"/>
                                        <p:tgtEl>
                                          <p:spTgt spid="2">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barn(inVertical)">
                                      <p:cBhvr>
                                        <p:cTn id="51" dur="500"/>
                                        <p:tgtEl>
                                          <p:spTgt spid="2">
                                            <p:txEl>
                                              <p:pRg st="12" end="1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barn(inVertical)">
                                      <p:cBhvr>
                                        <p:cTn id="54" dur="500"/>
                                        <p:tgtEl>
                                          <p:spTgt spid="2">
                                            <p:txEl>
                                              <p:pRg st="13" end="13"/>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barn(inVertical)">
                                      <p:cBhvr>
                                        <p:cTn id="5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466530"/>
            <a:ext cx="10674220" cy="470898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sơ chế nguyên liệu của phương pháp luộc là gì?</a:t>
            </a:r>
          </a:p>
          <a:p>
            <a:r>
              <a:rPr lang="en-US" sz="2000">
                <a:latin typeface="Times New Roman" panose="02020603050405020304" pitchFamily="18" charset="0"/>
                <a:cs typeface="Times New Roman" panose="02020603050405020304" pitchFamily="18" charset="0"/>
              </a:rPr>
              <a:t>A. Cho thực phẩm vào nước luộc với thời gian vừa đủ.</a:t>
            </a:r>
          </a:p>
          <a:p>
            <a:r>
              <a:rPr lang="en-US" sz="2000">
                <a:latin typeface="Times New Roman" panose="02020603050405020304" pitchFamily="18" charset="0"/>
                <a:cs typeface="Times New Roman" panose="02020603050405020304" pitchFamily="18" charset="0"/>
              </a:rPr>
              <a:t>B. Bày món ăn vào đĩa, ăn kèm với nước chấm hoặc gia vị thích hợp.</a:t>
            </a:r>
          </a:p>
          <a:p>
            <a:r>
              <a:rPr lang="en-US" sz="2000" b="1">
                <a:latin typeface="Times New Roman" panose="02020603050405020304" pitchFamily="18" charset="0"/>
                <a:cs typeface="Times New Roman" panose="02020603050405020304" pitchFamily="18" charset="0"/>
              </a:rPr>
              <a:t>C. Làm sạch thực phẩm, cắt thái phù hợp.</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D. Nấu nguyên liệu có nguồn gốc động vật trước, sau đó mới tới thực vật, nếm gia vị vừa ăn.</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2</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chế biến của phương pháp luộc là gì?</a:t>
            </a:r>
          </a:p>
          <a:p>
            <a:r>
              <a:rPr lang="en-US" sz="2000" b="1">
                <a:latin typeface="Times New Roman" panose="02020603050405020304" pitchFamily="18" charset="0"/>
                <a:cs typeface="Times New Roman" panose="02020603050405020304" pitchFamily="18" charset="0"/>
              </a:rPr>
              <a:t>A. Cho thực phẩm vào nước luộc với thời gian vừa đủ.</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Nấu nguyên liệu có nguồn gốc động vật.</a:t>
            </a:r>
          </a:p>
          <a:p>
            <a:r>
              <a:rPr lang="en-US" sz="2000">
                <a:latin typeface="Times New Roman" panose="02020603050405020304" pitchFamily="18" charset="0"/>
                <a:cs typeface="Times New Roman" panose="02020603050405020304" pitchFamily="18" charset="0"/>
              </a:rPr>
              <a:t>C. Trình bày theo đặc trưng mỗi món.</a:t>
            </a:r>
          </a:p>
          <a:p>
            <a:r>
              <a:rPr lang="en-US" sz="2000">
                <a:latin typeface="Times New Roman" panose="02020603050405020304" pitchFamily="18" charset="0"/>
                <a:cs typeface="Times New Roman" panose="02020603050405020304" pitchFamily="18" charset="0"/>
              </a:rPr>
              <a:t>D. Nấu thực phẩm với lượng nước ít, có nêm nếm gia vị.</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Công việc cụ thể trong quá trình trình bày món ăn của phương pháp luộc là gì? </a:t>
            </a:r>
          </a:p>
          <a:p>
            <a:r>
              <a:rPr lang="en-US" sz="2000">
                <a:latin typeface="Times New Roman" panose="02020603050405020304" pitchFamily="18" charset="0"/>
                <a:cs typeface="Times New Roman" panose="02020603050405020304" pitchFamily="18" charset="0"/>
              </a:rPr>
              <a:t>A. Cho thực phẩm vào nước luộc với thời gian vừa đủ.</a:t>
            </a:r>
          </a:p>
          <a:p>
            <a:r>
              <a:rPr lang="en-US" sz="2000">
                <a:latin typeface="Times New Roman" panose="02020603050405020304" pitchFamily="18" charset="0"/>
                <a:cs typeface="Times New Roman" panose="02020603050405020304" pitchFamily="18" charset="0"/>
              </a:rPr>
              <a:t>B. Trình bày theo đặc trưng mỗi món.</a:t>
            </a:r>
          </a:p>
          <a:p>
            <a:r>
              <a:rPr lang="en-US" sz="2000">
                <a:latin typeface="Times New Roman" panose="02020603050405020304" pitchFamily="18" charset="0"/>
                <a:cs typeface="Times New Roman" panose="02020603050405020304" pitchFamily="18" charset="0"/>
              </a:rPr>
              <a:t>C. Làm sạch thực phẩm, cắt thái phù hợp.</a:t>
            </a:r>
          </a:p>
          <a:p>
            <a:r>
              <a:rPr lang="en-US" sz="2000" b="1">
                <a:latin typeface="Times New Roman" panose="02020603050405020304" pitchFamily="18" charset="0"/>
                <a:cs typeface="Times New Roman" panose="02020603050405020304" pitchFamily="18" charset="0"/>
              </a:rPr>
              <a:t>D. Bày món ăn vào đĩa, ăn kèm với nước chấm hoặc gia vị thích hợp (có thể sử dụng nước luộc).</a:t>
            </a:r>
            <a:endParaRPr lang="en-US" sz="2000">
              <a:latin typeface="Times New Roman" panose="02020603050405020304" pitchFamily="18" charset="0"/>
              <a:cs typeface="Times New Roman" panose="02020603050405020304" pitchFamily="18" charset="0"/>
            </a:endParaRPr>
          </a:p>
        </p:txBody>
      </p:sp>
      <p:sp>
        <p:nvSpPr>
          <p:cNvPr id="4" name="Rectangle 3"/>
          <p:cNvSpPr/>
          <p:nvPr/>
        </p:nvSpPr>
        <p:spPr>
          <a:xfrm>
            <a:off x="2917372" y="5587100"/>
            <a:ext cx="6096000" cy="461665"/>
          </a:xfrm>
          <a:prstGeom prst="rect">
            <a:avLst/>
          </a:prstGeom>
        </p:spPr>
        <p:txBody>
          <a:bodyPr>
            <a:spAutoFit/>
          </a:bodyPr>
          <a:lstStyle/>
          <a:p>
            <a:pPr marR="30480" algn="just">
              <a:spcAft>
                <a:spcPts val="0"/>
              </a:spcAft>
            </a:pPr>
            <a:r>
              <a:rPr lang="vi-VN" sz="2400" smtClean="0">
                <a:solidFill>
                  <a:srgbClr val="FF0000"/>
                </a:solidFill>
                <a:latin typeface="Times New Roman" panose="02020603050405020304" pitchFamily="18" charset="0"/>
                <a:ea typeface="Times New Roman" panose="02020603050405020304" pitchFamily="18" charset="0"/>
              </a:rPr>
              <a:t>1.C            2.A                    3.D</a:t>
            </a:r>
            <a:endParaRPr lang="en-US" sz="2400">
              <a:solidFill>
                <a:srgbClr val="FF0000"/>
              </a:solidFill>
            </a:endParaRPr>
          </a:p>
        </p:txBody>
      </p:sp>
    </p:spTree>
    <p:extLst>
      <p:ext uri="{BB962C8B-B14F-4D97-AF65-F5344CB8AC3E}">
        <p14:creationId xmlns:p14="http://schemas.microsoft.com/office/powerpoint/2010/main" val="36729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Thực hiện luộc thịt có bổ sung hành khô nướng và không bổ sung. So sánh và nhận xét hương và vị của thịt luộc, nước luộc thịt</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Thực hiện luộc thịt có bổ sung hành khô nướng và không bổ sung. So sánh và nhận xét hương và vị của thịt luộc, nước luộc thịt</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18792" y="1674671"/>
            <a:ext cx="8783216" cy="1200329"/>
          </a:xfrm>
          <a:prstGeom prst="rect">
            <a:avLst/>
          </a:prstGeom>
        </p:spPr>
        <p:txBody>
          <a:bodyPr wrap="square">
            <a:spAutoFit/>
          </a:bodyPr>
          <a:lstStyle/>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vi-VN" sz="2400">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r>
              <a:rPr lang="en-US" sz="2400">
                <a:solidFill>
                  <a:srgbClr val="FF0000"/>
                </a:solidFill>
                <a:latin typeface="Times New Roman" panose="02020603050405020304" pitchFamily="18" charset="0"/>
                <a:ea typeface="Times New Roman" panose="02020603050405020304" pitchFamily="18" charset="0"/>
              </a:rPr>
              <a:t>Việc bổ sung hành khô khi luộc thịt có thể tạo ra hương vị đặc trưng của hành và làm cho nước luộc thêm thơm ngon. Tuy nhiên, việc này cũng tùy thuộc vào khẩu vị và sở thích cá nhân.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82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6.1 và cho biết cách chế biến món ăn được thể hiện trong hình. Nhiệt độ có tác dụng gì trong chế biến thực phẩm? Ở gia đình em thường chế biến món ăn theo cách nào?</a:t>
            </a:r>
          </a:p>
        </p:txBody>
      </p:sp>
      <p:sp>
        <p:nvSpPr>
          <p:cNvPr id="4" name="TextBox 3"/>
          <p:cNvSpPr txBox="1"/>
          <p:nvPr/>
        </p:nvSpPr>
        <p:spPr>
          <a:xfrm>
            <a:off x="342900" y="4264269"/>
            <a:ext cx="5328138"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6.1. Chế biến thức ăn có sử dụng nhiệt</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04" y="157528"/>
            <a:ext cx="5810250" cy="3905250"/>
          </a:xfrm>
          <a:prstGeom prst="rect">
            <a:avLst/>
          </a:prstGeom>
        </p:spPr>
      </p:pic>
    </p:spTree>
    <p:extLst>
      <p:ext uri="{BB962C8B-B14F-4D97-AF65-F5344CB8AC3E}">
        <p14:creationId xmlns:p14="http://schemas.microsoft.com/office/powerpoint/2010/main" val="7299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6.1 và cho biết cách chế biến món ăn được thể hiện trong hình. Nhiệt độ có tác dụng gì trong chế biến thực phẩm? Ở gia đình em thường chế biến món ăn theo cách nào?</a:t>
            </a:r>
          </a:p>
        </p:txBody>
      </p:sp>
      <p:sp>
        <p:nvSpPr>
          <p:cNvPr id="4" name="TextBox 3"/>
          <p:cNvSpPr txBox="1"/>
          <p:nvPr/>
        </p:nvSpPr>
        <p:spPr>
          <a:xfrm>
            <a:off x="361682" y="4143689"/>
            <a:ext cx="5328138"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6.1. Chế biến thức ăn có sử dụng nhiệt</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04" y="157528"/>
            <a:ext cx="5810250" cy="3905250"/>
          </a:xfrm>
          <a:prstGeom prst="rect">
            <a:avLst/>
          </a:prstGeom>
        </p:spPr>
      </p:pic>
      <p:sp>
        <p:nvSpPr>
          <p:cNvPr id="3" name="Rectangle 2"/>
          <p:cNvSpPr/>
          <p:nvPr/>
        </p:nvSpPr>
        <p:spPr>
          <a:xfrm>
            <a:off x="901958" y="4593932"/>
            <a:ext cx="10963469"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chế biến món ăn trong hình: xào.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Tác dụng của nhiệt độ trong chế biến thực phẩm: Nhiệt độ đóng vai trò quan trọng trong chế biến thực phẩm vì nó ảnh hưởng đến quá trình nấu chín, tiêu diệt vi khuẩn, làm thay đổi cấu trúc và hương vị của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Ở gia đình em, cách chế biến món ăn thường bao gồm: nấu, xào, chiên, hấp, nướng hoặc nhiều phương pháp khác tùy thuộc vào loại thực phẩm và món ăn cụ thể.</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38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4966" y="4264269"/>
            <a:ext cx="1840463"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Luộc rau</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569660"/>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Đọc nội dung Mục I.1 và quan sát </a:t>
            </a:r>
            <a:r>
              <a:rPr lang="vi-VN" sz="2400" b="1">
                <a:solidFill>
                  <a:srgbClr val="0000FF"/>
                </a:solidFill>
                <a:latin typeface="Times New Roman" panose="02020603050405020304" pitchFamily="18" charset="0"/>
                <a:cs typeface="Times New Roman" panose="02020603050405020304" pitchFamily="18" charset="0"/>
              </a:rPr>
              <a:t>dưới đây</a:t>
            </a:r>
            <a:r>
              <a:rPr lang="en-US" sz="2400" b="1">
                <a:solidFill>
                  <a:srgbClr val="0000FF"/>
                </a:solidFill>
                <a:latin typeface="Times New Roman" panose="02020603050405020304" pitchFamily="18" charset="0"/>
                <a:cs typeface="Times New Roman" panose="02020603050405020304" pitchFamily="18" charset="0"/>
              </a:rPr>
              <a:t>, trình bày hiểu biết của em về món luộc. Lượng nước trong món luộc nên lưu ý như thế nào?</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9668" y="194554"/>
            <a:ext cx="5532830" cy="4069715"/>
          </a:xfrm>
          <a:prstGeom prst="rect">
            <a:avLst/>
          </a:prstGeom>
        </p:spPr>
      </p:pic>
    </p:spTree>
    <p:extLst>
      <p:ext uri="{BB962C8B-B14F-4D97-AF65-F5344CB8AC3E}">
        <p14:creationId xmlns:p14="http://schemas.microsoft.com/office/powerpoint/2010/main" val="32802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4966" y="4264269"/>
            <a:ext cx="1840463"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Luộc rau</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569660"/>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Đọc nội dung Mục I.1 và quan sát </a:t>
            </a:r>
            <a:r>
              <a:rPr lang="vi-VN" sz="2400" b="1">
                <a:solidFill>
                  <a:srgbClr val="0000FF"/>
                </a:solidFill>
                <a:latin typeface="Times New Roman" panose="02020603050405020304" pitchFamily="18" charset="0"/>
                <a:cs typeface="Times New Roman" panose="02020603050405020304" pitchFamily="18" charset="0"/>
              </a:rPr>
              <a:t>dưới đây</a:t>
            </a:r>
            <a:r>
              <a:rPr lang="en-US" sz="2400" b="1">
                <a:solidFill>
                  <a:srgbClr val="0000FF"/>
                </a:solidFill>
                <a:latin typeface="Times New Roman" panose="02020603050405020304" pitchFamily="18" charset="0"/>
                <a:cs typeface="Times New Roman" panose="02020603050405020304" pitchFamily="18" charset="0"/>
              </a:rPr>
              <a:t>, trình bày hiểu biết của em về món luộc. Lượng nước trong món luộc nên lưu ý như thế nào?</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9668" y="194554"/>
            <a:ext cx="5532830" cy="4069715"/>
          </a:xfrm>
          <a:prstGeom prst="rect">
            <a:avLst/>
          </a:prstGeom>
        </p:spPr>
      </p:pic>
      <p:sp>
        <p:nvSpPr>
          <p:cNvPr id="3" name="Rectangle 2"/>
          <p:cNvSpPr/>
          <p:nvPr/>
        </p:nvSpPr>
        <p:spPr>
          <a:xfrm>
            <a:off x="5912498" y="1936954"/>
            <a:ext cx="6096000" cy="4893647"/>
          </a:xfrm>
          <a:prstGeom prst="rect">
            <a:avLst/>
          </a:prstGeom>
        </p:spPr>
        <p:txBody>
          <a:bodyPr>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Hiểu biết của em về món luộc: Món luộc là một phương pháp chế biến thực phẩm bằng cách đun nó trong nước sôi hoặc hơi nước. Đây là một phương pháp đơn giản và phổ biến, đặc biệt là khi chế biến các loại rau củ, hải sản và thịt.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Khi chế biến món luộc, đảm bảo sử dụng đủ lượng nước để phủ kín thực phẩm. Nước phải đủ để đảm bảo thực phẩm được chín đều và không bị khô. Không nên sử dụng quá nhiều nước vì điều này có thể làm giảm hương vị và chất dinh dưỡng của thực phẩm, cũng như làm mất đi một phần hương vị trong nước luộc.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653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4966" y="4264269"/>
            <a:ext cx="1840463"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Luộc rau</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569660"/>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Kể tên một vài món luộc mà gia đình em hay dùng và nêu cách làm. Từ đó, hãy rút ra quy trình thực hiện và yêu cầu kĩ thuật của món luộc.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9668" y="194554"/>
            <a:ext cx="5532830" cy="4069715"/>
          </a:xfrm>
          <a:prstGeom prst="rect">
            <a:avLst/>
          </a:prstGeom>
        </p:spPr>
      </p:pic>
    </p:spTree>
    <p:extLst>
      <p:ext uri="{BB962C8B-B14F-4D97-AF65-F5344CB8AC3E}">
        <p14:creationId xmlns:p14="http://schemas.microsoft.com/office/powerpoint/2010/main" val="1173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4966" y="4264269"/>
            <a:ext cx="1840463"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Luộc rau</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569660"/>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Kể tên một vài món luộc mà gia đình em hay dùng và nêu cách làm. Từ đó, hãy rút ra quy trình thực hiện và yêu cầu kĩ thuật của món luộc.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9668" y="194554"/>
            <a:ext cx="5532830" cy="4069715"/>
          </a:xfrm>
          <a:prstGeom prst="rect">
            <a:avLst/>
          </a:prstGeom>
        </p:spPr>
      </p:pic>
      <p:sp>
        <p:nvSpPr>
          <p:cNvPr id="3" name="Rectangle 2"/>
          <p:cNvSpPr/>
          <p:nvPr/>
        </p:nvSpPr>
        <p:spPr>
          <a:xfrm>
            <a:off x="5912498" y="1718809"/>
            <a:ext cx="6096000" cy="4801314"/>
          </a:xfrm>
          <a:prstGeom prst="rect">
            <a:avLst/>
          </a:prstGeom>
        </p:spPr>
        <p:txBody>
          <a:bodyPr>
            <a:spAutoFit/>
          </a:bodyPr>
          <a:lstStyle/>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Rau củ luộc: Rau củ như cà rốt, cải thảo, khoai lang thường được luộc trong nước sôi hoặc hấp cho đến khi mềm.</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Trứng luộc: Trứng được đun trong nước sôi từ khoảng 8 đến 10 phút cho đến khi lòng đỏ được chín vừa đủ.</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Quy trình thực hiện món luộc là:</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Bước 1: Sơ chế nguyên liệu: Làm sạch thực phẩm, cắt thái phù hợp.</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Bước 2: Chế biến: Cho thực phẩm vào nước luộc với thời gian vừa đủ.</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Bước 3: Trình bày món ăn: Bày món ăn vào đĩa, ăn kèm với nước chấm hoặc gia vị thích hợp (có thể sử dụng nước luộc).</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Yêu cầu kĩ thuật của món luộc là:</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Nước luộc trong.</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Thực phẩm có nguồn gốc động vật chín mềm, không dai, không nhừ nát, ...</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Thực phẩm có nguồn gốc thực vật: rau lá chín tới có màu xanh, rau củ có bột chín bở hoặc chín dẻo, ...</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00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4022" y="112008"/>
            <a:ext cx="8085202"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CHẾ BIẾN THỰC PHẨM CÓ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8816" y="573673"/>
            <a:ext cx="11610392" cy="4154984"/>
          </a:xfrm>
          <a:prstGeom prst="rect">
            <a:avLst/>
          </a:prstGeom>
        </p:spPr>
        <p:txBody>
          <a:bodyPr wrap="square">
            <a:spAutoFit/>
          </a:bodyPr>
          <a:lstStyle/>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I. Phương pháp chế biến thực phẩm bằng nước nóng</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1. Luộc</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Quy trình thực hiện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1. Sơ chế nguyên liệu: Làm sạch thực phẩm, cắt thái phù hợp</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2. Chế biến: Cho thực phẩm vào nước luộc với thời gian vừa đủ</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Bước 3. Trình bày món ăn: Bày món ăn  vào đĩa, ăn kèm với nước chấm hoặc gia vị thích hợp</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-Yêu cầu kĩ thuật</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Nước luộc trong</a:t>
            </a:r>
            <a:endParaRPr lang="en-US" sz="2400">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rPr>
              <a:t>+ Thực phẩm có nguồn gốc động vật chín mềm, không dai, không nát..</a:t>
            </a:r>
            <a:endParaRPr lang="en-US" sz="2400">
              <a:latin typeface="Times New Roman" panose="02020603050405020304" pitchFamily="18" charset="0"/>
              <a:ea typeface="Times New Roman" panose="02020603050405020304" pitchFamily="18" charset="0"/>
            </a:endParaRPr>
          </a:p>
          <a:p>
            <a:r>
              <a:rPr lang="vi-VN" sz="2400">
                <a:solidFill>
                  <a:srgbClr val="000000"/>
                </a:solidFill>
                <a:latin typeface="Times New Roman" panose="02020603050405020304" pitchFamily="18" charset="0"/>
                <a:ea typeface="Times New Roman" panose="02020603050405020304" pitchFamily="18" charset="0"/>
              </a:rPr>
              <a:t>+ Thực phẩm có nguồn gốc thực vật: rau chín tới, rau củ có bột chín nở</a:t>
            </a:r>
            <a:endParaRPr lang="en-US" sz="2400"/>
          </a:p>
        </p:txBody>
      </p:sp>
    </p:spTree>
    <p:extLst>
      <p:ext uri="{BB962C8B-B14F-4D97-AF65-F5344CB8AC3E}">
        <p14:creationId xmlns:p14="http://schemas.microsoft.com/office/powerpoint/2010/main" val="112413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8147" y="116547"/>
            <a:ext cx="11097208" cy="1938992"/>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Thực hành chế biến món luộc</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Món rau củ luộc</a:t>
            </a:r>
            <a:endParaRPr lang="en-US" sz="2400" b="1">
              <a:latin typeface="Times New Roman" panose="02020603050405020304" pitchFamily="18" charset="0"/>
              <a:ea typeface="Times New Roman" panose="02020603050405020304" pitchFamily="18" charset="0"/>
            </a:endParaRPr>
          </a:p>
          <a:p>
            <a:pPr>
              <a:spcAft>
                <a:spcPts val="0"/>
              </a:spcAft>
            </a:pPr>
            <a:r>
              <a:rPr lang="vi-VN" sz="2400" smtClean="0">
                <a:solidFill>
                  <a:srgbClr val="000000"/>
                </a:solidFill>
                <a:latin typeface="Times New Roman" panose="02020603050405020304" pitchFamily="18" charset="0"/>
                <a:ea typeface="Times New Roman" panose="02020603050405020304" pitchFamily="18" charset="0"/>
              </a:rPr>
              <a:t>*Chuẩn </a:t>
            </a:r>
            <a:r>
              <a:rPr lang="vi-VN" sz="2400">
                <a:solidFill>
                  <a:srgbClr val="000000"/>
                </a:solidFill>
                <a:latin typeface="Times New Roman" panose="02020603050405020304" pitchFamily="18" charset="0"/>
                <a:ea typeface="Times New Roman" panose="02020603050405020304" pitchFamily="18" charset="0"/>
              </a:rPr>
              <a:t>bị</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Nguyên liệu: 2 cây súp lơ, 1 củ cà rốt, muối, mì chính, nước mắm</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Dụng cụ: dao thái, nồi, bếp đun, đũa, đĩa đựng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5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843</TotalTime>
  <Words>1033</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331</cp:revision>
  <dcterms:created xsi:type="dcterms:W3CDTF">2023-06-21T22:05:51Z</dcterms:created>
  <dcterms:modified xsi:type="dcterms:W3CDTF">2024-08-16T04:46:04Z</dcterms:modified>
</cp:coreProperties>
</file>