
<file path=[Content_Types].xml><?xml version="1.0" encoding="utf-8"?>
<Types xmlns="http://schemas.openxmlformats.org/package/2006/content-types">
  <Default Extension="fntdata" ContentType="application/x-fontdata"/>
  <Default Extension="gif" ContentType="image/gif"/>
  <Default Extension="jpg" ContentType="image/jpeg"/>
  <Default Extension="mp4" ContentType="video/mp4"/>
  <Default Extension="png" ContentType="image/png"/>
  <Default Extension="rels" ContentType="application/vnd.openxmlformats-package.relationships+xml"/>
  <Default Extension="svg" ContentType="image/svg+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 id="2147483682" r:id="rId2"/>
  </p:sldMasterIdLst>
  <p:notesMasterIdLst>
    <p:notesMasterId r:id="rId57"/>
  </p:notesMasterIdLst>
  <p:sldIdLst>
    <p:sldId id="256" r:id="rId3"/>
    <p:sldId id="257" r:id="rId4"/>
    <p:sldId id="312" r:id="rId5"/>
    <p:sldId id="313" r:id="rId6"/>
    <p:sldId id="314" r:id="rId7"/>
    <p:sldId id="315" r:id="rId8"/>
    <p:sldId id="482" r:id="rId9"/>
    <p:sldId id="481" r:id="rId10"/>
    <p:sldId id="259" r:id="rId11"/>
    <p:sldId id="258" r:id="rId12"/>
    <p:sldId id="260" r:id="rId13"/>
    <p:sldId id="263" r:id="rId14"/>
    <p:sldId id="261" r:id="rId15"/>
    <p:sldId id="483" r:id="rId16"/>
    <p:sldId id="262" r:id="rId17"/>
    <p:sldId id="484" r:id="rId18"/>
    <p:sldId id="485" r:id="rId19"/>
    <p:sldId id="486" r:id="rId20"/>
    <p:sldId id="487" r:id="rId21"/>
    <p:sldId id="265" r:id="rId22"/>
    <p:sldId id="267" r:id="rId23"/>
    <p:sldId id="374" r:id="rId24"/>
    <p:sldId id="375" r:id="rId25"/>
    <p:sldId id="488" r:id="rId26"/>
    <p:sldId id="367" r:id="rId27"/>
    <p:sldId id="489" r:id="rId28"/>
    <p:sldId id="490" r:id="rId29"/>
    <p:sldId id="492" r:id="rId30"/>
    <p:sldId id="269" r:id="rId31"/>
    <p:sldId id="608" r:id="rId32"/>
    <p:sldId id="493" r:id="rId33"/>
    <p:sldId id="547" r:id="rId34"/>
    <p:sldId id="548" r:id="rId35"/>
    <p:sldId id="609" r:id="rId36"/>
    <p:sldId id="555" r:id="rId37"/>
    <p:sldId id="551" r:id="rId38"/>
    <p:sldId id="545" r:id="rId39"/>
    <p:sldId id="562" r:id="rId40"/>
    <p:sldId id="557" r:id="rId41"/>
    <p:sldId id="560" r:id="rId42"/>
    <p:sldId id="564" r:id="rId43"/>
    <p:sldId id="610" r:id="rId44"/>
    <p:sldId id="612" r:id="rId45"/>
    <p:sldId id="611" r:id="rId46"/>
    <p:sldId id="561" r:id="rId47"/>
    <p:sldId id="563" r:id="rId48"/>
    <p:sldId id="559" r:id="rId49"/>
    <p:sldId id="565" r:id="rId50"/>
    <p:sldId id="566" r:id="rId51"/>
    <p:sldId id="613" r:id="rId52"/>
    <p:sldId id="615" r:id="rId53"/>
    <p:sldId id="616" r:id="rId54"/>
    <p:sldId id="617" r:id="rId55"/>
    <p:sldId id="278" r:id="rId56"/>
  </p:sldIdLst>
  <p:sldSz cx="9144000" cy="5143500" type="screen16x9"/>
  <p:notesSz cx="6858000" cy="9144000"/>
  <p:embeddedFontLst>
    <p:embeddedFont>
      <p:font typeface="Aharoni" panose="02010803020104030203" pitchFamily="2" charset="-79"/>
      <p:bold r:id="rId58"/>
    </p:embeddedFont>
    <p:embeddedFont>
      <p:font typeface="Anaheim" panose="020B0604020202020204" charset="0"/>
      <p:regular r:id="rId59"/>
      <p:bold r:id="rId60"/>
    </p:embeddedFont>
    <p:embeddedFont>
      <p:font typeface="Aptos Black" panose="020B0004020202020204" pitchFamily="34" charset="0"/>
      <p:bold r:id="rId61"/>
      <p:boldItalic r:id="rId62"/>
    </p:embeddedFont>
    <p:embeddedFont>
      <p:font typeface="Archivo" panose="020B0604020202020204" charset="0"/>
      <p:regular r:id="rId63"/>
      <p:bold r:id="rId64"/>
      <p:italic r:id="rId65"/>
      <p:boldItalic r:id="rId66"/>
    </p:embeddedFont>
    <p:embeddedFont>
      <p:font typeface="Berlin Sans FB Demi" panose="020E0802020502020306" pitchFamily="34" charset="0"/>
      <p:bold r:id="rId67"/>
    </p:embeddedFont>
    <p:embeddedFont>
      <p:font typeface="Cooper Black" panose="0208090404030B020404" pitchFamily="18" charset="0"/>
      <p:regular r:id="rId68"/>
    </p:embeddedFont>
    <p:embeddedFont>
      <p:font typeface="DM Sans" pitchFamily="2" charset="0"/>
      <p:regular r:id="rId69"/>
      <p:bold r:id="rId70"/>
      <p:italic r:id="rId71"/>
      <p:boldItalic r:id="rId72"/>
    </p:embeddedFont>
    <p:embeddedFont>
      <p:font typeface="Nunito Light" pitchFamily="2" charset="0"/>
      <p:regular r:id="rId73"/>
      <p:italic r:id="rId74"/>
    </p:embeddedFont>
    <p:embeddedFont>
      <p:font typeface="Tenor Sans" panose="020B0604020202020204" charset="0"/>
      <p:regular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0066"/>
    <a:srgbClr val="6AC8C0"/>
    <a:srgbClr val="228977"/>
    <a:srgbClr val="CCFF33"/>
    <a:srgbClr val="3366FF"/>
    <a:srgbClr val="BE0B23"/>
    <a:srgbClr val="FFFFFF"/>
    <a:srgbClr val="FCA93E"/>
    <a:srgbClr val="4983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918E2F-1901-409A-A4C9-0542AFBA2B9C}" v="680" dt="2024-06-25T18:18:00.871"/>
  </p1510:revLst>
</p1510:revInfo>
</file>

<file path=ppt/tableStyles.xml><?xml version="1.0" encoding="utf-8"?>
<a:tblStyleLst xmlns:a="http://schemas.openxmlformats.org/drawingml/2006/main" def="{2ACDB613-B49A-4B8F-8217-04A48501F66F}">
  <a:tblStyle styleId="{2ACDB613-B49A-4B8F-8217-04A48501F66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EF9DDFF-E39D-4BEB-B802-1AEB425D67CD}"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78039" autoAdjust="0"/>
  </p:normalViewPr>
  <p:slideViewPr>
    <p:cSldViewPr snapToGrid="0">
      <p:cViewPr varScale="1">
        <p:scale>
          <a:sx n="85" d="100"/>
          <a:sy n="85" d="100"/>
        </p:scale>
        <p:origin x="1416" y="5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6.fntdata"/><Relationship Id="rId68" Type="http://schemas.openxmlformats.org/officeDocument/2006/relationships/font" Target="fonts/font11.fntdata"/><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font" Target="fonts/font17.fntdata"/><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5.fntdata"/><Relationship Id="rId80"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5fb74a3720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25fb74a3720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6109186d8e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6109186d8e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4157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4948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8814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6109186d8e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26109186d8e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4574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55820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6109186d8e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6109186d8e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89032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6109186d8e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6109186d8e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2751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26109186d8e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26109186d8e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6109186d8e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26109186d8e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26042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6109186d8e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26109186d8e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9504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6109186d8e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26109186d8e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2721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6109186d8e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26109186d8e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28678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6109186d8e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26109186d8e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2535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các ô số để hiện sang slide thông tin</a:t>
            </a:r>
          </a:p>
          <a:p>
            <a:r>
              <a:rPr lang="en-US"/>
              <a:t>Nhấn vào mũi tên NEXT để hiện sang slide tên bài học</a:t>
            </a:r>
          </a:p>
        </p:txBody>
      </p:sp>
    </p:spTree>
    <p:extLst>
      <p:ext uri="{BB962C8B-B14F-4D97-AF65-F5344CB8AC3E}">
        <p14:creationId xmlns:p14="http://schemas.microsoft.com/office/powerpoint/2010/main" val="33841552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6109186d8e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26109186d8e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1443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6109186d8e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26109186d8e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49359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6109186d8e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26109186d8e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8063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bảng ÔNG LÀ AI? để hiện đáp án</a:t>
            </a:r>
          </a:p>
        </p:txBody>
      </p:sp>
    </p:spTree>
    <p:extLst>
      <p:ext uri="{BB962C8B-B14F-4D97-AF65-F5344CB8AC3E}">
        <p14:creationId xmlns:p14="http://schemas.microsoft.com/office/powerpoint/2010/main" val="2080622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Nhấn vào bảng ÔNG LÀ AI? để hiện đáp án</a:t>
            </a:r>
          </a:p>
          <a:p>
            <a:endParaRPr lang="en-US"/>
          </a:p>
        </p:txBody>
      </p:sp>
    </p:spTree>
    <p:extLst>
      <p:ext uri="{BB962C8B-B14F-4D97-AF65-F5344CB8AC3E}">
        <p14:creationId xmlns:p14="http://schemas.microsoft.com/office/powerpoint/2010/main" val="10686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Nhấn vào bảng ÔNG LÀ AI? để hiện đáp án</a:t>
            </a:r>
          </a:p>
          <a:p>
            <a:endParaRPr lang="en-US"/>
          </a:p>
        </p:txBody>
      </p:sp>
    </p:spTree>
    <p:extLst>
      <p:ext uri="{BB962C8B-B14F-4D97-AF65-F5344CB8AC3E}">
        <p14:creationId xmlns:p14="http://schemas.microsoft.com/office/powerpoint/2010/main" val="4133271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Nhấn vào bảng ÔNG LÀ AI? để hiện đáp án</a:t>
            </a:r>
          </a:p>
          <a:p>
            <a:endParaRPr lang="en-US"/>
          </a:p>
        </p:txBody>
      </p:sp>
    </p:spTree>
    <p:extLst>
      <p:ext uri="{BB962C8B-B14F-4D97-AF65-F5344CB8AC3E}">
        <p14:creationId xmlns:p14="http://schemas.microsoft.com/office/powerpoint/2010/main" val="2361741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10" name="Google Shape;10;p2"/>
          <p:cNvSpPr txBox="1">
            <a:spLocks noGrp="1"/>
          </p:cNvSpPr>
          <p:nvPr>
            <p:ph type="ctrTitle"/>
          </p:nvPr>
        </p:nvSpPr>
        <p:spPr>
          <a:xfrm>
            <a:off x="713238" y="1968800"/>
            <a:ext cx="7717500" cy="9732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5000">
                <a:latin typeface="Tenor Sans"/>
                <a:ea typeface="Tenor Sans"/>
                <a:cs typeface="Tenor Sans"/>
                <a:sym typeface="Tenor Sans"/>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713263" y="3146125"/>
            <a:ext cx="7717500" cy="4758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latin typeface="Archivo"/>
                <a:ea typeface="Archivo"/>
                <a:cs typeface="Archivo"/>
                <a:sym typeface="Archivo"/>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2" name="Google Shape;12;p2"/>
          <p:cNvSpPr txBox="1">
            <a:spLocks noGrp="1"/>
          </p:cNvSpPr>
          <p:nvPr>
            <p:ph type="subTitle" idx="2"/>
          </p:nvPr>
        </p:nvSpPr>
        <p:spPr>
          <a:xfrm>
            <a:off x="5925175" y="897900"/>
            <a:ext cx="2505600" cy="5727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Font typeface="DM Sans"/>
              <a:buNone/>
              <a:defRPr sz="2400" b="1">
                <a:solidFill>
                  <a:schemeClr val="lt2"/>
                </a:solidFill>
                <a:latin typeface="Tenor Sans"/>
                <a:ea typeface="Tenor Sans"/>
                <a:cs typeface="Tenor Sans"/>
                <a:sym typeface="Tenor Sans"/>
              </a:defRPr>
            </a:lvl1pPr>
            <a:lvl2pPr lvl="1" algn="ctr" rtl="0">
              <a:lnSpc>
                <a:spcPct val="100000"/>
              </a:lnSpc>
              <a:spcBef>
                <a:spcPts val="0"/>
              </a:spcBef>
              <a:spcAft>
                <a:spcPts val="0"/>
              </a:spcAft>
              <a:buClr>
                <a:schemeClr val="lt2"/>
              </a:buClr>
              <a:buSzPts val="2400"/>
              <a:buFont typeface="DM Sans"/>
              <a:buNone/>
              <a:defRPr sz="2400" b="1">
                <a:solidFill>
                  <a:schemeClr val="lt2"/>
                </a:solidFill>
                <a:latin typeface="DM Sans"/>
                <a:ea typeface="DM Sans"/>
                <a:cs typeface="DM Sans"/>
                <a:sym typeface="DM Sans"/>
              </a:defRPr>
            </a:lvl2pPr>
            <a:lvl3pPr lvl="2" algn="ctr" rtl="0">
              <a:lnSpc>
                <a:spcPct val="100000"/>
              </a:lnSpc>
              <a:spcBef>
                <a:spcPts val="0"/>
              </a:spcBef>
              <a:spcAft>
                <a:spcPts val="0"/>
              </a:spcAft>
              <a:buClr>
                <a:schemeClr val="lt2"/>
              </a:buClr>
              <a:buSzPts val="2400"/>
              <a:buFont typeface="DM Sans"/>
              <a:buNone/>
              <a:defRPr sz="2400" b="1">
                <a:solidFill>
                  <a:schemeClr val="lt2"/>
                </a:solidFill>
                <a:latin typeface="DM Sans"/>
                <a:ea typeface="DM Sans"/>
                <a:cs typeface="DM Sans"/>
                <a:sym typeface="DM Sans"/>
              </a:defRPr>
            </a:lvl3pPr>
            <a:lvl4pPr lvl="3" algn="ctr" rtl="0">
              <a:lnSpc>
                <a:spcPct val="100000"/>
              </a:lnSpc>
              <a:spcBef>
                <a:spcPts val="0"/>
              </a:spcBef>
              <a:spcAft>
                <a:spcPts val="0"/>
              </a:spcAft>
              <a:buClr>
                <a:schemeClr val="lt2"/>
              </a:buClr>
              <a:buSzPts val="2400"/>
              <a:buFont typeface="DM Sans"/>
              <a:buNone/>
              <a:defRPr sz="2400" b="1">
                <a:solidFill>
                  <a:schemeClr val="lt2"/>
                </a:solidFill>
                <a:latin typeface="DM Sans"/>
                <a:ea typeface="DM Sans"/>
                <a:cs typeface="DM Sans"/>
                <a:sym typeface="DM Sans"/>
              </a:defRPr>
            </a:lvl4pPr>
            <a:lvl5pPr lvl="4" algn="ctr" rtl="0">
              <a:lnSpc>
                <a:spcPct val="100000"/>
              </a:lnSpc>
              <a:spcBef>
                <a:spcPts val="0"/>
              </a:spcBef>
              <a:spcAft>
                <a:spcPts val="0"/>
              </a:spcAft>
              <a:buClr>
                <a:schemeClr val="lt2"/>
              </a:buClr>
              <a:buSzPts val="2400"/>
              <a:buFont typeface="DM Sans"/>
              <a:buNone/>
              <a:defRPr sz="2400" b="1">
                <a:solidFill>
                  <a:schemeClr val="lt2"/>
                </a:solidFill>
                <a:latin typeface="DM Sans"/>
                <a:ea typeface="DM Sans"/>
                <a:cs typeface="DM Sans"/>
                <a:sym typeface="DM Sans"/>
              </a:defRPr>
            </a:lvl5pPr>
            <a:lvl6pPr lvl="5" algn="ctr" rtl="0">
              <a:lnSpc>
                <a:spcPct val="100000"/>
              </a:lnSpc>
              <a:spcBef>
                <a:spcPts val="0"/>
              </a:spcBef>
              <a:spcAft>
                <a:spcPts val="0"/>
              </a:spcAft>
              <a:buClr>
                <a:schemeClr val="lt2"/>
              </a:buClr>
              <a:buSzPts val="2400"/>
              <a:buFont typeface="DM Sans"/>
              <a:buNone/>
              <a:defRPr sz="2400" b="1">
                <a:solidFill>
                  <a:schemeClr val="lt2"/>
                </a:solidFill>
                <a:latin typeface="DM Sans"/>
                <a:ea typeface="DM Sans"/>
                <a:cs typeface="DM Sans"/>
                <a:sym typeface="DM Sans"/>
              </a:defRPr>
            </a:lvl6pPr>
            <a:lvl7pPr lvl="6" algn="ctr" rtl="0">
              <a:lnSpc>
                <a:spcPct val="100000"/>
              </a:lnSpc>
              <a:spcBef>
                <a:spcPts val="0"/>
              </a:spcBef>
              <a:spcAft>
                <a:spcPts val="0"/>
              </a:spcAft>
              <a:buClr>
                <a:schemeClr val="lt2"/>
              </a:buClr>
              <a:buSzPts val="2400"/>
              <a:buFont typeface="DM Sans"/>
              <a:buNone/>
              <a:defRPr sz="2400" b="1">
                <a:solidFill>
                  <a:schemeClr val="lt2"/>
                </a:solidFill>
                <a:latin typeface="DM Sans"/>
                <a:ea typeface="DM Sans"/>
                <a:cs typeface="DM Sans"/>
                <a:sym typeface="DM Sans"/>
              </a:defRPr>
            </a:lvl7pPr>
            <a:lvl8pPr lvl="7" algn="ctr" rtl="0">
              <a:lnSpc>
                <a:spcPct val="100000"/>
              </a:lnSpc>
              <a:spcBef>
                <a:spcPts val="0"/>
              </a:spcBef>
              <a:spcAft>
                <a:spcPts val="0"/>
              </a:spcAft>
              <a:buClr>
                <a:schemeClr val="lt2"/>
              </a:buClr>
              <a:buSzPts val="2400"/>
              <a:buFont typeface="DM Sans"/>
              <a:buNone/>
              <a:defRPr sz="2400" b="1">
                <a:solidFill>
                  <a:schemeClr val="lt2"/>
                </a:solidFill>
                <a:latin typeface="DM Sans"/>
                <a:ea typeface="DM Sans"/>
                <a:cs typeface="DM Sans"/>
                <a:sym typeface="DM Sans"/>
              </a:defRPr>
            </a:lvl8pPr>
            <a:lvl9pPr lvl="8" algn="ctr" rtl="0">
              <a:lnSpc>
                <a:spcPct val="100000"/>
              </a:lnSpc>
              <a:spcBef>
                <a:spcPts val="0"/>
              </a:spcBef>
              <a:spcAft>
                <a:spcPts val="0"/>
              </a:spcAft>
              <a:buClr>
                <a:schemeClr val="lt2"/>
              </a:buClr>
              <a:buSzPts val="2400"/>
              <a:buFont typeface="DM Sans"/>
              <a:buNone/>
              <a:defRPr sz="2400" b="1">
                <a:solidFill>
                  <a:schemeClr val="lt2"/>
                </a:solidFill>
                <a:latin typeface="DM Sans"/>
                <a:ea typeface="DM Sans"/>
                <a:cs typeface="DM Sans"/>
                <a:sym typeface="DM Sans"/>
              </a:defRPr>
            </a:lvl9pPr>
          </a:lstStyle>
          <a:p>
            <a:endParaRPr/>
          </a:p>
        </p:txBody>
      </p:sp>
      <p:pic>
        <p:nvPicPr>
          <p:cNvPr id="13" name="Google Shape;13;p2"/>
          <p:cNvPicPr preferRelativeResize="0"/>
          <p:nvPr/>
        </p:nvPicPr>
        <p:blipFill rotWithShape="1">
          <a:blip r:embed="rId3">
            <a:alphaModFix/>
          </a:blip>
          <a:srcRect/>
          <a:stretch/>
        </p:blipFill>
        <p:spPr>
          <a:xfrm rot="-822040">
            <a:off x="6834883" y="4092627"/>
            <a:ext cx="3052669" cy="1715332"/>
          </a:xfrm>
          <a:prstGeom prst="rect">
            <a:avLst/>
          </a:prstGeom>
          <a:noFill/>
          <a:ln>
            <a:noFill/>
          </a:ln>
        </p:spPr>
      </p:pic>
      <p:pic>
        <p:nvPicPr>
          <p:cNvPr id="14" name="Google Shape;14;p2"/>
          <p:cNvPicPr preferRelativeResize="0"/>
          <p:nvPr/>
        </p:nvPicPr>
        <p:blipFill>
          <a:blip r:embed="rId4">
            <a:alphaModFix/>
          </a:blip>
          <a:stretch>
            <a:fillRect/>
          </a:stretch>
        </p:blipFill>
        <p:spPr>
          <a:xfrm rot="-899998">
            <a:off x="-643351" y="-532638"/>
            <a:ext cx="3058254" cy="17184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4">
  <p:cSld name="CUSTOM_10_1_1_1">
    <p:spTree>
      <p:nvGrpSpPr>
        <p:cNvPr id="1" name="Shape 94"/>
        <p:cNvGrpSpPr/>
        <p:nvPr/>
      </p:nvGrpSpPr>
      <p:grpSpPr>
        <a:xfrm>
          <a:off x="0" y="0"/>
          <a:ext cx="0" cy="0"/>
          <a:chOff x="0" y="0"/>
          <a:chExt cx="0" cy="0"/>
        </a:xfrm>
      </p:grpSpPr>
      <p:pic>
        <p:nvPicPr>
          <p:cNvPr id="95" name="Google Shape;95;p17"/>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96" name="Google Shape;96;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97" name="Google Shape;97;p17"/>
          <p:cNvPicPr preferRelativeResize="0"/>
          <p:nvPr/>
        </p:nvPicPr>
        <p:blipFill rotWithShape="1">
          <a:blip r:embed="rId3">
            <a:alphaModFix/>
          </a:blip>
          <a:srcRect/>
          <a:stretch/>
        </p:blipFill>
        <p:spPr>
          <a:xfrm rot="-178377">
            <a:off x="8235645" y="242727"/>
            <a:ext cx="3052670" cy="1715331"/>
          </a:xfrm>
          <a:prstGeom prst="rect">
            <a:avLst/>
          </a:prstGeom>
          <a:noFill/>
          <a:ln>
            <a:noFill/>
          </a:ln>
        </p:spPr>
      </p:pic>
      <p:pic>
        <p:nvPicPr>
          <p:cNvPr id="98" name="Google Shape;98;p17"/>
          <p:cNvPicPr preferRelativeResize="0"/>
          <p:nvPr/>
        </p:nvPicPr>
        <p:blipFill>
          <a:blip r:embed="rId4">
            <a:alphaModFix/>
          </a:blip>
          <a:stretch>
            <a:fillRect/>
          </a:stretch>
        </p:blipFill>
        <p:spPr>
          <a:xfrm rot="1505266">
            <a:off x="-815900" y="4170212"/>
            <a:ext cx="3058249" cy="171847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9"/>
        <p:cNvGrpSpPr/>
        <p:nvPr/>
      </p:nvGrpSpPr>
      <p:grpSpPr>
        <a:xfrm>
          <a:off x="0" y="0"/>
          <a:ext cx="0" cy="0"/>
          <a:chOff x="0" y="0"/>
          <a:chExt cx="0" cy="0"/>
        </a:xfrm>
      </p:grpSpPr>
      <p:pic>
        <p:nvPicPr>
          <p:cNvPr id="100" name="Google Shape;100;p18"/>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101" name="Google Shape;101;p18"/>
          <p:cNvSpPr txBox="1">
            <a:spLocks noGrp="1"/>
          </p:cNvSpPr>
          <p:nvPr>
            <p:ph type="title"/>
          </p:nvPr>
        </p:nvSpPr>
        <p:spPr>
          <a:xfrm>
            <a:off x="4921495" y="3657088"/>
            <a:ext cx="3509400" cy="661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300">
                <a:solidFill>
                  <a:schemeClr val="l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02" name="Google Shape;102;p18"/>
          <p:cNvSpPr txBox="1">
            <a:spLocks noGrp="1"/>
          </p:cNvSpPr>
          <p:nvPr>
            <p:ph type="subTitle" idx="1"/>
          </p:nvPr>
        </p:nvSpPr>
        <p:spPr>
          <a:xfrm>
            <a:off x="713225" y="1683213"/>
            <a:ext cx="7717500" cy="1863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35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pic>
        <p:nvPicPr>
          <p:cNvPr id="103" name="Google Shape;103;p18"/>
          <p:cNvPicPr preferRelativeResize="0"/>
          <p:nvPr/>
        </p:nvPicPr>
        <p:blipFill rotWithShape="1">
          <a:blip r:embed="rId3">
            <a:alphaModFix/>
          </a:blip>
          <a:srcRect/>
          <a:stretch/>
        </p:blipFill>
        <p:spPr>
          <a:xfrm rot="163998">
            <a:off x="7256120" y="-103922"/>
            <a:ext cx="3052668" cy="1715331"/>
          </a:xfrm>
          <a:prstGeom prst="rect">
            <a:avLst/>
          </a:prstGeom>
          <a:noFill/>
          <a:ln>
            <a:noFill/>
          </a:ln>
        </p:spPr>
      </p:pic>
      <p:pic>
        <p:nvPicPr>
          <p:cNvPr id="104" name="Google Shape;104;p18"/>
          <p:cNvPicPr preferRelativeResize="0"/>
          <p:nvPr/>
        </p:nvPicPr>
        <p:blipFill>
          <a:blip r:embed="rId4">
            <a:alphaModFix/>
          </a:blip>
          <a:stretch>
            <a:fillRect/>
          </a:stretch>
        </p:blipFill>
        <p:spPr>
          <a:xfrm rot="742382">
            <a:off x="-587826" y="4177161"/>
            <a:ext cx="3058259" cy="17184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118"/>
        <p:cNvGrpSpPr/>
        <p:nvPr/>
      </p:nvGrpSpPr>
      <p:grpSpPr>
        <a:xfrm>
          <a:off x="0" y="0"/>
          <a:ext cx="0" cy="0"/>
          <a:chOff x="0" y="0"/>
          <a:chExt cx="0" cy="0"/>
        </a:xfrm>
      </p:grpSpPr>
      <p:pic>
        <p:nvPicPr>
          <p:cNvPr id="119" name="Google Shape;119;p21"/>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120" name="Google Shape;120;p21"/>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1" name="Google Shape;121;p21"/>
          <p:cNvSpPr txBox="1">
            <a:spLocks noGrp="1"/>
          </p:cNvSpPr>
          <p:nvPr>
            <p:ph type="subTitle" idx="1"/>
          </p:nvPr>
        </p:nvSpPr>
        <p:spPr>
          <a:xfrm>
            <a:off x="1231625" y="3969175"/>
            <a:ext cx="6680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22" name="Google Shape;122;p21"/>
          <p:cNvPicPr preferRelativeResize="0"/>
          <p:nvPr/>
        </p:nvPicPr>
        <p:blipFill>
          <a:blip r:embed="rId3">
            <a:alphaModFix/>
          </a:blip>
          <a:stretch>
            <a:fillRect/>
          </a:stretch>
        </p:blipFill>
        <p:spPr>
          <a:xfrm rot="2436136">
            <a:off x="-1839076" y="-986963"/>
            <a:ext cx="3058257" cy="1718476"/>
          </a:xfrm>
          <a:prstGeom prst="rect">
            <a:avLst/>
          </a:prstGeom>
          <a:noFill/>
          <a:ln>
            <a:noFill/>
          </a:ln>
        </p:spPr>
      </p:pic>
      <p:pic>
        <p:nvPicPr>
          <p:cNvPr id="123" name="Google Shape;123;p21"/>
          <p:cNvPicPr preferRelativeResize="0"/>
          <p:nvPr/>
        </p:nvPicPr>
        <p:blipFill rotWithShape="1">
          <a:blip r:embed="rId4">
            <a:alphaModFix/>
          </a:blip>
          <a:srcRect/>
          <a:stretch/>
        </p:blipFill>
        <p:spPr>
          <a:xfrm rot="163998">
            <a:off x="8094370" y="2182028"/>
            <a:ext cx="3052668" cy="171533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31"/>
        <p:cNvGrpSpPr/>
        <p:nvPr/>
      </p:nvGrpSpPr>
      <p:grpSpPr>
        <a:xfrm>
          <a:off x="0" y="0"/>
          <a:ext cx="0" cy="0"/>
          <a:chOff x="0" y="0"/>
          <a:chExt cx="0" cy="0"/>
        </a:xfrm>
      </p:grpSpPr>
      <p:pic>
        <p:nvPicPr>
          <p:cNvPr id="132" name="Google Shape;132;p23"/>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133" name="Google Shape;133;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4" name="Google Shape;134;p23"/>
          <p:cNvSpPr txBox="1">
            <a:spLocks noGrp="1"/>
          </p:cNvSpPr>
          <p:nvPr>
            <p:ph type="subTitle" idx="1"/>
          </p:nvPr>
        </p:nvSpPr>
        <p:spPr>
          <a:xfrm>
            <a:off x="4832039" y="2069175"/>
            <a:ext cx="3254100" cy="1946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23"/>
          <p:cNvSpPr txBox="1">
            <a:spLocks noGrp="1"/>
          </p:cNvSpPr>
          <p:nvPr>
            <p:ph type="subTitle" idx="2"/>
          </p:nvPr>
        </p:nvSpPr>
        <p:spPr>
          <a:xfrm>
            <a:off x="1057861" y="2069175"/>
            <a:ext cx="3254100" cy="1946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36" name="Google Shape;136;p23"/>
          <p:cNvPicPr preferRelativeResize="0"/>
          <p:nvPr/>
        </p:nvPicPr>
        <p:blipFill>
          <a:blip r:embed="rId3">
            <a:alphaModFix/>
          </a:blip>
          <a:stretch>
            <a:fillRect/>
          </a:stretch>
        </p:blipFill>
        <p:spPr>
          <a:xfrm rot="2436136">
            <a:off x="7577524" y="-571913"/>
            <a:ext cx="3058257" cy="1718476"/>
          </a:xfrm>
          <a:prstGeom prst="rect">
            <a:avLst/>
          </a:prstGeom>
          <a:noFill/>
          <a:ln>
            <a:noFill/>
          </a:ln>
        </p:spPr>
      </p:pic>
      <p:pic>
        <p:nvPicPr>
          <p:cNvPr id="137" name="Google Shape;137;p23"/>
          <p:cNvPicPr preferRelativeResize="0"/>
          <p:nvPr/>
        </p:nvPicPr>
        <p:blipFill rotWithShape="1">
          <a:blip r:embed="rId4">
            <a:alphaModFix/>
          </a:blip>
          <a:srcRect/>
          <a:stretch/>
        </p:blipFill>
        <p:spPr>
          <a:xfrm rot="163998">
            <a:off x="-122380" y="4397078"/>
            <a:ext cx="3052668" cy="171533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3">
  <p:cSld name="TITLE_AND_TWO_COLUMNS_1_1_1">
    <p:spTree>
      <p:nvGrpSpPr>
        <p:cNvPr id="1" name="Shape 138"/>
        <p:cNvGrpSpPr/>
        <p:nvPr/>
      </p:nvGrpSpPr>
      <p:grpSpPr>
        <a:xfrm>
          <a:off x="0" y="0"/>
          <a:ext cx="0" cy="0"/>
          <a:chOff x="0" y="0"/>
          <a:chExt cx="0" cy="0"/>
        </a:xfrm>
      </p:grpSpPr>
      <p:pic>
        <p:nvPicPr>
          <p:cNvPr id="139" name="Google Shape;139;p24"/>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140" name="Google Shape;140;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1" name="Google Shape;141;p24"/>
          <p:cNvSpPr txBox="1">
            <a:spLocks noGrp="1"/>
          </p:cNvSpPr>
          <p:nvPr>
            <p:ph type="body" idx="1"/>
          </p:nvPr>
        </p:nvSpPr>
        <p:spPr>
          <a:xfrm>
            <a:off x="720000" y="1399925"/>
            <a:ext cx="3693900" cy="3079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pic>
        <p:nvPicPr>
          <p:cNvPr id="142" name="Google Shape;142;p24"/>
          <p:cNvPicPr preferRelativeResize="0"/>
          <p:nvPr/>
        </p:nvPicPr>
        <p:blipFill>
          <a:blip r:embed="rId3">
            <a:alphaModFix/>
          </a:blip>
          <a:stretch>
            <a:fillRect/>
          </a:stretch>
        </p:blipFill>
        <p:spPr>
          <a:xfrm rot="2436136">
            <a:off x="7577524" y="-571913"/>
            <a:ext cx="3058257" cy="1718476"/>
          </a:xfrm>
          <a:prstGeom prst="rect">
            <a:avLst/>
          </a:prstGeom>
          <a:noFill/>
          <a:ln>
            <a:noFill/>
          </a:ln>
        </p:spPr>
      </p:pic>
      <p:pic>
        <p:nvPicPr>
          <p:cNvPr id="143" name="Google Shape;143;p24"/>
          <p:cNvPicPr preferRelativeResize="0"/>
          <p:nvPr/>
        </p:nvPicPr>
        <p:blipFill rotWithShape="1">
          <a:blip r:embed="rId4">
            <a:alphaModFix/>
          </a:blip>
          <a:srcRect/>
          <a:stretch/>
        </p:blipFill>
        <p:spPr>
          <a:xfrm rot="163998">
            <a:off x="-122380" y="4549478"/>
            <a:ext cx="3052668" cy="1715331"/>
          </a:xfrm>
          <a:prstGeom prst="rect">
            <a:avLst/>
          </a:prstGeom>
          <a:noFill/>
          <a:ln>
            <a:noFill/>
          </a:ln>
        </p:spPr>
      </p:pic>
      <p:sp>
        <p:nvSpPr>
          <p:cNvPr id="144" name="Google Shape;144;p24"/>
          <p:cNvSpPr txBox="1">
            <a:spLocks noGrp="1"/>
          </p:cNvSpPr>
          <p:nvPr>
            <p:ph type="body" idx="2"/>
          </p:nvPr>
        </p:nvSpPr>
        <p:spPr>
          <a:xfrm>
            <a:off x="4736875" y="1399925"/>
            <a:ext cx="3693900" cy="3079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45"/>
        <p:cNvGrpSpPr/>
        <p:nvPr/>
      </p:nvGrpSpPr>
      <p:grpSpPr>
        <a:xfrm>
          <a:off x="0" y="0"/>
          <a:ext cx="0" cy="0"/>
          <a:chOff x="0" y="0"/>
          <a:chExt cx="0" cy="0"/>
        </a:xfrm>
      </p:grpSpPr>
      <p:pic>
        <p:nvPicPr>
          <p:cNvPr id="146" name="Google Shape;146;p25"/>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147" name="Google Shape;147;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8" name="Google Shape;148;p25"/>
          <p:cNvSpPr txBox="1">
            <a:spLocks noGrp="1"/>
          </p:cNvSpPr>
          <p:nvPr>
            <p:ph type="subTitle" idx="1"/>
          </p:nvPr>
        </p:nvSpPr>
        <p:spPr>
          <a:xfrm>
            <a:off x="937625" y="3018449"/>
            <a:ext cx="21753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9" name="Google Shape;149;p25"/>
          <p:cNvSpPr txBox="1">
            <a:spLocks noGrp="1"/>
          </p:cNvSpPr>
          <p:nvPr>
            <p:ph type="subTitle" idx="2"/>
          </p:nvPr>
        </p:nvSpPr>
        <p:spPr>
          <a:xfrm>
            <a:off x="3484350" y="3018449"/>
            <a:ext cx="21753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 name="Google Shape;150;p25"/>
          <p:cNvSpPr txBox="1">
            <a:spLocks noGrp="1"/>
          </p:cNvSpPr>
          <p:nvPr>
            <p:ph type="subTitle" idx="3"/>
          </p:nvPr>
        </p:nvSpPr>
        <p:spPr>
          <a:xfrm>
            <a:off x="6031075" y="3018449"/>
            <a:ext cx="21753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1" name="Google Shape;151;p25"/>
          <p:cNvSpPr txBox="1">
            <a:spLocks noGrp="1"/>
          </p:cNvSpPr>
          <p:nvPr>
            <p:ph type="subTitle" idx="4"/>
          </p:nvPr>
        </p:nvSpPr>
        <p:spPr>
          <a:xfrm>
            <a:off x="937625" y="2521949"/>
            <a:ext cx="21753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lt2"/>
                </a:solidFill>
                <a:latin typeface="Tenor Sans"/>
                <a:ea typeface="Tenor Sans"/>
                <a:cs typeface="Tenor Sans"/>
                <a:sym typeface="Tenor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52" name="Google Shape;152;p25"/>
          <p:cNvSpPr txBox="1">
            <a:spLocks noGrp="1"/>
          </p:cNvSpPr>
          <p:nvPr>
            <p:ph type="subTitle" idx="5"/>
          </p:nvPr>
        </p:nvSpPr>
        <p:spPr>
          <a:xfrm>
            <a:off x="3484350" y="2521949"/>
            <a:ext cx="21753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lt2"/>
                </a:solidFill>
                <a:latin typeface="Tenor Sans"/>
                <a:ea typeface="Tenor Sans"/>
                <a:cs typeface="Tenor Sans"/>
                <a:sym typeface="Tenor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53" name="Google Shape;153;p25"/>
          <p:cNvSpPr txBox="1">
            <a:spLocks noGrp="1"/>
          </p:cNvSpPr>
          <p:nvPr>
            <p:ph type="subTitle" idx="6"/>
          </p:nvPr>
        </p:nvSpPr>
        <p:spPr>
          <a:xfrm>
            <a:off x="6031075" y="2521949"/>
            <a:ext cx="21753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lt2"/>
                </a:solidFill>
                <a:latin typeface="Tenor Sans"/>
                <a:ea typeface="Tenor Sans"/>
                <a:cs typeface="Tenor Sans"/>
                <a:sym typeface="Tenor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pic>
        <p:nvPicPr>
          <p:cNvPr id="154" name="Google Shape;154;p25"/>
          <p:cNvPicPr preferRelativeResize="0"/>
          <p:nvPr/>
        </p:nvPicPr>
        <p:blipFill rotWithShape="1">
          <a:blip r:embed="rId3">
            <a:alphaModFix/>
          </a:blip>
          <a:srcRect/>
          <a:stretch/>
        </p:blipFill>
        <p:spPr>
          <a:xfrm rot="163998">
            <a:off x="5698820" y="4595328"/>
            <a:ext cx="3052668" cy="1715331"/>
          </a:xfrm>
          <a:prstGeom prst="rect">
            <a:avLst/>
          </a:prstGeom>
          <a:noFill/>
          <a:ln>
            <a:noFill/>
          </a:ln>
        </p:spPr>
      </p:pic>
      <p:pic>
        <p:nvPicPr>
          <p:cNvPr id="155" name="Google Shape;155;p25"/>
          <p:cNvPicPr preferRelativeResize="0"/>
          <p:nvPr/>
        </p:nvPicPr>
        <p:blipFill>
          <a:blip r:embed="rId4">
            <a:alphaModFix/>
          </a:blip>
          <a:stretch>
            <a:fillRect/>
          </a:stretch>
        </p:blipFill>
        <p:spPr>
          <a:xfrm rot="2436136">
            <a:off x="-2150701" y="-679213"/>
            <a:ext cx="3058257" cy="17184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56"/>
        <p:cNvGrpSpPr/>
        <p:nvPr/>
      </p:nvGrpSpPr>
      <p:grpSpPr>
        <a:xfrm>
          <a:off x="0" y="0"/>
          <a:ext cx="0" cy="0"/>
          <a:chOff x="0" y="0"/>
          <a:chExt cx="0" cy="0"/>
        </a:xfrm>
      </p:grpSpPr>
      <p:pic>
        <p:nvPicPr>
          <p:cNvPr id="157" name="Google Shape;157;p26"/>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158" name="Google Shape;158;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9" name="Google Shape;159;p26"/>
          <p:cNvSpPr txBox="1">
            <a:spLocks noGrp="1"/>
          </p:cNvSpPr>
          <p:nvPr>
            <p:ph type="subTitle" idx="1"/>
          </p:nvPr>
        </p:nvSpPr>
        <p:spPr>
          <a:xfrm>
            <a:off x="3922938" y="1755551"/>
            <a:ext cx="38520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60" name="Google Shape;160;p26"/>
          <p:cNvSpPr txBox="1">
            <a:spLocks noGrp="1"/>
          </p:cNvSpPr>
          <p:nvPr>
            <p:ph type="subTitle" idx="2"/>
          </p:nvPr>
        </p:nvSpPr>
        <p:spPr>
          <a:xfrm>
            <a:off x="2381562" y="1755551"/>
            <a:ext cx="1541400" cy="505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2"/>
              </a:buClr>
              <a:buSzPts val="2300"/>
              <a:buFont typeface="Tenor Sans"/>
              <a:buNone/>
              <a:defRPr sz="2300" b="1">
                <a:solidFill>
                  <a:schemeClr val="lt2"/>
                </a:solidFill>
                <a:latin typeface="Tenor Sans"/>
                <a:ea typeface="Tenor Sans"/>
                <a:cs typeface="Tenor Sans"/>
                <a:sym typeface="Tenor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1" name="Google Shape;161;p26"/>
          <p:cNvSpPr txBox="1">
            <a:spLocks noGrp="1"/>
          </p:cNvSpPr>
          <p:nvPr>
            <p:ph type="subTitle" idx="3"/>
          </p:nvPr>
        </p:nvSpPr>
        <p:spPr>
          <a:xfrm>
            <a:off x="3922938" y="2487400"/>
            <a:ext cx="38520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62" name="Google Shape;162;p26"/>
          <p:cNvSpPr txBox="1">
            <a:spLocks noGrp="1"/>
          </p:cNvSpPr>
          <p:nvPr>
            <p:ph type="subTitle" idx="4"/>
          </p:nvPr>
        </p:nvSpPr>
        <p:spPr>
          <a:xfrm>
            <a:off x="2381562" y="2487400"/>
            <a:ext cx="1541400" cy="505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2"/>
              </a:buClr>
              <a:buSzPts val="2300"/>
              <a:buFont typeface="Tenor Sans"/>
              <a:buNone/>
              <a:defRPr sz="2300" b="1">
                <a:solidFill>
                  <a:schemeClr val="lt2"/>
                </a:solidFill>
                <a:latin typeface="Tenor Sans"/>
                <a:ea typeface="Tenor Sans"/>
                <a:cs typeface="Tenor Sans"/>
                <a:sym typeface="Tenor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3" name="Google Shape;163;p26"/>
          <p:cNvSpPr txBox="1">
            <a:spLocks noGrp="1"/>
          </p:cNvSpPr>
          <p:nvPr>
            <p:ph type="subTitle" idx="5"/>
          </p:nvPr>
        </p:nvSpPr>
        <p:spPr>
          <a:xfrm>
            <a:off x="3922938" y="3221494"/>
            <a:ext cx="38520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64" name="Google Shape;164;p26"/>
          <p:cNvSpPr txBox="1">
            <a:spLocks noGrp="1"/>
          </p:cNvSpPr>
          <p:nvPr>
            <p:ph type="subTitle" idx="6"/>
          </p:nvPr>
        </p:nvSpPr>
        <p:spPr>
          <a:xfrm>
            <a:off x="2381562" y="3221494"/>
            <a:ext cx="1541400" cy="505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2"/>
              </a:buClr>
              <a:buSzPts val="2300"/>
              <a:buFont typeface="Tenor Sans"/>
              <a:buNone/>
              <a:defRPr sz="2300" b="1">
                <a:solidFill>
                  <a:schemeClr val="lt2"/>
                </a:solidFill>
                <a:latin typeface="Tenor Sans"/>
                <a:ea typeface="Tenor Sans"/>
                <a:cs typeface="Tenor Sans"/>
                <a:sym typeface="Tenor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5" name="Google Shape;165;p26"/>
          <p:cNvSpPr txBox="1">
            <a:spLocks noGrp="1"/>
          </p:cNvSpPr>
          <p:nvPr>
            <p:ph type="subTitle" idx="7"/>
          </p:nvPr>
        </p:nvSpPr>
        <p:spPr>
          <a:xfrm>
            <a:off x="3922938" y="3955600"/>
            <a:ext cx="38520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66" name="Google Shape;166;p26"/>
          <p:cNvSpPr txBox="1">
            <a:spLocks noGrp="1"/>
          </p:cNvSpPr>
          <p:nvPr>
            <p:ph type="subTitle" idx="8"/>
          </p:nvPr>
        </p:nvSpPr>
        <p:spPr>
          <a:xfrm>
            <a:off x="2381562" y="3955600"/>
            <a:ext cx="1541400" cy="505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2"/>
              </a:buClr>
              <a:buSzPts val="2300"/>
              <a:buFont typeface="Tenor Sans"/>
              <a:buNone/>
              <a:defRPr sz="2300" b="1">
                <a:solidFill>
                  <a:schemeClr val="lt2"/>
                </a:solidFill>
                <a:latin typeface="Tenor Sans"/>
                <a:ea typeface="Tenor Sans"/>
                <a:cs typeface="Tenor Sans"/>
                <a:sym typeface="Tenor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pic>
        <p:nvPicPr>
          <p:cNvPr id="167" name="Google Shape;167;p26"/>
          <p:cNvPicPr preferRelativeResize="0"/>
          <p:nvPr/>
        </p:nvPicPr>
        <p:blipFill>
          <a:blip r:embed="rId3">
            <a:alphaModFix/>
          </a:blip>
          <a:stretch>
            <a:fillRect/>
          </a:stretch>
        </p:blipFill>
        <p:spPr>
          <a:xfrm rot="-4699250">
            <a:off x="7928424" y="2931064"/>
            <a:ext cx="3058254" cy="1718475"/>
          </a:xfrm>
          <a:prstGeom prst="rect">
            <a:avLst/>
          </a:prstGeom>
          <a:noFill/>
          <a:ln>
            <a:noFill/>
          </a:ln>
        </p:spPr>
      </p:pic>
      <p:pic>
        <p:nvPicPr>
          <p:cNvPr id="168" name="Google Shape;168;p26"/>
          <p:cNvPicPr preferRelativeResize="0"/>
          <p:nvPr/>
        </p:nvPicPr>
        <p:blipFill rotWithShape="1">
          <a:blip r:embed="rId4">
            <a:alphaModFix/>
          </a:blip>
          <a:srcRect/>
          <a:stretch/>
        </p:blipFill>
        <p:spPr>
          <a:xfrm rot="1028236">
            <a:off x="-1691979" y="4034853"/>
            <a:ext cx="3052669" cy="171533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69"/>
        <p:cNvGrpSpPr/>
        <p:nvPr/>
      </p:nvGrpSpPr>
      <p:grpSpPr>
        <a:xfrm>
          <a:off x="0" y="0"/>
          <a:ext cx="0" cy="0"/>
          <a:chOff x="0" y="0"/>
          <a:chExt cx="0" cy="0"/>
        </a:xfrm>
      </p:grpSpPr>
      <p:pic>
        <p:nvPicPr>
          <p:cNvPr id="170" name="Google Shape;170;p27"/>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171" name="Google Shape;171;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2" name="Google Shape;172;p27"/>
          <p:cNvSpPr txBox="1">
            <a:spLocks noGrp="1"/>
          </p:cNvSpPr>
          <p:nvPr>
            <p:ph type="subTitle" idx="1"/>
          </p:nvPr>
        </p:nvSpPr>
        <p:spPr>
          <a:xfrm>
            <a:off x="1110202" y="2260825"/>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3" name="Google Shape;173;p27"/>
          <p:cNvSpPr txBox="1">
            <a:spLocks noGrp="1"/>
          </p:cNvSpPr>
          <p:nvPr>
            <p:ph type="subTitle" idx="2"/>
          </p:nvPr>
        </p:nvSpPr>
        <p:spPr>
          <a:xfrm>
            <a:off x="3580500" y="2260825"/>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4" name="Google Shape;174;p27"/>
          <p:cNvSpPr txBox="1">
            <a:spLocks noGrp="1"/>
          </p:cNvSpPr>
          <p:nvPr>
            <p:ph type="subTitle" idx="3"/>
          </p:nvPr>
        </p:nvSpPr>
        <p:spPr>
          <a:xfrm>
            <a:off x="1110202" y="3691050"/>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5" name="Google Shape;175;p27"/>
          <p:cNvSpPr txBox="1">
            <a:spLocks noGrp="1"/>
          </p:cNvSpPr>
          <p:nvPr>
            <p:ph type="subTitle" idx="4"/>
          </p:nvPr>
        </p:nvSpPr>
        <p:spPr>
          <a:xfrm>
            <a:off x="3580050" y="3691050"/>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 name="Google Shape;176;p27"/>
          <p:cNvSpPr txBox="1">
            <a:spLocks noGrp="1"/>
          </p:cNvSpPr>
          <p:nvPr>
            <p:ph type="subTitle" idx="5"/>
          </p:nvPr>
        </p:nvSpPr>
        <p:spPr>
          <a:xfrm>
            <a:off x="6049898" y="2260825"/>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 name="Google Shape;177;p27"/>
          <p:cNvSpPr txBox="1">
            <a:spLocks noGrp="1"/>
          </p:cNvSpPr>
          <p:nvPr>
            <p:ph type="subTitle" idx="6"/>
          </p:nvPr>
        </p:nvSpPr>
        <p:spPr>
          <a:xfrm>
            <a:off x="6049898" y="3691050"/>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 name="Google Shape;178;p27"/>
          <p:cNvSpPr txBox="1">
            <a:spLocks noGrp="1"/>
          </p:cNvSpPr>
          <p:nvPr>
            <p:ph type="subTitle" idx="7"/>
          </p:nvPr>
        </p:nvSpPr>
        <p:spPr>
          <a:xfrm>
            <a:off x="1111102" y="1844424"/>
            <a:ext cx="1984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lt2"/>
                </a:solidFill>
                <a:latin typeface="Tenor Sans"/>
                <a:ea typeface="Tenor Sans"/>
                <a:cs typeface="Tenor Sans"/>
                <a:sym typeface="Tenor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79" name="Google Shape;179;p27"/>
          <p:cNvSpPr txBox="1">
            <a:spLocks noGrp="1"/>
          </p:cNvSpPr>
          <p:nvPr>
            <p:ph type="subTitle" idx="8"/>
          </p:nvPr>
        </p:nvSpPr>
        <p:spPr>
          <a:xfrm>
            <a:off x="3581400" y="1844424"/>
            <a:ext cx="1984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lt2"/>
                </a:solidFill>
                <a:latin typeface="Tenor Sans"/>
                <a:ea typeface="Tenor Sans"/>
                <a:cs typeface="Tenor Sans"/>
                <a:sym typeface="Tenor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0" name="Google Shape;180;p27"/>
          <p:cNvSpPr txBox="1">
            <a:spLocks noGrp="1"/>
          </p:cNvSpPr>
          <p:nvPr>
            <p:ph type="subTitle" idx="9"/>
          </p:nvPr>
        </p:nvSpPr>
        <p:spPr>
          <a:xfrm>
            <a:off x="6050798" y="1844424"/>
            <a:ext cx="1984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lt2"/>
                </a:solidFill>
                <a:latin typeface="Tenor Sans"/>
                <a:ea typeface="Tenor Sans"/>
                <a:cs typeface="Tenor Sans"/>
                <a:sym typeface="Tenor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1" name="Google Shape;181;p27"/>
          <p:cNvSpPr txBox="1">
            <a:spLocks noGrp="1"/>
          </p:cNvSpPr>
          <p:nvPr>
            <p:ph type="subTitle" idx="13"/>
          </p:nvPr>
        </p:nvSpPr>
        <p:spPr>
          <a:xfrm>
            <a:off x="1111102" y="3274625"/>
            <a:ext cx="1984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lt2"/>
                </a:solidFill>
                <a:latin typeface="Tenor Sans"/>
                <a:ea typeface="Tenor Sans"/>
                <a:cs typeface="Tenor Sans"/>
                <a:sym typeface="Tenor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2" name="Google Shape;182;p27"/>
          <p:cNvSpPr txBox="1">
            <a:spLocks noGrp="1"/>
          </p:cNvSpPr>
          <p:nvPr>
            <p:ph type="subTitle" idx="14"/>
          </p:nvPr>
        </p:nvSpPr>
        <p:spPr>
          <a:xfrm>
            <a:off x="3581400" y="3274625"/>
            <a:ext cx="1984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lt2"/>
                </a:solidFill>
                <a:latin typeface="Tenor Sans"/>
                <a:ea typeface="Tenor Sans"/>
                <a:cs typeface="Tenor Sans"/>
                <a:sym typeface="Tenor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3" name="Google Shape;183;p27"/>
          <p:cNvSpPr txBox="1">
            <a:spLocks noGrp="1"/>
          </p:cNvSpPr>
          <p:nvPr>
            <p:ph type="subTitle" idx="15"/>
          </p:nvPr>
        </p:nvSpPr>
        <p:spPr>
          <a:xfrm>
            <a:off x="6050798" y="3274625"/>
            <a:ext cx="1984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lt2"/>
                </a:solidFill>
                <a:latin typeface="Tenor Sans"/>
                <a:ea typeface="Tenor Sans"/>
                <a:cs typeface="Tenor Sans"/>
                <a:sym typeface="Tenor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pic>
        <p:nvPicPr>
          <p:cNvPr id="184" name="Google Shape;184;p27"/>
          <p:cNvPicPr preferRelativeResize="0"/>
          <p:nvPr/>
        </p:nvPicPr>
        <p:blipFill>
          <a:blip r:embed="rId3">
            <a:alphaModFix/>
          </a:blip>
          <a:stretch>
            <a:fillRect/>
          </a:stretch>
        </p:blipFill>
        <p:spPr>
          <a:xfrm rot="-3404828">
            <a:off x="-1826726" y="1547712"/>
            <a:ext cx="3058258" cy="1718476"/>
          </a:xfrm>
          <a:prstGeom prst="rect">
            <a:avLst/>
          </a:prstGeom>
          <a:noFill/>
          <a:ln>
            <a:noFill/>
          </a:ln>
        </p:spPr>
      </p:pic>
      <p:pic>
        <p:nvPicPr>
          <p:cNvPr id="185" name="Google Shape;185;p27"/>
          <p:cNvPicPr preferRelativeResize="0"/>
          <p:nvPr/>
        </p:nvPicPr>
        <p:blipFill rotWithShape="1">
          <a:blip r:embed="rId4">
            <a:alphaModFix/>
          </a:blip>
          <a:srcRect/>
          <a:stretch/>
        </p:blipFill>
        <p:spPr>
          <a:xfrm rot="163998">
            <a:off x="7923745" y="4217428"/>
            <a:ext cx="3052668" cy="171533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86"/>
        <p:cNvGrpSpPr/>
        <p:nvPr/>
      </p:nvGrpSpPr>
      <p:grpSpPr>
        <a:xfrm>
          <a:off x="0" y="0"/>
          <a:ext cx="0" cy="0"/>
          <a:chOff x="0" y="0"/>
          <a:chExt cx="0" cy="0"/>
        </a:xfrm>
      </p:grpSpPr>
      <p:pic>
        <p:nvPicPr>
          <p:cNvPr id="187" name="Google Shape;187;p28"/>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188" name="Google Shape;188;p28"/>
          <p:cNvSpPr txBox="1">
            <a:spLocks noGrp="1"/>
          </p:cNvSpPr>
          <p:nvPr>
            <p:ph type="title" hasCustomPrompt="1"/>
          </p:nvPr>
        </p:nvSpPr>
        <p:spPr>
          <a:xfrm>
            <a:off x="2223600" y="555682"/>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5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89" name="Google Shape;189;p28"/>
          <p:cNvSpPr txBox="1">
            <a:spLocks noGrp="1"/>
          </p:cNvSpPr>
          <p:nvPr>
            <p:ph type="subTitle" idx="1"/>
          </p:nvPr>
        </p:nvSpPr>
        <p:spPr>
          <a:xfrm>
            <a:off x="2223600" y="1244601"/>
            <a:ext cx="4696800" cy="409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90" name="Google Shape;190;p28"/>
          <p:cNvSpPr txBox="1">
            <a:spLocks noGrp="1"/>
          </p:cNvSpPr>
          <p:nvPr>
            <p:ph type="title" idx="2" hasCustomPrompt="1"/>
          </p:nvPr>
        </p:nvSpPr>
        <p:spPr>
          <a:xfrm>
            <a:off x="2223600" y="2022387"/>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5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91" name="Google Shape;191;p28"/>
          <p:cNvSpPr txBox="1">
            <a:spLocks noGrp="1"/>
          </p:cNvSpPr>
          <p:nvPr>
            <p:ph type="subTitle" idx="3"/>
          </p:nvPr>
        </p:nvSpPr>
        <p:spPr>
          <a:xfrm>
            <a:off x="2223600" y="2711311"/>
            <a:ext cx="4696800" cy="409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92" name="Google Shape;192;p28"/>
          <p:cNvSpPr txBox="1">
            <a:spLocks noGrp="1"/>
          </p:cNvSpPr>
          <p:nvPr>
            <p:ph type="title" idx="4" hasCustomPrompt="1"/>
          </p:nvPr>
        </p:nvSpPr>
        <p:spPr>
          <a:xfrm>
            <a:off x="2223600" y="3489093"/>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5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93" name="Google Shape;193;p28"/>
          <p:cNvSpPr txBox="1">
            <a:spLocks noGrp="1"/>
          </p:cNvSpPr>
          <p:nvPr>
            <p:ph type="subTitle" idx="5"/>
          </p:nvPr>
        </p:nvSpPr>
        <p:spPr>
          <a:xfrm>
            <a:off x="2223600" y="4178021"/>
            <a:ext cx="4696800" cy="409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pic>
        <p:nvPicPr>
          <p:cNvPr id="194" name="Google Shape;194;p28"/>
          <p:cNvPicPr preferRelativeResize="0"/>
          <p:nvPr/>
        </p:nvPicPr>
        <p:blipFill>
          <a:blip r:embed="rId3">
            <a:alphaModFix/>
          </a:blip>
          <a:stretch>
            <a:fillRect/>
          </a:stretch>
        </p:blipFill>
        <p:spPr>
          <a:xfrm rot="-4988916">
            <a:off x="-1208178" y="1630299"/>
            <a:ext cx="3058258" cy="1718475"/>
          </a:xfrm>
          <a:prstGeom prst="rect">
            <a:avLst/>
          </a:prstGeom>
          <a:noFill/>
          <a:ln>
            <a:noFill/>
          </a:ln>
        </p:spPr>
      </p:pic>
      <p:pic>
        <p:nvPicPr>
          <p:cNvPr id="195" name="Google Shape;195;p28"/>
          <p:cNvPicPr preferRelativeResize="0"/>
          <p:nvPr/>
        </p:nvPicPr>
        <p:blipFill rotWithShape="1">
          <a:blip r:embed="rId4">
            <a:alphaModFix/>
          </a:blip>
          <a:srcRect/>
          <a:stretch/>
        </p:blipFill>
        <p:spPr>
          <a:xfrm rot="4885036">
            <a:off x="7471696" y="1797302"/>
            <a:ext cx="3052667" cy="171533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03"/>
        <p:cNvGrpSpPr/>
        <p:nvPr/>
      </p:nvGrpSpPr>
      <p:grpSpPr>
        <a:xfrm>
          <a:off x="0" y="0"/>
          <a:ext cx="0" cy="0"/>
          <a:chOff x="0" y="0"/>
          <a:chExt cx="0" cy="0"/>
        </a:xfrm>
      </p:grpSpPr>
      <p:pic>
        <p:nvPicPr>
          <p:cNvPr id="204" name="Google Shape;204;p30"/>
          <p:cNvPicPr preferRelativeResize="0"/>
          <p:nvPr/>
        </p:nvPicPr>
        <p:blipFill>
          <a:blip r:embed="rId2">
            <a:alphaModFix amt="32000"/>
          </a:blip>
          <a:stretch>
            <a:fillRect/>
          </a:stretch>
        </p:blipFill>
        <p:spPr>
          <a:xfrm>
            <a:off x="0" y="2675"/>
            <a:ext cx="9144001" cy="5138146"/>
          </a:xfrm>
          <a:prstGeom prst="rect">
            <a:avLst/>
          </a:prstGeom>
          <a:noFill/>
          <a:ln>
            <a:noFill/>
          </a:ln>
        </p:spPr>
      </p:pic>
      <p:pic>
        <p:nvPicPr>
          <p:cNvPr id="205" name="Google Shape;205;p30"/>
          <p:cNvPicPr preferRelativeResize="0"/>
          <p:nvPr/>
        </p:nvPicPr>
        <p:blipFill>
          <a:blip r:embed="rId3">
            <a:alphaModFix/>
          </a:blip>
          <a:stretch>
            <a:fillRect/>
          </a:stretch>
        </p:blipFill>
        <p:spPr>
          <a:xfrm rot="2436136">
            <a:off x="7577524" y="-571913"/>
            <a:ext cx="3058257" cy="1718476"/>
          </a:xfrm>
          <a:prstGeom prst="rect">
            <a:avLst/>
          </a:prstGeom>
          <a:noFill/>
          <a:ln>
            <a:noFill/>
          </a:ln>
        </p:spPr>
      </p:pic>
      <p:pic>
        <p:nvPicPr>
          <p:cNvPr id="206" name="Google Shape;206;p30"/>
          <p:cNvPicPr preferRelativeResize="0"/>
          <p:nvPr/>
        </p:nvPicPr>
        <p:blipFill rotWithShape="1">
          <a:blip r:embed="rId4">
            <a:alphaModFix/>
          </a:blip>
          <a:srcRect/>
          <a:stretch/>
        </p:blipFill>
        <p:spPr>
          <a:xfrm rot="163998">
            <a:off x="-122380" y="4397078"/>
            <a:ext cx="3052668" cy="171533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pic>
        <p:nvPicPr>
          <p:cNvPr id="16" name="Google Shape;16;p3"/>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17" name="Google Shape;17;p3"/>
          <p:cNvSpPr txBox="1">
            <a:spLocks noGrp="1"/>
          </p:cNvSpPr>
          <p:nvPr>
            <p:ph type="title"/>
          </p:nvPr>
        </p:nvSpPr>
        <p:spPr>
          <a:xfrm>
            <a:off x="974000" y="2323225"/>
            <a:ext cx="4230600" cy="1511400"/>
          </a:xfrm>
          <a:prstGeom prst="rect">
            <a:avLst/>
          </a:prstGeom>
        </p:spPr>
        <p:txBody>
          <a:bodyPr spcFirstLastPara="1" wrap="square" lIns="91425" tIns="91425" rIns="91425" bIns="91425" anchor="b" anchorCtr="0">
            <a:noAutofit/>
          </a:bodyPr>
          <a:lstStyle>
            <a:lvl1pPr lvl="0" algn="l">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 name="Google Shape;18;p3"/>
          <p:cNvSpPr txBox="1">
            <a:spLocks noGrp="1"/>
          </p:cNvSpPr>
          <p:nvPr>
            <p:ph type="title" idx="2" hasCustomPrompt="1"/>
          </p:nvPr>
        </p:nvSpPr>
        <p:spPr>
          <a:xfrm>
            <a:off x="974000" y="783138"/>
            <a:ext cx="1652100" cy="10899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Clr>
                <a:schemeClr val="lt1"/>
              </a:buClr>
              <a:buSzPts val="6000"/>
              <a:buNone/>
              <a:defRPr sz="72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9" name="Google Shape;19;p3"/>
          <p:cNvSpPr txBox="1">
            <a:spLocks noGrp="1"/>
          </p:cNvSpPr>
          <p:nvPr>
            <p:ph type="subTitle" idx="1"/>
          </p:nvPr>
        </p:nvSpPr>
        <p:spPr>
          <a:xfrm>
            <a:off x="974000" y="3985375"/>
            <a:ext cx="4230600" cy="375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07"/>
        <p:cNvGrpSpPr/>
        <p:nvPr/>
      </p:nvGrpSpPr>
      <p:grpSpPr>
        <a:xfrm>
          <a:off x="0" y="0"/>
          <a:ext cx="0" cy="0"/>
          <a:chOff x="0" y="0"/>
          <a:chExt cx="0" cy="0"/>
        </a:xfrm>
      </p:grpSpPr>
      <p:pic>
        <p:nvPicPr>
          <p:cNvPr id="208" name="Google Shape;208;p31"/>
          <p:cNvPicPr preferRelativeResize="0"/>
          <p:nvPr/>
        </p:nvPicPr>
        <p:blipFill>
          <a:blip r:embed="rId2">
            <a:alphaModFix amt="32000"/>
          </a:blip>
          <a:stretch>
            <a:fillRect/>
          </a:stretch>
        </p:blipFill>
        <p:spPr>
          <a:xfrm>
            <a:off x="0" y="2675"/>
            <a:ext cx="9144001" cy="5138146"/>
          </a:xfrm>
          <a:prstGeom prst="rect">
            <a:avLst/>
          </a:prstGeom>
          <a:noFill/>
          <a:ln>
            <a:noFill/>
          </a:ln>
        </p:spPr>
      </p:pic>
      <p:pic>
        <p:nvPicPr>
          <p:cNvPr id="209" name="Google Shape;209;p31"/>
          <p:cNvPicPr preferRelativeResize="0"/>
          <p:nvPr/>
        </p:nvPicPr>
        <p:blipFill rotWithShape="1">
          <a:blip r:embed="rId3">
            <a:alphaModFix/>
          </a:blip>
          <a:srcRect/>
          <a:stretch/>
        </p:blipFill>
        <p:spPr>
          <a:xfrm rot="163998">
            <a:off x="7557170" y="5678"/>
            <a:ext cx="3052668" cy="1715331"/>
          </a:xfrm>
          <a:prstGeom prst="rect">
            <a:avLst/>
          </a:prstGeom>
          <a:noFill/>
          <a:ln>
            <a:noFill/>
          </a:ln>
        </p:spPr>
      </p:pic>
      <p:pic>
        <p:nvPicPr>
          <p:cNvPr id="210" name="Google Shape;210;p31"/>
          <p:cNvPicPr preferRelativeResize="0"/>
          <p:nvPr/>
        </p:nvPicPr>
        <p:blipFill>
          <a:blip r:embed="rId4">
            <a:alphaModFix/>
          </a:blip>
          <a:stretch>
            <a:fillRect/>
          </a:stretch>
        </p:blipFill>
        <p:spPr>
          <a:xfrm rot="2436136">
            <a:off x="-959251" y="4047712"/>
            <a:ext cx="3058257" cy="17184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userDrawn="1">
  <p:cSld name="1_Main point">
    <p:spTree>
      <p:nvGrpSpPr>
        <p:cNvPr id="1" name="Shape 45"/>
        <p:cNvGrpSpPr/>
        <p:nvPr/>
      </p:nvGrpSpPr>
      <p:grpSpPr>
        <a:xfrm>
          <a:off x="0" y="0"/>
          <a:ext cx="0" cy="0"/>
          <a:chOff x="0" y="0"/>
          <a:chExt cx="0" cy="0"/>
        </a:xfrm>
      </p:grpSpPr>
      <p:pic>
        <p:nvPicPr>
          <p:cNvPr id="46" name="Google Shape;46;p8"/>
          <p:cNvPicPr preferRelativeResize="0"/>
          <p:nvPr/>
        </p:nvPicPr>
        <p:blipFill>
          <a:blip r:embed="rId2">
            <a:alphaModFix amt="32000"/>
          </a:blip>
          <a:stretch>
            <a:fillRect/>
          </a:stretch>
        </p:blipFill>
        <p:spPr>
          <a:xfrm>
            <a:off x="0" y="2675"/>
            <a:ext cx="9144001" cy="5138146"/>
          </a:xfrm>
          <a:prstGeom prst="rect">
            <a:avLst/>
          </a:prstGeom>
          <a:noFill/>
          <a:ln>
            <a:noFill/>
          </a:ln>
        </p:spPr>
      </p:pic>
    </p:spTree>
    <p:extLst>
      <p:ext uri="{BB962C8B-B14F-4D97-AF65-F5344CB8AC3E}">
        <p14:creationId xmlns:p14="http://schemas.microsoft.com/office/powerpoint/2010/main" val="156215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28385414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20"/>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0"/>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5" name="Google Shape;15;p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38037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2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1"/>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1" name="Google Shape;21;p2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37657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27" name="Google Shape;27;p2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887900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3" name="Google Shape;33;p23"/>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4" name="Google Shape;34;p2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508585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0" name="Google Shape;40;p24"/>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24"/>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2" name="Google Shape;42;p24"/>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3" name="Google Shape;43;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373957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2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726812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7775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pic>
        <p:nvPicPr>
          <p:cNvPr id="34" name="Google Shape;34;p6"/>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35" name="Google Shape;35;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36" name="Google Shape;36;p6"/>
          <p:cNvPicPr preferRelativeResize="0"/>
          <p:nvPr/>
        </p:nvPicPr>
        <p:blipFill rotWithShape="1">
          <a:blip r:embed="rId3">
            <a:alphaModFix/>
          </a:blip>
          <a:srcRect/>
          <a:stretch/>
        </p:blipFill>
        <p:spPr>
          <a:xfrm rot="-822040">
            <a:off x="-1919067" y="4326552"/>
            <a:ext cx="3052669" cy="1715332"/>
          </a:xfrm>
          <a:prstGeom prst="rect">
            <a:avLst/>
          </a:prstGeom>
          <a:noFill/>
          <a:ln>
            <a:noFill/>
          </a:ln>
        </p:spPr>
      </p:pic>
      <p:pic>
        <p:nvPicPr>
          <p:cNvPr id="37" name="Google Shape;37;p6"/>
          <p:cNvPicPr preferRelativeResize="0"/>
          <p:nvPr/>
        </p:nvPicPr>
        <p:blipFill>
          <a:blip r:embed="rId4">
            <a:alphaModFix/>
          </a:blip>
          <a:stretch>
            <a:fillRect/>
          </a:stretch>
        </p:blipFill>
        <p:spPr>
          <a:xfrm rot="2210637">
            <a:off x="7302050" y="-942188"/>
            <a:ext cx="3058251" cy="17184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7"/>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8" name="Google Shape;58;p27"/>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9" name="Google Shape;59;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986959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2"/>
        <p:cNvGrpSpPr/>
        <p:nvPr/>
      </p:nvGrpSpPr>
      <p:grpSpPr>
        <a:xfrm>
          <a:off x="0" y="0"/>
          <a:ext cx="0" cy="0"/>
          <a:chOff x="0" y="0"/>
          <a:chExt cx="0" cy="0"/>
        </a:xfrm>
      </p:grpSpPr>
      <p:sp>
        <p:nvSpPr>
          <p:cNvPr id="63" name="Google Shape;63;p28"/>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8"/>
          <p:cNvSpPr>
            <a:spLocks noGrp="1"/>
          </p:cNvSpPr>
          <p:nvPr>
            <p:ph type="pic" idx="2"/>
          </p:nvPr>
        </p:nvSpPr>
        <p:spPr>
          <a:xfrm>
            <a:off x="3887391" y="740569"/>
            <a:ext cx="4629150" cy="3655219"/>
          </a:xfrm>
          <a:prstGeom prst="rect">
            <a:avLst/>
          </a:prstGeom>
          <a:noFill/>
          <a:ln>
            <a:noFill/>
          </a:ln>
        </p:spPr>
      </p:sp>
      <p:sp>
        <p:nvSpPr>
          <p:cNvPr id="65" name="Google Shape;65;p28"/>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6" name="Google Shape;66;p2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342098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9"/>
        <p:cNvGrpSpPr/>
        <p:nvPr/>
      </p:nvGrpSpPr>
      <p:grpSpPr>
        <a:xfrm>
          <a:off x="0" y="0"/>
          <a:ext cx="0" cy="0"/>
          <a:chOff x="0" y="0"/>
          <a:chExt cx="0" cy="0"/>
        </a:xfrm>
      </p:grpSpPr>
      <p:sp>
        <p:nvSpPr>
          <p:cNvPr id="70" name="Google Shape;70;p2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9"/>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2" name="Google Shape;72;p2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316959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5"/>
        <p:cNvGrpSpPr/>
        <p:nvPr/>
      </p:nvGrpSpPr>
      <p:grpSpPr>
        <a:xfrm>
          <a:off x="0" y="0"/>
          <a:ext cx="0" cy="0"/>
          <a:chOff x="0" y="0"/>
          <a:chExt cx="0" cy="0"/>
        </a:xfrm>
      </p:grpSpPr>
      <p:sp>
        <p:nvSpPr>
          <p:cNvPr id="76" name="Google Shape;76;p30"/>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0"/>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8" name="Google Shape;78;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74217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5"/>
        <p:cNvGrpSpPr/>
        <p:nvPr/>
      </p:nvGrpSpPr>
      <p:grpSpPr>
        <a:xfrm>
          <a:off x="0" y="0"/>
          <a:ext cx="0" cy="0"/>
          <a:chOff x="0" y="0"/>
          <a:chExt cx="0" cy="0"/>
        </a:xfrm>
      </p:grpSpPr>
      <p:pic>
        <p:nvPicPr>
          <p:cNvPr id="46" name="Google Shape;46;p8"/>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47" name="Google Shape;47;p8"/>
          <p:cNvSpPr txBox="1">
            <a:spLocks noGrp="1"/>
          </p:cNvSpPr>
          <p:nvPr>
            <p:ph type="title"/>
          </p:nvPr>
        </p:nvSpPr>
        <p:spPr>
          <a:xfrm>
            <a:off x="713225" y="3219725"/>
            <a:ext cx="7717500" cy="11019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pic>
        <p:nvPicPr>
          <p:cNvPr id="49" name="Google Shape;49;p9"/>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50" name="Google Shape;50;p9"/>
          <p:cNvSpPr txBox="1">
            <a:spLocks noGrp="1"/>
          </p:cNvSpPr>
          <p:nvPr>
            <p:ph type="title"/>
          </p:nvPr>
        </p:nvSpPr>
        <p:spPr>
          <a:xfrm>
            <a:off x="2135550" y="2429575"/>
            <a:ext cx="48729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72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1" name="Google Shape;51;p9"/>
          <p:cNvSpPr txBox="1">
            <a:spLocks noGrp="1"/>
          </p:cNvSpPr>
          <p:nvPr>
            <p:ph type="subTitle" idx="1"/>
          </p:nvPr>
        </p:nvSpPr>
        <p:spPr>
          <a:xfrm>
            <a:off x="2135550" y="3693050"/>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4F4F4"/>
        </a:solidFill>
        <a:effectLst/>
      </p:bgPr>
    </p:bg>
    <p:spTree>
      <p:nvGrpSpPr>
        <p:cNvPr id="1" name="Shape 61"/>
        <p:cNvGrpSpPr/>
        <p:nvPr/>
      </p:nvGrpSpPr>
      <p:grpSpPr>
        <a:xfrm>
          <a:off x="0" y="0"/>
          <a:ext cx="0" cy="0"/>
          <a:chOff x="0" y="0"/>
          <a:chExt cx="0" cy="0"/>
        </a:xfrm>
      </p:grpSpPr>
      <p:pic>
        <p:nvPicPr>
          <p:cNvPr id="2" name="Google Shape;46;p8">
            <a:extLst>
              <a:ext uri="{FF2B5EF4-FFF2-40B4-BE49-F238E27FC236}">
                <a16:creationId xmlns:a16="http://schemas.microsoft.com/office/drawing/2014/main" id="{86014B68-67FE-3638-04BA-704AB07AB56E}"/>
              </a:ext>
            </a:extLst>
          </p:cNvPr>
          <p:cNvPicPr preferRelativeResize="0"/>
          <p:nvPr userDrawn="1"/>
        </p:nvPicPr>
        <p:blipFill>
          <a:blip r:embed="rId2">
            <a:alphaModFix amt="32000"/>
          </a:blip>
          <a:stretch>
            <a:fillRect/>
          </a:stretch>
        </p:blipFill>
        <p:spPr>
          <a:xfrm>
            <a:off x="0" y="0"/>
            <a:ext cx="9144001" cy="513814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62"/>
        <p:cNvGrpSpPr/>
        <p:nvPr/>
      </p:nvGrpSpPr>
      <p:grpSpPr>
        <a:xfrm>
          <a:off x="0" y="0"/>
          <a:ext cx="0" cy="0"/>
          <a:chOff x="0" y="0"/>
          <a:chExt cx="0" cy="0"/>
        </a:xfrm>
      </p:grpSpPr>
      <p:pic>
        <p:nvPicPr>
          <p:cNvPr id="63" name="Google Shape;63;p13"/>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64" name="Google Shape;64;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 name="Google Shape;65;p13"/>
          <p:cNvSpPr txBox="1">
            <a:spLocks noGrp="1"/>
          </p:cNvSpPr>
          <p:nvPr>
            <p:ph type="subTitle" idx="1"/>
          </p:nvPr>
        </p:nvSpPr>
        <p:spPr>
          <a:xfrm>
            <a:off x="2037274" y="2380611"/>
            <a:ext cx="2148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 name="Google Shape;66;p13"/>
          <p:cNvSpPr txBox="1">
            <a:spLocks noGrp="1"/>
          </p:cNvSpPr>
          <p:nvPr>
            <p:ph type="subTitle" idx="2"/>
          </p:nvPr>
        </p:nvSpPr>
        <p:spPr>
          <a:xfrm>
            <a:off x="6003026" y="2380611"/>
            <a:ext cx="2148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 name="Google Shape;67;p13"/>
          <p:cNvSpPr txBox="1">
            <a:spLocks noGrp="1"/>
          </p:cNvSpPr>
          <p:nvPr>
            <p:ph type="subTitle" idx="3"/>
          </p:nvPr>
        </p:nvSpPr>
        <p:spPr>
          <a:xfrm>
            <a:off x="2037274" y="4026600"/>
            <a:ext cx="2148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 name="Google Shape;68;p13"/>
          <p:cNvSpPr txBox="1">
            <a:spLocks noGrp="1"/>
          </p:cNvSpPr>
          <p:nvPr>
            <p:ph type="subTitle" idx="4"/>
          </p:nvPr>
        </p:nvSpPr>
        <p:spPr>
          <a:xfrm>
            <a:off x="6003026" y="4026600"/>
            <a:ext cx="2148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 name="Google Shape;69;p13"/>
          <p:cNvSpPr txBox="1">
            <a:spLocks noGrp="1"/>
          </p:cNvSpPr>
          <p:nvPr>
            <p:ph type="title" idx="5" hasCustomPrompt="1"/>
          </p:nvPr>
        </p:nvSpPr>
        <p:spPr>
          <a:xfrm>
            <a:off x="992974" y="1644625"/>
            <a:ext cx="1044300" cy="572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0" name="Google Shape;70;p13"/>
          <p:cNvSpPr txBox="1">
            <a:spLocks noGrp="1"/>
          </p:cNvSpPr>
          <p:nvPr>
            <p:ph type="title" idx="6" hasCustomPrompt="1"/>
          </p:nvPr>
        </p:nvSpPr>
        <p:spPr>
          <a:xfrm>
            <a:off x="992974" y="3290175"/>
            <a:ext cx="1044300" cy="572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1" name="Google Shape;71;p13"/>
          <p:cNvSpPr txBox="1">
            <a:spLocks noGrp="1"/>
          </p:cNvSpPr>
          <p:nvPr>
            <p:ph type="title" idx="7" hasCustomPrompt="1"/>
          </p:nvPr>
        </p:nvSpPr>
        <p:spPr>
          <a:xfrm>
            <a:off x="4958799" y="1644625"/>
            <a:ext cx="1044300" cy="572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2" name="Google Shape;72;p13"/>
          <p:cNvSpPr txBox="1">
            <a:spLocks noGrp="1"/>
          </p:cNvSpPr>
          <p:nvPr>
            <p:ph type="title" idx="8" hasCustomPrompt="1"/>
          </p:nvPr>
        </p:nvSpPr>
        <p:spPr>
          <a:xfrm>
            <a:off x="4958799" y="3290175"/>
            <a:ext cx="1044300" cy="572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 name="Google Shape;73;p13"/>
          <p:cNvSpPr txBox="1">
            <a:spLocks noGrp="1"/>
          </p:cNvSpPr>
          <p:nvPr>
            <p:ph type="subTitle" idx="9"/>
          </p:nvPr>
        </p:nvSpPr>
        <p:spPr>
          <a:xfrm>
            <a:off x="2037274" y="1644625"/>
            <a:ext cx="2148000" cy="812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300" b="1">
                <a:solidFill>
                  <a:schemeClr val="lt2"/>
                </a:solidFill>
                <a:latin typeface="Tenor Sans"/>
                <a:ea typeface="Tenor Sans"/>
                <a:cs typeface="Tenor Sans"/>
                <a:sym typeface="Tenor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4" name="Google Shape;74;p13"/>
          <p:cNvSpPr txBox="1">
            <a:spLocks noGrp="1"/>
          </p:cNvSpPr>
          <p:nvPr>
            <p:ph type="subTitle" idx="13"/>
          </p:nvPr>
        </p:nvSpPr>
        <p:spPr>
          <a:xfrm>
            <a:off x="6003024" y="1644625"/>
            <a:ext cx="2148000" cy="812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300" b="1">
                <a:solidFill>
                  <a:schemeClr val="lt2"/>
                </a:solidFill>
                <a:latin typeface="Tenor Sans"/>
                <a:ea typeface="Tenor Sans"/>
                <a:cs typeface="Tenor Sans"/>
                <a:sym typeface="Tenor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5" name="Google Shape;75;p13"/>
          <p:cNvSpPr txBox="1">
            <a:spLocks noGrp="1"/>
          </p:cNvSpPr>
          <p:nvPr>
            <p:ph type="subTitle" idx="14"/>
          </p:nvPr>
        </p:nvSpPr>
        <p:spPr>
          <a:xfrm>
            <a:off x="2037274" y="3290175"/>
            <a:ext cx="2148000" cy="812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300" b="1">
                <a:solidFill>
                  <a:schemeClr val="lt2"/>
                </a:solidFill>
                <a:latin typeface="Tenor Sans"/>
                <a:ea typeface="Tenor Sans"/>
                <a:cs typeface="Tenor Sans"/>
                <a:sym typeface="Tenor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6" name="Google Shape;76;p13"/>
          <p:cNvSpPr txBox="1">
            <a:spLocks noGrp="1"/>
          </p:cNvSpPr>
          <p:nvPr>
            <p:ph type="subTitle" idx="15"/>
          </p:nvPr>
        </p:nvSpPr>
        <p:spPr>
          <a:xfrm>
            <a:off x="6003024" y="3290175"/>
            <a:ext cx="2148000" cy="812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300" b="1">
                <a:solidFill>
                  <a:schemeClr val="lt2"/>
                </a:solidFill>
                <a:latin typeface="Tenor Sans"/>
                <a:ea typeface="Tenor Sans"/>
                <a:cs typeface="Tenor Sans"/>
                <a:sym typeface="Tenor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pic>
        <p:nvPicPr>
          <p:cNvPr id="77" name="Google Shape;77;p13"/>
          <p:cNvPicPr preferRelativeResize="0"/>
          <p:nvPr/>
        </p:nvPicPr>
        <p:blipFill rotWithShape="1">
          <a:blip r:embed="rId3">
            <a:alphaModFix/>
          </a:blip>
          <a:srcRect/>
          <a:stretch/>
        </p:blipFill>
        <p:spPr>
          <a:xfrm rot="3824353">
            <a:off x="7835334" y="4048006"/>
            <a:ext cx="3052668" cy="1715331"/>
          </a:xfrm>
          <a:prstGeom prst="rect">
            <a:avLst/>
          </a:prstGeom>
          <a:noFill/>
          <a:ln>
            <a:noFill/>
          </a:ln>
        </p:spPr>
      </p:pic>
      <p:pic>
        <p:nvPicPr>
          <p:cNvPr id="78" name="Google Shape;78;p13"/>
          <p:cNvPicPr preferRelativeResize="0"/>
          <p:nvPr/>
        </p:nvPicPr>
        <p:blipFill>
          <a:blip r:embed="rId4">
            <a:alphaModFix/>
          </a:blip>
          <a:stretch>
            <a:fillRect/>
          </a:stretch>
        </p:blipFill>
        <p:spPr>
          <a:xfrm rot="-3328455">
            <a:off x="-1574150" y="-127864"/>
            <a:ext cx="3058253" cy="17184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79"/>
        <p:cNvGrpSpPr/>
        <p:nvPr/>
      </p:nvGrpSpPr>
      <p:grpSpPr>
        <a:xfrm>
          <a:off x="0" y="0"/>
          <a:ext cx="0" cy="0"/>
          <a:chOff x="0" y="0"/>
          <a:chExt cx="0" cy="0"/>
        </a:xfrm>
      </p:grpSpPr>
      <p:pic>
        <p:nvPicPr>
          <p:cNvPr id="80" name="Google Shape;80;p14"/>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81" name="Google Shape;81;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82" name="Google Shape;82;p14"/>
          <p:cNvPicPr preferRelativeResize="0"/>
          <p:nvPr/>
        </p:nvPicPr>
        <p:blipFill rotWithShape="1">
          <a:blip r:embed="rId3">
            <a:alphaModFix/>
          </a:blip>
          <a:srcRect/>
          <a:stretch/>
        </p:blipFill>
        <p:spPr>
          <a:xfrm rot="-822040">
            <a:off x="8306033" y="1111877"/>
            <a:ext cx="3052669" cy="1715332"/>
          </a:xfrm>
          <a:prstGeom prst="rect">
            <a:avLst/>
          </a:prstGeom>
          <a:noFill/>
          <a:ln>
            <a:noFill/>
          </a:ln>
        </p:spPr>
      </p:pic>
      <p:pic>
        <p:nvPicPr>
          <p:cNvPr id="83" name="Google Shape;83;p14"/>
          <p:cNvPicPr preferRelativeResize="0"/>
          <p:nvPr/>
        </p:nvPicPr>
        <p:blipFill>
          <a:blip r:embed="rId4">
            <a:alphaModFix/>
          </a:blip>
          <a:stretch>
            <a:fillRect/>
          </a:stretch>
        </p:blipFill>
        <p:spPr>
          <a:xfrm rot="2210637">
            <a:off x="-2232475" y="2958262"/>
            <a:ext cx="3058251" cy="17184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CUSTOM_10_1">
    <p:spTree>
      <p:nvGrpSpPr>
        <p:cNvPr id="1" name="Shape 84"/>
        <p:cNvGrpSpPr/>
        <p:nvPr/>
      </p:nvGrpSpPr>
      <p:grpSpPr>
        <a:xfrm>
          <a:off x="0" y="0"/>
          <a:ext cx="0" cy="0"/>
          <a:chOff x="0" y="0"/>
          <a:chExt cx="0" cy="0"/>
        </a:xfrm>
      </p:grpSpPr>
      <p:pic>
        <p:nvPicPr>
          <p:cNvPr id="85" name="Google Shape;85;p15"/>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86" name="Google Shape;86;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87" name="Google Shape;87;p15"/>
          <p:cNvPicPr preferRelativeResize="0"/>
          <p:nvPr/>
        </p:nvPicPr>
        <p:blipFill rotWithShape="1">
          <a:blip r:embed="rId3">
            <a:alphaModFix/>
          </a:blip>
          <a:srcRect/>
          <a:stretch/>
        </p:blipFill>
        <p:spPr>
          <a:xfrm rot="-822040">
            <a:off x="-2184280" y="3305727"/>
            <a:ext cx="3052669" cy="1715332"/>
          </a:xfrm>
          <a:prstGeom prst="rect">
            <a:avLst/>
          </a:prstGeom>
          <a:noFill/>
          <a:ln>
            <a:noFill/>
          </a:ln>
        </p:spPr>
      </p:pic>
      <p:pic>
        <p:nvPicPr>
          <p:cNvPr id="88" name="Google Shape;88;p15"/>
          <p:cNvPicPr preferRelativeResize="0"/>
          <p:nvPr/>
        </p:nvPicPr>
        <p:blipFill>
          <a:blip r:embed="rId4">
            <a:alphaModFix/>
          </a:blip>
          <a:stretch>
            <a:fillRect/>
          </a:stretch>
        </p:blipFill>
        <p:spPr>
          <a:xfrm rot="-1350973">
            <a:off x="8150837" y="-817139"/>
            <a:ext cx="3058251" cy="171847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Tenor Sans"/>
              <a:buNone/>
              <a:defRPr sz="3500" b="1">
                <a:solidFill>
                  <a:schemeClr val="dk1"/>
                </a:solidFill>
                <a:latin typeface="Tenor Sans"/>
                <a:ea typeface="Tenor Sans"/>
                <a:cs typeface="Tenor Sans"/>
                <a:sym typeface="Tenor Sans"/>
              </a:defRPr>
            </a:lvl1pPr>
            <a:lvl2pPr lvl="1" algn="ctr" rtl="0">
              <a:spcBef>
                <a:spcPts val="0"/>
              </a:spcBef>
              <a:spcAft>
                <a:spcPts val="0"/>
              </a:spcAft>
              <a:buClr>
                <a:schemeClr val="dk1"/>
              </a:buClr>
              <a:buSzPts val="3500"/>
              <a:buFont typeface="Tenor Sans"/>
              <a:buNone/>
              <a:defRPr sz="3500" b="1">
                <a:solidFill>
                  <a:schemeClr val="dk1"/>
                </a:solidFill>
                <a:latin typeface="Tenor Sans"/>
                <a:ea typeface="Tenor Sans"/>
                <a:cs typeface="Tenor Sans"/>
                <a:sym typeface="Tenor Sans"/>
              </a:defRPr>
            </a:lvl2pPr>
            <a:lvl3pPr lvl="2" algn="ctr" rtl="0">
              <a:spcBef>
                <a:spcPts val="0"/>
              </a:spcBef>
              <a:spcAft>
                <a:spcPts val="0"/>
              </a:spcAft>
              <a:buClr>
                <a:schemeClr val="dk1"/>
              </a:buClr>
              <a:buSzPts val="3500"/>
              <a:buFont typeface="Tenor Sans"/>
              <a:buNone/>
              <a:defRPr sz="3500" b="1">
                <a:solidFill>
                  <a:schemeClr val="dk1"/>
                </a:solidFill>
                <a:latin typeface="Tenor Sans"/>
                <a:ea typeface="Tenor Sans"/>
                <a:cs typeface="Tenor Sans"/>
                <a:sym typeface="Tenor Sans"/>
              </a:defRPr>
            </a:lvl3pPr>
            <a:lvl4pPr lvl="3" algn="ctr" rtl="0">
              <a:spcBef>
                <a:spcPts val="0"/>
              </a:spcBef>
              <a:spcAft>
                <a:spcPts val="0"/>
              </a:spcAft>
              <a:buClr>
                <a:schemeClr val="dk1"/>
              </a:buClr>
              <a:buSzPts val="3500"/>
              <a:buFont typeface="Tenor Sans"/>
              <a:buNone/>
              <a:defRPr sz="3500" b="1">
                <a:solidFill>
                  <a:schemeClr val="dk1"/>
                </a:solidFill>
                <a:latin typeface="Tenor Sans"/>
                <a:ea typeface="Tenor Sans"/>
                <a:cs typeface="Tenor Sans"/>
                <a:sym typeface="Tenor Sans"/>
              </a:defRPr>
            </a:lvl4pPr>
            <a:lvl5pPr lvl="4" algn="ctr" rtl="0">
              <a:spcBef>
                <a:spcPts val="0"/>
              </a:spcBef>
              <a:spcAft>
                <a:spcPts val="0"/>
              </a:spcAft>
              <a:buClr>
                <a:schemeClr val="dk1"/>
              </a:buClr>
              <a:buSzPts val="3500"/>
              <a:buFont typeface="Tenor Sans"/>
              <a:buNone/>
              <a:defRPr sz="3500" b="1">
                <a:solidFill>
                  <a:schemeClr val="dk1"/>
                </a:solidFill>
                <a:latin typeface="Tenor Sans"/>
                <a:ea typeface="Tenor Sans"/>
                <a:cs typeface="Tenor Sans"/>
                <a:sym typeface="Tenor Sans"/>
              </a:defRPr>
            </a:lvl5pPr>
            <a:lvl6pPr lvl="5" algn="ctr" rtl="0">
              <a:spcBef>
                <a:spcPts val="0"/>
              </a:spcBef>
              <a:spcAft>
                <a:spcPts val="0"/>
              </a:spcAft>
              <a:buClr>
                <a:schemeClr val="dk1"/>
              </a:buClr>
              <a:buSzPts val="3500"/>
              <a:buFont typeface="Tenor Sans"/>
              <a:buNone/>
              <a:defRPr sz="3500" b="1">
                <a:solidFill>
                  <a:schemeClr val="dk1"/>
                </a:solidFill>
                <a:latin typeface="Tenor Sans"/>
                <a:ea typeface="Tenor Sans"/>
                <a:cs typeface="Tenor Sans"/>
                <a:sym typeface="Tenor Sans"/>
              </a:defRPr>
            </a:lvl6pPr>
            <a:lvl7pPr lvl="6" algn="ctr" rtl="0">
              <a:spcBef>
                <a:spcPts val="0"/>
              </a:spcBef>
              <a:spcAft>
                <a:spcPts val="0"/>
              </a:spcAft>
              <a:buClr>
                <a:schemeClr val="dk1"/>
              </a:buClr>
              <a:buSzPts val="3500"/>
              <a:buFont typeface="Tenor Sans"/>
              <a:buNone/>
              <a:defRPr sz="3500" b="1">
                <a:solidFill>
                  <a:schemeClr val="dk1"/>
                </a:solidFill>
                <a:latin typeface="Tenor Sans"/>
                <a:ea typeface="Tenor Sans"/>
                <a:cs typeface="Tenor Sans"/>
                <a:sym typeface="Tenor Sans"/>
              </a:defRPr>
            </a:lvl7pPr>
            <a:lvl8pPr lvl="7" algn="ctr" rtl="0">
              <a:spcBef>
                <a:spcPts val="0"/>
              </a:spcBef>
              <a:spcAft>
                <a:spcPts val="0"/>
              </a:spcAft>
              <a:buClr>
                <a:schemeClr val="dk1"/>
              </a:buClr>
              <a:buSzPts val="3500"/>
              <a:buFont typeface="Tenor Sans"/>
              <a:buNone/>
              <a:defRPr sz="3500" b="1">
                <a:solidFill>
                  <a:schemeClr val="dk1"/>
                </a:solidFill>
                <a:latin typeface="Tenor Sans"/>
                <a:ea typeface="Tenor Sans"/>
                <a:cs typeface="Tenor Sans"/>
                <a:sym typeface="Tenor Sans"/>
              </a:defRPr>
            </a:lvl8pPr>
            <a:lvl9pPr lvl="8" algn="ctr" rtl="0">
              <a:spcBef>
                <a:spcPts val="0"/>
              </a:spcBef>
              <a:spcAft>
                <a:spcPts val="0"/>
              </a:spcAft>
              <a:buClr>
                <a:schemeClr val="dk1"/>
              </a:buClr>
              <a:buSzPts val="3500"/>
              <a:buFont typeface="Tenor Sans"/>
              <a:buNone/>
              <a:defRPr sz="3500" b="1">
                <a:solidFill>
                  <a:schemeClr val="dk1"/>
                </a:solidFill>
                <a:latin typeface="Tenor Sans"/>
                <a:ea typeface="Tenor Sans"/>
                <a:cs typeface="Tenor Sans"/>
                <a:sym typeface="Tenor San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1pPr>
            <a:lvl2pPr marL="914400" lvl="1"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2pPr>
            <a:lvl3pPr marL="1371600" lvl="2"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3pPr>
            <a:lvl4pPr marL="1828800" lvl="3"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4pPr>
            <a:lvl5pPr marL="2286000" lvl="4"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5pPr>
            <a:lvl6pPr marL="2743200" lvl="5"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6pPr>
            <a:lvl7pPr marL="3200400" lvl="6"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7pPr>
            <a:lvl8pPr marL="3657600" lvl="7"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8pPr>
            <a:lvl9pPr marL="4114800" lvl="8"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4" r:id="rId4"/>
    <p:sldLayoutId id="2147483655" r:id="rId5"/>
    <p:sldLayoutId id="2147483658" r:id="rId6"/>
    <p:sldLayoutId id="2147483659" r:id="rId7"/>
    <p:sldLayoutId id="2147483660" r:id="rId8"/>
    <p:sldLayoutId id="2147483661" r:id="rId9"/>
    <p:sldLayoutId id="2147483663" r:id="rId10"/>
    <p:sldLayoutId id="2147483664" r:id="rId11"/>
    <p:sldLayoutId id="2147483667" r:id="rId12"/>
    <p:sldLayoutId id="2147483669" r:id="rId13"/>
    <p:sldLayoutId id="2147483670" r:id="rId14"/>
    <p:sldLayoutId id="2147483671" r:id="rId15"/>
    <p:sldLayoutId id="2147483672" r:id="rId16"/>
    <p:sldLayoutId id="2147483673" r:id="rId17"/>
    <p:sldLayoutId id="2147483674" r:id="rId18"/>
    <p:sldLayoutId id="2147483676" r:id="rId19"/>
    <p:sldLayoutId id="2147483677" r:id="rId20"/>
    <p:sldLayoutId id="2147483681"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10276135"/>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sv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13.sv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image" Target="../media/image10.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5.jp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36.jp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7.xml"/><Relationship Id="rId3" Type="http://schemas.openxmlformats.org/officeDocument/2006/relationships/image" Target="../media/image4.jpg"/><Relationship Id="rId7" Type="http://schemas.openxmlformats.org/officeDocument/2006/relationships/slide" Target="slide5.xml"/><Relationship Id="rId12"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slide" Target="slide4.xml"/><Relationship Id="rId11" Type="http://schemas.openxmlformats.org/officeDocument/2006/relationships/image" Target="../media/image8.svg"/><Relationship Id="rId5" Type="http://schemas.openxmlformats.org/officeDocument/2006/relationships/image" Target="../media/image6.png"/><Relationship Id="rId10"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slide" Target="slide8.xml"/><Relationship Id="rId1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1.xml"/><Relationship Id="rId5" Type="http://schemas.openxmlformats.org/officeDocument/2006/relationships/image" Target="../media/image10.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6.xml"/><Relationship Id="rId1" Type="http://schemas.openxmlformats.org/officeDocument/2006/relationships/slideLayout" Target="../slideLayouts/slideLayout21.xml"/><Relationship Id="rId4" Type="http://schemas.openxmlformats.org/officeDocument/2006/relationships/image" Target="../media/image42.jp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7.xml"/><Relationship Id="rId1" Type="http://schemas.openxmlformats.org/officeDocument/2006/relationships/slideLayout" Target="../slideLayouts/slideLayout21.xml"/><Relationship Id="rId5" Type="http://schemas.openxmlformats.org/officeDocument/2006/relationships/image" Target="../media/image10.png"/><Relationship Id="rId4" Type="http://schemas.openxmlformats.org/officeDocument/2006/relationships/image" Target="../media/image4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gif"/><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8.xml"/><Relationship Id="rId1" Type="http://schemas.openxmlformats.org/officeDocument/2006/relationships/slideLayout" Target="../slideLayouts/slideLayout21.xml"/><Relationship Id="rId5" Type="http://schemas.openxmlformats.org/officeDocument/2006/relationships/image" Target="../media/image10.png"/><Relationship Id="rId4" Type="http://schemas.openxmlformats.org/officeDocument/2006/relationships/image" Target="../media/image59.gif"/></Relationships>
</file>

<file path=ppt/slides/_rels/slide4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21.xml"/><Relationship Id="rId5" Type="http://schemas.openxmlformats.org/officeDocument/2006/relationships/image" Target="../media/image10.png"/><Relationship Id="rId4" Type="http://schemas.openxmlformats.org/officeDocument/2006/relationships/image" Target="../media/image6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0.xml"/><Relationship Id="rId1" Type="http://schemas.openxmlformats.org/officeDocument/2006/relationships/slideLayout" Target="../slideLayouts/slideLayout21.xml"/><Relationship Id="rId5" Type="http://schemas.openxmlformats.org/officeDocument/2006/relationships/image" Target="../media/image10.png"/><Relationship Id="rId4" Type="http://schemas.openxmlformats.org/officeDocument/2006/relationships/image" Target="../media/image67.jpg"/></Relationships>
</file>

<file path=ppt/slides/_rels/slide4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69.png"/><Relationship Id="rId4" Type="http://schemas.openxmlformats.org/officeDocument/2006/relationships/image" Target="../media/image57.gif"/></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21.xml"/><Relationship Id="rId5" Type="http://schemas.openxmlformats.org/officeDocument/2006/relationships/image" Target="../media/image10.png"/><Relationship Id="rId4" Type="http://schemas.openxmlformats.org/officeDocument/2006/relationships/image" Target="../media/image71.jpg"/></Relationships>
</file>

<file path=ppt/slides/_rels/slide5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2.xml"/><Relationship Id="rId1" Type="http://schemas.openxmlformats.org/officeDocument/2006/relationships/slideLayout" Target="../slideLayouts/slideLayout21.xml"/><Relationship Id="rId4" Type="http://schemas.openxmlformats.org/officeDocument/2006/relationships/image" Target="../media/image73.webp"/></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33.xml"/><Relationship Id="rId1" Type="http://schemas.openxmlformats.org/officeDocument/2006/relationships/slideLayout" Target="../slideLayouts/slideLayout2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8" name="TextBox 7">
            <a:extLst>
              <a:ext uri="{FF2B5EF4-FFF2-40B4-BE49-F238E27FC236}">
                <a16:creationId xmlns:a16="http://schemas.microsoft.com/office/drawing/2014/main" id="{A74667F1-84B6-324C-531B-92D48725BFBC}"/>
              </a:ext>
            </a:extLst>
          </p:cNvPr>
          <p:cNvSpPr txBox="1"/>
          <p:nvPr/>
        </p:nvSpPr>
        <p:spPr>
          <a:xfrm>
            <a:off x="243468" y="1572662"/>
            <a:ext cx="8657063" cy="1998176"/>
          </a:xfrm>
          <a:prstGeom prst="rect">
            <a:avLst/>
          </a:prstGeom>
          <a:noFill/>
        </p:spPr>
        <p:txBody>
          <a:bodyPr wrap="square">
            <a:spAutoFit/>
          </a:bodyPr>
          <a:lstStyle/>
          <a:p>
            <a:pPr algn="ctr">
              <a:lnSpc>
                <a:spcPct val="150000"/>
              </a:lnSpc>
            </a:pPr>
            <a:r>
              <a:rPr lang="en-US" sz="4400" b="1">
                <a:solidFill>
                  <a:srgbClr val="02123A"/>
                </a:solidFill>
                <a:latin typeface="Arial" panose="020B0604020202020204" pitchFamily="34" charset="0"/>
                <a:cs typeface="Arial" panose="020B0604020202020204" pitchFamily="34" charset="0"/>
              </a:rPr>
              <a:t>CHÀO MỪNG CÁC EM ĐẾN VỚI </a:t>
            </a:r>
            <a:r>
              <a:rPr lang="en-US" sz="4400" b="1">
                <a:solidFill>
                  <a:srgbClr val="BE0B23"/>
                </a:solidFill>
                <a:latin typeface="Arial" panose="020B0604020202020204" pitchFamily="34" charset="0"/>
                <a:cs typeface="Arial" panose="020B0604020202020204" pitchFamily="34" charset="0"/>
              </a:rPr>
              <a:t>MÔN HỌC LỊCH SỬ!</a:t>
            </a:r>
            <a:endParaRPr lang="en-US" sz="4400">
              <a:solidFill>
                <a:srgbClr val="BE0B23"/>
              </a:solidFill>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 name="TextBox 16">
            <a:extLst>
              <a:ext uri="{FF2B5EF4-FFF2-40B4-BE49-F238E27FC236}">
                <a16:creationId xmlns:a16="http://schemas.microsoft.com/office/drawing/2014/main" id="{B398E248-BD03-38F0-60B1-CF20CE8960C7}"/>
              </a:ext>
            </a:extLst>
          </p:cNvPr>
          <p:cNvSpPr txBox="1"/>
          <p:nvPr/>
        </p:nvSpPr>
        <p:spPr>
          <a:xfrm>
            <a:off x="2116665" y="492817"/>
            <a:ext cx="4910668" cy="551433"/>
          </a:xfrm>
          <a:prstGeom prst="rect">
            <a:avLst/>
          </a:prstGeom>
        </p:spPr>
        <p:txBody>
          <a:bodyPr wrap="square" lIns="0" tIns="0" rIns="0" bIns="0" rtlCol="0" anchor="t">
            <a:spAutoFit/>
          </a:bodyPr>
          <a:lstStyle/>
          <a:p>
            <a:pPr algn="ctr" defTabSz="457200">
              <a:lnSpc>
                <a:spcPts val="4320"/>
              </a:lnSpc>
              <a:buClrTx/>
            </a:pPr>
            <a:r>
              <a:rPr lang="en-US" sz="3600" b="1" kern="1200" dirty="0">
                <a:solidFill>
                  <a:schemeClr val="bg2">
                    <a:lumMod val="75000"/>
                  </a:schemeClr>
                </a:solidFill>
                <a:latin typeface="Arial" panose="020B0604020202020204" pitchFamily="34" charset="0"/>
                <a:ea typeface="+mn-ea"/>
                <a:cs typeface="Arial" panose="020B0604020202020204" pitchFamily="34" charset="0"/>
              </a:rPr>
              <a:t>NỘI DUNG </a:t>
            </a:r>
            <a:r>
              <a:rPr lang="en-US" sz="3600" b="1" kern="1200" dirty="0">
                <a:solidFill>
                  <a:srgbClr val="E03232"/>
                </a:solidFill>
                <a:latin typeface="Arial" panose="020B0604020202020204" pitchFamily="34" charset="0"/>
                <a:ea typeface="+mn-ea"/>
                <a:cs typeface="Arial" panose="020B0604020202020204" pitchFamily="34" charset="0"/>
              </a:rPr>
              <a:t>BÀI HỌC</a:t>
            </a:r>
          </a:p>
        </p:txBody>
      </p:sp>
      <p:grpSp>
        <p:nvGrpSpPr>
          <p:cNvPr id="3" name="Group 2">
            <a:extLst>
              <a:ext uri="{FF2B5EF4-FFF2-40B4-BE49-F238E27FC236}">
                <a16:creationId xmlns:a16="http://schemas.microsoft.com/office/drawing/2014/main" id="{3BA30FF4-00C4-3A4A-81F8-F21E4200BB37}"/>
              </a:ext>
            </a:extLst>
          </p:cNvPr>
          <p:cNvGrpSpPr/>
          <p:nvPr/>
        </p:nvGrpSpPr>
        <p:grpSpPr>
          <a:xfrm>
            <a:off x="267739" y="1205897"/>
            <a:ext cx="3441332" cy="1704347"/>
            <a:chOff x="225561" y="1444453"/>
            <a:chExt cx="3441332" cy="1704347"/>
          </a:xfrm>
        </p:grpSpPr>
        <p:sp>
          <p:nvSpPr>
            <p:cNvPr id="4" name="TextBox 3">
              <a:extLst>
                <a:ext uri="{FF2B5EF4-FFF2-40B4-BE49-F238E27FC236}">
                  <a16:creationId xmlns:a16="http://schemas.microsoft.com/office/drawing/2014/main" id="{B2472CEE-E2A6-C218-D810-3916178079B5}"/>
                </a:ext>
              </a:extLst>
            </p:cNvPr>
            <p:cNvSpPr txBox="1"/>
            <p:nvPr/>
          </p:nvSpPr>
          <p:spPr>
            <a:xfrm>
              <a:off x="1325138" y="1444453"/>
              <a:ext cx="1063082" cy="707886"/>
            </a:xfrm>
            <a:prstGeom prst="rect">
              <a:avLst/>
            </a:prstGeom>
            <a:noFill/>
          </p:spPr>
          <p:txBody>
            <a:bodyPr wrap="square">
              <a:spAutoFit/>
            </a:bodyPr>
            <a:lstStyle/>
            <a:p>
              <a:pPr marL="0" lvl="0" indent="0" algn="ctr" rtl="0">
                <a:spcBef>
                  <a:spcPts val="0"/>
                </a:spcBef>
                <a:spcAft>
                  <a:spcPts val="0"/>
                </a:spcAft>
                <a:buNone/>
              </a:pPr>
              <a:r>
                <a:rPr lang="en" sz="4000" b="1">
                  <a:solidFill>
                    <a:schemeClr val="bg2">
                      <a:lumMod val="75000"/>
                    </a:schemeClr>
                  </a:solidFill>
                  <a:latin typeface="Berlin Sans FB Demi" panose="020E0802020502020306" pitchFamily="34" charset="0"/>
                </a:rPr>
                <a:t>01</a:t>
              </a:r>
            </a:p>
          </p:txBody>
        </p:sp>
        <p:sp>
          <p:nvSpPr>
            <p:cNvPr id="5" name="TextBox 4">
              <a:extLst>
                <a:ext uri="{FF2B5EF4-FFF2-40B4-BE49-F238E27FC236}">
                  <a16:creationId xmlns:a16="http://schemas.microsoft.com/office/drawing/2014/main" id="{17FD32F8-89FC-6758-CBF5-02398373AF81}"/>
                </a:ext>
              </a:extLst>
            </p:cNvPr>
            <p:cNvSpPr txBox="1"/>
            <p:nvPr/>
          </p:nvSpPr>
          <p:spPr>
            <a:xfrm>
              <a:off x="225561" y="2016952"/>
              <a:ext cx="3441332" cy="1131848"/>
            </a:xfrm>
            <a:prstGeom prst="rect">
              <a:avLst/>
            </a:prstGeom>
            <a:noFill/>
          </p:spPr>
          <p:txBody>
            <a:bodyPr wrap="square">
              <a:spAutoFit/>
            </a:bodyPr>
            <a:lstStyle/>
            <a:p>
              <a:pPr algn="ctr">
                <a:lnSpc>
                  <a:spcPct val="150000"/>
                </a:lnSpc>
                <a:spcAft>
                  <a:spcPts val="1000"/>
                </a:spcAft>
              </a:pPr>
              <a:r>
                <a:rPr lang="en-US" sz="2400">
                  <a:solidFill>
                    <a:srgbClr val="E03232"/>
                  </a:solidFill>
                  <a:latin typeface="+mn-lt"/>
                  <a:ea typeface="Times New Roman" panose="02020603050405020304" pitchFamily="18" charset="0"/>
                </a:rPr>
                <a:t>Nguyên nhân xuất hiện Chiến tranh lạnh</a:t>
              </a:r>
              <a:endParaRPr lang="en-US" sz="2000">
                <a:solidFill>
                  <a:srgbClr val="E03232"/>
                </a:solidFill>
                <a:effectLst/>
                <a:latin typeface="+mn-lt"/>
                <a:ea typeface="Calibri" panose="020F0502020204030204" pitchFamily="34" charset="0"/>
              </a:endParaRPr>
            </a:p>
          </p:txBody>
        </p:sp>
      </p:grpSp>
      <p:grpSp>
        <p:nvGrpSpPr>
          <p:cNvPr id="6" name="Group 5">
            <a:extLst>
              <a:ext uri="{FF2B5EF4-FFF2-40B4-BE49-F238E27FC236}">
                <a16:creationId xmlns:a16="http://schemas.microsoft.com/office/drawing/2014/main" id="{A91C9CC2-094B-8490-AE2F-D82970A1F02C}"/>
              </a:ext>
            </a:extLst>
          </p:cNvPr>
          <p:cNvGrpSpPr/>
          <p:nvPr/>
        </p:nvGrpSpPr>
        <p:grpSpPr>
          <a:xfrm>
            <a:off x="3765037" y="1205897"/>
            <a:ext cx="2557345" cy="1704347"/>
            <a:chOff x="413725" y="1444453"/>
            <a:chExt cx="2557345" cy="1704347"/>
          </a:xfrm>
        </p:grpSpPr>
        <p:sp>
          <p:nvSpPr>
            <p:cNvPr id="7" name="TextBox 6">
              <a:extLst>
                <a:ext uri="{FF2B5EF4-FFF2-40B4-BE49-F238E27FC236}">
                  <a16:creationId xmlns:a16="http://schemas.microsoft.com/office/drawing/2014/main" id="{BDD634AB-A818-3575-CFDB-1FEFE0802EB0}"/>
                </a:ext>
              </a:extLst>
            </p:cNvPr>
            <p:cNvSpPr txBox="1"/>
            <p:nvPr/>
          </p:nvSpPr>
          <p:spPr>
            <a:xfrm>
              <a:off x="1122558" y="1444453"/>
              <a:ext cx="1063082" cy="707886"/>
            </a:xfrm>
            <a:prstGeom prst="rect">
              <a:avLst/>
            </a:prstGeom>
            <a:noFill/>
          </p:spPr>
          <p:txBody>
            <a:bodyPr wrap="square">
              <a:spAutoFit/>
            </a:bodyPr>
            <a:lstStyle/>
            <a:p>
              <a:pPr marL="0" lvl="0" indent="0" algn="ctr" rtl="0">
                <a:spcBef>
                  <a:spcPts val="0"/>
                </a:spcBef>
                <a:spcAft>
                  <a:spcPts val="0"/>
                </a:spcAft>
                <a:buNone/>
              </a:pPr>
              <a:r>
                <a:rPr lang="en" sz="4000" b="1">
                  <a:solidFill>
                    <a:schemeClr val="bg2">
                      <a:lumMod val="75000"/>
                    </a:schemeClr>
                  </a:solidFill>
                  <a:latin typeface="Berlin Sans FB Demi" panose="020E0802020502020306" pitchFamily="34" charset="0"/>
                </a:rPr>
                <a:t>02</a:t>
              </a:r>
            </a:p>
          </p:txBody>
        </p:sp>
        <p:sp>
          <p:nvSpPr>
            <p:cNvPr id="8" name="TextBox 7">
              <a:extLst>
                <a:ext uri="{FF2B5EF4-FFF2-40B4-BE49-F238E27FC236}">
                  <a16:creationId xmlns:a16="http://schemas.microsoft.com/office/drawing/2014/main" id="{4C6CCD47-5D55-1585-44F7-6DD85FBF52D8}"/>
                </a:ext>
              </a:extLst>
            </p:cNvPr>
            <p:cNvSpPr txBox="1"/>
            <p:nvPr/>
          </p:nvSpPr>
          <p:spPr>
            <a:xfrm>
              <a:off x="413725" y="2016952"/>
              <a:ext cx="2557345" cy="1131848"/>
            </a:xfrm>
            <a:prstGeom prst="rect">
              <a:avLst/>
            </a:prstGeom>
            <a:noFill/>
          </p:spPr>
          <p:txBody>
            <a:bodyPr wrap="square">
              <a:spAutoFit/>
            </a:bodyPr>
            <a:lstStyle/>
            <a:p>
              <a:pPr algn="ctr">
                <a:lnSpc>
                  <a:spcPct val="150000"/>
                </a:lnSpc>
                <a:spcAft>
                  <a:spcPts val="1000"/>
                </a:spcAft>
              </a:pPr>
              <a:r>
                <a:rPr lang="en-US" sz="2400">
                  <a:solidFill>
                    <a:srgbClr val="E03232"/>
                  </a:solidFill>
                  <a:latin typeface="+mn-lt"/>
                  <a:ea typeface="Times New Roman" panose="02020603050405020304" pitchFamily="18" charset="0"/>
                </a:rPr>
                <a:t>Biểu hiện của Chiến tranh lạnh</a:t>
              </a:r>
              <a:endParaRPr lang="en-US" sz="2000">
                <a:solidFill>
                  <a:srgbClr val="E03232"/>
                </a:solidFill>
                <a:effectLst/>
                <a:latin typeface="+mn-lt"/>
                <a:ea typeface="Calibri" panose="020F0502020204030204" pitchFamily="34" charset="0"/>
              </a:endParaRPr>
            </a:p>
          </p:txBody>
        </p:sp>
      </p:grpSp>
      <p:grpSp>
        <p:nvGrpSpPr>
          <p:cNvPr id="9" name="Group 8">
            <a:extLst>
              <a:ext uri="{FF2B5EF4-FFF2-40B4-BE49-F238E27FC236}">
                <a16:creationId xmlns:a16="http://schemas.microsoft.com/office/drawing/2014/main" id="{78E652FF-21E6-881B-3F22-F5579B6F56FE}"/>
              </a:ext>
            </a:extLst>
          </p:cNvPr>
          <p:cNvGrpSpPr/>
          <p:nvPr/>
        </p:nvGrpSpPr>
        <p:grpSpPr>
          <a:xfrm>
            <a:off x="6378348" y="1205897"/>
            <a:ext cx="2557345" cy="1704347"/>
            <a:chOff x="375426" y="1444453"/>
            <a:chExt cx="2557345" cy="1704347"/>
          </a:xfrm>
        </p:grpSpPr>
        <p:sp>
          <p:nvSpPr>
            <p:cNvPr id="10" name="TextBox 9">
              <a:extLst>
                <a:ext uri="{FF2B5EF4-FFF2-40B4-BE49-F238E27FC236}">
                  <a16:creationId xmlns:a16="http://schemas.microsoft.com/office/drawing/2014/main" id="{2E9897F9-30C3-5BE3-7B37-2F516343C9B0}"/>
                </a:ext>
              </a:extLst>
            </p:cNvPr>
            <p:cNvSpPr txBox="1"/>
            <p:nvPr/>
          </p:nvSpPr>
          <p:spPr>
            <a:xfrm>
              <a:off x="1122558" y="1444453"/>
              <a:ext cx="1063082" cy="707886"/>
            </a:xfrm>
            <a:prstGeom prst="rect">
              <a:avLst/>
            </a:prstGeom>
            <a:noFill/>
          </p:spPr>
          <p:txBody>
            <a:bodyPr wrap="square">
              <a:spAutoFit/>
            </a:bodyPr>
            <a:lstStyle/>
            <a:p>
              <a:pPr marL="0" lvl="0" indent="0" algn="ctr" rtl="0">
                <a:spcBef>
                  <a:spcPts val="0"/>
                </a:spcBef>
                <a:spcAft>
                  <a:spcPts val="0"/>
                </a:spcAft>
                <a:buNone/>
              </a:pPr>
              <a:r>
                <a:rPr lang="en" sz="4000" b="1">
                  <a:solidFill>
                    <a:schemeClr val="bg2">
                      <a:lumMod val="75000"/>
                    </a:schemeClr>
                  </a:solidFill>
                  <a:latin typeface="Berlin Sans FB Demi" panose="020E0802020502020306" pitchFamily="34" charset="0"/>
                </a:rPr>
                <a:t>03</a:t>
              </a:r>
            </a:p>
          </p:txBody>
        </p:sp>
        <p:sp>
          <p:nvSpPr>
            <p:cNvPr id="11" name="TextBox 10">
              <a:extLst>
                <a:ext uri="{FF2B5EF4-FFF2-40B4-BE49-F238E27FC236}">
                  <a16:creationId xmlns:a16="http://schemas.microsoft.com/office/drawing/2014/main" id="{1251F992-07A5-B43A-F8B5-9E786F1301B2}"/>
                </a:ext>
              </a:extLst>
            </p:cNvPr>
            <p:cNvSpPr txBox="1"/>
            <p:nvPr/>
          </p:nvSpPr>
          <p:spPr>
            <a:xfrm>
              <a:off x="375426" y="2016952"/>
              <a:ext cx="2557345" cy="1131848"/>
            </a:xfrm>
            <a:prstGeom prst="rect">
              <a:avLst/>
            </a:prstGeom>
            <a:noFill/>
          </p:spPr>
          <p:txBody>
            <a:bodyPr wrap="square">
              <a:spAutoFit/>
            </a:bodyPr>
            <a:lstStyle/>
            <a:p>
              <a:pPr algn="ctr">
                <a:lnSpc>
                  <a:spcPct val="150000"/>
                </a:lnSpc>
                <a:spcAft>
                  <a:spcPts val="1000"/>
                </a:spcAft>
              </a:pPr>
              <a:r>
                <a:rPr lang="en-US" sz="2400">
                  <a:solidFill>
                    <a:srgbClr val="E03232"/>
                  </a:solidFill>
                  <a:latin typeface="+mn-lt"/>
                  <a:ea typeface="Times New Roman" panose="02020603050405020304" pitchFamily="18" charset="0"/>
                </a:rPr>
                <a:t>Hậu quả của Chiến tranh lạnh</a:t>
              </a:r>
              <a:endParaRPr lang="en-US" sz="2000">
                <a:solidFill>
                  <a:srgbClr val="E03232"/>
                </a:solidFill>
                <a:effectLst/>
                <a:latin typeface="+mn-lt"/>
                <a:ea typeface="Calibri" panose="020F0502020204030204" pitchFamily="34" charset="0"/>
              </a:endParaRPr>
            </a:p>
          </p:txBody>
        </p:sp>
      </p:grpSp>
      <p:grpSp>
        <p:nvGrpSpPr>
          <p:cNvPr id="12" name="Group 11">
            <a:extLst>
              <a:ext uri="{FF2B5EF4-FFF2-40B4-BE49-F238E27FC236}">
                <a16:creationId xmlns:a16="http://schemas.microsoft.com/office/drawing/2014/main" id="{D2942739-6AB4-CF29-EE08-E3E9F5917221}"/>
              </a:ext>
            </a:extLst>
          </p:cNvPr>
          <p:cNvGrpSpPr/>
          <p:nvPr/>
        </p:nvGrpSpPr>
        <p:grpSpPr>
          <a:xfrm>
            <a:off x="1168337" y="3071892"/>
            <a:ext cx="6807323" cy="1891242"/>
            <a:chOff x="1147958" y="2964914"/>
            <a:chExt cx="6807323" cy="1891242"/>
          </a:xfrm>
        </p:grpSpPr>
        <p:sp>
          <p:nvSpPr>
            <p:cNvPr id="13" name="Freeform 2">
              <a:extLst>
                <a:ext uri="{FF2B5EF4-FFF2-40B4-BE49-F238E27FC236}">
                  <a16:creationId xmlns:a16="http://schemas.microsoft.com/office/drawing/2014/main" id="{6E70D75B-0AD9-6107-89BE-C5C19F819DC9}"/>
                </a:ext>
              </a:extLst>
            </p:cNvPr>
            <p:cNvSpPr/>
            <p:nvPr/>
          </p:nvSpPr>
          <p:spPr>
            <a:xfrm>
              <a:off x="1147958" y="2964914"/>
              <a:ext cx="2828025" cy="1891242"/>
            </a:xfrm>
            <a:custGeom>
              <a:avLst/>
              <a:gdLst/>
              <a:ahLst/>
              <a:cxnLst/>
              <a:rect l="l" t="t" r="r" b="b"/>
              <a:pathLst>
                <a:path w="2828025" h="1891242">
                  <a:moveTo>
                    <a:pt x="0" y="0"/>
                  </a:moveTo>
                  <a:lnTo>
                    <a:pt x="2828026" y="0"/>
                  </a:lnTo>
                  <a:lnTo>
                    <a:pt x="2828026" y="1891242"/>
                  </a:lnTo>
                  <a:lnTo>
                    <a:pt x="0" y="18912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Freeform 4">
              <a:extLst>
                <a:ext uri="{FF2B5EF4-FFF2-40B4-BE49-F238E27FC236}">
                  <a16:creationId xmlns:a16="http://schemas.microsoft.com/office/drawing/2014/main" id="{9953BAC2-D0FF-5E96-46AF-CDDE6B090E0A}"/>
                </a:ext>
              </a:extLst>
            </p:cNvPr>
            <p:cNvSpPr/>
            <p:nvPr/>
          </p:nvSpPr>
          <p:spPr>
            <a:xfrm>
              <a:off x="5221137" y="2964914"/>
              <a:ext cx="2734144" cy="1891242"/>
            </a:xfrm>
            <a:custGeom>
              <a:avLst/>
              <a:gdLst/>
              <a:ahLst/>
              <a:cxnLst/>
              <a:rect l="l" t="t" r="r" b="b"/>
              <a:pathLst>
                <a:path w="3824297" h="2347162">
                  <a:moveTo>
                    <a:pt x="0" y="0"/>
                  </a:moveTo>
                  <a:lnTo>
                    <a:pt x="3824297" y="0"/>
                  </a:lnTo>
                  <a:lnTo>
                    <a:pt x="3824297" y="2347162"/>
                  </a:lnTo>
                  <a:lnTo>
                    <a:pt x="0" y="2347162"/>
                  </a:lnTo>
                  <a:lnTo>
                    <a:pt x="0" y="0"/>
                  </a:lnTo>
                  <a:close/>
                </a:path>
              </a:pathLst>
            </a:custGeom>
            <a:blipFill>
              <a:blip r:embed="rId5"/>
              <a:stretch>
                <a:fillRect/>
              </a:stretch>
            </a:blipFill>
          </p:spPr>
          <p:txBody>
            <a:bodyPr/>
            <a:lstStyle/>
            <a:p>
              <a:endParaRPr lang="en-US"/>
            </a:p>
          </p:txBody>
        </p:sp>
        <p:sp>
          <p:nvSpPr>
            <p:cNvPr id="15" name="Multiplication Sign 14">
              <a:extLst>
                <a:ext uri="{FF2B5EF4-FFF2-40B4-BE49-F238E27FC236}">
                  <a16:creationId xmlns:a16="http://schemas.microsoft.com/office/drawing/2014/main" id="{07BD7729-3F7D-F87D-4140-051718DB1B37}"/>
                </a:ext>
              </a:extLst>
            </p:cNvPr>
            <p:cNvSpPr/>
            <p:nvPr/>
          </p:nvSpPr>
          <p:spPr>
            <a:xfrm>
              <a:off x="4065859" y="3448870"/>
              <a:ext cx="914400" cy="914400"/>
            </a:xfrm>
            <a:prstGeom prst="mathMultiply">
              <a:avLst/>
            </a:prstGeom>
            <a:solidFill>
              <a:srgbClr val="BE0B23"/>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ppt_y</p:attrName>
                                        </p:attrNameLst>
                                      </p:cBhvr>
                                      <p:tavLst>
                                        <p:tav tm="0">
                                          <p:val>
                                            <p:strVal val="#ppt_y+#ppt_h*1.125000"/>
                                          </p:val>
                                        </p:tav>
                                        <p:tav tm="100000">
                                          <p:val>
                                            <p:strVal val="#ppt_y"/>
                                          </p:val>
                                        </p:tav>
                                      </p:tavLst>
                                    </p:anim>
                                    <p:animEffect transition="in" filter="wipe(up)">
                                      <p:cBhvr>
                                        <p:cTn id="13" dur="500"/>
                                        <p:tgtEl>
                                          <p:spTgt spid="6"/>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p:tgtEl>
                                          <p:spTgt spid="9"/>
                                        </p:tgtEl>
                                        <p:attrNameLst>
                                          <p:attrName>ppt_y</p:attrName>
                                        </p:attrNameLst>
                                      </p:cBhvr>
                                      <p:tavLst>
                                        <p:tav tm="0">
                                          <p:val>
                                            <p:strVal val="#ppt_y+#ppt_h*1.125000"/>
                                          </p:val>
                                        </p:tav>
                                        <p:tav tm="100000">
                                          <p:val>
                                            <p:strVal val="#ppt_y"/>
                                          </p:val>
                                        </p:tav>
                                      </p:tavLst>
                                    </p:anim>
                                    <p:animEffect transition="in" filter="wipe(up)">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grpSp>
        <p:nvGrpSpPr>
          <p:cNvPr id="11" name="Group 10">
            <a:extLst>
              <a:ext uri="{FF2B5EF4-FFF2-40B4-BE49-F238E27FC236}">
                <a16:creationId xmlns:a16="http://schemas.microsoft.com/office/drawing/2014/main" id="{A46D6DB0-5821-46ED-9F42-BA956C230502}"/>
              </a:ext>
            </a:extLst>
          </p:cNvPr>
          <p:cNvGrpSpPr/>
          <p:nvPr/>
        </p:nvGrpSpPr>
        <p:grpSpPr>
          <a:xfrm>
            <a:off x="5881431" y="1150122"/>
            <a:ext cx="3052668" cy="3230299"/>
            <a:chOff x="5607395" y="1077275"/>
            <a:chExt cx="3052668" cy="3230299"/>
          </a:xfrm>
        </p:grpSpPr>
        <p:pic>
          <p:nvPicPr>
            <p:cNvPr id="262" name="Google Shape;262;p39"/>
            <p:cNvPicPr preferRelativeResize="0"/>
            <p:nvPr/>
          </p:nvPicPr>
          <p:blipFill>
            <a:blip r:embed="rId3">
              <a:alphaModFix/>
            </a:blip>
            <a:stretch>
              <a:fillRect/>
            </a:stretch>
          </p:blipFill>
          <p:spPr>
            <a:xfrm rot="746446">
              <a:off x="5729408" y="1077275"/>
              <a:ext cx="2908737" cy="1634446"/>
            </a:xfrm>
            <a:prstGeom prst="rect">
              <a:avLst/>
            </a:prstGeom>
            <a:noFill/>
            <a:ln>
              <a:noFill/>
            </a:ln>
          </p:spPr>
        </p:pic>
        <p:pic>
          <p:nvPicPr>
            <p:cNvPr id="263" name="Google Shape;263;p39"/>
            <p:cNvPicPr preferRelativeResize="0"/>
            <p:nvPr/>
          </p:nvPicPr>
          <p:blipFill rotWithShape="1">
            <a:blip r:embed="rId4">
              <a:alphaModFix/>
            </a:blip>
            <a:srcRect/>
            <a:stretch/>
          </p:blipFill>
          <p:spPr>
            <a:xfrm rot="-1142673">
              <a:off x="5607395" y="2364978"/>
              <a:ext cx="3052668" cy="1715331"/>
            </a:xfrm>
            <a:prstGeom prst="rect">
              <a:avLst/>
            </a:prstGeom>
            <a:noFill/>
            <a:ln>
              <a:noFill/>
            </a:ln>
          </p:spPr>
        </p:pic>
        <p:pic>
          <p:nvPicPr>
            <p:cNvPr id="267" name="Google Shape;267;p39"/>
            <p:cNvPicPr preferRelativeResize="0"/>
            <p:nvPr/>
          </p:nvPicPr>
          <p:blipFill>
            <a:blip r:embed="rId5">
              <a:alphaModFix/>
            </a:blip>
            <a:stretch>
              <a:fillRect/>
            </a:stretch>
          </p:blipFill>
          <p:spPr>
            <a:xfrm>
              <a:off x="5936398" y="1357225"/>
              <a:ext cx="2023025" cy="2950349"/>
            </a:xfrm>
            <a:prstGeom prst="rect">
              <a:avLst/>
            </a:prstGeom>
            <a:noFill/>
            <a:ln>
              <a:noFill/>
            </a:ln>
          </p:spPr>
        </p:pic>
      </p:grpSp>
      <p:sp>
        <p:nvSpPr>
          <p:cNvPr id="9" name="TextBox 8">
            <a:extLst>
              <a:ext uri="{FF2B5EF4-FFF2-40B4-BE49-F238E27FC236}">
                <a16:creationId xmlns:a16="http://schemas.microsoft.com/office/drawing/2014/main" id="{145552F8-2B6F-D420-F309-A506400A28B7}"/>
              </a:ext>
            </a:extLst>
          </p:cNvPr>
          <p:cNvSpPr txBox="1"/>
          <p:nvPr/>
        </p:nvSpPr>
        <p:spPr>
          <a:xfrm>
            <a:off x="2261479" y="763964"/>
            <a:ext cx="1480787" cy="1107996"/>
          </a:xfrm>
          <a:prstGeom prst="rect">
            <a:avLst/>
          </a:prstGeom>
          <a:noFill/>
        </p:spPr>
        <p:txBody>
          <a:bodyPr wrap="square">
            <a:spAutoFit/>
          </a:bodyPr>
          <a:lstStyle/>
          <a:p>
            <a:pPr marL="0" lvl="0" indent="0" algn="ctr" rtl="0">
              <a:spcBef>
                <a:spcPts val="0"/>
              </a:spcBef>
              <a:spcAft>
                <a:spcPts val="0"/>
              </a:spcAft>
              <a:buNone/>
            </a:pPr>
            <a:r>
              <a:rPr lang="en" sz="6600" b="1">
                <a:solidFill>
                  <a:schemeClr val="bg2">
                    <a:lumMod val="75000"/>
                  </a:schemeClr>
                </a:solidFill>
                <a:latin typeface="Berlin Sans FB Demi" panose="020E0802020502020306" pitchFamily="34" charset="0"/>
              </a:rPr>
              <a:t>01</a:t>
            </a:r>
          </a:p>
        </p:txBody>
      </p:sp>
      <p:sp>
        <p:nvSpPr>
          <p:cNvPr id="10" name="TextBox 9">
            <a:extLst>
              <a:ext uri="{FF2B5EF4-FFF2-40B4-BE49-F238E27FC236}">
                <a16:creationId xmlns:a16="http://schemas.microsoft.com/office/drawing/2014/main" id="{5FBCCC90-D326-0511-3276-3C9F197776AC}"/>
              </a:ext>
            </a:extLst>
          </p:cNvPr>
          <p:cNvSpPr txBox="1"/>
          <p:nvPr/>
        </p:nvSpPr>
        <p:spPr>
          <a:xfrm>
            <a:off x="353862" y="1788316"/>
            <a:ext cx="5552050" cy="2482667"/>
          </a:xfrm>
          <a:prstGeom prst="rect">
            <a:avLst/>
          </a:prstGeom>
          <a:noFill/>
        </p:spPr>
        <p:txBody>
          <a:bodyPr wrap="square">
            <a:spAutoFit/>
          </a:bodyPr>
          <a:lstStyle/>
          <a:p>
            <a:pPr algn="ctr">
              <a:lnSpc>
                <a:spcPct val="150000"/>
              </a:lnSpc>
            </a:pPr>
            <a:r>
              <a:rPr lang="en-US" sz="3600" b="1">
                <a:solidFill>
                  <a:srgbClr val="E03232"/>
                </a:solidFill>
                <a:latin typeface="+mn-lt"/>
                <a:ea typeface="Times New Roman" panose="02020603050405020304" pitchFamily="18" charset="0"/>
              </a:rPr>
              <a:t>NGUYÊN NHÂN </a:t>
            </a:r>
          </a:p>
          <a:p>
            <a:pPr algn="ctr">
              <a:lnSpc>
                <a:spcPct val="150000"/>
              </a:lnSpc>
            </a:pPr>
            <a:r>
              <a:rPr lang="en-US" sz="3600" b="1">
                <a:solidFill>
                  <a:srgbClr val="E03232"/>
                </a:solidFill>
                <a:latin typeface="+mn-lt"/>
                <a:ea typeface="Times New Roman" panose="02020603050405020304" pitchFamily="18" charset="0"/>
              </a:rPr>
              <a:t>XUẤT HIỆN </a:t>
            </a:r>
          </a:p>
          <a:p>
            <a:pPr algn="ctr">
              <a:lnSpc>
                <a:spcPct val="150000"/>
              </a:lnSpc>
            </a:pPr>
            <a:r>
              <a:rPr lang="en-US" sz="3600" b="1">
                <a:solidFill>
                  <a:srgbClr val="E03232"/>
                </a:solidFill>
                <a:latin typeface="+mn-lt"/>
                <a:ea typeface="Times New Roman" panose="02020603050405020304" pitchFamily="18" charset="0"/>
              </a:rPr>
              <a:t>CHIẾN TRANH LẠNH</a:t>
            </a:r>
            <a:endParaRPr lang="en-US" sz="3200" b="1">
              <a:solidFill>
                <a:srgbClr val="E03232"/>
              </a:solidFill>
              <a:effectLst/>
              <a:latin typeface="+mn-lt"/>
              <a:ea typeface="Calibri" panose="020F0502020204030204" pitchFamily="34" charset="0"/>
            </a:endParaRPr>
          </a:p>
        </p:txBody>
      </p:sp>
    </p:spTree>
  </p:cSld>
  <p:clrMapOvr>
    <a:masterClrMapping/>
  </p:clrMapOvr>
  <p:transition spd="slow">
    <p:comb/>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grpSp>
        <p:nvGrpSpPr>
          <p:cNvPr id="5" name="Group 4">
            <a:extLst>
              <a:ext uri="{FF2B5EF4-FFF2-40B4-BE49-F238E27FC236}">
                <a16:creationId xmlns:a16="http://schemas.microsoft.com/office/drawing/2014/main" id="{94126334-6539-234E-A48B-F25158A09945}"/>
              </a:ext>
            </a:extLst>
          </p:cNvPr>
          <p:cNvGrpSpPr/>
          <p:nvPr/>
        </p:nvGrpSpPr>
        <p:grpSpPr>
          <a:xfrm>
            <a:off x="404305" y="983122"/>
            <a:ext cx="3406485" cy="3177255"/>
            <a:chOff x="1299232" y="20664"/>
            <a:chExt cx="3406485" cy="3177255"/>
          </a:xfrm>
        </p:grpSpPr>
        <p:pic>
          <p:nvPicPr>
            <p:cNvPr id="6" name="Picture 33">
              <a:extLst>
                <a:ext uri="{FF2B5EF4-FFF2-40B4-BE49-F238E27FC236}">
                  <a16:creationId xmlns:a16="http://schemas.microsoft.com/office/drawing/2014/main" id="{C052D333-37EF-2DA0-7676-968B0837C535}"/>
                </a:ext>
              </a:extLst>
            </p:cNvPr>
            <p:cNvPicPr>
              <a:picLocks noChangeAspect="1"/>
            </p:cNvPicPr>
            <p:nvPr/>
          </p:nvPicPr>
          <p:blipFill>
            <a:blip r:embed="rId3"/>
            <a:srcRect/>
            <a:stretch>
              <a:fillRect/>
            </a:stretch>
          </p:blipFill>
          <p:spPr>
            <a:xfrm>
              <a:off x="2480660" y="20664"/>
              <a:ext cx="1043631" cy="833600"/>
            </a:xfrm>
            <a:prstGeom prst="rect">
              <a:avLst/>
            </a:prstGeom>
          </p:spPr>
        </p:pic>
        <p:sp>
          <p:nvSpPr>
            <p:cNvPr id="7" name="TextBox 6">
              <a:extLst>
                <a:ext uri="{FF2B5EF4-FFF2-40B4-BE49-F238E27FC236}">
                  <a16:creationId xmlns:a16="http://schemas.microsoft.com/office/drawing/2014/main" id="{51977E35-D0F0-3309-C118-25BB55B8FD14}"/>
                </a:ext>
              </a:extLst>
            </p:cNvPr>
            <p:cNvSpPr txBox="1"/>
            <p:nvPr/>
          </p:nvSpPr>
          <p:spPr>
            <a:xfrm>
              <a:off x="1299232" y="854264"/>
              <a:ext cx="3406485" cy="2343655"/>
            </a:xfrm>
            <a:prstGeom prst="rect">
              <a:avLst/>
            </a:prstGeom>
            <a:noFill/>
          </p:spPr>
          <p:txBody>
            <a:bodyPr wrap="square">
              <a:spAutoFit/>
            </a:bodyPr>
            <a:lstStyle/>
            <a:p>
              <a:pPr algn="just">
                <a:lnSpc>
                  <a:spcPct val="150000"/>
                </a:lnSpc>
              </a:pPr>
              <a:r>
                <a:rPr lang="en-US" sz="2000"/>
                <a:t>K</a:t>
              </a:r>
              <a:r>
                <a:rPr lang="vi-VN" sz="2000"/>
                <a:t>hai thác Hình 9.1, Tư liệu, thông tin mục 1 SGK tr.41 và trả lời câu hỏi: </a:t>
              </a:r>
              <a:r>
                <a:rPr lang="vi-VN" sz="2000" b="1" i="1">
                  <a:solidFill>
                    <a:srgbClr val="FF0000"/>
                  </a:solidFill>
                </a:rPr>
                <a:t>Trình bày nguyên nhân dẫn đến Chiến tranh lạnh.</a:t>
              </a:r>
              <a:endParaRPr lang="en-US" sz="2000"/>
            </a:p>
          </p:txBody>
        </p:sp>
      </p:grpSp>
      <p:grpSp>
        <p:nvGrpSpPr>
          <p:cNvPr id="19" name="Group 18">
            <a:extLst>
              <a:ext uri="{FF2B5EF4-FFF2-40B4-BE49-F238E27FC236}">
                <a16:creationId xmlns:a16="http://schemas.microsoft.com/office/drawing/2014/main" id="{8AF244C1-871D-983E-8FC9-3FB5C58F58B2}"/>
              </a:ext>
            </a:extLst>
          </p:cNvPr>
          <p:cNvGrpSpPr/>
          <p:nvPr/>
        </p:nvGrpSpPr>
        <p:grpSpPr>
          <a:xfrm>
            <a:off x="4143119" y="759033"/>
            <a:ext cx="4823513" cy="3625434"/>
            <a:chOff x="4143476" y="1062165"/>
            <a:chExt cx="4823513" cy="3625434"/>
          </a:xfrm>
        </p:grpSpPr>
        <p:pic>
          <p:nvPicPr>
            <p:cNvPr id="14" name="Picture 13">
              <a:extLst>
                <a:ext uri="{FF2B5EF4-FFF2-40B4-BE49-F238E27FC236}">
                  <a16:creationId xmlns:a16="http://schemas.microsoft.com/office/drawing/2014/main" id="{F9E3E859-9EE9-A360-331F-AEC045534AB4}"/>
                </a:ext>
              </a:extLst>
            </p:cNvPr>
            <p:cNvPicPr>
              <a:picLocks noChangeAspect="1"/>
            </p:cNvPicPr>
            <p:nvPr/>
          </p:nvPicPr>
          <p:blipFill>
            <a:blip r:embed="rId4"/>
            <a:srcRect/>
            <a:stretch/>
          </p:blipFill>
          <p:spPr>
            <a:xfrm>
              <a:off x="4143476" y="1062165"/>
              <a:ext cx="4823513" cy="2840091"/>
            </a:xfrm>
            <a:prstGeom prst="rect">
              <a:avLst/>
            </a:prstGeom>
          </p:spPr>
        </p:pic>
        <p:sp>
          <p:nvSpPr>
            <p:cNvPr id="15" name="TextBox 14">
              <a:extLst>
                <a:ext uri="{FF2B5EF4-FFF2-40B4-BE49-F238E27FC236}">
                  <a16:creationId xmlns:a16="http://schemas.microsoft.com/office/drawing/2014/main" id="{27F6B1D8-D016-708D-15EA-D5C8ABC170B9}"/>
                </a:ext>
              </a:extLst>
            </p:cNvPr>
            <p:cNvSpPr txBox="1"/>
            <p:nvPr/>
          </p:nvSpPr>
          <p:spPr>
            <a:xfrm>
              <a:off x="4331205" y="3902256"/>
              <a:ext cx="4447887" cy="785343"/>
            </a:xfrm>
            <a:prstGeom prst="rect">
              <a:avLst/>
            </a:prstGeom>
            <a:noFill/>
          </p:spPr>
          <p:txBody>
            <a:bodyPr wrap="square" rtlCol="0">
              <a:spAutoFit/>
            </a:bodyPr>
            <a:lstStyle/>
            <a:p>
              <a:pPr algn="ctr">
                <a:lnSpc>
                  <a:spcPct val="150000"/>
                </a:lnSpc>
              </a:pPr>
              <a:r>
                <a:rPr lang="en-US" sz="1600" b="1"/>
                <a:t>Hình 9.1. </a:t>
              </a:r>
              <a:r>
                <a:rPr lang="en-US" sz="1600"/>
                <a:t>Tổng thống Tơ-ru-man đọc diễn văn trước Quốc hội Mỹ (3 – 1947)</a:t>
              </a:r>
            </a:p>
          </p:txBody>
        </p:sp>
      </p:grpSp>
      <p:pic>
        <p:nvPicPr>
          <p:cNvPr id="2" name="Picture 1">
            <a:extLst>
              <a:ext uri="{FF2B5EF4-FFF2-40B4-BE49-F238E27FC236}">
                <a16:creationId xmlns:a16="http://schemas.microsoft.com/office/drawing/2014/main" id="{AFC68DA2-63C9-E284-5616-BFF011DCA904}"/>
              </a:ext>
            </a:extLst>
          </p:cNvPr>
          <p:cNvPicPr>
            <a:picLocks noChangeAspect="1"/>
          </p:cNvPicPr>
          <p:nvPr/>
        </p:nvPicPr>
        <p:blipFill>
          <a:blip r:embed="rId5"/>
          <a:stretch>
            <a:fillRect/>
          </a:stretch>
        </p:blipFill>
        <p:spPr>
          <a:xfrm>
            <a:off x="8040809" y="4925493"/>
            <a:ext cx="1103191" cy="2180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F2FAE3E2-5CF7-4DA0-28C2-A9AD0D765635}"/>
              </a:ext>
            </a:extLst>
          </p:cNvPr>
          <p:cNvSpPr/>
          <p:nvPr/>
        </p:nvSpPr>
        <p:spPr>
          <a:xfrm>
            <a:off x="285691" y="214851"/>
            <a:ext cx="3977153" cy="4713798"/>
          </a:xfrm>
          <a:prstGeom prst="round2DiagRect">
            <a:avLst>
              <a:gd name="adj1" fmla="val 9770"/>
              <a:gd name="adj2" fmla="val 0"/>
            </a:avLst>
          </a:prstGeom>
          <a:solidFill>
            <a:srgbClr val="FFFFFF"/>
          </a:solidFill>
          <a:ln w="25400" cap="flat" cmpd="sng" algn="ctr">
            <a:solidFill>
              <a:srgbClr val="0070C0"/>
            </a:solidFill>
            <a:prstDash val="lgDash"/>
          </a:ln>
          <a:effectLst/>
        </p:spPr>
        <p:txBody>
          <a:bodyPr rtlCol="0" anchor="ctr"/>
          <a:lstStyle/>
          <a:p>
            <a:pPr lvl="0" algn="just">
              <a:lnSpc>
                <a:spcPct val="150000"/>
              </a:lnSpc>
              <a:buClrTx/>
            </a:pPr>
            <a:r>
              <a:rPr kumimoji="0" lang="vi-VN"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TƯ LIỆU</a:t>
            </a:r>
            <a:r>
              <a:rPr kumimoji="0" lang="en-US"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 1</a:t>
            </a:r>
            <a:r>
              <a:rPr kumimoji="0" lang="vi-VN"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a:t>
            </a:r>
            <a:r>
              <a:rPr kumimoji="0" lang="en-US"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 </a:t>
            </a:r>
            <a:r>
              <a:rPr lang="vi-VN" sz="2000" kern="100">
                <a:solidFill>
                  <a:schemeClr val="tx1"/>
                </a:solidFill>
                <a:latin typeface="Times New Roman" panose="02020603050405020304" pitchFamily="18" charset="0"/>
                <a:ea typeface="Calibri" panose="020F0502020204030204" pitchFamily="34" charset="0"/>
                <a:cs typeface="+mn-cs"/>
              </a:rPr>
              <a:t>“</a:t>
            </a:r>
            <a:r>
              <a:rPr lang="en-US" sz="2000" kern="100">
                <a:solidFill>
                  <a:schemeClr val="tx1"/>
                </a:solidFill>
                <a:latin typeface="Times New Roman" panose="02020603050405020304" pitchFamily="18" charset="0"/>
                <a:ea typeface="Calibri" panose="020F0502020204030204" pitchFamily="34" charset="0"/>
                <a:cs typeface="+mn-cs"/>
              </a:rPr>
              <a:t>Theo Tơ-ru-man, các nước Đông Âu “vừa mới bị cộng sản thôn tính”… Vì vậy, Mỹ phải đứng ra “đảm nhiệm sứ mạng lãnh đạo thế giới tự do”… chống lại “sự đe dọa” của chủ nghĩa cộng sản, chống lại sự “bành trướng” của Liên Xô.</a:t>
            </a:r>
            <a:r>
              <a:rPr lang="vi-VN" sz="2000" kern="100">
                <a:solidFill>
                  <a:schemeClr val="tx1"/>
                </a:solidFill>
                <a:latin typeface="Times New Roman" panose="02020603050405020304" pitchFamily="18" charset="0"/>
                <a:ea typeface="Calibri" panose="020F0502020204030204" pitchFamily="34" charset="0"/>
                <a:cs typeface="+mn-cs"/>
              </a:rPr>
              <a:t>”. </a:t>
            </a:r>
          </a:p>
          <a:p>
            <a:pPr lvl="0" algn="r">
              <a:lnSpc>
                <a:spcPct val="150000"/>
              </a:lnSpc>
              <a:buClrTx/>
            </a:pPr>
            <a:r>
              <a:rPr lang="vi-VN" kern="100">
                <a:solidFill>
                  <a:schemeClr val="tx1"/>
                </a:solidFill>
                <a:latin typeface="Times New Roman" panose="02020603050405020304" pitchFamily="18" charset="0"/>
                <a:ea typeface="Calibri" panose="020F0502020204030204" pitchFamily="34" charset="0"/>
                <a:cs typeface="+mn-cs"/>
              </a:rPr>
              <a:t>(</a:t>
            </a:r>
            <a:r>
              <a:rPr lang="en-US" kern="100">
                <a:solidFill>
                  <a:schemeClr val="tx1"/>
                </a:solidFill>
                <a:latin typeface="Times New Roman" panose="02020603050405020304" pitchFamily="18" charset="0"/>
                <a:ea typeface="Calibri" panose="020F0502020204030204" pitchFamily="34" charset="0"/>
                <a:cs typeface="+mn-cs"/>
              </a:rPr>
              <a:t>Nguyễn Anh Thái (Chủ biên), </a:t>
            </a:r>
            <a:r>
              <a:rPr lang="en-US" i="1" kern="100">
                <a:solidFill>
                  <a:schemeClr val="tx1"/>
                </a:solidFill>
                <a:latin typeface="Times New Roman" panose="02020603050405020304" pitchFamily="18" charset="0"/>
                <a:ea typeface="Calibri" panose="020F0502020204030204" pitchFamily="34" charset="0"/>
                <a:cs typeface="+mn-cs"/>
              </a:rPr>
              <a:t>Lịch sử thế giới hiện đại từ 1945 đến 1995</a:t>
            </a:r>
            <a:r>
              <a:rPr lang="en-US" kern="100">
                <a:solidFill>
                  <a:schemeClr val="tx1"/>
                </a:solidFill>
                <a:latin typeface="Times New Roman" panose="02020603050405020304" pitchFamily="18" charset="0"/>
                <a:ea typeface="Calibri" panose="020F0502020204030204" pitchFamily="34" charset="0"/>
                <a:cs typeface="+mn-cs"/>
              </a:rPr>
              <a:t>, Quyển A, NXB Đại học Quốc gia Hà Nội, 1999, tr.34</a:t>
            </a:r>
            <a:r>
              <a:rPr lang="vi-VN" kern="100">
                <a:solidFill>
                  <a:schemeClr val="tx1"/>
                </a:solidFill>
                <a:latin typeface="Times New Roman" panose="02020603050405020304" pitchFamily="18" charset="0"/>
                <a:ea typeface="Calibri" panose="020F0502020204030204" pitchFamily="34" charset="0"/>
                <a:cs typeface="+mn-cs"/>
              </a:rPr>
              <a:t>)</a:t>
            </a:r>
            <a:r>
              <a:rPr kumimoji="0" lang="en-US" i="0" u="none" strike="noStrike" kern="100" cap="none" spc="0" normalizeH="0" noProof="0">
                <a:ln>
                  <a:noFill/>
                </a:ln>
                <a:solidFill>
                  <a:schemeClr val="tx1"/>
                </a:solidFill>
                <a:effectLst/>
                <a:uLnTx/>
                <a:uFillTx/>
                <a:latin typeface="Times New Roman" panose="02020603050405020304" pitchFamily="18" charset="0"/>
                <a:ea typeface="Calibri" panose="020F0502020204030204" pitchFamily="34" charset="0"/>
                <a:cs typeface="+mn-cs"/>
              </a:rPr>
              <a:t> </a:t>
            </a:r>
            <a:endParaRPr kumimoji="0" lang="en-US" sz="600" i="0" u="none" strike="noStrike" kern="0" cap="none" spc="0" normalizeH="0" baseline="0" noProof="0">
              <a:ln>
                <a:noFill/>
              </a:ln>
              <a:solidFill>
                <a:schemeClr val="tx1"/>
              </a:solidFill>
              <a:effectLst/>
              <a:uLnTx/>
              <a:uFillTx/>
              <a:ea typeface="+mn-ea"/>
              <a:cs typeface="+mn-cs"/>
            </a:endParaRPr>
          </a:p>
        </p:txBody>
      </p:sp>
      <p:grpSp>
        <p:nvGrpSpPr>
          <p:cNvPr id="4" name="Group 3">
            <a:extLst>
              <a:ext uri="{FF2B5EF4-FFF2-40B4-BE49-F238E27FC236}">
                <a16:creationId xmlns:a16="http://schemas.microsoft.com/office/drawing/2014/main" id="{2FC42BF3-F871-A62C-D70D-020F207DD85D}"/>
              </a:ext>
            </a:extLst>
          </p:cNvPr>
          <p:cNvGrpSpPr/>
          <p:nvPr/>
        </p:nvGrpSpPr>
        <p:grpSpPr>
          <a:xfrm>
            <a:off x="4685045" y="496060"/>
            <a:ext cx="4046220" cy="4151380"/>
            <a:chOff x="4793273" y="979170"/>
            <a:chExt cx="4046220" cy="4151380"/>
          </a:xfrm>
        </p:grpSpPr>
        <p:sp>
          <p:nvSpPr>
            <p:cNvPr id="5" name="Rectangle: Rounded Corners 4">
              <a:extLst>
                <a:ext uri="{FF2B5EF4-FFF2-40B4-BE49-F238E27FC236}">
                  <a16:creationId xmlns:a16="http://schemas.microsoft.com/office/drawing/2014/main" id="{6E6E9DE9-E935-21F6-9025-3A2A93C69CD0}"/>
                </a:ext>
              </a:extLst>
            </p:cNvPr>
            <p:cNvSpPr/>
            <p:nvPr/>
          </p:nvSpPr>
          <p:spPr>
            <a:xfrm>
              <a:off x="5494606" y="979170"/>
              <a:ext cx="2643553" cy="704850"/>
            </a:xfrm>
            <a:custGeom>
              <a:avLst/>
              <a:gdLst>
                <a:gd name="connsiteX0" fmla="*/ 0 w 2643553"/>
                <a:gd name="connsiteY0" fmla="*/ 117477 h 704850"/>
                <a:gd name="connsiteX1" fmla="*/ 117477 w 2643553"/>
                <a:gd name="connsiteY1" fmla="*/ 0 h 704850"/>
                <a:gd name="connsiteX2" fmla="*/ 2526076 w 2643553"/>
                <a:gd name="connsiteY2" fmla="*/ 0 h 704850"/>
                <a:gd name="connsiteX3" fmla="*/ 2643553 w 2643553"/>
                <a:gd name="connsiteY3" fmla="*/ 117477 h 704850"/>
                <a:gd name="connsiteX4" fmla="*/ 2643553 w 2643553"/>
                <a:gd name="connsiteY4" fmla="*/ 587373 h 704850"/>
                <a:gd name="connsiteX5" fmla="*/ 2526076 w 2643553"/>
                <a:gd name="connsiteY5" fmla="*/ 704850 h 704850"/>
                <a:gd name="connsiteX6" fmla="*/ 117477 w 2643553"/>
                <a:gd name="connsiteY6" fmla="*/ 704850 h 704850"/>
                <a:gd name="connsiteX7" fmla="*/ 0 w 2643553"/>
                <a:gd name="connsiteY7" fmla="*/ 587373 h 704850"/>
                <a:gd name="connsiteX8" fmla="*/ 0 w 2643553"/>
                <a:gd name="connsiteY8" fmla="*/ 117477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3553" h="704850" fill="none" extrusionOk="0">
                  <a:moveTo>
                    <a:pt x="0" y="117477"/>
                  </a:moveTo>
                  <a:cubicBezTo>
                    <a:pt x="-6465" y="46919"/>
                    <a:pt x="53497" y="-399"/>
                    <a:pt x="117477" y="0"/>
                  </a:cubicBezTo>
                  <a:cubicBezTo>
                    <a:pt x="388222" y="-57087"/>
                    <a:pt x="2193070" y="-25100"/>
                    <a:pt x="2526076" y="0"/>
                  </a:cubicBezTo>
                  <a:cubicBezTo>
                    <a:pt x="2592720" y="-3443"/>
                    <a:pt x="2637192" y="51684"/>
                    <a:pt x="2643553" y="117477"/>
                  </a:cubicBezTo>
                  <a:cubicBezTo>
                    <a:pt x="2615838" y="241077"/>
                    <a:pt x="2655212" y="520285"/>
                    <a:pt x="2643553" y="587373"/>
                  </a:cubicBezTo>
                  <a:cubicBezTo>
                    <a:pt x="2634809" y="651435"/>
                    <a:pt x="2595611" y="714783"/>
                    <a:pt x="2526076" y="704850"/>
                  </a:cubicBezTo>
                  <a:cubicBezTo>
                    <a:pt x="2210230" y="850806"/>
                    <a:pt x="736261" y="573329"/>
                    <a:pt x="117477" y="704850"/>
                  </a:cubicBezTo>
                  <a:cubicBezTo>
                    <a:pt x="46331" y="715789"/>
                    <a:pt x="-2140" y="644122"/>
                    <a:pt x="0" y="587373"/>
                  </a:cubicBezTo>
                  <a:cubicBezTo>
                    <a:pt x="-22626" y="495313"/>
                    <a:pt x="21804" y="267135"/>
                    <a:pt x="0" y="117477"/>
                  </a:cubicBezTo>
                  <a:close/>
                </a:path>
                <a:path w="2643553" h="704850" stroke="0" extrusionOk="0">
                  <a:moveTo>
                    <a:pt x="0" y="117477"/>
                  </a:moveTo>
                  <a:cubicBezTo>
                    <a:pt x="-1510" y="47513"/>
                    <a:pt x="43829" y="6696"/>
                    <a:pt x="117477" y="0"/>
                  </a:cubicBezTo>
                  <a:cubicBezTo>
                    <a:pt x="1094210" y="59252"/>
                    <a:pt x="2138942" y="25756"/>
                    <a:pt x="2526076" y="0"/>
                  </a:cubicBezTo>
                  <a:cubicBezTo>
                    <a:pt x="2593406" y="12384"/>
                    <a:pt x="2648176" y="52295"/>
                    <a:pt x="2643553" y="117477"/>
                  </a:cubicBezTo>
                  <a:cubicBezTo>
                    <a:pt x="2660157" y="219064"/>
                    <a:pt x="2610546" y="507790"/>
                    <a:pt x="2643553" y="587373"/>
                  </a:cubicBezTo>
                  <a:cubicBezTo>
                    <a:pt x="2651961" y="652363"/>
                    <a:pt x="2590456" y="702983"/>
                    <a:pt x="2526076" y="704850"/>
                  </a:cubicBezTo>
                  <a:cubicBezTo>
                    <a:pt x="1340497" y="561095"/>
                    <a:pt x="364117" y="872800"/>
                    <a:pt x="117477" y="704850"/>
                  </a:cubicBezTo>
                  <a:cubicBezTo>
                    <a:pt x="56833" y="709210"/>
                    <a:pt x="8769" y="655536"/>
                    <a:pt x="0" y="587373"/>
                  </a:cubicBezTo>
                  <a:cubicBezTo>
                    <a:pt x="15167" y="401113"/>
                    <a:pt x="6699" y="211890"/>
                    <a:pt x="0" y="117477"/>
                  </a:cubicBezTo>
                  <a:close/>
                </a:path>
              </a:pathLst>
            </a:custGeom>
            <a:solidFill>
              <a:schemeClr val="accent3">
                <a:lumMod val="40000"/>
                <a:lumOff val="60000"/>
              </a:schemeClr>
            </a:solidFill>
            <a:ln>
              <a:solidFill>
                <a:schemeClr val="bg2"/>
              </a:solidFill>
              <a:extLst>
                <a:ext uri="{C807C97D-BFC1-408E-A445-0C87EB9F89A2}">
                  <ask:lineSketchStyleProps xmlns:ask="http://schemas.microsoft.com/office/drawing/2018/sketchyshapes" sd="1632777186">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a:solidFill>
                    <a:schemeClr val="tx1"/>
                  </a:solidFill>
                  <a:latin typeface="Arial"/>
                </a:rPr>
                <a:t>Gợi ý</a:t>
              </a:r>
              <a:endParaRPr kumimoji="0" lang="en-US" sz="2400" b="0" i="0" u="none" strike="noStrike" kern="0" cap="none" spc="0" normalizeH="0" baseline="0" noProof="0">
                <a:ln>
                  <a:noFill/>
                </a:ln>
                <a:solidFill>
                  <a:schemeClr val="tx1"/>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FC4F3D94-6AA7-6272-A5CC-9DF6ED3DB673}"/>
                </a:ext>
              </a:extLst>
            </p:cNvPr>
            <p:cNvSpPr txBox="1"/>
            <p:nvPr/>
          </p:nvSpPr>
          <p:spPr>
            <a:xfrm>
              <a:off x="4793273" y="1863565"/>
              <a:ext cx="4046220" cy="326698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Thái độ của các nước tư bản đối với Liên Xô trước khi trở thành đồng minh trong Chiến tranh thế giới thứ hai là gì?</a:t>
              </a:r>
            </a:p>
            <a:p>
              <a:pPr marL="342900" indent="-342900" algn="just">
                <a:lnSpc>
                  <a:spcPct val="150000"/>
                </a:lnSpc>
                <a:buFont typeface="Arial" panose="020B0604020202020204" pitchFamily="34" charset="0"/>
                <a:buChar char="•"/>
              </a:pPr>
              <a:r>
                <a:rPr lang="vi-VN" sz="2000"/>
                <a:t>Tại sao lại như vậy?</a:t>
              </a:r>
            </a:p>
            <a:p>
              <a:pPr marL="342900" indent="-342900" algn="just">
                <a:lnSpc>
                  <a:spcPct val="150000"/>
                </a:lnSpc>
                <a:buFont typeface="Arial" panose="020B0604020202020204" pitchFamily="34" charset="0"/>
                <a:buChar char="•"/>
              </a:pPr>
              <a:r>
                <a:rPr lang="vi-VN" sz="2000"/>
                <a:t>Nước nào phát động Chiến tranh lạnh? Vì sao?</a:t>
              </a:r>
            </a:p>
          </p:txBody>
        </p:sp>
      </p:grpSp>
    </p:spTree>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C90561DB-B92D-5ED9-51A9-B79483AEA342}"/>
              </a:ext>
            </a:extLst>
          </p:cNvPr>
          <p:cNvSpPr/>
          <p:nvPr/>
        </p:nvSpPr>
        <p:spPr>
          <a:xfrm>
            <a:off x="381000" y="1200150"/>
            <a:ext cx="5021510" cy="685800"/>
          </a:xfrm>
          <a:prstGeom prst="roundRect">
            <a:avLst>
              <a:gd name="adj" fmla="val 50000"/>
            </a:avLst>
          </a:prstGeom>
          <a:solidFill>
            <a:srgbClr val="FFFFFF"/>
          </a:solidFill>
          <a:ln w="28575">
            <a:solidFill>
              <a:srgbClr val="FFC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r>
              <a:rPr lang="vi-VN" sz="2000" kern="1200">
                <a:solidFill>
                  <a:prstClr val="black"/>
                </a:solidFill>
              </a:rPr>
              <a:t>công khai thực hiện Chiến lược toàn cầu</a:t>
            </a:r>
            <a:endParaRPr lang="en-US" sz="2000" kern="1200">
              <a:solidFill>
                <a:prstClr val="black"/>
              </a:solidFill>
              <a:latin typeface="Calibri"/>
            </a:endParaRPr>
          </a:p>
        </p:txBody>
      </p:sp>
      <p:sp>
        <p:nvSpPr>
          <p:cNvPr id="14" name="Rectangle: Rounded Corners 13">
            <a:extLst>
              <a:ext uri="{FF2B5EF4-FFF2-40B4-BE49-F238E27FC236}">
                <a16:creationId xmlns:a16="http://schemas.microsoft.com/office/drawing/2014/main" id="{B67A59B5-A8E7-86F7-44AD-F5148E5E9B28}"/>
              </a:ext>
            </a:extLst>
          </p:cNvPr>
          <p:cNvSpPr/>
          <p:nvPr/>
        </p:nvSpPr>
        <p:spPr>
          <a:xfrm>
            <a:off x="5524500" y="1200150"/>
            <a:ext cx="3363636" cy="685800"/>
          </a:xfrm>
          <a:prstGeom prst="roundRect">
            <a:avLst>
              <a:gd name="adj" fmla="val 50000"/>
            </a:avLst>
          </a:prstGeom>
          <a:solidFill>
            <a:srgbClr val="FFFFFF"/>
          </a:solidFill>
          <a:ln w="28575">
            <a:solidFill>
              <a:srgbClr val="92D05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r>
              <a:rPr lang="vi-VN" sz="2000" kern="1200">
                <a:solidFill>
                  <a:prstClr val="black"/>
                </a:solidFill>
              </a:rPr>
              <a:t>từ bỏ hợp tác với Liên Xô</a:t>
            </a:r>
            <a:endParaRPr lang="en-US" sz="2000" kern="1200">
              <a:solidFill>
                <a:prstClr val="black"/>
              </a:solidFill>
              <a:latin typeface="Calibri"/>
            </a:endParaRPr>
          </a:p>
        </p:txBody>
      </p:sp>
      <p:sp>
        <p:nvSpPr>
          <p:cNvPr id="15" name="Rectangle: Rounded Corners 14">
            <a:extLst>
              <a:ext uri="{FF2B5EF4-FFF2-40B4-BE49-F238E27FC236}">
                <a16:creationId xmlns:a16="http://schemas.microsoft.com/office/drawing/2014/main" id="{48E72D38-CEFC-F70A-749F-6D2D6B576F8C}"/>
              </a:ext>
            </a:extLst>
          </p:cNvPr>
          <p:cNvSpPr/>
          <p:nvPr/>
        </p:nvSpPr>
        <p:spPr>
          <a:xfrm>
            <a:off x="381000" y="2058351"/>
            <a:ext cx="8507136" cy="685800"/>
          </a:xfrm>
          <a:prstGeom prst="roundRect">
            <a:avLst>
              <a:gd name="adj" fmla="val 50000"/>
            </a:avLst>
          </a:prstGeom>
          <a:solidFill>
            <a:srgbClr val="FFFFFF"/>
          </a:solidFill>
          <a:ln w="28575">
            <a:solidFill>
              <a:srgbClr val="0070C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r>
              <a:rPr lang="vi-VN" sz="2000" kern="1200">
                <a:solidFill>
                  <a:prstClr val="black"/>
                </a:solidFill>
              </a:rPr>
              <a:t>bắt đầu cuộc Chiến tranh lạnh lạnh chống Liên Xô và các nước </a:t>
            </a:r>
            <a:r>
              <a:rPr lang="en-US" sz="2000" kern="1200">
                <a:solidFill>
                  <a:prstClr val="black"/>
                </a:solidFill>
              </a:rPr>
              <a:t>XHCN</a:t>
            </a:r>
            <a:endParaRPr lang="en-US" sz="2000" kern="1200">
              <a:solidFill>
                <a:prstClr val="black"/>
              </a:solidFill>
              <a:latin typeface="Calibri"/>
            </a:endParaRPr>
          </a:p>
        </p:txBody>
      </p:sp>
      <p:sp>
        <p:nvSpPr>
          <p:cNvPr id="16" name="Rectangle: Rounded Corners 15">
            <a:extLst>
              <a:ext uri="{FF2B5EF4-FFF2-40B4-BE49-F238E27FC236}">
                <a16:creationId xmlns:a16="http://schemas.microsoft.com/office/drawing/2014/main" id="{5F341EB6-0A12-61C7-BFBD-7EB73052BA61}"/>
              </a:ext>
            </a:extLst>
          </p:cNvPr>
          <p:cNvSpPr/>
          <p:nvPr/>
        </p:nvSpPr>
        <p:spPr>
          <a:xfrm>
            <a:off x="381000" y="2916552"/>
            <a:ext cx="8507136" cy="685800"/>
          </a:xfrm>
          <a:prstGeom prst="roundRect">
            <a:avLst>
              <a:gd name="adj" fmla="val 50000"/>
            </a:avLst>
          </a:prstGeom>
          <a:solidFill>
            <a:srgbClr val="FFFFFF"/>
          </a:solidFill>
          <a:ln w="28575">
            <a:solidFill>
              <a:srgbClr val="7030A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r>
              <a:rPr lang="vi-VN" sz="2000" kern="1200">
                <a:solidFill>
                  <a:prstClr val="black"/>
                </a:solidFill>
              </a:rPr>
              <a:t>Mỹ phải đứng ra đảm nhiệm sứ mệnh lãnh đạo thế giới</a:t>
            </a:r>
            <a:endParaRPr lang="en-US" sz="2000" kern="1200">
              <a:solidFill>
                <a:prstClr val="black"/>
              </a:solidFill>
              <a:latin typeface="Calibri"/>
            </a:endParaRPr>
          </a:p>
        </p:txBody>
      </p:sp>
      <p:sp>
        <p:nvSpPr>
          <p:cNvPr id="19" name="Rectangle: Rounded Corners 18">
            <a:extLst>
              <a:ext uri="{FF2B5EF4-FFF2-40B4-BE49-F238E27FC236}">
                <a16:creationId xmlns:a16="http://schemas.microsoft.com/office/drawing/2014/main" id="{56DB7A4F-D164-FEB5-6693-FC73A10963F4}"/>
              </a:ext>
            </a:extLst>
          </p:cNvPr>
          <p:cNvSpPr/>
          <p:nvPr/>
        </p:nvSpPr>
        <p:spPr>
          <a:xfrm>
            <a:off x="381000" y="3774753"/>
            <a:ext cx="8507136" cy="685800"/>
          </a:xfrm>
          <a:prstGeom prst="roundRect">
            <a:avLst>
              <a:gd name="adj" fmla="val 50000"/>
            </a:avLst>
          </a:prstGeom>
          <a:solidFill>
            <a:srgbClr val="FFFFFF"/>
          </a:solidFill>
          <a:ln w="28575">
            <a:solidFill>
              <a:srgbClr val="FF0066"/>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r>
              <a:rPr lang="vi-VN" sz="2000" kern="1200">
                <a:solidFill>
                  <a:prstClr val="black"/>
                </a:solidFill>
              </a:rPr>
              <a:t>chống lại sự đe dọa của chủ nghĩa cộng sản</a:t>
            </a:r>
            <a:endParaRPr lang="en-US" sz="2000" kern="1200">
              <a:solidFill>
                <a:prstClr val="black"/>
              </a:solidFill>
              <a:latin typeface="Calibri"/>
            </a:endParaRPr>
          </a:p>
        </p:txBody>
      </p:sp>
      <p:sp>
        <p:nvSpPr>
          <p:cNvPr id="24" name="TextBox 23">
            <a:extLst>
              <a:ext uri="{FF2B5EF4-FFF2-40B4-BE49-F238E27FC236}">
                <a16:creationId xmlns:a16="http://schemas.microsoft.com/office/drawing/2014/main" id="{1165F913-E0AB-7B40-F4A5-A2A05848F35D}"/>
              </a:ext>
            </a:extLst>
          </p:cNvPr>
          <p:cNvSpPr txBox="1"/>
          <p:nvPr/>
        </p:nvSpPr>
        <p:spPr>
          <a:xfrm>
            <a:off x="552450" y="586830"/>
            <a:ext cx="8039100" cy="430887"/>
          </a:xfrm>
          <a:prstGeom prst="rect">
            <a:avLst/>
          </a:prstGeom>
          <a:noFill/>
        </p:spPr>
        <p:txBody>
          <a:bodyPr wrap="square">
            <a:spAutoFit/>
          </a:bodyPr>
          <a:lstStyle/>
          <a:p>
            <a:pPr algn="ctr" defTabSz="457200">
              <a:buClrTx/>
            </a:pPr>
            <a:r>
              <a:rPr lang="en-US" sz="2200" kern="1200">
                <a:solidFill>
                  <a:srgbClr val="FF0000"/>
                </a:solidFill>
                <a:latin typeface="Aptos Black" panose="020B0004020202020204" pitchFamily="34" charset="0"/>
                <a:ea typeface="+mn-ea"/>
                <a:cs typeface="+mn-cs"/>
              </a:rPr>
              <a:t>Một số từ khóa có liên quan đến nguyên nhân:</a:t>
            </a:r>
          </a:p>
        </p:txBody>
      </p:sp>
      <p:pic>
        <p:nvPicPr>
          <p:cNvPr id="2" name="Picture 1">
            <a:extLst>
              <a:ext uri="{FF2B5EF4-FFF2-40B4-BE49-F238E27FC236}">
                <a16:creationId xmlns:a16="http://schemas.microsoft.com/office/drawing/2014/main" id="{176F72B3-4D1F-F711-8C43-D8620B684387}"/>
              </a:ext>
            </a:extLst>
          </p:cNvPr>
          <p:cNvPicPr>
            <a:picLocks noChangeAspect="1"/>
          </p:cNvPicPr>
          <p:nvPr/>
        </p:nvPicPr>
        <p:blipFill>
          <a:blip r:embed="rId2"/>
          <a:stretch>
            <a:fillRect/>
          </a:stretch>
        </p:blipFill>
        <p:spPr>
          <a:xfrm>
            <a:off x="8040809" y="4925493"/>
            <a:ext cx="1103191" cy="218007"/>
          </a:xfrm>
          <a:prstGeom prst="rect">
            <a:avLst/>
          </a:prstGeom>
        </p:spPr>
      </p:pic>
    </p:spTree>
    <p:extLst>
      <p:ext uri="{BB962C8B-B14F-4D97-AF65-F5344CB8AC3E}">
        <p14:creationId xmlns:p14="http://schemas.microsoft.com/office/powerpoint/2010/main" val="73812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9" grpId="0" animBg="1"/>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8" name="Arrow: Pentagon 7">
            <a:extLst>
              <a:ext uri="{FF2B5EF4-FFF2-40B4-BE49-F238E27FC236}">
                <a16:creationId xmlns:a16="http://schemas.microsoft.com/office/drawing/2014/main" id="{616CDDD1-A003-DADD-D7CE-C441C74F7391}"/>
              </a:ext>
            </a:extLst>
          </p:cNvPr>
          <p:cNvSpPr/>
          <p:nvPr/>
        </p:nvSpPr>
        <p:spPr>
          <a:xfrm>
            <a:off x="0" y="328624"/>
            <a:ext cx="4572000" cy="601980"/>
          </a:xfrm>
          <a:prstGeom prst="homePlate">
            <a:avLst/>
          </a:prstGeom>
          <a:solidFill>
            <a:schemeClr val="tx1">
              <a:lumMod val="75000"/>
              <a:lumOff val="2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
                <a:srgbClr val="FFFFFF"/>
              </a:buClr>
              <a:buSzTx/>
              <a:tabLst/>
              <a:defRPr/>
            </a:pPr>
            <a:r>
              <a:rPr lang="en-US" sz="2200" b="1">
                <a:solidFill>
                  <a:srgbClr val="FFFFFF"/>
                </a:solidFill>
                <a:latin typeface="Arial" panose="020B0604020202020204" pitchFamily="34" charset="0"/>
                <a:cs typeface="Arial" panose="020B0604020202020204" pitchFamily="34" charset="0"/>
              </a:rPr>
              <a:t>a. Nguyên nhân khách quan</a:t>
            </a:r>
            <a:endParaRPr kumimoji="0" lang="en-US" sz="22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grpSp>
        <p:nvGrpSpPr>
          <p:cNvPr id="18" name="Group 17">
            <a:extLst>
              <a:ext uri="{FF2B5EF4-FFF2-40B4-BE49-F238E27FC236}">
                <a16:creationId xmlns:a16="http://schemas.microsoft.com/office/drawing/2014/main" id="{67FDAC81-F206-42A1-1222-3D4E5A9A441F}"/>
              </a:ext>
            </a:extLst>
          </p:cNvPr>
          <p:cNvGrpSpPr/>
          <p:nvPr/>
        </p:nvGrpSpPr>
        <p:grpSpPr>
          <a:xfrm>
            <a:off x="3087603" y="1344532"/>
            <a:ext cx="3035059" cy="2256639"/>
            <a:chOff x="7738679" y="962977"/>
            <a:chExt cx="3035059" cy="2256639"/>
          </a:xfrm>
        </p:grpSpPr>
        <p:pic>
          <p:nvPicPr>
            <p:cNvPr id="19" name="Picture 18">
              <a:extLst>
                <a:ext uri="{FF2B5EF4-FFF2-40B4-BE49-F238E27FC236}">
                  <a16:creationId xmlns:a16="http://schemas.microsoft.com/office/drawing/2014/main" id="{6C34D925-8AFD-6A4F-CD3C-1B1C4EEEFDEE}"/>
                </a:ext>
              </a:extLst>
            </p:cNvPr>
            <p:cNvPicPr>
              <a:picLocks noChangeAspect="1"/>
            </p:cNvPicPr>
            <p:nvPr/>
          </p:nvPicPr>
          <p:blipFill>
            <a:blip r:embed="rId3">
              <a:extLst>
                <a:ext uri="{28A0092B-C50C-407E-A947-70E740481C1C}">
                  <a14:useLocalDpi xmlns:a14="http://schemas.microsoft.com/office/drawing/2010/main" val="0"/>
                </a:ext>
              </a:extLst>
            </a:blip>
            <a:srcRect t="14557" b="17117"/>
            <a:stretch/>
          </p:blipFill>
          <p:spPr>
            <a:xfrm>
              <a:off x="7738679" y="962977"/>
              <a:ext cx="3035059" cy="2256639"/>
            </a:xfrm>
            <a:prstGeom prst="rect">
              <a:avLst/>
            </a:prstGeom>
          </p:spPr>
        </p:pic>
        <p:sp>
          <p:nvSpPr>
            <p:cNvPr id="20" name="Rectangle 19">
              <a:extLst>
                <a:ext uri="{FF2B5EF4-FFF2-40B4-BE49-F238E27FC236}">
                  <a16:creationId xmlns:a16="http://schemas.microsoft.com/office/drawing/2014/main" id="{7F1F9C3C-4090-F000-D2B5-5E86ED39583A}"/>
                </a:ext>
              </a:extLst>
            </p:cNvPr>
            <p:cNvSpPr/>
            <p:nvPr/>
          </p:nvSpPr>
          <p:spPr>
            <a:xfrm>
              <a:off x="8314019" y="1611966"/>
              <a:ext cx="1884377" cy="958660"/>
            </a:xfrm>
            <a:prstGeom prst="rect">
              <a:avLst/>
            </a:prstGeom>
          </p:spPr>
          <p:txBody>
            <a:bodyPr wrap="square">
              <a:spAutoFit/>
            </a:bodyPr>
            <a:lstStyle/>
            <a:p>
              <a:pPr lvl="0" algn="ctr">
                <a:lnSpc>
                  <a:spcPct val="150000"/>
                </a:lnSpc>
                <a:buClrTx/>
                <a:defRPr/>
              </a:pPr>
              <a:r>
                <a:rPr lang="vi-VN" sz="2000">
                  <a:solidFill>
                    <a:sysClr val="windowText" lastClr="000000"/>
                  </a:solidFill>
                </a:rPr>
                <a:t>Sự đối lập về hệ tư tưởng</a:t>
              </a:r>
            </a:p>
          </p:txBody>
        </p:sp>
      </p:grpSp>
      <p:grpSp>
        <p:nvGrpSpPr>
          <p:cNvPr id="21" name="Group 20">
            <a:extLst>
              <a:ext uri="{FF2B5EF4-FFF2-40B4-BE49-F238E27FC236}">
                <a16:creationId xmlns:a16="http://schemas.microsoft.com/office/drawing/2014/main" id="{81B0F753-82D9-F9D7-76E0-8DE403BF01DD}"/>
              </a:ext>
            </a:extLst>
          </p:cNvPr>
          <p:cNvGrpSpPr/>
          <p:nvPr/>
        </p:nvGrpSpPr>
        <p:grpSpPr>
          <a:xfrm>
            <a:off x="227313" y="1223463"/>
            <a:ext cx="2738663" cy="1272077"/>
            <a:chOff x="227313" y="1793915"/>
            <a:chExt cx="2738663" cy="1272077"/>
          </a:xfrm>
        </p:grpSpPr>
        <p:pic>
          <p:nvPicPr>
            <p:cNvPr id="23" name="Picture 2" descr="https://cdn-icons-png.flaticon.com/128/981/981221.png">
              <a:extLst>
                <a:ext uri="{FF2B5EF4-FFF2-40B4-BE49-F238E27FC236}">
                  <a16:creationId xmlns:a16="http://schemas.microsoft.com/office/drawing/2014/main" id="{9A6A3C02-57C5-6BEB-4CAC-6797EE0A99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337780" y="2115856"/>
              <a:ext cx="628195" cy="628196"/>
            </a:xfrm>
            <a:prstGeom prst="rect">
              <a:avLst/>
            </a:prstGeom>
            <a:noFill/>
            <a:extLst>
              <a:ext uri="{909E8E84-426E-40DD-AFC4-6F175D3DCCD1}">
                <a14:hiddenFill xmlns:a14="http://schemas.microsoft.com/office/drawing/2010/main">
                  <a:solidFill>
                    <a:srgbClr val="FFFFFF"/>
                  </a:solidFill>
                </a14:hiddenFill>
              </a:ext>
            </a:extLst>
          </p:spPr>
        </p:pic>
        <p:sp>
          <p:nvSpPr>
            <p:cNvPr id="24" name="8-Point Star 15">
              <a:extLst>
                <a:ext uri="{FF2B5EF4-FFF2-40B4-BE49-F238E27FC236}">
                  <a16:creationId xmlns:a16="http://schemas.microsoft.com/office/drawing/2014/main" id="{5326612F-BA21-295D-17CA-1969E47384ED}"/>
                </a:ext>
              </a:extLst>
            </p:cNvPr>
            <p:cNvSpPr/>
            <p:nvPr/>
          </p:nvSpPr>
          <p:spPr>
            <a:xfrm>
              <a:off x="227313" y="1793915"/>
              <a:ext cx="2021972" cy="1272077"/>
            </a:xfrm>
            <a:prstGeom prst="star8">
              <a:avLst/>
            </a:prstGeom>
            <a:solidFill>
              <a:srgbClr val="FCE1A6"/>
            </a:solidFill>
            <a:ln>
              <a:solidFill>
                <a:srgbClr val="FCE1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Chủ nghĩa xã hội</a:t>
              </a:r>
            </a:p>
          </p:txBody>
        </p:sp>
      </p:grpSp>
      <p:grpSp>
        <p:nvGrpSpPr>
          <p:cNvPr id="25" name="Group 24">
            <a:extLst>
              <a:ext uri="{FF2B5EF4-FFF2-40B4-BE49-F238E27FC236}">
                <a16:creationId xmlns:a16="http://schemas.microsoft.com/office/drawing/2014/main" id="{E91E3339-B725-0498-4EB1-1862805C9EA5}"/>
              </a:ext>
            </a:extLst>
          </p:cNvPr>
          <p:cNvGrpSpPr/>
          <p:nvPr/>
        </p:nvGrpSpPr>
        <p:grpSpPr>
          <a:xfrm>
            <a:off x="6089527" y="1223463"/>
            <a:ext cx="2770650" cy="1271016"/>
            <a:chOff x="6583397" y="1793915"/>
            <a:chExt cx="2770650" cy="1271016"/>
          </a:xfrm>
        </p:grpSpPr>
        <p:pic>
          <p:nvPicPr>
            <p:cNvPr id="27" name="Picture 2" descr="https://cdn-icons-png.flaticon.com/128/981/981221.png">
              <a:extLst>
                <a:ext uri="{FF2B5EF4-FFF2-40B4-BE49-F238E27FC236}">
                  <a16:creationId xmlns:a16="http://schemas.microsoft.com/office/drawing/2014/main" id="{B9E275B7-BC55-0B7B-E114-008981159D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583397" y="2115857"/>
              <a:ext cx="628195" cy="628196"/>
            </a:xfrm>
            <a:prstGeom prst="rect">
              <a:avLst/>
            </a:prstGeom>
            <a:noFill/>
            <a:extLst>
              <a:ext uri="{909E8E84-426E-40DD-AFC4-6F175D3DCCD1}">
                <a14:hiddenFill xmlns:a14="http://schemas.microsoft.com/office/drawing/2010/main">
                  <a:solidFill>
                    <a:srgbClr val="FFFFFF"/>
                  </a:solidFill>
                </a14:hiddenFill>
              </a:ext>
            </a:extLst>
          </p:spPr>
        </p:pic>
        <p:sp>
          <p:nvSpPr>
            <p:cNvPr id="28" name="8-Point Star 20">
              <a:extLst>
                <a:ext uri="{FF2B5EF4-FFF2-40B4-BE49-F238E27FC236}">
                  <a16:creationId xmlns:a16="http://schemas.microsoft.com/office/drawing/2014/main" id="{AC7338EF-B1EB-0BD8-E3CF-0F1A83864DFF}"/>
                </a:ext>
              </a:extLst>
            </p:cNvPr>
            <p:cNvSpPr/>
            <p:nvPr/>
          </p:nvSpPr>
          <p:spPr>
            <a:xfrm>
              <a:off x="7333223" y="1793915"/>
              <a:ext cx="2020824" cy="1271016"/>
            </a:xfrm>
            <a:prstGeom prst="star8">
              <a:avLst/>
            </a:prstGeom>
            <a:solidFill>
              <a:srgbClr val="FCE1A6"/>
            </a:solidFill>
            <a:ln>
              <a:solidFill>
                <a:srgbClr val="FCE1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Chủ nghĩa tư bản</a:t>
              </a:r>
            </a:p>
          </p:txBody>
        </p:sp>
      </p:grpSp>
      <p:grpSp>
        <p:nvGrpSpPr>
          <p:cNvPr id="38" name="Group 37">
            <a:extLst>
              <a:ext uri="{FF2B5EF4-FFF2-40B4-BE49-F238E27FC236}">
                <a16:creationId xmlns:a16="http://schemas.microsoft.com/office/drawing/2014/main" id="{B4C4AC0B-62A7-B3FD-8FE0-DE87F2098C1A}"/>
              </a:ext>
            </a:extLst>
          </p:cNvPr>
          <p:cNvGrpSpPr/>
          <p:nvPr/>
        </p:nvGrpSpPr>
        <p:grpSpPr>
          <a:xfrm>
            <a:off x="401036" y="4215566"/>
            <a:ext cx="8341928" cy="648709"/>
            <a:chOff x="600736" y="4196076"/>
            <a:chExt cx="8341928" cy="648709"/>
          </a:xfrm>
        </p:grpSpPr>
        <p:sp>
          <p:nvSpPr>
            <p:cNvPr id="36" name="Arrow: Right 35">
              <a:extLst>
                <a:ext uri="{FF2B5EF4-FFF2-40B4-BE49-F238E27FC236}">
                  <a16:creationId xmlns:a16="http://schemas.microsoft.com/office/drawing/2014/main" id="{3C4F6508-965C-7570-A826-56529276CC0A}"/>
                </a:ext>
              </a:extLst>
            </p:cNvPr>
            <p:cNvSpPr/>
            <p:nvPr/>
          </p:nvSpPr>
          <p:spPr>
            <a:xfrm>
              <a:off x="600736" y="4306714"/>
              <a:ext cx="637563" cy="427434"/>
            </a:xfrm>
            <a:prstGeom prst="rightArrow">
              <a:avLst/>
            </a:prstGeom>
            <a:solidFill>
              <a:srgbClr val="BE0B23"/>
            </a:solidFill>
            <a:ln>
              <a:solidFill>
                <a:srgbClr val="BE0B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DCD1E7EB-0578-FF52-F601-2D02CF35F986}"/>
                </a:ext>
              </a:extLst>
            </p:cNvPr>
            <p:cNvSpPr/>
            <p:nvPr/>
          </p:nvSpPr>
          <p:spPr>
            <a:xfrm>
              <a:off x="1384183" y="4196076"/>
              <a:ext cx="7558481" cy="648709"/>
            </a:xfrm>
            <a:prstGeom prst="rect">
              <a:avLst/>
            </a:prstGeom>
            <a:solidFill>
              <a:srgbClr val="FFFFFF"/>
            </a:solidFill>
            <a:ln>
              <a:solidFill>
                <a:srgbClr val="BE0B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kern="100">
                  <a:solidFill>
                    <a:srgbClr val="000000"/>
                  </a:solidFill>
                  <a:effectLst/>
                  <a:ea typeface="Calibri" panose="020F0502020204030204" pitchFamily="34" charset="0"/>
                </a:rPr>
                <a:t>Nước Nga Xô viết mới ra đời đã bị bao vây, cấm vận, chống phá.</a:t>
              </a:r>
              <a:endParaRPr lang="en-US" sz="1600"/>
            </a:p>
          </p:txBody>
        </p:sp>
      </p:grpSp>
      <p:sp>
        <p:nvSpPr>
          <p:cNvPr id="39" name="Rectangle: Rounded Corners 38">
            <a:extLst>
              <a:ext uri="{FF2B5EF4-FFF2-40B4-BE49-F238E27FC236}">
                <a16:creationId xmlns:a16="http://schemas.microsoft.com/office/drawing/2014/main" id="{0637458A-0DA0-2396-86D8-BAFFBD2210BD}"/>
              </a:ext>
            </a:extLst>
          </p:cNvPr>
          <p:cNvSpPr/>
          <p:nvPr/>
        </p:nvSpPr>
        <p:spPr>
          <a:xfrm>
            <a:off x="175049" y="2665470"/>
            <a:ext cx="2978567" cy="537104"/>
          </a:xfrm>
          <a:prstGeom prst="roundRect">
            <a:avLst>
              <a:gd name="adj" fmla="val 50000"/>
            </a:avLst>
          </a:prstGeom>
          <a:solidFill>
            <a:schemeClr val="accent5"/>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Chế độ công hữu</a:t>
            </a:r>
          </a:p>
        </p:txBody>
      </p:sp>
      <p:sp>
        <p:nvSpPr>
          <p:cNvPr id="40" name="Rectangle: Rounded Corners 39">
            <a:extLst>
              <a:ext uri="{FF2B5EF4-FFF2-40B4-BE49-F238E27FC236}">
                <a16:creationId xmlns:a16="http://schemas.microsoft.com/office/drawing/2014/main" id="{A4CEA116-928B-0924-4EE9-6762C065B3C2}"/>
              </a:ext>
            </a:extLst>
          </p:cNvPr>
          <p:cNvSpPr/>
          <p:nvPr/>
        </p:nvSpPr>
        <p:spPr>
          <a:xfrm>
            <a:off x="175049" y="3330559"/>
            <a:ext cx="2978567" cy="537104"/>
          </a:xfrm>
          <a:prstGeom prst="roundRect">
            <a:avLst>
              <a:gd name="adj" fmla="val 50000"/>
            </a:avLst>
          </a:prstGeom>
          <a:solidFill>
            <a:schemeClr val="accent5"/>
          </a:solidFill>
          <a:ln>
            <a:solidFill>
              <a:srgbClr val="FCA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Nền dân chủ nhân dân</a:t>
            </a:r>
          </a:p>
        </p:txBody>
      </p:sp>
      <p:sp>
        <p:nvSpPr>
          <p:cNvPr id="41" name="Rectangle: Rounded Corners 40">
            <a:extLst>
              <a:ext uri="{FF2B5EF4-FFF2-40B4-BE49-F238E27FC236}">
                <a16:creationId xmlns:a16="http://schemas.microsoft.com/office/drawing/2014/main" id="{2D834BC1-7614-31EB-CA5F-F03E08AD9995}"/>
              </a:ext>
            </a:extLst>
          </p:cNvPr>
          <p:cNvSpPr/>
          <p:nvPr/>
        </p:nvSpPr>
        <p:spPr>
          <a:xfrm>
            <a:off x="5990384" y="2665470"/>
            <a:ext cx="2978567" cy="537104"/>
          </a:xfrm>
          <a:prstGeom prst="roundRect">
            <a:avLst>
              <a:gd name="adj" fmla="val 50000"/>
            </a:avLst>
          </a:prstGeom>
          <a:solidFill>
            <a:schemeClr val="accent5"/>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Chế độ tư hữu</a:t>
            </a:r>
          </a:p>
        </p:txBody>
      </p:sp>
      <p:sp>
        <p:nvSpPr>
          <p:cNvPr id="42" name="Rectangle: Rounded Corners 41">
            <a:extLst>
              <a:ext uri="{FF2B5EF4-FFF2-40B4-BE49-F238E27FC236}">
                <a16:creationId xmlns:a16="http://schemas.microsoft.com/office/drawing/2014/main" id="{949D2217-3706-A236-9298-6A2ACFD68C27}"/>
              </a:ext>
            </a:extLst>
          </p:cNvPr>
          <p:cNvSpPr/>
          <p:nvPr/>
        </p:nvSpPr>
        <p:spPr>
          <a:xfrm>
            <a:off x="5990384" y="3330559"/>
            <a:ext cx="2978567" cy="537104"/>
          </a:xfrm>
          <a:prstGeom prst="roundRect">
            <a:avLst>
              <a:gd name="adj" fmla="val 50000"/>
            </a:avLst>
          </a:prstGeom>
          <a:solidFill>
            <a:schemeClr val="accent5"/>
          </a:solidFill>
          <a:ln>
            <a:solidFill>
              <a:srgbClr val="FCA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Nền dân chủ tư sản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right)">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barn(inVertical)">
                                      <p:cBhvr>
                                        <p:cTn id="24" dur="500"/>
                                        <p:tgtEl>
                                          <p:spTgt spid="39"/>
                                        </p:tgtEl>
                                      </p:cBhvr>
                                    </p:animEffect>
                                  </p:childTnLst>
                                </p:cTn>
                              </p:par>
                            </p:childTnLst>
                          </p:cTn>
                        </p:par>
                        <p:par>
                          <p:cTn id="25" fill="hold">
                            <p:stCondLst>
                              <p:cond delay="500"/>
                            </p:stCondLst>
                            <p:childTnLst>
                              <p:par>
                                <p:cTn id="26" presetID="16" presetClass="entr" presetSubtype="21" fill="hold" grpId="0"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arn(inVertical)">
                                      <p:cBhvr>
                                        <p:cTn id="28" dur="5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barn(inVertical)">
                                      <p:cBhvr>
                                        <p:cTn id="33" dur="500"/>
                                        <p:tgtEl>
                                          <p:spTgt spid="40"/>
                                        </p:tgtEl>
                                      </p:cBhvr>
                                    </p:animEffect>
                                  </p:childTnLst>
                                </p:cTn>
                              </p:par>
                            </p:childTnLst>
                          </p:cTn>
                        </p:par>
                        <p:par>
                          <p:cTn id="34" fill="hold">
                            <p:stCondLst>
                              <p:cond delay="500"/>
                            </p:stCondLst>
                            <p:childTnLst>
                              <p:par>
                                <p:cTn id="35" presetID="16" presetClass="entr" presetSubtype="21" fill="hold" grpId="0" nodeType="after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barn(inVertical)">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wipe(left)">
                                      <p:cBhvr>
                                        <p:cTn id="4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8" name="Arrow: Pentagon 7">
            <a:extLst>
              <a:ext uri="{FF2B5EF4-FFF2-40B4-BE49-F238E27FC236}">
                <a16:creationId xmlns:a16="http://schemas.microsoft.com/office/drawing/2014/main" id="{616CDDD1-A003-DADD-D7CE-C441C74F7391}"/>
              </a:ext>
            </a:extLst>
          </p:cNvPr>
          <p:cNvSpPr/>
          <p:nvPr/>
        </p:nvSpPr>
        <p:spPr>
          <a:xfrm>
            <a:off x="0" y="328624"/>
            <a:ext cx="4572000" cy="601980"/>
          </a:xfrm>
          <a:prstGeom prst="homePlate">
            <a:avLst/>
          </a:prstGeom>
          <a:solidFill>
            <a:schemeClr val="tx1">
              <a:lumMod val="75000"/>
              <a:lumOff val="2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
                <a:srgbClr val="FFFFFF"/>
              </a:buClr>
              <a:buSzTx/>
              <a:tabLst/>
              <a:defRPr/>
            </a:pPr>
            <a:r>
              <a:rPr lang="en-US" sz="2200" b="1">
                <a:solidFill>
                  <a:srgbClr val="FFFFFF"/>
                </a:solidFill>
                <a:latin typeface="Arial" panose="020B0604020202020204" pitchFamily="34" charset="0"/>
                <a:cs typeface="Arial" panose="020B0604020202020204" pitchFamily="34" charset="0"/>
              </a:rPr>
              <a:t>a. Nguyên nhân khách quan</a:t>
            </a:r>
            <a:endParaRPr kumimoji="0" lang="en-US" sz="22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grpSp>
        <p:nvGrpSpPr>
          <p:cNvPr id="2" name="Group 1">
            <a:extLst>
              <a:ext uri="{FF2B5EF4-FFF2-40B4-BE49-F238E27FC236}">
                <a16:creationId xmlns:a16="http://schemas.microsoft.com/office/drawing/2014/main" id="{BB1EA8BA-BDA0-CBC0-FC36-FD0670E46E4E}"/>
              </a:ext>
            </a:extLst>
          </p:cNvPr>
          <p:cNvGrpSpPr/>
          <p:nvPr/>
        </p:nvGrpSpPr>
        <p:grpSpPr>
          <a:xfrm>
            <a:off x="2241375" y="1233091"/>
            <a:ext cx="4661249" cy="592954"/>
            <a:chOff x="-609601" y="341241"/>
            <a:chExt cx="4027714" cy="592954"/>
          </a:xfrm>
        </p:grpSpPr>
        <p:sp>
          <p:nvSpPr>
            <p:cNvPr id="3" name="Rectangle: Rounded Corners 5">
              <a:extLst>
                <a:ext uri="{FF2B5EF4-FFF2-40B4-BE49-F238E27FC236}">
                  <a16:creationId xmlns:a16="http://schemas.microsoft.com/office/drawing/2014/main" id="{AA01A7BA-DB76-0402-5E26-E7B7F6AED55F}"/>
                </a:ext>
              </a:extLst>
            </p:cNvPr>
            <p:cNvSpPr/>
            <p:nvPr/>
          </p:nvSpPr>
          <p:spPr>
            <a:xfrm>
              <a:off x="-609601" y="341241"/>
              <a:ext cx="4027714" cy="592954"/>
            </a:xfrm>
            <a:prstGeom prst="roundRect">
              <a:avLst>
                <a:gd name="adj" fmla="val 50000"/>
              </a:avLst>
            </a:prstGeom>
            <a:solidFill>
              <a:schemeClr val="tx1">
                <a:lumMod val="10000"/>
                <a:lumOff val="9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A5F0C9B-26DD-4762-FEF8-D312DFDB8C8E}"/>
                </a:ext>
              </a:extLst>
            </p:cNvPr>
            <p:cNvSpPr txBox="1"/>
            <p:nvPr/>
          </p:nvSpPr>
          <p:spPr>
            <a:xfrm>
              <a:off x="-609600" y="420885"/>
              <a:ext cx="4027713" cy="461665"/>
            </a:xfrm>
            <a:prstGeom prst="rect">
              <a:avLst/>
            </a:prstGeom>
            <a:noFill/>
          </p:spPr>
          <p:txBody>
            <a:bodyPr wrap="square" rtlCol="0">
              <a:spAutoFit/>
            </a:bodyPr>
            <a:lstStyle/>
            <a:p>
              <a:pPr algn="ctr"/>
              <a:r>
                <a:rPr lang="en-US" sz="2400" b="1"/>
                <a:t>Sự nghi kị lẫn nhau</a:t>
              </a:r>
            </a:p>
          </p:txBody>
        </p:sp>
      </p:grpSp>
      <p:pic>
        <p:nvPicPr>
          <p:cNvPr id="7" name="Picture 6">
            <a:extLst>
              <a:ext uri="{FF2B5EF4-FFF2-40B4-BE49-F238E27FC236}">
                <a16:creationId xmlns:a16="http://schemas.microsoft.com/office/drawing/2014/main" id="{224D39A8-809C-24FC-E3F0-66320F0F6D5C}"/>
              </a:ext>
            </a:extLst>
          </p:cNvPr>
          <p:cNvPicPr>
            <a:picLocks noChangeAspect="1"/>
          </p:cNvPicPr>
          <p:nvPr/>
        </p:nvPicPr>
        <p:blipFill>
          <a:blip r:embed="rId3"/>
          <a:srcRect l="-1" t="1" r="21078" b="-1"/>
          <a:stretch/>
        </p:blipFill>
        <p:spPr>
          <a:xfrm>
            <a:off x="2286001" y="2196242"/>
            <a:ext cx="1869114" cy="1247049"/>
          </a:xfrm>
          <a:prstGeom prst="rect">
            <a:avLst/>
          </a:prstGeom>
        </p:spPr>
      </p:pic>
      <p:pic>
        <p:nvPicPr>
          <p:cNvPr id="10" name="Picture 9" descr="A flag with a cross with Great Britain in the background&#10;&#10;Description automatically generated">
            <a:extLst>
              <a:ext uri="{FF2B5EF4-FFF2-40B4-BE49-F238E27FC236}">
                <a16:creationId xmlns:a16="http://schemas.microsoft.com/office/drawing/2014/main" id="{8CC76AA9-9399-A099-1C4C-E5831D287367}"/>
              </a:ext>
            </a:extLst>
          </p:cNvPr>
          <p:cNvPicPr>
            <a:picLocks noChangeAspect="1"/>
          </p:cNvPicPr>
          <p:nvPr/>
        </p:nvPicPr>
        <p:blipFill>
          <a:blip r:embed="rId4"/>
          <a:stretch>
            <a:fillRect/>
          </a:stretch>
        </p:blipFill>
        <p:spPr>
          <a:xfrm>
            <a:off x="330316" y="2196242"/>
            <a:ext cx="1869114" cy="1247049"/>
          </a:xfrm>
          <a:prstGeom prst="rect">
            <a:avLst/>
          </a:prstGeom>
        </p:spPr>
      </p:pic>
      <p:pic>
        <p:nvPicPr>
          <p:cNvPr id="12" name="Picture 11" descr="A red square with a white border&#10;&#10;Description automatically generated">
            <a:extLst>
              <a:ext uri="{FF2B5EF4-FFF2-40B4-BE49-F238E27FC236}">
                <a16:creationId xmlns:a16="http://schemas.microsoft.com/office/drawing/2014/main" id="{4B03EE31-D0B5-51DB-D76D-E0B2BD197C3E}"/>
              </a:ext>
            </a:extLst>
          </p:cNvPr>
          <p:cNvPicPr>
            <a:picLocks noChangeAspect="1"/>
          </p:cNvPicPr>
          <p:nvPr/>
        </p:nvPicPr>
        <p:blipFill>
          <a:blip r:embed="rId5"/>
          <a:srcRect l="5383" r="19676"/>
          <a:stretch/>
        </p:blipFill>
        <p:spPr>
          <a:xfrm>
            <a:off x="6795082" y="2196242"/>
            <a:ext cx="1869114" cy="1247049"/>
          </a:xfrm>
          <a:prstGeom prst="rect">
            <a:avLst/>
          </a:prstGeom>
        </p:spPr>
      </p:pic>
      <p:grpSp>
        <p:nvGrpSpPr>
          <p:cNvPr id="16" name="Group 15">
            <a:extLst>
              <a:ext uri="{FF2B5EF4-FFF2-40B4-BE49-F238E27FC236}">
                <a16:creationId xmlns:a16="http://schemas.microsoft.com/office/drawing/2014/main" id="{2A45AE22-C128-0001-1078-B425A9EB756C}"/>
              </a:ext>
            </a:extLst>
          </p:cNvPr>
          <p:cNvGrpSpPr/>
          <p:nvPr/>
        </p:nvGrpSpPr>
        <p:grpSpPr>
          <a:xfrm>
            <a:off x="4342584" y="2122415"/>
            <a:ext cx="2075927" cy="1495171"/>
            <a:chOff x="4342584" y="1996580"/>
            <a:chExt cx="2075927" cy="1495171"/>
          </a:xfrm>
        </p:grpSpPr>
        <p:sp>
          <p:nvSpPr>
            <p:cNvPr id="5" name="Freeform 12">
              <a:extLst>
                <a:ext uri="{FF2B5EF4-FFF2-40B4-BE49-F238E27FC236}">
                  <a16:creationId xmlns:a16="http://schemas.microsoft.com/office/drawing/2014/main" id="{DEDF014C-F8C3-B5F9-AA6D-6774FC4E578D}"/>
                </a:ext>
              </a:extLst>
            </p:cNvPr>
            <p:cNvSpPr/>
            <p:nvPr/>
          </p:nvSpPr>
          <p:spPr>
            <a:xfrm>
              <a:off x="4342584" y="2190698"/>
              <a:ext cx="1132514" cy="592954"/>
            </a:xfrm>
            <a:custGeom>
              <a:avLst/>
              <a:gdLst/>
              <a:ahLst/>
              <a:cxnLst/>
              <a:rect l="l" t="t" r="r" b="b"/>
              <a:pathLst>
                <a:path w="3612651" h="2050179">
                  <a:moveTo>
                    <a:pt x="0" y="0"/>
                  </a:moveTo>
                  <a:lnTo>
                    <a:pt x="3612651" y="0"/>
                  </a:lnTo>
                  <a:lnTo>
                    <a:pt x="3612651" y="2050179"/>
                  </a:lnTo>
                  <a:lnTo>
                    <a:pt x="0" y="20501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5">
              <a:extLst>
                <a:ext uri="{FF2B5EF4-FFF2-40B4-BE49-F238E27FC236}">
                  <a16:creationId xmlns:a16="http://schemas.microsoft.com/office/drawing/2014/main" id="{EE10FBEC-C983-BE7D-9DA8-B14A733D6314}"/>
                </a:ext>
              </a:extLst>
            </p:cNvPr>
            <p:cNvSpPr/>
            <p:nvPr/>
          </p:nvSpPr>
          <p:spPr>
            <a:xfrm>
              <a:off x="5882547" y="2244702"/>
              <a:ext cx="535964" cy="1247049"/>
            </a:xfrm>
            <a:custGeom>
              <a:avLst/>
              <a:gdLst/>
              <a:ahLst/>
              <a:cxnLst/>
              <a:rect l="l" t="t" r="r" b="b"/>
              <a:pathLst>
                <a:path w="1301319" h="3008830">
                  <a:moveTo>
                    <a:pt x="0" y="0"/>
                  </a:moveTo>
                  <a:lnTo>
                    <a:pt x="1301319" y="0"/>
                  </a:lnTo>
                  <a:lnTo>
                    <a:pt x="1301319" y="3008830"/>
                  </a:lnTo>
                  <a:lnTo>
                    <a:pt x="0" y="30088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15" name="Straight Connector 14">
              <a:extLst>
                <a:ext uri="{FF2B5EF4-FFF2-40B4-BE49-F238E27FC236}">
                  <a16:creationId xmlns:a16="http://schemas.microsoft.com/office/drawing/2014/main" id="{8D1CC2B2-D569-BCA8-3E8F-EF6B7AE8E3D2}"/>
                </a:ext>
              </a:extLst>
            </p:cNvPr>
            <p:cNvCxnSpPr/>
            <p:nvPr/>
          </p:nvCxnSpPr>
          <p:spPr>
            <a:xfrm flipH="1">
              <a:off x="5128005" y="1996580"/>
              <a:ext cx="912535" cy="1320876"/>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41176486-28B9-6061-B12E-A360A7DF599B}"/>
              </a:ext>
            </a:extLst>
          </p:cNvPr>
          <p:cNvGrpSpPr/>
          <p:nvPr/>
        </p:nvGrpSpPr>
        <p:grpSpPr>
          <a:xfrm>
            <a:off x="401035" y="3784370"/>
            <a:ext cx="8341928" cy="1030506"/>
            <a:chOff x="600736" y="3814280"/>
            <a:chExt cx="8341928" cy="1030506"/>
          </a:xfrm>
        </p:grpSpPr>
        <p:sp>
          <p:nvSpPr>
            <p:cNvPr id="22" name="Arrow: Right 21">
              <a:extLst>
                <a:ext uri="{FF2B5EF4-FFF2-40B4-BE49-F238E27FC236}">
                  <a16:creationId xmlns:a16="http://schemas.microsoft.com/office/drawing/2014/main" id="{88378B47-C9E8-9673-8086-BA7AE2275CE5}"/>
                </a:ext>
              </a:extLst>
            </p:cNvPr>
            <p:cNvSpPr/>
            <p:nvPr/>
          </p:nvSpPr>
          <p:spPr>
            <a:xfrm>
              <a:off x="600736" y="4115816"/>
              <a:ext cx="637563" cy="427434"/>
            </a:xfrm>
            <a:prstGeom prst="rightArrow">
              <a:avLst/>
            </a:prstGeom>
            <a:solidFill>
              <a:srgbClr val="BE0B23"/>
            </a:solidFill>
            <a:ln>
              <a:solidFill>
                <a:srgbClr val="BE0B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D35FA03-96A8-50E6-EBF2-5C611451AAEB}"/>
                </a:ext>
              </a:extLst>
            </p:cNvPr>
            <p:cNvSpPr/>
            <p:nvPr/>
          </p:nvSpPr>
          <p:spPr>
            <a:xfrm>
              <a:off x="1384183" y="3814280"/>
              <a:ext cx="7558481" cy="1030506"/>
            </a:xfrm>
            <a:prstGeom prst="rect">
              <a:avLst/>
            </a:prstGeom>
            <a:solidFill>
              <a:srgbClr val="FFFFFF"/>
            </a:solidFill>
            <a:ln>
              <a:solidFill>
                <a:srgbClr val="BE0B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kern="100">
                  <a:solidFill>
                    <a:srgbClr val="000000"/>
                  </a:solidFill>
                  <a:ea typeface="Calibri" panose="020F0502020204030204" pitchFamily="34" charset="0"/>
                </a:rPr>
                <a:t>C</a:t>
              </a:r>
              <a:r>
                <a:rPr lang="vi-VN" sz="2000" kern="100">
                  <a:solidFill>
                    <a:srgbClr val="000000"/>
                  </a:solidFill>
                  <a:effectLst/>
                  <a:ea typeface="Calibri" panose="020F0502020204030204" pitchFamily="34" charset="0"/>
                </a:rPr>
                <a:t>ác nước tư bản dân chủ (Mỹ, Anh) hợp tác với Liên Xô trong Chiến tranh thế giới thứ hai </a:t>
              </a:r>
              <a:r>
                <a:rPr lang="en-US" sz="2000" kern="100">
                  <a:solidFill>
                    <a:srgbClr val="000000"/>
                  </a:solidFill>
                  <a:effectLst/>
                  <a:ea typeface="Calibri" panose="020F0502020204030204" pitchFamily="34" charset="0"/>
                </a:rPr>
                <a:t>nhưng</a:t>
              </a:r>
              <a:r>
                <a:rPr lang="vi-VN" sz="2000" kern="100">
                  <a:solidFill>
                    <a:srgbClr val="000000"/>
                  </a:solidFill>
                  <a:effectLst/>
                  <a:ea typeface="Calibri" panose="020F0502020204030204" pitchFamily="34" charset="0"/>
                </a:rPr>
                <a:t> vẫn có sự nghi kị lẫn nhau.</a:t>
              </a:r>
              <a:endParaRPr lang="en-US" sz="1600"/>
            </a:p>
          </p:txBody>
        </p:sp>
      </p:grpSp>
    </p:spTree>
    <p:extLst>
      <p:ext uri="{BB962C8B-B14F-4D97-AF65-F5344CB8AC3E}">
        <p14:creationId xmlns:p14="http://schemas.microsoft.com/office/powerpoint/2010/main" val="316248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par>
                                <p:cTn id="17" presetID="53"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par>
                          <p:cTn id="27" fill="hold">
                            <p:stCondLst>
                              <p:cond delay="500"/>
                            </p:stCondLst>
                            <p:childTnLst>
                              <p:par>
                                <p:cTn id="28" presetID="53" presetClass="entr" presetSubtype="16"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8" name="Arrow: Pentagon 7">
            <a:extLst>
              <a:ext uri="{FF2B5EF4-FFF2-40B4-BE49-F238E27FC236}">
                <a16:creationId xmlns:a16="http://schemas.microsoft.com/office/drawing/2014/main" id="{616CDDD1-A003-DADD-D7CE-C441C74F7391}"/>
              </a:ext>
            </a:extLst>
          </p:cNvPr>
          <p:cNvSpPr/>
          <p:nvPr/>
        </p:nvSpPr>
        <p:spPr>
          <a:xfrm>
            <a:off x="0" y="328624"/>
            <a:ext cx="4572000" cy="601980"/>
          </a:xfrm>
          <a:prstGeom prst="homePlate">
            <a:avLst/>
          </a:prstGeom>
          <a:solidFill>
            <a:schemeClr val="tx1">
              <a:lumMod val="75000"/>
              <a:lumOff val="2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
                <a:srgbClr val="FFFFFF"/>
              </a:buClr>
              <a:buSzTx/>
              <a:tabLst/>
              <a:defRPr/>
            </a:pPr>
            <a:r>
              <a:rPr lang="en-US" sz="2200" b="1">
                <a:solidFill>
                  <a:srgbClr val="FFFFFF"/>
                </a:solidFill>
                <a:latin typeface="Arial" panose="020B0604020202020204" pitchFamily="34" charset="0"/>
                <a:cs typeface="Arial" panose="020B0604020202020204" pitchFamily="34" charset="0"/>
              </a:rPr>
              <a:t>b. Nguyên nhân chủ quan</a:t>
            </a:r>
            <a:endParaRPr kumimoji="0" lang="en-US" sz="22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4" name="TextBox 3">
            <a:extLst>
              <a:ext uri="{FF2B5EF4-FFF2-40B4-BE49-F238E27FC236}">
                <a16:creationId xmlns:a16="http://schemas.microsoft.com/office/drawing/2014/main" id="{4A5F0C9B-26DD-4762-FEF8-D312DFDB8C8E}"/>
              </a:ext>
            </a:extLst>
          </p:cNvPr>
          <p:cNvSpPr txBox="1"/>
          <p:nvPr/>
        </p:nvSpPr>
        <p:spPr>
          <a:xfrm>
            <a:off x="3075323" y="1107204"/>
            <a:ext cx="2993354" cy="461665"/>
          </a:xfrm>
          <a:prstGeom prst="rect">
            <a:avLst/>
          </a:prstGeom>
          <a:noFill/>
        </p:spPr>
        <p:txBody>
          <a:bodyPr wrap="square" rtlCol="0">
            <a:spAutoFit/>
          </a:bodyPr>
          <a:lstStyle/>
          <a:p>
            <a:pPr algn="ctr"/>
            <a:r>
              <a:rPr lang="en-US" sz="2400" b="1">
                <a:solidFill>
                  <a:srgbClr val="498349"/>
                </a:solidFill>
              </a:rPr>
              <a:t>Về phía Liên Xô:</a:t>
            </a:r>
          </a:p>
        </p:txBody>
      </p:sp>
      <p:grpSp>
        <p:nvGrpSpPr>
          <p:cNvPr id="14" name="Group 13">
            <a:extLst>
              <a:ext uri="{FF2B5EF4-FFF2-40B4-BE49-F238E27FC236}">
                <a16:creationId xmlns:a16="http://schemas.microsoft.com/office/drawing/2014/main" id="{5AB7EDC7-82D1-18BE-A0A3-F4AC437F5FBA}"/>
              </a:ext>
            </a:extLst>
          </p:cNvPr>
          <p:cNvGrpSpPr/>
          <p:nvPr/>
        </p:nvGrpSpPr>
        <p:grpSpPr>
          <a:xfrm>
            <a:off x="449945" y="1745470"/>
            <a:ext cx="3672110" cy="3191748"/>
            <a:chOff x="449945" y="1745470"/>
            <a:chExt cx="3672110" cy="3191748"/>
          </a:xfrm>
        </p:grpSpPr>
        <p:sp>
          <p:nvSpPr>
            <p:cNvPr id="6" name="Freeform 2">
              <a:extLst>
                <a:ext uri="{FF2B5EF4-FFF2-40B4-BE49-F238E27FC236}">
                  <a16:creationId xmlns:a16="http://schemas.microsoft.com/office/drawing/2014/main" id="{0C1B0309-EB14-3F9F-D5A4-7F00D403BF11}"/>
                </a:ext>
              </a:extLst>
            </p:cNvPr>
            <p:cNvSpPr/>
            <p:nvPr/>
          </p:nvSpPr>
          <p:spPr>
            <a:xfrm>
              <a:off x="449945" y="1745470"/>
              <a:ext cx="3672110" cy="2686344"/>
            </a:xfrm>
            <a:custGeom>
              <a:avLst/>
              <a:gdLst/>
              <a:ahLst/>
              <a:cxnLst/>
              <a:rect l="l" t="t" r="r" b="b"/>
              <a:pathLst>
                <a:path w="2828025" h="1891242">
                  <a:moveTo>
                    <a:pt x="0" y="0"/>
                  </a:moveTo>
                  <a:lnTo>
                    <a:pt x="2828026" y="0"/>
                  </a:lnTo>
                  <a:lnTo>
                    <a:pt x="2828026" y="1891242"/>
                  </a:lnTo>
                  <a:lnTo>
                    <a:pt x="0" y="18912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CCA4AC25-0B9B-89F1-33D5-28DA293D4D08}"/>
                </a:ext>
              </a:extLst>
            </p:cNvPr>
            <p:cNvSpPr txBox="1"/>
            <p:nvPr/>
          </p:nvSpPr>
          <p:spPr>
            <a:xfrm>
              <a:off x="534798" y="4537108"/>
              <a:ext cx="3502404" cy="400110"/>
            </a:xfrm>
            <a:prstGeom prst="rect">
              <a:avLst/>
            </a:prstGeom>
            <a:noFill/>
          </p:spPr>
          <p:txBody>
            <a:bodyPr wrap="square">
              <a:spAutoFit/>
            </a:bodyPr>
            <a:lstStyle/>
            <a:p>
              <a:pPr algn="ctr"/>
              <a:r>
                <a:rPr lang="vi-VN" sz="2000"/>
                <a:t>Giúp đỡ các nước Đông Âu:</a:t>
              </a:r>
              <a:endParaRPr lang="en-US" sz="2000"/>
            </a:p>
          </p:txBody>
        </p:sp>
      </p:grpSp>
      <p:sp>
        <p:nvSpPr>
          <p:cNvPr id="18" name="Rectangle: Rounded Corners 17">
            <a:extLst>
              <a:ext uri="{FF2B5EF4-FFF2-40B4-BE49-F238E27FC236}">
                <a16:creationId xmlns:a16="http://schemas.microsoft.com/office/drawing/2014/main" id="{120B695E-965E-A620-D6E0-31879DC58A3C}"/>
              </a:ext>
            </a:extLst>
          </p:cNvPr>
          <p:cNvSpPr/>
          <p:nvPr/>
        </p:nvSpPr>
        <p:spPr>
          <a:xfrm>
            <a:off x="4337109" y="1695899"/>
            <a:ext cx="4356947" cy="964734"/>
          </a:xfrm>
          <a:prstGeom prst="roundRect">
            <a:avLst/>
          </a:prstGeom>
          <a:solidFill>
            <a:schemeClr val="accent6"/>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r>
              <a:rPr lang="vi-VN" sz="2000" kern="100">
                <a:solidFill>
                  <a:srgbClr val="000000"/>
                </a:solidFill>
                <a:effectLst/>
                <a:ea typeface="Calibri" panose="020F0502020204030204" pitchFamily="34" charset="0"/>
              </a:rPr>
              <a:t>Lật đổ sự thống trị của chủ nghĩa phát xít, lực lượng thân phát xít.</a:t>
            </a:r>
            <a:endParaRPr lang="en-US" sz="2000">
              <a:effectLst/>
              <a:ea typeface="Calibri" panose="020F0502020204030204" pitchFamily="34" charset="0"/>
            </a:endParaRPr>
          </a:p>
        </p:txBody>
      </p:sp>
      <p:sp>
        <p:nvSpPr>
          <p:cNvPr id="19" name="Rectangle: Rounded Corners 18">
            <a:extLst>
              <a:ext uri="{FF2B5EF4-FFF2-40B4-BE49-F238E27FC236}">
                <a16:creationId xmlns:a16="http://schemas.microsoft.com/office/drawing/2014/main" id="{F2C617D0-002A-8CE7-D115-2FC7AB96F316}"/>
              </a:ext>
            </a:extLst>
          </p:cNvPr>
          <p:cNvSpPr/>
          <p:nvPr/>
        </p:nvSpPr>
        <p:spPr>
          <a:xfrm>
            <a:off x="4337108" y="2799483"/>
            <a:ext cx="4356947" cy="964734"/>
          </a:xfrm>
          <a:prstGeom prst="roundRect">
            <a:avLst/>
          </a:prstGeom>
          <a:solidFill>
            <a:schemeClr val="accent6"/>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r>
              <a:rPr lang="vi-VN" sz="2000" kern="100">
                <a:solidFill>
                  <a:srgbClr val="000000"/>
                </a:solidFill>
                <a:effectLst/>
                <a:ea typeface="Calibri" panose="020F0502020204030204" pitchFamily="34" charset="0"/>
              </a:rPr>
              <a:t>Thành lập các nhà nước dân chủ nhân dân.</a:t>
            </a:r>
            <a:endParaRPr lang="en-US" sz="2000">
              <a:effectLst/>
              <a:ea typeface="Calibri" panose="020F0502020204030204" pitchFamily="34" charset="0"/>
            </a:endParaRPr>
          </a:p>
        </p:txBody>
      </p:sp>
      <p:sp>
        <p:nvSpPr>
          <p:cNvPr id="20" name="Rectangle: Rounded Corners 19">
            <a:extLst>
              <a:ext uri="{FF2B5EF4-FFF2-40B4-BE49-F238E27FC236}">
                <a16:creationId xmlns:a16="http://schemas.microsoft.com/office/drawing/2014/main" id="{FD83C7BD-36D5-4997-1658-2BDC8B545541}"/>
              </a:ext>
            </a:extLst>
          </p:cNvPr>
          <p:cNvSpPr/>
          <p:nvPr/>
        </p:nvSpPr>
        <p:spPr>
          <a:xfrm>
            <a:off x="4337108" y="3903067"/>
            <a:ext cx="4356947" cy="964734"/>
          </a:xfrm>
          <a:prstGeom prst="roundRect">
            <a:avLst/>
          </a:prstGeom>
          <a:solidFill>
            <a:schemeClr val="accent6"/>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r>
              <a:rPr lang="vi-VN" sz="2000" kern="100">
                <a:solidFill>
                  <a:srgbClr val="000000"/>
                </a:solidFill>
                <a:effectLst/>
                <a:ea typeface="Calibri" panose="020F0502020204030204" pitchFamily="34" charset="0"/>
              </a:rPr>
              <a:t>Đi theo con đường xã hội chủ nghĩa (1944 </a:t>
            </a:r>
            <a:r>
              <a:rPr lang="en-US" sz="2000" kern="100">
                <a:solidFill>
                  <a:srgbClr val="000000"/>
                </a:solidFill>
                <a:effectLst/>
                <a:ea typeface="Calibri" panose="020F0502020204030204" pitchFamily="34" charset="0"/>
              </a:rPr>
              <a:t>- </a:t>
            </a:r>
            <a:r>
              <a:rPr lang="vi-VN" sz="2000" kern="100">
                <a:solidFill>
                  <a:srgbClr val="000000"/>
                </a:solidFill>
                <a:effectLst/>
                <a:ea typeface="Calibri" panose="020F0502020204030204" pitchFamily="34" charset="0"/>
              </a:rPr>
              <a:t>1946).</a:t>
            </a:r>
            <a:endParaRPr lang="en-US" sz="2000">
              <a:effectLst/>
              <a:ea typeface="Calibri" panose="020F0502020204030204" pitchFamily="34" charset="0"/>
            </a:endParaRPr>
          </a:p>
        </p:txBody>
      </p:sp>
      <p:pic>
        <p:nvPicPr>
          <p:cNvPr id="2" name="Picture 1">
            <a:extLst>
              <a:ext uri="{FF2B5EF4-FFF2-40B4-BE49-F238E27FC236}">
                <a16:creationId xmlns:a16="http://schemas.microsoft.com/office/drawing/2014/main" id="{2949173D-5805-7122-9F02-4B1EB11E5B64}"/>
              </a:ext>
            </a:extLst>
          </p:cNvPr>
          <p:cNvPicPr>
            <a:picLocks noChangeAspect="1"/>
          </p:cNvPicPr>
          <p:nvPr/>
        </p:nvPicPr>
        <p:blipFill>
          <a:blip r:embed="rId5"/>
          <a:stretch>
            <a:fillRect/>
          </a:stretch>
        </p:blipFill>
        <p:spPr>
          <a:xfrm>
            <a:off x="8040809" y="4925493"/>
            <a:ext cx="1103191" cy="218007"/>
          </a:xfrm>
          <a:prstGeom prst="rect">
            <a:avLst/>
          </a:prstGeom>
        </p:spPr>
      </p:pic>
    </p:spTree>
    <p:extLst>
      <p:ext uri="{BB962C8B-B14F-4D97-AF65-F5344CB8AC3E}">
        <p14:creationId xmlns:p14="http://schemas.microsoft.com/office/powerpoint/2010/main" val="1653462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animBg="1"/>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8" name="Arrow: Pentagon 7">
            <a:extLst>
              <a:ext uri="{FF2B5EF4-FFF2-40B4-BE49-F238E27FC236}">
                <a16:creationId xmlns:a16="http://schemas.microsoft.com/office/drawing/2014/main" id="{616CDDD1-A003-DADD-D7CE-C441C74F7391}"/>
              </a:ext>
            </a:extLst>
          </p:cNvPr>
          <p:cNvSpPr/>
          <p:nvPr/>
        </p:nvSpPr>
        <p:spPr>
          <a:xfrm>
            <a:off x="0" y="328624"/>
            <a:ext cx="4572000" cy="601980"/>
          </a:xfrm>
          <a:prstGeom prst="homePlate">
            <a:avLst/>
          </a:prstGeom>
          <a:solidFill>
            <a:schemeClr val="tx1">
              <a:lumMod val="75000"/>
              <a:lumOff val="2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
                <a:srgbClr val="FFFFFF"/>
              </a:buClr>
              <a:buSzTx/>
              <a:tabLst/>
              <a:defRPr/>
            </a:pPr>
            <a:r>
              <a:rPr lang="en-US" sz="2200" b="1">
                <a:solidFill>
                  <a:srgbClr val="FFFFFF"/>
                </a:solidFill>
                <a:latin typeface="Arial" panose="020B0604020202020204" pitchFamily="34" charset="0"/>
                <a:cs typeface="Arial" panose="020B0604020202020204" pitchFamily="34" charset="0"/>
              </a:rPr>
              <a:t>b. Nguyên nhân chủ quan</a:t>
            </a:r>
            <a:endParaRPr kumimoji="0" lang="en-US" sz="22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4" name="TextBox 3">
            <a:extLst>
              <a:ext uri="{FF2B5EF4-FFF2-40B4-BE49-F238E27FC236}">
                <a16:creationId xmlns:a16="http://schemas.microsoft.com/office/drawing/2014/main" id="{4A5F0C9B-26DD-4762-FEF8-D312DFDB8C8E}"/>
              </a:ext>
            </a:extLst>
          </p:cNvPr>
          <p:cNvSpPr txBox="1"/>
          <p:nvPr/>
        </p:nvSpPr>
        <p:spPr>
          <a:xfrm>
            <a:off x="1537661" y="1095384"/>
            <a:ext cx="6068677" cy="461665"/>
          </a:xfrm>
          <a:prstGeom prst="rect">
            <a:avLst/>
          </a:prstGeom>
          <a:noFill/>
        </p:spPr>
        <p:txBody>
          <a:bodyPr wrap="square" rtlCol="0">
            <a:spAutoFit/>
          </a:bodyPr>
          <a:lstStyle/>
          <a:p>
            <a:pPr algn="ctr"/>
            <a:r>
              <a:rPr lang="vi-VN" sz="2400" b="1">
                <a:solidFill>
                  <a:schemeClr val="tx2"/>
                </a:solidFill>
              </a:rPr>
              <a:t>Về phía Mỹ và các nước phương Tây:</a:t>
            </a:r>
            <a:endParaRPr lang="en-US" sz="2400" b="1">
              <a:solidFill>
                <a:schemeClr val="tx2"/>
              </a:solidFill>
            </a:endParaRPr>
          </a:p>
        </p:txBody>
      </p:sp>
      <p:sp>
        <p:nvSpPr>
          <p:cNvPr id="18" name="Rectangle: Rounded Corners 17">
            <a:extLst>
              <a:ext uri="{FF2B5EF4-FFF2-40B4-BE49-F238E27FC236}">
                <a16:creationId xmlns:a16="http://schemas.microsoft.com/office/drawing/2014/main" id="{120B695E-965E-A620-D6E0-31879DC58A3C}"/>
              </a:ext>
            </a:extLst>
          </p:cNvPr>
          <p:cNvSpPr/>
          <p:nvPr/>
        </p:nvSpPr>
        <p:spPr>
          <a:xfrm>
            <a:off x="4259060" y="1721829"/>
            <a:ext cx="4655751" cy="964734"/>
          </a:xfrm>
          <a:prstGeom prst="roundRect">
            <a:avLst/>
          </a:prstGeom>
          <a:solidFill>
            <a:schemeClr val="accent6"/>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r>
              <a:rPr lang="vi-VN" sz="2000" kern="100">
                <a:solidFill>
                  <a:srgbClr val="000000"/>
                </a:solidFill>
                <a:ea typeface="Calibri" panose="020F0502020204030204" pitchFamily="34" charset="0"/>
              </a:rPr>
              <a:t>Lo ngại sự tồn tại lớn mạnh của Liên Xô về kinh tế, chính trị, quân sự.</a:t>
            </a:r>
            <a:endParaRPr lang="en-US" sz="2000">
              <a:effectLst/>
              <a:ea typeface="Calibri" panose="020F0502020204030204" pitchFamily="34" charset="0"/>
            </a:endParaRPr>
          </a:p>
        </p:txBody>
      </p:sp>
      <p:sp>
        <p:nvSpPr>
          <p:cNvPr id="19" name="Rectangle: Rounded Corners 18">
            <a:extLst>
              <a:ext uri="{FF2B5EF4-FFF2-40B4-BE49-F238E27FC236}">
                <a16:creationId xmlns:a16="http://schemas.microsoft.com/office/drawing/2014/main" id="{F2C617D0-002A-8CE7-D115-2FC7AB96F316}"/>
              </a:ext>
            </a:extLst>
          </p:cNvPr>
          <p:cNvSpPr/>
          <p:nvPr/>
        </p:nvSpPr>
        <p:spPr>
          <a:xfrm>
            <a:off x="4259060" y="2825413"/>
            <a:ext cx="4655752" cy="964734"/>
          </a:xfrm>
          <a:prstGeom prst="roundRect">
            <a:avLst/>
          </a:prstGeom>
          <a:solidFill>
            <a:schemeClr val="accent6"/>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r>
              <a:rPr lang="vi-VN" sz="2000" kern="100">
                <a:solidFill>
                  <a:srgbClr val="000000"/>
                </a:solidFill>
                <a:ea typeface="Calibri" panose="020F0502020204030204" pitchFamily="34" charset="0"/>
              </a:rPr>
              <a:t>Khả năng mở rộng ảnh hưởng của chủ nghĩa xã hội ra bên ngoài Liên Xô.</a:t>
            </a:r>
            <a:endParaRPr lang="en-US" sz="2000">
              <a:effectLst/>
              <a:ea typeface="Calibri" panose="020F0502020204030204" pitchFamily="34" charset="0"/>
            </a:endParaRPr>
          </a:p>
        </p:txBody>
      </p:sp>
      <p:sp>
        <p:nvSpPr>
          <p:cNvPr id="20" name="Rectangle: Rounded Corners 19">
            <a:extLst>
              <a:ext uri="{FF2B5EF4-FFF2-40B4-BE49-F238E27FC236}">
                <a16:creationId xmlns:a16="http://schemas.microsoft.com/office/drawing/2014/main" id="{FD83C7BD-36D5-4997-1658-2BDC8B545541}"/>
              </a:ext>
            </a:extLst>
          </p:cNvPr>
          <p:cNvSpPr/>
          <p:nvPr/>
        </p:nvSpPr>
        <p:spPr>
          <a:xfrm>
            <a:off x="4259060" y="3928997"/>
            <a:ext cx="4655751" cy="964734"/>
          </a:xfrm>
          <a:prstGeom prst="roundRect">
            <a:avLst/>
          </a:prstGeom>
          <a:solidFill>
            <a:schemeClr val="accent6"/>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r>
              <a:rPr lang="vi-VN" sz="2000" b="1" i="1" kern="100">
                <a:solidFill>
                  <a:srgbClr val="000000"/>
                </a:solidFill>
                <a:ea typeface="Calibri" panose="020F0502020204030204" pitchFamily="34" charset="0"/>
              </a:rPr>
              <a:t>Riêng Mỹ: </a:t>
            </a:r>
            <a:r>
              <a:rPr lang="vi-VN" sz="2000" kern="100">
                <a:solidFill>
                  <a:srgbClr val="000000"/>
                </a:solidFill>
                <a:ea typeface="Calibri" panose="020F0502020204030204" pitchFamily="34" charset="0"/>
              </a:rPr>
              <a:t>có tham vọng mở rộng ảnh hưởng và làm bá chủ thế giới. </a:t>
            </a:r>
            <a:endParaRPr lang="en-US" sz="2000">
              <a:effectLst/>
              <a:ea typeface="Calibri" panose="020F0502020204030204" pitchFamily="34" charset="0"/>
            </a:endParaRPr>
          </a:p>
        </p:txBody>
      </p:sp>
      <p:sp>
        <p:nvSpPr>
          <p:cNvPr id="2" name="Freeform 4">
            <a:extLst>
              <a:ext uri="{FF2B5EF4-FFF2-40B4-BE49-F238E27FC236}">
                <a16:creationId xmlns:a16="http://schemas.microsoft.com/office/drawing/2014/main" id="{3B506FB2-4127-A0DD-79F0-00A4B023021C}"/>
              </a:ext>
            </a:extLst>
          </p:cNvPr>
          <p:cNvSpPr/>
          <p:nvPr/>
        </p:nvSpPr>
        <p:spPr>
          <a:xfrm>
            <a:off x="229188" y="1922270"/>
            <a:ext cx="3837856" cy="2719160"/>
          </a:xfrm>
          <a:custGeom>
            <a:avLst/>
            <a:gdLst/>
            <a:ahLst/>
            <a:cxnLst/>
            <a:rect l="l" t="t" r="r" b="b"/>
            <a:pathLst>
              <a:path w="3824297" h="2347162">
                <a:moveTo>
                  <a:pt x="0" y="0"/>
                </a:moveTo>
                <a:lnTo>
                  <a:pt x="3824297" y="0"/>
                </a:lnTo>
                <a:lnTo>
                  <a:pt x="3824297" y="2347162"/>
                </a:lnTo>
                <a:lnTo>
                  <a:pt x="0" y="2347162"/>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756995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animBg="1"/>
      <p:bldP spid="19" grpId="0" animBg="1"/>
      <p:bldP spid="20"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C74507-CB36-5E3B-F867-4B0BEA16E1CF}"/>
              </a:ext>
            </a:extLst>
          </p:cNvPr>
          <p:cNvPicPr>
            <a:picLocks noChangeAspect="1"/>
          </p:cNvPicPr>
          <p:nvPr/>
        </p:nvPicPr>
        <p:blipFill>
          <a:blip r:embed="rId2"/>
          <a:srcRect/>
          <a:stretch/>
        </p:blipFill>
        <p:spPr>
          <a:xfrm>
            <a:off x="5082006" y="0"/>
            <a:ext cx="4061994" cy="5143500"/>
          </a:xfrm>
          <a:prstGeom prst="rect">
            <a:avLst/>
          </a:prstGeom>
        </p:spPr>
      </p:pic>
      <p:grpSp>
        <p:nvGrpSpPr>
          <p:cNvPr id="7" name="Group 6">
            <a:extLst>
              <a:ext uri="{FF2B5EF4-FFF2-40B4-BE49-F238E27FC236}">
                <a16:creationId xmlns:a16="http://schemas.microsoft.com/office/drawing/2014/main" id="{526A8081-BD65-2C58-E144-4C43A2ED3E07}"/>
              </a:ext>
            </a:extLst>
          </p:cNvPr>
          <p:cNvGrpSpPr/>
          <p:nvPr/>
        </p:nvGrpSpPr>
        <p:grpSpPr>
          <a:xfrm>
            <a:off x="178631" y="352346"/>
            <a:ext cx="4711805" cy="1434752"/>
            <a:chOff x="222931" y="354530"/>
            <a:chExt cx="4711805" cy="1434752"/>
          </a:xfrm>
        </p:grpSpPr>
        <p:sp>
          <p:nvSpPr>
            <p:cNvPr id="4" name="Arrow: Down 3">
              <a:extLst>
                <a:ext uri="{FF2B5EF4-FFF2-40B4-BE49-F238E27FC236}">
                  <a16:creationId xmlns:a16="http://schemas.microsoft.com/office/drawing/2014/main" id="{B102A62A-E0F8-BA5B-EE28-46015961F863}"/>
                </a:ext>
              </a:extLst>
            </p:cNvPr>
            <p:cNvSpPr/>
            <p:nvPr/>
          </p:nvSpPr>
          <p:spPr>
            <a:xfrm>
              <a:off x="2367236" y="354530"/>
              <a:ext cx="423194" cy="476092"/>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02E173D-1838-E943-EC5E-782D894F682A}"/>
                </a:ext>
              </a:extLst>
            </p:cNvPr>
            <p:cNvSpPr txBox="1"/>
            <p:nvPr/>
          </p:nvSpPr>
          <p:spPr>
            <a:xfrm>
              <a:off x="222931" y="830622"/>
              <a:ext cx="4711805" cy="958660"/>
            </a:xfrm>
            <a:prstGeom prst="rect">
              <a:avLst/>
            </a:prstGeom>
            <a:noFill/>
          </p:spPr>
          <p:txBody>
            <a:bodyPr wrap="square">
              <a:spAutoFit/>
            </a:bodyPr>
            <a:lstStyle/>
            <a:p>
              <a:pPr algn="just">
                <a:lnSpc>
                  <a:spcPct val="150000"/>
                </a:lnSpc>
                <a:spcBef>
                  <a:spcPts val="100"/>
                </a:spcBef>
                <a:spcAft>
                  <a:spcPts val="100"/>
                </a:spcAft>
              </a:pPr>
              <a:r>
                <a:rPr lang="vi-VN" sz="2000" kern="100">
                  <a:solidFill>
                    <a:srgbClr val="000000"/>
                  </a:solidFill>
                  <a:effectLst/>
                  <a:latin typeface="+mn-lt"/>
                  <a:ea typeface="Calibri" panose="020F0502020204030204" pitchFamily="34" charset="0"/>
                </a:rPr>
                <a:t>3/1947, Tổng thống Mỹ Tơ-ru-man công khai thực hiện Chiến lược toàn cầu:</a:t>
              </a:r>
              <a:endParaRPr lang="en-US" sz="1800">
                <a:effectLst/>
                <a:latin typeface="+mn-lt"/>
                <a:ea typeface="Calibri" panose="020F0502020204030204" pitchFamily="34" charset="0"/>
              </a:endParaRPr>
            </a:p>
          </p:txBody>
        </p:sp>
      </p:grpSp>
      <p:sp>
        <p:nvSpPr>
          <p:cNvPr id="8" name="Rectangle: Rounded Corners 7">
            <a:extLst>
              <a:ext uri="{FF2B5EF4-FFF2-40B4-BE49-F238E27FC236}">
                <a16:creationId xmlns:a16="http://schemas.microsoft.com/office/drawing/2014/main" id="{86CE009C-C997-CF6F-119E-712E9F8B6450}"/>
              </a:ext>
            </a:extLst>
          </p:cNvPr>
          <p:cNvSpPr/>
          <p:nvPr/>
        </p:nvSpPr>
        <p:spPr>
          <a:xfrm>
            <a:off x="426736" y="1949713"/>
            <a:ext cx="1930065" cy="2841441"/>
          </a:xfrm>
          <a:prstGeom prst="roundRect">
            <a:avLst>
              <a:gd name="adj" fmla="val 5213"/>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spcBef>
                <a:spcPts val="100"/>
              </a:spcBef>
              <a:spcAft>
                <a:spcPts val="100"/>
              </a:spcAft>
            </a:pPr>
            <a:r>
              <a:rPr lang="vi-VN" sz="2000" kern="100">
                <a:solidFill>
                  <a:srgbClr val="000000"/>
                </a:solidFill>
                <a:effectLst/>
                <a:ea typeface="Calibri" panose="020F0502020204030204" pitchFamily="34" charset="0"/>
              </a:rPr>
              <a:t>Từ bỏ hợp tác với Liên Xô trong việc giải quyết các vấn đề quốc tế.</a:t>
            </a:r>
            <a:endParaRPr lang="en-US" sz="2000">
              <a:effectLst/>
              <a:ea typeface="Calibri" panose="020F0502020204030204" pitchFamily="34" charset="0"/>
            </a:endParaRPr>
          </a:p>
        </p:txBody>
      </p:sp>
      <p:sp>
        <p:nvSpPr>
          <p:cNvPr id="9" name="Rectangle: Rounded Corners 8">
            <a:extLst>
              <a:ext uri="{FF2B5EF4-FFF2-40B4-BE49-F238E27FC236}">
                <a16:creationId xmlns:a16="http://schemas.microsoft.com/office/drawing/2014/main" id="{18A132DD-D358-3FDB-27A9-FA191F155C9C}"/>
              </a:ext>
            </a:extLst>
          </p:cNvPr>
          <p:cNvSpPr/>
          <p:nvPr/>
        </p:nvSpPr>
        <p:spPr>
          <a:xfrm>
            <a:off x="2534534" y="1949713"/>
            <a:ext cx="2037466" cy="2841441"/>
          </a:xfrm>
          <a:prstGeom prst="roundRect">
            <a:avLst>
              <a:gd name="adj" fmla="val 5213"/>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spcBef>
                <a:spcPts val="100"/>
              </a:spcBef>
              <a:spcAft>
                <a:spcPts val="100"/>
              </a:spcAft>
            </a:pPr>
            <a:r>
              <a:rPr lang="vi-VN" sz="2000" kern="100">
                <a:solidFill>
                  <a:srgbClr val="000000"/>
                </a:solidFill>
                <a:effectLst/>
                <a:ea typeface="Calibri" panose="020F0502020204030204" pitchFamily="34" charset="0"/>
              </a:rPr>
              <a:t>Bắt đầu Chiến tranh lạnh chống Liên Xô và các nước xã hội chủ nghĩa. </a:t>
            </a:r>
            <a:endParaRPr lang="en-US" sz="2000">
              <a:effectLst/>
              <a:ea typeface="Calibri" panose="020F0502020204030204" pitchFamily="34" charset="0"/>
            </a:endParaRPr>
          </a:p>
        </p:txBody>
      </p:sp>
    </p:spTree>
    <p:extLst>
      <p:ext uri="{BB962C8B-B14F-4D97-AF65-F5344CB8AC3E}">
        <p14:creationId xmlns:p14="http://schemas.microsoft.com/office/powerpoint/2010/main" val="59543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17" presetClass="entr" presetSubtype="1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5" name="TextBox 10">
            <a:extLst>
              <a:ext uri="{FF2B5EF4-FFF2-40B4-BE49-F238E27FC236}">
                <a16:creationId xmlns:a16="http://schemas.microsoft.com/office/drawing/2014/main" id="{A278FD3A-749C-1393-1C29-61B097DAB196}"/>
              </a:ext>
            </a:extLst>
          </p:cNvPr>
          <p:cNvSpPr txBox="1"/>
          <p:nvPr/>
        </p:nvSpPr>
        <p:spPr>
          <a:xfrm>
            <a:off x="533092" y="418456"/>
            <a:ext cx="8077809" cy="507831"/>
          </a:xfrm>
          <a:prstGeom prst="rect">
            <a:avLst/>
          </a:prstGeom>
        </p:spPr>
        <p:txBody>
          <a:bodyPr wrap="square" lIns="0" tIns="0" rIns="0" bIns="0" rtlCol="0" anchor="t">
            <a:spAutoFit/>
          </a:bodyPr>
          <a:lstStyle/>
          <a:p>
            <a:pPr algn="ctr" defTabSz="457200">
              <a:buClrTx/>
              <a:defRPr/>
            </a:pPr>
            <a:r>
              <a:rPr lang="en-US" sz="3300" b="1" kern="1200">
                <a:solidFill>
                  <a:srgbClr val="02123A"/>
                </a:solidFill>
                <a:latin typeface="Arial" panose="020B0604020202020204" pitchFamily="34" charset="0"/>
                <a:ea typeface="+mn-ea"/>
                <a:cs typeface="Arial" panose="020B0604020202020204" pitchFamily="34" charset="0"/>
              </a:rPr>
              <a:t>TRÒ CHƠI NHÀ LỊCH SỬ THÔNG THÁI</a:t>
            </a:r>
            <a:endParaRPr lang="en-US" sz="3300" b="1" kern="1200" dirty="0">
              <a:solidFill>
                <a:srgbClr val="02123A"/>
              </a:solidFill>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6F47E005-4C69-15F3-15E1-665BB3B6C7E4}"/>
              </a:ext>
            </a:extLst>
          </p:cNvPr>
          <p:cNvSpPr txBox="1"/>
          <p:nvPr/>
        </p:nvSpPr>
        <p:spPr>
          <a:xfrm>
            <a:off x="470168" y="1097995"/>
            <a:ext cx="8203659" cy="3728649"/>
          </a:xfrm>
          <a:prstGeom prst="rect">
            <a:avLst/>
          </a:prstGeom>
          <a:noFill/>
        </p:spPr>
        <p:txBody>
          <a:bodyPr wrap="square" rtlCol="0">
            <a:spAutoFit/>
          </a:bodyPr>
          <a:lstStyle/>
          <a:p>
            <a:pPr algn="just" defTabSz="457200">
              <a:lnSpc>
                <a:spcPct val="150000"/>
              </a:lnSpc>
              <a:buClrTx/>
            </a:pPr>
            <a:r>
              <a:rPr lang="en-US" sz="2000" b="1" i="1" kern="1200">
                <a:solidFill>
                  <a:srgbClr val="FF0000"/>
                </a:solidFill>
                <a:latin typeface="Arial" panose="020B0604020202020204" pitchFamily="34" charset="0"/>
                <a:ea typeface="+mn-ea"/>
                <a:cs typeface="Arial" panose="020B0604020202020204" pitchFamily="34" charset="0"/>
              </a:rPr>
              <a:t>Luật chơi: </a:t>
            </a:r>
            <a:r>
              <a:rPr lang="en-US" sz="2000" kern="1200">
                <a:solidFill>
                  <a:prstClr val="black"/>
                </a:solidFill>
                <a:latin typeface="Arial" panose="020B0604020202020204" pitchFamily="34" charset="0"/>
                <a:ea typeface="+mn-ea"/>
                <a:cs typeface="Arial" panose="020B0604020202020204" pitchFamily="34" charset="0"/>
              </a:rPr>
              <a:t>C</a:t>
            </a:r>
            <a:r>
              <a:rPr lang="vi-VN" sz="2000" kern="1200">
                <a:solidFill>
                  <a:prstClr val="black"/>
                </a:solidFill>
                <a:latin typeface="Arial" panose="020B0604020202020204" pitchFamily="34" charset="0"/>
                <a:ea typeface="+mn-ea"/>
                <a:cs typeface="Arial" panose="020B0604020202020204" pitchFamily="34" charset="0"/>
              </a:rPr>
              <a:t>hia lớp thành 2 nhóm</a:t>
            </a:r>
            <a:r>
              <a:rPr lang="en-US" sz="2000" kern="1200">
                <a:solidFill>
                  <a:prstClr val="black"/>
                </a:solidFill>
                <a:latin typeface="Arial" panose="020B0604020202020204" pitchFamily="34" charset="0"/>
                <a:ea typeface="+mn-ea"/>
                <a:cs typeface="Arial" panose="020B0604020202020204" pitchFamily="34" charset="0"/>
              </a:rPr>
              <a:t>.</a:t>
            </a:r>
            <a:endParaRPr lang="vi-VN" sz="2000" kern="1200">
              <a:solidFill>
                <a:prstClr val="black"/>
              </a:solidFill>
              <a:latin typeface="Arial" panose="020B0604020202020204" pitchFamily="34" charset="0"/>
              <a:ea typeface="+mn-ea"/>
              <a:cs typeface="Arial" panose="020B0604020202020204" pitchFamily="34" charset="0"/>
            </a:endParaRPr>
          </a:p>
          <a:p>
            <a:pPr marL="285750" indent="-285750" algn="just" defTabSz="457200">
              <a:lnSpc>
                <a:spcPct val="150000"/>
              </a:lnSpc>
              <a:buClrTx/>
              <a:buFont typeface="Arial" panose="020B0604020202020204" pitchFamily="34" charset="0"/>
              <a:buChar char="•"/>
            </a:pPr>
            <a:r>
              <a:rPr lang="en-US" sz="2000" kern="1200">
                <a:solidFill>
                  <a:prstClr val="black"/>
                </a:solidFill>
                <a:latin typeface="Arial" panose="020B0604020202020204" pitchFamily="34" charset="0"/>
                <a:ea typeface="+mn-ea"/>
                <a:cs typeface="Arial" panose="020B0604020202020204" pitchFamily="34" charset="0"/>
              </a:rPr>
              <a:t>Mỗi đội hãy chọn một mảnh ghép và đ</a:t>
            </a:r>
            <a:r>
              <a:rPr lang="vi-VN" sz="2000" kern="1200">
                <a:solidFill>
                  <a:prstClr val="black"/>
                </a:solidFill>
                <a:latin typeface="Arial" panose="020B0604020202020204" pitchFamily="34" charset="0"/>
                <a:ea typeface="+mn-ea"/>
                <a:cs typeface="Arial" panose="020B0604020202020204" pitchFamily="34" charset="0"/>
              </a:rPr>
              <a:t>oán tên nhân vật lịch sử thông qua đoạn thông tin được đưa ra. </a:t>
            </a:r>
            <a:endParaRPr lang="en-US" sz="2000" kern="1200">
              <a:solidFill>
                <a:prstClr val="black"/>
              </a:solidFill>
              <a:latin typeface="Arial" panose="020B0604020202020204" pitchFamily="34" charset="0"/>
              <a:ea typeface="+mn-ea"/>
              <a:cs typeface="Arial" panose="020B0604020202020204" pitchFamily="34" charset="0"/>
            </a:endParaRPr>
          </a:p>
          <a:p>
            <a:pPr marL="285750" indent="-285750" algn="just" defTabSz="457200">
              <a:lnSpc>
                <a:spcPct val="150000"/>
              </a:lnSpc>
              <a:buClrTx/>
              <a:buFont typeface="Arial" panose="020B0604020202020204" pitchFamily="34" charset="0"/>
              <a:buChar char="•"/>
            </a:pPr>
            <a:r>
              <a:rPr lang="vi-VN" sz="2000" kern="1200">
                <a:solidFill>
                  <a:prstClr val="black"/>
                </a:solidFill>
                <a:latin typeface="Arial" panose="020B0604020202020204" pitchFamily="34" charset="0"/>
                <a:ea typeface="+mn-ea"/>
                <a:cs typeface="Arial" panose="020B0604020202020204" pitchFamily="34" charset="0"/>
              </a:rPr>
              <a:t>2 đội chơi lần lượt </a:t>
            </a:r>
            <a:r>
              <a:rPr lang="en-US" sz="2000" kern="1200">
                <a:solidFill>
                  <a:prstClr val="black"/>
                </a:solidFill>
                <a:latin typeface="Arial" panose="020B0604020202020204" pitchFamily="34" charset="0"/>
                <a:ea typeface="+mn-ea"/>
                <a:cs typeface="Arial" panose="020B0604020202020204" pitchFamily="34" charset="0"/>
              </a:rPr>
              <a:t>đoán theo các dữ kiện hiện ra.</a:t>
            </a:r>
          </a:p>
          <a:p>
            <a:pPr algn="just" defTabSz="457200">
              <a:lnSpc>
                <a:spcPct val="150000"/>
              </a:lnSpc>
              <a:buClrTx/>
            </a:pPr>
            <a:r>
              <a:rPr lang="en-US" sz="2000" b="1" i="1" kern="1200">
                <a:solidFill>
                  <a:srgbClr val="FF0000"/>
                </a:solidFill>
                <a:latin typeface="Arial" panose="020B0604020202020204" pitchFamily="34" charset="0"/>
                <a:ea typeface="+mn-ea"/>
                <a:cs typeface="Arial" panose="020B0604020202020204" pitchFamily="34" charset="0"/>
              </a:rPr>
              <a:t>Cách tính điểm:</a:t>
            </a:r>
            <a:endParaRPr lang="vi-VN" sz="2000" b="1" i="1" kern="1200">
              <a:solidFill>
                <a:srgbClr val="FF0000"/>
              </a:solidFill>
              <a:latin typeface="Arial" panose="020B0604020202020204" pitchFamily="34" charset="0"/>
              <a:ea typeface="+mn-ea"/>
              <a:cs typeface="Arial" panose="020B0604020202020204" pitchFamily="34" charset="0"/>
            </a:endParaRPr>
          </a:p>
          <a:p>
            <a:pPr marL="285750" indent="-285750" algn="just" defTabSz="457200">
              <a:lnSpc>
                <a:spcPct val="150000"/>
              </a:lnSpc>
              <a:buClrTx/>
              <a:buFont typeface="Arial" panose="020B0604020202020204" pitchFamily="34" charset="0"/>
              <a:buChar char="•"/>
            </a:pPr>
            <a:r>
              <a:rPr lang="en-US" sz="2000" kern="1200">
                <a:solidFill>
                  <a:prstClr val="black"/>
                </a:solidFill>
                <a:latin typeface="Arial" panose="020B0604020202020204" pitchFamily="34" charset="0"/>
                <a:ea typeface="+mn-ea"/>
                <a:cs typeface="Arial" panose="020B0604020202020204" pitchFamily="34" charset="0"/>
              </a:rPr>
              <a:t>Đoán đúng ở dữ kiện đầu tiên → dành được 30 điểm.</a:t>
            </a:r>
          </a:p>
          <a:p>
            <a:pPr marL="285750" indent="-285750" algn="just" defTabSz="457200">
              <a:lnSpc>
                <a:spcPct val="150000"/>
              </a:lnSpc>
              <a:buClrTx/>
              <a:buFont typeface="Arial" panose="020B0604020202020204" pitchFamily="34" charset="0"/>
              <a:buChar char="•"/>
            </a:pPr>
            <a:r>
              <a:rPr lang="en-US" sz="2000" kern="1200">
                <a:solidFill>
                  <a:prstClr val="black"/>
                </a:solidFill>
                <a:latin typeface="Arial" panose="020B0604020202020204" pitchFamily="34" charset="0"/>
                <a:cs typeface="Arial" panose="020B0604020202020204" pitchFamily="34" charset="0"/>
              </a:rPr>
              <a:t>Đoán </a:t>
            </a:r>
            <a:r>
              <a:rPr lang="en-US" sz="2000" kern="1200">
                <a:solidFill>
                  <a:prstClr val="black"/>
                </a:solidFill>
                <a:latin typeface="Arial" panose="020B0604020202020204" pitchFamily="34" charset="0"/>
                <a:ea typeface="+mn-ea"/>
                <a:cs typeface="Arial" panose="020B0604020202020204" pitchFamily="34" charset="0"/>
              </a:rPr>
              <a:t>đúng ở dữ kiện thứ 2, 3, 4 </a:t>
            </a:r>
            <a:r>
              <a:rPr lang="en-US" sz="2000" kern="1200">
                <a:solidFill>
                  <a:prstClr val="black"/>
                </a:solidFill>
                <a:latin typeface="Arial" panose="020B0604020202020204" pitchFamily="34" charset="0"/>
                <a:cs typeface="Arial" panose="020B0604020202020204" pitchFamily="34" charset="0"/>
              </a:rPr>
              <a:t>→ dành được 20 điểm.</a:t>
            </a:r>
          </a:p>
          <a:p>
            <a:pPr marL="285750" indent="-285750" algn="just" defTabSz="457200">
              <a:lnSpc>
                <a:spcPct val="150000"/>
              </a:lnSpc>
              <a:buClrTx/>
              <a:buFont typeface="Arial" panose="020B0604020202020204" pitchFamily="34" charset="0"/>
              <a:buChar char="•"/>
            </a:pPr>
            <a:r>
              <a:rPr lang="en-US" sz="2000" kern="1200">
                <a:solidFill>
                  <a:prstClr val="black"/>
                </a:solidFill>
                <a:latin typeface="Arial" panose="020B0604020202020204" pitchFamily="34" charset="0"/>
                <a:cs typeface="Arial" panose="020B0604020202020204" pitchFamily="34" charset="0"/>
              </a:rPr>
              <a:t>Đoán </a:t>
            </a:r>
            <a:r>
              <a:rPr lang="en-US" sz="2000" kern="1200">
                <a:solidFill>
                  <a:prstClr val="black"/>
                </a:solidFill>
                <a:latin typeface="Arial" panose="020B0604020202020204" pitchFamily="34" charset="0"/>
                <a:ea typeface="+mn-ea"/>
                <a:cs typeface="Arial" panose="020B0604020202020204" pitchFamily="34" charset="0"/>
              </a:rPr>
              <a:t>đúng ở dữ kiện thứ 5 </a:t>
            </a:r>
            <a:r>
              <a:rPr lang="en-US" sz="2000" kern="1200">
                <a:solidFill>
                  <a:prstClr val="black"/>
                </a:solidFill>
                <a:latin typeface="Arial" panose="020B0604020202020204" pitchFamily="34" charset="0"/>
                <a:cs typeface="Arial" panose="020B0604020202020204" pitchFamily="34" charset="0"/>
              </a:rPr>
              <a:t>→ dành được 10 điểm.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grpSp>
        <p:nvGrpSpPr>
          <p:cNvPr id="4" name="Group 3">
            <a:extLst>
              <a:ext uri="{FF2B5EF4-FFF2-40B4-BE49-F238E27FC236}">
                <a16:creationId xmlns:a16="http://schemas.microsoft.com/office/drawing/2014/main" id="{706E5402-4153-71F7-6EC8-35201BC5ECBF}"/>
              </a:ext>
            </a:extLst>
          </p:cNvPr>
          <p:cNvGrpSpPr/>
          <p:nvPr/>
        </p:nvGrpSpPr>
        <p:grpSpPr>
          <a:xfrm>
            <a:off x="303014" y="295971"/>
            <a:ext cx="4185166" cy="3912514"/>
            <a:chOff x="386834" y="402651"/>
            <a:chExt cx="4185166" cy="3912514"/>
          </a:xfrm>
        </p:grpSpPr>
        <p:pic>
          <p:nvPicPr>
            <p:cNvPr id="5" name="Picture 4" descr="A group of men in military uniforms&#10;&#10;Description automatically generated">
              <a:extLst>
                <a:ext uri="{FF2B5EF4-FFF2-40B4-BE49-F238E27FC236}">
                  <a16:creationId xmlns:a16="http://schemas.microsoft.com/office/drawing/2014/main" id="{8E3825C1-963A-7324-9FDB-9CC57AAE06E4}"/>
                </a:ext>
              </a:extLst>
            </p:cNvPr>
            <p:cNvPicPr>
              <a:picLocks noChangeAspect="1"/>
            </p:cNvPicPr>
            <p:nvPr/>
          </p:nvPicPr>
          <p:blipFill rotWithShape="1">
            <a:blip r:embed="rId3"/>
            <a:srcRect t="23698" b="7492"/>
            <a:stretch/>
          </p:blipFill>
          <p:spPr>
            <a:xfrm>
              <a:off x="386834" y="402651"/>
              <a:ext cx="4185166" cy="2890631"/>
            </a:xfrm>
            <a:prstGeom prst="rect">
              <a:avLst/>
            </a:prstGeom>
          </p:spPr>
        </p:pic>
        <p:sp>
          <p:nvSpPr>
            <p:cNvPr id="3" name="TextBox 2">
              <a:extLst>
                <a:ext uri="{FF2B5EF4-FFF2-40B4-BE49-F238E27FC236}">
                  <a16:creationId xmlns:a16="http://schemas.microsoft.com/office/drawing/2014/main" id="{98845CA4-EC28-3066-219D-A4887832766E}"/>
                </a:ext>
              </a:extLst>
            </p:cNvPr>
            <p:cNvSpPr txBox="1"/>
            <p:nvPr/>
          </p:nvSpPr>
          <p:spPr>
            <a:xfrm>
              <a:off x="843974" y="3293282"/>
              <a:ext cx="3270885" cy="1021883"/>
            </a:xfrm>
            <a:prstGeom prst="rect">
              <a:avLst/>
            </a:prstGeom>
            <a:noFill/>
          </p:spPr>
          <p:txBody>
            <a:bodyPr wrap="square">
              <a:spAutoFit/>
            </a:bodyPr>
            <a:lstStyle/>
            <a:p>
              <a:pPr algn="ctr">
                <a:lnSpc>
                  <a:spcPct val="150000"/>
                </a:lnSpc>
              </a:pPr>
              <a:r>
                <a:rPr lang="vi-VN"/>
                <a:t>Tên lửa RP-3 được nạp vào bệ phóng Land Mattress để chuẩn bị cho cuộc tấn công ở Reichswald, Đức</a:t>
              </a:r>
              <a:endParaRPr lang="en-US"/>
            </a:p>
          </p:txBody>
        </p:sp>
      </p:grpSp>
      <p:grpSp>
        <p:nvGrpSpPr>
          <p:cNvPr id="6" name="Group 5">
            <a:extLst>
              <a:ext uri="{FF2B5EF4-FFF2-40B4-BE49-F238E27FC236}">
                <a16:creationId xmlns:a16="http://schemas.microsoft.com/office/drawing/2014/main" id="{F2DDDBDC-4A7E-6C91-94B3-ABDE1E1A32F9}"/>
              </a:ext>
            </a:extLst>
          </p:cNvPr>
          <p:cNvGrpSpPr/>
          <p:nvPr/>
        </p:nvGrpSpPr>
        <p:grpSpPr>
          <a:xfrm>
            <a:off x="4655822" y="1324671"/>
            <a:ext cx="4185166" cy="3589348"/>
            <a:chOff x="386834" y="402651"/>
            <a:chExt cx="4185166" cy="3589348"/>
          </a:xfrm>
        </p:grpSpPr>
        <p:pic>
          <p:nvPicPr>
            <p:cNvPr id="7" name="Picture 6">
              <a:extLst>
                <a:ext uri="{FF2B5EF4-FFF2-40B4-BE49-F238E27FC236}">
                  <a16:creationId xmlns:a16="http://schemas.microsoft.com/office/drawing/2014/main" id="{7FCCF5E0-7DD7-2980-2D4D-AF697C9CCFD3}"/>
                </a:ext>
              </a:extLst>
            </p:cNvPr>
            <p:cNvPicPr>
              <a:picLocks noChangeAspect="1"/>
            </p:cNvPicPr>
            <p:nvPr/>
          </p:nvPicPr>
          <p:blipFill>
            <a:blip r:embed="rId4"/>
            <a:srcRect t="15029" b="15029"/>
            <a:stretch/>
          </p:blipFill>
          <p:spPr>
            <a:xfrm>
              <a:off x="386834" y="402651"/>
              <a:ext cx="4185166" cy="2890631"/>
            </a:xfrm>
            <a:prstGeom prst="rect">
              <a:avLst/>
            </a:prstGeom>
          </p:spPr>
        </p:pic>
        <p:sp>
          <p:nvSpPr>
            <p:cNvPr id="8" name="TextBox 7">
              <a:extLst>
                <a:ext uri="{FF2B5EF4-FFF2-40B4-BE49-F238E27FC236}">
                  <a16:creationId xmlns:a16="http://schemas.microsoft.com/office/drawing/2014/main" id="{95F174AD-9096-19E9-993D-2880122B58BC}"/>
                </a:ext>
              </a:extLst>
            </p:cNvPr>
            <p:cNvSpPr txBox="1"/>
            <p:nvPr/>
          </p:nvSpPr>
          <p:spPr>
            <a:xfrm>
              <a:off x="490568" y="3293282"/>
              <a:ext cx="3977698" cy="698717"/>
            </a:xfrm>
            <a:prstGeom prst="rect">
              <a:avLst/>
            </a:prstGeom>
            <a:noFill/>
          </p:spPr>
          <p:txBody>
            <a:bodyPr wrap="square">
              <a:spAutoFit/>
            </a:bodyPr>
            <a:lstStyle/>
            <a:p>
              <a:pPr algn="ctr">
                <a:lnSpc>
                  <a:spcPct val="150000"/>
                </a:lnSpc>
              </a:pPr>
              <a:r>
                <a:rPr lang="vi-VN"/>
                <a:t>Lính bộ binh Anh tiến qua Reichswald trong Chiến dịch Veritable, ngày 8 tháng 2 năm 1945.</a:t>
              </a:r>
              <a:endParaRPr lang="en-US"/>
            </a:p>
          </p:txBody>
        </p:sp>
      </p:grpSp>
      <p:pic>
        <p:nvPicPr>
          <p:cNvPr id="2" name="Picture 1">
            <a:extLst>
              <a:ext uri="{FF2B5EF4-FFF2-40B4-BE49-F238E27FC236}">
                <a16:creationId xmlns:a16="http://schemas.microsoft.com/office/drawing/2014/main" id="{4681CFED-8CB3-9AC7-132E-323139E99CEB}"/>
              </a:ext>
            </a:extLst>
          </p:cNvPr>
          <p:cNvPicPr>
            <a:picLocks noChangeAspect="1"/>
          </p:cNvPicPr>
          <p:nvPr/>
        </p:nvPicPr>
        <p:blipFill>
          <a:blip r:embed="rId5"/>
          <a:stretch>
            <a:fillRect/>
          </a:stretch>
        </p:blipFill>
        <p:spPr>
          <a:xfrm>
            <a:off x="8040809" y="4925493"/>
            <a:ext cx="1103191" cy="2180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grpSp>
        <p:nvGrpSpPr>
          <p:cNvPr id="22" name="Group 21">
            <a:extLst>
              <a:ext uri="{FF2B5EF4-FFF2-40B4-BE49-F238E27FC236}">
                <a16:creationId xmlns:a16="http://schemas.microsoft.com/office/drawing/2014/main" id="{31FEDAEF-7812-F598-D009-1A618332C996}"/>
              </a:ext>
            </a:extLst>
          </p:cNvPr>
          <p:cNvGrpSpPr/>
          <p:nvPr/>
        </p:nvGrpSpPr>
        <p:grpSpPr>
          <a:xfrm>
            <a:off x="331470" y="516467"/>
            <a:ext cx="8481060" cy="965200"/>
            <a:chOff x="341207" y="313267"/>
            <a:chExt cx="8481060" cy="965200"/>
          </a:xfrm>
        </p:grpSpPr>
        <p:sp>
          <p:nvSpPr>
            <p:cNvPr id="21" name="Rectangle: Rounded Corners 20">
              <a:extLst>
                <a:ext uri="{FF2B5EF4-FFF2-40B4-BE49-F238E27FC236}">
                  <a16:creationId xmlns:a16="http://schemas.microsoft.com/office/drawing/2014/main" id="{280AB99F-6D3F-E287-7139-97D766058813}"/>
                </a:ext>
              </a:extLst>
            </p:cNvPr>
            <p:cNvSpPr/>
            <p:nvPr/>
          </p:nvSpPr>
          <p:spPr>
            <a:xfrm>
              <a:off x="982133" y="313267"/>
              <a:ext cx="7840134" cy="965200"/>
            </a:xfrm>
            <a:prstGeom prst="roundRect">
              <a:avLst/>
            </a:prstGeom>
            <a:solidFill>
              <a:schemeClr val="accent6"/>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effectLst/>
                  <a:ea typeface="Times New Roman" panose="02020603050405020304" pitchFamily="18" charset="0"/>
                </a:rPr>
                <a:t>Em có nhận xét gì về mục đích phát động Chiến tranh lạnh </a:t>
              </a:r>
              <a:endParaRPr lang="en-US" sz="2000">
                <a:solidFill>
                  <a:srgbClr val="000000"/>
                </a:solidFill>
                <a:effectLst/>
                <a:ea typeface="Times New Roman" panose="02020603050405020304" pitchFamily="18" charset="0"/>
              </a:endParaRPr>
            </a:p>
            <a:p>
              <a:pPr algn="ctr">
                <a:lnSpc>
                  <a:spcPct val="150000"/>
                </a:lnSpc>
              </a:pPr>
              <a:r>
                <a:rPr lang="vi-VN" sz="2000">
                  <a:solidFill>
                    <a:srgbClr val="000000"/>
                  </a:solidFill>
                  <a:effectLst/>
                  <a:ea typeface="Times New Roman" panose="02020603050405020304" pitchFamily="18" charset="0"/>
                </a:rPr>
                <a:t>của Mỹ?</a:t>
              </a:r>
              <a:endParaRPr lang="en-US" sz="1600"/>
            </a:p>
          </p:txBody>
        </p:sp>
        <p:sp>
          <p:nvSpPr>
            <p:cNvPr id="20" name="Freeform 11">
              <a:extLst>
                <a:ext uri="{FF2B5EF4-FFF2-40B4-BE49-F238E27FC236}">
                  <a16:creationId xmlns:a16="http://schemas.microsoft.com/office/drawing/2014/main" id="{3B980F31-1208-733F-E69A-F6FDDB0BCA0D}"/>
                </a:ext>
              </a:extLst>
            </p:cNvPr>
            <p:cNvSpPr/>
            <p:nvPr/>
          </p:nvSpPr>
          <p:spPr>
            <a:xfrm>
              <a:off x="341207" y="342807"/>
              <a:ext cx="1199727" cy="906120"/>
            </a:xfrm>
            <a:custGeom>
              <a:avLst/>
              <a:gdLst/>
              <a:ahLst/>
              <a:cxnLst/>
              <a:rect l="l" t="t" r="r" b="b"/>
              <a:pathLst>
                <a:path w="2821017" h="2109885">
                  <a:moveTo>
                    <a:pt x="0" y="0"/>
                  </a:moveTo>
                  <a:lnTo>
                    <a:pt x="2821017" y="0"/>
                  </a:lnTo>
                  <a:lnTo>
                    <a:pt x="2821017" y="2109885"/>
                  </a:lnTo>
                  <a:lnTo>
                    <a:pt x="0" y="2109885"/>
                  </a:lnTo>
                  <a:lnTo>
                    <a:pt x="0" y="0"/>
                  </a:lnTo>
                  <a:close/>
                </a:path>
              </a:pathLst>
            </a:custGeom>
            <a:blipFill>
              <a:blip r:embed="rId3"/>
              <a:stretch>
                <a:fillRect/>
              </a:stretch>
            </a:blipFill>
          </p:spPr>
          <p:txBody>
            <a:bodyPr/>
            <a:lstStyle/>
            <a:p>
              <a:endParaRPr lang="en-US"/>
            </a:p>
          </p:txBody>
        </p:sp>
      </p:grpSp>
      <p:pic>
        <p:nvPicPr>
          <p:cNvPr id="26" name="Picture 25">
            <a:extLst>
              <a:ext uri="{FF2B5EF4-FFF2-40B4-BE49-F238E27FC236}">
                <a16:creationId xmlns:a16="http://schemas.microsoft.com/office/drawing/2014/main" id="{C8B5004C-AD83-B98A-743B-26B4066C5C1A}"/>
              </a:ext>
            </a:extLst>
          </p:cNvPr>
          <p:cNvPicPr>
            <a:picLocks noChangeAspect="1"/>
          </p:cNvPicPr>
          <p:nvPr/>
        </p:nvPicPr>
        <p:blipFill>
          <a:blip r:embed="rId4">
            <a:clrChange>
              <a:clrFrom>
                <a:srgbClr val="FBFEF9"/>
              </a:clrFrom>
              <a:clrTo>
                <a:srgbClr val="FBFEF9">
                  <a:alpha val="0"/>
                </a:srgbClr>
              </a:clrTo>
            </a:clrChange>
          </a:blip>
          <a:srcRect/>
          <a:stretch/>
        </p:blipFill>
        <p:spPr>
          <a:xfrm>
            <a:off x="4672964" y="1776445"/>
            <a:ext cx="4219206" cy="2617755"/>
          </a:xfrm>
          <a:prstGeom prst="rect">
            <a:avLst/>
          </a:prstGeom>
        </p:spPr>
      </p:pic>
      <p:grpSp>
        <p:nvGrpSpPr>
          <p:cNvPr id="7" name="Group 6">
            <a:extLst>
              <a:ext uri="{FF2B5EF4-FFF2-40B4-BE49-F238E27FC236}">
                <a16:creationId xmlns:a16="http://schemas.microsoft.com/office/drawing/2014/main" id="{E7A1E205-CED3-01C7-0473-151B9E2CF439}"/>
              </a:ext>
            </a:extLst>
          </p:cNvPr>
          <p:cNvGrpSpPr/>
          <p:nvPr/>
        </p:nvGrpSpPr>
        <p:grpSpPr>
          <a:xfrm>
            <a:off x="212941" y="2326778"/>
            <a:ext cx="4258097" cy="1657318"/>
            <a:chOff x="251831" y="1640978"/>
            <a:chExt cx="4258097" cy="1657318"/>
          </a:xfrm>
        </p:grpSpPr>
        <p:sp>
          <p:nvSpPr>
            <p:cNvPr id="2" name="Rectangle: Rounded Corners 1">
              <a:extLst>
                <a:ext uri="{FF2B5EF4-FFF2-40B4-BE49-F238E27FC236}">
                  <a16:creationId xmlns:a16="http://schemas.microsoft.com/office/drawing/2014/main" id="{075CFDEC-AF3A-CC9F-54D6-D646DE1FBF76}"/>
                </a:ext>
              </a:extLst>
            </p:cNvPr>
            <p:cNvSpPr/>
            <p:nvPr/>
          </p:nvSpPr>
          <p:spPr>
            <a:xfrm>
              <a:off x="251831" y="1640978"/>
              <a:ext cx="1320164" cy="677333"/>
            </a:xfrm>
            <a:prstGeom prst="roundRect">
              <a:avLst>
                <a:gd name="adj" fmla="val 50000"/>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Bao vây</a:t>
              </a:r>
            </a:p>
          </p:txBody>
        </p:sp>
        <p:sp>
          <p:nvSpPr>
            <p:cNvPr id="3" name="Rectangle: Rounded Corners 2">
              <a:extLst>
                <a:ext uri="{FF2B5EF4-FFF2-40B4-BE49-F238E27FC236}">
                  <a16:creationId xmlns:a16="http://schemas.microsoft.com/office/drawing/2014/main" id="{38DB6C07-2518-C212-6E98-B45164BD6FCB}"/>
                </a:ext>
              </a:extLst>
            </p:cNvPr>
            <p:cNvSpPr/>
            <p:nvPr/>
          </p:nvSpPr>
          <p:spPr>
            <a:xfrm>
              <a:off x="1689762" y="1647202"/>
              <a:ext cx="1320164" cy="677333"/>
            </a:xfrm>
            <a:prstGeom prst="roundRect">
              <a:avLst>
                <a:gd name="adj" fmla="val 50000"/>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Cô lập</a:t>
              </a:r>
            </a:p>
          </p:txBody>
        </p:sp>
        <p:sp>
          <p:nvSpPr>
            <p:cNvPr id="4" name="Rectangle: Rounded Corners 3">
              <a:extLst>
                <a:ext uri="{FF2B5EF4-FFF2-40B4-BE49-F238E27FC236}">
                  <a16:creationId xmlns:a16="http://schemas.microsoft.com/office/drawing/2014/main" id="{E1D3B7E9-B877-94AD-CFE5-6CD76369FFD5}"/>
                </a:ext>
              </a:extLst>
            </p:cNvPr>
            <p:cNvSpPr/>
            <p:nvPr/>
          </p:nvSpPr>
          <p:spPr>
            <a:xfrm>
              <a:off x="3127693" y="1640978"/>
              <a:ext cx="1382235" cy="677333"/>
            </a:xfrm>
            <a:prstGeom prst="roundRect">
              <a:avLst>
                <a:gd name="adj" fmla="val 50000"/>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Tiêu diệt</a:t>
              </a:r>
            </a:p>
          </p:txBody>
        </p:sp>
        <p:sp>
          <p:nvSpPr>
            <p:cNvPr id="6" name="TextBox 5">
              <a:extLst>
                <a:ext uri="{FF2B5EF4-FFF2-40B4-BE49-F238E27FC236}">
                  <a16:creationId xmlns:a16="http://schemas.microsoft.com/office/drawing/2014/main" id="{4E0038DA-008B-DC18-FEBE-29646E321ABD}"/>
                </a:ext>
              </a:extLst>
            </p:cNvPr>
            <p:cNvSpPr txBox="1"/>
            <p:nvPr/>
          </p:nvSpPr>
          <p:spPr>
            <a:xfrm>
              <a:off x="982133" y="2339636"/>
              <a:ext cx="2829984" cy="958660"/>
            </a:xfrm>
            <a:prstGeom prst="rect">
              <a:avLst/>
            </a:prstGeom>
            <a:noFill/>
          </p:spPr>
          <p:txBody>
            <a:bodyPr wrap="square">
              <a:spAutoFit/>
            </a:bodyPr>
            <a:lstStyle/>
            <a:p>
              <a:pPr algn="ctr">
                <a:lnSpc>
                  <a:spcPct val="150000"/>
                </a:lnSpc>
              </a:pPr>
              <a:r>
                <a:rPr lang="vi-VN" sz="2000" b="1" i="1">
                  <a:solidFill>
                    <a:srgbClr val="FF0000"/>
                  </a:solidFill>
                </a:rPr>
                <a:t>Liên Xô và nhà nước xã hội chủ nghĩa. </a:t>
              </a:r>
              <a:endParaRPr lang="en-US" sz="2000" b="1" i="1">
                <a:solidFill>
                  <a:srgbClr val="FF0000"/>
                </a:solidFill>
              </a:endParaRPr>
            </a:p>
          </p:txBody>
        </p:sp>
      </p:grpSp>
      <p:pic>
        <p:nvPicPr>
          <p:cNvPr id="5" name="Picture 4">
            <a:extLst>
              <a:ext uri="{FF2B5EF4-FFF2-40B4-BE49-F238E27FC236}">
                <a16:creationId xmlns:a16="http://schemas.microsoft.com/office/drawing/2014/main" id="{43F8C648-D17B-9CBA-B98F-2E3B1FFE3EED}"/>
              </a:ext>
            </a:extLst>
          </p:cNvPr>
          <p:cNvPicPr>
            <a:picLocks noChangeAspect="1"/>
          </p:cNvPicPr>
          <p:nvPr/>
        </p:nvPicPr>
        <p:blipFill>
          <a:blip r:embed="rId5"/>
          <a:stretch>
            <a:fillRect/>
          </a:stretch>
        </p:blipFill>
        <p:spPr>
          <a:xfrm>
            <a:off x="8040809" y="4925493"/>
            <a:ext cx="1103191" cy="2180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randombar(horizontal)">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19" name="Arrow: Pentagon 5">
            <a:extLst>
              <a:ext uri="{FF2B5EF4-FFF2-40B4-BE49-F238E27FC236}">
                <a16:creationId xmlns:a16="http://schemas.microsoft.com/office/drawing/2014/main" id="{1F8CE346-088B-255F-FCE5-93E067D102C0}"/>
              </a:ext>
            </a:extLst>
          </p:cNvPr>
          <p:cNvSpPr/>
          <p:nvPr/>
        </p:nvSpPr>
        <p:spPr>
          <a:xfrm>
            <a:off x="812797" y="355986"/>
            <a:ext cx="2540000" cy="571500"/>
          </a:xfrm>
          <a:prstGeom prst="accentBorderCallout3">
            <a:avLst>
              <a:gd name="adj1" fmla="val 18750"/>
              <a:gd name="adj2" fmla="val -8333"/>
              <a:gd name="adj3" fmla="val 18750"/>
              <a:gd name="adj4" fmla="val -16667"/>
              <a:gd name="adj5" fmla="val 100000"/>
              <a:gd name="adj6" fmla="val -16667"/>
              <a:gd name="adj7" fmla="val 38889"/>
              <a:gd name="adj8" fmla="val -33000"/>
            </a:avLst>
          </a:prstGeom>
          <a:solidFill>
            <a:schemeClr val="accent2">
              <a:lumMod val="75000"/>
            </a:schemeClr>
          </a:solidFill>
          <a:ln>
            <a:solidFill>
              <a:schemeClr val="accent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2200" b="1" kern="1200">
                <a:solidFill>
                  <a:prstClr val="white"/>
                </a:solidFill>
                <a:latin typeface="Arial" panose="020B0604020202020204" pitchFamily="34" charset="0"/>
                <a:cs typeface="Arial" panose="020B0604020202020204" pitchFamily="34" charset="0"/>
              </a:rPr>
              <a:t>Mở rộng</a:t>
            </a:r>
            <a:endParaRPr lang="en-US" sz="2200" b="1" kern="1200" dirty="0">
              <a:solidFill>
                <a:prstClr val="white"/>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38FD52DC-645E-11E9-51DB-ED05A518E8C1}"/>
              </a:ext>
            </a:extLst>
          </p:cNvPr>
          <p:cNvSpPr txBox="1"/>
          <p:nvPr/>
        </p:nvSpPr>
        <p:spPr>
          <a:xfrm>
            <a:off x="188657" y="1185865"/>
            <a:ext cx="5438420" cy="326698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1918 – 1929: </a:t>
            </a:r>
            <a:r>
              <a:rPr lang="vi-VN" sz="2000"/>
              <a:t>Mỹ và các nước đế quốc khác đã tìm cách tiêu diệt nhà nước xã hội chủ nghĩa non trẻ thông qua việc hình thành liên quân 14 nước đế quốc. </a:t>
            </a:r>
            <a:endParaRPr lang="en-US" sz="2000"/>
          </a:p>
          <a:p>
            <a:pPr marL="342900" indent="-342900" algn="just">
              <a:lnSpc>
                <a:spcPct val="150000"/>
              </a:lnSpc>
              <a:buFont typeface="Arial" panose="020B0604020202020204" pitchFamily="34" charset="0"/>
              <a:buChar char="•"/>
            </a:pPr>
            <a:r>
              <a:rPr lang="vi-VN" sz="2000"/>
              <a:t>Sau khi Chiến tranh thế giới thứ hai kết thúc, quan hệ thù địch giữa Liên Xô với Mỹ và các nước tư bản ngày càng căng thẳng</a:t>
            </a:r>
            <a:r>
              <a:rPr lang="en-US" sz="2000"/>
              <a:t>.</a:t>
            </a:r>
          </a:p>
        </p:txBody>
      </p:sp>
      <p:pic>
        <p:nvPicPr>
          <p:cNvPr id="3" name="Picture 2">
            <a:extLst>
              <a:ext uri="{FF2B5EF4-FFF2-40B4-BE49-F238E27FC236}">
                <a16:creationId xmlns:a16="http://schemas.microsoft.com/office/drawing/2014/main" id="{C9B445AE-7F6A-A3BF-52E4-E40853A4CD11}"/>
              </a:ext>
            </a:extLst>
          </p:cNvPr>
          <p:cNvPicPr>
            <a:picLocks noChangeAspect="1"/>
          </p:cNvPicPr>
          <p:nvPr/>
        </p:nvPicPr>
        <p:blipFill>
          <a:blip r:embed="rId3"/>
          <a:srcRect/>
          <a:stretch/>
        </p:blipFill>
        <p:spPr>
          <a:xfrm>
            <a:off x="5791200" y="1237285"/>
            <a:ext cx="3164143" cy="3164143"/>
          </a:xfrm>
          <a:prstGeom prst="rect">
            <a:avLst/>
          </a:prstGeom>
        </p:spPr>
      </p:pic>
    </p:spTree>
    <p:extLst>
      <p:ext uri="{BB962C8B-B14F-4D97-AF65-F5344CB8AC3E}">
        <p14:creationId xmlns:p14="http://schemas.microsoft.com/office/powerpoint/2010/main" val="416254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BFC6CC2-E40B-685B-E729-BA6067A141EC}"/>
              </a:ext>
            </a:extLst>
          </p:cNvPr>
          <p:cNvGrpSpPr/>
          <p:nvPr/>
        </p:nvGrpSpPr>
        <p:grpSpPr>
          <a:xfrm>
            <a:off x="668866" y="1809030"/>
            <a:ext cx="7806267" cy="3084704"/>
            <a:chOff x="-4039824" y="640311"/>
            <a:chExt cx="7806267" cy="3084704"/>
          </a:xfrm>
          <a:effectLst>
            <a:outerShdw blurRad="63500" sx="102000" sy="102000" algn="ctr" rotWithShape="0">
              <a:prstClr val="black">
                <a:alpha val="40000"/>
              </a:prstClr>
            </a:outerShdw>
          </a:effectLst>
        </p:grpSpPr>
        <p:sp>
          <p:nvSpPr>
            <p:cNvPr id="4" name="Rectangle 3">
              <a:extLst>
                <a:ext uri="{FF2B5EF4-FFF2-40B4-BE49-F238E27FC236}">
                  <a16:creationId xmlns:a16="http://schemas.microsoft.com/office/drawing/2014/main" id="{D2E78C27-902F-52C9-56EC-4A44A1931446}"/>
                </a:ext>
              </a:extLst>
            </p:cNvPr>
            <p:cNvSpPr/>
            <p:nvPr/>
          </p:nvSpPr>
          <p:spPr>
            <a:xfrm>
              <a:off x="-4039824" y="940018"/>
              <a:ext cx="7806267" cy="2784997"/>
            </a:xfrm>
            <a:prstGeom prst="rect">
              <a:avLst/>
            </a:prstGeom>
            <a:solidFill>
              <a:srgbClr val="FFFFFF"/>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1E9E7"/>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9AEF92A5-73AD-C5E5-174D-8B15D2212972}"/>
                </a:ext>
              </a:extLst>
            </p:cNvPr>
            <p:cNvSpPr txBox="1"/>
            <p:nvPr/>
          </p:nvSpPr>
          <p:spPr>
            <a:xfrm>
              <a:off x="-3967509" y="1310595"/>
              <a:ext cx="7598486" cy="2343655"/>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0"/>
                </a:spcAft>
                <a:buClr>
                  <a:srgbClr val="000000"/>
                </a:buClr>
                <a:buSzTx/>
                <a:tabLst/>
                <a:defRPr/>
              </a:pPr>
              <a:r>
                <a:rPr kumimoji="0" lang="vi-VN" sz="2000" b="1" i="1" u="none" strike="noStrike" kern="0" cap="none" spc="0" normalizeH="0" baseline="0" noProof="0">
                  <a:ln>
                    <a:noFill/>
                  </a:ln>
                  <a:solidFill>
                    <a:srgbClr val="000000"/>
                  </a:solidFill>
                  <a:effectLst/>
                  <a:uLnTx/>
                  <a:uFillTx/>
                  <a:latin typeface="Arial"/>
                  <a:cs typeface="Arial"/>
                  <a:sym typeface="Arial"/>
                </a:rPr>
                <a:t>Nguyên nhân dẫn đến sự bùng nổ của Chiến tranh lạnh:</a:t>
              </a:r>
            </a:p>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Sự đối lập về hệ tư tưởng, mục tiêu, lợi ích chiến lược giữa hai siêu cường.</a:t>
              </a:r>
            </a:p>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Mỹ lo ngại sự phát triển của chủ nghĩa xã hội và ảnh hưởng của Liên Xô trên thế giới.</a:t>
              </a:r>
            </a:p>
          </p:txBody>
        </p:sp>
        <p:sp>
          <p:nvSpPr>
            <p:cNvPr id="7" name="Rectangle: Rounded Corners 6">
              <a:extLst>
                <a:ext uri="{FF2B5EF4-FFF2-40B4-BE49-F238E27FC236}">
                  <a16:creationId xmlns:a16="http://schemas.microsoft.com/office/drawing/2014/main" id="{634395D0-647C-753D-F5DE-387F8BA0EC15}"/>
                </a:ext>
              </a:extLst>
            </p:cNvPr>
            <p:cNvSpPr/>
            <p:nvPr/>
          </p:nvSpPr>
          <p:spPr>
            <a:xfrm>
              <a:off x="-1581430" y="640311"/>
              <a:ext cx="2826327" cy="670284"/>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2A292A"/>
                  </a:solidFill>
                  <a:effectLst/>
                  <a:uLnTx/>
                  <a:uFillTx/>
                  <a:latin typeface="Arial"/>
                  <a:ea typeface="+mn-ea"/>
                  <a:cs typeface="+mn-cs"/>
                  <a:sym typeface="Arial"/>
                </a:rPr>
                <a:t>Kết luận</a:t>
              </a:r>
            </a:p>
          </p:txBody>
        </p:sp>
      </p:grpSp>
    </p:spTree>
    <p:extLst>
      <p:ext uri="{BB962C8B-B14F-4D97-AF65-F5344CB8AC3E}">
        <p14:creationId xmlns:p14="http://schemas.microsoft.com/office/powerpoint/2010/main" val="4027637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grpSp>
        <p:nvGrpSpPr>
          <p:cNvPr id="11" name="Group 10">
            <a:extLst>
              <a:ext uri="{FF2B5EF4-FFF2-40B4-BE49-F238E27FC236}">
                <a16:creationId xmlns:a16="http://schemas.microsoft.com/office/drawing/2014/main" id="{A46D6DB0-5821-46ED-9F42-BA956C230502}"/>
              </a:ext>
            </a:extLst>
          </p:cNvPr>
          <p:cNvGrpSpPr/>
          <p:nvPr/>
        </p:nvGrpSpPr>
        <p:grpSpPr>
          <a:xfrm>
            <a:off x="5881431" y="1150122"/>
            <a:ext cx="3052668" cy="3230299"/>
            <a:chOff x="5607395" y="1077275"/>
            <a:chExt cx="3052668" cy="3230299"/>
          </a:xfrm>
        </p:grpSpPr>
        <p:pic>
          <p:nvPicPr>
            <p:cNvPr id="262" name="Google Shape;262;p39"/>
            <p:cNvPicPr preferRelativeResize="0"/>
            <p:nvPr/>
          </p:nvPicPr>
          <p:blipFill>
            <a:blip r:embed="rId3">
              <a:alphaModFix/>
            </a:blip>
            <a:stretch>
              <a:fillRect/>
            </a:stretch>
          </p:blipFill>
          <p:spPr>
            <a:xfrm rot="746446">
              <a:off x="5729408" y="1077275"/>
              <a:ext cx="2908737" cy="1634446"/>
            </a:xfrm>
            <a:prstGeom prst="rect">
              <a:avLst/>
            </a:prstGeom>
            <a:noFill/>
            <a:ln>
              <a:noFill/>
            </a:ln>
          </p:spPr>
        </p:pic>
        <p:pic>
          <p:nvPicPr>
            <p:cNvPr id="263" name="Google Shape;263;p39"/>
            <p:cNvPicPr preferRelativeResize="0"/>
            <p:nvPr/>
          </p:nvPicPr>
          <p:blipFill rotWithShape="1">
            <a:blip r:embed="rId4">
              <a:alphaModFix/>
            </a:blip>
            <a:srcRect/>
            <a:stretch/>
          </p:blipFill>
          <p:spPr>
            <a:xfrm rot="-1142673">
              <a:off x="5607395" y="2364978"/>
              <a:ext cx="3052668" cy="1715331"/>
            </a:xfrm>
            <a:prstGeom prst="rect">
              <a:avLst/>
            </a:prstGeom>
            <a:noFill/>
            <a:ln>
              <a:noFill/>
            </a:ln>
          </p:spPr>
        </p:pic>
        <p:pic>
          <p:nvPicPr>
            <p:cNvPr id="267" name="Google Shape;267;p39"/>
            <p:cNvPicPr preferRelativeResize="0"/>
            <p:nvPr/>
          </p:nvPicPr>
          <p:blipFill>
            <a:blip r:embed="rId5">
              <a:alphaModFix/>
            </a:blip>
            <a:stretch>
              <a:fillRect/>
            </a:stretch>
          </p:blipFill>
          <p:spPr>
            <a:xfrm>
              <a:off x="5936398" y="1357225"/>
              <a:ext cx="2023025" cy="2950349"/>
            </a:xfrm>
            <a:prstGeom prst="rect">
              <a:avLst/>
            </a:prstGeom>
            <a:noFill/>
            <a:ln>
              <a:noFill/>
            </a:ln>
          </p:spPr>
        </p:pic>
      </p:grpSp>
      <p:sp>
        <p:nvSpPr>
          <p:cNvPr id="9" name="TextBox 8">
            <a:extLst>
              <a:ext uri="{FF2B5EF4-FFF2-40B4-BE49-F238E27FC236}">
                <a16:creationId xmlns:a16="http://schemas.microsoft.com/office/drawing/2014/main" id="{145552F8-2B6F-D420-F309-A506400A28B7}"/>
              </a:ext>
            </a:extLst>
          </p:cNvPr>
          <p:cNvSpPr txBox="1"/>
          <p:nvPr/>
        </p:nvSpPr>
        <p:spPr>
          <a:xfrm>
            <a:off x="2199770" y="1094061"/>
            <a:ext cx="1480787" cy="1107996"/>
          </a:xfrm>
          <a:prstGeom prst="rect">
            <a:avLst/>
          </a:prstGeom>
          <a:noFill/>
        </p:spPr>
        <p:txBody>
          <a:bodyPr wrap="square">
            <a:spAutoFit/>
          </a:bodyPr>
          <a:lstStyle/>
          <a:p>
            <a:pPr marL="0" lvl="0" indent="0" algn="ctr" rtl="0">
              <a:spcBef>
                <a:spcPts val="0"/>
              </a:spcBef>
              <a:spcAft>
                <a:spcPts val="0"/>
              </a:spcAft>
              <a:buNone/>
            </a:pPr>
            <a:r>
              <a:rPr lang="en" sz="6600" b="1">
                <a:solidFill>
                  <a:schemeClr val="bg2">
                    <a:lumMod val="75000"/>
                  </a:schemeClr>
                </a:solidFill>
                <a:latin typeface="Berlin Sans FB Demi" panose="020E0802020502020306" pitchFamily="34" charset="0"/>
              </a:rPr>
              <a:t>02</a:t>
            </a:r>
          </a:p>
        </p:txBody>
      </p:sp>
      <p:sp>
        <p:nvSpPr>
          <p:cNvPr id="10" name="TextBox 9">
            <a:extLst>
              <a:ext uri="{FF2B5EF4-FFF2-40B4-BE49-F238E27FC236}">
                <a16:creationId xmlns:a16="http://schemas.microsoft.com/office/drawing/2014/main" id="{5FBCCC90-D326-0511-3276-3C9F197776AC}"/>
              </a:ext>
            </a:extLst>
          </p:cNvPr>
          <p:cNvSpPr txBox="1"/>
          <p:nvPr/>
        </p:nvSpPr>
        <p:spPr>
          <a:xfrm>
            <a:off x="369662" y="2202057"/>
            <a:ext cx="5141005" cy="1651671"/>
          </a:xfrm>
          <a:prstGeom prst="rect">
            <a:avLst/>
          </a:prstGeom>
          <a:noFill/>
        </p:spPr>
        <p:txBody>
          <a:bodyPr wrap="square">
            <a:spAutoFit/>
          </a:bodyPr>
          <a:lstStyle/>
          <a:p>
            <a:pPr algn="ctr">
              <a:lnSpc>
                <a:spcPct val="150000"/>
              </a:lnSpc>
            </a:pPr>
            <a:r>
              <a:rPr lang="en-US" sz="3600" b="1">
                <a:solidFill>
                  <a:srgbClr val="E03232"/>
                </a:solidFill>
                <a:latin typeface="+mn-lt"/>
                <a:ea typeface="Times New Roman" panose="02020603050405020304" pitchFamily="18" charset="0"/>
              </a:rPr>
              <a:t>BIỂU HIỆN CỦA CHIẾN TRANH LẠNH</a:t>
            </a:r>
            <a:endParaRPr lang="en-US" sz="3200" b="1">
              <a:solidFill>
                <a:srgbClr val="E03232"/>
              </a:solidFill>
              <a:effectLst/>
              <a:latin typeface="+mn-lt"/>
              <a:ea typeface="Calibri" panose="020F0502020204030204" pitchFamily="34" charset="0"/>
            </a:endParaRPr>
          </a:p>
        </p:txBody>
      </p:sp>
    </p:spTree>
    <p:extLst>
      <p:ext uri="{BB962C8B-B14F-4D97-AF65-F5344CB8AC3E}">
        <p14:creationId xmlns:p14="http://schemas.microsoft.com/office/powerpoint/2010/main" val="4042215780"/>
      </p:ext>
    </p:extLst>
  </p:cSld>
  <p:clrMapOvr>
    <a:masterClrMapping/>
  </p:clrMapOvr>
  <p:transition spd="slow">
    <p:comb/>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72072DE-BD0A-1434-982D-CAE1861BDC4F}"/>
              </a:ext>
            </a:extLst>
          </p:cNvPr>
          <p:cNvSpPr/>
          <p:nvPr/>
        </p:nvSpPr>
        <p:spPr>
          <a:xfrm>
            <a:off x="265989" y="304089"/>
            <a:ext cx="8612022" cy="1181811"/>
          </a:xfrm>
          <a:prstGeom prst="roundRect">
            <a:avLst>
              <a:gd name="adj" fmla="val 7102"/>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200" b="1" i="1">
                <a:solidFill>
                  <a:srgbClr val="FF0000"/>
                </a:solidFill>
                <a:latin typeface="Arial" panose="020B0604020202020204" pitchFamily="34" charset="0"/>
                <a:ea typeface="Calibri" panose="020F0502020204030204" pitchFamily="34" charset="0"/>
              </a:rPr>
              <a:t>Yêu cầu: </a:t>
            </a:r>
            <a:r>
              <a:rPr lang="en-US" sz="2200">
                <a:solidFill>
                  <a:srgbClr val="000000"/>
                </a:solidFill>
                <a:ea typeface="Calibri" panose="020F0502020204030204" pitchFamily="34" charset="0"/>
              </a:rPr>
              <a:t>Khai thác Hình 9.2, bảng thông tin mục 2 SGK tr.42, 43 và hoàn thành </a:t>
            </a:r>
            <a:r>
              <a:rPr lang="en-US" sz="2200" i="1">
                <a:solidFill>
                  <a:srgbClr val="000000"/>
                </a:solidFill>
                <a:ea typeface="Calibri" panose="020F0502020204030204" pitchFamily="34" charset="0"/>
              </a:rPr>
              <a:t>Phiếu học tập số 1</a:t>
            </a:r>
            <a:r>
              <a:rPr lang="en-US" sz="2200">
                <a:solidFill>
                  <a:srgbClr val="000000"/>
                </a:solidFill>
                <a:ea typeface="Calibri" panose="020F0502020204030204" pitchFamily="34" charset="0"/>
              </a:rPr>
              <a:t>.</a:t>
            </a:r>
            <a:endParaRPr lang="en-US" sz="2200"/>
          </a:p>
        </p:txBody>
      </p:sp>
      <p:pic>
        <p:nvPicPr>
          <p:cNvPr id="6" name="Picture 5">
            <a:extLst>
              <a:ext uri="{FF2B5EF4-FFF2-40B4-BE49-F238E27FC236}">
                <a16:creationId xmlns:a16="http://schemas.microsoft.com/office/drawing/2014/main" id="{2C74CE4A-BB18-10F0-D024-F80118D81CD9}"/>
              </a:ext>
            </a:extLst>
          </p:cNvPr>
          <p:cNvPicPr>
            <a:picLocks noChangeAspect="1"/>
          </p:cNvPicPr>
          <p:nvPr/>
        </p:nvPicPr>
        <p:blipFill>
          <a:blip r:embed="rId3"/>
          <a:stretch>
            <a:fillRect/>
          </a:stretch>
        </p:blipFill>
        <p:spPr>
          <a:xfrm>
            <a:off x="1" y="1403390"/>
            <a:ext cx="3727344" cy="3740109"/>
          </a:xfrm>
          <a:prstGeom prst="rect">
            <a:avLst/>
          </a:prstGeom>
        </p:spPr>
      </p:pic>
      <p:grpSp>
        <p:nvGrpSpPr>
          <p:cNvPr id="15" name="Group 14">
            <a:extLst>
              <a:ext uri="{FF2B5EF4-FFF2-40B4-BE49-F238E27FC236}">
                <a16:creationId xmlns:a16="http://schemas.microsoft.com/office/drawing/2014/main" id="{852E26AD-E753-C4E1-6464-BE04EA4CC898}"/>
              </a:ext>
            </a:extLst>
          </p:cNvPr>
          <p:cNvGrpSpPr/>
          <p:nvPr/>
        </p:nvGrpSpPr>
        <p:grpSpPr>
          <a:xfrm>
            <a:off x="3928084" y="1621150"/>
            <a:ext cx="4749188" cy="3471550"/>
            <a:chOff x="3905860" y="1684866"/>
            <a:chExt cx="4749188" cy="3471550"/>
          </a:xfrm>
        </p:grpSpPr>
        <p:pic>
          <p:nvPicPr>
            <p:cNvPr id="12" name="Picture 11" descr="Long shot of a wall with graffiti&#10;&#10;Description automatically generated">
              <a:extLst>
                <a:ext uri="{FF2B5EF4-FFF2-40B4-BE49-F238E27FC236}">
                  <a16:creationId xmlns:a16="http://schemas.microsoft.com/office/drawing/2014/main" id="{C30D4238-024B-E8DE-EE5F-81BB69923DA4}"/>
                </a:ext>
              </a:extLst>
            </p:cNvPr>
            <p:cNvPicPr>
              <a:picLocks noChangeAspect="1"/>
            </p:cNvPicPr>
            <p:nvPr/>
          </p:nvPicPr>
          <p:blipFill>
            <a:blip r:embed="rId4"/>
            <a:stretch>
              <a:fillRect/>
            </a:stretch>
          </p:blipFill>
          <p:spPr>
            <a:xfrm>
              <a:off x="3905860" y="1684866"/>
              <a:ext cx="4749188" cy="2772833"/>
            </a:xfrm>
            <a:prstGeom prst="rect">
              <a:avLst/>
            </a:prstGeom>
          </p:spPr>
        </p:pic>
        <p:sp>
          <p:nvSpPr>
            <p:cNvPr id="14" name="TextBox 13">
              <a:extLst>
                <a:ext uri="{FF2B5EF4-FFF2-40B4-BE49-F238E27FC236}">
                  <a16:creationId xmlns:a16="http://schemas.microsoft.com/office/drawing/2014/main" id="{044516BB-8FFD-C4E4-8FB8-66853AB47FB1}"/>
                </a:ext>
              </a:extLst>
            </p:cNvPr>
            <p:cNvSpPr txBox="1"/>
            <p:nvPr/>
          </p:nvSpPr>
          <p:spPr>
            <a:xfrm>
              <a:off x="4174726" y="4457699"/>
              <a:ext cx="4211456" cy="698717"/>
            </a:xfrm>
            <a:prstGeom prst="rect">
              <a:avLst/>
            </a:prstGeom>
            <a:noFill/>
          </p:spPr>
          <p:txBody>
            <a:bodyPr wrap="square">
              <a:spAutoFit/>
            </a:bodyPr>
            <a:lstStyle/>
            <a:p>
              <a:pPr algn="ctr">
                <a:lnSpc>
                  <a:spcPct val="150000"/>
                </a:lnSpc>
              </a:pPr>
              <a:r>
                <a:rPr lang="vi-VN" b="1"/>
                <a:t>Hình 9.2. </a:t>
              </a:r>
              <a:r>
                <a:rPr lang="vi-VN"/>
                <a:t>Bức tường Béc-lin ngăn cách Đông Đức</a:t>
              </a:r>
            </a:p>
            <a:p>
              <a:pPr algn="ctr">
                <a:lnSpc>
                  <a:spcPct val="150000"/>
                </a:lnSpc>
              </a:pPr>
              <a:r>
                <a:rPr lang="vi-VN"/>
                <a:t> và Tây Đức – một biểu hiện của Chiến tranh lạnh</a:t>
              </a:r>
            </a:p>
          </p:txBody>
        </p:sp>
      </p:grpSp>
    </p:spTree>
    <p:extLst>
      <p:ext uri="{BB962C8B-B14F-4D97-AF65-F5344CB8AC3E}">
        <p14:creationId xmlns:p14="http://schemas.microsoft.com/office/powerpoint/2010/main" val="1169886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72072DE-BD0A-1434-982D-CAE1861BDC4F}"/>
              </a:ext>
            </a:extLst>
          </p:cNvPr>
          <p:cNvSpPr/>
          <p:nvPr/>
        </p:nvSpPr>
        <p:spPr>
          <a:xfrm>
            <a:off x="137227" y="1947333"/>
            <a:ext cx="2580573" cy="2823634"/>
          </a:xfrm>
          <a:prstGeom prst="roundRect">
            <a:avLst>
              <a:gd name="adj" fmla="val 7102"/>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i="1">
                <a:solidFill>
                  <a:srgbClr val="FF0000"/>
                </a:solidFill>
                <a:ea typeface="Calibri" panose="020F0502020204030204" pitchFamily="34" charset="0"/>
              </a:rPr>
              <a:t>Nhóm 1, 2: </a:t>
            </a:r>
            <a:r>
              <a:rPr lang="vi-VN" sz="2000">
                <a:solidFill>
                  <a:srgbClr val="000000"/>
                </a:solidFill>
                <a:ea typeface="Calibri" panose="020F0502020204030204" pitchFamily="34" charset="0"/>
              </a:rPr>
              <a:t>Tìm hiểu biểu hiện về sự đối đầu giữa các nước tư bản chủ nghĩa và xã hội chủ nghĩa về kinh tế.</a:t>
            </a:r>
            <a:endParaRPr lang="en-US" sz="2000">
              <a:solidFill>
                <a:srgbClr val="000000"/>
              </a:solidFill>
            </a:endParaRPr>
          </a:p>
        </p:txBody>
      </p:sp>
      <p:sp>
        <p:nvSpPr>
          <p:cNvPr id="3" name="Arrow: Pentagon 2">
            <a:extLst>
              <a:ext uri="{FF2B5EF4-FFF2-40B4-BE49-F238E27FC236}">
                <a16:creationId xmlns:a16="http://schemas.microsoft.com/office/drawing/2014/main" id="{8BACEBC8-58E5-81DB-8FA6-933857347A14}"/>
              </a:ext>
            </a:extLst>
          </p:cNvPr>
          <p:cNvSpPr/>
          <p:nvPr/>
        </p:nvSpPr>
        <p:spPr>
          <a:xfrm>
            <a:off x="0" y="685800"/>
            <a:ext cx="3810000" cy="778933"/>
          </a:xfrm>
          <a:prstGeom prst="homePlate">
            <a:avLst/>
          </a:prstGeom>
          <a:solidFill>
            <a:srgbClr val="00499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accent4"/>
                </a:solidFill>
              </a:rPr>
              <a:t>THẢO LUẬN NHÓM</a:t>
            </a:r>
          </a:p>
        </p:txBody>
      </p:sp>
      <p:sp>
        <p:nvSpPr>
          <p:cNvPr id="7" name="TextBox 6">
            <a:extLst>
              <a:ext uri="{FF2B5EF4-FFF2-40B4-BE49-F238E27FC236}">
                <a16:creationId xmlns:a16="http://schemas.microsoft.com/office/drawing/2014/main" id="{07629F65-7CBE-58D1-C391-8335E1F9F88C}"/>
              </a:ext>
            </a:extLst>
          </p:cNvPr>
          <p:cNvSpPr txBox="1"/>
          <p:nvPr/>
        </p:nvSpPr>
        <p:spPr>
          <a:xfrm>
            <a:off x="3994150" y="365103"/>
            <a:ext cx="4770966" cy="1420325"/>
          </a:xfrm>
          <a:prstGeom prst="rect">
            <a:avLst/>
          </a:prstGeom>
          <a:noFill/>
        </p:spPr>
        <p:txBody>
          <a:bodyPr wrap="square">
            <a:spAutoFit/>
          </a:bodyPr>
          <a:lstStyle/>
          <a:p>
            <a:pPr algn="just">
              <a:lnSpc>
                <a:spcPct val="150000"/>
              </a:lnSpc>
            </a:pPr>
            <a:r>
              <a:rPr lang="en-US" sz="2000" b="1" i="1">
                <a:solidFill>
                  <a:srgbClr val="FF0000"/>
                </a:solidFill>
                <a:ea typeface="Calibri" panose="020F0502020204030204" pitchFamily="34" charset="0"/>
              </a:rPr>
              <a:t>Khai thác Hình 9.2, bảng thông tin mục 2 SGK tr.42, 43 và hoàn thành Phiếu học tập số 1.</a:t>
            </a:r>
            <a:endParaRPr lang="en-US" sz="2000" b="1" i="1">
              <a:solidFill>
                <a:srgbClr val="FF0000"/>
              </a:solidFill>
            </a:endParaRPr>
          </a:p>
        </p:txBody>
      </p:sp>
      <p:sp>
        <p:nvSpPr>
          <p:cNvPr id="8" name="Rectangle: Rounded Corners 7">
            <a:extLst>
              <a:ext uri="{FF2B5EF4-FFF2-40B4-BE49-F238E27FC236}">
                <a16:creationId xmlns:a16="http://schemas.microsoft.com/office/drawing/2014/main" id="{2C0F30A2-B4FE-6BEF-D5C7-D82956897F98}"/>
              </a:ext>
            </a:extLst>
          </p:cNvPr>
          <p:cNvSpPr/>
          <p:nvPr/>
        </p:nvSpPr>
        <p:spPr>
          <a:xfrm>
            <a:off x="2855027" y="1947333"/>
            <a:ext cx="2690640" cy="2823634"/>
          </a:xfrm>
          <a:prstGeom prst="roundRect">
            <a:avLst>
              <a:gd name="adj" fmla="val 7102"/>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i="1">
                <a:solidFill>
                  <a:srgbClr val="FF0000"/>
                </a:solidFill>
                <a:ea typeface="Calibri" panose="020F0502020204030204" pitchFamily="34" charset="0"/>
              </a:rPr>
              <a:t>Nhóm 3, 4: </a:t>
            </a:r>
            <a:r>
              <a:rPr lang="vi-VN" sz="2000">
                <a:solidFill>
                  <a:srgbClr val="000000"/>
                </a:solidFill>
                <a:ea typeface="Calibri" panose="020F0502020204030204" pitchFamily="34" charset="0"/>
              </a:rPr>
              <a:t>Tìm hiểu biểu hiện về sự đối đầu giữa các nước tư bản chủ nghĩa và xã hội chủ nghĩa về chính trị - quân sự.</a:t>
            </a:r>
            <a:endParaRPr lang="en-US" sz="2000">
              <a:solidFill>
                <a:srgbClr val="000000"/>
              </a:solidFill>
            </a:endParaRPr>
          </a:p>
        </p:txBody>
      </p:sp>
      <p:sp>
        <p:nvSpPr>
          <p:cNvPr id="9" name="Rectangle: Rounded Corners 8">
            <a:extLst>
              <a:ext uri="{FF2B5EF4-FFF2-40B4-BE49-F238E27FC236}">
                <a16:creationId xmlns:a16="http://schemas.microsoft.com/office/drawing/2014/main" id="{1E8D17BA-C425-2922-B366-06E816951162}"/>
              </a:ext>
            </a:extLst>
          </p:cNvPr>
          <p:cNvSpPr/>
          <p:nvPr/>
        </p:nvSpPr>
        <p:spPr>
          <a:xfrm>
            <a:off x="5682894" y="1947333"/>
            <a:ext cx="3300239" cy="2823634"/>
          </a:xfrm>
          <a:prstGeom prst="roundRect">
            <a:avLst>
              <a:gd name="adj" fmla="val 7102"/>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i="1">
                <a:solidFill>
                  <a:srgbClr val="FF0000"/>
                </a:solidFill>
                <a:ea typeface="Calibri" panose="020F0502020204030204" pitchFamily="34" charset="0"/>
              </a:rPr>
              <a:t>Nhóm 5, 6: </a:t>
            </a:r>
            <a:r>
              <a:rPr lang="vi-VN" sz="2000">
                <a:solidFill>
                  <a:srgbClr val="000000"/>
                </a:solidFill>
                <a:ea typeface="Calibri" panose="020F0502020204030204" pitchFamily="34" charset="0"/>
              </a:rPr>
              <a:t>Tìm hiểu biểu hiện về sự đối đầu giữa các nước tư bản chủ nghĩa và xã hội chủ nghĩa về vấn đề mở rộng ảnh hưởng ở các khu vực. </a:t>
            </a:r>
            <a:endParaRPr lang="en-US" sz="2000">
              <a:solidFill>
                <a:srgbClr val="000000"/>
              </a:solidFill>
            </a:endParaRPr>
          </a:p>
        </p:txBody>
      </p:sp>
      <p:pic>
        <p:nvPicPr>
          <p:cNvPr id="2" name="Picture 1">
            <a:extLst>
              <a:ext uri="{FF2B5EF4-FFF2-40B4-BE49-F238E27FC236}">
                <a16:creationId xmlns:a16="http://schemas.microsoft.com/office/drawing/2014/main" id="{78304E58-CD86-18D3-53C1-CD96BA7FF01B}"/>
              </a:ext>
            </a:extLst>
          </p:cNvPr>
          <p:cNvPicPr>
            <a:picLocks noChangeAspect="1"/>
          </p:cNvPicPr>
          <p:nvPr/>
        </p:nvPicPr>
        <p:blipFill>
          <a:blip r:embed="rId3"/>
          <a:stretch>
            <a:fillRect/>
          </a:stretch>
        </p:blipFill>
        <p:spPr>
          <a:xfrm>
            <a:off x="8040809" y="4925493"/>
            <a:ext cx="1103191" cy="218007"/>
          </a:xfrm>
          <a:prstGeom prst="rect">
            <a:avLst/>
          </a:prstGeom>
        </p:spPr>
      </p:pic>
    </p:spTree>
    <p:extLst>
      <p:ext uri="{BB962C8B-B14F-4D97-AF65-F5344CB8AC3E}">
        <p14:creationId xmlns:p14="http://schemas.microsoft.com/office/powerpoint/2010/main" val="215293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7" grpId="0"/>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9209C10-9F67-2B19-5376-D759DF5045AE}"/>
              </a:ext>
            </a:extLst>
          </p:cNvPr>
          <p:cNvGrpSpPr/>
          <p:nvPr/>
        </p:nvGrpSpPr>
        <p:grpSpPr>
          <a:xfrm>
            <a:off x="2628900" y="-1"/>
            <a:ext cx="3886200" cy="1286934"/>
            <a:chOff x="2628900" y="-1"/>
            <a:chExt cx="3886200" cy="1286934"/>
          </a:xfrm>
          <a:effectLst>
            <a:outerShdw blurRad="50800" dist="38100" dir="2700000" algn="tl" rotWithShape="0">
              <a:prstClr val="black">
                <a:alpha val="40000"/>
              </a:prstClr>
            </a:outerShdw>
          </a:effectLst>
        </p:grpSpPr>
        <p:sp>
          <p:nvSpPr>
            <p:cNvPr id="2" name="Rectangle 1">
              <a:extLst>
                <a:ext uri="{FF2B5EF4-FFF2-40B4-BE49-F238E27FC236}">
                  <a16:creationId xmlns:a16="http://schemas.microsoft.com/office/drawing/2014/main" id="{4B6BE6D0-9484-D419-2F46-70F24AD4AC73}"/>
                </a:ext>
              </a:extLst>
            </p:cNvPr>
            <p:cNvSpPr/>
            <p:nvPr/>
          </p:nvSpPr>
          <p:spPr>
            <a:xfrm>
              <a:off x="2628900" y="389467"/>
              <a:ext cx="3886200" cy="89746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rPr>
                <a:t>PHIẾU HỌC TẬP SỐ 1</a:t>
              </a:r>
            </a:p>
          </p:txBody>
        </p:sp>
        <p:sp>
          <p:nvSpPr>
            <p:cNvPr id="3" name="Oval 2">
              <a:extLst>
                <a:ext uri="{FF2B5EF4-FFF2-40B4-BE49-F238E27FC236}">
                  <a16:creationId xmlns:a16="http://schemas.microsoft.com/office/drawing/2014/main" id="{25FE5EA8-28E1-887F-807D-A505C98A2574}"/>
                </a:ext>
              </a:extLst>
            </p:cNvPr>
            <p:cNvSpPr/>
            <p:nvPr/>
          </p:nvSpPr>
          <p:spPr>
            <a:xfrm>
              <a:off x="3522133" y="499533"/>
              <a:ext cx="91440" cy="91440"/>
            </a:xfrm>
            <a:prstGeom prst="ellipse">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F49C749D-E7FD-FB8F-7AC0-B37A1C3F0604}"/>
                </a:ext>
              </a:extLst>
            </p:cNvPr>
            <p:cNvSpPr/>
            <p:nvPr/>
          </p:nvSpPr>
          <p:spPr>
            <a:xfrm>
              <a:off x="5530429" y="499533"/>
              <a:ext cx="91440" cy="91440"/>
            </a:xfrm>
            <a:prstGeom prst="ellipse">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7A199DFD-C8CD-EBAE-9E40-2C65130A8890}"/>
                </a:ext>
              </a:extLst>
            </p:cNvPr>
            <p:cNvCxnSpPr>
              <a:cxnSpLocks/>
            </p:cNvCxnSpPr>
            <p:nvPr/>
          </p:nvCxnSpPr>
          <p:spPr>
            <a:xfrm flipV="1">
              <a:off x="3576320" y="0"/>
              <a:ext cx="0" cy="499533"/>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E6A0693-EB79-4D6C-1469-B8279ADC77E4}"/>
                </a:ext>
              </a:extLst>
            </p:cNvPr>
            <p:cNvCxnSpPr>
              <a:cxnSpLocks/>
            </p:cNvCxnSpPr>
            <p:nvPr/>
          </p:nvCxnSpPr>
          <p:spPr>
            <a:xfrm flipV="1">
              <a:off x="5576149" y="-1"/>
              <a:ext cx="0" cy="499533"/>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8E005314-BD3F-758E-E720-C69FEE8305B5}"/>
              </a:ext>
            </a:extLst>
          </p:cNvPr>
          <p:cNvSpPr txBox="1"/>
          <p:nvPr/>
        </p:nvSpPr>
        <p:spPr>
          <a:xfrm>
            <a:off x="42334" y="1396999"/>
            <a:ext cx="9059332" cy="3365024"/>
          </a:xfrm>
          <a:prstGeom prst="rect">
            <a:avLst/>
          </a:prstGeom>
          <a:noFill/>
        </p:spPr>
        <p:txBody>
          <a:bodyPr wrap="square">
            <a:spAutoFit/>
          </a:bodyPr>
          <a:lstStyle/>
          <a:p>
            <a:pPr algn="just">
              <a:lnSpc>
                <a:spcPct val="150000"/>
              </a:lnSpc>
            </a:pPr>
            <a:r>
              <a:rPr lang="vi-VN" sz="1800" b="1" kern="100">
                <a:solidFill>
                  <a:srgbClr val="000000"/>
                </a:solidFill>
                <a:effectLst/>
                <a:latin typeface="+mn-lt"/>
                <a:ea typeface="Calibri" panose="020F0502020204030204" pitchFamily="34" charset="0"/>
              </a:rPr>
              <a:t>1. Về kinh tế</a:t>
            </a:r>
            <a:endParaRPr lang="en-US" sz="1800">
              <a:effectLst/>
              <a:latin typeface="+mn-lt"/>
              <a:ea typeface="Calibri" panose="020F0502020204030204" pitchFamily="34" charset="0"/>
            </a:endParaRPr>
          </a:p>
          <a:p>
            <a:pPr algn="just">
              <a:lnSpc>
                <a:spcPct val="150000"/>
              </a:lnSpc>
            </a:pPr>
            <a:r>
              <a:rPr lang="vi-VN" sz="1800" i="1" kern="100">
                <a:solidFill>
                  <a:srgbClr val="000000"/>
                </a:solidFill>
                <a:effectLst/>
                <a:latin typeface="+mn-lt"/>
                <a:ea typeface="Calibri" panose="020F0502020204030204" pitchFamily="34" charset="0"/>
              </a:rPr>
              <a:t>Vì sao Mỹ đề ra và thực hiện Kế hoạch Mác-san (1947 – 1952), Liên Xô và các nước Đông Âu thành lập Hội đồng Tương trợ kinh tế - SEV (1949)?</a:t>
            </a:r>
            <a:endParaRPr lang="en-US" sz="1800">
              <a:effectLst/>
              <a:latin typeface="+mn-lt"/>
              <a:ea typeface="Calibri" panose="020F0502020204030204" pitchFamily="34" charset="0"/>
            </a:endParaRPr>
          </a:p>
          <a:p>
            <a:pPr algn="just">
              <a:lnSpc>
                <a:spcPct val="150000"/>
              </a:lnSpc>
            </a:pPr>
            <a:r>
              <a:rPr lang="vi-VN" sz="1800" kern="100">
                <a:solidFill>
                  <a:srgbClr val="000000"/>
                </a:solidFill>
                <a:effectLst/>
                <a:latin typeface="+mn-lt"/>
                <a:ea typeface="Calibri" panose="020F0502020204030204" pitchFamily="34" charset="0"/>
              </a:rPr>
              <a:t>…………………………………………………………</a:t>
            </a:r>
            <a:r>
              <a:rPr lang="en-US" sz="1800" kern="100">
                <a:solidFill>
                  <a:srgbClr val="000000"/>
                </a:solidFill>
                <a:effectLst/>
                <a:latin typeface="+mn-lt"/>
                <a:ea typeface="Calibri" panose="020F0502020204030204" pitchFamily="34" charset="0"/>
              </a:rPr>
              <a:t>…………………………………………..</a:t>
            </a:r>
            <a:endParaRPr lang="en-US" sz="1800">
              <a:effectLst/>
              <a:latin typeface="+mn-lt"/>
              <a:ea typeface="Calibri" panose="020F0502020204030204" pitchFamily="34" charset="0"/>
            </a:endParaRPr>
          </a:p>
          <a:p>
            <a:pPr algn="just">
              <a:lnSpc>
                <a:spcPct val="150000"/>
              </a:lnSpc>
            </a:pPr>
            <a:r>
              <a:rPr lang="vi-VN" sz="1800" b="1" kern="100">
                <a:solidFill>
                  <a:srgbClr val="000000"/>
                </a:solidFill>
                <a:effectLst/>
                <a:latin typeface="+mn-lt"/>
                <a:ea typeface="Calibri" panose="020F0502020204030204" pitchFamily="34" charset="0"/>
              </a:rPr>
              <a:t>2. Về chính trị - quân sự</a:t>
            </a:r>
            <a:endParaRPr lang="en-US" sz="1800">
              <a:effectLst/>
              <a:latin typeface="+mn-lt"/>
              <a:ea typeface="Calibri" panose="020F0502020204030204" pitchFamily="34" charset="0"/>
            </a:endParaRPr>
          </a:p>
          <a:p>
            <a:pPr algn="just">
              <a:lnSpc>
                <a:spcPct val="150000"/>
              </a:lnSpc>
            </a:pPr>
            <a:r>
              <a:rPr lang="vi-VN" sz="1800" i="1" kern="100">
                <a:solidFill>
                  <a:srgbClr val="000000"/>
                </a:solidFill>
                <a:effectLst/>
                <a:latin typeface="+mn-lt"/>
                <a:ea typeface="Calibri" panose="020F0502020204030204" pitchFamily="34" charset="0"/>
              </a:rPr>
              <a:t>Vì sao Mỹ và các nước tư bản thành lập Tổ chức Hiệp ước Bắc Đại Tây Dương – NATO (1949), Liên Xô và các nước Đông Âu thành lập Tổ chức Hiệp ước Vác-sa-va (1955)?</a:t>
            </a:r>
            <a:endParaRPr lang="en-US" sz="1800">
              <a:effectLst/>
              <a:latin typeface="+mn-lt"/>
              <a:ea typeface="Calibri" panose="020F0502020204030204" pitchFamily="34" charset="0"/>
            </a:endParaRPr>
          </a:p>
          <a:p>
            <a:pPr algn="just">
              <a:lnSpc>
                <a:spcPct val="150000"/>
              </a:lnSpc>
            </a:pPr>
            <a:r>
              <a:rPr lang="vi-VN" sz="1800" kern="100">
                <a:solidFill>
                  <a:srgbClr val="000000"/>
                </a:solidFill>
                <a:effectLst/>
                <a:latin typeface="+mn-lt"/>
                <a:ea typeface="Calibri" panose="020F0502020204030204" pitchFamily="34" charset="0"/>
              </a:rPr>
              <a:t>…………………………………………………………</a:t>
            </a:r>
            <a:r>
              <a:rPr lang="en-US" sz="1800" kern="100">
                <a:solidFill>
                  <a:srgbClr val="000000"/>
                </a:solidFill>
                <a:effectLst/>
                <a:latin typeface="+mn-lt"/>
                <a:ea typeface="Calibri" panose="020F0502020204030204" pitchFamily="34" charset="0"/>
              </a:rPr>
              <a:t>……….</a:t>
            </a:r>
            <a:r>
              <a:rPr lang="vi-VN" sz="1800" kern="100">
                <a:solidFill>
                  <a:srgbClr val="000000"/>
                </a:solidFill>
                <a:effectLst/>
                <a:latin typeface="+mn-lt"/>
                <a:ea typeface="Calibri" panose="020F0502020204030204" pitchFamily="34" charset="0"/>
              </a:rPr>
              <a:t>……………………………</a:t>
            </a:r>
            <a:r>
              <a:rPr lang="en-US" sz="1800" kern="100">
                <a:solidFill>
                  <a:srgbClr val="000000"/>
                </a:solidFill>
                <a:effectLst/>
                <a:latin typeface="+mn-lt"/>
                <a:ea typeface="Calibri" panose="020F0502020204030204" pitchFamily="34" charset="0"/>
              </a:rPr>
              <a:t>…….</a:t>
            </a:r>
            <a:endParaRPr lang="en-US" sz="1800">
              <a:effectLst/>
              <a:latin typeface="+mn-lt"/>
              <a:ea typeface="Calibri" panose="020F0502020204030204" pitchFamily="34" charset="0"/>
            </a:endParaRPr>
          </a:p>
        </p:txBody>
      </p:sp>
      <p:sp>
        <p:nvSpPr>
          <p:cNvPr id="11" name="Isosceles Triangle 10">
            <a:extLst>
              <a:ext uri="{FF2B5EF4-FFF2-40B4-BE49-F238E27FC236}">
                <a16:creationId xmlns:a16="http://schemas.microsoft.com/office/drawing/2014/main" id="{03E4CA45-03BA-F09E-2664-04C65020BB19}"/>
              </a:ext>
            </a:extLst>
          </p:cNvPr>
          <p:cNvSpPr/>
          <p:nvPr/>
        </p:nvSpPr>
        <p:spPr>
          <a:xfrm flipV="1">
            <a:off x="4186766" y="4872089"/>
            <a:ext cx="770467" cy="262944"/>
          </a:xfrm>
          <a:prstGeom prst="triangl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745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9209C10-9F67-2B19-5376-D759DF5045AE}"/>
              </a:ext>
            </a:extLst>
          </p:cNvPr>
          <p:cNvGrpSpPr/>
          <p:nvPr/>
        </p:nvGrpSpPr>
        <p:grpSpPr>
          <a:xfrm>
            <a:off x="2628900" y="-1"/>
            <a:ext cx="3886200" cy="1286934"/>
            <a:chOff x="2628900" y="-1"/>
            <a:chExt cx="3886200" cy="1286934"/>
          </a:xfrm>
          <a:effectLst>
            <a:outerShdw blurRad="50800" dist="38100" dir="2700000" algn="tl" rotWithShape="0">
              <a:prstClr val="black">
                <a:alpha val="40000"/>
              </a:prstClr>
            </a:outerShdw>
          </a:effectLst>
        </p:grpSpPr>
        <p:sp>
          <p:nvSpPr>
            <p:cNvPr id="2" name="Rectangle 1">
              <a:extLst>
                <a:ext uri="{FF2B5EF4-FFF2-40B4-BE49-F238E27FC236}">
                  <a16:creationId xmlns:a16="http://schemas.microsoft.com/office/drawing/2014/main" id="{4B6BE6D0-9484-D419-2F46-70F24AD4AC73}"/>
                </a:ext>
              </a:extLst>
            </p:cNvPr>
            <p:cNvSpPr/>
            <p:nvPr/>
          </p:nvSpPr>
          <p:spPr>
            <a:xfrm>
              <a:off x="2628900" y="389467"/>
              <a:ext cx="3886200" cy="89746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rPr>
                <a:t>PHIẾU HỌC TẬP SỐ 1</a:t>
              </a:r>
            </a:p>
          </p:txBody>
        </p:sp>
        <p:sp>
          <p:nvSpPr>
            <p:cNvPr id="3" name="Oval 2">
              <a:extLst>
                <a:ext uri="{FF2B5EF4-FFF2-40B4-BE49-F238E27FC236}">
                  <a16:creationId xmlns:a16="http://schemas.microsoft.com/office/drawing/2014/main" id="{25FE5EA8-28E1-887F-807D-A505C98A2574}"/>
                </a:ext>
              </a:extLst>
            </p:cNvPr>
            <p:cNvSpPr/>
            <p:nvPr/>
          </p:nvSpPr>
          <p:spPr>
            <a:xfrm>
              <a:off x="3522133" y="499533"/>
              <a:ext cx="91440" cy="91440"/>
            </a:xfrm>
            <a:prstGeom prst="ellipse">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F49C749D-E7FD-FB8F-7AC0-B37A1C3F0604}"/>
                </a:ext>
              </a:extLst>
            </p:cNvPr>
            <p:cNvSpPr/>
            <p:nvPr/>
          </p:nvSpPr>
          <p:spPr>
            <a:xfrm>
              <a:off x="5530429" y="499533"/>
              <a:ext cx="91440" cy="91440"/>
            </a:xfrm>
            <a:prstGeom prst="ellipse">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7A199DFD-C8CD-EBAE-9E40-2C65130A8890}"/>
                </a:ext>
              </a:extLst>
            </p:cNvPr>
            <p:cNvCxnSpPr>
              <a:cxnSpLocks/>
            </p:cNvCxnSpPr>
            <p:nvPr/>
          </p:nvCxnSpPr>
          <p:spPr>
            <a:xfrm flipV="1">
              <a:off x="3576320" y="0"/>
              <a:ext cx="0" cy="499533"/>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E6A0693-EB79-4D6C-1469-B8279ADC77E4}"/>
                </a:ext>
              </a:extLst>
            </p:cNvPr>
            <p:cNvCxnSpPr>
              <a:cxnSpLocks/>
            </p:cNvCxnSpPr>
            <p:nvPr/>
          </p:nvCxnSpPr>
          <p:spPr>
            <a:xfrm flipV="1">
              <a:off x="5576149" y="-1"/>
              <a:ext cx="0" cy="499533"/>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8E005314-BD3F-758E-E720-C69FEE8305B5}"/>
              </a:ext>
            </a:extLst>
          </p:cNvPr>
          <p:cNvSpPr txBox="1"/>
          <p:nvPr/>
        </p:nvSpPr>
        <p:spPr>
          <a:xfrm>
            <a:off x="42334" y="1473199"/>
            <a:ext cx="9059332" cy="3365024"/>
          </a:xfrm>
          <a:prstGeom prst="rect">
            <a:avLst/>
          </a:prstGeom>
          <a:noFill/>
        </p:spPr>
        <p:txBody>
          <a:bodyPr wrap="square">
            <a:spAutoFit/>
          </a:bodyPr>
          <a:lstStyle/>
          <a:p>
            <a:pPr algn="just">
              <a:lnSpc>
                <a:spcPct val="150000"/>
              </a:lnSpc>
            </a:pPr>
            <a:r>
              <a:rPr lang="vi-VN" sz="1800" b="1" kern="100">
                <a:solidFill>
                  <a:srgbClr val="000000"/>
                </a:solidFill>
                <a:effectLst/>
                <a:latin typeface="+mn-lt"/>
                <a:ea typeface="Calibri" panose="020F0502020204030204" pitchFamily="34" charset="0"/>
              </a:rPr>
              <a:t>3. Mở rộng ảnh hưởng ở các khu vực</a:t>
            </a:r>
            <a:endParaRPr lang="en-US" sz="1800">
              <a:effectLst/>
              <a:latin typeface="+mn-lt"/>
              <a:ea typeface="Calibri" panose="020F0502020204030204" pitchFamily="34" charset="0"/>
            </a:endParaRPr>
          </a:p>
          <a:p>
            <a:pPr algn="just">
              <a:lnSpc>
                <a:spcPct val="150000"/>
              </a:lnSpc>
            </a:pPr>
            <a:r>
              <a:rPr lang="vi-VN" sz="1800" i="1" kern="100">
                <a:solidFill>
                  <a:srgbClr val="000000"/>
                </a:solidFill>
                <a:effectLst/>
                <a:latin typeface="+mn-lt"/>
                <a:ea typeface="Calibri" panose="020F0502020204030204" pitchFamily="34" charset="0"/>
              </a:rPr>
              <a:t>- Trình bày sự đối đầu giữa các nước tư bản chủ nghĩa và xã hội chủ nghĩa về vấn đề mở rộng ảnh hưởng ở các khu vực.</a:t>
            </a:r>
            <a:endParaRPr lang="en-US" sz="1800">
              <a:effectLst/>
              <a:latin typeface="+mn-lt"/>
              <a:ea typeface="Calibri" panose="020F0502020204030204" pitchFamily="34" charset="0"/>
            </a:endParaRPr>
          </a:p>
          <a:p>
            <a:pPr algn="just">
              <a:lnSpc>
                <a:spcPct val="150000"/>
              </a:lnSpc>
            </a:pPr>
            <a:r>
              <a:rPr lang="vi-VN" sz="1800" kern="100">
                <a:solidFill>
                  <a:srgbClr val="000000"/>
                </a:solidFill>
                <a:effectLst/>
                <a:latin typeface="+mn-lt"/>
                <a:ea typeface="Calibri" panose="020F0502020204030204" pitchFamily="34" charset="0"/>
              </a:rPr>
              <a:t>……………………………………………………….……………………………………………</a:t>
            </a:r>
            <a:endParaRPr lang="en-US" sz="1800">
              <a:effectLst/>
              <a:latin typeface="+mn-lt"/>
              <a:ea typeface="Calibri" panose="020F0502020204030204" pitchFamily="34" charset="0"/>
            </a:endParaRPr>
          </a:p>
          <a:p>
            <a:pPr algn="just">
              <a:lnSpc>
                <a:spcPct val="150000"/>
              </a:lnSpc>
            </a:pPr>
            <a:r>
              <a:rPr lang="vi-VN" sz="1800" i="1" kern="100">
                <a:solidFill>
                  <a:srgbClr val="000000"/>
                </a:solidFill>
                <a:effectLst/>
                <a:latin typeface="+mn-lt"/>
                <a:ea typeface="Calibri" panose="020F0502020204030204" pitchFamily="34" charset="0"/>
              </a:rPr>
              <a:t>- Nêu nhận xét về thời gian diễn ra các sự kiện và thái độ, lập trường, hành động của hai phe trong các sự kiện thể hiện sự mở rộng ảnh hưởng ra các khu vực của các nước tư bản chủ nghĩa và các nước xã hội chủ nghĩa.</a:t>
            </a:r>
            <a:endParaRPr lang="en-US" sz="1800">
              <a:effectLst/>
              <a:latin typeface="+mn-lt"/>
              <a:ea typeface="Calibri" panose="020F0502020204030204" pitchFamily="34" charset="0"/>
            </a:endParaRPr>
          </a:p>
          <a:p>
            <a:pPr>
              <a:lnSpc>
                <a:spcPct val="150000"/>
              </a:lnSpc>
            </a:pPr>
            <a:r>
              <a:rPr lang="vi-VN" sz="1800" kern="100">
                <a:solidFill>
                  <a:srgbClr val="000000"/>
                </a:solidFill>
                <a:effectLst/>
                <a:latin typeface="+mn-lt"/>
                <a:ea typeface="Calibri" panose="020F0502020204030204" pitchFamily="34" charset="0"/>
              </a:rPr>
              <a:t>……………………………………………………….……………………………………………</a:t>
            </a:r>
            <a:endParaRPr lang="en-US" sz="1800">
              <a:latin typeface="+mn-lt"/>
            </a:endParaRPr>
          </a:p>
        </p:txBody>
      </p:sp>
      <p:pic>
        <p:nvPicPr>
          <p:cNvPr id="5" name="Picture 4">
            <a:extLst>
              <a:ext uri="{FF2B5EF4-FFF2-40B4-BE49-F238E27FC236}">
                <a16:creationId xmlns:a16="http://schemas.microsoft.com/office/drawing/2014/main" id="{58E6C188-C814-FD5E-FB6E-5D898428D9AB}"/>
              </a:ext>
            </a:extLst>
          </p:cNvPr>
          <p:cNvPicPr>
            <a:picLocks noChangeAspect="1"/>
          </p:cNvPicPr>
          <p:nvPr/>
        </p:nvPicPr>
        <p:blipFill>
          <a:blip r:embed="rId2"/>
          <a:stretch>
            <a:fillRect/>
          </a:stretch>
        </p:blipFill>
        <p:spPr>
          <a:xfrm>
            <a:off x="8040809" y="4925493"/>
            <a:ext cx="1103191" cy="218007"/>
          </a:xfrm>
          <a:prstGeom prst="rect">
            <a:avLst/>
          </a:prstGeom>
        </p:spPr>
      </p:pic>
    </p:spTree>
    <p:extLst>
      <p:ext uri="{BB962C8B-B14F-4D97-AF65-F5344CB8AC3E}">
        <p14:creationId xmlns:p14="http://schemas.microsoft.com/office/powerpoint/2010/main" val="1513629161"/>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grpSp>
        <p:nvGrpSpPr>
          <p:cNvPr id="7" name="Group 6">
            <a:extLst>
              <a:ext uri="{FF2B5EF4-FFF2-40B4-BE49-F238E27FC236}">
                <a16:creationId xmlns:a16="http://schemas.microsoft.com/office/drawing/2014/main" id="{115B7486-87A8-64AA-54A6-E9890F484F80}"/>
              </a:ext>
            </a:extLst>
          </p:cNvPr>
          <p:cNvGrpSpPr/>
          <p:nvPr/>
        </p:nvGrpSpPr>
        <p:grpSpPr>
          <a:xfrm>
            <a:off x="219526" y="267958"/>
            <a:ext cx="4222568" cy="3620039"/>
            <a:chOff x="202592" y="464808"/>
            <a:chExt cx="4222568" cy="3620039"/>
          </a:xfrm>
        </p:grpSpPr>
        <p:pic>
          <p:nvPicPr>
            <p:cNvPr id="5" name="Picture 4">
              <a:extLst>
                <a:ext uri="{FF2B5EF4-FFF2-40B4-BE49-F238E27FC236}">
                  <a16:creationId xmlns:a16="http://schemas.microsoft.com/office/drawing/2014/main" id="{0931EEC2-588F-983F-7FFA-B64BBA268A07}"/>
                </a:ext>
              </a:extLst>
            </p:cNvPr>
            <p:cNvPicPr>
              <a:picLocks noChangeAspect="1"/>
            </p:cNvPicPr>
            <p:nvPr/>
          </p:nvPicPr>
          <p:blipFill>
            <a:blip r:embed="rId3"/>
            <a:srcRect/>
            <a:stretch/>
          </p:blipFill>
          <p:spPr>
            <a:xfrm>
              <a:off x="202592" y="464808"/>
              <a:ext cx="4222568" cy="2465364"/>
            </a:xfrm>
            <a:prstGeom prst="rect">
              <a:avLst/>
            </a:prstGeom>
          </p:spPr>
        </p:pic>
        <p:sp>
          <p:nvSpPr>
            <p:cNvPr id="6" name="TextBox 5">
              <a:extLst>
                <a:ext uri="{FF2B5EF4-FFF2-40B4-BE49-F238E27FC236}">
                  <a16:creationId xmlns:a16="http://schemas.microsoft.com/office/drawing/2014/main" id="{47C0E2D4-B2AE-19F3-17F9-744A142CBB1F}"/>
                </a:ext>
              </a:extLst>
            </p:cNvPr>
            <p:cNvSpPr txBox="1"/>
            <p:nvPr/>
          </p:nvSpPr>
          <p:spPr>
            <a:xfrm>
              <a:off x="404490" y="2930172"/>
              <a:ext cx="3818772" cy="1154675"/>
            </a:xfrm>
            <a:prstGeom prst="rect">
              <a:avLst/>
            </a:prstGeom>
            <a:noFill/>
          </p:spPr>
          <p:txBody>
            <a:bodyPr wrap="square" rtlCol="0">
              <a:spAutoFit/>
            </a:bodyPr>
            <a:lstStyle/>
            <a:p>
              <a:pPr algn="ctr">
                <a:lnSpc>
                  <a:spcPct val="150000"/>
                </a:lnSpc>
              </a:pPr>
              <a:r>
                <a:rPr lang="vi-VN" sz="1600"/>
                <a:t>Hình 9.2. Bức tường Béc-lin ngăn cách Đông Đức và Tây Đức – một biểu hiện của Chiến tranh lạnh</a:t>
              </a:r>
            </a:p>
          </p:txBody>
        </p:sp>
      </p:grpSp>
      <p:grpSp>
        <p:nvGrpSpPr>
          <p:cNvPr id="2" name="Group 1">
            <a:extLst>
              <a:ext uri="{FF2B5EF4-FFF2-40B4-BE49-F238E27FC236}">
                <a16:creationId xmlns:a16="http://schemas.microsoft.com/office/drawing/2014/main" id="{187572A9-BFAC-3DAA-2EB6-1160BC19317F}"/>
              </a:ext>
            </a:extLst>
          </p:cNvPr>
          <p:cNvGrpSpPr/>
          <p:nvPr/>
        </p:nvGrpSpPr>
        <p:grpSpPr>
          <a:xfrm>
            <a:off x="4701908" y="1246978"/>
            <a:ext cx="4222568" cy="3689034"/>
            <a:chOff x="202594" y="26481"/>
            <a:chExt cx="4222568" cy="3689034"/>
          </a:xfrm>
        </p:grpSpPr>
        <p:pic>
          <p:nvPicPr>
            <p:cNvPr id="3" name="Picture 2">
              <a:extLst>
                <a:ext uri="{FF2B5EF4-FFF2-40B4-BE49-F238E27FC236}">
                  <a16:creationId xmlns:a16="http://schemas.microsoft.com/office/drawing/2014/main" id="{CDB7C0E1-1ECA-4C65-51E2-E78F07BA9908}"/>
                </a:ext>
              </a:extLst>
            </p:cNvPr>
            <p:cNvPicPr>
              <a:picLocks noChangeAspect="1"/>
            </p:cNvPicPr>
            <p:nvPr/>
          </p:nvPicPr>
          <p:blipFill>
            <a:blip r:embed="rId4"/>
            <a:srcRect/>
            <a:stretch/>
          </p:blipFill>
          <p:spPr>
            <a:xfrm>
              <a:off x="202594" y="26481"/>
              <a:ext cx="4222568" cy="2972688"/>
            </a:xfrm>
            <a:prstGeom prst="rect">
              <a:avLst/>
            </a:prstGeom>
          </p:spPr>
        </p:pic>
        <p:sp>
          <p:nvSpPr>
            <p:cNvPr id="4" name="TextBox 3">
              <a:extLst>
                <a:ext uri="{FF2B5EF4-FFF2-40B4-BE49-F238E27FC236}">
                  <a16:creationId xmlns:a16="http://schemas.microsoft.com/office/drawing/2014/main" id="{C536742E-C8A0-2B14-525F-15157F011D37}"/>
                </a:ext>
              </a:extLst>
            </p:cNvPr>
            <p:cNvSpPr txBox="1"/>
            <p:nvPr/>
          </p:nvSpPr>
          <p:spPr>
            <a:xfrm>
              <a:off x="404490" y="2930172"/>
              <a:ext cx="3818772" cy="785343"/>
            </a:xfrm>
            <a:prstGeom prst="rect">
              <a:avLst/>
            </a:prstGeom>
            <a:noFill/>
          </p:spPr>
          <p:txBody>
            <a:bodyPr wrap="square" rtlCol="0">
              <a:spAutoFit/>
            </a:bodyPr>
            <a:lstStyle/>
            <a:p>
              <a:pPr algn="ctr">
                <a:lnSpc>
                  <a:spcPct val="150000"/>
                </a:lnSpc>
              </a:pPr>
              <a:r>
                <a:rPr lang="vi-VN" sz="1600"/>
                <a:t>Công nhân Đông Đức đang xây dựng Bức tường Berlin (</a:t>
              </a:r>
              <a:r>
                <a:rPr lang="en-US" sz="1600"/>
                <a:t>20/11/1961</a:t>
              </a:r>
              <a:r>
                <a:rPr lang="vi-VN" sz="1600"/>
                <a:t>)</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in a suit and tie&#10;&#10;Description automatically generated">
            <a:extLst>
              <a:ext uri="{FF2B5EF4-FFF2-40B4-BE49-F238E27FC236}">
                <a16:creationId xmlns:a16="http://schemas.microsoft.com/office/drawing/2014/main" id="{96F50C30-806D-A9B7-28AA-F6E92963FE21}"/>
              </a:ext>
            </a:extLst>
          </p:cNvPr>
          <p:cNvPicPr>
            <a:picLocks noChangeAspect="1"/>
          </p:cNvPicPr>
          <p:nvPr/>
        </p:nvPicPr>
        <p:blipFill rotWithShape="1">
          <a:blip r:embed="rId3"/>
          <a:srcRect r="2900"/>
          <a:stretch/>
        </p:blipFill>
        <p:spPr>
          <a:xfrm>
            <a:off x="116113" y="685738"/>
            <a:ext cx="2124589" cy="3153526"/>
          </a:xfrm>
          <a:prstGeom prst="rect">
            <a:avLst/>
          </a:prstGeom>
        </p:spPr>
      </p:pic>
      <p:pic>
        <p:nvPicPr>
          <p:cNvPr id="11" name="Picture 10" descr="A person in a military uniform&#10;&#10;Description automatically generated">
            <a:extLst>
              <a:ext uri="{FF2B5EF4-FFF2-40B4-BE49-F238E27FC236}">
                <a16:creationId xmlns:a16="http://schemas.microsoft.com/office/drawing/2014/main" id="{AE533F64-D3AA-6207-5BB1-EAE9739C980F}"/>
              </a:ext>
            </a:extLst>
          </p:cNvPr>
          <p:cNvPicPr>
            <a:picLocks noChangeAspect="1"/>
          </p:cNvPicPr>
          <p:nvPr/>
        </p:nvPicPr>
        <p:blipFill rotWithShape="1">
          <a:blip r:embed="rId4"/>
          <a:srcRect t="3165" r="-214" b="3051"/>
          <a:stretch/>
        </p:blipFill>
        <p:spPr>
          <a:xfrm>
            <a:off x="2371496" y="685737"/>
            <a:ext cx="2120852" cy="3158588"/>
          </a:xfrm>
          <a:prstGeom prst="rect">
            <a:avLst/>
          </a:prstGeom>
        </p:spPr>
      </p:pic>
      <p:pic>
        <p:nvPicPr>
          <p:cNvPr id="13" name="Picture 12">
            <a:extLst>
              <a:ext uri="{FF2B5EF4-FFF2-40B4-BE49-F238E27FC236}">
                <a16:creationId xmlns:a16="http://schemas.microsoft.com/office/drawing/2014/main" id="{0459E992-3C06-ADCB-CDB1-11016E24ADAA}"/>
              </a:ext>
            </a:extLst>
          </p:cNvPr>
          <p:cNvPicPr>
            <a:picLocks noChangeAspect="1"/>
          </p:cNvPicPr>
          <p:nvPr/>
        </p:nvPicPr>
        <p:blipFill>
          <a:blip r:embed="rId5"/>
          <a:srcRect l="7412" r="7412"/>
          <a:stretch/>
        </p:blipFill>
        <p:spPr>
          <a:xfrm>
            <a:off x="4619405" y="680673"/>
            <a:ext cx="2135497" cy="3158588"/>
          </a:xfrm>
          <a:prstGeom prst="rect">
            <a:avLst/>
          </a:prstGeom>
        </p:spPr>
      </p:pic>
      <p:sp>
        <p:nvSpPr>
          <p:cNvPr id="3" name="Rectangle 2">
            <a:hlinkClick r:id="rId6" action="ppaction://hlinksldjump"/>
            <a:extLst>
              <a:ext uri="{FF2B5EF4-FFF2-40B4-BE49-F238E27FC236}">
                <a16:creationId xmlns:a16="http://schemas.microsoft.com/office/drawing/2014/main" id="{D4848331-6A7C-F8D3-AEEA-42F5FE432620}"/>
              </a:ext>
            </a:extLst>
          </p:cNvPr>
          <p:cNvSpPr/>
          <p:nvPr/>
        </p:nvSpPr>
        <p:spPr>
          <a:xfrm>
            <a:off x="116113" y="685738"/>
            <a:ext cx="2124589" cy="3153526"/>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400" b="1"/>
              <a:t>1</a:t>
            </a:r>
          </a:p>
        </p:txBody>
      </p:sp>
      <p:sp>
        <p:nvSpPr>
          <p:cNvPr id="5" name="Rectangle 4">
            <a:hlinkClick r:id="rId7" action="ppaction://hlinksldjump"/>
            <a:extLst>
              <a:ext uri="{FF2B5EF4-FFF2-40B4-BE49-F238E27FC236}">
                <a16:creationId xmlns:a16="http://schemas.microsoft.com/office/drawing/2014/main" id="{DBFA43F7-6C47-3D28-28DD-F3AC133ED702}"/>
              </a:ext>
            </a:extLst>
          </p:cNvPr>
          <p:cNvSpPr/>
          <p:nvPr/>
        </p:nvSpPr>
        <p:spPr>
          <a:xfrm>
            <a:off x="2367759" y="685737"/>
            <a:ext cx="2124589" cy="3153526"/>
          </a:xfrm>
          <a:prstGeom prst="rect">
            <a:avLst/>
          </a:prstGeom>
          <a:solidFill>
            <a:schemeClr val="accent2"/>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400" b="1"/>
              <a:t>2</a:t>
            </a:r>
          </a:p>
        </p:txBody>
      </p:sp>
      <p:sp>
        <p:nvSpPr>
          <p:cNvPr id="6" name="Rectangle 5">
            <a:hlinkClick r:id="rId8" action="ppaction://hlinksldjump"/>
            <a:extLst>
              <a:ext uri="{FF2B5EF4-FFF2-40B4-BE49-F238E27FC236}">
                <a16:creationId xmlns:a16="http://schemas.microsoft.com/office/drawing/2014/main" id="{883228CD-0416-818A-9320-0C5F19E30AF8}"/>
              </a:ext>
            </a:extLst>
          </p:cNvPr>
          <p:cNvSpPr/>
          <p:nvPr/>
        </p:nvSpPr>
        <p:spPr>
          <a:xfrm>
            <a:off x="4619405" y="685736"/>
            <a:ext cx="2124589" cy="3153525"/>
          </a:xfrm>
          <a:prstGeom prst="rect">
            <a:avLst/>
          </a:prstGeom>
          <a:solidFill>
            <a:schemeClr val="tx2"/>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400" b="1"/>
              <a:t>3</a:t>
            </a:r>
          </a:p>
        </p:txBody>
      </p:sp>
      <p:pic>
        <p:nvPicPr>
          <p:cNvPr id="7" name="Picture 6">
            <a:hlinkClick r:id="rId9" action="ppaction://hlinksldjump"/>
            <a:extLst>
              <a:ext uri="{FF2B5EF4-FFF2-40B4-BE49-F238E27FC236}">
                <a16:creationId xmlns:a16="http://schemas.microsoft.com/office/drawing/2014/main" id="{5F17FEAD-D21B-79E1-AE14-73E7F861309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993557" y="3879320"/>
            <a:ext cx="1156886" cy="1156886"/>
          </a:xfrm>
          <a:prstGeom prst="rect">
            <a:avLst/>
          </a:prstGeom>
        </p:spPr>
      </p:pic>
      <p:pic>
        <p:nvPicPr>
          <p:cNvPr id="2" name="Picture 1">
            <a:extLst>
              <a:ext uri="{FF2B5EF4-FFF2-40B4-BE49-F238E27FC236}">
                <a16:creationId xmlns:a16="http://schemas.microsoft.com/office/drawing/2014/main" id="{5A6E5035-CBBB-9961-021B-921CB0516033}"/>
              </a:ext>
            </a:extLst>
          </p:cNvPr>
          <p:cNvPicPr>
            <a:picLocks noChangeAspect="1"/>
          </p:cNvPicPr>
          <p:nvPr/>
        </p:nvPicPr>
        <p:blipFill>
          <a:blip r:embed="rId12"/>
          <a:srcRect l="6769" r="6769"/>
          <a:stretch/>
        </p:blipFill>
        <p:spPr>
          <a:xfrm>
            <a:off x="6887988" y="680673"/>
            <a:ext cx="2135497" cy="3158588"/>
          </a:xfrm>
          <a:prstGeom prst="rect">
            <a:avLst/>
          </a:prstGeom>
        </p:spPr>
      </p:pic>
      <p:sp>
        <p:nvSpPr>
          <p:cNvPr id="4" name="Rectangle 3">
            <a:hlinkClick r:id="rId13" action="ppaction://hlinksldjump"/>
            <a:extLst>
              <a:ext uri="{FF2B5EF4-FFF2-40B4-BE49-F238E27FC236}">
                <a16:creationId xmlns:a16="http://schemas.microsoft.com/office/drawing/2014/main" id="{51B6A0FE-6A71-0150-92DE-1FA8C18BD3AF}"/>
              </a:ext>
            </a:extLst>
          </p:cNvPr>
          <p:cNvSpPr/>
          <p:nvPr/>
        </p:nvSpPr>
        <p:spPr>
          <a:xfrm>
            <a:off x="6898896" y="689585"/>
            <a:ext cx="2124589" cy="3153525"/>
          </a:xfrm>
          <a:prstGeom prst="rect">
            <a:avLst/>
          </a:prstGeom>
          <a:solidFill>
            <a:srgbClr val="69AB69"/>
          </a:solidFill>
          <a:ln>
            <a:solidFill>
              <a:srgbClr val="4983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400" b="1"/>
              <a:t>4</a:t>
            </a:r>
          </a:p>
        </p:txBody>
      </p:sp>
      <p:pic>
        <p:nvPicPr>
          <p:cNvPr id="8" name="Picture 7">
            <a:extLst>
              <a:ext uri="{FF2B5EF4-FFF2-40B4-BE49-F238E27FC236}">
                <a16:creationId xmlns:a16="http://schemas.microsoft.com/office/drawing/2014/main" id="{F2251270-C6E8-DD86-5FF1-0A334D941902}"/>
              </a:ext>
            </a:extLst>
          </p:cNvPr>
          <p:cNvPicPr>
            <a:picLocks noChangeAspect="1"/>
          </p:cNvPicPr>
          <p:nvPr/>
        </p:nvPicPr>
        <p:blipFill>
          <a:blip r:embed="rId14"/>
          <a:stretch>
            <a:fillRect/>
          </a:stretch>
        </p:blipFill>
        <p:spPr>
          <a:xfrm>
            <a:off x="8040809" y="4927202"/>
            <a:ext cx="1103191" cy="218007"/>
          </a:xfrm>
          <a:prstGeom prst="rect">
            <a:avLst/>
          </a:prstGeom>
        </p:spPr>
      </p:pic>
    </p:spTree>
    <p:extLst>
      <p:ext uri="{BB962C8B-B14F-4D97-AF65-F5344CB8AC3E}">
        <p14:creationId xmlns:p14="http://schemas.microsoft.com/office/powerpoint/2010/main" val="13899836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grpId="0" nodeType="clickEffect">
                                  <p:stCondLst>
                                    <p:cond delay="0"/>
                                  </p:stCondLst>
                                  <p:childTnLst>
                                    <p:animEffect transition="out" filter="randombar(horizontal)">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grpId="0" nodeType="clickEffect">
                                  <p:stCondLst>
                                    <p:cond delay="0"/>
                                  </p:stCondLst>
                                  <p:childTnLst>
                                    <p:animEffect transition="out" filter="randombar(horizontal)">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grpId="0" nodeType="clickEffect">
                                  <p:stCondLst>
                                    <p:cond delay="0"/>
                                  </p:stCondLst>
                                  <p:childTnLst>
                                    <p:animEffect transition="out" filter="randombar(horizontal)">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3" grpId="0" animBg="1"/>
      <p:bldP spid="5" grpId="0" animBg="1"/>
      <p:bldP spid="6"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rrow: Pentagon 30">
            <a:extLst>
              <a:ext uri="{FF2B5EF4-FFF2-40B4-BE49-F238E27FC236}">
                <a16:creationId xmlns:a16="http://schemas.microsoft.com/office/drawing/2014/main" id="{8150E2E7-1B20-A041-F13E-B725409881A2}"/>
              </a:ext>
            </a:extLst>
          </p:cNvPr>
          <p:cNvSpPr/>
          <p:nvPr/>
        </p:nvSpPr>
        <p:spPr>
          <a:xfrm>
            <a:off x="0" y="1589568"/>
            <a:ext cx="3420533" cy="605593"/>
          </a:xfrm>
          <a:prstGeom prst="homePlate">
            <a:avLst/>
          </a:prstGeom>
          <a:solidFill>
            <a:schemeClr val="accent1"/>
          </a:solid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rPr>
              <a:t>Nguyên nhân ra đời</a:t>
            </a:r>
          </a:p>
        </p:txBody>
      </p:sp>
      <p:sp>
        <p:nvSpPr>
          <p:cNvPr id="33" name="TextBox 32">
            <a:extLst>
              <a:ext uri="{FF2B5EF4-FFF2-40B4-BE49-F238E27FC236}">
                <a16:creationId xmlns:a16="http://schemas.microsoft.com/office/drawing/2014/main" id="{D7AC0534-5698-A2F9-4ED4-5285FC548A11}"/>
              </a:ext>
            </a:extLst>
          </p:cNvPr>
          <p:cNvSpPr txBox="1"/>
          <p:nvPr/>
        </p:nvSpPr>
        <p:spPr>
          <a:xfrm>
            <a:off x="740831" y="781020"/>
            <a:ext cx="7662336" cy="523220"/>
          </a:xfrm>
          <a:prstGeom prst="rect">
            <a:avLst/>
          </a:prstGeom>
          <a:noFill/>
        </p:spPr>
        <p:txBody>
          <a:bodyPr wrap="square">
            <a:spAutoFit/>
          </a:bodyPr>
          <a:lstStyle/>
          <a:p>
            <a:pPr algn="ctr"/>
            <a:r>
              <a:rPr lang="vi-VN" sz="2800" b="1" kern="100">
                <a:solidFill>
                  <a:srgbClr val="498349"/>
                </a:solidFill>
                <a:latin typeface="Aptos Black" panose="020B0004020202020204" pitchFamily="34" charset="0"/>
                <a:ea typeface="Calibri" panose="020F0502020204030204" pitchFamily="34" charset="0"/>
                <a:cs typeface="Times New Roman" panose="02020603050405020304" pitchFamily="18" charset="0"/>
              </a:rPr>
              <a:t>Kế hoạch Mác-san (1947)</a:t>
            </a:r>
          </a:p>
        </p:txBody>
      </p:sp>
      <p:sp>
        <p:nvSpPr>
          <p:cNvPr id="2" name="TextBox 1">
            <a:extLst>
              <a:ext uri="{FF2B5EF4-FFF2-40B4-BE49-F238E27FC236}">
                <a16:creationId xmlns:a16="http://schemas.microsoft.com/office/drawing/2014/main" id="{98BE460B-ACA7-3622-FDAD-9348F4167779}"/>
              </a:ext>
            </a:extLst>
          </p:cNvPr>
          <p:cNvSpPr txBox="1"/>
          <p:nvPr/>
        </p:nvSpPr>
        <p:spPr>
          <a:xfrm>
            <a:off x="184834" y="2461435"/>
            <a:ext cx="5196469" cy="1881990"/>
          </a:xfrm>
          <a:prstGeom prst="rect">
            <a:avLst/>
          </a:prstGeom>
          <a:noFill/>
        </p:spPr>
        <p:txBody>
          <a:bodyPr wrap="square">
            <a:spAutoFit/>
          </a:bodyPr>
          <a:lstStyle/>
          <a:p>
            <a:pPr algn="just">
              <a:lnSpc>
                <a:spcPct val="150000"/>
              </a:lnSpc>
            </a:pPr>
            <a:r>
              <a:rPr lang="vi-VN" sz="2000"/>
              <a:t>- Sau chiến tranh, kinh tế châu Âu suy thoái.</a:t>
            </a:r>
          </a:p>
          <a:p>
            <a:pPr algn="just">
              <a:lnSpc>
                <a:spcPct val="150000"/>
              </a:lnSpc>
            </a:pPr>
            <a:r>
              <a:rPr lang="vi-VN" sz="2000"/>
              <a:t>→ Mỹ </a:t>
            </a:r>
            <a:r>
              <a:rPr lang="en-US" sz="2000"/>
              <a:t>sợ </a:t>
            </a:r>
            <a:r>
              <a:rPr lang="vi-VN" sz="2000"/>
              <a:t>bị đe dọa bởi chủ nghĩa cộng sản.</a:t>
            </a:r>
          </a:p>
          <a:p>
            <a:pPr algn="just">
              <a:lnSpc>
                <a:spcPct val="150000"/>
              </a:lnSpc>
            </a:pPr>
            <a:r>
              <a:rPr lang="vi-VN" sz="2000"/>
              <a:t>- 5/6/1947: đề ra Kế hoạch Mác-san.  </a:t>
            </a:r>
          </a:p>
          <a:p>
            <a:pPr algn="just">
              <a:lnSpc>
                <a:spcPct val="150000"/>
              </a:lnSpc>
            </a:pPr>
            <a:r>
              <a:rPr lang="vi-VN" sz="2000"/>
              <a:t>- 4/1948: Tổng thống Tơ-ru-man </a:t>
            </a:r>
            <a:r>
              <a:rPr lang="en-US" sz="2000"/>
              <a:t> </a:t>
            </a:r>
            <a:r>
              <a:rPr lang="vi-VN" sz="2000"/>
              <a:t>phê duyệt.</a:t>
            </a:r>
          </a:p>
        </p:txBody>
      </p:sp>
      <p:grpSp>
        <p:nvGrpSpPr>
          <p:cNvPr id="5" name="Group 4">
            <a:extLst>
              <a:ext uri="{FF2B5EF4-FFF2-40B4-BE49-F238E27FC236}">
                <a16:creationId xmlns:a16="http://schemas.microsoft.com/office/drawing/2014/main" id="{71BA0E1F-5937-4DA0-4444-4E9E822AD9DA}"/>
              </a:ext>
            </a:extLst>
          </p:cNvPr>
          <p:cNvGrpSpPr/>
          <p:nvPr/>
        </p:nvGrpSpPr>
        <p:grpSpPr>
          <a:xfrm>
            <a:off x="391903" y="452125"/>
            <a:ext cx="3354494" cy="127958"/>
            <a:chOff x="391903" y="335592"/>
            <a:chExt cx="3354494" cy="127958"/>
          </a:xfrm>
        </p:grpSpPr>
        <p:sp>
          <p:nvSpPr>
            <p:cNvPr id="6" name="Oval 5">
              <a:extLst>
                <a:ext uri="{FF2B5EF4-FFF2-40B4-BE49-F238E27FC236}">
                  <a16:creationId xmlns:a16="http://schemas.microsoft.com/office/drawing/2014/main" id="{D651B31D-7277-0AF2-319B-C640837EA9E6}"/>
                </a:ext>
              </a:extLst>
            </p:cNvPr>
            <p:cNvSpPr/>
            <p:nvPr/>
          </p:nvSpPr>
          <p:spPr>
            <a:xfrm>
              <a:off x="391903" y="335592"/>
              <a:ext cx="127958" cy="127958"/>
            </a:xfrm>
            <a:prstGeom prst="ellipse">
              <a:avLst/>
            </a:prstGeom>
            <a:solidFill>
              <a:srgbClr val="BE0B23"/>
            </a:solidFill>
            <a:ln w="19050" cap="flat" cmpd="sng">
              <a:noFill/>
              <a:prstDash val="solid"/>
              <a:round/>
              <a:headEnd type="oval" w="med" len="med"/>
              <a:tailEnd type="oval" w="med" len="med"/>
            </a:ln>
          </p:spPr>
          <p:txBody>
            <a:bodyPr rtlCol="0" anchor="ctr"/>
            <a:lstStyle/>
            <a:p>
              <a:pPr algn="ctr"/>
              <a:endParaRPr lang="en-US"/>
            </a:p>
          </p:txBody>
        </p:sp>
        <p:cxnSp>
          <p:nvCxnSpPr>
            <p:cNvPr id="7" name="Straight Connector 6">
              <a:extLst>
                <a:ext uri="{FF2B5EF4-FFF2-40B4-BE49-F238E27FC236}">
                  <a16:creationId xmlns:a16="http://schemas.microsoft.com/office/drawing/2014/main" id="{9C479FB5-D30E-9BB8-13BC-1EF843A52C29}"/>
                </a:ext>
              </a:extLst>
            </p:cNvPr>
            <p:cNvCxnSpPr>
              <a:cxnSpLocks/>
              <a:stCxn id="6" idx="6"/>
              <a:endCxn id="13" idx="1"/>
            </p:cNvCxnSpPr>
            <p:nvPr/>
          </p:nvCxnSpPr>
          <p:spPr>
            <a:xfrm>
              <a:off x="519861" y="399571"/>
              <a:ext cx="3226536" cy="0"/>
            </a:xfrm>
            <a:prstGeom prst="line">
              <a:avLst/>
            </a:prstGeom>
            <a:ln w="19050">
              <a:solidFill>
                <a:srgbClr val="BE0B23"/>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D592AB86-2E52-6C33-DA8F-8CC4F7C18F1D}"/>
              </a:ext>
            </a:extLst>
          </p:cNvPr>
          <p:cNvGrpSpPr/>
          <p:nvPr/>
        </p:nvGrpSpPr>
        <p:grpSpPr>
          <a:xfrm flipH="1">
            <a:off x="5397602" y="452125"/>
            <a:ext cx="3458850" cy="127958"/>
            <a:chOff x="5323336" y="335592"/>
            <a:chExt cx="3458850" cy="127958"/>
          </a:xfrm>
        </p:grpSpPr>
        <p:sp>
          <p:nvSpPr>
            <p:cNvPr id="9" name="Oval 8">
              <a:extLst>
                <a:ext uri="{FF2B5EF4-FFF2-40B4-BE49-F238E27FC236}">
                  <a16:creationId xmlns:a16="http://schemas.microsoft.com/office/drawing/2014/main" id="{2091D404-06EB-348A-4169-BC425D43E79D}"/>
                </a:ext>
              </a:extLst>
            </p:cNvPr>
            <p:cNvSpPr/>
            <p:nvPr/>
          </p:nvSpPr>
          <p:spPr>
            <a:xfrm flipH="1">
              <a:off x="5323336" y="335592"/>
              <a:ext cx="127958" cy="127958"/>
            </a:xfrm>
            <a:prstGeom prst="ellipse">
              <a:avLst/>
            </a:prstGeom>
            <a:solidFill>
              <a:srgbClr val="BE0B23"/>
            </a:solidFill>
            <a:ln w="19050" cap="flat" cmpd="sng">
              <a:noFill/>
              <a:prstDash val="solid"/>
              <a:round/>
              <a:headEnd type="oval" w="med" len="med"/>
              <a:tailEnd type="oval" w="med" len="med"/>
            </a:ln>
          </p:spPr>
          <p:txBody>
            <a:bodyPr rtlCol="0" anchor="ctr"/>
            <a:lstStyle/>
            <a:p>
              <a:pPr algn="ctr"/>
              <a:endParaRPr lang="en-US"/>
            </a:p>
          </p:txBody>
        </p:sp>
        <p:cxnSp>
          <p:nvCxnSpPr>
            <p:cNvPr id="10" name="Straight Connector 9">
              <a:extLst>
                <a:ext uri="{FF2B5EF4-FFF2-40B4-BE49-F238E27FC236}">
                  <a16:creationId xmlns:a16="http://schemas.microsoft.com/office/drawing/2014/main" id="{81A0F2B7-0BC1-5EAA-138F-2DCB910CD8A3}"/>
                </a:ext>
              </a:extLst>
            </p:cNvPr>
            <p:cNvCxnSpPr>
              <a:cxnSpLocks/>
              <a:stCxn id="13" idx="3"/>
              <a:endCxn id="9" idx="2"/>
            </p:cNvCxnSpPr>
            <p:nvPr/>
          </p:nvCxnSpPr>
          <p:spPr>
            <a:xfrm flipH="1">
              <a:off x="5451294" y="399571"/>
              <a:ext cx="3330892" cy="0"/>
            </a:xfrm>
            <a:prstGeom prst="line">
              <a:avLst/>
            </a:prstGeom>
            <a:ln w="19050">
              <a:solidFill>
                <a:srgbClr val="BE0B23"/>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2B4C6902-0A4C-02A2-292A-1E924683D8E9}"/>
              </a:ext>
            </a:extLst>
          </p:cNvPr>
          <p:cNvSpPr txBox="1"/>
          <p:nvPr/>
        </p:nvSpPr>
        <p:spPr>
          <a:xfrm>
            <a:off x="3746397" y="285271"/>
            <a:ext cx="1651205" cy="461665"/>
          </a:xfrm>
          <a:prstGeom prst="rect">
            <a:avLst/>
          </a:prstGeom>
          <a:noFill/>
        </p:spPr>
        <p:txBody>
          <a:bodyPr wrap="square" rtlCol="0">
            <a:spAutoFit/>
          </a:bodyPr>
          <a:lstStyle/>
          <a:p>
            <a:pPr algn="ctr"/>
            <a:r>
              <a:rPr lang="en-US" sz="2400" b="1">
                <a:solidFill>
                  <a:srgbClr val="BE0B23"/>
                </a:solidFill>
              </a:rPr>
              <a:t>a. Kinh tế</a:t>
            </a:r>
          </a:p>
        </p:txBody>
      </p:sp>
      <p:grpSp>
        <p:nvGrpSpPr>
          <p:cNvPr id="14" name="Group 13">
            <a:extLst>
              <a:ext uri="{FF2B5EF4-FFF2-40B4-BE49-F238E27FC236}">
                <a16:creationId xmlns:a16="http://schemas.microsoft.com/office/drawing/2014/main" id="{DFD7E7BB-A2E2-0B24-AAD8-FDA30451F74A}"/>
              </a:ext>
            </a:extLst>
          </p:cNvPr>
          <p:cNvGrpSpPr/>
          <p:nvPr/>
        </p:nvGrpSpPr>
        <p:grpSpPr>
          <a:xfrm>
            <a:off x="5437003" y="1323295"/>
            <a:ext cx="3522163" cy="3807952"/>
            <a:chOff x="928054" y="185650"/>
            <a:chExt cx="3522163" cy="3807952"/>
          </a:xfrm>
        </p:grpSpPr>
        <p:pic>
          <p:nvPicPr>
            <p:cNvPr id="15" name="Picture 14">
              <a:extLst>
                <a:ext uri="{FF2B5EF4-FFF2-40B4-BE49-F238E27FC236}">
                  <a16:creationId xmlns:a16="http://schemas.microsoft.com/office/drawing/2014/main" id="{D40FCC92-D4E2-7D5A-245D-2C312628CCFA}"/>
                </a:ext>
              </a:extLst>
            </p:cNvPr>
            <p:cNvPicPr>
              <a:picLocks noChangeAspect="1"/>
            </p:cNvPicPr>
            <p:nvPr/>
          </p:nvPicPr>
          <p:blipFill>
            <a:blip r:embed="rId2"/>
            <a:srcRect/>
            <a:stretch/>
          </p:blipFill>
          <p:spPr>
            <a:xfrm>
              <a:off x="956282" y="185650"/>
              <a:ext cx="3493935" cy="2183709"/>
            </a:xfrm>
            <a:prstGeom prst="rect">
              <a:avLst/>
            </a:prstGeom>
          </p:spPr>
        </p:pic>
        <p:sp>
          <p:nvSpPr>
            <p:cNvPr id="19" name="TextBox 18">
              <a:extLst>
                <a:ext uri="{FF2B5EF4-FFF2-40B4-BE49-F238E27FC236}">
                  <a16:creationId xmlns:a16="http://schemas.microsoft.com/office/drawing/2014/main" id="{7CB6D962-79AA-EEFA-1CDB-0852B8237F91}"/>
                </a:ext>
              </a:extLst>
            </p:cNvPr>
            <p:cNvSpPr txBox="1"/>
            <p:nvPr/>
          </p:nvSpPr>
          <p:spPr>
            <a:xfrm>
              <a:off x="928054" y="2325388"/>
              <a:ext cx="3419945" cy="166821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Từ trái sang phải</a:t>
              </a:r>
              <a:r>
                <a:rPr kumimoji="0" lang="en-US" sz="1400" b="0" i="0" u="none" strike="noStrike" kern="0" cap="none" spc="0" normalizeH="0" baseline="0" noProof="0">
                  <a:ln>
                    <a:noFill/>
                  </a:ln>
                  <a:solidFill>
                    <a:srgbClr val="000000"/>
                  </a:solidFill>
                  <a:effectLst/>
                  <a:uLnTx/>
                  <a:uFillTx/>
                  <a:latin typeface="Arial"/>
                  <a:cs typeface="Arial"/>
                  <a:sym typeface="Arial"/>
                </a:rPr>
                <a:t>:</a:t>
              </a:r>
              <a:r>
                <a:rPr kumimoji="0" lang="vi-VN" sz="1400" b="0" i="0" u="none" strike="noStrike" kern="0" cap="none" spc="0" normalizeH="0" baseline="0" noProof="0">
                  <a:ln>
                    <a:noFill/>
                  </a:ln>
                  <a:solidFill>
                    <a:srgbClr val="000000"/>
                  </a:solidFill>
                  <a:effectLst/>
                  <a:uLnTx/>
                  <a:uFillTx/>
                  <a:latin typeface="Arial"/>
                  <a:cs typeface="Arial"/>
                  <a:sym typeface="Arial"/>
                </a:rPr>
                <a:t> Tổng thống Harry S Truman, Tướng George Marshal, Paul Hoffman và Averell Harriman tại Phòng Bầu dục thảo luận về Kế hoạch Marshall, </a:t>
              </a:r>
              <a:r>
                <a:rPr kumimoji="0" lang="en-US" sz="1400" b="0" i="0" u="none" strike="noStrike" kern="0" cap="none" spc="0" normalizeH="0" baseline="0" noProof="0">
                  <a:ln>
                    <a:noFill/>
                  </a:ln>
                  <a:solidFill>
                    <a:srgbClr val="000000"/>
                  </a:solidFill>
                  <a:effectLst/>
                  <a:uLnTx/>
                  <a:uFillTx/>
                  <a:latin typeface="Arial"/>
                  <a:cs typeface="Arial"/>
                  <a:sym typeface="Arial"/>
                </a:rPr>
                <a:t>29/11/1948</a:t>
              </a:r>
            </a:p>
          </p:txBody>
        </p:sp>
      </p:grpSp>
      <p:pic>
        <p:nvPicPr>
          <p:cNvPr id="3" name="Picture 2">
            <a:extLst>
              <a:ext uri="{FF2B5EF4-FFF2-40B4-BE49-F238E27FC236}">
                <a16:creationId xmlns:a16="http://schemas.microsoft.com/office/drawing/2014/main" id="{A977B9B7-D824-E5D7-580B-D64893344BCC}"/>
              </a:ext>
            </a:extLst>
          </p:cNvPr>
          <p:cNvPicPr>
            <a:picLocks noChangeAspect="1"/>
          </p:cNvPicPr>
          <p:nvPr/>
        </p:nvPicPr>
        <p:blipFill>
          <a:blip r:embed="rId3"/>
          <a:stretch>
            <a:fillRect/>
          </a:stretch>
        </p:blipFill>
        <p:spPr>
          <a:xfrm>
            <a:off x="0" y="4913240"/>
            <a:ext cx="1103191" cy="218007"/>
          </a:xfrm>
          <a:prstGeom prst="rect">
            <a:avLst/>
          </a:prstGeom>
        </p:spPr>
      </p:pic>
    </p:spTree>
    <p:extLst>
      <p:ext uri="{BB962C8B-B14F-4D97-AF65-F5344CB8AC3E}">
        <p14:creationId xmlns:p14="http://schemas.microsoft.com/office/powerpoint/2010/main" val="228152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500"/>
                                        <p:tgtEl>
                                          <p:spTgt spid="31"/>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randombar(horizontal)">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p:bldP spid="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90782E4-189F-C183-996F-B810A98FAF64}"/>
              </a:ext>
            </a:extLst>
          </p:cNvPr>
          <p:cNvSpPr/>
          <p:nvPr/>
        </p:nvSpPr>
        <p:spPr>
          <a:xfrm>
            <a:off x="664182" y="1599691"/>
            <a:ext cx="3101475" cy="1159798"/>
          </a:xfrm>
          <a:prstGeom prst="roundRect">
            <a:avLst>
              <a:gd name="adj" fmla="val 5523"/>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Đầu từ khoảng 13 tỉ USD cho 16 nước Tây Âu. </a:t>
            </a:r>
            <a:endParaRPr kumimoji="0" lang="en-US" sz="1600" b="0" i="0" u="none" strike="noStrike" kern="0" cap="none" spc="0" normalizeH="0" baseline="0" noProof="0">
              <a:ln>
                <a:noFill/>
              </a:ln>
              <a:solidFill>
                <a:srgbClr val="F4F4F4"/>
              </a:solidFill>
              <a:effectLst/>
              <a:uLnTx/>
              <a:uFillTx/>
              <a:latin typeface="Arial"/>
              <a:ea typeface="+mn-ea"/>
              <a:cs typeface="+mn-cs"/>
              <a:sym typeface="Arial"/>
            </a:endParaRPr>
          </a:p>
        </p:txBody>
      </p:sp>
      <p:grpSp>
        <p:nvGrpSpPr>
          <p:cNvPr id="9" name="Group 8">
            <a:extLst>
              <a:ext uri="{FF2B5EF4-FFF2-40B4-BE49-F238E27FC236}">
                <a16:creationId xmlns:a16="http://schemas.microsoft.com/office/drawing/2014/main" id="{BF984F40-66CF-78B1-CB76-BE0DC678180E}"/>
              </a:ext>
            </a:extLst>
          </p:cNvPr>
          <p:cNvGrpSpPr/>
          <p:nvPr/>
        </p:nvGrpSpPr>
        <p:grpSpPr>
          <a:xfrm>
            <a:off x="481958" y="2875789"/>
            <a:ext cx="3465922" cy="1928411"/>
            <a:chOff x="426450" y="3387836"/>
            <a:chExt cx="3465922" cy="1928411"/>
          </a:xfrm>
        </p:grpSpPr>
        <p:sp>
          <p:nvSpPr>
            <p:cNvPr id="10" name="Arrow: Down 9">
              <a:extLst>
                <a:ext uri="{FF2B5EF4-FFF2-40B4-BE49-F238E27FC236}">
                  <a16:creationId xmlns:a16="http://schemas.microsoft.com/office/drawing/2014/main" id="{60C63257-BF70-9701-8F7D-62427338E9EE}"/>
                </a:ext>
              </a:extLst>
            </p:cNvPr>
            <p:cNvSpPr/>
            <p:nvPr/>
          </p:nvSpPr>
          <p:spPr>
            <a:xfrm>
              <a:off x="1932875" y="3387836"/>
              <a:ext cx="453071" cy="414867"/>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4F4F4"/>
                </a:solidFill>
                <a:effectLst/>
                <a:uLnTx/>
                <a:uFillTx/>
                <a:latin typeface="Arial"/>
                <a:ea typeface="+mn-ea"/>
                <a:cs typeface="+mn-cs"/>
                <a:sym typeface="Arial"/>
              </a:endParaRPr>
            </a:p>
          </p:txBody>
        </p:sp>
        <p:sp>
          <p:nvSpPr>
            <p:cNvPr id="11" name="Rectangle: Rounded Corners 10">
              <a:extLst>
                <a:ext uri="{FF2B5EF4-FFF2-40B4-BE49-F238E27FC236}">
                  <a16:creationId xmlns:a16="http://schemas.microsoft.com/office/drawing/2014/main" id="{04482B64-E82E-A08C-F8BA-E441E070A213}"/>
                </a:ext>
              </a:extLst>
            </p:cNvPr>
            <p:cNvSpPr/>
            <p:nvPr/>
          </p:nvSpPr>
          <p:spPr>
            <a:xfrm>
              <a:off x="426450" y="3919003"/>
              <a:ext cx="3465922" cy="1397244"/>
            </a:xfrm>
            <a:prstGeom prst="roundRect">
              <a:avLst>
                <a:gd name="adj" fmla="val 5523"/>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Phục hồi kinh tế, tránh nguy cơ mở rộng ảnh hưởng của chủ nghĩa cộng sản.</a:t>
              </a:r>
              <a:endParaRPr kumimoji="0" lang="en-US" sz="1600" b="0" i="0" u="none" strike="noStrike" kern="0" cap="none" spc="0" normalizeH="0" baseline="0" noProof="0">
                <a:ln>
                  <a:noFill/>
                </a:ln>
                <a:solidFill>
                  <a:srgbClr val="F4F4F4"/>
                </a:solidFill>
                <a:effectLst/>
                <a:uLnTx/>
                <a:uFillTx/>
                <a:latin typeface="Arial"/>
                <a:ea typeface="+mn-ea"/>
                <a:cs typeface="+mn-cs"/>
                <a:sym typeface="Arial"/>
              </a:endParaRPr>
            </a:p>
          </p:txBody>
        </p:sp>
      </p:grpSp>
      <p:sp>
        <p:nvSpPr>
          <p:cNvPr id="19" name="Arrow: Pentagon 18">
            <a:extLst>
              <a:ext uri="{FF2B5EF4-FFF2-40B4-BE49-F238E27FC236}">
                <a16:creationId xmlns:a16="http://schemas.microsoft.com/office/drawing/2014/main" id="{D2EC38C8-5DCD-E5C6-10B1-0C5882DB1700}"/>
              </a:ext>
            </a:extLst>
          </p:cNvPr>
          <p:cNvSpPr/>
          <p:nvPr/>
        </p:nvSpPr>
        <p:spPr>
          <a:xfrm>
            <a:off x="0" y="687760"/>
            <a:ext cx="3328562" cy="683941"/>
          </a:xfrm>
          <a:prstGeom prst="homePlat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
                <a:srgbClr val="FFFFFF"/>
              </a:buClr>
              <a:buSzTx/>
              <a:tabLst/>
              <a:defRPr/>
            </a:pPr>
            <a:r>
              <a:rPr kumimoji="0" lang="en-US" sz="2200" b="1" i="0" u="none" strike="noStrike" kern="0" cap="none" spc="0" normalizeH="0" baseline="0" noProof="0">
                <a:ln>
                  <a:noFill/>
                </a:ln>
                <a:solidFill>
                  <a:srgbClr val="FFFFFF"/>
                </a:solidFill>
                <a:effectLst/>
                <a:uLnTx/>
                <a:uFillTx/>
                <a:latin typeface="Arial"/>
                <a:ea typeface="+mn-ea"/>
                <a:cs typeface="+mn-cs"/>
                <a:sym typeface="Arial"/>
              </a:rPr>
              <a:t>Nội dung, mục đích</a:t>
            </a:r>
          </a:p>
        </p:txBody>
      </p:sp>
      <p:grpSp>
        <p:nvGrpSpPr>
          <p:cNvPr id="33" name="Group 32">
            <a:extLst>
              <a:ext uri="{FF2B5EF4-FFF2-40B4-BE49-F238E27FC236}">
                <a16:creationId xmlns:a16="http://schemas.microsoft.com/office/drawing/2014/main" id="{B2B405F1-A5C7-4077-4FC1-8F2BA2338B89}"/>
              </a:ext>
            </a:extLst>
          </p:cNvPr>
          <p:cNvGrpSpPr/>
          <p:nvPr/>
        </p:nvGrpSpPr>
        <p:grpSpPr>
          <a:xfrm>
            <a:off x="391903" y="343052"/>
            <a:ext cx="3354494" cy="127958"/>
            <a:chOff x="391903" y="335592"/>
            <a:chExt cx="3354494" cy="127958"/>
          </a:xfrm>
        </p:grpSpPr>
        <p:sp>
          <p:nvSpPr>
            <p:cNvPr id="34" name="Oval 33">
              <a:extLst>
                <a:ext uri="{FF2B5EF4-FFF2-40B4-BE49-F238E27FC236}">
                  <a16:creationId xmlns:a16="http://schemas.microsoft.com/office/drawing/2014/main" id="{002354F2-5BD0-B898-4F81-340E66211020}"/>
                </a:ext>
              </a:extLst>
            </p:cNvPr>
            <p:cNvSpPr/>
            <p:nvPr/>
          </p:nvSpPr>
          <p:spPr>
            <a:xfrm>
              <a:off x="391903" y="335592"/>
              <a:ext cx="127958" cy="127958"/>
            </a:xfrm>
            <a:prstGeom prst="ellipse">
              <a:avLst/>
            </a:prstGeom>
            <a:solidFill>
              <a:srgbClr val="BE0B23"/>
            </a:solidFill>
            <a:ln w="19050" cap="flat" cmpd="sng">
              <a:noFill/>
              <a:prstDash val="solid"/>
              <a:round/>
              <a:headEnd type="oval" w="med" len="med"/>
              <a:tailEnd type="oval" w="med" len="med"/>
            </a:ln>
          </p:spPr>
          <p:txBody>
            <a:bodyPr rtlCol="0" anchor="ctr"/>
            <a:lstStyle/>
            <a:p>
              <a:pPr algn="ctr"/>
              <a:endParaRPr lang="en-US"/>
            </a:p>
          </p:txBody>
        </p:sp>
        <p:cxnSp>
          <p:nvCxnSpPr>
            <p:cNvPr id="35" name="Straight Connector 34">
              <a:extLst>
                <a:ext uri="{FF2B5EF4-FFF2-40B4-BE49-F238E27FC236}">
                  <a16:creationId xmlns:a16="http://schemas.microsoft.com/office/drawing/2014/main" id="{11516AB7-25C4-F18E-0D26-BA652FF7424F}"/>
                </a:ext>
              </a:extLst>
            </p:cNvPr>
            <p:cNvCxnSpPr>
              <a:cxnSpLocks/>
              <a:stCxn id="34" idx="6"/>
              <a:endCxn id="39" idx="1"/>
            </p:cNvCxnSpPr>
            <p:nvPr/>
          </p:nvCxnSpPr>
          <p:spPr>
            <a:xfrm>
              <a:off x="519861" y="399571"/>
              <a:ext cx="3226536" cy="0"/>
            </a:xfrm>
            <a:prstGeom prst="line">
              <a:avLst/>
            </a:prstGeom>
            <a:ln w="19050">
              <a:solidFill>
                <a:srgbClr val="BE0B23"/>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1C0D6951-FD93-83F5-6E19-0543ADDCB157}"/>
              </a:ext>
            </a:extLst>
          </p:cNvPr>
          <p:cNvGrpSpPr/>
          <p:nvPr/>
        </p:nvGrpSpPr>
        <p:grpSpPr>
          <a:xfrm flipH="1">
            <a:off x="5397602" y="343052"/>
            <a:ext cx="3458850" cy="127958"/>
            <a:chOff x="5323336" y="335592"/>
            <a:chExt cx="3458850" cy="127958"/>
          </a:xfrm>
        </p:grpSpPr>
        <p:sp>
          <p:nvSpPr>
            <p:cNvPr id="37" name="Oval 36">
              <a:extLst>
                <a:ext uri="{FF2B5EF4-FFF2-40B4-BE49-F238E27FC236}">
                  <a16:creationId xmlns:a16="http://schemas.microsoft.com/office/drawing/2014/main" id="{7475F2B0-FB63-C3AA-498D-20C253F345CD}"/>
                </a:ext>
              </a:extLst>
            </p:cNvPr>
            <p:cNvSpPr/>
            <p:nvPr/>
          </p:nvSpPr>
          <p:spPr>
            <a:xfrm flipH="1">
              <a:off x="5323336" y="335592"/>
              <a:ext cx="127958" cy="127958"/>
            </a:xfrm>
            <a:prstGeom prst="ellipse">
              <a:avLst/>
            </a:prstGeom>
            <a:solidFill>
              <a:srgbClr val="BE0B23"/>
            </a:solidFill>
            <a:ln w="19050" cap="flat" cmpd="sng">
              <a:noFill/>
              <a:prstDash val="solid"/>
              <a:round/>
              <a:headEnd type="oval" w="med" len="med"/>
              <a:tailEnd type="oval" w="med" len="med"/>
            </a:ln>
          </p:spPr>
          <p:txBody>
            <a:bodyPr rtlCol="0" anchor="ctr"/>
            <a:lstStyle/>
            <a:p>
              <a:pPr algn="ctr"/>
              <a:endParaRPr lang="en-US"/>
            </a:p>
          </p:txBody>
        </p:sp>
        <p:cxnSp>
          <p:nvCxnSpPr>
            <p:cNvPr id="38" name="Straight Connector 37">
              <a:extLst>
                <a:ext uri="{FF2B5EF4-FFF2-40B4-BE49-F238E27FC236}">
                  <a16:creationId xmlns:a16="http://schemas.microsoft.com/office/drawing/2014/main" id="{790406CE-1F1A-01AB-C893-525EB0C40462}"/>
                </a:ext>
              </a:extLst>
            </p:cNvPr>
            <p:cNvCxnSpPr>
              <a:cxnSpLocks/>
              <a:stCxn id="39" idx="3"/>
              <a:endCxn id="37" idx="2"/>
            </p:cNvCxnSpPr>
            <p:nvPr/>
          </p:nvCxnSpPr>
          <p:spPr>
            <a:xfrm flipH="1">
              <a:off x="5451294" y="399571"/>
              <a:ext cx="3330892" cy="0"/>
            </a:xfrm>
            <a:prstGeom prst="line">
              <a:avLst/>
            </a:prstGeom>
            <a:ln w="19050">
              <a:solidFill>
                <a:srgbClr val="BE0B23"/>
              </a:solidFill>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C1C16A8A-6F71-E8F2-E83C-52EBC8CD8324}"/>
              </a:ext>
            </a:extLst>
          </p:cNvPr>
          <p:cNvSpPr txBox="1"/>
          <p:nvPr/>
        </p:nvSpPr>
        <p:spPr>
          <a:xfrm>
            <a:off x="3746397" y="176198"/>
            <a:ext cx="1651205" cy="461665"/>
          </a:xfrm>
          <a:prstGeom prst="rect">
            <a:avLst/>
          </a:prstGeom>
          <a:noFill/>
        </p:spPr>
        <p:txBody>
          <a:bodyPr wrap="square" rtlCol="0">
            <a:spAutoFit/>
          </a:bodyPr>
          <a:lstStyle/>
          <a:p>
            <a:pPr algn="ctr"/>
            <a:r>
              <a:rPr lang="en-US" sz="2400" b="1">
                <a:solidFill>
                  <a:srgbClr val="BE0B23"/>
                </a:solidFill>
              </a:rPr>
              <a:t>a. Kinh tế</a:t>
            </a:r>
          </a:p>
        </p:txBody>
      </p:sp>
      <p:grpSp>
        <p:nvGrpSpPr>
          <p:cNvPr id="2" name="Group 1">
            <a:extLst>
              <a:ext uri="{FF2B5EF4-FFF2-40B4-BE49-F238E27FC236}">
                <a16:creationId xmlns:a16="http://schemas.microsoft.com/office/drawing/2014/main" id="{646AB1ED-1879-CD63-4489-F746061E904F}"/>
              </a:ext>
            </a:extLst>
          </p:cNvPr>
          <p:cNvGrpSpPr/>
          <p:nvPr/>
        </p:nvGrpSpPr>
        <p:grpSpPr>
          <a:xfrm>
            <a:off x="4516584" y="637863"/>
            <a:ext cx="4275889" cy="4416234"/>
            <a:chOff x="288423" y="517090"/>
            <a:chExt cx="4275889" cy="4416234"/>
          </a:xfrm>
        </p:grpSpPr>
        <p:pic>
          <p:nvPicPr>
            <p:cNvPr id="3" name="Picture 2">
              <a:extLst>
                <a:ext uri="{FF2B5EF4-FFF2-40B4-BE49-F238E27FC236}">
                  <a16:creationId xmlns:a16="http://schemas.microsoft.com/office/drawing/2014/main" id="{00A5C38B-FAF3-B9B7-804A-C3BAB6321B04}"/>
                </a:ext>
              </a:extLst>
            </p:cNvPr>
            <p:cNvPicPr>
              <a:picLocks noChangeAspect="1"/>
            </p:cNvPicPr>
            <p:nvPr/>
          </p:nvPicPr>
          <p:blipFill>
            <a:blip r:embed="rId2"/>
            <a:stretch/>
          </p:blipFill>
          <p:spPr>
            <a:xfrm>
              <a:off x="875629" y="517090"/>
              <a:ext cx="3101475" cy="3071186"/>
            </a:xfrm>
            <a:prstGeom prst="rect">
              <a:avLst/>
            </a:prstGeom>
          </p:spPr>
        </p:pic>
        <p:sp>
          <p:nvSpPr>
            <p:cNvPr id="4" name="TextBox 3">
              <a:extLst>
                <a:ext uri="{FF2B5EF4-FFF2-40B4-BE49-F238E27FC236}">
                  <a16:creationId xmlns:a16="http://schemas.microsoft.com/office/drawing/2014/main" id="{77DE9A2C-E316-53C1-8699-97F188A27AAC}"/>
                </a:ext>
              </a:extLst>
            </p:cNvPr>
            <p:cNvSpPr txBox="1"/>
            <p:nvPr/>
          </p:nvSpPr>
          <p:spPr>
            <a:xfrm>
              <a:off x="288423" y="3588276"/>
              <a:ext cx="4275889" cy="134504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Bản đồ của châu Âu và vùng Cận Đông thời Chiến tranh Lạnh thể hiện các nước đã nhận viện trợ theo Kế hoạch Marshall. Các cột màu xanh thể hiện mối tương quan tổng số tiền viện trợ cho mỗi quốc gia.</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9424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grpSp>
        <p:nvGrpSpPr>
          <p:cNvPr id="4" name="Group 3">
            <a:extLst>
              <a:ext uri="{FF2B5EF4-FFF2-40B4-BE49-F238E27FC236}">
                <a16:creationId xmlns:a16="http://schemas.microsoft.com/office/drawing/2014/main" id="{706E5402-4153-71F7-6EC8-35201BC5ECBF}"/>
              </a:ext>
            </a:extLst>
          </p:cNvPr>
          <p:cNvGrpSpPr/>
          <p:nvPr/>
        </p:nvGrpSpPr>
        <p:grpSpPr>
          <a:xfrm>
            <a:off x="353392" y="298443"/>
            <a:ext cx="4232157" cy="3716392"/>
            <a:chOff x="276727" y="178443"/>
            <a:chExt cx="4232157" cy="3716392"/>
          </a:xfrm>
        </p:grpSpPr>
        <p:pic>
          <p:nvPicPr>
            <p:cNvPr id="5" name="Picture 4">
              <a:extLst>
                <a:ext uri="{FF2B5EF4-FFF2-40B4-BE49-F238E27FC236}">
                  <a16:creationId xmlns:a16="http://schemas.microsoft.com/office/drawing/2014/main" id="{8E3825C1-963A-7324-9FDB-9CC57AAE06E4}"/>
                </a:ext>
              </a:extLst>
            </p:cNvPr>
            <p:cNvPicPr>
              <a:picLocks noChangeAspect="1"/>
            </p:cNvPicPr>
            <p:nvPr/>
          </p:nvPicPr>
          <p:blipFill>
            <a:blip r:embed="rId3"/>
            <a:srcRect/>
            <a:stretch/>
          </p:blipFill>
          <p:spPr>
            <a:xfrm>
              <a:off x="276727" y="178443"/>
              <a:ext cx="4232157" cy="3017675"/>
            </a:xfrm>
            <a:prstGeom prst="rect">
              <a:avLst/>
            </a:prstGeom>
          </p:spPr>
        </p:pic>
        <p:sp>
          <p:nvSpPr>
            <p:cNvPr id="3" name="TextBox 2">
              <a:extLst>
                <a:ext uri="{FF2B5EF4-FFF2-40B4-BE49-F238E27FC236}">
                  <a16:creationId xmlns:a16="http://schemas.microsoft.com/office/drawing/2014/main" id="{98845CA4-EC28-3066-219D-A4887832766E}"/>
                </a:ext>
              </a:extLst>
            </p:cNvPr>
            <p:cNvSpPr txBox="1"/>
            <p:nvPr/>
          </p:nvSpPr>
          <p:spPr>
            <a:xfrm>
              <a:off x="276727" y="3196118"/>
              <a:ext cx="4232157"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Kế hoạch Marshall cung cấp cho các quốc gia những thiết bị nông nghiệp rất cần thiết.</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 name="Group 5">
            <a:extLst>
              <a:ext uri="{FF2B5EF4-FFF2-40B4-BE49-F238E27FC236}">
                <a16:creationId xmlns:a16="http://schemas.microsoft.com/office/drawing/2014/main" id="{F2DDDBDC-4A7E-6C91-94B3-ABDE1E1A32F9}"/>
              </a:ext>
            </a:extLst>
          </p:cNvPr>
          <p:cNvGrpSpPr/>
          <p:nvPr/>
        </p:nvGrpSpPr>
        <p:grpSpPr>
          <a:xfrm>
            <a:off x="4867522" y="933598"/>
            <a:ext cx="4107665" cy="4013100"/>
            <a:chOff x="411745" y="217659"/>
            <a:chExt cx="4107665" cy="4013100"/>
          </a:xfrm>
        </p:grpSpPr>
        <p:pic>
          <p:nvPicPr>
            <p:cNvPr id="7" name="Picture 6">
              <a:extLst>
                <a:ext uri="{FF2B5EF4-FFF2-40B4-BE49-F238E27FC236}">
                  <a16:creationId xmlns:a16="http://schemas.microsoft.com/office/drawing/2014/main" id="{7FCCF5E0-7DD7-2980-2D4D-AF697C9CCFD3}"/>
                </a:ext>
              </a:extLst>
            </p:cNvPr>
            <p:cNvPicPr>
              <a:picLocks noChangeAspect="1"/>
            </p:cNvPicPr>
            <p:nvPr/>
          </p:nvPicPr>
          <p:blipFill>
            <a:blip r:embed="rId4"/>
            <a:srcRect/>
            <a:stretch/>
          </p:blipFill>
          <p:spPr>
            <a:xfrm>
              <a:off x="411745" y="217659"/>
              <a:ext cx="4107665" cy="3123359"/>
            </a:xfrm>
            <a:prstGeom prst="rect">
              <a:avLst/>
            </a:prstGeom>
          </p:spPr>
        </p:pic>
        <p:sp>
          <p:nvSpPr>
            <p:cNvPr id="8" name="TextBox 7">
              <a:extLst>
                <a:ext uri="{FF2B5EF4-FFF2-40B4-BE49-F238E27FC236}">
                  <a16:creationId xmlns:a16="http://schemas.microsoft.com/office/drawing/2014/main" id="{95F174AD-9096-19E9-993D-2880122B58BC}"/>
                </a:ext>
              </a:extLst>
            </p:cNvPr>
            <p:cNvSpPr txBox="1"/>
            <p:nvPr/>
          </p:nvSpPr>
          <p:spPr>
            <a:xfrm>
              <a:off x="666205" y="3208876"/>
              <a:ext cx="3598288" cy="102188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Các quan chức Anh đang chờ chuyến hàng đường đầu tiên từ vùng Caribe được chuyển đến Anh theo Kế hoạch Marshall.</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id="{88DE38BF-1AAF-6680-7686-F9C3673154B0}"/>
              </a:ext>
            </a:extLst>
          </p:cNvPr>
          <p:cNvPicPr>
            <a:picLocks noChangeAspect="1"/>
          </p:cNvPicPr>
          <p:nvPr/>
        </p:nvPicPr>
        <p:blipFill>
          <a:blip r:embed="rId5"/>
          <a:stretch>
            <a:fillRect/>
          </a:stretch>
        </p:blipFill>
        <p:spPr>
          <a:xfrm>
            <a:off x="0" y="4913240"/>
            <a:ext cx="1103191" cy="218007"/>
          </a:xfrm>
          <a:prstGeom prst="rect">
            <a:avLst/>
          </a:prstGeom>
        </p:spPr>
      </p:pic>
    </p:spTree>
    <p:extLst>
      <p:ext uri="{BB962C8B-B14F-4D97-AF65-F5344CB8AC3E}">
        <p14:creationId xmlns:p14="http://schemas.microsoft.com/office/powerpoint/2010/main" val="4112537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grpSp>
        <p:nvGrpSpPr>
          <p:cNvPr id="4" name="Group 3">
            <a:extLst>
              <a:ext uri="{FF2B5EF4-FFF2-40B4-BE49-F238E27FC236}">
                <a16:creationId xmlns:a16="http://schemas.microsoft.com/office/drawing/2014/main" id="{706E5402-4153-71F7-6EC8-35201BC5ECBF}"/>
              </a:ext>
            </a:extLst>
          </p:cNvPr>
          <p:cNvGrpSpPr/>
          <p:nvPr/>
        </p:nvGrpSpPr>
        <p:grpSpPr>
          <a:xfrm>
            <a:off x="498804" y="181218"/>
            <a:ext cx="4003020" cy="4781064"/>
            <a:chOff x="391296" y="173759"/>
            <a:chExt cx="4003020" cy="4781064"/>
          </a:xfrm>
        </p:grpSpPr>
        <p:pic>
          <p:nvPicPr>
            <p:cNvPr id="5" name="Picture 4">
              <a:extLst>
                <a:ext uri="{FF2B5EF4-FFF2-40B4-BE49-F238E27FC236}">
                  <a16:creationId xmlns:a16="http://schemas.microsoft.com/office/drawing/2014/main" id="{8E3825C1-963A-7324-9FDB-9CC57AAE06E4}"/>
                </a:ext>
              </a:extLst>
            </p:cNvPr>
            <p:cNvPicPr>
              <a:picLocks noChangeAspect="1"/>
            </p:cNvPicPr>
            <p:nvPr/>
          </p:nvPicPr>
          <p:blipFill>
            <a:blip r:embed="rId3"/>
            <a:srcRect/>
            <a:stretch/>
          </p:blipFill>
          <p:spPr>
            <a:xfrm>
              <a:off x="650139" y="173759"/>
              <a:ext cx="3485333" cy="3759181"/>
            </a:xfrm>
            <a:prstGeom prst="rect">
              <a:avLst/>
            </a:prstGeom>
          </p:spPr>
        </p:pic>
        <p:sp>
          <p:nvSpPr>
            <p:cNvPr id="3" name="TextBox 2">
              <a:extLst>
                <a:ext uri="{FF2B5EF4-FFF2-40B4-BE49-F238E27FC236}">
                  <a16:creationId xmlns:a16="http://schemas.microsoft.com/office/drawing/2014/main" id="{98845CA4-EC28-3066-219D-A4887832766E}"/>
                </a:ext>
              </a:extLst>
            </p:cNvPr>
            <p:cNvSpPr txBox="1"/>
            <p:nvPr/>
          </p:nvSpPr>
          <p:spPr>
            <a:xfrm>
              <a:off x="391296" y="3932940"/>
              <a:ext cx="4003020" cy="102188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Tái thiết ở Đức, khoảng năm 1948. Biển báo trên tường ghi “Chương trình khẩn cấp Berlin, với sự hỗ trợ của Kế hoạch Marshall”.</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 name="Group 5">
            <a:extLst>
              <a:ext uri="{FF2B5EF4-FFF2-40B4-BE49-F238E27FC236}">
                <a16:creationId xmlns:a16="http://schemas.microsoft.com/office/drawing/2014/main" id="{F2DDDBDC-4A7E-6C91-94B3-ABDE1E1A32F9}"/>
              </a:ext>
            </a:extLst>
          </p:cNvPr>
          <p:cNvGrpSpPr/>
          <p:nvPr/>
        </p:nvGrpSpPr>
        <p:grpSpPr>
          <a:xfrm>
            <a:off x="4849278" y="181218"/>
            <a:ext cx="3789498" cy="4457898"/>
            <a:chOff x="477907" y="-651520"/>
            <a:chExt cx="3789498" cy="4457898"/>
          </a:xfrm>
        </p:grpSpPr>
        <p:pic>
          <p:nvPicPr>
            <p:cNvPr id="7" name="Picture 6">
              <a:extLst>
                <a:ext uri="{FF2B5EF4-FFF2-40B4-BE49-F238E27FC236}">
                  <a16:creationId xmlns:a16="http://schemas.microsoft.com/office/drawing/2014/main" id="{7FCCF5E0-7DD7-2980-2D4D-AF697C9CCFD3}"/>
                </a:ext>
              </a:extLst>
            </p:cNvPr>
            <p:cNvPicPr>
              <a:picLocks noChangeAspect="1"/>
            </p:cNvPicPr>
            <p:nvPr/>
          </p:nvPicPr>
          <p:blipFill>
            <a:blip r:embed="rId4"/>
            <a:srcRect/>
            <a:stretch/>
          </p:blipFill>
          <p:spPr>
            <a:xfrm>
              <a:off x="477907" y="-651520"/>
              <a:ext cx="3789498" cy="3759181"/>
            </a:xfrm>
            <a:prstGeom prst="rect">
              <a:avLst/>
            </a:prstGeom>
          </p:spPr>
        </p:pic>
        <p:sp>
          <p:nvSpPr>
            <p:cNvPr id="8" name="TextBox 7">
              <a:extLst>
                <a:ext uri="{FF2B5EF4-FFF2-40B4-BE49-F238E27FC236}">
                  <a16:creationId xmlns:a16="http://schemas.microsoft.com/office/drawing/2014/main" id="{95F174AD-9096-19E9-993D-2880122B58BC}"/>
                </a:ext>
              </a:extLst>
            </p:cNvPr>
            <p:cNvSpPr txBox="1"/>
            <p:nvPr/>
          </p:nvSpPr>
          <p:spPr>
            <a:xfrm>
              <a:off x="736751" y="3107661"/>
              <a:ext cx="3256582"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Viện trợ của Hoa Kỳ cho Hy Lạp theo Kế hoạch Marshall</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4219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rrow: Pentagon 30">
            <a:extLst>
              <a:ext uri="{FF2B5EF4-FFF2-40B4-BE49-F238E27FC236}">
                <a16:creationId xmlns:a16="http://schemas.microsoft.com/office/drawing/2014/main" id="{8150E2E7-1B20-A041-F13E-B725409881A2}"/>
              </a:ext>
            </a:extLst>
          </p:cNvPr>
          <p:cNvSpPr/>
          <p:nvPr/>
        </p:nvSpPr>
        <p:spPr>
          <a:xfrm>
            <a:off x="0" y="1704691"/>
            <a:ext cx="3420533" cy="605593"/>
          </a:xfrm>
          <a:prstGeom prst="homePlate">
            <a:avLst/>
          </a:prstGeom>
          <a:solidFill>
            <a:schemeClr val="accent1"/>
          </a:solid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rPr>
              <a:t>Nguyên nhân ra đời</a:t>
            </a:r>
          </a:p>
        </p:txBody>
      </p:sp>
      <p:sp>
        <p:nvSpPr>
          <p:cNvPr id="33" name="TextBox 32">
            <a:extLst>
              <a:ext uri="{FF2B5EF4-FFF2-40B4-BE49-F238E27FC236}">
                <a16:creationId xmlns:a16="http://schemas.microsoft.com/office/drawing/2014/main" id="{D7AC0534-5698-A2F9-4ED4-5285FC548A11}"/>
              </a:ext>
            </a:extLst>
          </p:cNvPr>
          <p:cNvSpPr txBox="1"/>
          <p:nvPr/>
        </p:nvSpPr>
        <p:spPr>
          <a:xfrm>
            <a:off x="740831" y="924105"/>
            <a:ext cx="7662336" cy="523220"/>
          </a:xfrm>
          <a:prstGeom prst="rect">
            <a:avLst/>
          </a:prstGeom>
          <a:noFill/>
        </p:spPr>
        <p:txBody>
          <a:bodyPr wrap="square">
            <a:spAutoFit/>
          </a:bodyPr>
          <a:lstStyle/>
          <a:p>
            <a:pPr algn="ctr"/>
            <a:r>
              <a:rPr lang="vi-VN" sz="2800" b="1" kern="100">
                <a:solidFill>
                  <a:srgbClr val="FF0066"/>
                </a:solidFill>
                <a:latin typeface="Aptos Black" panose="020B0004020202020204" pitchFamily="34" charset="0"/>
                <a:ea typeface="Calibri" panose="020F0502020204030204" pitchFamily="34" charset="0"/>
                <a:cs typeface="Times New Roman" panose="02020603050405020304" pitchFamily="18" charset="0"/>
              </a:rPr>
              <a:t>Hội đồng Tương trợ</a:t>
            </a:r>
            <a:r>
              <a:rPr lang="en-US" sz="2800" b="1" kern="100">
                <a:solidFill>
                  <a:srgbClr val="FF0066"/>
                </a:solidFill>
                <a:latin typeface="Aptos Black" panose="020B0004020202020204" pitchFamily="34" charset="0"/>
                <a:ea typeface="Calibri" panose="020F0502020204030204" pitchFamily="34" charset="0"/>
                <a:cs typeface="Times New Roman" panose="02020603050405020304" pitchFamily="18" charset="0"/>
              </a:rPr>
              <a:t> </a:t>
            </a:r>
            <a:r>
              <a:rPr lang="vi-VN" sz="2800" b="1" kern="100">
                <a:solidFill>
                  <a:srgbClr val="FF0066"/>
                </a:solidFill>
                <a:latin typeface="Aptos Black" panose="020B0004020202020204" pitchFamily="34" charset="0"/>
                <a:ea typeface="Calibri" panose="020F0502020204030204" pitchFamily="34" charset="0"/>
                <a:cs typeface="Times New Roman" panose="02020603050405020304" pitchFamily="18" charset="0"/>
              </a:rPr>
              <a:t>kinh tế - SEV (1949)</a:t>
            </a:r>
          </a:p>
        </p:txBody>
      </p:sp>
      <p:sp>
        <p:nvSpPr>
          <p:cNvPr id="2" name="TextBox 1">
            <a:extLst>
              <a:ext uri="{FF2B5EF4-FFF2-40B4-BE49-F238E27FC236}">
                <a16:creationId xmlns:a16="http://schemas.microsoft.com/office/drawing/2014/main" id="{98BE460B-ACA7-3622-FDAD-9348F4167779}"/>
              </a:ext>
            </a:extLst>
          </p:cNvPr>
          <p:cNvSpPr txBox="1"/>
          <p:nvPr/>
        </p:nvSpPr>
        <p:spPr>
          <a:xfrm>
            <a:off x="268158" y="2567650"/>
            <a:ext cx="3684717" cy="1907638"/>
          </a:xfrm>
          <a:prstGeom prst="rect">
            <a:avLst/>
          </a:prstGeom>
          <a:noFill/>
        </p:spPr>
        <p:txBody>
          <a:bodyPr wrap="square">
            <a:spAutoFit/>
          </a:bodyPr>
          <a:lstStyle/>
          <a:p>
            <a:pPr marL="342900" lvl="0" indent="-342900" algn="just">
              <a:lnSpc>
                <a:spcPct val="150000"/>
              </a:lnSpc>
              <a:spcBef>
                <a:spcPts val="100"/>
              </a:spcBef>
              <a:spcAft>
                <a:spcPts val="100"/>
              </a:spcAft>
              <a:buFontTx/>
              <a:buChar char="-"/>
              <a:defRPr/>
            </a:pPr>
            <a:r>
              <a:rPr lang="en-US" sz="2000" kern="100"/>
              <a:t>1/1949: </a:t>
            </a:r>
            <a:r>
              <a:rPr lang="en-US" sz="2000">
                <a:ea typeface="Calibri" panose="020F0502020204030204" pitchFamily="34" charset="0"/>
                <a:cs typeface="Times New Roman" panose="02020603050405020304" pitchFamily="18" charset="0"/>
              </a:rPr>
              <a:t>Liên Xô và Đông Âu thành lập SEV.</a:t>
            </a:r>
            <a:endParaRPr lang="en-US" sz="2000"/>
          </a:p>
          <a:p>
            <a:pPr marL="342900" indent="-342900" algn="just">
              <a:lnSpc>
                <a:spcPct val="150000"/>
              </a:lnSpc>
              <a:spcBef>
                <a:spcPts val="100"/>
              </a:spcBef>
              <a:spcAft>
                <a:spcPts val="100"/>
              </a:spcAft>
              <a:buFontTx/>
              <a:buChar char="-"/>
            </a:pPr>
            <a:r>
              <a:rPr lang="en-US" sz="2000" kern="100"/>
              <a:t>Là </a:t>
            </a:r>
            <a:r>
              <a:rPr lang="vi-VN" sz="2000" kern="100"/>
              <a:t>giải pháp kinh tế thay thế cho Kế hoạch Mác-san</a:t>
            </a:r>
            <a:r>
              <a:rPr lang="en-US" sz="2000" kern="100"/>
              <a:t>.</a:t>
            </a:r>
          </a:p>
        </p:txBody>
      </p:sp>
      <p:grpSp>
        <p:nvGrpSpPr>
          <p:cNvPr id="5" name="Group 4">
            <a:extLst>
              <a:ext uri="{FF2B5EF4-FFF2-40B4-BE49-F238E27FC236}">
                <a16:creationId xmlns:a16="http://schemas.microsoft.com/office/drawing/2014/main" id="{71BA0E1F-5937-4DA0-4444-4E9E822AD9DA}"/>
              </a:ext>
            </a:extLst>
          </p:cNvPr>
          <p:cNvGrpSpPr/>
          <p:nvPr/>
        </p:nvGrpSpPr>
        <p:grpSpPr>
          <a:xfrm>
            <a:off x="391903" y="566425"/>
            <a:ext cx="3354494" cy="127958"/>
            <a:chOff x="391903" y="335592"/>
            <a:chExt cx="3354494" cy="127958"/>
          </a:xfrm>
        </p:grpSpPr>
        <p:sp>
          <p:nvSpPr>
            <p:cNvPr id="6" name="Oval 5">
              <a:extLst>
                <a:ext uri="{FF2B5EF4-FFF2-40B4-BE49-F238E27FC236}">
                  <a16:creationId xmlns:a16="http://schemas.microsoft.com/office/drawing/2014/main" id="{D651B31D-7277-0AF2-319B-C640837EA9E6}"/>
                </a:ext>
              </a:extLst>
            </p:cNvPr>
            <p:cNvSpPr/>
            <p:nvPr/>
          </p:nvSpPr>
          <p:spPr>
            <a:xfrm>
              <a:off x="391903" y="335592"/>
              <a:ext cx="127958" cy="127958"/>
            </a:xfrm>
            <a:prstGeom prst="ellipse">
              <a:avLst/>
            </a:prstGeom>
            <a:solidFill>
              <a:srgbClr val="BE0B23"/>
            </a:solidFill>
            <a:ln w="19050" cap="flat" cmpd="sng">
              <a:noFill/>
              <a:prstDash val="solid"/>
              <a:round/>
              <a:headEnd type="oval" w="med" len="med"/>
              <a:tailEnd type="oval" w="med" len="med"/>
            </a:ln>
          </p:spPr>
          <p:txBody>
            <a:bodyPr rtlCol="0" anchor="ctr"/>
            <a:lstStyle/>
            <a:p>
              <a:pPr algn="ctr"/>
              <a:endParaRPr lang="en-US"/>
            </a:p>
          </p:txBody>
        </p:sp>
        <p:cxnSp>
          <p:nvCxnSpPr>
            <p:cNvPr id="7" name="Straight Connector 6">
              <a:extLst>
                <a:ext uri="{FF2B5EF4-FFF2-40B4-BE49-F238E27FC236}">
                  <a16:creationId xmlns:a16="http://schemas.microsoft.com/office/drawing/2014/main" id="{9C479FB5-D30E-9BB8-13BC-1EF843A52C29}"/>
                </a:ext>
              </a:extLst>
            </p:cNvPr>
            <p:cNvCxnSpPr>
              <a:cxnSpLocks/>
              <a:stCxn id="6" idx="6"/>
              <a:endCxn id="13" idx="1"/>
            </p:cNvCxnSpPr>
            <p:nvPr/>
          </p:nvCxnSpPr>
          <p:spPr>
            <a:xfrm>
              <a:off x="519861" y="399571"/>
              <a:ext cx="3226536" cy="0"/>
            </a:xfrm>
            <a:prstGeom prst="line">
              <a:avLst/>
            </a:prstGeom>
            <a:ln w="19050">
              <a:solidFill>
                <a:srgbClr val="BE0B23"/>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D592AB86-2E52-6C33-DA8F-8CC4F7C18F1D}"/>
              </a:ext>
            </a:extLst>
          </p:cNvPr>
          <p:cNvGrpSpPr/>
          <p:nvPr/>
        </p:nvGrpSpPr>
        <p:grpSpPr>
          <a:xfrm flipH="1">
            <a:off x="5397602" y="566425"/>
            <a:ext cx="3458850" cy="127958"/>
            <a:chOff x="5323336" y="335592"/>
            <a:chExt cx="3458850" cy="127958"/>
          </a:xfrm>
        </p:grpSpPr>
        <p:sp>
          <p:nvSpPr>
            <p:cNvPr id="9" name="Oval 8">
              <a:extLst>
                <a:ext uri="{FF2B5EF4-FFF2-40B4-BE49-F238E27FC236}">
                  <a16:creationId xmlns:a16="http://schemas.microsoft.com/office/drawing/2014/main" id="{2091D404-06EB-348A-4169-BC425D43E79D}"/>
                </a:ext>
              </a:extLst>
            </p:cNvPr>
            <p:cNvSpPr/>
            <p:nvPr/>
          </p:nvSpPr>
          <p:spPr>
            <a:xfrm flipH="1">
              <a:off x="5323336" y="335592"/>
              <a:ext cx="127958" cy="127958"/>
            </a:xfrm>
            <a:prstGeom prst="ellipse">
              <a:avLst/>
            </a:prstGeom>
            <a:solidFill>
              <a:srgbClr val="BE0B23"/>
            </a:solidFill>
            <a:ln w="19050" cap="flat" cmpd="sng">
              <a:noFill/>
              <a:prstDash val="solid"/>
              <a:round/>
              <a:headEnd type="oval" w="med" len="med"/>
              <a:tailEnd type="oval" w="med" len="med"/>
            </a:ln>
          </p:spPr>
          <p:txBody>
            <a:bodyPr rtlCol="0" anchor="ctr"/>
            <a:lstStyle/>
            <a:p>
              <a:pPr algn="ctr"/>
              <a:endParaRPr lang="en-US"/>
            </a:p>
          </p:txBody>
        </p:sp>
        <p:cxnSp>
          <p:nvCxnSpPr>
            <p:cNvPr id="10" name="Straight Connector 9">
              <a:extLst>
                <a:ext uri="{FF2B5EF4-FFF2-40B4-BE49-F238E27FC236}">
                  <a16:creationId xmlns:a16="http://schemas.microsoft.com/office/drawing/2014/main" id="{81A0F2B7-0BC1-5EAA-138F-2DCB910CD8A3}"/>
                </a:ext>
              </a:extLst>
            </p:cNvPr>
            <p:cNvCxnSpPr>
              <a:cxnSpLocks/>
              <a:stCxn id="13" idx="3"/>
              <a:endCxn id="9" idx="2"/>
            </p:cNvCxnSpPr>
            <p:nvPr/>
          </p:nvCxnSpPr>
          <p:spPr>
            <a:xfrm flipH="1">
              <a:off x="5451294" y="399571"/>
              <a:ext cx="3330892" cy="0"/>
            </a:xfrm>
            <a:prstGeom prst="line">
              <a:avLst/>
            </a:prstGeom>
            <a:ln w="19050">
              <a:solidFill>
                <a:srgbClr val="BE0B23"/>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2B4C6902-0A4C-02A2-292A-1E924683D8E9}"/>
              </a:ext>
            </a:extLst>
          </p:cNvPr>
          <p:cNvSpPr txBox="1"/>
          <p:nvPr/>
        </p:nvSpPr>
        <p:spPr>
          <a:xfrm>
            <a:off x="3746397" y="399571"/>
            <a:ext cx="1651205" cy="461665"/>
          </a:xfrm>
          <a:prstGeom prst="rect">
            <a:avLst/>
          </a:prstGeom>
          <a:noFill/>
        </p:spPr>
        <p:txBody>
          <a:bodyPr wrap="square" rtlCol="0">
            <a:spAutoFit/>
          </a:bodyPr>
          <a:lstStyle/>
          <a:p>
            <a:pPr algn="ctr"/>
            <a:r>
              <a:rPr lang="en-US" sz="2400" b="1">
                <a:solidFill>
                  <a:srgbClr val="BE0B23"/>
                </a:solidFill>
              </a:rPr>
              <a:t>a. Kinh tế</a:t>
            </a:r>
          </a:p>
        </p:txBody>
      </p:sp>
      <p:grpSp>
        <p:nvGrpSpPr>
          <p:cNvPr id="20" name="Group 19">
            <a:extLst>
              <a:ext uri="{FF2B5EF4-FFF2-40B4-BE49-F238E27FC236}">
                <a16:creationId xmlns:a16="http://schemas.microsoft.com/office/drawing/2014/main" id="{D6B518BB-A4A7-0F38-D01D-3E8832EAA0E6}"/>
              </a:ext>
            </a:extLst>
          </p:cNvPr>
          <p:cNvGrpSpPr/>
          <p:nvPr/>
        </p:nvGrpSpPr>
        <p:grpSpPr>
          <a:xfrm>
            <a:off x="4139705" y="1518452"/>
            <a:ext cx="2664765" cy="2956836"/>
            <a:chOff x="-921181" y="712594"/>
            <a:chExt cx="2664765" cy="2956836"/>
          </a:xfrm>
        </p:grpSpPr>
        <p:pic>
          <p:nvPicPr>
            <p:cNvPr id="21" name="Picture 20">
              <a:extLst>
                <a:ext uri="{FF2B5EF4-FFF2-40B4-BE49-F238E27FC236}">
                  <a16:creationId xmlns:a16="http://schemas.microsoft.com/office/drawing/2014/main" id="{1E9C8F3E-704C-FF32-327C-915210F1D860}"/>
                </a:ext>
              </a:extLst>
            </p:cNvPr>
            <p:cNvPicPr>
              <a:picLocks noChangeAspect="1"/>
            </p:cNvPicPr>
            <p:nvPr/>
          </p:nvPicPr>
          <p:blipFill>
            <a:blip r:embed="rId2"/>
            <a:srcRect/>
            <a:stretch/>
          </p:blipFill>
          <p:spPr>
            <a:xfrm>
              <a:off x="-921181" y="712594"/>
              <a:ext cx="2664765" cy="2344681"/>
            </a:xfrm>
            <a:prstGeom prst="rect">
              <a:avLst/>
            </a:prstGeom>
          </p:spPr>
        </p:pic>
        <p:sp>
          <p:nvSpPr>
            <p:cNvPr id="22" name="TextBox 21">
              <a:extLst>
                <a:ext uri="{FF2B5EF4-FFF2-40B4-BE49-F238E27FC236}">
                  <a16:creationId xmlns:a16="http://schemas.microsoft.com/office/drawing/2014/main" id="{900CE685-FD66-BFD8-DA74-84E429B52754}"/>
                </a:ext>
              </a:extLst>
            </p:cNvPr>
            <p:cNvSpPr txBox="1"/>
            <p:nvPr/>
          </p:nvSpPr>
          <p:spPr>
            <a:xfrm>
              <a:off x="-835457" y="3057275"/>
              <a:ext cx="2493315" cy="61215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Trụ sở của Hội đồng tương trợ kinh tế (SEV) tại Mát-xcơ-va</a:t>
              </a:r>
            </a:p>
          </p:txBody>
        </p:sp>
      </p:grpSp>
      <p:grpSp>
        <p:nvGrpSpPr>
          <p:cNvPr id="23" name="Group 22">
            <a:extLst>
              <a:ext uri="{FF2B5EF4-FFF2-40B4-BE49-F238E27FC236}">
                <a16:creationId xmlns:a16="http://schemas.microsoft.com/office/drawing/2014/main" id="{902132D0-2443-5841-4776-B628A84E471D}"/>
              </a:ext>
            </a:extLst>
          </p:cNvPr>
          <p:cNvGrpSpPr/>
          <p:nvPr/>
        </p:nvGrpSpPr>
        <p:grpSpPr>
          <a:xfrm>
            <a:off x="6890194" y="1847471"/>
            <a:ext cx="2030298" cy="3122103"/>
            <a:chOff x="6753702" y="1919745"/>
            <a:chExt cx="2030298" cy="3122103"/>
          </a:xfrm>
        </p:grpSpPr>
        <p:pic>
          <p:nvPicPr>
            <p:cNvPr id="24" name="Picture 23" descr="A red and white star on a red background&#10;&#10;Description automatically generated">
              <a:extLst>
                <a:ext uri="{FF2B5EF4-FFF2-40B4-BE49-F238E27FC236}">
                  <a16:creationId xmlns:a16="http://schemas.microsoft.com/office/drawing/2014/main" id="{6673A105-89C9-5A76-2FDB-2BCAA1250638}"/>
                </a:ext>
              </a:extLst>
            </p:cNvPr>
            <p:cNvPicPr>
              <a:picLocks noChangeAspect="1"/>
            </p:cNvPicPr>
            <p:nvPr/>
          </p:nvPicPr>
          <p:blipFill>
            <a:blip r:embed="rId3"/>
            <a:stretch>
              <a:fillRect/>
            </a:stretch>
          </p:blipFill>
          <p:spPr>
            <a:xfrm>
              <a:off x="6753702" y="1919745"/>
              <a:ext cx="2030298" cy="1354589"/>
            </a:xfrm>
            <a:prstGeom prst="rect">
              <a:avLst/>
            </a:prstGeom>
          </p:spPr>
        </p:pic>
        <p:pic>
          <p:nvPicPr>
            <p:cNvPr id="25" name="Picture 24" descr="A black background with a black square&#10;&#10;Description automatically generated with medium confidence">
              <a:extLst>
                <a:ext uri="{FF2B5EF4-FFF2-40B4-BE49-F238E27FC236}">
                  <a16:creationId xmlns:a16="http://schemas.microsoft.com/office/drawing/2014/main" id="{ED2B21F8-E779-D462-AE5D-F658D551218D}"/>
                </a:ext>
              </a:extLst>
            </p:cNvPr>
            <p:cNvPicPr>
              <a:picLocks noChangeAspect="1"/>
            </p:cNvPicPr>
            <p:nvPr/>
          </p:nvPicPr>
          <p:blipFill>
            <a:blip r:embed="rId4"/>
            <a:stretch>
              <a:fillRect/>
            </a:stretch>
          </p:blipFill>
          <p:spPr>
            <a:xfrm>
              <a:off x="7265151" y="3321720"/>
              <a:ext cx="1132363" cy="1354589"/>
            </a:xfrm>
            <a:prstGeom prst="rect">
              <a:avLst/>
            </a:prstGeom>
          </p:spPr>
        </p:pic>
        <p:sp>
          <p:nvSpPr>
            <p:cNvPr id="26" name="TextBox 25">
              <a:extLst>
                <a:ext uri="{FF2B5EF4-FFF2-40B4-BE49-F238E27FC236}">
                  <a16:creationId xmlns:a16="http://schemas.microsoft.com/office/drawing/2014/main" id="{31B63724-3DE8-964D-A74D-D72A99F2CCDF}"/>
                </a:ext>
              </a:extLst>
            </p:cNvPr>
            <p:cNvSpPr txBox="1"/>
            <p:nvPr/>
          </p:nvSpPr>
          <p:spPr>
            <a:xfrm>
              <a:off x="7062250" y="4747216"/>
              <a:ext cx="1413201" cy="29463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cs typeface="Arial"/>
                  <a:sym typeface="Arial"/>
                </a:rPr>
                <a:t>Cờ và logo của SEV</a:t>
              </a:r>
            </a:p>
          </p:txBody>
        </p:sp>
      </p:grpSp>
      <p:pic>
        <p:nvPicPr>
          <p:cNvPr id="3" name="Picture 2">
            <a:extLst>
              <a:ext uri="{FF2B5EF4-FFF2-40B4-BE49-F238E27FC236}">
                <a16:creationId xmlns:a16="http://schemas.microsoft.com/office/drawing/2014/main" id="{9744B227-4D71-6E5D-BFA9-226111DA54F0}"/>
              </a:ext>
            </a:extLst>
          </p:cNvPr>
          <p:cNvPicPr>
            <a:picLocks noChangeAspect="1"/>
          </p:cNvPicPr>
          <p:nvPr/>
        </p:nvPicPr>
        <p:blipFill>
          <a:blip r:embed="rId5"/>
          <a:stretch>
            <a:fillRect/>
          </a:stretch>
        </p:blipFill>
        <p:spPr>
          <a:xfrm>
            <a:off x="0" y="4913240"/>
            <a:ext cx="1103191" cy="218007"/>
          </a:xfrm>
          <a:prstGeom prst="rect">
            <a:avLst/>
          </a:prstGeom>
        </p:spPr>
      </p:pic>
    </p:spTree>
    <p:extLst>
      <p:ext uri="{BB962C8B-B14F-4D97-AF65-F5344CB8AC3E}">
        <p14:creationId xmlns:p14="http://schemas.microsoft.com/office/powerpoint/2010/main" val="2114189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par>
                                <p:cTn id="22" presetID="14"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rrow: Pentagon 18">
            <a:extLst>
              <a:ext uri="{FF2B5EF4-FFF2-40B4-BE49-F238E27FC236}">
                <a16:creationId xmlns:a16="http://schemas.microsoft.com/office/drawing/2014/main" id="{D2EC38C8-5DCD-E5C6-10B1-0C5882DB1700}"/>
              </a:ext>
            </a:extLst>
          </p:cNvPr>
          <p:cNvSpPr/>
          <p:nvPr/>
        </p:nvSpPr>
        <p:spPr>
          <a:xfrm>
            <a:off x="0" y="687760"/>
            <a:ext cx="3328562" cy="683941"/>
          </a:xfrm>
          <a:prstGeom prst="homePlat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
                <a:srgbClr val="FFFFFF"/>
              </a:buClr>
              <a:buSzTx/>
              <a:tabLst/>
              <a:defRPr/>
            </a:pPr>
            <a:r>
              <a:rPr kumimoji="0" lang="en-US" sz="2200" b="1" i="0" u="none" strike="noStrike" kern="0" cap="none" spc="0" normalizeH="0" baseline="0" noProof="0">
                <a:ln>
                  <a:noFill/>
                </a:ln>
                <a:solidFill>
                  <a:srgbClr val="FFFFFF"/>
                </a:solidFill>
                <a:effectLst/>
                <a:uLnTx/>
                <a:uFillTx/>
                <a:latin typeface="Arial"/>
                <a:ea typeface="+mn-ea"/>
                <a:cs typeface="+mn-cs"/>
                <a:sym typeface="Arial"/>
              </a:rPr>
              <a:t>Nội dung, mục đích</a:t>
            </a:r>
          </a:p>
        </p:txBody>
      </p:sp>
      <p:grpSp>
        <p:nvGrpSpPr>
          <p:cNvPr id="20" name="Group 19">
            <a:extLst>
              <a:ext uri="{FF2B5EF4-FFF2-40B4-BE49-F238E27FC236}">
                <a16:creationId xmlns:a16="http://schemas.microsoft.com/office/drawing/2014/main" id="{E37341F2-5DF9-1E43-A194-5D4D758656FF}"/>
              </a:ext>
            </a:extLst>
          </p:cNvPr>
          <p:cNvGrpSpPr/>
          <p:nvPr/>
        </p:nvGrpSpPr>
        <p:grpSpPr>
          <a:xfrm>
            <a:off x="391903" y="343052"/>
            <a:ext cx="3354494" cy="127958"/>
            <a:chOff x="391903" y="335592"/>
            <a:chExt cx="3354494" cy="127958"/>
          </a:xfrm>
        </p:grpSpPr>
        <p:sp>
          <p:nvSpPr>
            <p:cNvPr id="21" name="Oval 20">
              <a:extLst>
                <a:ext uri="{FF2B5EF4-FFF2-40B4-BE49-F238E27FC236}">
                  <a16:creationId xmlns:a16="http://schemas.microsoft.com/office/drawing/2014/main" id="{3B88ED4A-E488-AA03-4276-BD30DABE7936}"/>
                </a:ext>
              </a:extLst>
            </p:cNvPr>
            <p:cNvSpPr/>
            <p:nvPr/>
          </p:nvSpPr>
          <p:spPr>
            <a:xfrm>
              <a:off x="391903" y="335592"/>
              <a:ext cx="127958" cy="127958"/>
            </a:xfrm>
            <a:prstGeom prst="ellipse">
              <a:avLst/>
            </a:prstGeom>
            <a:solidFill>
              <a:srgbClr val="BE0B23"/>
            </a:solidFill>
            <a:ln w="19050" cap="flat" cmpd="sng">
              <a:noFill/>
              <a:prstDash val="solid"/>
              <a:round/>
              <a:headEnd type="oval" w="med" len="med"/>
              <a:tailEnd type="oval" w="med" len="med"/>
            </a:ln>
          </p:spPr>
          <p:txBody>
            <a:bodyPr rtlCol="0" anchor="ctr"/>
            <a:lstStyle/>
            <a:p>
              <a:pPr algn="ctr"/>
              <a:endParaRPr lang="en-US"/>
            </a:p>
          </p:txBody>
        </p:sp>
        <p:cxnSp>
          <p:nvCxnSpPr>
            <p:cNvPr id="23" name="Straight Connector 22">
              <a:extLst>
                <a:ext uri="{FF2B5EF4-FFF2-40B4-BE49-F238E27FC236}">
                  <a16:creationId xmlns:a16="http://schemas.microsoft.com/office/drawing/2014/main" id="{E3307326-8A1C-02D7-948B-35AC477252E8}"/>
                </a:ext>
              </a:extLst>
            </p:cNvPr>
            <p:cNvCxnSpPr>
              <a:cxnSpLocks/>
              <a:stCxn id="21" idx="6"/>
              <a:endCxn id="30" idx="1"/>
            </p:cNvCxnSpPr>
            <p:nvPr/>
          </p:nvCxnSpPr>
          <p:spPr>
            <a:xfrm>
              <a:off x="519861" y="399571"/>
              <a:ext cx="3226536" cy="0"/>
            </a:xfrm>
            <a:prstGeom prst="line">
              <a:avLst/>
            </a:prstGeom>
            <a:ln w="19050">
              <a:solidFill>
                <a:srgbClr val="BE0B23"/>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4F7B530E-20CD-0097-1801-07D74CD3842A}"/>
              </a:ext>
            </a:extLst>
          </p:cNvPr>
          <p:cNvGrpSpPr/>
          <p:nvPr/>
        </p:nvGrpSpPr>
        <p:grpSpPr>
          <a:xfrm flipH="1">
            <a:off x="5397602" y="343052"/>
            <a:ext cx="3458850" cy="127958"/>
            <a:chOff x="5323336" y="335592"/>
            <a:chExt cx="3458850" cy="127958"/>
          </a:xfrm>
        </p:grpSpPr>
        <p:sp>
          <p:nvSpPr>
            <p:cNvPr id="27" name="Oval 26">
              <a:extLst>
                <a:ext uri="{FF2B5EF4-FFF2-40B4-BE49-F238E27FC236}">
                  <a16:creationId xmlns:a16="http://schemas.microsoft.com/office/drawing/2014/main" id="{89F8280C-B526-8565-D8F8-F4EC60244F2B}"/>
                </a:ext>
              </a:extLst>
            </p:cNvPr>
            <p:cNvSpPr/>
            <p:nvPr/>
          </p:nvSpPr>
          <p:spPr>
            <a:xfrm flipH="1">
              <a:off x="5323336" y="335592"/>
              <a:ext cx="127958" cy="127958"/>
            </a:xfrm>
            <a:prstGeom prst="ellipse">
              <a:avLst/>
            </a:prstGeom>
            <a:solidFill>
              <a:srgbClr val="BE0B23"/>
            </a:solidFill>
            <a:ln w="19050" cap="flat" cmpd="sng">
              <a:noFill/>
              <a:prstDash val="solid"/>
              <a:round/>
              <a:headEnd type="oval" w="med" len="med"/>
              <a:tailEnd type="oval" w="med" len="med"/>
            </a:ln>
          </p:spPr>
          <p:txBody>
            <a:bodyPr rtlCol="0" anchor="ctr"/>
            <a:lstStyle/>
            <a:p>
              <a:pPr algn="ctr"/>
              <a:endParaRPr lang="en-US"/>
            </a:p>
          </p:txBody>
        </p:sp>
        <p:cxnSp>
          <p:nvCxnSpPr>
            <p:cNvPr id="29" name="Straight Connector 28">
              <a:extLst>
                <a:ext uri="{FF2B5EF4-FFF2-40B4-BE49-F238E27FC236}">
                  <a16:creationId xmlns:a16="http://schemas.microsoft.com/office/drawing/2014/main" id="{72897087-165E-14C9-AD04-20503CBEF696}"/>
                </a:ext>
              </a:extLst>
            </p:cNvPr>
            <p:cNvCxnSpPr>
              <a:cxnSpLocks/>
              <a:stCxn id="30" idx="3"/>
              <a:endCxn id="27" idx="2"/>
            </p:cNvCxnSpPr>
            <p:nvPr/>
          </p:nvCxnSpPr>
          <p:spPr>
            <a:xfrm flipH="1">
              <a:off x="5451294" y="399571"/>
              <a:ext cx="3330892" cy="0"/>
            </a:xfrm>
            <a:prstGeom prst="line">
              <a:avLst/>
            </a:prstGeom>
            <a:ln w="19050">
              <a:solidFill>
                <a:srgbClr val="BE0B23"/>
              </a:solidFill>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4D8E04D9-1CBC-66D3-9C15-90662CED1BCD}"/>
              </a:ext>
            </a:extLst>
          </p:cNvPr>
          <p:cNvSpPr txBox="1"/>
          <p:nvPr/>
        </p:nvSpPr>
        <p:spPr>
          <a:xfrm>
            <a:off x="3746397" y="176198"/>
            <a:ext cx="1651205" cy="461665"/>
          </a:xfrm>
          <a:prstGeom prst="rect">
            <a:avLst/>
          </a:prstGeom>
          <a:noFill/>
        </p:spPr>
        <p:txBody>
          <a:bodyPr wrap="square" rtlCol="0">
            <a:spAutoFit/>
          </a:bodyPr>
          <a:lstStyle/>
          <a:p>
            <a:pPr algn="ctr"/>
            <a:r>
              <a:rPr lang="en-US" sz="2400" b="1">
                <a:solidFill>
                  <a:srgbClr val="BE0B23"/>
                </a:solidFill>
              </a:rPr>
              <a:t>a. Kinh tế</a:t>
            </a:r>
          </a:p>
        </p:txBody>
      </p:sp>
      <p:sp>
        <p:nvSpPr>
          <p:cNvPr id="3" name="Rectangle: Rounded Corners 2">
            <a:extLst>
              <a:ext uri="{FF2B5EF4-FFF2-40B4-BE49-F238E27FC236}">
                <a16:creationId xmlns:a16="http://schemas.microsoft.com/office/drawing/2014/main" id="{AE91D4F4-9625-BAFD-0853-5D0DE54653A7}"/>
              </a:ext>
            </a:extLst>
          </p:cNvPr>
          <p:cNvSpPr/>
          <p:nvPr/>
        </p:nvSpPr>
        <p:spPr>
          <a:xfrm>
            <a:off x="645293" y="1588451"/>
            <a:ext cx="2905628" cy="1530070"/>
          </a:xfrm>
          <a:prstGeom prst="roundRect">
            <a:avLst>
              <a:gd name="adj" fmla="val 5523"/>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Thúc đẩy hợp tác, giúp đỡ lẫn nhau giữa các nước xã hội chủ nghĩa </a:t>
            </a:r>
            <a:endParaRPr kumimoji="0" lang="en-US" sz="1600" b="0" i="0" u="none" strike="noStrike" kern="0" cap="none" spc="0" normalizeH="0" baseline="0" noProof="0">
              <a:ln>
                <a:noFill/>
              </a:ln>
              <a:solidFill>
                <a:srgbClr val="F4F4F4"/>
              </a:solidFill>
              <a:effectLst/>
              <a:uLnTx/>
              <a:uFillTx/>
              <a:latin typeface="Arial"/>
              <a:ea typeface="+mn-ea"/>
              <a:cs typeface="+mn-cs"/>
              <a:sym typeface="Arial"/>
            </a:endParaRPr>
          </a:p>
        </p:txBody>
      </p:sp>
      <p:grpSp>
        <p:nvGrpSpPr>
          <p:cNvPr id="5" name="Group 4">
            <a:extLst>
              <a:ext uri="{FF2B5EF4-FFF2-40B4-BE49-F238E27FC236}">
                <a16:creationId xmlns:a16="http://schemas.microsoft.com/office/drawing/2014/main" id="{881C2108-8C06-06D6-E3CC-38FA5B4706AE}"/>
              </a:ext>
            </a:extLst>
          </p:cNvPr>
          <p:cNvGrpSpPr/>
          <p:nvPr/>
        </p:nvGrpSpPr>
        <p:grpSpPr>
          <a:xfrm>
            <a:off x="645293" y="3213322"/>
            <a:ext cx="2905628" cy="1522269"/>
            <a:chOff x="706597" y="3323166"/>
            <a:chExt cx="2905628" cy="1522269"/>
          </a:xfrm>
        </p:grpSpPr>
        <p:sp>
          <p:nvSpPr>
            <p:cNvPr id="6" name="Arrow: Down 5">
              <a:extLst>
                <a:ext uri="{FF2B5EF4-FFF2-40B4-BE49-F238E27FC236}">
                  <a16:creationId xmlns:a16="http://schemas.microsoft.com/office/drawing/2014/main" id="{0E2DAA48-C1AF-9FBD-BE95-B75D0CF895FE}"/>
                </a:ext>
              </a:extLst>
            </p:cNvPr>
            <p:cNvSpPr/>
            <p:nvPr/>
          </p:nvSpPr>
          <p:spPr>
            <a:xfrm>
              <a:off x="1932877" y="3323166"/>
              <a:ext cx="453071" cy="414867"/>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4F4F4"/>
                </a:solidFill>
                <a:effectLst/>
                <a:uLnTx/>
                <a:uFillTx/>
                <a:latin typeface="Arial"/>
                <a:ea typeface="+mn-ea"/>
                <a:cs typeface="+mn-cs"/>
                <a:sym typeface="Arial"/>
              </a:endParaRPr>
            </a:p>
          </p:txBody>
        </p:sp>
        <p:sp>
          <p:nvSpPr>
            <p:cNvPr id="8" name="Rectangle: Rounded Corners 7">
              <a:extLst>
                <a:ext uri="{FF2B5EF4-FFF2-40B4-BE49-F238E27FC236}">
                  <a16:creationId xmlns:a16="http://schemas.microsoft.com/office/drawing/2014/main" id="{0B0780CB-4A4A-E005-AF85-5B8D90EC50BA}"/>
                </a:ext>
              </a:extLst>
            </p:cNvPr>
            <p:cNvSpPr/>
            <p:nvPr/>
          </p:nvSpPr>
          <p:spPr>
            <a:xfrm>
              <a:off x="706597" y="3796869"/>
              <a:ext cx="2905628" cy="1048566"/>
            </a:xfrm>
            <a:prstGeom prst="roundRect">
              <a:avLst>
                <a:gd name="adj" fmla="val 5523"/>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2000">
                  <a:solidFill>
                    <a:srgbClr val="000000"/>
                  </a:solidFill>
                  <a:latin typeface="Arial"/>
                  <a:ea typeface="Calibri" panose="020F0502020204030204" pitchFamily="34" charset="0"/>
                  <a:cs typeface="Times New Roman" panose="02020603050405020304" pitchFamily="18" charset="0"/>
                </a:rPr>
                <a:t>P</a:t>
              </a:r>
              <a:r>
                <a:rPr kumimoji="0" lang="en-US" sz="20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hục hồi kinh tế sau chiến tranh.</a:t>
              </a:r>
              <a:endParaRPr kumimoji="0" lang="en-US" sz="1600" b="0" i="0" u="none" strike="noStrike" kern="0" cap="none" spc="0" normalizeH="0" baseline="0" noProof="0">
                <a:ln>
                  <a:noFill/>
                </a:ln>
                <a:solidFill>
                  <a:srgbClr val="F4F4F4"/>
                </a:solidFill>
                <a:effectLst/>
                <a:uLnTx/>
                <a:uFillTx/>
                <a:latin typeface="Arial"/>
                <a:ea typeface="+mn-ea"/>
                <a:cs typeface="+mn-cs"/>
                <a:sym typeface="Arial"/>
              </a:endParaRPr>
            </a:p>
          </p:txBody>
        </p:sp>
      </p:grpSp>
      <p:grpSp>
        <p:nvGrpSpPr>
          <p:cNvPr id="2" name="Group 1">
            <a:extLst>
              <a:ext uri="{FF2B5EF4-FFF2-40B4-BE49-F238E27FC236}">
                <a16:creationId xmlns:a16="http://schemas.microsoft.com/office/drawing/2014/main" id="{3EB9C62D-32DE-E419-EF92-0A66DFD786AD}"/>
              </a:ext>
            </a:extLst>
          </p:cNvPr>
          <p:cNvGrpSpPr/>
          <p:nvPr/>
        </p:nvGrpSpPr>
        <p:grpSpPr>
          <a:xfrm>
            <a:off x="3963779" y="839326"/>
            <a:ext cx="4828694" cy="4127976"/>
            <a:chOff x="-1118984" y="129616"/>
            <a:chExt cx="4828694" cy="4127976"/>
          </a:xfrm>
        </p:grpSpPr>
        <p:pic>
          <p:nvPicPr>
            <p:cNvPr id="4" name="Picture 3">
              <a:extLst>
                <a:ext uri="{FF2B5EF4-FFF2-40B4-BE49-F238E27FC236}">
                  <a16:creationId xmlns:a16="http://schemas.microsoft.com/office/drawing/2014/main" id="{FB4067EC-0FD3-ABD6-FFBC-97D390B09872}"/>
                </a:ext>
              </a:extLst>
            </p:cNvPr>
            <p:cNvPicPr>
              <a:picLocks noChangeAspect="1"/>
            </p:cNvPicPr>
            <p:nvPr/>
          </p:nvPicPr>
          <p:blipFill>
            <a:blip r:embed="rId2"/>
            <a:srcRect l="3030" r="3030"/>
            <a:stretch/>
          </p:blipFill>
          <p:spPr>
            <a:xfrm>
              <a:off x="-1118984" y="129616"/>
              <a:ext cx="4828694" cy="3429259"/>
            </a:xfrm>
            <a:prstGeom prst="rect">
              <a:avLst/>
            </a:prstGeom>
          </p:spPr>
        </p:pic>
        <p:sp>
          <p:nvSpPr>
            <p:cNvPr id="7" name="TextBox 6">
              <a:extLst>
                <a:ext uri="{FF2B5EF4-FFF2-40B4-BE49-F238E27FC236}">
                  <a16:creationId xmlns:a16="http://schemas.microsoft.com/office/drawing/2014/main" id="{9F67CA1D-202B-F99D-9393-8BC16F00451A}"/>
                </a:ext>
              </a:extLst>
            </p:cNvPr>
            <p:cNvSpPr txBox="1"/>
            <p:nvPr/>
          </p:nvSpPr>
          <p:spPr>
            <a:xfrm>
              <a:off x="-782913" y="3558875"/>
              <a:ext cx="4362451"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b="0" i="0" u="none" strike="noStrike" kern="0" cap="none" spc="0" normalizeH="0" baseline="0" noProof="0">
                  <a:ln>
                    <a:noFill/>
                  </a:ln>
                  <a:solidFill>
                    <a:srgbClr val="000000"/>
                  </a:solidFill>
                  <a:effectLst/>
                  <a:uLnTx/>
                  <a:uFillTx/>
                  <a:latin typeface="Arial"/>
                  <a:cs typeface="Arial"/>
                  <a:sym typeface="Arial"/>
                </a:rPr>
                <a:t>Cuộc họp của ủy ban điều hành Trung tâm hợp tác tại Hội đồng tương trợ kinh tế</a:t>
              </a:r>
              <a:r>
                <a:rPr kumimoji="0" lang="en-US" b="0" i="0" u="none" strike="noStrike" kern="0" cap="none" spc="0" normalizeH="0" baseline="0" noProof="0">
                  <a:ln>
                    <a:noFill/>
                  </a:ln>
                  <a:solidFill>
                    <a:srgbClr val="000000"/>
                  </a:solidFill>
                  <a:effectLst/>
                  <a:uLnTx/>
                  <a:uFillTx/>
                  <a:latin typeface="Arial"/>
                  <a:cs typeface="Arial"/>
                  <a:sym typeface="Arial"/>
                </a:rPr>
                <a:t> (10/1/1974)</a:t>
              </a:r>
              <a:r>
                <a:rPr kumimoji="0" lang="vi-VN" b="0" i="0" u="none" strike="noStrike" kern="0" cap="none" spc="0" normalizeH="0" baseline="0" noProof="0">
                  <a:ln>
                    <a:noFill/>
                  </a:ln>
                  <a:solidFill>
                    <a:srgbClr val="000000"/>
                  </a:solidFill>
                  <a:effectLst/>
                  <a:uLnTx/>
                  <a:uFillTx/>
                  <a:latin typeface="Arial"/>
                  <a:cs typeface="Arial"/>
                  <a:sym typeface="Arial"/>
                </a:rPr>
                <a:t>.</a:t>
              </a:r>
              <a:endParaRPr kumimoji="0" lang="en-US"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309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grpSp>
        <p:nvGrpSpPr>
          <p:cNvPr id="4" name="Group 3">
            <a:extLst>
              <a:ext uri="{FF2B5EF4-FFF2-40B4-BE49-F238E27FC236}">
                <a16:creationId xmlns:a16="http://schemas.microsoft.com/office/drawing/2014/main" id="{706E5402-4153-71F7-6EC8-35201BC5ECBF}"/>
              </a:ext>
            </a:extLst>
          </p:cNvPr>
          <p:cNvGrpSpPr/>
          <p:nvPr/>
        </p:nvGrpSpPr>
        <p:grpSpPr>
          <a:xfrm>
            <a:off x="261702" y="194355"/>
            <a:ext cx="4213272" cy="3848534"/>
            <a:chOff x="399631" y="178443"/>
            <a:chExt cx="4213272" cy="3848534"/>
          </a:xfrm>
        </p:grpSpPr>
        <p:pic>
          <p:nvPicPr>
            <p:cNvPr id="5" name="Picture 4">
              <a:extLst>
                <a:ext uri="{FF2B5EF4-FFF2-40B4-BE49-F238E27FC236}">
                  <a16:creationId xmlns:a16="http://schemas.microsoft.com/office/drawing/2014/main" id="{8E3825C1-963A-7324-9FDB-9CC57AAE06E4}"/>
                </a:ext>
              </a:extLst>
            </p:cNvPr>
            <p:cNvPicPr>
              <a:picLocks noChangeAspect="1"/>
            </p:cNvPicPr>
            <p:nvPr/>
          </p:nvPicPr>
          <p:blipFill>
            <a:blip r:embed="rId3"/>
            <a:srcRect/>
            <a:stretch/>
          </p:blipFill>
          <p:spPr>
            <a:xfrm>
              <a:off x="399631" y="178443"/>
              <a:ext cx="4213272" cy="3189457"/>
            </a:xfrm>
            <a:prstGeom prst="rect">
              <a:avLst/>
            </a:prstGeom>
          </p:spPr>
        </p:pic>
        <p:sp>
          <p:nvSpPr>
            <p:cNvPr id="3" name="TextBox 2">
              <a:extLst>
                <a:ext uri="{FF2B5EF4-FFF2-40B4-BE49-F238E27FC236}">
                  <a16:creationId xmlns:a16="http://schemas.microsoft.com/office/drawing/2014/main" id="{98845CA4-EC28-3066-219D-A4887832766E}"/>
                </a:ext>
              </a:extLst>
            </p:cNvPr>
            <p:cNvSpPr txBox="1"/>
            <p:nvPr/>
          </p:nvSpPr>
          <p:spPr>
            <a:xfrm>
              <a:off x="513092" y="3328260"/>
              <a:ext cx="3986349"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Cuộc họp lần thứ 26 của Hội đồng tương trợ kinh tế</a:t>
              </a:r>
              <a:r>
                <a:rPr kumimoji="0" lang="en-US" sz="1400" b="0" i="0" u="none" strike="noStrike" kern="0" cap="none" spc="0" normalizeH="0" baseline="0" noProof="0">
                  <a:ln>
                    <a:noFill/>
                  </a:ln>
                  <a:solidFill>
                    <a:srgbClr val="000000"/>
                  </a:solidFill>
                  <a:effectLst/>
                  <a:uLnTx/>
                  <a:uFillTx/>
                  <a:latin typeface="Arial"/>
                  <a:cs typeface="Arial"/>
                  <a:sym typeface="Arial"/>
                </a:rPr>
                <a:t> diễn ra tại Mát-xcơ-va, Nga, 1972.</a:t>
              </a:r>
            </a:p>
          </p:txBody>
        </p:sp>
      </p:grpSp>
      <p:grpSp>
        <p:nvGrpSpPr>
          <p:cNvPr id="6" name="Group 5">
            <a:extLst>
              <a:ext uri="{FF2B5EF4-FFF2-40B4-BE49-F238E27FC236}">
                <a16:creationId xmlns:a16="http://schemas.microsoft.com/office/drawing/2014/main" id="{F2DDDBDC-4A7E-6C91-94B3-ABDE1E1A32F9}"/>
              </a:ext>
            </a:extLst>
          </p:cNvPr>
          <p:cNvGrpSpPr/>
          <p:nvPr/>
        </p:nvGrpSpPr>
        <p:grpSpPr>
          <a:xfrm>
            <a:off x="4681743" y="1477131"/>
            <a:ext cx="4293443" cy="3472253"/>
            <a:chOff x="213249" y="430601"/>
            <a:chExt cx="4293443" cy="3472253"/>
          </a:xfrm>
        </p:grpSpPr>
        <p:pic>
          <p:nvPicPr>
            <p:cNvPr id="7" name="Picture 6">
              <a:extLst>
                <a:ext uri="{FF2B5EF4-FFF2-40B4-BE49-F238E27FC236}">
                  <a16:creationId xmlns:a16="http://schemas.microsoft.com/office/drawing/2014/main" id="{7FCCF5E0-7DD7-2980-2D4D-AF697C9CCFD3}"/>
                </a:ext>
              </a:extLst>
            </p:cNvPr>
            <p:cNvPicPr>
              <a:picLocks noChangeAspect="1"/>
            </p:cNvPicPr>
            <p:nvPr/>
          </p:nvPicPr>
          <p:blipFill>
            <a:blip r:embed="rId4"/>
            <a:srcRect/>
            <a:stretch/>
          </p:blipFill>
          <p:spPr>
            <a:xfrm>
              <a:off x="306139" y="430601"/>
              <a:ext cx="4107665" cy="2778275"/>
            </a:xfrm>
            <a:prstGeom prst="rect">
              <a:avLst/>
            </a:prstGeom>
          </p:spPr>
        </p:pic>
        <p:sp>
          <p:nvSpPr>
            <p:cNvPr id="8" name="TextBox 7">
              <a:extLst>
                <a:ext uri="{FF2B5EF4-FFF2-40B4-BE49-F238E27FC236}">
                  <a16:creationId xmlns:a16="http://schemas.microsoft.com/office/drawing/2014/main" id="{95F174AD-9096-19E9-993D-2880122B58BC}"/>
                </a:ext>
              </a:extLst>
            </p:cNvPr>
            <p:cNvSpPr txBox="1"/>
            <p:nvPr/>
          </p:nvSpPr>
          <p:spPr>
            <a:xfrm>
              <a:off x="213249" y="3204137"/>
              <a:ext cx="4293443"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Hội đồng hỗ trợ kinh tế lẫn nhau (CMEA) tại Berlin, thủ đô cũ của Cộng hòa Dân chủ Đức</a:t>
              </a:r>
              <a:r>
                <a:rPr kumimoji="0" lang="en-US" sz="1400" b="0" i="0" u="none" strike="noStrike" kern="0" cap="none" spc="0" normalizeH="0" baseline="0" noProof="0">
                  <a:ln>
                    <a:noFill/>
                  </a:ln>
                  <a:solidFill>
                    <a:srgbClr val="000000"/>
                  </a:solidFill>
                  <a:effectLst/>
                  <a:uLnTx/>
                  <a:uFillTx/>
                  <a:latin typeface="Arial"/>
                  <a:cs typeface="Arial"/>
                  <a:sym typeface="Arial"/>
                </a:rPr>
                <a:t> (1989).</a:t>
              </a:r>
            </a:p>
          </p:txBody>
        </p:sp>
      </p:grpSp>
      <p:pic>
        <p:nvPicPr>
          <p:cNvPr id="2" name="Picture 1">
            <a:extLst>
              <a:ext uri="{FF2B5EF4-FFF2-40B4-BE49-F238E27FC236}">
                <a16:creationId xmlns:a16="http://schemas.microsoft.com/office/drawing/2014/main" id="{8119CD0E-91C3-B6FA-D229-3BD4F4F4AC74}"/>
              </a:ext>
            </a:extLst>
          </p:cNvPr>
          <p:cNvPicPr>
            <a:picLocks noChangeAspect="1"/>
          </p:cNvPicPr>
          <p:nvPr/>
        </p:nvPicPr>
        <p:blipFill>
          <a:blip r:embed="rId5"/>
          <a:stretch>
            <a:fillRect/>
          </a:stretch>
        </p:blipFill>
        <p:spPr>
          <a:xfrm>
            <a:off x="0" y="4913240"/>
            <a:ext cx="1103191" cy="218007"/>
          </a:xfrm>
          <a:prstGeom prst="rect">
            <a:avLst/>
          </a:prstGeom>
        </p:spPr>
      </p:pic>
    </p:spTree>
    <p:extLst>
      <p:ext uri="{BB962C8B-B14F-4D97-AF65-F5344CB8AC3E}">
        <p14:creationId xmlns:p14="http://schemas.microsoft.com/office/powerpoint/2010/main" val="83704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9F47D565-89C8-9D59-B905-5787BDBF18C9}"/>
              </a:ext>
            </a:extLst>
          </p:cNvPr>
          <p:cNvGrpSpPr/>
          <p:nvPr/>
        </p:nvGrpSpPr>
        <p:grpSpPr>
          <a:xfrm>
            <a:off x="391903" y="396511"/>
            <a:ext cx="8464549" cy="127958"/>
            <a:chOff x="391903" y="396511"/>
            <a:chExt cx="8464549" cy="127958"/>
          </a:xfrm>
        </p:grpSpPr>
        <p:grpSp>
          <p:nvGrpSpPr>
            <p:cNvPr id="3" name="Group 2">
              <a:extLst>
                <a:ext uri="{FF2B5EF4-FFF2-40B4-BE49-F238E27FC236}">
                  <a16:creationId xmlns:a16="http://schemas.microsoft.com/office/drawing/2014/main" id="{5864FA9B-141B-F11B-AD89-45CE76C50CDE}"/>
                </a:ext>
              </a:extLst>
            </p:cNvPr>
            <p:cNvGrpSpPr/>
            <p:nvPr/>
          </p:nvGrpSpPr>
          <p:grpSpPr>
            <a:xfrm>
              <a:off x="391903" y="396511"/>
              <a:ext cx="2335394" cy="127958"/>
              <a:chOff x="391903" y="335592"/>
              <a:chExt cx="2335394" cy="127958"/>
            </a:xfrm>
            <a:solidFill>
              <a:schemeClr val="tx1">
                <a:lumMod val="75000"/>
                <a:lumOff val="25000"/>
              </a:schemeClr>
            </a:solidFill>
          </p:grpSpPr>
          <p:sp>
            <p:nvSpPr>
              <p:cNvPr id="4" name="Oval 3">
                <a:extLst>
                  <a:ext uri="{FF2B5EF4-FFF2-40B4-BE49-F238E27FC236}">
                    <a16:creationId xmlns:a16="http://schemas.microsoft.com/office/drawing/2014/main" id="{BECAB74F-05FB-1D10-5895-BB1CBD915830}"/>
                  </a:ext>
                </a:extLst>
              </p:cNvPr>
              <p:cNvSpPr/>
              <p:nvPr/>
            </p:nvSpPr>
            <p:spPr>
              <a:xfrm>
                <a:off x="391903" y="335592"/>
                <a:ext cx="127958" cy="127958"/>
              </a:xfrm>
              <a:prstGeom prst="ellipse">
                <a:avLst/>
              </a:prstGeom>
              <a:grpFill/>
              <a:ln w="19050" cap="flat" cmpd="sng">
                <a:solidFill>
                  <a:schemeClr val="tx1">
                    <a:lumMod val="75000"/>
                    <a:lumOff val="25000"/>
                  </a:schemeClr>
                </a:solidFill>
                <a:prstDash val="solid"/>
                <a:round/>
                <a:headEnd type="oval" w="med" len="med"/>
                <a:tailEnd type="oval" w="med" len="med"/>
              </a:ln>
            </p:spPr>
            <p:txBody>
              <a:bodyPr rtlCol="0" anchor="ctr"/>
              <a:lstStyle/>
              <a:p>
                <a:pPr algn="ctr"/>
                <a:endParaRPr lang="en-US"/>
              </a:p>
            </p:txBody>
          </p:sp>
          <p:cxnSp>
            <p:nvCxnSpPr>
              <p:cNvPr id="11" name="Straight Connector 10">
                <a:extLst>
                  <a:ext uri="{FF2B5EF4-FFF2-40B4-BE49-F238E27FC236}">
                    <a16:creationId xmlns:a16="http://schemas.microsoft.com/office/drawing/2014/main" id="{7F3255D8-D2A4-090F-9D3E-3EA5A67BC0B5}"/>
                  </a:ext>
                </a:extLst>
              </p:cNvPr>
              <p:cNvCxnSpPr>
                <a:cxnSpLocks/>
                <a:stCxn id="4" idx="6"/>
                <a:endCxn id="18" idx="1"/>
              </p:cNvCxnSpPr>
              <p:nvPr/>
            </p:nvCxnSpPr>
            <p:spPr>
              <a:xfrm flipV="1">
                <a:off x="519861" y="399570"/>
                <a:ext cx="2207436" cy="1"/>
              </a:xfrm>
              <a:prstGeom prst="line">
                <a:avLst/>
              </a:prstGeom>
              <a:grpFill/>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B306D102-FD17-0421-C80A-CFCA3EF1F708}"/>
                </a:ext>
              </a:extLst>
            </p:cNvPr>
            <p:cNvGrpSpPr/>
            <p:nvPr/>
          </p:nvGrpSpPr>
          <p:grpSpPr>
            <a:xfrm flipH="1">
              <a:off x="6416700" y="396511"/>
              <a:ext cx="2439752" cy="127958"/>
              <a:chOff x="5323336" y="335592"/>
              <a:chExt cx="2439752" cy="127958"/>
            </a:xfrm>
            <a:solidFill>
              <a:schemeClr val="tx1">
                <a:lumMod val="75000"/>
                <a:lumOff val="25000"/>
              </a:schemeClr>
            </a:solidFill>
          </p:grpSpPr>
          <p:sp>
            <p:nvSpPr>
              <p:cNvPr id="16" name="Oval 15">
                <a:extLst>
                  <a:ext uri="{FF2B5EF4-FFF2-40B4-BE49-F238E27FC236}">
                    <a16:creationId xmlns:a16="http://schemas.microsoft.com/office/drawing/2014/main" id="{4F8FB11A-BEFE-E20F-5973-571AF3F5EEEE}"/>
                  </a:ext>
                </a:extLst>
              </p:cNvPr>
              <p:cNvSpPr/>
              <p:nvPr/>
            </p:nvSpPr>
            <p:spPr>
              <a:xfrm flipH="1">
                <a:off x="5323336" y="335592"/>
                <a:ext cx="127958" cy="127958"/>
              </a:xfrm>
              <a:prstGeom prst="ellipse">
                <a:avLst/>
              </a:prstGeom>
              <a:grpFill/>
              <a:ln w="19050" cap="flat" cmpd="sng">
                <a:solidFill>
                  <a:schemeClr val="tx1">
                    <a:lumMod val="75000"/>
                    <a:lumOff val="25000"/>
                  </a:schemeClr>
                </a:solidFill>
                <a:prstDash val="solid"/>
                <a:round/>
                <a:headEnd type="oval" w="med" len="med"/>
                <a:tailEnd type="oval" w="med" len="med"/>
              </a:ln>
            </p:spPr>
            <p:txBody>
              <a:bodyPr rtlCol="0" anchor="ctr"/>
              <a:lstStyle/>
              <a:p>
                <a:pPr algn="ctr"/>
                <a:endParaRPr lang="en-US"/>
              </a:p>
            </p:txBody>
          </p:sp>
          <p:cxnSp>
            <p:nvCxnSpPr>
              <p:cNvPr id="17" name="Straight Connector 16">
                <a:extLst>
                  <a:ext uri="{FF2B5EF4-FFF2-40B4-BE49-F238E27FC236}">
                    <a16:creationId xmlns:a16="http://schemas.microsoft.com/office/drawing/2014/main" id="{6F1AB179-58E0-E351-3BE0-C8B1CF4EFC04}"/>
                  </a:ext>
                </a:extLst>
              </p:cNvPr>
              <p:cNvCxnSpPr>
                <a:cxnSpLocks/>
                <a:stCxn id="18" idx="3"/>
                <a:endCxn id="16" idx="2"/>
              </p:cNvCxnSpPr>
              <p:nvPr/>
            </p:nvCxnSpPr>
            <p:spPr>
              <a:xfrm flipH="1">
                <a:off x="5451294" y="399570"/>
                <a:ext cx="2311794" cy="1"/>
              </a:xfrm>
              <a:prstGeom prst="line">
                <a:avLst/>
              </a:prstGeom>
              <a:grpFill/>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sp>
        <p:nvSpPr>
          <p:cNvPr id="18" name="TextBox 17">
            <a:extLst>
              <a:ext uri="{FF2B5EF4-FFF2-40B4-BE49-F238E27FC236}">
                <a16:creationId xmlns:a16="http://schemas.microsoft.com/office/drawing/2014/main" id="{773256A9-F680-0C9E-0B92-C2D97D3ABEE7}"/>
              </a:ext>
            </a:extLst>
          </p:cNvPr>
          <p:cNvSpPr txBox="1"/>
          <p:nvPr/>
        </p:nvSpPr>
        <p:spPr>
          <a:xfrm>
            <a:off x="2727297" y="229656"/>
            <a:ext cx="3689403" cy="461665"/>
          </a:xfrm>
          <a:prstGeom prst="rect">
            <a:avLst/>
          </a:prstGeom>
          <a:noFill/>
        </p:spPr>
        <p:txBody>
          <a:bodyPr wrap="square" rtlCol="0">
            <a:spAutoFit/>
          </a:bodyPr>
          <a:lstStyle/>
          <a:p>
            <a:pPr algn="ctr"/>
            <a:r>
              <a:rPr lang="en-US" sz="2400" b="1">
                <a:solidFill>
                  <a:schemeClr val="tx1">
                    <a:lumMod val="75000"/>
                    <a:lumOff val="25000"/>
                  </a:schemeClr>
                </a:solidFill>
              </a:rPr>
              <a:t>b. Chính trị - Quân sự</a:t>
            </a:r>
          </a:p>
        </p:txBody>
      </p:sp>
      <p:sp>
        <p:nvSpPr>
          <p:cNvPr id="31" name="Arrow: Pentagon 30">
            <a:extLst>
              <a:ext uri="{FF2B5EF4-FFF2-40B4-BE49-F238E27FC236}">
                <a16:creationId xmlns:a16="http://schemas.microsoft.com/office/drawing/2014/main" id="{8150E2E7-1B20-A041-F13E-B725409881A2}"/>
              </a:ext>
            </a:extLst>
          </p:cNvPr>
          <p:cNvSpPr/>
          <p:nvPr/>
        </p:nvSpPr>
        <p:spPr>
          <a:xfrm>
            <a:off x="0" y="1467055"/>
            <a:ext cx="3420533" cy="605593"/>
          </a:xfrm>
          <a:prstGeom prst="homePlate">
            <a:avLst/>
          </a:prstGeom>
          <a:solidFill>
            <a:schemeClr val="accent1"/>
          </a:solid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rPr>
              <a:t>Nguyên nhân ra đời</a:t>
            </a:r>
          </a:p>
        </p:txBody>
      </p:sp>
      <p:sp>
        <p:nvSpPr>
          <p:cNvPr id="33" name="TextBox 32">
            <a:extLst>
              <a:ext uri="{FF2B5EF4-FFF2-40B4-BE49-F238E27FC236}">
                <a16:creationId xmlns:a16="http://schemas.microsoft.com/office/drawing/2014/main" id="{D7AC0534-5698-A2F9-4ED4-5285FC548A11}"/>
              </a:ext>
            </a:extLst>
          </p:cNvPr>
          <p:cNvSpPr txBox="1"/>
          <p:nvPr/>
        </p:nvSpPr>
        <p:spPr>
          <a:xfrm>
            <a:off x="740830" y="800075"/>
            <a:ext cx="7662336" cy="523220"/>
          </a:xfrm>
          <a:prstGeom prst="rect">
            <a:avLst/>
          </a:prstGeom>
          <a:noFill/>
        </p:spPr>
        <p:txBody>
          <a:bodyPr wrap="square">
            <a:spAutoFit/>
          </a:bodyPr>
          <a:lstStyle/>
          <a:p>
            <a:pPr algn="ctr"/>
            <a:r>
              <a:rPr lang="vi-VN" sz="2800" b="1" kern="100">
                <a:solidFill>
                  <a:srgbClr val="498349"/>
                </a:solidFill>
                <a:effectLst/>
                <a:latin typeface="Aptos Black" panose="020B0004020202020204" pitchFamily="34" charset="0"/>
                <a:ea typeface="Calibri" panose="020F0502020204030204" pitchFamily="34" charset="0"/>
                <a:cs typeface="Times New Roman" panose="02020603050405020304" pitchFamily="18" charset="0"/>
              </a:rPr>
              <a:t>Hiệp ước Bắc Đại Tây Dương </a:t>
            </a:r>
            <a:r>
              <a:rPr lang="vi-VN" sz="2800" b="1" kern="100">
                <a:solidFill>
                  <a:srgbClr val="498349"/>
                </a:solidFill>
                <a:effectLst/>
                <a:latin typeface="Aptos Black" panose="020B0004020202020204" pitchFamily="34" charset="0"/>
                <a:ea typeface="Calibri" panose="020F0502020204030204" pitchFamily="34" charset="0"/>
              </a:rPr>
              <a:t>–</a:t>
            </a:r>
            <a:r>
              <a:rPr lang="vi-VN" sz="2800" b="1" kern="100">
                <a:solidFill>
                  <a:srgbClr val="498349"/>
                </a:solidFill>
                <a:effectLst/>
                <a:latin typeface="Aptos Black" panose="020B0004020202020204" pitchFamily="34" charset="0"/>
                <a:ea typeface="Calibri" panose="020F0502020204030204" pitchFamily="34" charset="0"/>
                <a:cs typeface="Times New Roman" panose="02020603050405020304" pitchFamily="18" charset="0"/>
              </a:rPr>
              <a:t> NATO (1949)</a:t>
            </a:r>
            <a:endParaRPr lang="en-US" sz="4000">
              <a:solidFill>
                <a:srgbClr val="498349"/>
              </a:solidFill>
              <a:latin typeface="Aptos Black" panose="020B0004020202020204" pitchFamily="34" charset="0"/>
            </a:endParaRPr>
          </a:p>
        </p:txBody>
      </p:sp>
      <p:sp>
        <p:nvSpPr>
          <p:cNvPr id="34" name="Rectangle: Rounded Corners 33">
            <a:extLst>
              <a:ext uri="{FF2B5EF4-FFF2-40B4-BE49-F238E27FC236}">
                <a16:creationId xmlns:a16="http://schemas.microsoft.com/office/drawing/2014/main" id="{DB029B6A-75E1-BBDB-439C-E41412D3FC03}"/>
              </a:ext>
            </a:extLst>
          </p:cNvPr>
          <p:cNvSpPr/>
          <p:nvPr/>
        </p:nvSpPr>
        <p:spPr>
          <a:xfrm>
            <a:off x="245534" y="2301304"/>
            <a:ext cx="2641600" cy="1504955"/>
          </a:xfrm>
          <a:prstGeom prst="roundRect">
            <a:avLst>
              <a:gd name="adj" fmla="val 10238"/>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Liên Xô và Đông Âu từ chối tham gia Kế hoạch Mác-san</a:t>
            </a:r>
            <a:r>
              <a:rPr lang="en-US" sz="2000">
                <a:solidFill>
                  <a:srgbClr val="000000"/>
                </a:solidFill>
              </a:rPr>
              <a:t>.</a:t>
            </a:r>
          </a:p>
        </p:txBody>
      </p:sp>
      <p:grpSp>
        <p:nvGrpSpPr>
          <p:cNvPr id="37" name="Group 36">
            <a:extLst>
              <a:ext uri="{FF2B5EF4-FFF2-40B4-BE49-F238E27FC236}">
                <a16:creationId xmlns:a16="http://schemas.microsoft.com/office/drawing/2014/main" id="{0DBC5D4B-6085-03ED-2152-E21ED5DFB863}"/>
              </a:ext>
            </a:extLst>
          </p:cNvPr>
          <p:cNvGrpSpPr/>
          <p:nvPr/>
        </p:nvGrpSpPr>
        <p:grpSpPr>
          <a:xfrm>
            <a:off x="3052234" y="2301302"/>
            <a:ext cx="2510367" cy="1504955"/>
            <a:chOff x="3788833" y="1940986"/>
            <a:chExt cx="2510367" cy="1504955"/>
          </a:xfrm>
        </p:grpSpPr>
        <p:sp>
          <p:nvSpPr>
            <p:cNvPr id="35" name="Arrow: Right 34">
              <a:extLst>
                <a:ext uri="{FF2B5EF4-FFF2-40B4-BE49-F238E27FC236}">
                  <a16:creationId xmlns:a16="http://schemas.microsoft.com/office/drawing/2014/main" id="{6C3407CF-33CF-4995-F5F3-1A4C5B9A9E6F}"/>
                </a:ext>
              </a:extLst>
            </p:cNvPr>
            <p:cNvSpPr/>
            <p:nvPr/>
          </p:nvSpPr>
          <p:spPr>
            <a:xfrm>
              <a:off x="3788833" y="2523073"/>
              <a:ext cx="431800" cy="340783"/>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3A930C0B-859C-1EF7-FFE8-5E3FD1A4BAE4}"/>
                </a:ext>
              </a:extLst>
            </p:cNvPr>
            <p:cNvSpPr/>
            <p:nvPr/>
          </p:nvSpPr>
          <p:spPr>
            <a:xfrm>
              <a:off x="4385733" y="1940986"/>
              <a:ext cx="1913467" cy="1504955"/>
            </a:xfrm>
            <a:prstGeom prst="roundRect">
              <a:avLst>
                <a:gd name="adj" fmla="val 10238"/>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T</a:t>
              </a:r>
              <a:r>
                <a:rPr lang="vi-VN" sz="2000">
                  <a:solidFill>
                    <a:srgbClr val="000000"/>
                  </a:solidFill>
                </a:rPr>
                <a:t>hành lập một tổ chức kinh tế riêng rẽ.</a:t>
              </a:r>
              <a:endParaRPr lang="en-US" sz="2000">
                <a:solidFill>
                  <a:srgbClr val="000000"/>
                </a:solidFill>
              </a:endParaRPr>
            </a:p>
          </p:txBody>
        </p:sp>
      </p:grpSp>
      <p:grpSp>
        <p:nvGrpSpPr>
          <p:cNvPr id="38" name="Group 37">
            <a:extLst>
              <a:ext uri="{FF2B5EF4-FFF2-40B4-BE49-F238E27FC236}">
                <a16:creationId xmlns:a16="http://schemas.microsoft.com/office/drawing/2014/main" id="{FB72F56F-D893-2259-A09A-2DB956854525}"/>
              </a:ext>
            </a:extLst>
          </p:cNvPr>
          <p:cNvGrpSpPr/>
          <p:nvPr/>
        </p:nvGrpSpPr>
        <p:grpSpPr>
          <a:xfrm>
            <a:off x="5727701" y="2301302"/>
            <a:ext cx="3183467" cy="1504955"/>
            <a:chOff x="3788833" y="1940986"/>
            <a:chExt cx="3183467" cy="1504955"/>
          </a:xfrm>
        </p:grpSpPr>
        <p:sp>
          <p:nvSpPr>
            <p:cNvPr id="39" name="Arrow: Right 38">
              <a:extLst>
                <a:ext uri="{FF2B5EF4-FFF2-40B4-BE49-F238E27FC236}">
                  <a16:creationId xmlns:a16="http://schemas.microsoft.com/office/drawing/2014/main" id="{7913130D-8C4B-EAE8-BB78-8838B3F4ABE5}"/>
                </a:ext>
              </a:extLst>
            </p:cNvPr>
            <p:cNvSpPr/>
            <p:nvPr/>
          </p:nvSpPr>
          <p:spPr>
            <a:xfrm>
              <a:off x="3788833" y="2523073"/>
              <a:ext cx="431800" cy="340783"/>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78B57D4E-7905-23CA-2FC4-3A797492C4E9}"/>
                </a:ext>
              </a:extLst>
            </p:cNvPr>
            <p:cNvSpPr/>
            <p:nvPr/>
          </p:nvSpPr>
          <p:spPr>
            <a:xfrm>
              <a:off x="4385733" y="1940986"/>
              <a:ext cx="2586567" cy="1504955"/>
            </a:xfrm>
            <a:prstGeom prst="roundRect">
              <a:avLst>
                <a:gd name="adj" fmla="val 10238"/>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Mỹ và Tây Âu lo sợ ảnh hưởng của chủ nghĩa cộng sản. </a:t>
              </a:r>
              <a:endParaRPr lang="en-US" sz="2000">
                <a:solidFill>
                  <a:srgbClr val="000000"/>
                </a:solidFill>
              </a:endParaRPr>
            </a:p>
          </p:txBody>
        </p:sp>
      </p:grpSp>
      <p:sp>
        <p:nvSpPr>
          <p:cNvPr id="41" name="Rectangle: Rounded Corners 40">
            <a:extLst>
              <a:ext uri="{FF2B5EF4-FFF2-40B4-BE49-F238E27FC236}">
                <a16:creationId xmlns:a16="http://schemas.microsoft.com/office/drawing/2014/main" id="{75B9B39C-CBE7-FE47-5B47-4BF26AB1A469}"/>
              </a:ext>
            </a:extLst>
          </p:cNvPr>
          <p:cNvSpPr/>
          <p:nvPr/>
        </p:nvSpPr>
        <p:spPr>
          <a:xfrm>
            <a:off x="245534" y="3935961"/>
            <a:ext cx="2641600" cy="980366"/>
          </a:xfrm>
          <a:prstGeom prst="roundRect">
            <a:avLst>
              <a:gd name="adj" fmla="val 10238"/>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1948: Liên Xô phong toả Tây Béc-lin. </a:t>
            </a:r>
          </a:p>
        </p:txBody>
      </p:sp>
      <p:grpSp>
        <p:nvGrpSpPr>
          <p:cNvPr id="42" name="Group 41">
            <a:extLst>
              <a:ext uri="{FF2B5EF4-FFF2-40B4-BE49-F238E27FC236}">
                <a16:creationId xmlns:a16="http://schemas.microsoft.com/office/drawing/2014/main" id="{A1F8D263-AB3C-B5C4-CA8F-A364D063A591}"/>
              </a:ext>
            </a:extLst>
          </p:cNvPr>
          <p:cNvGrpSpPr/>
          <p:nvPr/>
        </p:nvGrpSpPr>
        <p:grpSpPr>
          <a:xfrm>
            <a:off x="3052234" y="3935961"/>
            <a:ext cx="5858934" cy="980366"/>
            <a:chOff x="3788833" y="1940987"/>
            <a:chExt cx="5858934" cy="980366"/>
          </a:xfrm>
        </p:grpSpPr>
        <p:sp>
          <p:nvSpPr>
            <p:cNvPr id="43" name="Arrow: Right 42">
              <a:extLst>
                <a:ext uri="{FF2B5EF4-FFF2-40B4-BE49-F238E27FC236}">
                  <a16:creationId xmlns:a16="http://schemas.microsoft.com/office/drawing/2014/main" id="{8A20CC14-223B-B696-2B7C-8722F015EF15}"/>
                </a:ext>
              </a:extLst>
            </p:cNvPr>
            <p:cNvSpPr/>
            <p:nvPr/>
          </p:nvSpPr>
          <p:spPr>
            <a:xfrm>
              <a:off x="3788833" y="2260778"/>
              <a:ext cx="431800" cy="340783"/>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E46F9163-C64F-0F6D-911C-9C481DDAF38D}"/>
                </a:ext>
              </a:extLst>
            </p:cNvPr>
            <p:cNvSpPr/>
            <p:nvPr/>
          </p:nvSpPr>
          <p:spPr>
            <a:xfrm>
              <a:off x="4385733" y="1940987"/>
              <a:ext cx="5262034" cy="980366"/>
            </a:xfrm>
            <a:prstGeom prst="roundRect">
              <a:avLst>
                <a:gd name="adj" fmla="val 10238"/>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T</a:t>
              </a:r>
              <a:r>
                <a:rPr lang="vi-VN" sz="2000">
                  <a:solidFill>
                    <a:srgbClr val="000000"/>
                  </a:solidFill>
                </a:rPr>
                <a:t>ăng cường sức mạnh quân sự</a:t>
              </a:r>
              <a:r>
                <a:rPr lang="en-US" sz="2000">
                  <a:solidFill>
                    <a:srgbClr val="000000"/>
                  </a:solidFill>
                </a:rPr>
                <a:t>, đ</a:t>
              </a:r>
              <a:r>
                <a:rPr lang="vi-VN" sz="2000">
                  <a:solidFill>
                    <a:srgbClr val="000000"/>
                  </a:solidFill>
                </a:rPr>
                <a:t>ảm bảo an ninh cho các nước Tây Âu.</a:t>
              </a:r>
              <a:endParaRPr lang="en-US" sz="2000">
                <a:solidFill>
                  <a:srgbClr val="000000"/>
                </a:solidFill>
              </a:endParaRPr>
            </a:p>
          </p:txBody>
        </p:sp>
      </p:grpSp>
    </p:spTree>
    <p:extLst>
      <p:ext uri="{BB962C8B-B14F-4D97-AF65-F5344CB8AC3E}">
        <p14:creationId xmlns:p14="http://schemas.microsoft.com/office/powerpoint/2010/main" val="3492564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barn(inVertical)">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randombar(horizontal)">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left)">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left)">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randombar(horizontal)">
                                      <p:cBhvr>
                                        <p:cTn id="43" dur="500"/>
                                        <p:tgtEl>
                                          <p:spTgt spid="4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wipe(left)">
                                      <p:cBhvr>
                                        <p:cTn id="4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1" grpId="0" animBg="1"/>
      <p:bldP spid="33" grpId="0"/>
      <p:bldP spid="34" grpId="0" animBg="1"/>
      <p:bldP spid="4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5373E61-AF3C-BA69-8AF0-855381F8B1F3}"/>
              </a:ext>
            </a:extLst>
          </p:cNvPr>
          <p:cNvGrpSpPr/>
          <p:nvPr/>
        </p:nvGrpSpPr>
        <p:grpSpPr>
          <a:xfrm>
            <a:off x="413997" y="733732"/>
            <a:ext cx="2810933" cy="3676036"/>
            <a:chOff x="516467" y="558800"/>
            <a:chExt cx="2810933" cy="3676036"/>
          </a:xfrm>
        </p:grpSpPr>
        <p:sp>
          <p:nvSpPr>
            <p:cNvPr id="4" name="TextBox 3">
              <a:extLst>
                <a:ext uri="{FF2B5EF4-FFF2-40B4-BE49-F238E27FC236}">
                  <a16:creationId xmlns:a16="http://schemas.microsoft.com/office/drawing/2014/main" id="{18312613-355D-29E1-8FD4-17BC5741C164}"/>
                </a:ext>
              </a:extLst>
            </p:cNvPr>
            <p:cNvSpPr txBox="1"/>
            <p:nvPr/>
          </p:nvSpPr>
          <p:spPr>
            <a:xfrm>
              <a:off x="516467" y="558800"/>
              <a:ext cx="2810933" cy="707886"/>
            </a:xfrm>
            <a:prstGeom prst="rect">
              <a:avLst/>
            </a:prstGeom>
            <a:noFill/>
          </p:spPr>
          <p:txBody>
            <a:bodyPr wrap="square" rtlCol="0">
              <a:spAutoFit/>
            </a:bodyPr>
            <a:lstStyle/>
            <a:p>
              <a:pPr algn="ctr"/>
              <a:r>
                <a:rPr lang="en-US" sz="4000">
                  <a:solidFill>
                    <a:srgbClr val="498349"/>
                  </a:solidFill>
                  <a:latin typeface="Cooper Black" panose="0208090404030B020404" pitchFamily="18" charset="0"/>
                </a:rPr>
                <a:t>4/4/1949</a:t>
              </a:r>
            </a:p>
          </p:txBody>
        </p:sp>
        <p:pic>
          <p:nvPicPr>
            <p:cNvPr id="6" name="Picture 5" descr="A blue and black flag with white text&#10;&#10;Description automatically generated">
              <a:extLst>
                <a:ext uri="{FF2B5EF4-FFF2-40B4-BE49-F238E27FC236}">
                  <a16:creationId xmlns:a16="http://schemas.microsoft.com/office/drawing/2014/main" id="{6D3D538D-C1AA-B2E2-BF69-B6DCCB60F661}"/>
                </a:ext>
              </a:extLst>
            </p:cNvPr>
            <p:cNvPicPr>
              <a:picLocks noChangeAspect="1"/>
            </p:cNvPicPr>
            <p:nvPr/>
          </p:nvPicPr>
          <p:blipFill>
            <a:blip r:embed="rId2"/>
            <a:stretch>
              <a:fillRect/>
            </a:stretch>
          </p:blipFill>
          <p:spPr>
            <a:xfrm>
              <a:off x="516467" y="1337733"/>
              <a:ext cx="2808536" cy="1405731"/>
            </a:xfrm>
            <a:prstGeom prst="rect">
              <a:avLst/>
            </a:prstGeom>
          </p:spPr>
        </p:pic>
        <p:sp>
          <p:nvSpPr>
            <p:cNvPr id="8" name="TextBox 7">
              <a:extLst>
                <a:ext uri="{FF2B5EF4-FFF2-40B4-BE49-F238E27FC236}">
                  <a16:creationId xmlns:a16="http://schemas.microsoft.com/office/drawing/2014/main" id="{CB6C8E34-8555-F1A3-5C98-80509DBBF330}"/>
                </a:ext>
              </a:extLst>
            </p:cNvPr>
            <p:cNvSpPr txBox="1"/>
            <p:nvPr/>
          </p:nvSpPr>
          <p:spPr>
            <a:xfrm>
              <a:off x="516467" y="2814511"/>
              <a:ext cx="2808535" cy="1420325"/>
            </a:xfrm>
            <a:prstGeom prst="rect">
              <a:avLst/>
            </a:prstGeom>
            <a:noFill/>
          </p:spPr>
          <p:txBody>
            <a:bodyPr wrap="square">
              <a:spAutoFit/>
            </a:bodyPr>
            <a:lstStyle/>
            <a:p>
              <a:pPr algn="ctr">
                <a:lnSpc>
                  <a:spcPct val="150000"/>
                </a:lnSpc>
              </a:pPr>
              <a:r>
                <a:rPr lang="vi-VN" sz="2000"/>
                <a:t>Thành lập Tổ chức Hiệp ước Bắc Đại Tây Dương - NATO </a:t>
              </a:r>
              <a:endParaRPr lang="en-US" sz="2000"/>
            </a:p>
          </p:txBody>
        </p:sp>
      </p:grpSp>
      <p:grpSp>
        <p:nvGrpSpPr>
          <p:cNvPr id="10" name="Group 9">
            <a:extLst>
              <a:ext uri="{FF2B5EF4-FFF2-40B4-BE49-F238E27FC236}">
                <a16:creationId xmlns:a16="http://schemas.microsoft.com/office/drawing/2014/main" id="{AAE839E3-8093-4930-7C6E-FA775B145420}"/>
              </a:ext>
            </a:extLst>
          </p:cNvPr>
          <p:cNvGrpSpPr/>
          <p:nvPr/>
        </p:nvGrpSpPr>
        <p:grpSpPr>
          <a:xfrm>
            <a:off x="3549365" y="298520"/>
            <a:ext cx="5373024" cy="4546459"/>
            <a:chOff x="-1109133" y="1641931"/>
            <a:chExt cx="5373024" cy="4546459"/>
          </a:xfrm>
        </p:grpSpPr>
        <p:pic>
          <p:nvPicPr>
            <p:cNvPr id="11" name="Picture 10">
              <a:extLst>
                <a:ext uri="{FF2B5EF4-FFF2-40B4-BE49-F238E27FC236}">
                  <a16:creationId xmlns:a16="http://schemas.microsoft.com/office/drawing/2014/main" id="{ED59F746-3422-41E5-45EB-BB10098F1841}"/>
                </a:ext>
              </a:extLst>
            </p:cNvPr>
            <p:cNvPicPr>
              <a:picLocks noChangeAspect="1"/>
            </p:cNvPicPr>
            <p:nvPr/>
          </p:nvPicPr>
          <p:blipFill>
            <a:blip r:embed="rId3"/>
            <a:srcRect/>
            <a:stretch/>
          </p:blipFill>
          <p:spPr>
            <a:xfrm>
              <a:off x="-1109133" y="1641931"/>
              <a:ext cx="5373024" cy="3761116"/>
            </a:xfrm>
            <a:prstGeom prst="rect">
              <a:avLst/>
            </a:prstGeom>
          </p:spPr>
        </p:pic>
        <p:sp>
          <p:nvSpPr>
            <p:cNvPr id="12" name="TextBox 11">
              <a:extLst>
                <a:ext uri="{FF2B5EF4-FFF2-40B4-BE49-F238E27FC236}">
                  <a16:creationId xmlns:a16="http://schemas.microsoft.com/office/drawing/2014/main" id="{4823BA1B-5B1C-11D6-A413-A81D301B8A7A}"/>
                </a:ext>
              </a:extLst>
            </p:cNvPr>
            <p:cNvSpPr txBox="1"/>
            <p:nvPr/>
          </p:nvSpPr>
          <p:spPr>
            <a:xfrm>
              <a:off x="-460264" y="5403047"/>
              <a:ext cx="4075285" cy="78534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Lễ kĩ kết Hiệp ước Bắc Đại Tây Dương vào ngày 4/4/1949 tại Washington DC, Mỹ </a:t>
              </a:r>
              <a:endParaRPr kumimoji="0" lang="vi-VN" sz="16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33494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14" presetClass="entr" presetSubtype="1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B5C1B56-577A-CAF1-FC6C-68516016F701}"/>
              </a:ext>
            </a:extLst>
          </p:cNvPr>
          <p:cNvGrpSpPr/>
          <p:nvPr/>
        </p:nvGrpSpPr>
        <p:grpSpPr>
          <a:xfrm>
            <a:off x="4732686" y="1194755"/>
            <a:ext cx="4132598" cy="3741205"/>
            <a:chOff x="708492" y="2225728"/>
            <a:chExt cx="4132598" cy="3741205"/>
          </a:xfrm>
        </p:grpSpPr>
        <p:pic>
          <p:nvPicPr>
            <p:cNvPr id="6" name="Picture 5">
              <a:extLst>
                <a:ext uri="{FF2B5EF4-FFF2-40B4-BE49-F238E27FC236}">
                  <a16:creationId xmlns:a16="http://schemas.microsoft.com/office/drawing/2014/main" id="{83F82A5E-F9B6-7E3F-5814-F495F3D13655}"/>
                </a:ext>
              </a:extLst>
            </p:cNvPr>
            <p:cNvPicPr>
              <a:picLocks noChangeAspect="1"/>
            </p:cNvPicPr>
            <p:nvPr/>
          </p:nvPicPr>
          <p:blipFill>
            <a:blip r:embed="rId2"/>
            <a:srcRect/>
            <a:stretch/>
          </p:blipFill>
          <p:spPr>
            <a:xfrm>
              <a:off x="708492" y="2225728"/>
              <a:ext cx="4132598" cy="2753989"/>
            </a:xfrm>
            <a:prstGeom prst="rect">
              <a:avLst/>
            </a:prstGeom>
          </p:spPr>
        </p:pic>
        <p:sp>
          <p:nvSpPr>
            <p:cNvPr id="7" name="TextBox 6">
              <a:extLst>
                <a:ext uri="{FF2B5EF4-FFF2-40B4-BE49-F238E27FC236}">
                  <a16:creationId xmlns:a16="http://schemas.microsoft.com/office/drawing/2014/main" id="{A9419054-D4FB-33B2-72BD-2F031EA1D6C5}"/>
                </a:ext>
              </a:extLst>
            </p:cNvPr>
            <p:cNvSpPr txBox="1"/>
            <p:nvPr/>
          </p:nvSpPr>
          <p:spPr>
            <a:xfrm>
              <a:off x="905103" y="4945050"/>
              <a:ext cx="3739374" cy="102188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Các nhà lãnh đạo NATO</a:t>
              </a:r>
              <a:r>
                <a:rPr kumimoji="0" lang="en-US" sz="1400" b="0" i="0" u="none" strike="noStrike" kern="0" cap="none" spc="0" normalizeH="0" baseline="0" noProof="0">
                  <a:ln>
                    <a:noFill/>
                  </a:ln>
                  <a:solidFill>
                    <a:srgbClr val="000000"/>
                  </a:solidFill>
                  <a:effectLst/>
                  <a:uLnTx/>
                  <a:uFillTx/>
                  <a:latin typeface="Arial"/>
                  <a:cs typeface="Arial"/>
                  <a:sym typeface="Arial"/>
                </a:rPr>
                <a:t> trong Hội nghị thượng đỉnh ở Oa-sinh-tơn, 2024 để</a:t>
              </a:r>
              <a:r>
                <a:rPr kumimoji="0" lang="vi-VN" sz="1400" b="0" i="0" u="none" strike="noStrike" kern="0" cap="none" spc="0" normalizeH="0" baseline="0" noProof="0">
                  <a:ln>
                    <a:noFill/>
                  </a:ln>
                  <a:solidFill>
                    <a:srgbClr val="000000"/>
                  </a:solidFill>
                  <a:effectLst/>
                  <a:uLnTx/>
                  <a:uFillTx/>
                  <a:latin typeface="Arial"/>
                  <a:cs typeface="Arial"/>
                  <a:sym typeface="Arial"/>
                </a:rPr>
                <a:t> dự lễ </a:t>
              </a:r>
              <a:endParaRPr kumimoji="0" lang="en-US"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kỷ niệm 75 năm thành lập liên minh quân sự. </a:t>
              </a:r>
            </a:p>
          </p:txBody>
        </p:sp>
      </p:grpSp>
      <p:grpSp>
        <p:nvGrpSpPr>
          <p:cNvPr id="8" name="Group 7">
            <a:extLst>
              <a:ext uri="{FF2B5EF4-FFF2-40B4-BE49-F238E27FC236}">
                <a16:creationId xmlns:a16="http://schemas.microsoft.com/office/drawing/2014/main" id="{E6A5BC66-32CA-BFA0-623F-DBE9AA54032D}"/>
              </a:ext>
            </a:extLst>
          </p:cNvPr>
          <p:cNvGrpSpPr/>
          <p:nvPr/>
        </p:nvGrpSpPr>
        <p:grpSpPr>
          <a:xfrm>
            <a:off x="230431" y="207540"/>
            <a:ext cx="4237492" cy="4178814"/>
            <a:chOff x="-956733" y="1732854"/>
            <a:chExt cx="4237492" cy="4178814"/>
          </a:xfrm>
        </p:grpSpPr>
        <p:pic>
          <p:nvPicPr>
            <p:cNvPr id="16" name="Picture 15">
              <a:extLst>
                <a:ext uri="{FF2B5EF4-FFF2-40B4-BE49-F238E27FC236}">
                  <a16:creationId xmlns:a16="http://schemas.microsoft.com/office/drawing/2014/main" id="{950C06E4-74DE-B992-A1EF-1742B94BB52E}"/>
                </a:ext>
              </a:extLst>
            </p:cNvPr>
            <p:cNvPicPr>
              <a:picLocks noChangeAspect="1"/>
            </p:cNvPicPr>
            <p:nvPr/>
          </p:nvPicPr>
          <p:blipFill>
            <a:blip r:embed="rId3"/>
            <a:srcRect/>
            <a:stretch/>
          </p:blipFill>
          <p:spPr>
            <a:xfrm>
              <a:off x="-956733" y="1732854"/>
              <a:ext cx="4237492" cy="3156931"/>
            </a:xfrm>
            <a:prstGeom prst="rect">
              <a:avLst/>
            </a:prstGeom>
          </p:spPr>
        </p:pic>
        <p:sp>
          <p:nvSpPr>
            <p:cNvPr id="18" name="TextBox 17">
              <a:extLst>
                <a:ext uri="{FF2B5EF4-FFF2-40B4-BE49-F238E27FC236}">
                  <a16:creationId xmlns:a16="http://schemas.microsoft.com/office/drawing/2014/main" id="{9F3AF9A9-BD5F-88CD-910C-434787C87E5E}"/>
                </a:ext>
              </a:extLst>
            </p:cNvPr>
            <p:cNvSpPr txBox="1"/>
            <p:nvPr/>
          </p:nvSpPr>
          <p:spPr>
            <a:xfrm>
              <a:off x="-648615" y="4889785"/>
              <a:ext cx="3621255" cy="102188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Tây Đức gia nhập NATO vào năm 1955, dẫn đến sự hình thành Hiệp ước Warsaw đối thủ trong Chiến tranh Lạnh.</a:t>
              </a:r>
            </a:p>
          </p:txBody>
        </p:sp>
      </p:grpSp>
      <p:pic>
        <p:nvPicPr>
          <p:cNvPr id="2" name="Picture 1">
            <a:extLst>
              <a:ext uri="{FF2B5EF4-FFF2-40B4-BE49-F238E27FC236}">
                <a16:creationId xmlns:a16="http://schemas.microsoft.com/office/drawing/2014/main" id="{4635C472-1F73-36AC-A202-669A145AEC38}"/>
              </a:ext>
            </a:extLst>
          </p:cNvPr>
          <p:cNvPicPr>
            <a:picLocks noChangeAspect="1"/>
          </p:cNvPicPr>
          <p:nvPr/>
        </p:nvPicPr>
        <p:blipFill>
          <a:blip r:embed="rId4"/>
          <a:stretch>
            <a:fillRect/>
          </a:stretch>
        </p:blipFill>
        <p:spPr>
          <a:xfrm>
            <a:off x="0" y="4913240"/>
            <a:ext cx="1103191" cy="218007"/>
          </a:xfrm>
          <a:prstGeom prst="rect">
            <a:avLst/>
          </a:prstGeom>
        </p:spPr>
      </p:pic>
    </p:spTree>
    <p:extLst>
      <p:ext uri="{BB962C8B-B14F-4D97-AF65-F5344CB8AC3E}">
        <p14:creationId xmlns:p14="http://schemas.microsoft.com/office/powerpoint/2010/main" val="95206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76C9475-F9D5-8BC6-6272-EBE5EE2B23ED}"/>
              </a:ext>
            </a:extLst>
          </p:cNvPr>
          <p:cNvSpPr/>
          <p:nvPr/>
        </p:nvSpPr>
        <p:spPr>
          <a:xfrm>
            <a:off x="2070100" y="423333"/>
            <a:ext cx="5003800" cy="863600"/>
          </a:xfrm>
          <a:prstGeom prst="roundRect">
            <a:avLst>
              <a:gd name="adj" fmla="val 50000"/>
            </a:avLst>
          </a:prstGeom>
          <a:solidFill>
            <a:schemeClr val="accent1">
              <a:lumMod val="60000"/>
              <a:lumOff val="4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a:solidFill>
                  <a:schemeClr val="bg1">
                    <a:lumMod val="10000"/>
                  </a:schemeClr>
                </a:solidFill>
              </a:rPr>
              <a:t>Ru-dơ-ven.</a:t>
            </a:r>
            <a:endParaRPr lang="en-US" sz="3200" b="1">
              <a:solidFill>
                <a:schemeClr val="bg1">
                  <a:lumMod val="10000"/>
                </a:schemeClr>
              </a:solidFill>
            </a:endParaRPr>
          </a:p>
        </p:txBody>
      </p:sp>
      <p:sp>
        <p:nvSpPr>
          <p:cNvPr id="3" name="Rectangle: Rounded Corners 2">
            <a:extLst>
              <a:ext uri="{FF2B5EF4-FFF2-40B4-BE49-F238E27FC236}">
                <a16:creationId xmlns:a16="http://schemas.microsoft.com/office/drawing/2014/main" id="{FA80CE92-7D7C-35E5-F1F6-DA8D1F59593E}"/>
              </a:ext>
            </a:extLst>
          </p:cNvPr>
          <p:cNvSpPr/>
          <p:nvPr/>
        </p:nvSpPr>
        <p:spPr>
          <a:xfrm>
            <a:off x="2070100" y="423331"/>
            <a:ext cx="5003800" cy="863600"/>
          </a:xfrm>
          <a:prstGeom prst="roundRect">
            <a:avLst>
              <a:gd name="adj" fmla="val 50000"/>
            </a:avLst>
          </a:prstGeom>
          <a:solidFill>
            <a:schemeClr val="accent1">
              <a:lumMod val="60000"/>
              <a:lumOff val="4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lumMod val="10000"/>
                  </a:schemeClr>
                </a:solidFill>
              </a:rPr>
              <a:t>ÔNG LÀ AI?</a:t>
            </a:r>
          </a:p>
        </p:txBody>
      </p:sp>
      <p:sp>
        <p:nvSpPr>
          <p:cNvPr id="4" name="Rectangle: Rounded Corners 3">
            <a:extLst>
              <a:ext uri="{FF2B5EF4-FFF2-40B4-BE49-F238E27FC236}">
                <a16:creationId xmlns:a16="http://schemas.microsoft.com/office/drawing/2014/main" id="{9C0AD2D4-988C-1E3C-AE18-8D87053F16C4}"/>
              </a:ext>
            </a:extLst>
          </p:cNvPr>
          <p:cNvSpPr/>
          <p:nvPr/>
        </p:nvSpPr>
        <p:spPr>
          <a:xfrm>
            <a:off x="296334" y="1595971"/>
            <a:ext cx="3056466" cy="1320800"/>
          </a:xfrm>
          <a:prstGeom prst="roundRect">
            <a:avLst>
              <a:gd name="adj" fmla="val 9350"/>
            </a:avLst>
          </a:prstGeom>
          <a:solidFill>
            <a:schemeClr val="accent4"/>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rgbClr val="000000"/>
                </a:solidFill>
                <a:effectLst/>
                <a:ea typeface="Calibri" panose="020F0502020204030204" pitchFamily="34" charset="0"/>
              </a:rPr>
              <a:t>Tổng thống thứ 32 của Hoa Kỳ từ năm 1933 cho đến khi qua đời (năm 1945). </a:t>
            </a:r>
            <a:endParaRPr lang="en-US"/>
          </a:p>
        </p:txBody>
      </p:sp>
      <p:sp>
        <p:nvSpPr>
          <p:cNvPr id="5" name="Rectangle: Rounded Corners 4">
            <a:extLst>
              <a:ext uri="{FF2B5EF4-FFF2-40B4-BE49-F238E27FC236}">
                <a16:creationId xmlns:a16="http://schemas.microsoft.com/office/drawing/2014/main" id="{E45EAAF9-C5AB-1889-E5FE-BD0909B82D66}"/>
              </a:ext>
            </a:extLst>
          </p:cNvPr>
          <p:cNvSpPr/>
          <p:nvPr/>
        </p:nvSpPr>
        <p:spPr>
          <a:xfrm>
            <a:off x="296334" y="3052236"/>
            <a:ext cx="3056466" cy="1667933"/>
          </a:xfrm>
          <a:prstGeom prst="roundRect">
            <a:avLst>
              <a:gd name="adj" fmla="val 9350"/>
            </a:avLst>
          </a:prstGeom>
          <a:solidFill>
            <a:schemeClr val="accent4"/>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rgbClr val="000000"/>
                </a:solidFill>
                <a:effectLst/>
                <a:ea typeface="Calibri" panose="020F0502020204030204" pitchFamily="34" charset="0"/>
              </a:rPr>
              <a:t>Thành viên Đảng Dân chủ, là tổng thống duy nhất trong lịch sử Hoa Kỳ đã đắc cử 4 nhiệm kỳ liên tiếp </a:t>
            </a:r>
            <a:endParaRPr lang="en-US"/>
          </a:p>
        </p:txBody>
      </p:sp>
      <p:sp>
        <p:nvSpPr>
          <p:cNvPr id="6" name="Rectangle: Rounded Corners 5">
            <a:extLst>
              <a:ext uri="{FF2B5EF4-FFF2-40B4-BE49-F238E27FC236}">
                <a16:creationId xmlns:a16="http://schemas.microsoft.com/office/drawing/2014/main" id="{9ADECEE0-7049-F260-CF6A-4460C0E1A950}"/>
              </a:ext>
            </a:extLst>
          </p:cNvPr>
          <p:cNvSpPr/>
          <p:nvPr/>
        </p:nvSpPr>
        <p:spPr>
          <a:xfrm>
            <a:off x="3450168" y="1595971"/>
            <a:ext cx="3056466" cy="1320800"/>
          </a:xfrm>
          <a:prstGeom prst="roundRect">
            <a:avLst>
              <a:gd name="adj" fmla="val 9350"/>
            </a:avLst>
          </a:prstGeom>
          <a:solidFill>
            <a:schemeClr val="accent4"/>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effectLst/>
                <a:ea typeface="Calibri" panose="020F0502020204030204" pitchFamily="34" charset="0"/>
              </a:rPr>
              <a:t>T</a:t>
            </a:r>
            <a:r>
              <a:rPr lang="vi-VN" sz="1800">
                <a:solidFill>
                  <a:srgbClr val="000000"/>
                </a:solidFill>
                <a:effectLst/>
                <a:ea typeface="Calibri" panose="020F0502020204030204" pitchFamily="34" charset="0"/>
              </a:rPr>
              <a:t>rở thành nhân vật trung tâm trong các sự kiện thế giới vào nửa đầu </a:t>
            </a:r>
            <a:r>
              <a:rPr lang="en-US" sz="1800">
                <a:solidFill>
                  <a:srgbClr val="000000"/>
                </a:solidFill>
                <a:effectLst/>
                <a:ea typeface="Calibri" panose="020F0502020204030204" pitchFamily="34" charset="0"/>
              </a:rPr>
              <a:t>TK </a:t>
            </a:r>
            <a:r>
              <a:rPr lang="vi-VN" sz="1800">
                <a:solidFill>
                  <a:srgbClr val="000000"/>
                </a:solidFill>
                <a:effectLst/>
                <a:ea typeface="Calibri" panose="020F0502020204030204" pitchFamily="34" charset="0"/>
              </a:rPr>
              <a:t>XX. </a:t>
            </a:r>
            <a:endParaRPr lang="en-US"/>
          </a:p>
        </p:txBody>
      </p:sp>
      <p:sp>
        <p:nvSpPr>
          <p:cNvPr id="7" name="Rectangle: Rounded Corners 6">
            <a:extLst>
              <a:ext uri="{FF2B5EF4-FFF2-40B4-BE49-F238E27FC236}">
                <a16:creationId xmlns:a16="http://schemas.microsoft.com/office/drawing/2014/main" id="{5EA8DC49-39B0-CA08-EA1D-3B81FCC6F175}"/>
              </a:ext>
            </a:extLst>
          </p:cNvPr>
          <p:cNvSpPr/>
          <p:nvPr/>
        </p:nvSpPr>
        <p:spPr>
          <a:xfrm>
            <a:off x="3450168" y="3052235"/>
            <a:ext cx="3056466" cy="1667932"/>
          </a:xfrm>
          <a:prstGeom prst="roundRect">
            <a:avLst>
              <a:gd name="adj" fmla="val 9350"/>
            </a:avLst>
          </a:prstGeom>
          <a:solidFill>
            <a:schemeClr val="accent4"/>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effectLst/>
                <a:ea typeface="Calibri" panose="020F0502020204030204" pitchFamily="34" charset="0"/>
              </a:rPr>
              <a:t>Đã chỉ đạo chính phủ liên bang trong phần lớn thời kì Đại khủng hoảng</a:t>
            </a:r>
            <a:endParaRPr lang="en-US"/>
          </a:p>
        </p:txBody>
      </p:sp>
      <p:sp>
        <p:nvSpPr>
          <p:cNvPr id="8" name="Rectangle: Rounded Corners 7">
            <a:extLst>
              <a:ext uri="{FF2B5EF4-FFF2-40B4-BE49-F238E27FC236}">
                <a16:creationId xmlns:a16="http://schemas.microsoft.com/office/drawing/2014/main" id="{A9115821-D127-9550-01E8-294686BE3D17}"/>
              </a:ext>
            </a:extLst>
          </p:cNvPr>
          <p:cNvSpPr/>
          <p:nvPr/>
        </p:nvSpPr>
        <p:spPr>
          <a:xfrm>
            <a:off x="6604002" y="1595970"/>
            <a:ext cx="2328332" cy="3124197"/>
          </a:xfrm>
          <a:prstGeom prst="roundRect">
            <a:avLst>
              <a:gd name="adj" fmla="val 5714"/>
            </a:avLst>
          </a:prstGeom>
          <a:solidFill>
            <a:schemeClr val="accent4"/>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ea typeface="Calibri" panose="020F0502020204030204" pitchFamily="34" charset="0"/>
              </a:rPr>
              <a:t>T</a:t>
            </a:r>
            <a:r>
              <a:rPr lang="vi-VN" sz="1800">
                <a:solidFill>
                  <a:srgbClr val="000000"/>
                </a:solidFill>
                <a:effectLst/>
                <a:ea typeface="Calibri" panose="020F0502020204030204" pitchFamily="34" charset="0"/>
              </a:rPr>
              <a:t>hực hiện chương trình nghị sự nội địa New Deal nhằm đối phó với cuộc khủng hoảng kinh tế tồi tệ nhất trong lịch sử Hoa Kỳ. </a:t>
            </a:r>
            <a:endParaRPr lang="en-US"/>
          </a:p>
        </p:txBody>
      </p:sp>
      <p:sp>
        <p:nvSpPr>
          <p:cNvPr id="9" name="Multiplication Sign 8">
            <a:hlinkClick r:id="rId3" action="ppaction://hlinksldjump"/>
            <a:extLst>
              <a:ext uri="{FF2B5EF4-FFF2-40B4-BE49-F238E27FC236}">
                <a16:creationId xmlns:a16="http://schemas.microsoft.com/office/drawing/2014/main" id="{C8721AF2-0598-2783-6B7A-770CFCE15D9A}"/>
              </a:ext>
            </a:extLst>
          </p:cNvPr>
          <p:cNvSpPr/>
          <p:nvPr/>
        </p:nvSpPr>
        <p:spPr>
          <a:xfrm>
            <a:off x="0" y="-59267"/>
            <a:ext cx="914400" cy="914400"/>
          </a:xfrm>
          <a:prstGeom prst="mathMultiply">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805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14" presetClass="exit" presetSubtype="10" fill="hold" grpId="0" nodeType="clickEffect">
                                  <p:stCondLst>
                                    <p:cond delay="0"/>
                                  </p:stCondLst>
                                  <p:childTnLst>
                                    <p:animEffect transition="out" filter="randombar(horizontal)">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A868424B-7CFA-F6B0-78DE-C0C8EDD580E7}"/>
              </a:ext>
            </a:extLst>
          </p:cNvPr>
          <p:cNvGrpSpPr/>
          <p:nvPr/>
        </p:nvGrpSpPr>
        <p:grpSpPr>
          <a:xfrm>
            <a:off x="343771" y="2175933"/>
            <a:ext cx="2878666" cy="2752337"/>
            <a:chOff x="224947" y="2584335"/>
            <a:chExt cx="2878666" cy="2752337"/>
          </a:xfrm>
        </p:grpSpPr>
        <p:sp>
          <p:nvSpPr>
            <p:cNvPr id="28" name="TextBox 27">
              <a:extLst>
                <a:ext uri="{FF2B5EF4-FFF2-40B4-BE49-F238E27FC236}">
                  <a16:creationId xmlns:a16="http://schemas.microsoft.com/office/drawing/2014/main" id="{D73E7CE7-0344-D4DB-5C91-8E2FBD177F2A}"/>
                </a:ext>
              </a:extLst>
            </p:cNvPr>
            <p:cNvSpPr txBox="1"/>
            <p:nvPr/>
          </p:nvSpPr>
          <p:spPr>
            <a:xfrm>
              <a:off x="349830" y="2584335"/>
              <a:ext cx="2628900" cy="523220"/>
            </a:xfrm>
            <a:prstGeom prst="rect">
              <a:avLst/>
            </a:prstGeom>
            <a:noFill/>
          </p:spPr>
          <p:txBody>
            <a:bodyPr wrap="square" rtlCol="0">
              <a:spAutoFit/>
            </a:bodyPr>
            <a:lstStyle/>
            <a:p>
              <a:pPr algn="ctr"/>
              <a:r>
                <a:rPr lang="en-US" sz="2800">
                  <a:solidFill>
                    <a:schemeClr val="tx1">
                      <a:lumMod val="50000"/>
                      <a:lumOff val="50000"/>
                    </a:schemeClr>
                  </a:solidFill>
                  <a:latin typeface="Berlin Sans FB Demi" panose="020E0802020502020306" pitchFamily="34" charset="0"/>
                </a:rPr>
                <a:t>1951: ANZUS</a:t>
              </a:r>
            </a:p>
          </p:txBody>
        </p:sp>
        <p:pic>
          <p:nvPicPr>
            <p:cNvPr id="30" name="Picture 29" descr="A black and white logo&#10;&#10;Description automatically generated">
              <a:extLst>
                <a:ext uri="{FF2B5EF4-FFF2-40B4-BE49-F238E27FC236}">
                  <a16:creationId xmlns:a16="http://schemas.microsoft.com/office/drawing/2014/main" id="{1F6520AD-C24D-AF87-0ACC-482B4F7FBED7}"/>
                </a:ext>
              </a:extLst>
            </p:cNvPr>
            <p:cNvPicPr>
              <a:picLocks noChangeAspect="1"/>
            </p:cNvPicPr>
            <p:nvPr/>
          </p:nvPicPr>
          <p:blipFill>
            <a:blip r:embed="rId2"/>
            <a:stretch>
              <a:fillRect/>
            </a:stretch>
          </p:blipFill>
          <p:spPr>
            <a:xfrm>
              <a:off x="927604" y="3107555"/>
              <a:ext cx="1473352" cy="1537811"/>
            </a:xfrm>
            <a:prstGeom prst="ellipse">
              <a:avLst/>
            </a:prstGeom>
          </p:spPr>
        </p:pic>
        <p:sp>
          <p:nvSpPr>
            <p:cNvPr id="31" name="Rectangle: Rounded Corners 30">
              <a:extLst>
                <a:ext uri="{FF2B5EF4-FFF2-40B4-BE49-F238E27FC236}">
                  <a16:creationId xmlns:a16="http://schemas.microsoft.com/office/drawing/2014/main" id="{28BC7000-A04B-FF40-8274-DD2DB5CA5DDA}"/>
                </a:ext>
              </a:extLst>
            </p:cNvPr>
            <p:cNvSpPr/>
            <p:nvPr/>
          </p:nvSpPr>
          <p:spPr>
            <a:xfrm>
              <a:off x="224947" y="4777872"/>
              <a:ext cx="2878666" cy="5588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Nam Thái Bình Dương</a:t>
              </a:r>
            </a:p>
          </p:txBody>
        </p:sp>
      </p:grpSp>
      <p:grpSp>
        <p:nvGrpSpPr>
          <p:cNvPr id="33" name="Group 32">
            <a:extLst>
              <a:ext uri="{FF2B5EF4-FFF2-40B4-BE49-F238E27FC236}">
                <a16:creationId xmlns:a16="http://schemas.microsoft.com/office/drawing/2014/main" id="{227203F8-51E1-9146-F360-1EBED78F62E2}"/>
              </a:ext>
            </a:extLst>
          </p:cNvPr>
          <p:cNvGrpSpPr/>
          <p:nvPr/>
        </p:nvGrpSpPr>
        <p:grpSpPr>
          <a:xfrm>
            <a:off x="3222437" y="2175933"/>
            <a:ext cx="2699123" cy="2752337"/>
            <a:chOff x="118822" y="2584335"/>
            <a:chExt cx="2699123" cy="2752337"/>
          </a:xfrm>
        </p:grpSpPr>
        <p:sp>
          <p:nvSpPr>
            <p:cNvPr id="34" name="TextBox 33">
              <a:extLst>
                <a:ext uri="{FF2B5EF4-FFF2-40B4-BE49-F238E27FC236}">
                  <a16:creationId xmlns:a16="http://schemas.microsoft.com/office/drawing/2014/main" id="{1C6D407A-1608-4FBB-6CD6-1D79BBBBF849}"/>
                </a:ext>
              </a:extLst>
            </p:cNvPr>
            <p:cNvSpPr txBox="1"/>
            <p:nvPr/>
          </p:nvSpPr>
          <p:spPr>
            <a:xfrm>
              <a:off x="118822" y="2584335"/>
              <a:ext cx="2699123" cy="523220"/>
            </a:xfrm>
            <a:prstGeom prst="rect">
              <a:avLst/>
            </a:prstGeom>
            <a:noFill/>
          </p:spPr>
          <p:txBody>
            <a:bodyPr wrap="square" rtlCol="0">
              <a:spAutoFit/>
            </a:bodyPr>
            <a:lstStyle/>
            <a:p>
              <a:pPr algn="ctr"/>
              <a:r>
                <a:rPr lang="en-US" sz="2800">
                  <a:solidFill>
                    <a:schemeClr val="tx1">
                      <a:lumMod val="50000"/>
                      <a:lumOff val="50000"/>
                    </a:schemeClr>
                  </a:solidFill>
                  <a:latin typeface="Berlin Sans FB Demi" panose="020E0802020502020306" pitchFamily="34" charset="0"/>
                </a:rPr>
                <a:t>1954: SEATO</a:t>
              </a:r>
            </a:p>
          </p:txBody>
        </p:sp>
        <p:pic>
          <p:nvPicPr>
            <p:cNvPr id="35" name="Picture 34">
              <a:extLst>
                <a:ext uri="{FF2B5EF4-FFF2-40B4-BE49-F238E27FC236}">
                  <a16:creationId xmlns:a16="http://schemas.microsoft.com/office/drawing/2014/main" id="{F35AF857-FD05-1091-9F1A-1EC3AAFBBCFC}"/>
                </a:ext>
              </a:extLst>
            </p:cNvPr>
            <p:cNvPicPr>
              <a:picLocks noChangeAspect="1"/>
            </p:cNvPicPr>
            <p:nvPr/>
          </p:nvPicPr>
          <p:blipFill>
            <a:blip r:embed="rId3"/>
            <a:srcRect l="19575" r="19575" b="7933"/>
            <a:stretch/>
          </p:blipFill>
          <p:spPr>
            <a:xfrm>
              <a:off x="927604" y="3107555"/>
              <a:ext cx="1473352" cy="1537811"/>
            </a:xfrm>
            <a:prstGeom prst="ellipse">
              <a:avLst/>
            </a:prstGeom>
          </p:spPr>
        </p:pic>
        <p:sp>
          <p:nvSpPr>
            <p:cNvPr id="36" name="Rectangle: Rounded Corners 35">
              <a:extLst>
                <a:ext uri="{FF2B5EF4-FFF2-40B4-BE49-F238E27FC236}">
                  <a16:creationId xmlns:a16="http://schemas.microsoft.com/office/drawing/2014/main" id="{72AC685D-AC6A-70C9-D648-BD8909A447B2}"/>
                </a:ext>
              </a:extLst>
            </p:cNvPr>
            <p:cNvSpPr/>
            <p:nvPr/>
          </p:nvSpPr>
          <p:spPr>
            <a:xfrm>
              <a:off x="699661" y="4777872"/>
              <a:ext cx="1929238" cy="5588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Đông Nam Á</a:t>
              </a:r>
            </a:p>
          </p:txBody>
        </p:sp>
      </p:grpSp>
      <p:grpSp>
        <p:nvGrpSpPr>
          <p:cNvPr id="37" name="Group 36">
            <a:extLst>
              <a:ext uri="{FF2B5EF4-FFF2-40B4-BE49-F238E27FC236}">
                <a16:creationId xmlns:a16="http://schemas.microsoft.com/office/drawing/2014/main" id="{F9A4751E-7415-5F2E-D930-D40BC6A4D26D}"/>
              </a:ext>
            </a:extLst>
          </p:cNvPr>
          <p:cNvGrpSpPr/>
          <p:nvPr/>
        </p:nvGrpSpPr>
        <p:grpSpPr>
          <a:xfrm>
            <a:off x="6038555" y="2175933"/>
            <a:ext cx="2699123" cy="2752337"/>
            <a:chOff x="314718" y="2584335"/>
            <a:chExt cx="2699123" cy="2752337"/>
          </a:xfrm>
        </p:grpSpPr>
        <p:sp>
          <p:nvSpPr>
            <p:cNvPr id="38" name="TextBox 37">
              <a:extLst>
                <a:ext uri="{FF2B5EF4-FFF2-40B4-BE49-F238E27FC236}">
                  <a16:creationId xmlns:a16="http://schemas.microsoft.com/office/drawing/2014/main" id="{07366181-6C3C-335E-2C81-D2738C3F9728}"/>
                </a:ext>
              </a:extLst>
            </p:cNvPr>
            <p:cNvSpPr txBox="1"/>
            <p:nvPr/>
          </p:nvSpPr>
          <p:spPr>
            <a:xfrm>
              <a:off x="314718" y="2584335"/>
              <a:ext cx="2699123" cy="523220"/>
            </a:xfrm>
            <a:prstGeom prst="rect">
              <a:avLst/>
            </a:prstGeom>
            <a:noFill/>
          </p:spPr>
          <p:txBody>
            <a:bodyPr wrap="square" rtlCol="0">
              <a:spAutoFit/>
            </a:bodyPr>
            <a:lstStyle/>
            <a:p>
              <a:pPr algn="ctr"/>
              <a:r>
                <a:rPr lang="en-US" sz="2800">
                  <a:solidFill>
                    <a:schemeClr val="tx1">
                      <a:lumMod val="50000"/>
                      <a:lumOff val="50000"/>
                    </a:schemeClr>
                  </a:solidFill>
                  <a:latin typeface="Berlin Sans FB Demi" panose="020E0802020502020306" pitchFamily="34" charset="0"/>
                </a:rPr>
                <a:t>1955: CENTO</a:t>
              </a:r>
            </a:p>
          </p:txBody>
        </p:sp>
        <p:pic>
          <p:nvPicPr>
            <p:cNvPr id="39" name="Picture 38">
              <a:extLst>
                <a:ext uri="{FF2B5EF4-FFF2-40B4-BE49-F238E27FC236}">
                  <a16:creationId xmlns:a16="http://schemas.microsoft.com/office/drawing/2014/main" id="{6DF30175-478B-05AC-3398-55A64DD76BAA}"/>
                </a:ext>
              </a:extLst>
            </p:cNvPr>
            <p:cNvPicPr>
              <a:picLocks noChangeAspect="1"/>
            </p:cNvPicPr>
            <p:nvPr/>
          </p:nvPicPr>
          <p:blipFill>
            <a:blip r:embed="rId4"/>
            <a:srcRect l="27844" r="27844"/>
            <a:stretch/>
          </p:blipFill>
          <p:spPr>
            <a:xfrm>
              <a:off x="927604" y="3107555"/>
              <a:ext cx="1473352" cy="1537811"/>
            </a:xfrm>
            <a:prstGeom prst="ellipse">
              <a:avLst/>
            </a:prstGeom>
          </p:spPr>
        </p:pic>
        <p:sp>
          <p:nvSpPr>
            <p:cNvPr id="40" name="Rectangle: Rounded Corners 39">
              <a:extLst>
                <a:ext uri="{FF2B5EF4-FFF2-40B4-BE49-F238E27FC236}">
                  <a16:creationId xmlns:a16="http://schemas.microsoft.com/office/drawing/2014/main" id="{E0A5CBA6-F827-87E7-D78A-E8E7946F49F1}"/>
                </a:ext>
              </a:extLst>
            </p:cNvPr>
            <p:cNvSpPr/>
            <p:nvPr/>
          </p:nvSpPr>
          <p:spPr>
            <a:xfrm>
              <a:off x="566600" y="4777872"/>
              <a:ext cx="2195357" cy="5588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Trung Cận Đông</a:t>
              </a:r>
            </a:p>
          </p:txBody>
        </p:sp>
      </p:grpSp>
      <p:sp>
        <p:nvSpPr>
          <p:cNvPr id="2" name="Arrow: Pentagon 1">
            <a:extLst>
              <a:ext uri="{FF2B5EF4-FFF2-40B4-BE49-F238E27FC236}">
                <a16:creationId xmlns:a16="http://schemas.microsoft.com/office/drawing/2014/main" id="{5BF6692E-180F-BC51-2168-26F4CDA08628}"/>
              </a:ext>
            </a:extLst>
          </p:cNvPr>
          <p:cNvSpPr/>
          <p:nvPr/>
        </p:nvSpPr>
        <p:spPr>
          <a:xfrm>
            <a:off x="0" y="296369"/>
            <a:ext cx="3328562" cy="683941"/>
          </a:xfrm>
          <a:prstGeom prst="homePlat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
                <a:srgbClr val="FFFFFF"/>
              </a:buClr>
              <a:buSzTx/>
              <a:tabLst/>
              <a:defRPr/>
            </a:pPr>
            <a:r>
              <a:rPr kumimoji="0" lang="en-US" sz="2200" b="1" i="0" u="none" strike="noStrike" kern="0" cap="none" spc="0" normalizeH="0" baseline="0" noProof="0">
                <a:ln>
                  <a:noFill/>
                </a:ln>
                <a:solidFill>
                  <a:srgbClr val="FFFFFF"/>
                </a:solidFill>
                <a:effectLst/>
                <a:uLnTx/>
                <a:uFillTx/>
                <a:latin typeface="Arial"/>
                <a:ea typeface="+mn-ea"/>
                <a:cs typeface="+mn-cs"/>
                <a:sym typeface="Arial"/>
              </a:rPr>
              <a:t>Nội dung, mục đích</a:t>
            </a:r>
          </a:p>
        </p:txBody>
      </p:sp>
      <p:sp>
        <p:nvSpPr>
          <p:cNvPr id="27" name="Rectangle: Rounded Corners 26">
            <a:extLst>
              <a:ext uri="{FF2B5EF4-FFF2-40B4-BE49-F238E27FC236}">
                <a16:creationId xmlns:a16="http://schemas.microsoft.com/office/drawing/2014/main" id="{B923310A-FC2B-7B28-8295-4342143FF69D}"/>
              </a:ext>
            </a:extLst>
          </p:cNvPr>
          <p:cNvSpPr/>
          <p:nvPr/>
        </p:nvSpPr>
        <p:spPr>
          <a:xfrm>
            <a:off x="764075" y="1108221"/>
            <a:ext cx="7615845" cy="939800"/>
          </a:xfrm>
          <a:prstGeom prst="roundRect">
            <a:avLst>
              <a:gd name="adj" fmla="val 8559"/>
            </a:avLst>
          </a:prstGeom>
          <a:solidFill>
            <a:schemeClr val="accent6">
              <a:lumMod val="85000"/>
            </a:schemeClr>
          </a:solidFill>
          <a:ln>
            <a:noFill/>
            <a:prstDash val="solid"/>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en-US" sz="2000">
                <a:solidFill>
                  <a:srgbClr val="000000"/>
                </a:solidFill>
              </a:rPr>
              <a:t>Lôi kéo đồng minh.</a:t>
            </a:r>
          </a:p>
          <a:p>
            <a:pPr marL="342900" indent="-342900" algn="just">
              <a:lnSpc>
                <a:spcPct val="150000"/>
              </a:lnSpc>
              <a:buFont typeface="Arial" panose="020B0604020202020204" pitchFamily="34" charset="0"/>
              <a:buChar char="•"/>
            </a:pPr>
            <a:r>
              <a:rPr lang="en-US" sz="2000">
                <a:solidFill>
                  <a:srgbClr val="000000"/>
                </a:solidFill>
              </a:rPr>
              <a:t>Thành lập liên minh chính trị - quân sự ở các khu vực khác:</a:t>
            </a:r>
          </a:p>
        </p:txBody>
      </p:sp>
    </p:spTree>
    <p:extLst>
      <p:ext uri="{BB962C8B-B14F-4D97-AF65-F5344CB8AC3E}">
        <p14:creationId xmlns:p14="http://schemas.microsoft.com/office/powerpoint/2010/main" val="260211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p:tgtEl>
                                          <p:spTgt spid="32"/>
                                        </p:tgtEl>
                                        <p:attrNameLst>
                                          <p:attrName>ppt_y</p:attrName>
                                        </p:attrNameLst>
                                      </p:cBhvr>
                                      <p:tavLst>
                                        <p:tav tm="0">
                                          <p:val>
                                            <p:strVal val="#ppt_y-#ppt_h*1.125000"/>
                                          </p:val>
                                        </p:tav>
                                        <p:tav tm="100000">
                                          <p:val>
                                            <p:strVal val="#ppt_y"/>
                                          </p:val>
                                        </p:tav>
                                      </p:tavLst>
                                    </p:anim>
                                    <p:animEffect transition="in" filter="wipe(down)">
                                      <p:cBhvr>
                                        <p:cTn id="18" dur="500"/>
                                        <p:tgtEl>
                                          <p:spTgt spid="32"/>
                                        </p:tgtEl>
                                      </p:cBhvr>
                                    </p:animEffect>
                                  </p:childTnLst>
                                </p:cTn>
                              </p:par>
                            </p:childTnLst>
                          </p:cTn>
                        </p:par>
                        <p:par>
                          <p:cTn id="19" fill="hold">
                            <p:stCondLst>
                              <p:cond delay="500"/>
                            </p:stCondLst>
                            <p:childTnLst>
                              <p:par>
                                <p:cTn id="20" presetID="12" presetClass="entr" presetSubtype="1"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additive="base">
                                        <p:cTn id="22" dur="500"/>
                                        <p:tgtEl>
                                          <p:spTgt spid="33"/>
                                        </p:tgtEl>
                                        <p:attrNameLst>
                                          <p:attrName>ppt_y</p:attrName>
                                        </p:attrNameLst>
                                      </p:cBhvr>
                                      <p:tavLst>
                                        <p:tav tm="0">
                                          <p:val>
                                            <p:strVal val="#ppt_y-#ppt_h*1.125000"/>
                                          </p:val>
                                        </p:tav>
                                        <p:tav tm="100000">
                                          <p:val>
                                            <p:strVal val="#ppt_y"/>
                                          </p:val>
                                        </p:tav>
                                      </p:tavLst>
                                    </p:anim>
                                    <p:animEffect transition="in" filter="wipe(down)">
                                      <p:cBhvr>
                                        <p:cTn id="23" dur="500"/>
                                        <p:tgtEl>
                                          <p:spTgt spid="33"/>
                                        </p:tgtEl>
                                      </p:cBhvr>
                                    </p:animEffect>
                                  </p:childTnLst>
                                </p:cTn>
                              </p:par>
                            </p:childTnLst>
                          </p:cTn>
                        </p:par>
                        <p:par>
                          <p:cTn id="24" fill="hold">
                            <p:stCondLst>
                              <p:cond delay="1000"/>
                            </p:stCondLst>
                            <p:childTnLst>
                              <p:par>
                                <p:cTn id="25" presetID="12" presetClass="entr" presetSubtype="1" fill="hold" nodeType="after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p:tgtEl>
                                          <p:spTgt spid="37"/>
                                        </p:tgtEl>
                                        <p:attrNameLst>
                                          <p:attrName>ppt_y</p:attrName>
                                        </p:attrNameLst>
                                      </p:cBhvr>
                                      <p:tavLst>
                                        <p:tav tm="0">
                                          <p:val>
                                            <p:strVal val="#ppt_y-#ppt_h*1.125000"/>
                                          </p:val>
                                        </p:tav>
                                        <p:tav tm="100000">
                                          <p:val>
                                            <p:strVal val="#ppt_y"/>
                                          </p:val>
                                        </p:tav>
                                      </p:tavLst>
                                    </p:anim>
                                    <p:animEffect transition="in" filter="wipe(down)">
                                      <p:cBhvr>
                                        <p:cTn id="2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F6520AD-C24D-AF87-0ACC-482B4F7FBED7}"/>
              </a:ext>
            </a:extLst>
          </p:cNvPr>
          <p:cNvPicPr>
            <a:picLocks noChangeAspect="1"/>
          </p:cNvPicPr>
          <p:nvPr/>
        </p:nvPicPr>
        <p:blipFill>
          <a:blip r:embed="rId2"/>
          <a:srcRect/>
          <a:stretch/>
        </p:blipFill>
        <p:spPr>
          <a:xfrm>
            <a:off x="512061" y="2571750"/>
            <a:ext cx="3663166" cy="2430697"/>
          </a:xfrm>
          <a:prstGeom prst="rect">
            <a:avLst/>
          </a:prstGeom>
        </p:spPr>
      </p:pic>
      <p:sp>
        <p:nvSpPr>
          <p:cNvPr id="2" name="Arrow: Pentagon 1">
            <a:extLst>
              <a:ext uri="{FF2B5EF4-FFF2-40B4-BE49-F238E27FC236}">
                <a16:creationId xmlns:a16="http://schemas.microsoft.com/office/drawing/2014/main" id="{5BF6692E-180F-BC51-2168-26F4CDA08628}"/>
              </a:ext>
            </a:extLst>
          </p:cNvPr>
          <p:cNvSpPr/>
          <p:nvPr/>
        </p:nvSpPr>
        <p:spPr>
          <a:xfrm>
            <a:off x="0" y="296369"/>
            <a:ext cx="3328562" cy="683941"/>
          </a:xfrm>
          <a:prstGeom prst="homePlat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
                <a:srgbClr val="FFFFFF"/>
              </a:buClr>
              <a:buSzTx/>
              <a:tabLst/>
              <a:defRPr/>
            </a:pPr>
            <a:r>
              <a:rPr kumimoji="0" lang="en-US" sz="2200" b="1" i="0" u="none" strike="noStrike" kern="0" cap="none" spc="0" normalizeH="0" baseline="0" noProof="0">
                <a:ln>
                  <a:noFill/>
                </a:ln>
                <a:solidFill>
                  <a:srgbClr val="FFFFFF"/>
                </a:solidFill>
                <a:effectLst/>
                <a:uLnTx/>
                <a:uFillTx/>
                <a:latin typeface="Arial"/>
                <a:ea typeface="+mn-ea"/>
                <a:cs typeface="+mn-cs"/>
                <a:sym typeface="Arial"/>
              </a:rPr>
              <a:t>Nội dung, mục đích</a:t>
            </a:r>
          </a:p>
        </p:txBody>
      </p:sp>
      <p:grpSp>
        <p:nvGrpSpPr>
          <p:cNvPr id="3" name="Group 2">
            <a:extLst>
              <a:ext uri="{FF2B5EF4-FFF2-40B4-BE49-F238E27FC236}">
                <a16:creationId xmlns:a16="http://schemas.microsoft.com/office/drawing/2014/main" id="{6B990548-E33A-59FE-6B96-0E3C13B3BBE5}"/>
              </a:ext>
            </a:extLst>
          </p:cNvPr>
          <p:cNvGrpSpPr/>
          <p:nvPr/>
        </p:nvGrpSpPr>
        <p:grpSpPr>
          <a:xfrm>
            <a:off x="899790" y="943611"/>
            <a:ext cx="2878666" cy="1510398"/>
            <a:chOff x="764076" y="537623"/>
            <a:chExt cx="2878666" cy="1510398"/>
          </a:xfrm>
        </p:grpSpPr>
        <p:sp>
          <p:nvSpPr>
            <p:cNvPr id="28" name="TextBox 27">
              <a:extLst>
                <a:ext uri="{FF2B5EF4-FFF2-40B4-BE49-F238E27FC236}">
                  <a16:creationId xmlns:a16="http://schemas.microsoft.com/office/drawing/2014/main" id="{D73E7CE7-0344-D4DB-5C91-8E2FBD177F2A}"/>
                </a:ext>
              </a:extLst>
            </p:cNvPr>
            <p:cNvSpPr txBox="1"/>
            <p:nvPr/>
          </p:nvSpPr>
          <p:spPr>
            <a:xfrm>
              <a:off x="888959" y="537623"/>
              <a:ext cx="2628900" cy="646331"/>
            </a:xfrm>
            <a:prstGeom prst="rect">
              <a:avLst/>
            </a:prstGeom>
            <a:noFill/>
          </p:spPr>
          <p:txBody>
            <a:bodyPr wrap="square" rtlCol="0">
              <a:spAutoFit/>
            </a:bodyPr>
            <a:lstStyle/>
            <a:p>
              <a:pPr algn="ctr"/>
              <a:r>
                <a:rPr lang="en-US" sz="3600">
                  <a:solidFill>
                    <a:schemeClr val="tx1">
                      <a:lumMod val="50000"/>
                      <a:lumOff val="50000"/>
                    </a:schemeClr>
                  </a:solidFill>
                  <a:latin typeface="Berlin Sans FB Demi" panose="020E0802020502020306" pitchFamily="34" charset="0"/>
                </a:rPr>
                <a:t>1945</a:t>
              </a:r>
            </a:p>
          </p:txBody>
        </p:sp>
        <p:sp>
          <p:nvSpPr>
            <p:cNvPr id="27" name="Rectangle: Rounded Corners 26">
              <a:extLst>
                <a:ext uri="{FF2B5EF4-FFF2-40B4-BE49-F238E27FC236}">
                  <a16:creationId xmlns:a16="http://schemas.microsoft.com/office/drawing/2014/main" id="{B923310A-FC2B-7B28-8295-4342143FF69D}"/>
                </a:ext>
              </a:extLst>
            </p:cNvPr>
            <p:cNvSpPr/>
            <p:nvPr/>
          </p:nvSpPr>
          <p:spPr>
            <a:xfrm>
              <a:off x="764076" y="1108221"/>
              <a:ext cx="2878666" cy="939800"/>
            </a:xfrm>
            <a:prstGeom prst="roundRect">
              <a:avLst>
                <a:gd name="adj" fmla="val 8559"/>
              </a:avLst>
            </a:prstGeom>
            <a:solidFill>
              <a:schemeClr val="accent6">
                <a:lumMod val="85000"/>
              </a:schemeClr>
            </a:solidFill>
            <a:ln>
              <a:noFill/>
              <a:prstDash val="solid"/>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Chế tạo thành công bom nguyên tử.</a:t>
              </a:r>
            </a:p>
          </p:txBody>
        </p:sp>
      </p:grpSp>
      <p:pic>
        <p:nvPicPr>
          <p:cNvPr id="4" name="Picture 3">
            <a:extLst>
              <a:ext uri="{FF2B5EF4-FFF2-40B4-BE49-F238E27FC236}">
                <a16:creationId xmlns:a16="http://schemas.microsoft.com/office/drawing/2014/main" id="{1E70365E-8226-D950-987A-DBB1449BAF54}"/>
              </a:ext>
            </a:extLst>
          </p:cNvPr>
          <p:cNvPicPr>
            <a:picLocks noChangeAspect="1"/>
          </p:cNvPicPr>
          <p:nvPr/>
        </p:nvPicPr>
        <p:blipFill>
          <a:blip r:embed="rId3"/>
          <a:srcRect/>
          <a:stretch/>
        </p:blipFill>
        <p:spPr>
          <a:xfrm>
            <a:off x="5179891" y="2571750"/>
            <a:ext cx="3240929" cy="2430697"/>
          </a:xfrm>
          <a:prstGeom prst="rect">
            <a:avLst/>
          </a:prstGeom>
        </p:spPr>
      </p:pic>
      <p:grpSp>
        <p:nvGrpSpPr>
          <p:cNvPr id="5" name="Group 4">
            <a:extLst>
              <a:ext uri="{FF2B5EF4-FFF2-40B4-BE49-F238E27FC236}">
                <a16:creationId xmlns:a16="http://schemas.microsoft.com/office/drawing/2014/main" id="{36575FC7-E41A-422A-4BA3-A600C839E707}"/>
              </a:ext>
            </a:extLst>
          </p:cNvPr>
          <p:cNvGrpSpPr/>
          <p:nvPr/>
        </p:nvGrpSpPr>
        <p:grpSpPr>
          <a:xfrm>
            <a:off x="5356502" y="943611"/>
            <a:ext cx="2878666" cy="1510398"/>
            <a:chOff x="764076" y="537623"/>
            <a:chExt cx="2878666" cy="1510398"/>
          </a:xfrm>
        </p:grpSpPr>
        <p:sp>
          <p:nvSpPr>
            <p:cNvPr id="6" name="TextBox 5">
              <a:extLst>
                <a:ext uri="{FF2B5EF4-FFF2-40B4-BE49-F238E27FC236}">
                  <a16:creationId xmlns:a16="http://schemas.microsoft.com/office/drawing/2014/main" id="{68AE4289-12EB-A793-B57D-1FACCE610560}"/>
                </a:ext>
              </a:extLst>
            </p:cNvPr>
            <p:cNvSpPr txBox="1"/>
            <p:nvPr/>
          </p:nvSpPr>
          <p:spPr>
            <a:xfrm>
              <a:off x="888959" y="537623"/>
              <a:ext cx="2628900" cy="646331"/>
            </a:xfrm>
            <a:prstGeom prst="rect">
              <a:avLst/>
            </a:prstGeom>
            <a:noFill/>
          </p:spPr>
          <p:txBody>
            <a:bodyPr wrap="square" rtlCol="0">
              <a:spAutoFit/>
            </a:bodyPr>
            <a:lstStyle/>
            <a:p>
              <a:pPr algn="ctr"/>
              <a:r>
                <a:rPr lang="en-US" sz="3600">
                  <a:solidFill>
                    <a:schemeClr val="tx1">
                      <a:lumMod val="50000"/>
                      <a:lumOff val="50000"/>
                    </a:schemeClr>
                  </a:solidFill>
                  <a:latin typeface="Berlin Sans FB Demi" panose="020E0802020502020306" pitchFamily="34" charset="0"/>
                </a:rPr>
                <a:t>1958</a:t>
              </a:r>
            </a:p>
          </p:txBody>
        </p:sp>
        <p:sp>
          <p:nvSpPr>
            <p:cNvPr id="7" name="Rectangle: Rounded Corners 6">
              <a:extLst>
                <a:ext uri="{FF2B5EF4-FFF2-40B4-BE49-F238E27FC236}">
                  <a16:creationId xmlns:a16="http://schemas.microsoft.com/office/drawing/2014/main" id="{CCBF31B8-1A48-F4E4-B015-E54FC2516397}"/>
                </a:ext>
              </a:extLst>
            </p:cNvPr>
            <p:cNvSpPr/>
            <p:nvPr/>
          </p:nvSpPr>
          <p:spPr>
            <a:xfrm>
              <a:off x="764076" y="1108221"/>
              <a:ext cx="2878666" cy="939800"/>
            </a:xfrm>
            <a:prstGeom prst="roundRect">
              <a:avLst>
                <a:gd name="adj" fmla="val 8559"/>
              </a:avLst>
            </a:prstGeom>
            <a:solidFill>
              <a:schemeClr val="accent6">
                <a:lumMod val="85000"/>
              </a:schemeClr>
            </a:solidFill>
            <a:ln>
              <a:noFill/>
              <a:prstDash val="solid"/>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Phóng thành công </a:t>
              </a:r>
            </a:p>
            <a:p>
              <a:pPr algn="ctr">
                <a:lnSpc>
                  <a:spcPct val="150000"/>
                </a:lnSpc>
              </a:pPr>
              <a:r>
                <a:rPr lang="en-US" sz="2000">
                  <a:solidFill>
                    <a:srgbClr val="000000"/>
                  </a:solidFill>
                </a:rPr>
                <a:t>vệ tinh nhân tạo </a:t>
              </a:r>
            </a:p>
          </p:txBody>
        </p:sp>
      </p:grpSp>
      <p:pic>
        <p:nvPicPr>
          <p:cNvPr id="9" name="Picture 8">
            <a:extLst>
              <a:ext uri="{FF2B5EF4-FFF2-40B4-BE49-F238E27FC236}">
                <a16:creationId xmlns:a16="http://schemas.microsoft.com/office/drawing/2014/main" id="{7DB9902C-807B-0A37-6809-7BD9BFFF654B}"/>
              </a:ext>
            </a:extLst>
          </p:cNvPr>
          <p:cNvPicPr>
            <a:picLocks noChangeAspect="1"/>
          </p:cNvPicPr>
          <p:nvPr/>
        </p:nvPicPr>
        <p:blipFill>
          <a:blip r:embed="rId4"/>
          <a:stretch>
            <a:fillRect/>
          </a:stretch>
        </p:blipFill>
        <p:spPr>
          <a:xfrm>
            <a:off x="8040809" y="0"/>
            <a:ext cx="1103191" cy="218007"/>
          </a:xfrm>
          <a:prstGeom prst="rect">
            <a:avLst/>
          </a:prstGeom>
        </p:spPr>
      </p:pic>
    </p:spTree>
    <p:extLst>
      <p:ext uri="{BB962C8B-B14F-4D97-AF65-F5344CB8AC3E}">
        <p14:creationId xmlns:p14="http://schemas.microsoft.com/office/powerpoint/2010/main" val="79539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randombar(horizont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14" presetClass="entr" presetSubtype="1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randombar(horizont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grpSp>
        <p:nvGrpSpPr>
          <p:cNvPr id="4" name="Group 3">
            <a:extLst>
              <a:ext uri="{FF2B5EF4-FFF2-40B4-BE49-F238E27FC236}">
                <a16:creationId xmlns:a16="http://schemas.microsoft.com/office/drawing/2014/main" id="{706E5402-4153-71F7-6EC8-35201BC5ECBF}"/>
              </a:ext>
            </a:extLst>
          </p:cNvPr>
          <p:cNvGrpSpPr/>
          <p:nvPr/>
        </p:nvGrpSpPr>
        <p:grpSpPr>
          <a:xfrm>
            <a:off x="261702" y="209106"/>
            <a:ext cx="4213272" cy="3833783"/>
            <a:chOff x="399631" y="193194"/>
            <a:chExt cx="4213272" cy="3833783"/>
          </a:xfrm>
        </p:grpSpPr>
        <p:pic>
          <p:nvPicPr>
            <p:cNvPr id="5" name="Picture 4">
              <a:extLst>
                <a:ext uri="{FF2B5EF4-FFF2-40B4-BE49-F238E27FC236}">
                  <a16:creationId xmlns:a16="http://schemas.microsoft.com/office/drawing/2014/main" id="{8E3825C1-963A-7324-9FDB-9CC57AAE06E4}"/>
                </a:ext>
              </a:extLst>
            </p:cNvPr>
            <p:cNvPicPr>
              <a:picLocks noChangeAspect="1"/>
            </p:cNvPicPr>
            <p:nvPr/>
          </p:nvPicPr>
          <p:blipFill>
            <a:blip r:embed="rId3"/>
            <a:srcRect/>
            <a:stretch/>
          </p:blipFill>
          <p:spPr>
            <a:xfrm>
              <a:off x="399631" y="193194"/>
              <a:ext cx="4213272" cy="3159954"/>
            </a:xfrm>
            <a:prstGeom prst="rect">
              <a:avLst/>
            </a:prstGeom>
          </p:spPr>
        </p:pic>
        <p:sp>
          <p:nvSpPr>
            <p:cNvPr id="3" name="TextBox 2">
              <a:extLst>
                <a:ext uri="{FF2B5EF4-FFF2-40B4-BE49-F238E27FC236}">
                  <a16:creationId xmlns:a16="http://schemas.microsoft.com/office/drawing/2014/main" id="{98845CA4-EC28-3066-219D-A4887832766E}"/>
                </a:ext>
              </a:extLst>
            </p:cNvPr>
            <p:cNvSpPr txBox="1"/>
            <p:nvPr/>
          </p:nvSpPr>
          <p:spPr>
            <a:xfrm>
              <a:off x="513092" y="3328260"/>
              <a:ext cx="3986349"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Một bản sao của "Gadget", quả bom nguyên tử đầu tiên trên thế giới</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 name="Group 5">
            <a:extLst>
              <a:ext uri="{FF2B5EF4-FFF2-40B4-BE49-F238E27FC236}">
                <a16:creationId xmlns:a16="http://schemas.microsoft.com/office/drawing/2014/main" id="{F2DDDBDC-4A7E-6C91-94B3-ABDE1E1A32F9}"/>
              </a:ext>
            </a:extLst>
          </p:cNvPr>
          <p:cNvGrpSpPr/>
          <p:nvPr/>
        </p:nvGrpSpPr>
        <p:grpSpPr>
          <a:xfrm>
            <a:off x="4774633" y="1867712"/>
            <a:ext cx="4107665" cy="3002695"/>
            <a:chOff x="306139" y="904898"/>
            <a:chExt cx="4107665" cy="3002695"/>
          </a:xfrm>
        </p:grpSpPr>
        <p:pic>
          <p:nvPicPr>
            <p:cNvPr id="7" name="Picture 6">
              <a:extLst>
                <a:ext uri="{FF2B5EF4-FFF2-40B4-BE49-F238E27FC236}">
                  <a16:creationId xmlns:a16="http://schemas.microsoft.com/office/drawing/2014/main" id="{7FCCF5E0-7DD7-2980-2D4D-AF697C9CCFD3}"/>
                </a:ext>
              </a:extLst>
            </p:cNvPr>
            <p:cNvPicPr>
              <a:picLocks noChangeAspect="1"/>
            </p:cNvPicPr>
            <p:nvPr/>
          </p:nvPicPr>
          <p:blipFill>
            <a:blip r:embed="rId4"/>
            <a:srcRect/>
            <a:stretch/>
          </p:blipFill>
          <p:spPr>
            <a:xfrm>
              <a:off x="306139" y="904898"/>
              <a:ext cx="4107665" cy="2303978"/>
            </a:xfrm>
            <a:prstGeom prst="rect">
              <a:avLst/>
            </a:prstGeom>
          </p:spPr>
        </p:pic>
        <p:sp>
          <p:nvSpPr>
            <p:cNvPr id="8" name="TextBox 7">
              <a:extLst>
                <a:ext uri="{FF2B5EF4-FFF2-40B4-BE49-F238E27FC236}">
                  <a16:creationId xmlns:a16="http://schemas.microsoft.com/office/drawing/2014/main" id="{95F174AD-9096-19E9-993D-2880122B58BC}"/>
                </a:ext>
              </a:extLst>
            </p:cNvPr>
            <p:cNvSpPr txBox="1"/>
            <p:nvPr/>
          </p:nvSpPr>
          <p:spPr>
            <a:xfrm>
              <a:off x="543180" y="3208876"/>
              <a:ext cx="3633582"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Cận cảnh vụ nổ và quả cầu lửa, ước tính sức công phá 25 kiloton thuốc nổ TNT</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id="{3A2A250E-0FA4-8B31-DCFC-C8ED1C42753F}"/>
              </a:ext>
            </a:extLst>
          </p:cNvPr>
          <p:cNvPicPr>
            <a:picLocks noChangeAspect="1"/>
          </p:cNvPicPr>
          <p:nvPr/>
        </p:nvPicPr>
        <p:blipFill>
          <a:blip r:embed="rId5"/>
          <a:stretch>
            <a:fillRect/>
          </a:stretch>
        </p:blipFill>
        <p:spPr>
          <a:xfrm>
            <a:off x="0" y="4913240"/>
            <a:ext cx="1103191" cy="218007"/>
          </a:xfrm>
          <a:prstGeom prst="rect">
            <a:avLst/>
          </a:prstGeom>
        </p:spPr>
      </p:pic>
    </p:spTree>
    <p:extLst>
      <p:ext uri="{BB962C8B-B14F-4D97-AF65-F5344CB8AC3E}">
        <p14:creationId xmlns:p14="http://schemas.microsoft.com/office/powerpoint/2010/main" val="458035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733DB58-3010-5DEB-8239-895FD72A5456}"/>
              </a:ext>
            </a:extLst>
          </p:cNvPr>
          <p:cNvGrpSpPr/>
          <p:nvPr/>
        </p:nvGrpSpPr>
        <p:grpSpPr>
          <a:xfrm>
            <a:off x="589693" y="260242"/>
            <a:ext cx="2768087" cy="4709642"/>
            <a:chOff x="751618" y="520484"/>
            <a:chExt cx="2768087" cy="4709642"/>
          </a:xfrm>
        </p:grpSpPr>
        <p:pic>
          <p:nvPicPr>
            <p:cNvPr id="3" name="Picture 2" descr="A person in a suit and tie&#10;&#10;Description automatically generated">
              <a:extLst>
                <a:ext uri="{FF2B5EF4-FFF2-40B4-BE49-F238E27FC236}">
                  <a16:creationId xmlns:a16="http://schemas.microsoft.com/office/drawing/2014/main" id="{26116186-AC17-4A15-4B16-4F7CCF274F78}"/>
                </a:ext>
              </a:extLst>
            </p:cNvPr>
            <p:cNvPicPr>
              <a:picLocks noChangeAspect="1"/>
            </p:cNvPicPr>
            <p:nvPr/>
          </p:nvPicPr>
          <p:blipFill>
            <a:blip r:embed="rId2"/>
            <a:stretch>
              <a:fillRect/>
            </a:stretch>
          </p:blipFill>
          <p:spPr>
            <a:xfrm>
              <a:off x="787104" y="520484"/>
              <a:ext cx="2697113" cy="3924299"/>
            </a:xfrm>
            <a:prstGeom prst="rect">
              <a:avLst/>
            </a:prstGeom>
          </p:spPr>
        </p:pic>
        <p:sp>
          <p:nvSpPr>
            <p:cNvPr id="4" name="TextBox 3">
              <a:extLst>
                <a:ext uri="{FF2B5EF4-FFF2-40B4-BE49-F238E27FC236}">
                  <a16:creationId xmlns:a16="http://schemas.microsoft.com/office/drawing/2014/main" id="{F19AB079-5C1D-9576-7E39-F2C64ADC2A23}"/>
                </a:ext>
              </a:extLst>
            </p:cNvPr>
            <p:cNvSpPr txBox="1"/>
            <p:nvPr/>
          </p:nvSpPr>
          <p:spPr>
            <a:xfrm>
              <a:off x="751618" y="4444783"/>
              <a:ext cx="2768087" cy="78534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Oppenheimer (1904 –1967) - cha đẻ của bom nguyên tử </a:t>
              </a:r>
            </a:p>
          </p:txBody>
        </p:sp>
      </p:grpSp>
      <p:grpSp>
        <p:nvGrpSpPr>
          <p:cNvPr id="10" name="Group 9">
            <a:extLst>
              <a:ext uri="{FF2B5EF4-FFF2-40B4-BE49-F238E27FC236}">
                <a16:creationId xmlns:a16="http://schemas.microsoft.com/office/drawing/2014/main" id="{0AF0D0A8-688B-880A-84E6-F113C9321D3D}"/>
              </a:ext>
            </a:extLst>
          </p:cNvPr>
          <p:cNvGrpSpPr/>
          <p:nvPr/>
        </p:nvGrpSpPr>
        <p:grpSpPr>
          <a:xfrm>
            <a:off x="3641051" y="260241"/>
            <a:ext cx="4999106" cy="4666329"/>
            <a:chOff x="3641051" y="260241"/>
            <a:chExt cx="4999106" cy="4666329"/>
          </a:xfrm>
        </p:grpSpPr>
        <p:pic>
          <p:nvPicPr>
            <p:cNvPr id="7" name="Picture 6" descr="A person writing on a chalkboard&#10;&#10;Description automatically generated">
              <a:extLst>
                <a:ext uri="{FF2B5EF4-FFF2-40B4-BE49-F238E27FC236}">
                  <a16:creationId xmlns:a16="http://schemas.microsoft.com/office/drawing/2014/main" id="{D6FA1FD1-2210-AE20-F082-97DD6C9F0D3F}"/>
                </a:ext>
              </a:extLst>
            </p:cNvPr>
            <p:cNvPicPr>
              <a:picLocks noChangeAspect="1"/>
            </p:cNvPicPr>
            <p:nvPr/>
          </p:nvPicPr>
          <p:blipFill>
            <a:blip r:embed="rId3"/>
            <a:stretch>
              <a:fillRect/>
            </a:stretch>
          </p:blipFill>
          <p:spPr>
            <a:xfrm>
              <a:off x="3641051" y="260241"/>
              <a:ext cx="4999106" cy="3924299"/>
            </a:xfrm>
            <a:prstGeom prst="rect">
              <a:avLst/>
            </a:prstGeom>
          </p:spPr>
        </p:pic>
        <p:sp>
          <p:nvSpPr>
            <p:cNvPr id="9" name="TextBox 8">
              <a:extLst>
                <a:ext uri="{FF2B5EF4-FFF2-40B4-BE49-F238E27FC236}">
                  <a16:creationId xmlns:a16="http://schemas.microsoft.com/office/drawing/2014/main" id="{62FFE410-0616-3F52-8061-47E76716BA12}"/>
                </a:ext>
              </a:extLst>
            </p:cNvPr>
            <p:cNvSpPr txBox="1"/>
            <p:nvPr/>
          </p:nvSpPr>
          <p:spPr>
            <a:xfrm>
              <a:off x="3854604" y="4141227"/>
              <a:ext cx="4572000" cy="785343"/>
            </a:xfrm>
            <a:prstGeom prst="rect">
              <a:avLst/>
            </a:prstGeom>
            <a:noFill/>
          </p:spPr>
          <p:txBody>
            <a:bodyPr wrap="square">
              <a:spAutoFit/>
            </a:bodyPr>
            <a:lstStyle/>
            <a:p>
              <a:pPr algn="ctr">
                <a:lnSpc>
                  <a:spcPct val="150000"/>
                </a:lnSpc>
              </a:pPr>
              <a:r>
                <a:rPr lang="en-US" sz="1600"/>
                <a:t>Oppenheimer nói về nguyên lý cấu tạo bom nguyên tử tại căn cứ Alamos.</a:t>
              </a:r>
            </a:p>
          </p:txBody>
        </p:sp>
      </p:grpSp>
    </p:spTree>
    <p:extLst>
      <p:ext uri="{BB962C8B-B14F-4D97-AF65-F5344CB8AC3E}">
        <p14:creationId xmlns:p14="http://schemas.microsoft.com/office/powerpoint/2010/main" val="596658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grpSp>
        <p:nvGrpSpPr>
          <p:cNvPr id="4" name="Group 3">
            <a:extLst>
              <a:ext uri="{FF2B5EF4-FFF2-40B4-BE49-F238E27FC236}">
                <a16:creationId xmlns:a16="http://schemas.microsoft.com/office/drawing/2014/main" id="{706E5402-4153-71F7-6EC8-35201BC5ECBF}"/>
              </a:ext>
            </a:extLst>
          </p:cNvPr>
          <p:cNvGrpSpPr/>
          <p:nvPr/>
        </p:nvGrpSpPr>
        <p:grpSpPr>
          <a:xfrm>
            <a:off x="318429" y="209106"/>
            <a:ext cx="4099818" cy="3510618"/>
            <a:chOff x="456358" y="193194"/>
            <a:chExt cx="4099818" cy="3510618"/>
          </a:xfrm>
        </p:grpSpPr>
        <p:pic>
          <p:nvPicPr>
            <p:cNvPr id="5" name="Picture 4">
              <a:extLst>
                <a:ext uri="{FF2B5EF4-FFF2-40B4-BE49-F238E27FC236}">
                  <a16:creationId xmlns:a16="http://schemas.microsoft.com/office/drawing/2014/main" id="{8E3825C1-963A-7324-9FDB-9CC57AAE06E4}"/>
                </a:ext>
              </a:extLst>
            </p:cNvPr>
            <p:cNvPicPr>
              <a:picLocks noChangeAspect="1"/>
            </p:cNvPicPr>
            <p:nvPr/>
          </p:nvPicPr>
          <p:blipFill>
            <a:blip r:embed="rId3"/>
            <a:srcRect/>
            <a:stretch/>
          </p:blipFill>
          <p:spPr>
            <a:xfrm>
              <a:off x="456358" y="193194"/>
              <a:ext cx="4099818" cy="3159954"/>
            </a:xfrm>
            <a:prstGeom prst="rect">
              <a:avLst/>
            </a:prstGeom>
          </p:spPr>
        </p:pic>
        <p:sp>
          <p:nvSpPr>
            <p:cNvPr id="3" name="TextBox 2">
              <a:extLst>
                <a:ext uri="{FF2B5EF4-FFF2-40B4-BE49-F238E27FC236}">
                  <a16:creationId xmlns:a16="http://schemas.microsoft.com/office/drawing/2014/main" id="{98845CA4-EC28-3066-219D-A4887832766E}"/>
                </a:ext>
              </a:extLst>
            </p:cNvPr>
            <p:cNvSpPr txBox="1"/>
            <p:nvPr/>
          </p:nvSpPr>
          <p:spPr>
            <a:xfrm>
              <a:off x="513092" y="3328260"/>
              <a:ext cx="3986349" cy="3755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Explorer 1 là vệ tinh đầu tiên của Hoa Kỳ</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 name="Group 5">
            <a:extLst>
              <a:ext uri="{FF2B5EF4-FFF2-40B4-BE49-F238E27FC236}">
                <a16:creationId xmlns:a16="http://schemas.microsoft.com/office/drawing/2014/main" id="{F2DDDBDC-4A7E-6C91-94B3-ABDE1E1A32F9}"/>
              </a:ext>
            </a:extLst>
          </p:cNvPr>
          <p:cNvGrpSpPr/>
          <p:nvPr/>
        </p:nvGrpSpPr>
        <p:grpSpPr>
          <a:xfrm>
            <a:off x="4609515" y="380727"/>
            <a:ext cx="4216056" cy="4602611"/>
            <a:chOff x="257261" y="-48687"/>
            <a:chExt cx="4216056" cy="4602611"/>
          </a:xfrm>
        </p:grpSpPr>
        <p:pic>
          <p:nvPicPr>
            <p:cNvPr id="7" name="Picture 6">
              <a:extLst>
                <a:ext uri="{FF2B5EF4-FFF2-40B4-BE49-F238E27FC236}">
                  <a16:creationId xmlns:a16="http://schemas.microsoft.com/office/drawing/2014/main" id="{7FCCF5E0-7DD7-2980-2D4D-AF697C9CCFD3}"/>
                </a:ext>
              </a:extLst>
            </p:cNvPr>
            <p:cNvPicPr>
              <a:picLocks noChangeAspect="1"/>
            </p:cNvPicPr>
            <p:nvPr/>
          </p:nvPicPr>
          <p:blipFill>
            <a:blip r:embed="rId4"/>
            <a:srcRect/>
            <a:stretch/>
          </p:blipFill>
          <p:spPr>
            <a:xfrm>
              <a:off x="257261" y="-48687"/>
              <a:ext cx="4216056" cy="3257563"/>
            </a:xfrm>
            <a:prstGeom prst="rect">
              <a:avLst/>
            </a:prstGeom>
          </p:spPr>
        </p:pic>
        <p:sp>
          <p:nvSpPr>
            <p:cNvPr id="8" name="TextBox 7">
              <a:extLst>
                <a:ext uri="{FF2B5EF4-FFF2-40B4-BE49-F238E27FC236}">
                  <a16:creationId xmlns:a16="http://schemas.microsoft.com/office/drawing/2014/main" id="{95F174AD-9096-19E9-993D-2880122B58BC}"/>
                </a:ext>
              </a:extLst>
            </p:cNvPr>
            <p:cNvSpPr txBox="1"/>
            <p:nvPr/>
          </p:nvSpPr>
          <p:spPr>
            <a:xfrm>
              <a:off x="365245" y="3208876"/>
              <a:ext cx="3989451" cy="134504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Các quan chức với mẫu Explorer 1 tại Redstone Arsenal gồm Thiếu tướng John Medaris (thứ 3 từ trái sang), Walter Haeussermann, Wernher von Braun và Ernst Stuhlinger</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id="{3B2BEEE9-4AA2-9C70-F3EB-75DA79A4C0CB}"/>
              </a:ext>
            </a:extLst>
          </p:cNvPr>
          <p:cNvPicPr>
            <a:picLocks noChangeAspect="1"/>
          </p:cNvPicPr>
          <p:nvPr/>
        </p:nvPicPr>
        <p:blipFill>
          <a:blip r:embed="rId5"/>
          <a:stretch>
            <a:fillRect/>
          </a:stretch>
        </p:blipFill>
        <p:spPr>
          <a:xfrm>
            <a:off x="0" y="4913240"/>
            <a:ext cx="1103191" cy="218007"/>
          </a:xfrm>
          <a:prstGeom prst="rect">
            <a:avLst/>
          </a:prstGeom>
        </p:spPr>
      </p:pic>
    </p:spTree>
    <p:extLst>
      <p:ext uri="{BB962C8B-B14F-4D97-AF65-F5344CB8AC3E}">
        <p14:creationId xmlns:p14="http://schemas.microsoft.com/office/powerpoint/2010/main" val="3612091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9F47D565-89C8-9D59-B905-5787BDBF18C9}"/>
              </a:ext>
            </a:extLst>
          </p:cNvPr>
          <p:cNvGrpSpPr/>
          <p:nvPr/>
        </p:nvGrpSpPr>
        <p:grpSpPr>
          <a:xfrm>
            <a:off x="391903" y="396511"/>
            <a:ext cx="8464549" cy="127958"/>
            <a:chOff x="391903" y="396511"/>
            <a:chExt cx="8464549" cy="127958"/>
          </a:xfrm>
        </p:grpSpPr>
        <p:grpSp>
          <p:nvGrpSpPr>
            <p:cNvPr id="3" name="Group 2">
              <a:extLst>
                <a:ext uri="{FF2B5EF4-FFF2-40B4-BE49-F238E27FC236}">
                  <a16:creationId xmlns:a16="http://schemas.microsoft.com/office/drawing/2014/main" id="{5864FA9B-141B-F11B-AD89-45CE76C50CDE}"/>
                </a:ext>
              </a:extLst>
            </p:cNvPr>
            <p:cNvGrpSpPr/>
            <p:nvPr/>
          </p:nvGrpSpPr>
          <p:grpSpPr>
            <a:xfrm>
              <a:off x="391903" y="396511"/>
              <a:ext cx="2335394" cy="127958"/>
              <a:chOff x="391903" y="335592"/>
              <a:chExt cx="2335394" cy="127958"/>
            </a:xfrm>
            <a:solidFill>
              <a:schemeClr val="tx1">
                <a:lumMod val="75000"/>
                <a:lumOff val="25000"/>
              </a:schemeClr>
            </a:solidFill>
          </p:grpSpPr>
          <p:sp>
            <p:nvSpPr>
              <p:cNvPr id="4" name="Oval 3">
                <a:extLst>
                  <a:ext uri="{FF2B5EF4-FFF2-40B4-BE49-F238E27FC236}">
                    <a16:creationId xmlns:a16="http://schemas.microsoft.com/office/drawing/2014/main" id="{BECAB74F-05FB-1D10-5895-BB1CBD915830}"/>
                  </a:ext>
                </a:extLst>
              </p:cNvPr>
              <p:cNvSpPr/>
              <p:nvPr/>
            </p:nvSpPr>
            <p:spPr>
              <a:xfrm>
                <a:off x="391903" y="335592"/>
                <a:ext cx="127958" cy="127958"/>
              </a:xfrm>
              <a:prstGeom prst="ellipse">
                <a:avLst/>
              </a:prstGeom>
              <a:grpFill/>
              <a:ln w="19050" cap="flat" cmpd="sng">
                <a:solidFill>
                  <a:schemeClr val="tx1">
                    <a:lumMod val="75000"/>
                    <a:lumOff val="25000"/>
                  </a:schemeClr>
                </a:solidFill>
                <a:prstDash val="solid"/>
                <a:round/>
                <a:headEnd type="oval" w="med" len="med"/>
                <a:tailEnd type="oval" w="med" len="med"/>
              </a:ln>
            </p:spPr>
            <p:txBody>
              <a:bodyPr rtlCol="0" anchor="ctr"/>
              <a:lstStyle/>
              <a:p>
                <a:pPr algn="ctr"/>
                <a:endParaRPr lang="en-US"/>
              </a:p>
            </p:txBody>
          </p:sp>
          <p:cxnSp>
            <p:nvCxnSpPr>
              <p:cNvPr id="11" name="Straight Connector 10">
                <a:extLst>
                  <a:ext uri="{FF2B5EF4-FFF2-40B4-BE49-F238E27FC236}">
                    <a16:creationId xmlns:a16="http://schemas.microsoft.com/office/drawing/2014/main" id="{7F3255D8-D2A4-090F-9D3E-3EA5A67BC0B5}"/>
                  </a:ext>
                </a:extLst>
              </p:cNvPr>
              <p:cNvCxnSpPr>
                <a:cxnSpLocks/>
                <a:stCxn id="4" idx="6"/>
                <a:endCxn id="18" idx="1"/>
              </p:cNvCxnSpPr>
              <p:nvPr/>
            </p:nvCxnSpPr>
            <p:spPr>
              <a:xfrm flipV="1">
                <a:off x="519861" y="399570"/>
                <a:ext cx="2207436" cy="1"/>
              </a:xfrm>
              <a:prstGeom prst="line">
                <a:avLst/>
              </a:prstGeom>
              <a:grpFill/>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B306D102-FD17-0421-C80A-CFCA3EF1F708}"/>
                </a:ext>
              </a:extLst>
            </p:cNvPr>
            <p:cNvGrpSpPr/>
            <p:nvPr/>
          </p:nvGrpSpPr>
          <p:grpSpPr>
            <a:xfrm flipH="1">
              <a:off x="6416700" y="396511"/>
              <a:ext cx="2439752" cy="127958"/>
              <a:chOff x="5323336" y="335592"/>
              <a:chExt cx="2439752" cy="127958"/>
            </a:xfrm>
            <a:solidFill>
              <a:schemeClr val="tx1">
                <a:lumMod val="75000"/>
                <a:lumOff val="25000"/>
              </a:schemeClr>
            </a:solidFill>
          </p:grpSpPr>
          <p:sp>
            <p:nvSpPr>
              <p:cNvPr id="16" name="Oval 15">
                <a:extLst>
                  <a:ext uri="{FF2B5EF4-FFF2-40B4-BE49-F238E27FC236}">
                    <a16:creationId xmlns:a16="http://schemas.microsoft.com/office/drawing/2014/main" id="{4F8FB11A-BEFE-E20F-5973-571AF3F5EEEE}"/>
                  </a:ext>
                </a:extLst>
              </p:cNvPr>
              <p:cNvSpPr/>
              <p:nvPr/>
            </p:nvSpPr>
            <p:spPr>
              <a:xfrm flipH="1">
                <a:off x="5323336" y="335592"/>
                <a:ext cx="127958" cy="127958"/>
              </a:xfrm>
              <a:prstGeom prst="ellipse">
                <a:avLst/>
              </a:prstGeom>
              <a:grpFill/>
              <a:ln w="19050" cap="flat" cmpd="sng">
                <a:solidFill>
                  <a:schemeClr val="tx1">
                    <a:lumMod val="75000"/>
                    <a:lumOff val="25000"/>
                  </a:schemeClr>
                </a:solidFill>
                <a:prstDash val="solid"/>
                <a:round/>
                <a:headEnd type="oval" w="med" len="med"/>
                <a:tailEnd type="oval" w="med" len="med"/>
              </a:ln>
            </p:spPr>
            <p:txBody>
              <a:bodyPr rtlCol="0" anchor="ctr"/>
              <a:lstStyle/>
              <a:p>
                <a:pPr algn="ctr"/>
                <a:endParaRPr lang="en-US"/>
              </a:p>
            </p:txBody>
          </p:sp>
          <p:cxnSp>
            <p:nvCxnSpPr>
              <p:cNvPr id="17" name="Straight Connector 16">
                <a:extLst>
                  <a:ext uri="{FF2B5EF4-FFF2-40B4-BE49-F238E27FC236}">
                    <a16:creationId xmlns:a16="http://schemas.microsoft.com/office/drawing/2014/main" id="{6F1AB179-58E0-E351-3BE0-C8B1CF4EFC04}"/>
                  </a:ext>
                </a:extLst>
              </p:cNvPr>
              <p:cNvCxnSpPr>
                <a:cxnSpLocks/>
                <a:stCxn id="18" idx="3"/>
                <a:endCxn id="16" idx="2"/>
              </p:cNvCxnSpPr>
              <p:nvPr/>
            </p:nvCxnSpPr>
            <p:spPr>
              <a:xfrm flipH="1">
                <a:off x="5451294" y="399570"/>
                <a:ext cx="2311794" cy="1"/>
              </a:xfrm>
              <a:prstGeom prst="line">
                <a:avLst/>
              </a:prstGeom>
              <a:grpFill/>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sp>
        <p:nvSpPr>
          <p:cNvPr id="18" name="TextBox 17">
            <a:extLst>
              <a:ext uri="{FF2B5EF4-FFF2-40B4-BE49-F238E27FC236}">
                <a16:creationId xmlns:a16="http://schemas.microsoft.com/office/drawing/2014/main" id="{773256A9-F680-0C9E-0B92-C2D97D3ABEE7}"/>
              </a:ext>
            </a:extLst>
          </p:cNvPr>
          <p:cNvSpPr txBox="1"/>
          <p:nvPr/>
        </p:nvSpPr>
        <p:spPr>
          <a:xfrm>
            <a:off x="2727297" y="229656"/>
            <a:ext cx="3689403" cy="461665"/>
          </a:xfrm>
          <a:prstGeom prst="rect">
            <a:avLst/>
          </a:prstGeom>
          <a:noFill/>
        </p:spPr>
        <p:txBody>
          <a:bodyPr wrap="square" rtlCol="0">
            <a:spAutoFit/>
          </a:bodyPr>
          <a:lstStyle/>
          <a:p>
            <a:pPr algn="ctr"/>
            <a:r>
              <a:rPr lang="en-US" sz="2400" b="1">
                <a:solidFill>
                  <a:schemeClr val="tx1">
                    <a:lumMod val="75000"/>
                    <a:lumOff val="25000"/>
                  </a:schemeClr>
                </a:solidFill>
              </a:rPr>
              <a:t>b. Chính trị - Quân sự</a:t>
            </a:r>
          </a:p>
        </p:txBody>
      </p:sp>
      <p:sp>
        <p:nvSpPr>
          <p:cNvPr id="34" name="Rectangle: Rounded Corners 33">
            <a:extLst>
              <a:ext uri="{FF2B5EF4-FFF2-40B4-BE49-F238E27FC236}">
                <a16:creationId xmlns:a16="http://schemas.microsoft.com/office/drawing/2014/main" id="{DB029B6A-75E1-BBDB-439C-E41412D3FC03}"/>
              </a:ext>
            </a:extLst>
          </p:cNvPr>
          <p:cNvSpPr/>
          <p:nvPr/>
        </p:nvSpPr>
        <p:spPr>
          <a:xfrm>
            <a:off x="245534" y="2199700"/>
            <a:ext cx="1913467" cy="1504955"/>
          </a:xfrm>
          <a:prstGeom prst="roundRect">
            <a:avLst>
              <a:gd name="adj" fmla="val 10238"/>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Mỹ và Tây Âu tái vũ trang</a:t>
            </a:r>
            <a:r>
              <a:rPr lang="en-US" sz="2000">
                <a:solidFill>
                  <a:srgbClr val="000000"/>
                </a:solidFill>
              </a:rPr>
              <a:t>.</a:t>
            </a:r>
          </a:p>
        </p:txBody>
      </p:sp>
      <p:grpSp>
        <p:nvGrpSpPr>
          <p:cNvPr id="37" name="Group 36">
            <a:extLst>
              <a:ext uri="{FF2B5EF4-FFF2-40B4-BE49-F238E27FC236}">
                <a16:creationId xmlns:a16="http://schemas.microsoft.com/office/drawing/2014/main" id="{0DBC5D4B-6085-03ED-2152-E21ED5DFB863}"/>
              </a:ext>
            </a:extLst>
          </p:cNvPr>
          <p:cNvGrpSpPr/>
          <p:nvPr/>
        </p:nvGrpSpPr>
        <p:grpSpPr>
          <a:xfrm>
            <a:off x="2324101" y="2199698"/>
            <a:ext cx="3238500" cy="1504955"/>
            <a:chOff x="3788833" y="1940986"/>
            <a:chExt cx="3238500" cy="1504955"/>
          </a:xfrm>
        </p:grpSpPr>
        <p:sp>
          <p:nvSpPr>
            <p:cNvPr id="35" name="Arrow: Right 34">
              <a:extLst>
                <a:ext uri="{FF2B5EF4-FFF2-40B4-BE49-F238E27FC236}">
                  <a16:creationId xmlns:a16="http://schemas.microsoft.com/office/drawing/2014/main" id="{6C3407CF-33CF-4995-F5F3-1A4C5B9A9E6F}"/>
                </a:ext>
              </a:extLst>
            </p:cNvPr>
            <p:cNvSpPr/>
            <p:nvPr/>
          </p:nvSpPr>
          <p:spPr>
            <a:xfrm>
              <a:off x="3788833" y="2523073"/>
              <a:ext cx="431800" cy="340783"/>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3A930C0B-859C-1EF7-FFE8-5E3FD1A4BAE4}"/>
                </a:ext>
              </a:extLst>
            </p:cNvPr>
            <p:cNvSpPr/>
            <p:nvPr/>
          </p:nvSpPr>
          <p:spPr>
            <a:xfrm>
              <a:off x="4385733" y="1940986"/>
              <a:ext cx="2641600" cy="1504955"/>
            </a:xfrm>
            <a:prstGeom prst="roundRect">
              <a:avLst>
                <a:gd name="adj" fmla="val 10238"/>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Đ</a:t>
              </a:r>
              <a:r>
                <a:rPr lang="vi-VN" sz="2000">
                  <a:solidFill>
                    <a:srgbClr val="000000"/>
                  </a:solidFill>
                </a:rPr>
                <a:t>ưa Cộng hoà Liên bang Đức gia nhập NATO (9/5/1955). </a:t>
              </a:r>
              <a:endParaRPr lang="en-US" sz="2000">
                <a:solidFill>
                  <a:srgbClr val="000000"/>
                </a:solidFill>
              </a:endParaRPr>
            </a:p>
          </p:txBody>
        </p:sp>
      </p:grpSp>
      <p:grpSp>
        <p:nvGrpSpPr>
          <p:cNvPr id="38" name="Group 37">
            <a:extLst>
              <a:ext uri="{FF2B5EF4-FFF2-40B4-BE49-F238E27FC236}">
                <a16:creationId xmlns:a16="http://schemas.microsoft.com/office/drawing/2014/main" id="{FB72F56F-D893-2259-A09A-2DB956854525}"/>
              </a:ext>
            </a:extLst>
          </p:cNvPr>
          <p:cNvGrpSpPr/>
          <p:nvPr/>
        </p:nvGrpSpPr>
        <p:grpSpPr>
          <a:xfrm>
            <a:off x="5727701" y="2199698"/>
            <a:ext cx="3183467" cy="1504955"/>
            <a:chOff x="3788833" y="1940986"/>
            <a:chExt cx="3183467" cy="1504955"/>
          </a:xfrm>
        </p:grpSpPr>
        <p:sp>
          <p:nvSpPr>
            <p:cNvPr id="39" name="Arrow: Right 38">
              <a:extLst>
                <a:ext uri="{FF2B5EF4-FFF2-40B4-BE49-F238E27FC236}">
                  <a16:creationId xmlns:a16="http://schemas.microsoft.com/office/drawing/2014/main" id="{7913130D-8C4B-EAE8-BB78-8838B3F4ABE5}"/>
                </a:ext>
              </a:extLst>
            </p:cNvPr>
            <p:cNvSpPr/>
            <p:nvPr/>
          </p:nvSpPr>
          <p:spPr>
            <a:xfrm>
              <a:off x="3788833" y="2523073"/>
              <a:ext cx="431800" cy="340783"/>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78B57D4E-7905-23CA-2FC4-3A797492C4E9}"/>
                </a:ext>
              </a:extLst>
            </p:cNvPr>
            <p:cNvSpPr/>
            <p:nvPr/>
          </p:nvSpPr>
          <p:spPr>
            <a:xfrm>
              <a:off x="4385733" y="1940986"/>
              <a:ext cx="2586567" cy="1504955"/>
            </a:xfrm>
            <a:prstGeom prst="roundRect">
              <a:avLst>
                <a:gd name="adj" fmla="val 10238"/>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Đe dọa trực tiếp đến an ninh của Liên Xô và Đông Âu.</a:t>
              </a:r>
              <a:endParaRPr lang="en-US" sz="2000">
                <a:solidFill>
                  <a:srgbClr val="000000"/>
                </a:solidFill>
              </a:endParaRPr>
            </a:p>
          </p:txBody>
        </p:sp>
      </p:grpSp>
      <p:sp>
        <p:nvSpPr>
          <p:cNvPr id="41" name="Rectangle: Rounded Corners 40">
            <a:extLst>
              <a:ext uri="{FF2B5EF4-FFF2-40B4-BE49-F238E27FC236}">
                <a16:creationId xmlns:a16="http://schemas.microsoft.com/office/drawing/2014/main" id="{75B9B39C-CBE7-FE47-5B47-4BF26AB1A469}"/>
              </a:ext>
            </a:extLst>
          </p:cNvPr>
          <p:cNvSpPr/>
          <p:nvPr/>
        </p:nvSpPr>
        <p:spPr>
          <a:xfrm>
            <a:off x="245533" y="3834357"/>
            <a:ext cx="4576235" cy="1050910"/>
          </a:xfrm>
          <a:prstGeom prst="roundRect">
            <a:avLst>
              <a:gd name="adj" fmla="val 10238"/>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14/5/1955, Liên Xô và các nước Đông Âu họp tại Thủ đô Vác-sa-va (Ba Lan) </a:t>
            </a:r>
            <a:endParaRPr lang="en-US" sz="2000">
              <a:solidFill>
                <a:srgbClr val="000000"/>
              </a:solidFill>
            </a:endParaRPr>
          </a:p>
        </p:txBody>
      </p:sp>
      <p:grpSp>
        <p:nvGrpSpPr>
          <p:cNvPr id="42" name="Group 41">
            <a:extLst>
              <a:ext uri="{FF2B5EF4-FFF2-40B4-BE49-F238E27FC236}">
                <a16:creationId xmlns:a16="http://schemas.microsoft.com/office/drawing/2014/main" id="{A1F8D263-AB3C-B5C4-CA8F-A364D063A591}"/>
              </a:ext>
            </a:extLst>
          </p:cNvPr>
          <p:cNvGrpSpPr/>
          <p:nvPr/>
        </p:nvGrpSpPr>
        <p:grpSpPr>
          <a:xfrm>
            <a:off x="4986868" y="3834356"/>
            <a:ext cx="3924300" cy="1050911"/>
            <a:chOff x="3788832" y="1940986"/>
            <a:chExt cx="3924300" cy="1050911"/>
          </a:xfrm>
        </p:grpSpPr>
        <p:sp>
          <p:nvSpPr>
            <p:cNvPr id="43" name="Arrow: Right 42">
              <a:extLst>
                <a:ext uri="{FF2B5EF4-FFF2-40B4-BE49-F238E27FC236}">
                  <a16:creationId xmlns:a16="http://schemas.microsoft.com/office/drawing/2014/main" id="{8A20CC14-223B-B696-2B7C-8722F015EF15}"/>
                </a:ext>
              </a:extLst>
            </p:cNvPr>
            <p:cNvSpPr/>
            <p:nvPr/>
          </p:nvSpPr>
          <p:spPr>
            <a:xfrm>
              <a:off x="3788832" y="2296049"/>
              <a:ext cx="431800" cy="340783"/>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E46F9163-C64F-0F6D-911C-9C481DDAF38D}"/>
                </a:ext>
              </a:extLst>
            </p:cNvPr>
            <p:cNvSpPr/>
            <p:nvPr/>
          </p:nvSpPr>
          <p:spPr>
            <a:xfrm>
              <a:off x="4385733" y="1940986"/>
              <a:ext cx="3327399" cy="1050911"/>
            </a:xfrm>
            <a:prstGeom prst="roundRect">
              <a:avLst>
                <a:gd name="adj" fmla="val 10238"/>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a:solidFill>
                    <a:srgbClr val="000000"/>
                  </a:solidFill>
                </a:rPr>
                <a:t>K</a:t>
              </a:r>
              <a:r>
                <a:rPr lang="vi-VN" sz="2000">
                  <a:solidFill>
                    <a:srgbClr val="000000"/>
                  </a:solidFill>
                </a:rPr>
                <a:t>í kết Hiệp ước Vác-sa-va.</a:t>
              </a:r>
              <a:endParaRPr lang="en-US" sz="2000">
                <a:solidFill>
                  <a:srgbClr val="000000"/>
                </a:solidFill>
              </a:endParaRPr>
            </a:p>
          </p:txBody>
        </p:sp>
      </p:grpSp>
      <p:sp>
        <p:nvSpPr>
          <p:cNvPr id="2" name="Arrow: Pentagon 1">
            <a:extLst>
              <a:ext uri="{FF2B5EF4-FFF2-40B4-BE49-F238E27FC236}">
                <a16:creationId xmlns:a16="http://schemas.microsoft.com/office/drawing/2014/main" id="{DEC110DE-F5C0-8EE0-0B5A-3142E6167FF7}"/>
              </a:ext>
            </a:extLst>
          </p:cNvPr>
          <p:cNvSpPr/>
          <p:nvPr/>
        </p:nvSpPr>
        <p:spPr>
          <a:xfrm>
            <a:off x="0" y="1376393"/>
            <a:ext cx="3420533" cy="605593"/>
          </a:xfrm>
          <a:prstGeom prst="homePlate">
            <a:avLst/>
          </a:prstGeom>
          <a:solidFill>
            <a:schemeClr val="accent1"/>
          </a:solid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rPr>
              <a:t>Nguyên nhân ra đời</a:t>
            </a:r>
          </a:p>
        </p:txBody>
      </p:sp>
      <p:sp>
        <p:nvSpPr>
          <p:cNvPr id="5" name="TextBox 4">
            <a:extLst>
              <a:ext uri="{FF2B5EF4-FFF2-40B4-BE49-F238E27FC236}">
                <a16:creationId xmlns:a16="http://schemas.microsoft.com/office/drawing/2014/main" id="{A73B5254-1D6A-32F1-E9BA-62C278749E98}"/>
              </a:ext>
            </a:extLst>
          </p:cNvPr>
          <p:cNvSpPr txBox="1"/>
          <p:nvPr/>
        </p:nvSpPr>
        <p:spPr>
          <a:xfrm>
            <a:off x="740830" y="800075"/>
            <a:ext cx="7662336" cy="523220"/>
          </a:xfrm>
          <a:prstGeom prst="rect">
            <a:avLst/>
          </a:prstGeom>
          <a:noFill/>
        </p:spPr>
        <p:txBody>
          <a:bodyPr wrap="square">
            <a:spAutoFit/>
          </a:bodyPr>
          <a:lstStyle/>
          <a:p>
            <a:pPr algn="ctr"/>
            <a:r>
              <a:rPr lang="en-US" sz="2800" b="1" kern="100">
                <a:solidFill>
                  <a:srgbClr val="FF0066"/>
                </a:solidFill>
                <a:effectLst/>
                <a:latin typeface="Aptos Black" panose="020B0004020202020204" pitchFamily="34" charset="0"/>
                <a:ea typeface="Calibri" panose="020F0502020204030204" pitchFamily="34" charset="0"/>
                <a:cs typeface="Times New Roman" panose="02020603050405020304" pitchFamily="18" charset="0"/>
              </a:rPr>
              <a:t>Tổ chức Hiệp ước Vác-sa-va (1955)</a:t>
            </a:r>
            <a:endParaRPr lang="en-US" sz="4000">
              <a:solidFill>
                <a:srgbClr val="FF0066"/>
              </a:solidFill>
              <a:latin typeface="Aptos Black" panose="020B0004020202020204" pitchFamily="34" charset="0"/>
            </a:endParaRPr>
          </a:p>
        </p:txBody>
      </p:sp>
    </p:spTree>
    <p:extLst>
      <p:ext uri="{BB962C8B-B14F-4D97-AF65-F5344CB8AC3E}">
        <p14:creationId xmlns:p14="http://schemas.microsoft.com/office/powerpoint/2010/main" val="3577603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randombar(horizontal)">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left)">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left)">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randombar(horizontal)">
                                      <p:cBhvr>
                                        <p:cTn id="43" dur="500"/>
                                        <p:tgtEl>
                                          <p:spTgt spid="4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wipe(left)">
                                      <p:cBhvr>
                                        <p:cTn id="4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4" grpId="0" animBg="1"/>
      <p:bldP spid="41" grpId="0" animBg="1"/>
      <p:bldP spid="2" grpId="0" animBg="1"/>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5373E61-AF3C-BA69-8AF0-855381F8B1F3}"/>
              </a:ext>
            </a:extLst>
          </p:cNvPr>
          <p:cNvGrpSpPr/>
          <p:nvPr/>
        </p:nvGrpSpPr>
        <p:grpSpPr>
          <a:xfrm>
            <a:off x="294791" y="884131"/>
            <a:ext cx="2930139" cy="3375238"/>
            <a:chOff x="397261" y="558800"/>
            <a:chExt cx="2930139" cy="3375238"/>
          </a:xfrm>
        </p:grpSpPr>
        <p:sp>
          <p:nvSpPr>
            <p:cNvPr id="4" name="TextBox 3">
              <a:extLst>
                <a:ext uri="{FF2B5EF4-FFF2-40B4-BE49-F238E27FC236}">
                  <a16:creationId xmlns:a16="http://schemas.microsoft.com/office/drawing/2014/main" id="{18312613-355D-29E1-8FD4-17BC5741C164}"/>
                </a:ext>
              </a:extLst>
            </p:cNvPr>
            <p:cNvSpPr txBox="1"/>
            <p:nvPr/>
          </p:nvSpPr>
          <p:spPr>
            <a:xfrm>
              <a:off x="516467" y="558800"/>
              <a:ext cx="2810933" cy="707886"/>
            </a:xfrm>
            <a:prstGeom prst="rect">
              <a:avLst/>
            </a:prstGeom>
            <a:noFill/>
          </p:spPr>
          <p:txBody>
            <a:bodyPr wrap="square" rtlCol="0">
              <a:spAutoFit/>
            </a:bodyPr>
            <a:lstStyle/>
            <a:p>
              <a:pPr algn="ctr"/>
              <a:r>
                <a:rPr lang="en-US" sz="4000">
                  <a:solidFill>
                    <a:srgbClr val="FF0066"/>
                  </a:solidFill>
                  <a:latin typeface="Cooper Black" panose="0208090404030B020404" pitchFamily="18" charset="0"/>
                </a:rPr>
                <a:t>14/5/1955</a:t>
              </a:r>
            </a:p>
          </p:txBody>
        </p:sp>
        <p:pic>
          <p:nvPicPr>
            <p:cNvPr id="6" name="Picture 5">
              <a:extLst>
                <a:ext uri="{FF2B5EF4-FFF2-40B4-BE49-F238E27FC236}">
                  <a16:creationId xmlns:a16="http://schemas.microsoft.com/office/drawing/2014/main" id="{6D3D538D-C1AA-B2E2-BF69-B6DCCB60F661}"/>
                </a:ext>
              </a:extLst>
            </p:cNvPr>
            <p:cNvPicPr>
              <a:picLocks noChangeAspect="1"/>
            </p:cNvPicPr>
            <p:nvPr/>
          </p:nvPicPr>
          <p:blipFill>
            <a:blip r:embed="rId2"/>
            <a:srcRect/>
            <a:stretch/>
          </p:blipFill>
          <p:spPr>
            <a:xfrm>
              <a:off x="1077947" y="1337733"/>
              <a:ext cx="1447165" cy="1727554"/>
            </a:xfrm>
            <a:prstGeom prst="rect">
              <a:avLst/>
            </a:prstGeom>
          </p:spPr>
        </p:pic>
        <p:sp>
          <p:nvSpPr>
            <p:cNvPr id="8" name="TextBox 7">
              <a:extLst>
                <a:ext uri="{FF2B5EF4-FFF2-40B4-BE49-F238E27FC236}">
                  <a16:creationId xmlns:a16="http://schemas.microsoft.com/office/drawing/2014/main" id="{CB6C8E34-8555-F1A3-5C98-80509DBBF330}"/>
                </a:ext>
              </a:extLst>
            </p:cNvPr>
            <p:cNvSpPr txBox="1"/>
            <p:nvPr/>
          </p:nvSpPr>
          <p:spPr>
            <a:xfrm>
              <a:off x="397261" y="2975378"/>
              <a:ext cx="2808535" cy="958660"/>
            </a:xfrm>
            <a:prstGeom prst="rect">
              <a:avLst/>
            </a:prstGeom>
            <a:noFill/>
          </p:spPr>
          <p:txBody>
            <a:bodyPr wrap="square">
              <a:spAutoFit/>
            </a:bodyPr>
            <a:lstStyle/>
            <a:p>
              <a:pPr algn="ctr">
                <a:lnSpc>
                  <a:spcPct val="150000"/>
                </a:lnSpc>
              </a:pPr>
              <a:r>
                <a:rPr lang="vi-VN" sz="2000"/>
                <a:t>Thành lập Tổ chức Hiệp ước </a:t>
              </a:r>
              <a:r>
                <a:rPr lang="en-US" sz="2000"/>
                <a:t>Vác-sa-va</a:t>
              </a:r>
            </a:p>
          </p:txBody>
        </p:sp>
      </p:grpSp>
      <p:grpSp>
        <p:nvGrpSpPr>
          <p:cNvPr id="10" name="Group 9">
            <a:extLst>
              <a:ext uri="{FF2B5EF4-FFF2-40B4-BE49-F238E27FC236}">
                <a16:creationId xmlns:a16="http://schemas.microsoft.com/office/drawing/2014/main" id="{AAE839E3-8093-4930-7C6E-FA775B145420}"/>
              </a:ext>
            </a:extLst>
          </p:cNvPr>
          <p:cNvGrpSpPr/>
          <p:nvPr/>
        </p:nvGrpSpPr>
        <p:grpSpPr>
          <a:xfrm>
            <a:off x="3476185" y="463549"/>
            <a:ext cx="5373024" cy="4216402"/>
            <a:chOff x="-1109134" y="1971988"/>
            <a:chExt cx="5373024" cy="4216402"/>
          </a:xfrm>
        </p:grpSpPr>
        <p:pic>
          <p:nvPicPr>
            <p:cNvPr id="11" name="Picture 10">
              <a:extLst>
                <a:ext uri="{FF2B5EF4-FFF2-40B4-BE49-F238E27FC236}">
                  <a16:creationId xmlns:a16="http://schemas.microsoft.com/office/drawing/2014/main" id="{ED59F746-3422-41E5-45EB-BB10098F1841}"/>
                </a:ext>
              </a:extLst>
            </p:cNvPr>
            <p:cNvPicPr>
              <a:picLocks noChangeAspect="1"/>
            </p:cNvPicPr>
            <p:nvPr/>
          </p:nvPicPr>
          <p:blipFill>
            <a:blip r:embed="rId3"/>
            <a:srcRect/>
            <a:stretch/>
          </p:blipFill>
          <p:spPr>
            <a:xfrm>
              <a:off x="-1109134" y="1971988"/>
              <a:ext cx="5373024" cy="3431059"/>
            </a:xfrm>
            <a:prstGeom prst="rect">
              <a:avLst/>
            </a:prstGeom>
          </p:spPr>
        </p:pic>
        <p:sp>
          <p:nvSpPr>
            <p:cNvPr id="12" name="TextBox 11">
              <a:extLst>
                <a:ext uri="{FF2B5EF4-FFF2-40B4-BE49-F238E27FC236}">
                  <a16:creationId xmlns:a16="http://schemas.microsoft.com/office/drawing/2014/main" id="{4823BA1B-5B1C-11D6-A413-A81D301B8A7A}"/>
                </a:ext>
              </a:extLst>
            </p:cNvPr>
            <p:cNvSpPr txBox="1"/>
            <p:nvPr/>
          </p:nvSpPr>
          <p:spPr>
            <a:xfrm>
              <a:off x="-460264" y="5403047"/>
              <a:ext cx="4075285" cy="78534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Lễ kí kết </a:t>
              </a:r>
              <a:r>
                <a:rPr kumimoji="0" lang="vi-VN" sz="1600" b="0" i="0" u="none" strike="noStrike" kern="0" cap="none" spc="0" normalizeH="0" baseline="0" noProof="0">
                  <a:ln>
                    <a:noFill/>
                  </a:ln>
                  <a:solidFill>
                    <a:srgbClr val="000000"/>
                  </a:solidFill>
                  <a:effectLst/>
                  <a:uLnTx/>
                  <a:uFillTx/>
                  <a:latin typeface="Arial"/>
                  <a:cs typeface="Arial"/>
                  <a:sym typeface="Arial"/>
                </a:rPr>
                <a:t>Hiệp ước Warsaw, </a:t>
              </a:r>
              <a:endParaRPr kumimoji="0" lang="en-US" sz="16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14/5/1955</a:t>
              </a:r>
              <a:r>
                <a:rPr kumimoji="0" lang="vi-VN" sz="1600" b="0" i="0" u="none" strike="noStrike" kern="0" cap="none" spc="0" normalizeH="0" baseline="0" noProof="0">
                  <a:ln>
                    <a:noFill/>
                  </a:ln>
                  <a:solidFill>
                    <a:srgbClr val="000000"/>
                  </a:solidFill>
                  <a:effectLst/>
                  <a:uLnTx/>
                  <a:uFillTx/>
                  <a:latin typeface="Arial"/>
                  <a:cs typeface="Arial"/>
                  <a:sym typeface="Arial"/>
                </a:rPr>
                <a:t>, Warsaw, Ba Lan.</a:t>
              </a:r>
            </a:p>
          </p:txBody>
        </p:sp>
      </p:grpSp>
    </p:spTree>
    <p:extLst>
      <p:ext uri="{BB962C8B-B14F-4D97-AF65-F5344CB8AC3E}">
        <p14:creationId xmlns:p14="http://schemas.microsoft.com/office/powerpoint/2010/main" val="185724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grpSp>
        <p:nvGrpSpPr>
          <p:cNvPr id="4" name="Group 3">
            <a:extLst>
              <a:ext uri="{FF2B5EF4-FFF2-40B4-BE49-F238E27FC236}">
                <a16:creationId xmlns:a16="http://schemas.microsoft.com/office/drawing/2014/main" id="{706E5402-4153-71F7-6EC8-35201BC5ECBF}"/>
              </a:ext>
            </a:extLst>
          </p:cNvPr>
          <p:cNvGrpSpPr/>
          <p:nvPr/>
        </p:nvGrpSpPr>
        <p:grpSpPr>
          <a:xfrm>
            <a:off x="303014" y="253340"/>
            <a:ext cx="4185166" cy="3589348"/>
            <a:chOff x="386834" y="360020"/>
            <a:chExt cx="4185166" cy="3589348"/>
          </a:xfrm>
        </p:grpSpPr>
        <p:pic>
          <p:nvPicPr>
            <p:cNvPr id="5" name="Picture 4">
              <a:extLst>
                <a:ext uri="{FF2B5EF4-FFF2-40B4-BE49-F238E27FC236}">
                  <a16:creationId xmlns:a16="http://schemas.microsoft.com/office/drawing/2014/main" id="{8E3825C1-963A-7324-9FDB-9CC57AAE06E4}"/>
                </a:ext>
              </a:extLst>
            </p:cNvPr>
            <p:cNvPicPr>
              <a:picLocks noChangeAspect="1"/>
            </p:cNvPicPr>
            <p:nvPr/>
          </p:nvPicPr>
          <p:blipFill>
            <a:blip r:embed="rId3"/>
            <a:srcRect l="3398" r="3398"/>
            <a:stretch/>
          </p:blipFill>
          <p:spPr>
            <a:xfrm>
              <a:off x="386834" y="360020"/>
              <a:ext cx="4185166" cy="2890631"/>
            </a:xfrm>
            <a:prstGeom prst="rect">
              <a:avLst/>
            </a:prstGeom>
          </p:spPr>
        </p:pic>
        <p:sp>
          <p:nvSpPr>
            <p:cNvPr id="3" name="TextBox 2">
              <a:extLst>
                <a:ext uri="{FF2B5EF4-FFF2-40B4-BE49-F238E27FC236}">
                  <a16:creationId xmlns:a16="http://schemas.microsoft.com/office/drawing/2014/main" id="{98845CA4-EC28-3066-219D-A4887832766E}"/>
                </a:ext>
              </a:extLst>
            </p:cNvPr>
            <p:cNvSpPr txBox="1"/>
            <p:nvPr/>
          </p:nvSpPr>
          <p:spPr>
            <a:xfrm>
              <a:off x="457303" y="3250651"/>
              <a:ext cx="4044228"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Cuộc họp của bảy đại diện các nước Hiệp ước Warsaw tại Đông Berlin vào tháng 5 năm 1987.</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 name="Group 5">
            <a:extLst>
              <a:ext uri="{FF2B5EF4-FFF2-40B4-BE49-F238E27FC236}">
                <a16:creationId xmlns:a16="http://schemas.microsoft.com/office/drawing/2014/main" id="{F2DDDBDC-4A7E-6C91-94B3-ABDE1E1A32F9}"/>
              </a:ext>
            </a:extLst>
          </p:cNvPr>
          <p:cNvGrpSpPr/>
          <p:nvPr/>
        </p:nvGrpSpPr>
        <p:grpSpPr>
          <a:xfrm>
            <a:off x="3920112" y="1187714"/>
            <a:ext cx="5131647" cy="3912514"/>
            <a:chOff x="-281140" y="402651"/>
            <a:chExt cx="5131647" cy="3912514"/>
          </a:xfrm>
        </p:grpSpPr>
        <p:pic>
          <p:nvPicPr>
            <p:cNvPr id="7" name="Picture 6">
              <a:extLst>
                <a:ext uri="{FF2B5EF4-FFF2-40B4-BE49-F238E27FC236}">
                  <a16:creationId xmlns:a16="http://schemas.microsoft.com/office/drawing/2014/main" id="{7FCCF5E0-7DD7-2980-2D4D-AF697C9CCFD3}"/>
                </a:ext>
              </a:extLst>
            </p:cNvPr>
            <p:cNvPicPr>
              <a:picLocks noChangeAspect="1"/>
            </p:cNvPicPr>
            <p:nvPr/>
          </p:nvPicPr>
          <p:blipFill>
            <a:blip r:embed="rId4"/>
            <a:srcRect l="5083" r="5083"/>
            <a:stretch/>
          </p:blipFill>
          <p:spPr>
            <a:xfrm>
              <a:off x="386834" y="402651"/>
              <a:ext cx="4185166" cy="2890631"/>
            </a:xfrm>
            <a:prstGeom prst="rect">
              <a:avLst/>
            </a:prstGeom>
          </p:spPr>
        </p:pic>
        <p:sp>
          <p:nvSpPr>
            <p:cNvPr id="8" name="TextBox 7">
              <a:extLst>
                <a:ext uri="{FF2B5EF4-FFF2-40B4-BE49-F238E27FC236}">
                  <a16:creationId xmlns:a16="http://schemas.microsoft.com/office/drawing/2014/main" id="{95F174AD-9096-19E9-993D-2880122B58BC}"/>
                </a:ext>
              </a:extLst>
            </p:cNvPr>
            <p:cNvSpPr txBox="1"/>
            <p:nvPr/>
          </p:nvSpPr>
          <p:spPr>
            <a:xfrm>
              <a:off x="-281140" y="3293282"/>
              <a:ext cx="5131647" cy="102188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Xe tăng Liên Xô, được đánh dấu bằng chữ thập màu trắng để phân biệt với xe tăng Tiệp Khắc, trên đường phố Praha trong cuộc xâm lược Tiệp Khắc của Hiệp ước Warsaw, 1968</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id="{48D1A0FB-CD05-80E1-C92C-8467BB9B3742}"/>
              </a:ext>
            </a:extLst>
          </p:cNvPr>
          <p:cNvPicPr>
            <a:picLocks noChangeAspect="1"/>
          </p:cNvPicPr>
          <p:nvPr/>
        </p:nvPicPr>
        <p:blipFill>
          <a:blip r:embed="rId5"/>
          <a:stretch>
            <a:fillRect/>
          </a:stretch>
        </p:blipFill>
        <p:spPr>
          <a:xfrm>
            <a:off x="0" y="4913240"/>
            <a:ext cx="1103191" cy="218007"/>
          </a:xfrm>
          <a:prstGeom prst="rect">
            <a:avLst/>
          </a:prstGeom>
        </p:spPr>
      </p:pic>
    </p:spTree>
    <p:extLst>
      <p:ext uri="{BB962C8B-B14F-4D97-AF65-F5344CB8AC3E}">
        <p14:creationId xmlns:p14="http://schemas.microsoft.com/office/powerpoint/2010/main" val="186776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5BF6692E-180F-BC51-2168-26F4CDA08628}"/>
              </a:ext>
            </a:extLst>
          </p:cNvPr>
          <p:cNvSpPr/>
          <p:nvPr/>
        </p:nvSpPr>
        <p:spPr>
          <a:xfrm>
            <a:off x="0" y="296369"/>
            <a:ext cx="3328562" cy="683941"/>
          </a:xfrm>
          <a:prstGeom prst="homePlat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
                <a:srgbClr val="FFFFFF"/>
              </a:buClr>
              <a:buSzTx/>
              <a:tabLst/>
              <a:defRPr/>
            </a:pPr>
            <a:r>
              <a:rPr kumimoji="0" lang="en-US" sz="2200" b="1" i="0" u="none" strike="noStrike" kern="0" cap="none" spc="0" normalizeH="0" baseline="0" noProof="0">
                <a:ln>
                  <a:noFill/>
                </a:ln>
                <a:solidFill>
                  <a:srgbClr val="FFFFFF"/>
                </a:solidFill>
                <a:effectLst/>
                <a:uLnTx/>
                <a:uFillTx/>
                <a:latin typeface="Arial"/>
                <a:ea typeface="+mn-ea"/>
                <a:cs typeface="+mn-cs"/>
                <a:sym typeface="Arial"/>
              </a:rPr>
              <a:t>Nội dung, mục đích</a:t>
            </a:r>
          </a:p>
        </p:txBody>
      </p:sp>
      <p:sp>
        <p:nvSpPr>
          <p:cNvPr id="27" name="Rectangle: Rounded Corners 26">
            <a:extLst>
              <a:ext uri="{FF2B5EF4-FFF2-40B4-BE49-F238E27FC236}">
                <a16:creationId xmlns:a16="http://schemas.microsoft.com/office/drawing/2014/main" id="{B923310A-FC2B-7B28-8295-4342143FF69D}"/>
              </a:ext>
            </a:extLst>
          </p:cNvPr>
          <p:cNvSpPr/>
          <p:nvPr/>
        </p:nvSpPr>
        <p:spPr>
          <a:xfrm>
            <a:off x="333437" y="2179078"/>
            <a:ext cx="2995125" cy="1084646"/>
          </a:xfrm>
          <a:prstGeom prst="roundRect">
            <a:avLst>
              <a:gd name="adj" fmla="val 8559"/>
            </a:avLst>
          </a:prstGeom>
          <a:solidFill>
            <a:schemeClr val="accent6">
              <a:lumMod val="85000"/>
            </a:schemeClr>
          </a:solidFill>
          <a:ln>
            <a:noFill/>
            <a:prstDash val="solid"/>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Đảm bảo hoà bình và an ninh ở châu Âu. </a:t>
            </a:r>
          </a:p>
        </p:txBody>
      </p:sp>
      <p:grpSp>
        <p:nvGrpSpPr>
          <p:cNvPr id="3" name="Group 2">
            <a:extLst>
              <a:ext uri="{FF2B5EF4-FFF2-40B4-BE49-F238E27FC236}">
                <a16:creationId xmlns:a16="http://schemas.microsoft.com/office/drawing/2014/main" id="{49518EA4-CCB9-F1BA-56E4-82D6358B6E9E}"/>
              </a:ext>
            </a:extLst>
          </p:cNvPr>
          <p:cNvGrpSpPr/>
          <p:nvPr/>
        </p:nvGrpSpPr>
        <p:grpSpPr>
          <a:xfrm>
            <a:off x="3557831" y="830779"/>
            <a:ext cx="5373024" cy="4042802"/>
            <a:chOff x="-1109134" y="1776256"/>
            <a:chExt cx="5373024" cy="4042802"/>
          </a:xfrm>
        </p:grpSpPr>
        <p:pic>
          <p:nvPicPr>
            <p:cNvPr id="4" name="Picture 3">
              <a:extLst>
                <a:ext uri="{FF2B5EF4-FFF2-40B4-BE49-F238E27FC236}">
                  <a16:creationId xmlns:a16="http://schemas.microsoft.com/office/drawing/2014/main" id="{D2CCC658-2E67-D239-BADE-5D8BABBCE94D}"/>
                </a:ext>
              </a:extLst>
            </p:cNvPr>
            <p:cNvPicPr>
              <a:picLocks noChangeAspect="1"/>
            </p:cNvPicPr>
            <p:nvPr/>
          </p:nvPicPr>
          <p:blipFill>
            <a:blip r:embed="rId2"/>
            <a:srcRect/>
            <a:stretch/>
          </p:blipFill>
          <p:spPr>
            <a:xfrm>
              <a:off x="-1109134" y="1776256"/>
              <a:ext cx="5373024" cy="3626791"/>
            </a:xfrm>
            <a:prstGeom prst="rect">
              <a:avLst/>
            </a:prstGeom>
          </p:spPr>
        </p:pic>
        <p:sp>
          <p:nvSpPr>
            <p:cNvPr id="5" name="TextBox 4">
              <a:extLst>
                <a:ext uri="{FF2B5EF4-FFF2-40B4-BE49-F238E27FC236}">
                  <a16:creationId xmlns:a16="http://schemas.microsoft.com/office/drawing/2014/main" id="{B6060715-5B4B-7F70-E038-E6FC3B50324F}"/>
                </a:ext>
              </a:extLst>
            </p:cNvPr>
            <p:cNvSpPr txBox="1"/>
            <p:nvPr/>
          </p:nvSpPr>
          <p:spPr>
            <a:xfrm>
              <a:off x="-827772" y="5403047"/>
              <a:ext cx="4810299" cy="41601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0" i="0" u="none" strike="noStrike" kern="0" cap="none" spc="0" normalizeH="0" baseline="0" noProof="0">
                  <a:ln>
                    <a:noFill/>
                  </a:ln>
                  <a:solidFill>
                    <a:srgbClr val="000000"/>
                  </a:solidFill>
                  <a:effectLst/>
                  <a:uLnTx/>
                  <a:uFillTx/>
                  <a:latin typeface="Arial"/>
                  <a:cs typeface="Arial"/>
                  <a:sym typeface="Arial"/>
                </a:rPr>
                <a:t>Lính Liên Xô đứng gác bức tường Berlin năm 1989</a:t>
              </a:r>
            </a:p>
          </p:txBody>
        </p:sp>
      </p:grpSp>
    </p:spTree>
    <p:extLst>
      <p:ext uri="{BB962C8B-B14F-4D97-AF65-F5344CB8AC3E}">
        <p14:creationId xmlns:p14="http://schemas.microsoft.com/office/powerpoint/2010/main" val="199512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5BF6692E-180F-BC51-2168-26F4CDA08628}"/>
              </a:ext>
            </a:extLst>
          </p:cNvPr>
          <p:cNvSpPr/>
          <p:nvPr/>
        </p:nvSpPr>
        <p:spPr>
          <a:xfrm>
            <a:off x="0" y="296369"/>
            <a:ext cx="3328562" cy="683941"/>
          </a:xfrm>
          <a:prstGeom prst="homePlat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
                <a:srgbClr val="FFFFFF"/>
              </a:buClr>
              <a:buSzTx/>
              <a:tabLst/>
              <a:defRPr/>
            </a:pPr>
            <a:r>
              <a:rPr kumimoji="0" lang="en-US" sz="2200" b="1" i="0" u="none" strike="noStrike" kern="0" cap="none" spc="0" normalizeH="0" baseline="0" noProof="0">
                <a:ln>
                  <a:noFill/>
                </a:ln>
                <a:solidFill>
                  <a:srgbClr val="FFFFFF"/>
                </a:solidFill>
                <a:effectLst/>
                <a:uLnTx/>
                <a:uFillTx/>
                <a:latin typeface="Arial"/>
                <a:ea typeface="+mn-ea"/>
                <a:cs typeface="+mn-cs"/>
                <a:sym typeface="Arial"/>
              </a:rPr>
              <a:t>Nội dung, mục đích</a:t>
            </a:r>
          </a:p>
        </p:txBody>
      </p:sp>
      <p:grpSp>
        <p:nvGrpSpPr>
          <p:cNvPr id="3" name="Group 2">
            <a:extLst>
              <a:ext uri="{FF2B5EF4-FFF2-40B4-BE49-F238E27FC236}">
                <a16:creationId xmlns:a16="http://schemas.microsoft.com/office/drawing/2014/main" id="{6B990548-E33A-59FE-6B96-0E3C13B3BBE5}"/>
              </a:ext>
            </a:extLst>
          </p:cNvPr>
          <p:cNvGrpSpPr/>
          <p:nvPr/>
        </p:nvGrpSpPr>
        <p:grpSpPr>
          <a:xfrm>
            <a:off x="899790" y="943611"/>
            <a:ext cx="2878666" cy="1510398"/>
            <a:chOff x="764076" y="537623"/>
            <a:chExt cx="2878666" cy="1510398"/>
          </a:xfrm>
        </p:grpSpPr>
        <p:sp>
          <p:nvSpPr>
            <p:cNvPr id="28" name="TextBox 27">
              <a:extLst>
                <a:ext uri="{FF2B5EF4-FFF2-40B4-BE49-F238E27FC236}">
                  <a16:creationId xmlns:a16="http://schemas.microsoft.com/office/drawing/2014/main" id="{D73E7CE7-0344-D4DB-5C91-8E2FBD177F2A}"/>
                </a:ext>
              </a:extLst>
            </p:cNvPr>
            <p:cNvSpPr txBox="1"/>
            <p:nvPr/>
          </p:nvSpPr>
          <p:spPr>
            <a:xfrm>
              <a:off x="888959" y="537623"/>
              <a:ext cx="2628900" cy="646331"/>
            </a:xfrm>
            <a:prstGeom prst="rect">
              <a:avLst/>
            </a:prstGeom>
            <a:noFill/>
          </p:spPr>
          <p:txBody>
            <a:bodyPr wrap="square" rtlCol="0">
              <a:spAutoFit/>
            </a:bodyPr>
            <a:lstStyle/>
            <a:p>
              <a:pPr algn="ctr"/>
              <a:r>
                <a:rPr lang="en-US" sz="3600">
                  <a:solidFill>
                    <a:schemeClr val="tx1">
                      <a:lumMod val="50000"/>
                      <a:lumOff val="50000"/>
                    </a:schemeClr>
                  </a:solidFill>
                  <a:latin typeface="Berlin Sans FB Demi" panose="020E0802020502020306" pitchFamily="34" charset="0"/>
                </a:rPr>
                <a:t>1949</a:t>
              </a:r>
            </a:p>
          </p:txBody>
        </p:sp>
        <p:sp>
          <p:nvSpPr>
            <p:cNvPr id="27" name="Rectangle: Rounded Corners 26">
              <a:extLst>
                <a:ext uri="{FF2B5EF4-FFF2-40B4-BE49-F238E27FC236}">
                  <a16:creationId xmlns:a16="http://schemas.microsoft.com/office/drawing/2014/main" id="{B923310A-FC2B-7B28-8295-4342143FF69D}"/>
                </a:ext>
              </a:extLst>
            </p:cNvPr>
            <p:cNvSpPr/>
            <p:nvPr/>
          </p:nvSpPr>
          <p:spPr>
            <a:xfrm>
              <a:off x="764076" y="1108221"/>
              <a:ext cx="2878666" cy="939800"/>
            </a:xfrm>
            <a:prstGeom prst="roundRect">
              <a:avLst>
                <a:gd name="adj" fmla="val 8559"/>
              </a:avLst>
            </a:prstGeom>
            <a:solidFill>
              <a:schemeClr val="accent6">
                <a:lumMod val="85000"/>
              </a:schemeClr>
            </a:solidFill>
            <a:ln>
              <a:noFill/>
              <a:prstDash val="solid"/>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Chế tạo thành công bom nguyên tử.</a:t>
              </a:r>
            </a:p>
          </p:txBody>
        </p:sp>
      </p:grpSp>
      <p:pic>
        <p:nvPicPr>
          <p:cNvPr id="4" name="Picture 3">
            <a:extLst>
              <a:ext uri="{FF2B5EF4-FFF2-40B4-BE49-F238E27FC236}">
                <a16:creationId xmlns:a16="http://schemas.microsoft.com/office/drawing/2014/main" id="{1E70365E-8226-D950-987A-DBB1449BAF54}"/>
              </a:ext>
            </a:extLst>
          </p:cNvPr>
          <p:cNvPicPr>
            <a:picLocks noChangeAspect="1"/>
          </p:cNvPicPr>
          <p:nvPr/>
        </p:nvPicPr>
        <p:blipFill>
          <a:blip r:embed="rId4"/>
          <a:srcRect/>
          <a:stretch/>
        </p:blipFill>
        <p:spPr>
          <a:xfrm>
            <a:off x="5179891" y="2571750"/>
            <a:ext cx="3240929" cy="2430697"/>
          </a:xfrm>
          <a:prstGeom prst="rect">
            <a:avLst/>
          </a:prstGeom>
        </p:spPr>
      </p:pic>
      <p:grpSp>
        <p:nvGrpSpPr>
          <p:cNvPr id="5" name="Group 4">
            <a:extLst>
              <a:ext uri="{FF2B5EF4-FFF2-40B4-BE49-F238E27FC236}">
                <a16:creationId xmlns:a16="http://schemas.microsoft.com/office/drawing/2014/main" id="{36575FC7-E41A-422A-4BA3-A600C839E707}"/>
              </a:ext>
            </a:extLst>
          </p:cNvPr>
          <p:cNvGrpSpPr/>
          <p:nvPr/>
        </p:nvGrpSpPr>
        <p:grpSpPr>
          <a:xfrm>
            <a:off x="5356502" y="943611"/>
            <a:ext cx="2878666" cy="1510398"/>
            <a:chOff x="764076" y="537623"/>
            <a:chExt cx="2878666" cy="1510398"/>
          </a:xfrm>
        </p:grpSpPr>
        <p:sp>
          <p:nvSpPr>
            <p:cNvPr id="6" name="TextBox 5">
              <a:extLst>
                <a:ext uri="{FF2B5EF4-FFF2-40B4-BE49-F238E27FC236}">
                  <a16:creationId xmlns:a16="http://schemas.microsoft.com/office/drawing/2014/main" id="{68AE4289-12EB-A793-B57D-1FACCE610560}"/>
                </a:ext>
              </a:extLst>
            </p:cNvPr>
            <p:cNvSpPr txBox="1"/>
            <p:nvPr/>
          </p:nvSpPr>
          <p:spPr>
            <a:xfrm>
              <a:off x="888959" y="537623"/>
              <a:ext cx="2628900" cy="646331"/>
            </a:xfrm>
            <a:prstGeom prst="rect">
              <a:avLst/>
            </a:prstGeom>
            <a:noFill/>
          </p:spPr>
          <p:txBody>
            <a:bodyPr wrap="square" rtlCol="0">
              <a:spAutoFit/>
            </a:bodyPr>
            <a:lstStyle/>
            <a:p>
              <a:pPr algn="ctr"/>
              <a:r>
                <a:rPr lang="en-US" sz="3600">
                  <a:solidFill>
                    <a:schemeClr val="tx1">
                      <a:lumMod val="50000"/>
                      <a:lumOff val="50000"/>
                    </a:schemeClr>
                  </a:solidFill>
                  <a:latin typeface="Berlin Sans FB Demi" panose="020E0802020502020306" pitchFamily="34" charset="0"/>
                </a:rPr>
                <a:t>1957</a:t>
              </a:r>
            </a:p>
          </p:txBody>
        </p:sp>
        <p:sp>
          <p:nvSpPr>
            <p:cNvPr id="7" name="Rectangle: Rounded Corners 6">
              <a:extLst>
                <a:ext uri="{FF2B5EF4-FFF2-40B4-BE49-F238E27FC236}">
                  <a16:creationId xmlns:a16="http://schemas.microsoft.com/office/drawing/2014/main" id="{CCBF31B8-1A48-F4E4-B015-E54FC2516397}"/>
                </a:ext>
              </a:extLst>
            </p:cNvPr>
            <p:cNvSpPr/>
            <p:nvPr/>
          </p:nvSpPr>
          <p:spPr>
            <a:xfrm>
              <a:off x="764076" y="1108221"/>
              <a:ext cx="2878666" cy="939800"/>
            </a:xfrm>
            <a:prstGeom prst="roundRect">
              <a:avLst>
                <a:gd name="adj" fmla="val 8559"/>
              </a:avLst>
            </a:prstGeom>
            <a:solidFill>
              <a:schemeClr val="accent6">
                <a:lumMod val="85000"/>
              </a:schemeClr>
            </a:solidFill>
            <a:ln>
              <a:noFill/>
              <a:prstDash val="solid"/>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Phóng thành công </a:t>
              </a:r>
            </a:p>
            <a:p>
              <a:pPr algn="ctr">
                <a:lnSpc>
                  <a:spcPct val="150000"/>
                </a:lnSpc>
              </a:pPr>
              <a:r>
                <a:rPr lang="en-US" sz="2000">
                  <a:solidFill>
                    <a:srgbClr val="000000"/>
                  </a:solidFill>
                </a:rPr>
                <a:t>vệ tinh nhân tạo </a:t>
              </a:r>
            </a:p>
          </p:txBody>
        </p:sp>
      </p:grpSp>
      <p:pic>
        <p:nvPicPr>
          <p:cNvPr id="8" name="Quá trình chế tạo bom hạt nhân đầu tiên của Liên Xô">
            <a:hlinkClick r:id="" action="ppaction://media"/>
            <a:extLst>
              <a:ext uri="{FF2B5EF4-FFF2-40B4-BE49-F238E27FC236}">
                <a16:creationId xmlns:a16="http://schemas.microsoft.com/office/drawing/2014/main" id="{9761F1FA-3FEA-3651-CDE6-F18C71A53BEB}"/>
              </a:ext>
            </a:extLst>
          </p:cNvPr>
          <p:cNvPicPr>
            <a:picLocks noChangeAspect="1"/>
          </p:cNvPicPr>
          <p:nvPr>
            <a:videoFile r:link="rId1"/>
            <p:extLst>
              <p:ext uri="{DAA4B4D4-6D71-4841-9C94-3DE7FCFB9230}">
                <p14:media xmlns:p14="http://schemas.microsoft.com/office/powerpoint/2010/main" r:embed="rId2">
                  <p14:trim st="5918"/>
                </p14:media>
              </p:ext>
            </p:extLst>
          </p:nvPr>
        </p:nvPicPr>
        <p:blipFill>
          <a:blip r:embed="rId5"/>
          <a:stretch>
            <a:fillRect/>
          </a:stretch>
        </p:blipFill>
        <p:spPr>
          <a:xfrm>
            <a:off x="723180" y="2571749"/>
            <a:ext cx="3240928" cy="2430696"/>
          </a:xfrm>
          <a:prstGeom prst="rect">
            <a:avLst/>
          </a:prstGeom>
        </p:spPr>
      </p:pic>
    </p:spTree>
    <p:extLst>
      <p:ext uri="{BB962C8B-B14F-4D97-AF65-F5344CB8AC3E}">
        <p14:creationId xmlns:p14="http://schemas.microsoft.com/office/powerpoint/2010/main" val="327562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 presetClass="mediacall" presetSubtype="0" fill="hold" nodeType="withEffect">
                                  <p:stCondLst>
                                    <p:cond delay="0"/>
                                  </p:stCondLst>
                                  <p:childTnLst>
                                    <p:cmd type="call" cmd="playFrom(0.0)">
                                      <p:cBhvr>
                                        <p:cTn id="20" dur="29858" fill="hold"/>
                                        <p:tgtEl>
                                          <p:spTgt spid="8"/>
                                        </p:tgtEl>
                                      </p:cBhvr>
                                    </p:cmd>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14" presetClass="entr" presetSubtype="1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31" fill="hold" display="0">
                  <p:stCondLst>
                    <p:cond delay="indefinite"/>
                  </p:stCondLst>
                </p:cTn>
                <p:tgtEl>
                  <p:spTgt spid="8"/>
                </p:tgtEl>
              </p:cMediaNode>
            </p:video>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8"/>
                                        </p:tgtEl>
                                      </p:cBhvr>
                                    </p:cmd>
                                  </p:childTnLst>
                                </p:cTn>
                              </p:par>
                            </p:childTnLst>
                          </p:cTn>
                        </p:par>
                      </p:childTnLst>
                    </p:cTn>
                  </p:par>
                </p:childTnLst>
              </p:cTn>
              <p:nextCondLst>
                <p:cond evt="onClick" delay="0">
                  <p:tgtEl>
                    <p:spTgt spid="8"/>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A80CE92-7D7C-35E5-F1F6-DA8D1F59593E}"/>
              </a:ext>
            </a:extLst>
          </p:cNvPr>
          <p:cNvSpPr/>
          <p:nvPr/>
        </p:nvSpPr>
        <p:spPr>
          <a:xfrm>
            <a:off x="2070100" y="423333"/>
            <a:ext cx="5003800" cy="863600"/>
          </a:xfrm>
          <a:prstGeom prst="roundRect">
            <a:avLst>
              <a:gd name="adj" fmla="val 50000"/>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lumMod val="10000"/>
                  </a:schemeClr>
                </a:solidFill>
              </a:rPr>
              <a:t>G. Xta-lin. </a:t>
            </a:r>
          </a:p>
        </p:txBody>
      </p:sp>
      <p:sp>
        <p:nvSpPr>
          <p:cNvPr id="4" name="Rectangle: Rounded Corners 3">
            <a:extLst>
              <a:ext uri="{FF2B5EF4-FFF2-40B4-BE49-F238E27FC236}">
                <a16:creationId xmlns:a16="http://schemas.microsoft.com/office/drawing/2014/main" id="{9C0AD2D4-988C-1E3C-AE18-8D87053F16C4}"/>
              </a:ext>
            </a:extLst>
          </p:cNvPr>
          <p:cNvSpPr/>
          <p:nvPr/>
        </p:nvSpPr>
        <p:spPr>
          <a:xfrm>
            <a:off x="220134" y="1595970"/>
            <a:ext cx="3056466" cy="1320800"/>
          </a:xfrm>
          <a:prstGeom prst="roundRect">
            <a:avLst>
              <a:gd name="adj" fmla="val 9350"/>
            </a:avLst>
          </a:prstGeom>
          <a:solidFill>
            <a:schemeClr val="accent4"/>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rgbClr val="000000"/>
                </a:solidFill>
                <a:ea typeface="Calibri" panose="020F0502020204030204" pitchFamily="34" charset="0"/>
              </a:rPr>
              <a:t>Nhà hoạt động chính trị, nhà lãnh đạo Đảng Cộng sản và Nhà nước Liên Xô, </a:t>
            </a:r>
            <a:endParaRPr lang="en-US"/>
          </a:p>
        </p:txBody>
      </p:sp>
      <p:sp>
        <p:nvSpPr>
          <p:cNvPr id="5" name="Rectangle: Rounded Corners 4">
            <a:extLst>
              <a:ext uri="{FF2B5EF4-FFF2-40B4-BE49-F238E27FC236}">
                <a16:creationId xmlns:a16="http://schemas.microsoft.com/office/drawing/2014/main" id="{E45EAAF9-C5AB-1889-E5FE-BD0909B82D66}"/>
              </a:ext>
            </a:extLst>
          </p:cNvPr>
          <p:cNvSpPr/>
          <p:nvPr/>
        </p:nvSpPr>
        <p:spPr>
          <a:xfrm>
            <a:off x="220134" y="3052235"/>
            <a:ext cx="6383866" cy="1667933"/>
          </a:xfrm>
          <a:prstGeom prst="roundRect">
            <a:avLst>
              <a:gd name="adj" fmla="val 9350"/>
            </a:avLst>
          </a:prstGeom>
          <a:solidFill>
            <a:schemeClr val="accent4"/>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rgbClr val="000000"/>
                </a:solidFill>
                <a:ea typeface="Calibri" panose="020F0502020204030204" pitchFamily="34" charset="0"/>
              </a:rPr>
              <a:t>Dưới sự lãnh đạo của </a:t>
            </a:r>
            <a:r>
              <a:rPr lang="en-US" sz="1800">
                <a:solidFill>
                  <a:srgbClr val="000000"/>
                </a:solidFill>
                <a:ea typeface="Calibri" panose="020F0502020204030204" pitchFamily="34" charset="0"/>
              </a:rPr>
              <a:t>ông</a:t>
            </a:r>
            <a:r>
              <a:rPr lang="vi-VN" sz="1800">
                <a:solidFill>
                  <a:srgbClr val="000000"/>
                </a:solidFill>
                <a:ea typeface="Calibri" panose="020F0502020204030204" pitchFamily="34" charset="0"/>
              </a:rPr>
              <a:t> và </a:t>
            </a:r>
            <a:r>
              <a:rPr lang="en-US" sz="1800">
                <a:solidFill>
                  <a:srgbClr val="000000"/>
                </a:solidFill>
                <a:ea typeface="Calibri" panose="020F0502020204030204" pitchFamily="34" charset="0"/>
              </a:rPr>
              <a:t>ĐCS </a:t>
            </a:r>
            <a:r>
              <a:rPr lang="vi-VN" sz="1800">
                <a:solidFill>
                  <a:srgbClr val="000000"/>
                </a:solidFill>
                <a:ea typeface="Calibri" panose="020F0502020204030204" pitchFamily="34" charset="0"/>
              </a:rPr>
              <a:t>Liên Xô, nhân dân đã giành thắng lợi trong cuộc chiến tranh giữ nước, chống phát xít Đức (1941 - 1945), giải phóng nhiều nước ở Trung và Đông Âu dẫn tới sự thành lập hệ thống xã hội chủ nghĩa. </a:t>
            </a:r>
            <a:endParaRPr lang="en-US"/>
          </a:p>
        </p:txBody>
      </p:sp>
      <p:sp>
        <p:nvSpPr>
          <p:cNvPr id="6" name="Rectangle: Rounded Corners 5">
            <a:extLst>
              <a:ext uri="{FF2B5EF4-FFF2-40B4-BE49-F238E27FC236}">
                <a16:creationId xmlns:a16="http://schemas.microsoft.com/office/drawing/2014/main" id="{9ADECEE0-7049-F260-CF6A-4460C0E1A950}"/>
              </a:ext>
            </a:extLst>
          </p:cNvPr>
          <p:cNvSpPr/>
          <p:nvPr/>
        </p:nvSpPr>
        <p:spPr>
          <a:xfrm>
            <a:off x="3373968" y="1595970"/>
            <a:ext cx="3230032" cy="1320800"/>
          </a:xfrm>
          <a:prstGeom prst="roundRect">
            <a:avLst>
              <a:gd name="adj" fmla="val 9350"/>
            </a:avLst>
          </a:prstGeom>
          <a:solidFill>
            <a:schemeClr val="accent4"/>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rgbClr val="000000"/>
                </a:solidFill>
                <a:ea typeface="Calibri" panose="020F0502020204030204" pitchFamily="34" charset="0"/>
              </a:rPr>
              <a:t>Tổng Bí thư Đảng Cộng sản Liên Xô (1922 - 1953). </a:t>
            </a:r>
            <a:endParaRPr lang="en-US"/>
          </a:p>
        </p:txBody>
      </p:sp>
      <p:sp>
        <p:nvSpPr>
          <p:cNvPr id="8" name="Rectangle: Rounded Corners 7">
            <a:extLst>
              <a:ext uri="{FF2B5EF4-FFF2-40B4-BE49-F238E27FC236}">
                <a16:creationId xmlns:a16="http://schemas.microsoft.com/office/drawing/2014/main" id="{A9115821-D127-9550-01E8-294686BE3D17}"/>
              </a:ext>
            </a:extLst>
          </p:cNvPr>
          <p:cNvSpPr/>
          <p:nvPr/>
        </p:nvSpPr>
        <p:spPr>
          <a:xfrm>
            <a:off x="6701367" y="1595970"/>
            <a:ext cx="2252134" cy="3124197"/>
          </a:xfrm>
          <a:prstGeom prst="roundRect">
            <a:avLst>
              <a:gd name="adj" fmla="val 5714"/>
            </a:avLst>
          </a:prstGeom>
          <a:solidFill>
            <a:schemeClr val="accent4"/>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ea typeface="Calibri" panose="020F0502020204030204" pitchFamily="34" charset="0"/>
              </a:rPr>
              <a:t>L</a:t>
            </a:r>
            <a:r>
              <a:rPr lang="vi-VN" sz="1800">
                <a:solidFill>
                  <a:srgbClr val="000000"/>
                </a:solidFill>
                <a:ea typeface="Calibri" panose="020F0502020204030204" pitchFamily="34" charset="0"/>
              </a:rPr>
              <a:t>à người tin tưởng các diễn giải của Lenin đối với chủ nghĩa Marx, sau được ông hình thức hóa thành chủ nghĩa Marx-Lenin.</a:t>
            </a:r>
            <a:endParaRPr lang="en-US" sz="1800"/>
          </a:p>
        </p:txBody>
      </p:sp>
      <p:sp>
        <p:nvSpPr>
          <p:cNvPr id="2" name="Multiplication Sign 1">
            <a:hlinkClick r:id="rId3" action="ppaction://hlinksldjump"/>
            <a:extLst>
              <a:ext uri="{FF2B5EF4-FFF2-40B4-BE49-F238E27FC236}">
                <a16:creationId xmlns:a16="http://schemas.microsoft.com/office/drawing/2014/main" id="{F3A38796-B015-88AB-E797-AB6BAA0D0423}"/>
              </a:ext>
            </a:extLst>
          </p:cNvPr>
          <p:cNvSpPr/>
          <p:nvPr/>
        </p:nvSpPr>
        <p:spPr>
          <a:xfrm>
            <a:off x="0" y="-59267"/>
            <a:ext cx="914400" cy="914400"/>
          </a:xfrm>
          <a:prstGeom prst="mathMultiply">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EAAE8292-9674-6267-F8EB-2CF20599E4BC}"/>
              </a:ext>
            </a:extLst>
          </p:cNvPr>
          <p:cNvSpPr/>
          <p:nvPr/>
        </p:nvSpPr>
        <p:spPr>
          <a:xfrm>
            <a:off x="2070100" y="423333"/>
            <a:ext cx="5003800" cy="863600"/>
          </a:xfrm>
          <a:prstGeom prst="roundRect">
            <a:avLst>
              <a:gd name="adj" fmla="val 50000"/>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lumMod val="10000"/>
                  </a:schemeClr>
                </a:solidFill>
              </a:rPr>
              <a:t>ÔNG LÀ AI?</a:t>
            </a:r>
          </a:p>
        </p:txBody>
      </p:sp>
    </p:spTree>
    <p:extLst>
      <p:ext uri="{BB962C8B-B14F-4D97-AF65-F5344CB8AC3E}">
        <p14:creationId xmlns:p14="http://schemas.microsoft.com/office/powerpoint/2010/main" val="1345687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14" presetClass="exit" presetSubtype="10" fill="hold" grpId="0" nodeType="clickEffect">
                                  <p:stCondLst>
                                    <p:cond delay="0"/>
                                  </p:stCondLst>
                                  <p:childTnLst>
                                    <p:animEffect transition="out" filter="randombar(horizontal)">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4" grpId="0" animBg="1"/>
      <p:bldP spid="5" grpId="0" animBg="1"/>
      <p:bldP spid="6" grpId="0" animBg="1"/>
      <p:bldP spid="8"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grpSp>
        <p:nvGrpSpPr>
          <p:cNvPr id="4" name="Group 3">
            <a:extLst>
              <a:ext uri="{FF2B5EF4-FFF2-40B4-BE49-F238E27FC236}">
                <a16:creationId xmlns:a16="http://schemas.microsoft.com/office/drawing/2014/main" id="{706E5402-4153-71F7-6EC8-35201BC5ECBF}"/>
              </a:ext>
            </a:extLst>
          </p:cNvPr>
          <p:cNvGrpSpPr/>
          <p:nvPr/>
        </p:nvGrpSpPr>
        <p:grpSpPr>
          <a:xfrm>
            <a:off x="261702" y="361391"/>
            <a:ext cx="4213272" cy="3477217"/>
            <a:chOff x="399631" y="545504"/>
            <a:chExt cx="4213272" cy="3477217"/>
          </a:xfrm>
        </p:grpSpPr>
        <p:pic>
          <p:nvPicPr>
            <p:cNvPr id="5" name="Picture 4">
              <a:extLst>
                <a:ext uri="{FF2B5EF4-FFF2-40B4-BE49-F238E27FC236}">
                  <a16:creationId xmlns:a16="http://schemas.microsoft.com/office/drawing/2014/main" id="{8E3825C1-963A-7324-9FDB-9CC57AAE06E4}"/>
                </a:ext>
              </a:extLst>
            </p:cNvPr>
            <p:cNvPicPr>
              <a:picLocks noChangeAspect="1"/>
            </p:cNvPicPr>
            <p:nvPr/>
          </p:nvPicPr>
          <p:blipFill>
            <a:blip r:embed="rId3"/>
            <a:srcRect/>
            <a:stretch/>
          </p:blipFill>
          <p:spPr>
            <a:xfrm>
              <a:off x="399631" y="545504"/>
              <a:ext cx="4213272" cy="2455334"/>
            </a:xfrm>
            <a:prstGeom prst="rect">
              <a:avLst/>
            </a:prstGeom>
          </p:spPr>
        </p:pic>
        <p:sp>
          <p:nvSpPr>
            <p:cNvPr id="3" name="TextBox 2">
              <a:extLst>
                <a:ext uri="{FF2B5EF4-FFF2-40B4-BE49-F238E27FC236}">
                  <a16:creationId xmlns:a16="http://schemas.microsoft.com/office/drawing/2014/main" id="{98845CA4-EC28-3066-219D-A4887832766E}"/>
                </a:ext>
              </a:extLst>
            </p:cNvPr>
            <p:cNvSpPr txBox="1"/>
            <p:nvPr/>
          </p:nvSpPr>
          <p:spPr>
            <a:xfrm>
              <a:off x="565011" y="3000838"/>
              <a:ext cx="3882512" cy="102188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RDS-1 và First Lightning là quả bom hạt nhân được sử dụng trong cuộc thử nghiệm vũ khí hạt nhân đầu tiên của Liên Xô.</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 name="Group 5">
            <a:extLst>
              <a:ext uri="{FF2B5EF4-FFF2-40B4-BE49-F238E27FC236}">
                <a16:creationId xmlns:a16="http://schemas.microsoft.com/office/drawing/2014/main" id="{F2DDDBDC-4A7E-6C91-94B3-ABDE1E1A32F9}"/>
              </a:ext>
            </a:extLst>
          </p:cNvPr>
          <p:cNvGrpSpPr/>
          <p:nvPr/>
        </p:nvGrpSpPr>
        <p:grpSpPr>
          <a:xfrm>
            <a:off x="4721829" y="1024319"/>
            <a:ext cx="4213272" cy="3846088"/>
            <a:chOff x="253335" y="61505"/>
            <a:chExt cx="4213272" cy="3846088"/>
          </a:xfrm>
        </p:grpSpPr>
        <p:pic>
          <p:nvPicPr>
            <p:cNvPr id="7" name="Picture 6">
              <a:extLst>
                <a:ext uri="{FF2B5EF4-FFF2-40B4-BE49-F238E27FC236}">
                  <a16:creationId xmlns:a16="http://schemas.microsoft.com/office/drawing/2014/main" id="{7FCCF5E0-7DD7-2980-2D4D-AF697C9CCFD3}"/>
                </a:ext>
              </a:extLst>
            </p:cNvPr>
            <p:cNvPicPr>
              <a:picLocks noChangeAspect="1"/>
            </p:cNvPicPr>
            <p:nvPr/>
          </p:nvPicPr>
          <p:blipFill>
            <a:blip r:embed="rId4"/>
            <a:srcRect/>
            <a:stretch/>
          </p:blipFill>
          <p:spPr>
            <a:xfrm>
              <a:off x="253335" y="61505"/>
              <a:ext cx="4213272" cy="3151297"/>
            </a:xfrm>
            <a:prstGeom prst="rect">
              <a:avLst/>
            </a:prstGeom>
          </p:spPr>
        </p:pic>
        <p:sp>
          <p:nvSpPr>
            <p:cNvPr id="8" name="TextBox 7">
              <a:extLst>
                <a:ext uri="{FF2B5EF4-FFF2-40B4-BE49-F238E27FC236}">
                  <a16:creationId xmlns:a16="http://schemas.microsoft.com/office/drawing/2014/main" id="{95F174AD-9096-19E9-993D-2880122B58BC}"/>
                </a:ext>
              </a:extLst>
            </p:cNvPr>
            <p:cNvSpPr txBox="1"/>
            <p:nvPr/>
          </p:nvSpPr>
          <p:spPr>
            <a:xfrm>
              <a:off x="646233" y="3208876"/>
              <a:ext cx="3427476"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Đám mây hồng từ thử nghiệm RDS-1 đầu tiên (năm 1949)</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id="{B90F2315-4FD1-183C-824E-8D8BFB661956}"/>
              </a:ext>
            </a:extLst>
          </p:cNvPr>
          <p:cNvPicPr>
            <a:picLocks noChangeAspect="1"/>
          </p:cNvPicPr>
          <p:nvPr/>
        </p:nvPicPr>
        <p:blipFill>
          <a:blip r:embed="rId5"/>
          <a:stretch>
            <a:fillRect/>
          </a:stretch>
        </p:blipFill>
        <p:spPr>
          <a:xfrm>
            <a:off x="0" y="4913240"/>
            <a:ext cx="1103191" cy="218007"/>
          </a:xfrm>
          <a:prstGeom prst="rect">
            <a:avLst/>
          </a:prstGeom>
        </p:spPr>
      </p:pic>
    </p:spTree>
    <p:extLst>
      <p:ext uri="{BB962C8B-B14F-4D97-AF65-F5344CB8AC3E}">
        <p14:creationId xmlns:p14="http://schemas.microsoft.com/office/powerpoint/2010/main" val="180655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grpSp>
        <p:nvGrpSpPr>
          <p:cNvPr id="4" name="Group 3">
            <a:extLst>
              <a:ext uri="{FF2B5EF4-FFF2-40B4-BE49-F238E27FC236}">
                <a16:creationId xmlns:a16="http://schemas.microsoft.com/office/drawing/2014/main" id="{706E5402-4153-71F7-6EC8-35201BC5ECBF}"/>
              </a:ext>
            </a:extLst>
          </p:cNvPr>
          <p:cNvGrpSpPr/>
          <p:nvPr/>
        </p:nvGrpSpPr>
        <p:grpSpPr>
          <a:xfrm>
            <a:off x="231734" y="338076"/>
            <a:ext cx="4216056" cy="4499893"/>
            <a:chOff x="398238" y="496581"/>
            <a:chExt cx="4216056" cy="4499893"/>
          </a:xfrm>
        </p:grpSpPr>
        <p:pic>
          <p:nvPicPr>
            <p:cNvPr id="5" name="Picture 4">
              <a:extLst>
                <a:ext uri="{FF2B5EF4-FFF2-40B4-BE49-F238E27FC236}">
                  <a16:creationId xmlns:a16="http://schemas.microsoft.com/office/drawing/2014/main" id="{8E3825C1-963A-7324-9FDB-9CC57AAE06E4}"/>
                </a:ext>
              </a:extLst>
            </p:cNvPr>
            <p:cNvPicPr>
              <a:picLocks noChangeAspect="1"/>
            </p:cNvPicPr>
            <p:nvPr/>
          </p:nvPicPr>
          <p:blipFill>
            <a:blip r:embed="rId3"/>
            <a:srcRect/>
            <a:stretch/>
          </p:blipFill>
          <p:spPr>
            <a:xfrm>
              <a:off x="398238" y="496581"/>
              <a:ext cx="4216056" cy="2831679"/>
            </a:xfrm>
            <a:prstGeom prst="rect">
              <a:avLst/>
            </a:prstGeom>
          </p:spPr>
        </p:pic>
        <p:sp>
          <p:nvSpPr>
            <p:cNvPr id="3" name="TextBox 2">
              <a:extLst>
                <a:ext uri="{FF2B5EF4-FFF2-40B4-BE49-F238E27FC236}">
                  <a16:creationId xmlns:a16="http://schemas.microsoft.com/office/drawing/2014/main" id="{98845CA4-EC28-3066-219D-A4887832766E}"/>
                </a:ext>
              </a:extLst>
            </p:cNvPr>
            <p:cNvSpPr txBox="1"/>
            <p:nvPr/>
          </p:nvSpPr>
          <p:spPr>
            <a:xfrm>
              <a:off x="513092" y="3328260"/>
              <a:ext cx="3986349" cy="166821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Sputnik 1 là vệ tinh nhân tạo đầu tiên trên thế giới</a:t>
              </a:r>
              <a:r>
                <a:rPr kumimoji="0" lang="en-US" sz="1400" b="0" i="0" u="none" strike="noStrike" kern="0" cap="none" spc="0" normalizeH="0" baseline="0" noProof="0">
                  <a:ln>
                    <a:noFill/>
                  </a:ln>
                  <a:solidFill>
                    <a:srgbClr val="000000"/>
                  </a:solidFill>
                  <a:effectLst/>
                  <a:uLnTx/>
                  <a:uFillTx/>
                  <a:latin typeface="Arial"/>
                  <a:cs typeface="Arial"/>
                  <a:sym typeface="Arial"/>
                </a:rPr>
                <a:t> </a:t>
              </a:r>
              <a:r>
                <a:rPr kumimoji="0" lang="vi-VN" sz="1400" b="0" i="0" u="none" strike="noStrike" kern="0" cap="none" spc="0" normalizeH="0" baseline="0" noProof="0">
                  <a:ln>
                    <a:noFill/>
                  </a:ln>
                  <a:solidFill>
                    <a:srgbClr val="000000"/>
                  </a:solidFill>
                  <a:effectLst/>
                  <a:uLnTx/>
                  <a:uFillTx/>
                  <a:latin typeface="Arial"/>
                  <a:cs typeface="Arial"/>
                  <a:sym typeface="Arial"/>
                </a:rPr>
                <a:t>do Liên bang Xô Viết chế tạo và được phóng lên bởi tên lửa R-7 vào ngày </a:t>
              </a:r>
              <a:r>
                <a:rPr kumimoji="0" lang="en-US" sz="1400" b="0" i="0" u="none" strike="noStrike" kern="0" cap="none" spc="0" normalizeH="0" baseline="0" noProof="0">
                  <a:ln>
                    <a:noFill/>
                  </a:ln>
                  <a:solidFill>
                    <a:srgbClr val="000000"/>
                  </a:solidFill>
                  <a:effectLst/>
                  <a:uLnTx/>
                  <a:uFillTx/>
                  <a:latin typeface="Arial"/>
                  <a:cs typeface="Arial"/>
                  <a:sym typeface="Arial"/>
                </a:rPr>
                <a:t>4/10/1957</a:t>
              </a:r>
              <a:r>
                <a:rPr kumimoji="0" lang="vi-VN" sz="1400" b="0" i="0" u="none" strike="noStrike" kern="0" cap="none" spc="0" normalizeH="0" baseline="0" noProof="0">
                  <a:ln>
                    <a:noFill/>
                  </a:ln>
                  <a:solidFill>
                    <a:srgbClr val="000000"/>
                  </a:solidFill>
                  <a:effectLst/>
                  <a:uLnTx/>
                  <a:uFillTx/>
                  <a:latin typeface="Arial"/>
                  <a:cs typeface="Arial"/>
                  <a:sym typeface="Arial"/>
                </a:rPr>
                <a:t>, được xem là ngày mở đầu kỷ nguyên chinh phục vũ trụ của loài người.</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 name="Group 5">
            <a:extLst>
              <a:ext uri="{FF2B5EF4-FFF2-40B4-BE49-F238E27FC236}">
                <a16:creationId xmlns:a16="http://schemas.microsoft.com/office/drawing/2014/main" id="{F2DDDBDC-4A7E-6C91-94B3-ABDE1E1A32F9}"/>
              </a:ext>
            </a:extLst>
          </p:cNvPr>
          <p:cNvGrpSpPr/>
          <p:nvPr/>
        </p:nvGrpSpPr>
        <p:grpSpPr>
          <a:xfrm>
            <a:off x="4690891" y="1509329"/>
            <a:ext cx="4216056" cy="3465169"/>
            <a:chOff x="251942" y="765590"/>
            <a:chExt cx="4216056" cy="3465169"/>
          </a:xfrm>
        </p:grpSpPr>
        <p:pic>
          <p:nvPicPr>
            <p:cNvPr id="7" name="Picture 6">
              <a:extLst>
                <a:ext uri="{FF2B5EF4-FFF2-40B4-BE49-F238E27FC236}">
                  <a16:creationId xmlns:a16="http://schemas.microsoft.com/office/drawing/2014/main" id="{7FCCF5E0-7DD7-2980-2D4D-AF697C9CCFD3}"/>
                </a:ext>
              </a:extLst>
            </p:cNvPr>
            <p:cNvPicPr>
              <a:picLocks noChangeAspect="1"/>
            </p:cNvPicPr>
            <p:nvPr/>
          </p:nvPicPr>
          <p:blipFill>
            <a:blip r:embed="rId4"/>
            <a:srcRect/>
            <a:stretch/>
          </p:blipFill>
          <p:spPr>
            <a:xfrm>
              <a:off x="251942" y="765590"/>
              <a:ext cx="4216056" cy="2371959"/>
            </a:xfrm>
            <a:prstGeom prst="rect">
              <a:avLst/>
            </a:prstGeom>
          </p:spPr>
        </p:pic>
        <p:sp>
          <p:nvSpPr>
            <p:cNvPr id="8" name="TextBox 7">
              <a:extLst>
                <a:ext uri="{FF2B5EF4-FFF2-40B4-BE49-F238E27FC236}">
                  <a16:creationId xmlns:a16="http://schemas.microsoft.com/office/drawing/2014/main" id="{95F174AD-9096-19E9-993D-2880122B58BC}"/>
                </a:ext>
              </a:extLst>
            </p:cNvPr>
            <p:cNvSpPr txBox="1"/>
            <p:nvPr/>
          </p:nvSpPr>
          <p:spPr>
            <a:xfrm>
              <a:off x="365245" y="3208876"/>
              <a:ext cx="3989451" cy="102188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Một kỹ sư của Liên Xô đang chỉnh sửa chi tiết cuối cùng của Sputkik 1 vào mùa thu năm 1957, trước khi đưa nó lên vũ trụ.</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0460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ình luận">
            <a:hlinkClick r:id="" action="ppaction://media"/>
            <a:extLst>
              <a:ext uri="{FF2B5EF4-FFF2-40B4-BE49-F238E27FC236}">
                <a16:creationId xmlns:a16="http://schemas.microsoft.com/office/drawing/2014/main" id="{08029BB3-9EE9-2E3A-6010-FDCE889AA01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
        <p:nvSpPr>
          <p:cNvPr id="3" name="Scroll: Horizontal 2">
            <a:extLst>
              <a:ext uri="{FF2B5EF4-FFF2-40B4-BE49-F238E27FC236}">
                <a16:creationId xmlns:a16="http://schemas.microsoft.com/office/drawing/2014/main" id="{5D418D32-0585-60C1-F233-A9F792D64532}"/>
              </a:ext>
            </a:extLst>
          </p:cNvPr>
          <p:cNvSpPr/>
          <p:nvPr/>
        </p:nvSpPr>
        <p:spPr>
          <a:xfrm>
            <a:off x="354106" y="3532095"/>
            <a:ext cx="8435788" cy="1434353"/>
          </a:xfrm>
          <a:prstGeom prst="horizontalScroll">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i="0">
                <a:solidFill>
                  <a:srgbClr val="050505"/>
                </a:solidFill>
                <a:effectLst/>
                <a:latin typeface="+mj-lt"/>
              </a:rPr>
              <a:t>4/10/1957, Nga đã phóng thành công vệ tinh nhân tạo đầu tiên vào không gian mang tên Sputnik.</a:t>
            </a:r>
            <a:endParaRPr lang="en-US" sz="2000">
              <a:latin typeface="+mj-lt"/>
            </a:endParaRPr>
          </a:p>
        </p:txBody>
      </p:sp>
    </p:spTree>
    <p:extLst>
      <p:ext uri="{BB962C8B-B14F-4D97-AF65-F5344CB8AC3E}">
        <p14:creationId xmlns:p14="http://schemas.microsoft.com/office/powerpoint/2010/main" val="198033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7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400"/>
              </a:pPr>
              <a:r>
                <a:rPr lang="en-US" sz="3300" b="1">
                  <a:solidFill>
                    <a:srgbClr val="FFFFFF"/>
                  </a:solidFill>
                </a:rPr>
                <a:t>kenhgiaovien</a:t>
              </a:r>
              <a:endParaRPr sz="1050"/>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SzPts val="2400"/>
              </a:pPr>
              <a:r>
                <a:rPr lang="en-US" sz="1800" u="sng">
                  <a:hlinkClick r:id="rId3">
                    <a:extLst>
                      <a:ext uri="{A12FA001-AC4F-418D-AE19-62706E023703}">
                        <ahyp:hlinkClr xmlns:ahyp="http://schemas.microsoft.com/office/drawing/2018/hyperlinkcolor" val="tx"/>
                      </a:ext>
                    </a:extLst>
                  </a:hlinkClick>
                </a:rPr>
                <a:t>https://kenhgiaovien.com/</a:t>
              </a:r>
              <a:r>
                <a:rPr lang="en-US" sz="1800"/>
                <a:t> </a:t>
              </a:r>
              <a:endParaRPr sz="105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indent="-342917" algn="just" defTabSz="685800">
              <a:lnSpc>
                <a:spcPct val="150000"/>
              </a:lnSpc>
              <a:buSzPts val="2400"/>
              <a:buFont typeface="Arial"/>
              <a:buChar char="•"/>
            </a:pPr>
            <a:r>
              <a:rPr lang="en-US" sz="1800"/>
              <a:t>Bài giảng và giáo án này chỉ có duy nhất trên </a:t>
            </a:r>
            <a:r>
              <a:rPr lang="en-US" sz="1800" b="1"/>
              <a:t>kenhgiaovien.com </a:t>
            </a:r>
            <a:endParaRPr sz="1800" b="1"/>
          </a:p>
          <a:p>
            <a:pPr marL="342917" indent="-342917" algn="just" defTabSz="685800">
              <a:lnSpc>
                <a:spcPct val="150000"/>
              </a:lnSpc>
              <a:buSzPts val="2400"/>
              <a:buFont typeface="Arial"/>
              <a:buChar char="•"/>
            </a:pPr>
            <a:r>
              <a:rPr lang="en-US" sz="1800"/>
              <a:t>Bất cứ nơi nào đăng bán lại đều là đánh cắp bản quyền và hưởng lợi bất chính trên công sức của giáo viên. </a:t>
            </a:r>
            <a:endParaRPr sz="1050"/>
          </a:p>
          <a:p>
            <a:pPr marL="342917" indent="-342917" algn="just" defTabSz="685800">
              <a:lnSpc>
                <a:spcPct val="150000"/>
              </a:lnSpc>
              <a:buSzPts val="2400"/>
              <a:buFont typeface="Arial"/>
              <a:buChar char="•"/>
            </a:pPr>
            <a:r>
              <a:rPr lang="en-US" sz="1800"/>
              <a:t>Vui lòng không tiếp tay cho hành vi xấu.</a:t>
            </a:r>
            <a:endParaRPr sz="1050"/>
          </a:p>
        </p:txBody>
      </p:sp>
      <p:sp>
        <p:nvSpPr>
          <p:cNvPr id="169" name="Google Shape;169;p1"/>
          <p:cNvSpPr txBox="1"/>
          <p:nvPr/>
        </p:nvSpPr>
        <p:spPr>
          <a:xfrm>
            <a:off x="1353285" y="4283295"/>
            <a:ext cx="3253877" cy="577051"/>
          </a:xfrm>
          <a:prstGeom prst="rect">
            <a:avLst/>
          </a:prstGeom>
          <a:noFill/>
          <a:ln>
            <a:noFill/>
          </a:ln>
        </p:spPr>
        <p:txBody>
          <a:bodyPr spcFirstLastPara="1" wrap="square" lIns="68569" tIns="34275" rIns="68569" bIns="34275" anchor="t" anchorCtr="0">
            <a:spAutoFit/>
          </a:bodyPr>
          <a:lstStyle/>
          <a:p>
            <a:pPr algn="ctr" defTabSz="685800">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14" name="TextBox 13">
            <a:extLst>
              <a:ext uri="{FF2B5EF4-FFF2-40B4-BE49-F238E27FC236}">
                <a16:creationId xmlns:a16="http://schemas.microsoft.com/office/drawing/2014/main" id="{A139042D-F46F-4412-6B2D-337833ED0B9C}"/>
              </a:ext>
            </a:extLst>
          </p:cNvPr>
          <p:cNvSpPr txBox="1"/>
          <p:nvPr/>
        </p:nvSpPr>
        <p:spPr>
          <a:xfrm>
            <a:off x="1288497" y="1572662"/>
            <a:ext cx="6567006" cy="1998176"/>
          </a:xfrm>
          <a:prstGeom prst="rect">
            <a:avLst/>
          </a:prstGeom>
          <a:noFill/>
        </p:spPr>
        <p:txBody>
          <a:bodyPr wrap="square">
            <a:spAutoFit/>
          </a:bodyPr>
          <a:lstStyle/>
          <a:p>
            <a:pPr algn="ctr">
              <a:lnSpc>
                <a:spcPct val="150000"/>
              </a:lnSpc>
            </a:pPr>
            <a:r>
              <a:rPr lang="en-US" sz="4400" b="1">
                <a:solidFill>
                  <a:srgbClr val="02123A"/>
                </a:solidFill>
                <a:latin typeface="Arial" panose="020B0604020202020204" pitchFamily="34" charset="0"/>
                <a:cs typeface="Arial" panose="020B0604020202020204" pitchFamily="34" charset="0"/>
              </a:rPr>
              <a:t>CẢM ƠN CÁC EM ĐÃ</a:t>
            </a:r>
          </a:p>
          <a:p>
            <a:pPr algn="ctr">
              <a:lnSpc>
                <a:spcPct val="150000"/>
              </a:lnSpc>
            </a:pPr>
            <a:r>
              <a:rPr lang="en-US" sz="4400" b="1">
                <a:solidFill>
                  <a:srgbClr val="BE0B23"/>
                </a:solidFill>
                <a:latin typeface="Arial" panose="020B0604020202020204" pitchFamily="34" charset="0"/>
                <a:cs typeface="Arial" panose="020B0604020202020204" pitchFamily="34" charset="0"/>
              </a:rPr>
              <a:t>CHÚ Ý LẮNG NGHE!</a:t>
            </a:r>
            <a:endParaRPr lang="en-US" sz="4400">
              <a:solidFill>
                <a:srgbClr val="BE0B23"/>
              </a:solidFill>
            </a:endParaRPr>
          </a:p>
        </p:txBody>
      </p:sp>
    </p:spTree>
  </p:cSld>
  <p:clrMapOvr>
    <a:masterClrMapping/>
  </p:clrMapOvr>
  <p:transition spd="med">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A80CE92-7D7C-35E5-F1F6-DA8D1F59593E}"/>
              </a:ext>
            </a:extLst>
          </p:cNvPr>
          <p:cNvSpPr/>
          <p:nvPr/>
        </p:nvSpPr>
        <p:spPr>
          <a:xfrm>
            <a:off x="2070100" y="423333"/>
            <a:ext cx="5003800" cy="863600"/>
          </a:xfrm>
          <a:prstGeom prst="roundRect">
            <a:avLst>
              <a:gd name="adj" fmla="val 50000"/>
            </a:avLst>
          </a:prstGeom>
          <a:solidFill>
            <a:schemeClr val="tx2">
              <a:lumMod val="20000"/>
              <a:lumOff val="8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lumMod val="10000"/>
                  </a:schemeClr>
                </a:solidFill>
              </a:rPr>
              <a:t>He-ri S.Tru-man.</a:t>
            </a:r>
          </a:p>
        </p:txBody>
      </p:sp>
      <p:sp>
        <p:nvSpPr>
          <p:cNvPr id="4" name="Rectangle: Rounded Corners 3">
            <a:extLst>
              <a:ext uri="{FF2B5EF4-FFF2-40B4-BE49-F238E27FC236}">
                <a16:creationId xmlns:a16="http://schemas.microsoft.com/office/drawing/2014/main" id="{9C0AD2D4-988C-1E3C-AE18-8D87053F16C4}"/>
              </a:ext>
            </a:extLst>
          </p:cNvPr>
          <p:cNvSpPr/>
          <p:nvPr/>
        </p:nvSpPr>
        <p:spPr>
          <a:xfrm>
            <a:off x="267305" y="1595968"/>
            <a:ext cx="2882658" cy="1512991"/>
          </a:xfrm>
          <a:prstGeom prst="roundRect">
            <a:avLst>
              <a:gd name="adj" fmla="val 9350"/>
            </a:avLst>
          </a:prstGeom>
          <a:solidFill>
            <a:schemeClr val="accent4"/>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ea typeface="Calibri" panose="020F0502020204030204" pitchFamily="34" charset="0"/>
              </a:rPr>
              <a:t>Tổng thống thứ 33 của Hoa Kỳ (1945 – 1953).</a:t>
            </a:r>
            <a:endParaRPr lang="en-US" sz="1600"/>
          </a:p>
        </p:txBody>
      </p:sp>
      <p:sp>
        <p:nvSpPr>
          <p:cNvPr id="5" name="Rectangle: Rounded Corners 4">
            <a:extLst>
              <a:ext uri="{FF2B5EF4-FFF2-40B4-BE49-F238E27FC236}">
                <a16:creationId xmlns:a16="http://schemas.microsoft.com/office/drawing/2014/main" id="{E45EAAF9-C5AB-1889-E5FE-BD0909B82D66}"/>
              </a:ext>
            </a:extLst>
          </p:cNvPr>
          <p:cNvSpPr/>
          <p:nvPr/>
        </p:nvSpPr>
        <p:spPr>
          <a:xfrm>
            <a:off x="267304" y="3207175"/>
            <a:ext cx="6708261" cy="1512991"/>
          </a:xfrm>
          <a:prstGeom prst="roundRect">
            <a:avLst>
              <a:gd name="adj" fmla="val 9350"/>
            </a:avLst>
          </a:prstGeom>
          <a:solidFill>
            <a:schemeClr val="accent4"/>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ea typeface="Calibri" panose="020F0502020204030204" pitchFamily="34" charset="0"/>
              </a:rPr>
              <a:t>12/3/1947, ông đọc diễn văn trước Quốc hội, chính thức phát động Chiến tranh lạnh chống Liên Xô.</a:t>
            </a:r>
            <a:endParaRPr lang="en-US" sz="2000"/>
          </a:p>
        </p:txBody>
      </p:sp>
      <p:sp>
        <p:nvSpPr>
          <p:cNvPr id="6" name="Rectangle: Rounded Corners 5">
            <a:extLst>
              <a:ext uri="{FF2B5EF4-FFF2-40B4-BE49-F238E27FC236}">
                <a16:creationId xmlns:a16="http://schemas.microsoft.com/office/drawing/2014/main" id="{9ADECEE0-7049-F260-CF6A-4460C0E1A950}"/>
              </a:ext>
            </a:extLst>
          </p:cNvPr>
          <p:cNvSpPr/>
          <p:nvPr/>
        </p:nvSpPr>
        <p:spPr>
          <a:xfrm>
            <a:off x="3248297" y="1595968"/>
            <a:ext cx="3727269" cy="1512991"/>
          </a:xfrm>
          <a:prstGeom prst="roundRect">
            <a:avLst>
              <a:gd name="adj" fmla="val 9350"/>
            </a:avLst>
          </a:prstGeom>
          <a:solidFill>
            <a:schemeClr val="accent4"/>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ea typeface="Calibri" panose="020F0502020204030204" pitchFamily="34" charset="0"/>
              </a:rPr>
              <a:t>Thực hiện Kế hoạch Mác-san, tái thiết nền kinh tế Tây Âu, sáng lập NATO.</a:t>
            </a:r>
            <a:endParaRPr lang="en-US" sz="1600"/>
          </a:p>
        </p:txBody>
      </p:sp>
      <p:sp>
        <p:nvSpPr>
          <p:cNvPr id="8" name="Rectangle: Rounded Corners 7">
            <a:extLst>
              <a:ext uri="{FF2B5EF4-FFF2-40B4-BE49-F238E27FC236}">
                <a16:creationId xmlns:a16="http://schemas.microsoft.com/office/drawing/2014/main" id="{A9115821-D127-9550-01E8-294686BE3D17}"/>
              </a:ext>
            </a:extLst>
          </p:cNvPr>
          <p:cNvSpPr/>
          <p:nvPr/>
        </p:nvSpPr>
        <p:spPr>
          <a:xfrm>
            <a:off x="7073900" y="1595969"/>
            <a:ext cx="1796263" cy="3124197"/>
          </a:xfrm>
          <a:prstGeom prst="roundRect">
            <a:avLst>
              <a:gd name="adj" fmla="val 5714"/>
            </a:avLst>
          </a:prstGeom>
          <a:solidFill>
            <a:schemeClr val="accent4"/>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ea typeface="Calibri" panose="020F0502020204030204" pitchFamily="34" charset="0"/>
              </a:rPr>
              <a:t>Ông là Tổng thống Mỹ duy nhất tham gia Thế chiến I.</a:t>
            </a:r>
          </a:p>
        </p:txBody>
      </p:sp>
      <p:sp>
        <p:nvSpPr>
          <p:cNvPr id="2" name="Multiplication Sign 1">
            <a:hlinkClick r:id="rId3" action="ppaction://hlinksldjump"/>
            <a:extLst>
              <a:ext uri="{FF2B5EF4-FFF2-40B4-BE49-F238E27FC236}">
                <a16:creationId xmlns:a16="http://schemas.microsoft.com/office/drawing/2014/main" id="{5945F813-8D5A-103F-6656-739CCDE24E7F}"/>
              </a:ext>
            </a:extLst>
          </p:cNvPr>
          <p:cNvSpPr/>
          <p:nvPr/>
        </p:nvSpPr>
        <p:spPr>
          <a:xfrm>
            <a:off x="0" y="-59267"/>
            <a:ext cx="914400" cy="914400"/>
          </a:xfrm>
          <a:prstGeom prst="mathMultiply">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86CA5AE1-7E8A-D9A5-1905-B05A175721D1}"/>
              </a:ext>
            </a:extLst>
          </p:cNvPr>
          <p:cNvSpPr/>
          <p:nvPr/>
        </p:nvSpPr>
        <p:spPr>
          <a:xfrm>
            <a:off x="2070100" y="423333"/>
            <a:ext cx="5003800" cy="863600"/>
          </a:xfrm>
          <a:prstGeom prst="roundRect">
            <a:avLst>
              <a:gd name="adj" fmla="val 50000"/>
            </a:avLst>
          </a:prstGeom>
          <a:solidFill>
            <a:schemeClr val="tx2">
              <a:lumMod val="20000"/>
              <a:lumOff val="8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lumMod val="10000"/>
                  </a:schemeClr>
                </a:solidFill>
              </a:rPr>
              <a:t>ÔNG LÀ AI?</a:t>
            </a:r>
          </a:p>
        </p:txBody>
      </p:sp>
      <p:pic>
        <p:nvPicPr>
          <p:cNvPr id="9" name="Picture 8">
            <a:extLst>
              <a:ext uri="{FF2B5EF4-FFF2-40B4-BE49-F238E27FC236}">
                <a16:creationId xmlns:a16="http://schemas.microsoft.com/office/drawing/2014/main" id="{26F769D3-1E57-B746-049C-BF7086869F4C}"/>
              </a:ext>
            </a:extLst>
          </p:cNvPr>
          <p:cNvPicPr>
            <a:picLocks noChangeAspect="1"/>
          </p:cNvPicPr>
          <p:nvPr/>
        </p:nvPicPr>
        <p:blipFill>
          <a:blip r:embed="rId4"/>
          <a:stretch>
            <a:fillRect/>
          </a:stretch>
        </p:blipFill>
        <p:spPr>
          <a:xfrm>
            <a:off x="8040809" y="4920198"/>
            <a:ext cx="1103191" cy="218007"/>
          </a:xfrm>
          <a:prstGeom prst="rect">
            <a:avLst/>
          </a:prstGeom>
        </p:spPr>
      </p:pic>
    </p:spTree>
    <p:extLst>
      <p:ext uri="{BB962C8B-B14F-4D97-AF65-F5344CB8AC3E}">
        <p14:creationId xmlns:p14="http://schemas.microsoft.com/office/powerpoint/2010/main" val="2593949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3"/>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strVal val="#ppt_w+.3"/>
                                          </p:val>
                                        </p:tav>
                                        <p:tav tm="100000">
                                          <p:val>
                                            <p:strVal val="#ppt_w"/>
                                          </p:val>
                                        </p:tav>
                                      </p:tavLst>
                                    </p:anim>
                                    <p:anim calcmode="lin" valueType="num">
                                      <p:cBhvr>
                                        <p:cTn id="15" dur="500" fill="hold"/>
                                        <p:tgtEl>
                                          <p:spTgt spid="6"/>
                                        </p:tgtEl>
                                        <p:attrNameLst>
                                          <p:attrName>ppt_h</p:attrName>
                                        </p:attrNameLst>
                                      </p:cBhvr>
                                      <p:tavLst>
                                        <p:tav tm="0">
                                          <p:val>
                                            <p:strVal val="#ppt_h"/>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strVal val="#ppt_w+.3"/>
                                          </p:val>
                                        </p:tav>
                                        <p:tav tm="100000">
                                          <p:val>
                                            <p:strVal val="#ppt_w"/>
                                          </p:val>
                                        </p:tav>
                                      </p:tavLst>
                                    </p:anim>
                                    <p:anim calcmode="lin" valueType="num">
                                      <p:cBhvr>
                                        <p:cTn id="22" dur="500" fill="hold"/>
                                        <p:tgtEl>
                                          <p:spTgt spid="5"/>
                                        </p:tgtEl>
                                        <p:attrNameLst>
                                          <p:attrName>ppt_h</p:attrName>
                                        </p:attrNameLst>
                                      </p:cBhvr>
                                      <p:tavLst>
                                        <p:tav tm="0">
                                          <p:val>
                                            <p:strVal val="#ppt_h"/>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strVal val="#ppt_w+.3"/>
                                          </p:val>
                                        </p:tav>
                                        <p:tav tm="100000">
                                          <p:val>
                                            <p:strVal val="#ppt_w"/>
                                          </p:val>
                                        </p:tav>
                                      </p:tavLst>
                                    </p:anim>
                                    <p:anim calcmode="lin" valueType="num">
                                      <p:cBhvr>
                                        <p:cTn id="29" dur="500" fill="hold"/>
                                        <p:tgtEl>
                                          <p:spTgt spid="8"/>
                                        </p:tgtEl>
                                        <p:attrNameLst>
                                          <p:attrName>ppt_h</p:attrName>
                                        </p:attrNameLst>
                                      </p:cBhvr>
                                      <p:tavLst>
                                        <p:tav tm="0">
                                          <p:val>
                                            <p:strVal val="#ppt_h"/>
                                          </p:val>
                                        </p:tav>
                                        <p:tav tm="100000">
                                          <p:val>
                                            <p:strVal val="#ppt_h"/>
                                          </p:val>
                                        </p:tav>
                                      </p:tavLst>
                                    </p:anim>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4" presetClass="exit" presetSubtype="10" fill="hold" grpId="0" nodeType="clickEffect">
                                  <p:stCondLst>
                                    <p:cond delay="0"/>
                                  </p:stCondLst>
                                  <p:childTnLst>
                                    <p:animEffect transition="out" filter="randombar(horizontal)">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4" grpId="0" animBg="1"/>
      <p:bldP spid="5" grpId="0" animBg="1"/>
      <p:bldP spid="6" grpId="0" animBg="1"/>
      <p:bldP spid="8"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A80CE92-7D7C-35E5-F1F6-DA8D1F59593E}"/>
              </a:ext>
            </a:extLst>
          </p:cNvPr>
          <p:cNvSpPr/>
          <p:nvPr/>
        </p:nvSpPr>
        <p:spPr>
          <a:xfrm>
            <a:off x="2070100" y="423333"/>
            <a:ext cx="5003800" cy="863600"/>
          </a:xfrm>
          <a:prstGeom prst="roundRect">
            <a:avLst>
              <a:gd name="adj" fmla="val 50000"/>
            </a:avLst>
          </a:prstGeom>
          <a:solidFill>
            <a:srgbClr val="A9CFA9"/>
          </a:solidFill>
          <a:ln>
            <a:solidFill>
              <a:srgbClr val="4983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lumMod val="10000"/>
                  </a:schemeClr>
                </a:solidFill>
              </a:rPr>
              <a:t>Goóc-ba-chốp.</a:t>
            </a:r>
          </a:p>
        </p:txBody>
      </p:sp>
      <p:sp>
        <p:nvSpPr>
          <p:cNvPr id="4" name="Rectangle: Rounded Corners 3">
            <a:extLst>
              <a:ext uri="{FF2B5EF4-FFF2-40B4-BE49-F238E27FC236}">
                <a16:creationId xmlns:a16="http://schemas.microsoft.com/office/drawing/2014/main" id="{9C0AD2D4-988C-1E3C-AE18-8D87053F16C4}"/>
              </a:ext>
            </a:extLst>
          </p:cNvPr>
          <p:cNvSpPr/>
          <p:nvPr/>
        </p:nvSpPr>
        <p:spPr>
          <a:xfrm>
            <a:off x="366844" y="1595969"/>
            <a:ext cx="2907580" cy="1652328"/>
          </a:xfrm>
          <a:prstGeom prst="roundRect">
            <a:avLst>
              <a:gd name="adj" fmla="val 9350"/>
            </a:avLst>
          </a:prstGeom>
          <a:solidFill>
            <a:schemeClr val="accent4"/>
          </a:solidFill>
          <a:ln>
            <a:solidFill>
              <a:srgbClr val="4983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rgbClr val="000000"/>
                </a:solidFill>
                <a:ea typeface="Calibri" panose="020F0502020204030204" pitchFamily="34" charset="0"/>
              </a:rPr>
              <a:t>Là một trong những nhân vật cực kì có sức ảnh hưởng nửa sau </a:t>
            </a:r>
            <a:r>
              <a:rPr lang="en-US" sz="1800">
                <a:solidFill>
                  <a:srgbClr val="000000"/>
                </a:solidFill>
                <a:ea typeface="Calibri" panose="020F0502020204030204" pitchFamily="34" charset="0"/>
              </a:rPr>
              <a:t>TK </a:t>
            </a:r>
            <a:r>
              <a:rPr lang="vi-VN" sz="1800">
                <a:solidFill>
                  <a:srgbClr val="000000"/>
                </a:solidFill>
                <a:ea typeface="Calibri" panose="020F0502020204030204" pitchFamily="34" charset="0"/>
              </a:rPr>
              <a:t>XX. </a:t>
            </a:r>
            <a:endParaRPr lang="en-US"/>
          </a:p>
        </p:txBody>
      </p:sp>
      <p:sp>
        <p:nvSpPr>
          <p:cNvPr id="5" name="Rectangle: Rounded Corners 4">
            <a:extLst>
              <a:ext uri="{FF2B5EF4-FFF2-40B4-BE49-F238E27FC236}">
                <a16:creationId xmlns:a16="http://schemas.microsoft.com/office/drawing/2014/main" id="{E45EAAF9-C5AB-1889-E5FE-BD0909B82D66}"/>
              </a:ext>
            </a:extLst>
          </p:cNvPr>
          <p:cNvSpPr/>
          <p:nvPr/>
        </p:nvSpPr>
        <p:spPr>
          <a:xfrm>
            <a:off x="366843" y="3399367"/>
            <a:ext cx="6169424" cy="1320800"/>
          </a:xfrm>
          <a:prstGeom prst="roundRect">
            <a:avLst>
              <a:gd name="adj" fmla="val 9350"/>
            </a:avLst>
          </a:prstGeom>
          <a:solidFill>
            <a:schemeClr val="accent4"/>
          </a:solidFill>
          <a:ln>
            <a:solidFill>
              <a:srgbClr val="4983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rgbClr val="000000"/>
                </a:solidFill>
                <a:ea typeface="Calibri" panose="020F0502020204030204" pitchFamily="34" charset="0"/>
              </a:rPr>
              <a:t>Có vai trò đối với sự sụp đổ của các chính quyền theo chủ nghĩa Mác – Lê-nin ở Đông và Trung Âu, dẫn đến sự thống nhất nước Đức.</a:t>
            </a:r>
            <a:endParaRPr lang="en-US"/>
          </a:p>
        </p:txBody>
      </p:sp>
      <p:sp>
        <p:nvSpPr>
          <p:cNvPr id="6" name="Rectangle: Rounded Corners 5">
            <a:extLst>
              <a:ext uri="{FF2B5EF4-FFF2-40B4-BE49-F238E27FC236}">
                <a16:creationId xmlns:a16="http://schemas.microsoft.com/office/drawing/2014/main" id="{9ADECEE0-7049-F260-CF6A-4460C0E1A950}"/>
              </a:ext>
            </a:extLst>
          </p:cNvPr>
          <p:cNvSpPr/>
          <p:nvPr/>
        </p:nvSpPr>
        <p:spPr>
          <a:xfrm>
            <a:off x="3371791" y="1595969"/>
            <a:ext cx="3164475" cy="1652328"/>
          </a:xfrm>
          <a:prstGeom prst="roundRect">
            <a:avLst>
              <a:gd name="adj" fmla="val 9350"/>
            </a:avLst>
          </a:prstGeom>
          <a:solidFill>
            <a:schemeClr val="accent4"/>
          </a:solidFill>
          <a:ln>
            <a:solidFill>
              <a:srgbClr val="4983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ea typeface="Calibri" panose="020F0502020204030204" pitchFamily="34" charset="0"/>
              </a:rPr>
              <a:t>L</a:t>
            </a:r>
            <a:r>
              <a:rPr lang="vi-VN" sz="1800">
                <a:solidFill>
                  <a:srgbClr val="000000"/>
                </a:solidFill>
                <a:ea typeface="Calibri" panose="020F0502020204030204" pitchFamily="34" charset="0"/>
              </a:rPr>
              <a:t>à nhà lãnh đạo cuối cùng của Liên Xô từ năm 1985 cho đến khi đất nước giải thể vào năm 1991.</a:t>
            </a:r>
            <a:endParaRPr lang="en-US"/>
          </a:p>
        </p:txBody>
      </p:sp>
      <p:sp>
        <p:nvSpPr>
          <p:cNvPr id="8" name="Rectangle: Rounded Corners 7">
            <a:extLst>
              <a:ext uri="{FF2B5EF4-FFF2-40B4-BE49-F238E27FC236}">
                <a16:creationId xmlns:a16="http://schemas.microsoft.com/office/drawing/2014/main" id="{A9115821-D127-9550-01E8-294686BE3D17}"/>
              </a:ext>
            </a:extLst>
          </p:cNvPr>
          <p:cNvSpPr/>
          <p:nvPr/>
        </p:nvSpPr>
        <p:spPr>
          <a:xfrm>
            <a:off x="6705600" y="1595969"/>
            <a:ext cx="2286000" cy="3124197"/>
          </a:xfrm>
          <a:prstGeom prst="roundRect">
            <a:avLst>
              <a:gd name="adj" fmla="val 5714"/>
            </a:avLst>
          </a:prstGeom>
          <a:solidFill>
            <a:schemeClr val="accent4"/>
          </a:solidFill>
          <a:ln>
            <a:solidFill>
              <a:srgbClr val="4983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rgbClr val="000000"/>
                </a:solidFill>
                <a:ea typeface="Calibri" panose="020F0502020204030204" pitchFamily="34" charset="0"/>
              </a:rPr>
              <a:t>Được phương Tây khen ngợi vì vai trò mấu chốt trong việc chấm dứt Chiến tranh lạnh, mở ra một thời kì chính trị mới ở Liên Xô.</a:t>
            </a:r>
            <a:endParaRPr lang="en-US" sz="1800"/>
          </a:p>
        </p:txBody>
      </p:sp>
      <p:sp>
        <p:nvSpPr>
          <p:cNvPr id="2" name="Multiplication Sign 1">
            <a:hlinkClick r:id="rId3" action="ppaction://hlinksldjump"/>
            <a:extLst>
              <a:ext uri="{FF2B5EF4-FFF2-40B4-BE49-F238E27FC236}">
                <a16:creationId xmlns:a16="http://schemas.microsoft.com/office/drawing/2014/main" id="{5945F813-8D5A-103F-6656-739CCDE24E7F}"/>
              </a:ext>
            </a:extLst>
          </p:cNvPr>
          <p:cNvSpPr/>
          <p:nvPr/>
        </p:nvSpPr>
        <p:spPr>
          <a:xfrm>
            <a:off x="0" y="-59267"/>
            <a:ext cx="914400" cy="914400"/>
          </a:xfrm>
          <a:prstGeom prst="mathMultiply">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86CA5AE1-7E8A-D9A5-1905-B05A175721D1}"/>
              </a:ext>
            </a:extLst>
          </p:cNvPr>
          <p:cNvSpPr/>
          <p:nvPr/>
        </p:nvSpPr>
        <p:spPr>
          <a:xfrm>
            <a:off x="2070100" y="423333"/>
            <a:ext cx="5003800" cy="863600"/>
          </a:xfrm>
          <a:prstGeom prst="roundRect">
            <a:avLst>
              <a:gd name="adj" fmla="val 50000"/>
            </a:avLst>
          </a:prstGeom>
          <a:solidFill>
            <a:srgbClr val="A9CFA9"/>
          </a:solidFill>
          <a:ln>
            <a:solidFill>
              <a:srgbClr val="4983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lumMod val="10000"/>
                  </a:schemeClr>
                </a:solidFill>
              </a:rPr>
              <a:t>ÔNG LÀ AI?</a:t>
            </a:r>
          </a:p>
        </p:txBody>
      </p:sp>
    </p:spTree>
    <p:extLst>
      <p:ext uri="{BB962C8B-B14F-4D97-AF65-F5344CB8AC3E}">
        <p14:creationId xmlns:p14="http://schemas.microsoft.com/office/powerpoint/2010/main" val="115781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3"/>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strVal val="#ppt_w+.3"/>
                                          </p:val>
                                        </p:tav>
                                        <p:tav tm="100000">
                                          <p:val>
                                            <p:strVal val="#ppt_w"/>
                                          </p:val>
                                        </p:tav>
                                      </p:tavLst>
                                    </p:anim>
                                    <p:anim calcmode="lin" valueType="num">
                                      <p:cBhvr>
                                        <p:cTn id="15" dur="500" fill="hold"/>
                                        <p:tgtEl>
                                          <p:spTgt spid="6"/>
                                        </p:tgtEl>
                                        <p:attrNameLst>
                                          <p:attrName>ppt_h</p:attrName>
                                        </p:attrNameLst>
                                      </p:cBhvr>
                                      <p:tavLst>
                                        <p:tav tm="0">
                                          <p:val>
                                            <p:strVal val="#ppt_h"/>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strVal val="#ppt_w+.3"/>
                                          </p:val>
                                        </p:tav>
                                        <p:tav tm="100000">
                                          <p:val>
                                            <p:strVal val="#ppt_w"/>
                                          </p:val>
                                        </p:tav>
                                      </p:tavLst>
                                    </p:anim>
                                    <p:anim calcmode="lin" valueType="num">
                                      <p:cBhvr>
                                        <p:cTn id="22" dur="500" fill="hold"/>
                                        <p:tgtEl>
                                          <p:spTgt spid="8"/>
                                        </p:tgtEl>
                                        <p:attrNameLst>
                                          <p:attrName>ppt_h</p:attrName>
                                        </p:attrNameLst>
                                      </p:cBhvr>
                                      <p:tavLst>
                                        <p:tav tm="0">
                                          <p:val>
                                            <p:strVal val="#ppt_h"/>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strVal val="#ppt_w+.3"/>
                                          </p:val>
                                        </p:tav>
                                        <p:tav tm="100000">
                                          <p:val>
                                            <p:strVal val="#ppt_w"/>
                                          </p:val>
                                        </p:tav>
                                      </p:tavLst>
                                    </p:anim>
                                    <p:anim calcmode="lin" valueType="num">
                                      <p:cBhvr>
                                        <p:cTn id="29" dur="500" fill="hold"/>
                                        <p:tgtEl>
                                          <p:spTgt spid="5"/>
                                        </p:tgtEl>
                                        <p:attrNameLst>
                                          <p:attrName>ppt_h</p:attrName>
                                        </p:attrNameLst>
                                      </p:cBhvr>
                                      <p:tavLst>
                                        <p:tav tm="0">
                                          <p:val>
                                            <p:strVal val="#ppt_h"/>
                                          </p:val>
                                        </p:tav>
                                        <p:tav tm="100000">
                                          <p:val>
                                            <p:strVal val="#ppt_h"/>
                                          </p:val>
                                        </p:tav>
                                      </p:tavLst>
                                    </p:anim>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4" presetClass="exit" presetSubtype="10" fill="hold" grpId="0" nodeType="clickEffect">
                                  <p:stCondLst>
                                    <p:cond delay="0"/>
                                  </p:stCondLst>
                                  <p:childTnLst>
                                    <p:animEffect transition="out" filter="randombar(horizontal)">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4" grpId="0" animBg="1"/>
      <p:bldP spid="5" grpId="0" animBg="1"/>
      <p:bldP spid="6" grpId="0" animBg="1"/>
      <p:bldP spid="8"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grpSp>
        <p:nvGrpSpPr>
          <p:cNvPr id="4" name="Group 3">
            <a:extLst>
              <a:ext uri="{FF2B5EF4-FFF2-40B4-BE49-F238E27FC236}">
                <a16:creationId xmlns:a16="http://schemas.microsoft.com/office/drawing/2014/main" id="{CBD0C1D9-36F5-BE36-063B-4AB7533B80BA}"/>
              </a:ext>
            </a:extLst>
          </p:cNvPr>
          <p:cNvGrpSpPr/>
          <p:nvPr/>
        </p:nvGrpSpPr>
        <p:grpSpPr>
          <a:xfrm>
            <a:off x="2478630" y="327453"/>
            <a:ext cx="4345245" cy="2424195"/>
            <a:chOff x="2478630" y="651303"/>
            <a:chExt cx="4345245" cy="2424195"/>
          </a:xfrm>
        </p:grpSpPr>
        <p:pic>
          <p:nvPicPr>
            <p:cNvPr id="475" name="Google Shape;475;p50"/>
            <p:cNvPicPr preferRelativeResize="0"/>
            <p:nvPr/>
          </p:nvPicPr>
          <p:blipFill>
            <a:blip r:embed="rId3">
              <a:alphaModFix/>
            </a:blip>
            <a:stretch>
              <a:fillRect/>
            </a:stretch>
          </p:blipFill>
          <p:spPr>
            <a:xfrm rot="-294854">
              <a:off x="2478630" y="651303"/>
              <a:ext cx="2674699" cy="1502944"/>
            </a:xfrm>
            <a:prstGeom prst="rect">
              <a:avLst/>
            </a:prstGeom>
            <a:noFill/>
            <a:ln>
              <a:noFill/>
            </a:ln>
          </p:spPr>
        </p:pic>
        <p:pic>
          <p:nvPicPr>
            <p:cNvPr id="476" name="Google Shape;476;p50"/>
            <p:cNvPicPr preferRelativeResize="0"/>
            <p:nvPr/>
          </p:nvPicPr>
          <p:blipFill rotWithShape="1">
            <a:blip r:embed="rId4">
              <a:alphaModFix/>
            </a:blip>
            <a:srcRect/>
            <a:stretch/>
          </p:blipFill>
          <p:spPr>
            <a:xfrm rot="-477106">
              <a:off x="4016822" y="1110229"/>
              <a:ext cx="2807053" cy="1577317"/>
            </a:xfrm>
            <a:prstGeom prst="rect">
              <a:avLst/>
            </a:prstGeom>
            <a:noFill/>
            <a:ln>
              <a:noFill/>
            </a:ln>
          </p:spPr>
        </p:pic>
        <p:pic>
          <p:nvPicPr>
            <p:cNvPr id="477" name="Google Shape;477;p50"/>
            <p:cNvPicPr preferRelativeResize="0"/>
            <p:nvPr/>
          </p:nvPicPr>
          <p:blipFill>
            <a:blip r:embed="rId5">
              <a:alphaModFix/>
            </a:blip>
            <a:stretch>
              <a:fillRect/>
            </a:stretch>
          </p:blipFill>
          <p:spPr>
            <a:xfrm>
              <a:off x="3057549" y="923644"/>
              <a:ext cx="1544536" cy="2151854"/>
            </a:xfrm>
            <a:prstGeom prst="rect">
              <a:avLst/>
            </a:prstGeom>
            <a:noFill/>
            <a:ln>
              <a:noFill/>
            </a:ln>
          </p:spPr>
        </p:pic>
        <p:pic>
          <p:nvPicPr>
            <p:cNvPr id="478" name="Google Shape;478;p50"/>
            <p:cNvPicPr preferRelativeResize="0"/>
            <p:nvPr/>
          </p:nvPicPr>
          <p:blipFill>
            <a:blip r:embed="rId5">
              <a:alphaModFix/>
            </a:blip>
            <a:stretch>
              <a:fillRect/>
            </a:stretch>
          </p:blipFill>
          <p:spPr>
            <a:xfrm>
              <a:off x="4378447" y="1421541"/>
              <a:ext cx="1127497" cy="1570842"/>
            </a:xfrm>
            <a:prstGeom prst="rect">
              <a:avLst/>
            </a:prstGeom>
            <a:noFill/>
            <a:ln>
              <a:noFill/>
            </a:ln>
          </p:spPr>
        </p:pic>
      </p:grpSp>
      <p:sp>
        <p:nvSpPr>
          <p:cNvPr id="5" name="TextBox 4">
            <a:extLst>
              <a:ext uri="{FF2B5EF4-FFF2-40B4-BE49-F238E27FC236}">
                <a16:creationId xmlns:a16="http://schemas.microsoft.com/office/drawing/2014/main" id="{563BFC52-1015-E0B4-6DA9-ABED25802020}"/>
              </a:ext>
            </a:extLst>
          </p:cNvPr>
          <p:cNvSpPr txBox="1"/>
          <p:nvPr/>
        </p:nvSpPr>
        <p:spPr>
          <a:xfrm>
            <a:off x="463986" y="2841290"/>
            <a:ext cx="8216027" cy="19981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4400" b="1" i="0" u="none" strike="noStrike" kern="0" cap="none" spc="0" normalizeH="0" baseline="0" noProof="0">
                <a:ln>
                  <a:noFill/>
                </a:ln>
                <a:solidFill>
                  <a:srgbClr val="02123A"/>
                </a:solidFill>
                <a:effectLst/>
                <a:uLnTx/>
                <a:uFillTx/>
                <a:latin typeface="Arial" panose="020B0604020202020204" pitchFamily="34" charset="0"/>
                <a:cs typeface="Arial"/>
                <a:sym typeface="Arial"/>
              </a:rPr>
              <a:t>CHƯƠNG 3: </a:t>
            </a:r>
            <a:r>
              <a:rPr kumimoji="0" lang="vi-VN" sz="4400" b="1" i="0" u="none" strike="noStrike" kern="0" cap="none" spc="0" normalizeH="0" baseline="0" noProof="0">
                <a:ln>
                  <a:noFill/>
                </a:ln>
                <a:solidFill>
                  <a:srgbClr val="BE0B23"/>
                </a:solidFill>
                <a:effectLst/>
                <a:uLnTx/>
                <a:uFillTx/>
                <a:latin typeface="Arial" panose="020B0604020202020204" pitchFamily="34" charset="0"/>
                <a:cs typeface="Arial"/>
                <a:sym typeface="Arial"/>
              </a:rPr>
              <a:t>THẾ GIỚI </a:t>
            </a:r>
            <a:endParaRPr kumimoji="0" lang="en-US" sz="4400" b="1" i="0" u="none" strike="noStrike" kern="0" cap="none" spc="0" normalizeH="0" baseline="0" noProof="0">
              <a:ln>
                <a:noFill/>
              </a:ln>
              <a:solidFill>
                <a:srgbClr val="BE0B23"/>
              </a:solidFill>
              <a:effectLst/>
              <a:uLnTx/>
              <a:uFillTx/>
              <a:latin typeface="Arial"/>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4400" b="1" i="0" u="none" strike="noStrike" kern="0" cap="none" spc="0" normalizeH="0" baseline="0" noProof="0">
                <a:ln>
                  <a:noFill/>
                </a:ln>
                <a:solidFill>
                  <a:srgbClr val="BE0B23"/>
                </a:solidFill>
                <a:effectLst/>
                <a:uLnTx/>
                <a:uFillTx/>
                <a:latin typeface="Arial" panose="020B0604020202020204" pitchFamily="34" charset="0"/>
                <a:cs typeface="Arial"/>
                <a:sym typeface="Arial"/>
              </a:rPr>
              <a:t>TỪ NĂM 1945 ĐẾN NĂM 1991</a:t>
            </a:r>
            <a:endParaRPr kumimoji="0" lang="en-US" sz="4400" b="1" i="0" u="none" strike="noStrike" kern="0" cap="none" spc="0" normalizeH="0" baseline="0" noProof="0">
              <a:ln>
                <a:noFill/>
              </a:ln>
              <a:solidFill>
                <a:srgbClr val="BE0B23"/>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9" name="Google Shape;256;p38">
            <a:extLst>
              <a:ext uri="{FF2B5EF4-FFF2-40B4-BE49-F238E27FC236}">
                <a16:creationId xmlns:a16="http://schemas.microsoft.com/office/drawing/2014/main" id="{E9A0EBD0-0337-8CC0-033E-FDE13A6DB444}"/>
              </a:ext>
            </a:extLst>
          </p:cNvPr>
          <p:cNvPicPr preferRelativeResize="0"/>
          <p:nvPr/>
        </p:nvPicPr>
        <p:blipFill>
          <a:blip r:embed="rId3">
            <a:alphaModFix/>
          </a:blip>
          <a:stretch>
            <a:fillRect/>
          </a:stretch>
        </p:blipFill>
        <p:spPr>
          <a:xfrm rot="-255822">
            <a:off x="1647031" y="225834"/>
            <a:ext cx="2844538" cy="1598390"/>
          </a:xfrm>
          <a:prstGeom prst="rect">
            <a:avLst/>
          </a:prstGeom>
          <a:noFill/>
          <a:ln>
            <a:noFill/>
          </a:ln>
        </p:spPr>
      </p:pic>
      <p:pic>
        <p:nvPicPr>
          <p:cNvPr id="10" name="Google Shape;257;p38">
            <a:extLst>
              <a:ext uri="{FF2B5EF4-FFF2-40B4-BE49-F238E27FC236}">
                <a16:creationId xmlns:a16="http://schemas.microsoft.com/office/drawing/2014/main" id="{9F2D37C4-48DB-CE36-8340-360B38310459}"/>
              </a:ext>
            </a:extLst>
          </p:cNvPr>
          <p:cNvPicPr preferRelativeResize="0"/>
          <p:nvPr/>
        </p:nvPicPr>
        <p:blipFill rotWithShape="1">
          <a:blip r:embed="rId4">
            <a:alphaModFix/>
          </a:blip>
          <a:srcRect/>
          <a:stretch/>
        </p:blipFill>
        <p:spPr>
          <a:xfrm rot="163998">
            <a:off x="4751220" y="227606"/>
            <a:ext cx="3052668" cy="1715331"/>
          </a:xfrm>
          <a:prstGeom prst="rect">
            <a:avLst/>
          </a:prstGeom>
          <a:noFill/>
          <a:ln>
            <a:noFill/>
          </a:ln>
        </p:spPr>
      </p:pic>
      <p:sp>
        <p:nvSpPr>
          <p:cNvPr id="11" name="TextBox 10">
            <a:extLst>
              <a:ext uri="{FF2B5EF4-FFF2-40B4-BE49-F238E27FC236}">
                <a16:creationId xmlns:a16="http://schemas.microsoft.com/office/drawing/2014/main" id="{F859A41A-9B83-056D-1D21-4DA26C3FF79F}"/>
              </a:ext>
            </a:extLst>
          </p:cNvPr>
          <p:cNvSpPr txBox="1"/>
          <p:nvPr/>
        </p:nvSpPr>
        <p:spPr>
          <a:xfrm>
            <a:off x="945095" y="1422645"/>
            <a:ext cx="7203911" cy="3412216"/>
          </a:xfrm>
          <a:prstGeom prst="rect">
            <a:avLst/>
          </a:prstGeom>
          <a:noFill/>
        </p:spPr>
        <p:txBody>
          <a:bodyPr wrap="square">
            <a:spAutoFit/>
          </a:bodyPr>
          <a:lstStyle/>
          <a:p>
            <a:pPr algn="ctr">
              <a:lnSpc>
                <a:spcPct val="150000"/>
              </a:lnSpc>
            </a:pPr>
            <a:r>
              <a:rPr lang="en-US" sz="5000" b="1">
                <a:solidFill>
                  <a:schemeClr val="accent1">
                    <a:lumMod val="75000"/>
                  </a:schemeClr>
                </a:solidFill>
              </a:rPr>
              <a:t>BÀI 9: </a:t>
            </a:r>
          </a:p>
          <a:p>
            <a:pPr algn="ctr">
              <a:lnSpc>
                <a:spcPct val="150000"/>
              </a:lnSpc>
            </a:pPr>
            <a:r>
              <a:rPr lang="en-US" sz="5000" b="1">
                <a:solidFill>
                  <a:schemeClr val="bg2">
                    <a:lumMod val="75000"/>
                  </a:schemeClr>
                </a:solidFill>
              </a:rPr>
              <a:t>CHIẾN TRANH LẠNH</a:t>
            </a:r>
          </a:p>
          <a:p>
            <a:pPr algn="ctr">
              <a:lnSpc>
                <a:spcPct val="150000"/>
              </a:lnSpc>
            </a:pPr>
            <a:r>
              <a:rPr lang="en-US" sz="5000" b="1">
                <a:solidFill>
                  <a:schemeClr val="bg2">
                    <a:lumMod val="75000"/>
                  </a:schemeClr>
                </a:solidFill>
              </a:rPr>
              <a:t>(1947 – 1989)</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The Cold War - History - 12th Grade by Slidesgo">
  <a:themeElements>
    <a:clrScheme name="Simple Light">
      <a:dk1>
        <a:srgbClr val="02123A"/>
      </a:dk1>
      <a:lt1>
        <a:srgbClr val="F4F4F4"/>
      </a:lt1>
      <a:dk2>
        <a:srgbClr val="022C7D"/>
      </a:dk2>
      <a:lt2>
        <a:srgbClr val="BE0B23"/>
      </a:lt2>
      <a:accent1>
        <a:srgbClr val="EAB328"/>
      </a:accent1>
      <a:accent2>
        <a:srgbClr val="6666B7"/>
      </a:accent2>
      <a:accent3>
        <a:srgbClr val="C2C2DF"/>
      </a:accent3>
      <a:accent4>
        <a:srgbClr val="FFFFFF"/>
      </a:accent4>
      <a:accent5>
        <a:srgbClr val="FFFFFF"/>
      </a:accent5>
      <a:accent6>
        <a:srgbClr val="FFFFFF"/>
      </a:accent6>
      <a:hlink>
        <a:srgbClr val="0212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3640</TotalTime>
  <Words>2974</Words>
  <Application>Microsoft Office PowerPoint</Application>
  <PresentationFormat>On-screen Show (16:9)</PresentationFormat>
  <Paragraphs>242</Paragraphs>
  <Slides>54</Slides>
  <Notes>34</Notes>
  <HiddenSlides>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54</vt:i4>
      </vt:variant>
    </vt:vector>
  </HeadingPairs>
  <TitlesOfParts>
    <vt:vector size="68" baseType="lpstr">
      <vt:lpstr>Anaheim</vt:lpstr>
      <vt:lpstr>Times New Roman</vt:lpstr>
      <vt:lpstr>Aharoni</vt:lpstr>
      <vt:lpstr>Berlin Sans FB Demi</vt:lpstr>
      <vt:lpstr>DM Sans</vt:lpstr>
      <vt:lpstr>Calibri</vt:lpstr>
      <vt:lpstr>Nunito Light</vt:lpstr>
      <vt:lpstr>Aptos Black</vt:lpstr>
      <vt:lpstr>Cooper Black</vt:lpstr>
      <vt:lpstr>Tenor Sans</vt:lpstr>
      <vt:lpstr>Archivo</vt:lpstr>
      <vt:lpstr>Arial</vt:lpstr>
      <vt:lpstr>The Cold War - History - 12th Grade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DELL</dc:creator>
  <cp:lastModifiedBy>Giang Phạm</cp:lastModifiedBy>
  <cp:revision>31</cp:revision>
  <dcterms:modified xsi:type="dcterms:W3CDTF">2024-09-22T13:37:06Z</dcterms:modified>
</cp:coreProperties>
</file>