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68" r:id="rId2"/>
    <p:sldId id="256" r:id="rId3"/>
    <p:sldId id="454" r:id="rId4"/>
    <p:sldId id="313" r:id="rId5"/>
    <p:sldId id="434" r:id="rId6"/>
    <p:sldId id="426" r:id="rId7"/>
    <p:sldId id="437" r:id="rId8"/>
    <p:sldId id="455" r:id="rId9"/>
    <p:sldId id="262" r:id="rId10"/>
    <p:sldId id="265" r:id="rId11"/>
    <p:sldId id="427" r:id="rId12"/>
    <p:sldId id="473" r:id="rId13"/>
    <p:sldId id="429" r:id="rId14"/>
    <p:sldId id="469" r:id="rId15"/>
    <p:sldId id="470" r:id="rId16"/>
    <p:sldId id="476" r:id="rId17"/>
    <p:sldId id="428" r:id="rId18"/>
    <p:sldId id="474" r:id="rId19"/>
    <p:sldId id="471" r:id="rId20"/>
    <p:sldId id="475" r:id="rId21"/>
    <p:sldId id="271" r:id="rId22"/>
    <p:sldId id="327" r:id="rId23"/>
    <p:sldId id="456" r:id="rId24"/>
    <p:sldId id="477" r:id="rId25"/>
    <p:sldId id="472" r:id="rId26"/>
  </p:sldIdLst>
  <p:sldSz cx="18288000" cy="10287000"/>
  <p:notesSz cx="6858000" cy="9144000"/>
  <p:embeddedFontLst>
    <p:embeddedFont>
      <p:font typeface="#9Slide05 Agile Script Calligra" panose="03070402050302030203" pitchFamily="66" charset="-128"/>
      <p:regular r:id="rId28"/>
    </p:embeddedFont>
    <p:embeddedFont>
      <p:font typeface="#9Slide04 Rokkitt SemiBold" pitchFamily="2" charset="77"/>
      <p:regular r:id="rId29"/>
      <p:bold r:id="rId30"/>
    </p:embeddedFont>
    <p:embeddedFont>
      <p:font typeface="#9Slide04 Vollkorn SemiBold" pitchFamily="2" charset="0"/>
      <p:regular r:id="rId31"/>
      <p:bold r:id="rId32"/>
    </p:embeddedFont>
    <p:embeddedFont>
      <p:font typeface="#9Slide05 FS Blonde Script" panose="03000503000000000000" pitchFamily="49" charset="77"/>
      <p:italic r:id="rId33"/>
    </p:embeddedFont>
    <p:embeddedFont>
      <p:font typeface="#9Slide05 SVNLifehack Script" pitchFamily="2" charset="77"/>
      <p:regular r:id="rId34"/>
    </p:embeddedFont>
    <p:embeddedFont>
      <p:font typeface="#9Slide07 SVNBango" panose="02000000000000000000" pitchFamily="2" charset="0"/>
      <p:regular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D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545" autoAdjust="0"/>
  </p:normalViewPr>
  <p:slideViewPr>
    <p:cSldViewPr>
      <p:cViewPr varScale="1">
        <p:scale>
          <a:sx n="65" d="100"/>
          <a:sy n="65" d="100"/>
        </p:scale>
        <p:origin x="91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6601-ED07-4431-ADC9-9C3584E9E268}" type="datetimeFigureOut">
              <a:rPr lang="en-US" smtClean="0"/>
              <a:t>3/17/25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0D033-6E04-4FB5-8942-CB8B1EEEB625}" type="slidenum">
              <a:rPr lang="en-US" smtClean="0"/>
              <a:t>‹#›</a:t>
            </a:fld>
            <a:endParaRPr lang="en-US"/>
          </a:p>
        </p:txBody>
      </p:sp>
    </p:spTree>
    <p:extLst>
      <p:ext uri="{BB962C8B-B14F-4D97-AF65-F5344CB8AC3E}">
        <p14:creationId xmlns:p14="http://schemas.microsoft.com/office/powerpoint/2010/main" val="39320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a:t>
            </a:fld>
            <a:endParaRPr lang="en-US"/>
          </a:p>
        </p:txBody>
      </p:sp>
    </p:spTree>
    <p:extLst>
      <p:ext uri="{BB962C8B-B14F-4D97-AF65-F5344CB8AC3E}">
        <p14:creationId xmlns:p14="http://schemas.microsoft.com/office/powerpoint/2010/main" val="1465539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a:t>
            </a:r>
            <a:r>
              <a:rPr lang="vi-VN" sz="1200" b="0" i="0" kern="1200" dirty="0">
                <a:solidFill>
                  <a:schemeClr val="tx1"/>
                </a:solidFill>
                <a:effectLst/>
                <a:latin typeface="+mn-lt"/>
                <a:ea typeface="+mn-ea"/>
                <a:cs typeface="+mn-cs"/>
              </a:rPr>
              <a:t>Khung cảnh được miêu tả ở sáu dòng thơ đầu có tác dụng như thế nào trong việc thể hiện tâm trạng Thuý Kiều?</a:t>
            </a:r>
            <a:endParaRPr lang="en-US" dirty="0"/>
          </a:p>
          <a:p>
            <a:r>
              <a:rPr lang="en-US" dirty="0" err="1"/>
              <a:t>Sự</a:t>
            </a:r>
            <a:r>
              <a:rPr lang="en-US" dirty="0"/>
              <a:t> </a:t>
            </a:r>
            <a:r>
              <a:rPr lang="en-US" dirty="0" err="1"/>
              <a:t>tĩnh</a:t>
            </a:r>
            <a:r>
              <a:rPr lang="en-US" baseline="0" dirty="0"/>
              <a:t> </a:t>
            </a:r>
            <a:r>
              <a:rPr lang="en-US" baseline="0" dirty="0" err="1"/>
              <a:t>lặng</a:t>
            </a:r>
            <a:r>
              <a:rPr lang="en-US" baseline="0" dirty="0"/>
              <a:t> </a:t>
            </a:r>
            <a:r>
              <a:rPr lang="en-US" baseline="0" dirty="0" err="1"/>
              <a:t>vô</a:t>
            </a:r>
            <a:r>
              <a:rPr lang="en-US" baseline="0" dirty="0"/>
              <a:t> </a:t>
            </a:r>
            <a:r>
              <a:rPr lang="en-US" baseline="0" dirty="0" err="1"/>
              <a:t>hồn</a:t>
            </a:r>
            <a:r>
              <a:rPr lang="en-US" baseline="0" dirty="0"/>
              <a:t> </a:t>
            </a:r>
            <a:r>
              <a:rPr lang="en-US" baseline="0" dirty="0" err="1"/>
              <a:t>ấy</a:t>
            </a:r>
            <a:r>
              <a:rPr lang="en-US" baseline="0" dirty="0"/>
              <a:t> </a:t>
            </a:r>
            <a:r>
              <a:rPr lang="en-US" baseline="0" dirty="0" err="1"/>
              <a:t>đối</a:t>
            </a:r>
            <a:r>
              <a:rPr lang="en-US" baseline="0" dirty="0"/>
              <a:t> </a:t>
            </a:r>
            <a:r>
              <a:rPr lang="en-US" baseline="0" dirty="0" err="1"/>
              <a:t>lập</a:t>
            </a:r>
            <a:r>
              <a:rPr lang="en-US" baseline="0" dirty="0"/>
              <a:t> </a:t>
            </a:r>
            <a:r>
              <a:rPr lang="en-US" baseline="0" dirty="0" err="1"/>
              <a:t>với</a:t>
            </a:r>
            <a:r>
              <a:rPr lang="en-US" baseline="0" dirty="0"/>
              <a:t> </a:t>
            </a:r>
            <a:r>
              <a:rPr lang="en-US" baseline="0" dirty="0" err="1"/>
              <a:t>sự</a:t>
            </a:r>
            <a:r>
              <a:rPr lang="en-US" baseline="0" dirty="0"/>
              <a:t> </a:t>
            </a:r>
            <a:r>
              <a:rPr lang="en-US" baseline="0" dirty="0" err="1"/>
              <a:t>trăn</a:t>
            </a:r>
            <a:r>
              <a:rPr lang="en-US" baseline="0" dirty="0"/>
              <a:t> </a:t>
            </a:r>
            <a:r>
              <a:rPr lang="en-US" baseline="0" dirty="0" err="1"/>
              <a:t>trở</a:t>
            </a:r>
            <a:r>
              <a:rPr lang="en-US" baseline="0" dirty="0"/>
              <a:t>, </a:t>
            </a:r>
            <a:r>
              <a:rPr lang="en-US" baseline="0" dirty="0" err="1"/>
              <a:t>thao</a:t>
            </a:r>
            <a:r>
              <a:rPr lang="en-US" baseline="0" dirty="0"/>
              <a:t> </a:t>
            </a:r>
            <a:r>
              <a:rPr lang="en-US" baseline="0" dirty="0" err="1"/>
              <a:t>thức</a:t>
            </a:r>
            <a:r>
              <a:rPr lang="en-US" baseline="0" dirty="0"/>
              <a:t>, lo </a:t>
            </a:r>
            <a:r>
              <a:rPr lang="en-US" baseline="0" dirty="0" err="1"/>
              <a:t>sợ</a:t>
            </a:r>
            <a:r>
              <a:rPr lang="en-US" baseline="0" dirty="0"/>
              <a:t> </a:t>
            </a:r>
            <a:r>
              <a:rPr lang="en-US" baseline="0" dirty="0" err="1"/>
              <a:t>khôn</a:t>
            </a:r>
            <a:r>
              <a:rPr lang="en-US" baseline="0" dirty="0"/>
              <a:t> </a:t>
            </a:r>
            <a:r>
              <a:rPr lang="en-US" baseline="0" dirty="0" err="1"/>
              <a:t>nguôi</a:t>
            </a:r>
            <a:r>
              <a:rPr lang="en-US" baseline="0" dirty="0"/>
              <a:t> </a:t>
            </a:r>
            <a:r>
              <a:rPr lang="en-US" baseline="0" dirty="0" err="1"/>
              <a:t>trong</a:t>
            </a:r>
            <a:r>
              <a:rPr lang="en-US" baseline="0" dirty="0"/>
              <a:t> </a:t>
            </a:r>
            <a:r>
              <a:rPr lang="en-US" baseline="0" dirty="0" err="1"/>
              <a:t>lòng</a:t>
            </a:r>
            <a:r>
              <a:rPr lang="en-US" baseline="0" dirty="0"/>
              <a:t> </a:t>
            </a:r>
            <a:r>
              <a:rPr lang="en-US" baseline="0" dirty="0" err="1"/>
              <a:t>người</a:t>
            </a:r>
            <a:r>
              <a:rPr lang="en-US" baseline="0" dirty="0"/>
              <a:t> </a:t>
            </a:r>
            <a:r>
              <a:rPr lang="en-US" baseline="0" dirty="0" err="1"/>
              <a:t>thiếu</a:t>
            </a:r>
            <a:r>
              <a:rPr lang="en-US" baseline="0" dirty="0"/>
              <a:t> </a:t>
            </a:r>
            <a:r>
              <a:rPr lang="en-US" baseline="0" dirty="0" err="1"/>
              <a:t>nữ</a:t>
            </a:r>
            <a:r>
              <a:rPr lang="en-US" baseline="0" dirty="0"/>
              <a:t> </a:t>
            </a:r>
            <a:r>
              <a:rPr lang="en-US" baseline="0" dirty="0" err="1"/>
              <a:t>đang</a:t>
            </a:r>
            <a:r>
              <a:rPr lang="en-US" baseline="0" dirty="0"/>
              <a:t> </a:t>
            </a:r>
            <a:r>
              <a:rPr lang="en-US" baseline="0" dirty="0" err="1"/>
              <a:t>đau</a:t>
            </a:r>
            <a:r>
              <a:rPr lang="en-US" baseline="0" dirty="0"/>
              <a:t> </a:t>
            </a:r>
            <a:r>
              <a:rPr lang="en-US" baseline="0" dirty="0" err="1"/>
              <a:t>khổ</a:t>
            </a:r>
            <a:r>
              <a:rPr lang="en-US" baseline="0" dirty="0"/>
              <a:t>, </a:t>
            </a:r>
            <a:r>
              <a:rPr lang="en-US" baseline="0" dirty="0" err="1"/>
              <a:t>càng</a:t>
            </a:r>
            <a:r>
              <a:rPr lang="en-US" baseline="0" dirty="0"/>
              <a:t> </a:t>
            </a:r>
            <a:r>
              <a:rPr lang="en-US" baseline="0" dirty="0" err="1"/>
              <a:t>làm</a:t>
            </a:r>
            <a:r>
              <a:rPr lang="en-US" baseline="0" dirty="0"/>
              <a:t> </a:t>
            </a:r>
            <a:r>
              <a:rPr lang="en-US" baseline="0" dirty="0" err="1"/>
              <a:t>cho</a:t>
            </a:r>
            <a:r>
              <a:rPr lang="en-US" baseline="0" dirty="0"/>
              <a:t> </a:t>
            </a:r>
            <a:r>
              <a:rPr lang="en-US" baseline="0" dirty="0" err="1"/>
              <a:t>những</a:t>
            </a:r>
            <a:r>
              <a:rPr lang="en-US" baseline="0" dirty="0"/>
              <a:t> </a:t>
            </a:r>
            <a:r>
              <a:rPr lang="en-US" baseline="0" dirty="0" err="1"/>
              <a:t>tình</a:t>
            </a:r>
            <a:r>
              <a:rPr lang="en-US" baseline="0" dirty="0"/>
              <a:t> </a:t>
            </a:r>
            <a:r>
              <a:rPr lang="en-US" baseline="0" dirty="0" err="1"/>
              <a:t>cảm</a:t>
            </a:r>
            <a:r>
              <a:rPr lang="en-US" baseline="0" dirty="0"/>
              <a:t> </a:t>
            </a:r>
            <a:r>
              <a:rPr lang="en-US" baseline="0" dirty="0" err="1"/>
              <a:t>chất</a:t>
            </a:r>
            <a:r>
              <a:rPr lang="en-US" baseline="0" dirty="0"/>
              <a:t> </a:t>
            </a:r>
            <a:r>
              <a:rPr lang="en-US" baseline="0" dirty="0" err="1"/>
              <a:t>chứa</a:t>
            </a:r>
            <a:r>
              <a:rPr lang="en-US" baseline="0" dirty="0"/>
              <a:t> </a:t>
            </a:r>
            <a:r>
              <a:rPr lang="en-US" baseline="0" dirty="0" err="1"/>
              <a:t>trong</a:t>
            </a:r>
            <a:r>
              <a:rPr lang="en-US" baseline="0" dirty="0"/>
              <a:t> </a:t>
            </a:r>
            <a:r>
              <a:rPr lang="en-US" baseline="0" dirty="0" err="1"/>
              <a:t>lòng</a:t>
            </a:r>
            <a:r>
              <a:rPr lang="en-US" baseline="0" dirty="0"/>
              <a:t> </a:t>
            </a:r>
            <a:r>
              <a:rPr lang="en-US" baseline="0" dirty="0" err="1"/>
              <a:t>nàng</a:t>
            </a:r>
            <a:r>
              <a:rPr lang="en-US" baseline="0" dirty="0"/>
              <a:t> </a:t>
            </a:r>
            <a:r>
              <a:rPr lang="en-US" baseline="0" dirty="0" err="1"/>
              <a:t>thêm</a:t>
            </a:r>
            <a:r>
              <a:rPr lang="en-US" baseline="0" dirty="0"/>
              <a:t> </a:t>
            </a:r>
            <a:r>
              <a:rPr lang="en-US" baseline="0" dirty="0" err="1"/>
              <a:t>trĩu</a:t>
            </a:r>
            <a:r>
              <a:rPr lang="en-US" baseline="0" dirty="0"/>
              <a:t> </a:t>
            </a:r>
            <a:r>
              <a:rPr lang="en-US" baseline="0" dirty="0" err="1"/>
              <a:t>nặng</a:t>
            </a:r>
            <a:r>
              <a:rPr lang="en-US" baseline="0" dirty="0"/>
              <a:t> “</a:t>
            </a:r>
            <a:r>
              <a:rPr lang="en-US" baseline="0" dirty="0" err="1"/>
              <a:t>nửa</a:t>
            </a:r>
            <a:r>
              <a:rPr lang="en-US" baseline="0" dirty="0"/>
              <a:t> </a:t>
            </a:r>
            <a:r>
              <a:rPr lang="en-US" baseline="0" dirty="0" err="1"/>
              <a:t>tình</a:t>
            </a:r>
            <a:r>
              <a:rPr lang="en-US" baseline="0" dirty="0"/>
              <a:t> </a:t>
            </a:r>
            <a:r>
              <a:rPr lang="en-US" baseline="0" dirty="0" err="1"/>
              <a:t>nửa</a:t>
            </a:r>
            <a:r>
              <a:rPr lang="en-US" baseline="0" dirty="0"/>
              <a:t> </a:t>
            </a:r>
            <a:r>
              <a:rPr lang="en-US" baseline="0" dirty="0" err="1"/>
              <a:t>cảnh</a:t>
            </a:r>
            <a:r>
              <a:rPr lang="en-US" baseline="0" dirty="0"/>
              <a:t> </a:t>
            </a:r>
            <a:r>
              <a:rPr lang="en-US" baseline="0" dirty="0" err="1"/>
              <a:t>như</a:t>
            </a:r>
            <a:r>
              <a:rPr lang="en-US" baseline="0" dirty="0"/>
              <a:t> chia </a:t>
            </a:r>
            <a:r>
              <a:rPr lang="en-US" baseline="0" dirty="0" err="1"/>
              <a:t>tấm</a:t>
            </a:r>
            <a:r>
              <a:rPr lang="en-US" baseline="0" dirty="0"/>
              <a:t> </a:t>
            </a:r>
            <a:r>
              <a:rPr lang="en-US" baseline="0" dirty="0" err="1"/>
              <a:t>lòng</a:t>
            </a:r>
            <a:r>
              <a:rPr lang="en-US" baseline="0" dirty="0"/>
              <a:t>”.</a:t>
            </a:r>
          </a:p>
        </p:txBody>
      </p:sp>
      <p:sp>
        <p:nvSpPr>
          <p:cNvPr id="4" name="Slide Number Placeholder 3"/>
          <p:cNvSpPr>
            <a:spLocks noGrp="1"/>
          </p:cNvSpPr>
          <p:nvPr>
            <p:ph type="sldNum" sz="quarter" idx="10"/>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847120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baseline="0" dirty="0"/>
              <a:t> </a:t>
            </a:r>
            <a:r>
              <a:rPr lang="en-US" baseline="0" dirty="0" err="1"/>
              <a:t>thành</a:t>
            </a:r>
            <a:r>
              <a:rPr lang="en-US" baseline="0" dirty="0"/>
              <a:t> 3 </a:t>
            </a:r>
            <a:r>
              <a:rPr lang="en-US" baseline="0" dirty="0" err="1"/>
              <a:t>nhóm</a:t>
            </a:r>
            <a:r>
              <a:rPr lang="en-US" baseline="0" dirty="0"/>
              <a:t>:</a:t>
            </a:r>
          </a:p>
          <a:p>
            <a:r>
              <a:rPr lang="en-US" baseline="0" dirty="0"/>
              <a:t>+ </a:t>
            </a:r>
            <a:r>
              <a:rPr lang="en-US" baseline="0" dirty="0" err="1"/>
              <a:t>Nhóm</a:t>
            </a:r>
            <a:r>
              <a:rPr lang="en-US" baseline="0" dirty="0"/>
              <a:t> 1: </a:t>
            </a:r>
            <a:r>
              <a:rPr lang="en-US" baseline="0" dirty="0" err="1"/>
              <a:t>Nỗi</a:t>
            </a:r>
            <a:r>
              <a:rPr lang="en-US" baseline="0" dirty="0"/>
              <a:t> </a:t>
            </a:r>
            <a:r>
              <a:rPr lang="en-US" baseline="0" dirty="0" err="1"/>
              <a:t>nhớ</a:t>
            </a:r>
            <a:r>
              <a:rPr lang="en-US" baseline="0" dirty="0"/>
              <a:t> Kim – </a:t>
            </a:r>
            <a:r>
              <a:rPr lang="en-US" baseline="0" dirty="0" err="1"/>
              <a:t>Kiều</a:t>
            </a:r>
            <a:endParaRPr lang="en-US" baseline="0" dirty="0"/>
          </a:p>
          <a:p>
            <a:r>
              <a:rPr lang="en-US" baseline="0" dirty="0"/>
              <a:t>+ </a:t>
            </a:r>
            <a:r>
              <a:rPr lang="en-US" baseline="0" dirty="0" err="1"/>
              <a:t>Nhóm</a:t>
            </a:r>
            <a:r>
              <a:rPr lang="en-US" baseline="0" dirty="0"/>
              <a:t> 2: </a:t>
            </a:r>
            <a:r>
              <a:rPr lang="en-US" baseline="0" dirty="0" err="1"/>
              <a:t>Nỗi</a:t>
            </a:r>
            <a:r>
              <a:rPr lang="en-US" baseline="0" dirty="0"/>
              <a:t> </a:t>
            </a:r>
            <a:r>
              <a:rPr lang="en-US" baseline="0" dirty="0" err="1"/>
              <a:t>nhớ</a:t>
            </a:r>
            <a:r>
              <a:rPr lang="en-US" baseline="0" dirty="0"/>
              <a:t> </a:t>
            </a:r>
            <a:r>
              <a:rPr lang="en-US" baseline="0" dirty="0" err="1"/>
              <a:t>công</a:t>
            </a:r>
            <a:r>
              <a:rPr lang="en-US" baseline="0" dirty="0"/>
              <a:t> </a:t>
            </a:r>
            <a:r>
              <a:rPr lang="en-US" baseline="0" dirty="0" err="1"/>
              <a:t>ơn</a:t>
            </a:r>
            <a:r>
              <a:rPr lang="en-US" baseline="0" dirty="0"/>
              <a:t> </a:t>
            </a:r>
            <a:r>
              <a:rPr lang="en-US" baseline="0" dirty="0" err="1"/>
              <a:t>sinh</a:t>
            </a:r>
            <a:r>
              <a:rPr lang="en-US" baseline="0" dirty="0"/>
              <a:t> </a:t>
            </a:r>
            <a:r>
              <a:rPr lang="en-US" baseline="0" dirty="0" err="1"/>
              <a:t>thành</a:t>
            </a:r>
            <a:r>
              <a:rPr lang="en-US" baseline="0" dirty="0"/>
              <a:t> (cha </a:t>
            </a:r>
            <a:r>
              <a:rPr lang="en-US" baseline="0" dirty="0" err="1"/>
              <a:t>mẹ</a:t>
            </a:r>
            <a:r>
              <a:rPr lang="en-US" baseline="0" dirty="0"/>
              <a:t>)</a:t>
            </a:r>
          </a:p>
          <a:p>
            <a:r>
              <a:rPr lang="en-US" baseline="0" dirty="0"/>
              <a:t>+ </a:t>
            </a:r>
            <a:r>
              <a:rPr lang="en-US" baseline="0" dirty="0" err="1"/>
              <a:t>Nhóm</a:t>
            </a:r>
            <a:r>
              <a:rPr lang="en-US" baseline="0" dirty="0"/>
              <a:t> 3:  </a:t>
            </a:r>
            <a:r>
              <a:rPr lang="en-US" baseline="0" dirty="0" err="1"/>
              <a:t>Lí</a:t>
            </a:r>
            <a:r>
              <a:rPr lang="en-US" baseline="0" dirty="0"/>
              <a:t> </a:t>
            </a:r>
            <a:r>
              <a:rPr lang="en-US" baseline="0" dirty="0" err="1"/>
              <a:t>giải</a:t>
            </a:r>
            <a:r>
              <a:rPr lang="en-US" baseline="0" dirty="0"/>
              <a:t> </a:t>
            </a:r>
            <a:r>
              <a:rPr lang="en-US" baseline="0" dirty="0" err="1"/>
              <a:t>hành</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nỗi</a:t>
            </a:r>
            <a:r>
              <a:rPr lang="en-US" baseline="0" dirty="0"/>
              <a:t> </a:t>
            </a:r>
            <a:r>
              <a:rPr lang="en-US" baseline="0" dirty="0" err="1"/>
              <a:t>nhớ</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4128563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Thuý Kiều lần lượt nhớ những ai? Theo em, trình tự nỗi nhớ đó có hợp lí không? Vì sao?</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2800747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14</a:t>
            </a:fld>
            <a:endParaRPr lang="en-US"/>
          </a:p>
        </p:txBody>
      </p:sp>
    </p:spTree>
    <p:extLst>
      <p:ext uri="{BB962C8B-B14F-4D97-AF65-F5344CB8AC3E}">
        <p14:creationId xmlns:p14="http://schemas.microsoft.com/office/powerpoint/2010/main" val="2736146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15</a:t>
            </a:fld>
            <a:endParaRPr lang="en-US"/>
          </a:p>
        </p:txBody>
      </p:sp>
    </p:spTree>
    <p:extLst>
      <p:ext uri="{BB962C8B-B14F-4D97-AF65-F5344CB8AC3E}">
        <p14:creationId xmlns:p14="http://schemas.microsoft.com/office/powerpoint/2010/main" val="3978886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16</a:t>
            </a:fld>
            <a:endParaRPr lang="en-US"/>
          </a:p>
        </p:txBody>
      </p:sp>
    </p:spTree>
    <p:extLst>
      <p:ext uri="{BB962C8B-B14F-4D97-AF65-F5344CB8AC3E}">
        <p14:creationId xmlns:p14="http://schemas.microsoft.com/office/powerpoint/2010/main" val="3078046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Tả</a:t>
            </a:r>
            <a:r>
              <a:rPr lang="en-US" dirty="0"/>
              <a:t> </a:t>
            </a:r>
            <a:r>
              <a:rPr lang="en-US" dirty="0" err="1"/>
              <a:t>cảnh</a:t>
            </a:r>
            <a:r>
              <a:rPr lang="en-US" baseline="0" dirty="0"/>
              <a:t> </a:t>
            </a:r>
            <a:r>
              <a:rPr lang="en-US" baseline="0" dirty="0" err="1"/>
              <a:t>ngụ</a:t>
            </a:r>
            <a:r>
              <a:rPr lang="en-US" baseline="0" dirty="0"/>
              <a:t> </a:t>
            </a:r>
            <a:r>
              <a:rPr lang="en-US" baseline="0" dirty="0" err="1"/>
              <a:t>tình</a:t>
            </a:r>
            <a:r>
              <a:rPr lang="en-US" baseline="0" dirty="0"/>
              <a:t> </a:t>
            </a:r>
            <a:r>
              <a:rPr lang="en-US" baseline="0" dirty="0" err="1"/>
              <a:t>và</a:t>
            </a:r>
            <a:r>
              <a:rPr lang="en-US" baseline="0" dirty="0"/>
              <a:t> </a:t>
            </a:r>
            <a:r>
              <a:rPr lang="en-US" baseline="0" dirty="0" err="1"/>
              <a:t>độc</a:t>
            </a:r>
            <a:r>
              <a:rPr lang="en-US" baseline="0" dirty="0"/>
              <a:t> </a:t>
            </a:r>
            <a:r>
              <a:rPr lang="en-US" baseline="0" dirty="0" err="1"/>
              <a:t>thoại</a:t>
            </a:r>
            <a:r>
              <a:rPr lang="en-US" baseline="0" dirty="0"/>
              <a:t> </a:t>
            </a:r>
            <a:r>
              <a:rPr lang="en-US" baseline="0" dirty="0" err="1"/>
              <a:t>là</a:t>
            </a:r>
            <a:r>
              <a:rPr lang="en-US" baseline="0" dirty="0"/>
              <a:t> 2 </a:t>
            </a:r>
            <a:r>
              <a:rPr lang="en-US" baseline="0" dirty="0" err="1"/>
              <a:t>bpnt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trong</a:t>
            </a:r>
            <a:r>
              <a:rPr lang="en-US" baseline="0" dirty="0"/>
              <a:t> </a:t>
            </a:r>
            <a:r>
              <a:rPr lang="en-US" baseline="0" dirty="0" err="1"/>
              <a:t>Truyện</a:t>
            </a:r>
            <a:r>
              <a:rPr lang="en-US" baseline="0" dirty="0"/>
              <a:t> </a:t>
            </a:r>
            <a:r>
              <a:rPr lang="en-US" baseline="0" dirty="0" err="1"/>
              <a:t>Kiều</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17</a:t>
            </a:fld>
            <a:endParaRPr lang="en-US"/>
          </a:p>
        </p:txBody>
      </p:sp>
    </p:spTree>
    <p:extLst>
      <p:ext uri="{BB962C8B-B14F-4D97-AF65-F5344CB8AC3E}">
        <p14:creationId xmlns:p14="http://schemas.microsoft.com/office/powerpoint/2010/main" val="79030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18</a:t>
            </a:fld>
            <a:endParaRPr lang="en-US"/>
          </a:p>
        </p:txBody>
      </p:sp>
    </p:spTree>
    <p:extLst>
      <p:ext uri="{BB962C8B-B14F-4D97-AF65-F5344CB8AC3E}">
        <p14:creationId xmlns:p14="http://schemas.microsoft.com/office/powerpoint/2010/main" val="3765415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Theo em, tám dòng thơ từ dòng 7 đến dòng 14 trong đoạn trích là lời của ai? Vì sao em biết điều đó? Những lời này có tác dụng gì trong việc thể hiện nội tâm nhân vật?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19</a:t>
            </a:fld>
            <a:endParaRPr lang="en-US"/>
          </a:p>
        </p:txBody>
      </p:sp>
    </p:spTree>
    <p:extLst>
      <p:ext uri="{BB962C8B-B14F-4D97-AF65-F5344CB8AC3E}">
        <p14:creationId xmlns:p14="http://schemas.microsoft.com/office/powerpoint/2010/main" val="1230184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Kiều ở lầu Ngưng Bích</a:t>
            </a:r>
            <a:r>
              <a:rPr lang="vi-VN" sz="1200" b="0" i="0" kern="1200" dirty="0">
                <a:solidFill>
                  <a:schemeClr val="tx1"/>
                </a:solidFill>
                <a:effectLst/>
                <a:latin typeface="+mn-lt"/>
                <a:ea typeface="+mn-ea"/>
                <a:cs typeface="+mn-cs"/>
              </a:rPr>
              <a:t> được coi là một trong những đoạn trích thể hiện tài năng của Nguyễn Du trong nghệ thuật tả cảnh ngụ tình. Hãy phân tích tám dòng cuối để làm sáng rõ điều đó.</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20</a:t>
            </a:fld>
            <a:endParaRPr lang="en-US"/>
          </a:p>
        </p:txBody>
      </p:sp>
    </p:spTree>
    <p:extLst>
      <p:ext uri="{BB962C8B-B14F-4D97-AF65-F5344CB8AC3E}">
        <p14:creationId xmlns:p14="http://schemas.microsoft.com/office/powerpoint/2010/main" val="1500785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a:t>
            </a:fld>
            <a:endParaRPr lang="en-US"/>
          </a:p>
        </p:txBody>
      </p:sp>
    </p:spTree>
    <p:extLst>
      <p:ext uri="{BB962C8B-B14F-4D97-AF65-F5344CB8AC3E}">
        <p14:creationId xmlns:p14="http://schemas.microsoft.com/office/powerpoint/2010/main" val="424180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21</a:t>
            </a:fld>
            <a:endParaRPr lang="en-US"/>
          </a:p>
        </p:txBody>
      </p:sp>
    </p:spTree>
    <p:extLst>
      <p:ext uri="{BB962C8B-B14F-4D97-AF65-F5344CB8AC3E}">
        <p14:creationId xmlns:p14="http://schemas.microsoft.com/office/powerpoint/2010/main" val="3192596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0" fontAlgn="base" latinLnBrk="0" hangingPunct="0">
              <a:lnSpc>
                <a:spcPct val="100000"/>
              </a:lnSpc>
              <a:spcBef>
                <a:spcPct val="0"/>
              </a:spcBef>
              <a:spcAft>
                <a:spcPct val="0"/>
              </a:spcAft>
              <a:buClrTx/>
              <a:buSzTx/>
              <a:buFontTx/>
              <a:buNone/>
              <a:tabLst>
                <a:tab pos="685800" algn="l"/>
                <a:tab pos="4114800" algn="ctr"/>
                <a:tab pos="8229600" algn="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just" eaLnBrk="0" fontAlgn="base" hangingPunct="0">
              <a:spcBef>
                <a:spcPct val="0"/>
              </a:spcBef>
              <a:spcAft>
                <a:spcPct val="0"/>
              </a:spcAft>
              <a:tabLst>
                <a:tab pos="685800" algn="l"/>
                <a:tab pos="4114800" algn="ctr"/>
                <a:tab pos="8229600" algn="r"/>
              </a:tabLst>
            </a:pPr>
            <a:endParaRPr lang="en-US" sz="1200" kern="1200" dirty="0">
              <a:solidFill>
                <a:schemeClr val="tx1"/>
              </a:solidFill>
              <a:latin typeface="+mn-lt"/>
              <a:ea typeface="+mn-ea"/>
              <a:cs typeface="Times New Roman" pitchFamily="18" charset="0"/>
            </a:endParaRPr>
          </a:p>
        </p:txBody>
      </p:sp>
      <p:sp>
        <p:nvSpPr>
          <p:cNvPr id="4" name="Slide Number Placeholder 3"/>
          <p:cNvSpPr>
            <a:spLocks noGrp="1"/>
          </p:cNvSpPr>
          <p:nvPr>
            <p:ph type="sldNum" sz="quarter" idx="5"/>
          </p:nvPr>
        </p:nvSpPr>
        <p:spPr/>
        <p:txBody>
          <a:bodyPr/>
          <a:lstStyle/>
          <a:p>
            <a:fld id="{7A8D7FDE-8DF9-4EBF-84F7-10C7049D051D}" type="slidenum">
              <a:rPr lang="en-US" smtClean="0"/>
              <a:t>22</a:t>
            </a:fld>
            <a:endParaRPr lang="en-US"/>
          </a:p>
        </p:txBody>
      </p:sp>
    </p:spTree>
    <p:extLst>
      <p:ext uri="{BB962C8B-B14F-4D97-AF65-F5344CB8AC3E}">
        <p14:creationId xmlns:p14="http://schemas.microsoft.com/office/powerpoint/2010/main" val="4013892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23</a:t>
            </a:fld>
            <a:endParaRPr lang="en-US"/>
          </a:p>
        </p:txBody>
      </p:sp>
    </p:spTree>
    <p:extLst>
      <p:ext uri="{BB962C8B-B14F-4D97-AF65-F5344CB8AC3E}">
        <p14:creationId xmlns:p14="http://schemas.microsoft.com/office/powerpoint/2010/main" val="2601558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093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10013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388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32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50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Đoạn</a:t>
            </a:r>
            <a:r>
              <a:rPr lang="en-US" dirty="0"/>
              <a:t> </a:t>
            </a:r>
            <a:r>
              <a:rPr lang="en-US" dirty="0" err="1"/>
              <a:t>trích</a:t>
            </a:r>
            <a:r>
              <a:rPr lang="en-US" baseline="0" dirty="0"/>
              <a:t> </a:t>
            </a:r>
            <a:r>
              <a:rPr lang="en-US" baseline="0" dirty="0" err="1"/>
              <a:t>Kiều</a:t>
            </a:r>
            <a:r>
              <a:rPr lang="en-US" baseline="0" dirty="0"/>
              <a:t> ở </a:t>
            </a:r>
            <a:r>
              <a:rPr lang="en-US" baseline="0" dirty="0" err="1"/>
              <a:t>lầu</a:t>
            </a:r>
            <a:r>
              <a:rPr lang="en-US" baseline="0" dirty="0"/>
              <a:t> </a:t>
            </a:r>
            <a:r>
              <a:rPr lang="en-US" baseline="0" dirty="0" err="1"/>
              <a:t>Ngưng</a:t>
            </a:r>
            <a:r>
              <a:rPr lang="en-US" baseline="0" dirty="0"/>
              <a:t> </a:t>
            </a:r>
            <a:r>
              <a:rPr lang="en-US" baseline="0" dirty="0" err="1"/>
              <a:t>Bích</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thành</a:t>
            </a:r>
            <a:r>
              <a:rPr lang="en-US" baseline="0" dirty="0"/>
              <a:t> </a:t>
            </a:r>
            <a:r>
              <a:rPr lang="en-US" baseline="0" dirty="0" err="1"/>
              <a:t>mấy</a:t>
            </a:r>
            <a:r>
              <a:rPr lang="en-US" baseline="0" dirty="0"/>
              <a:t> </a:t>
            </a:r>
            <a:r>
              <a:rPr lang="en-US" baseline="0" dirty="0" err="1"/>
              <a:t>phần</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mỗi</a:t>
            </a:r>
            <a:r>
              <a:rPr lang="en-US" baseline="0" dirty="0"/>
              <a:t> </a:t>
            </a:r>
            <a:r>
              <a:rPr lang="en-US" baseline="0" dirty="0" err="1"/>
              <a:t>phần</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768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10</a:t>
            </a:fld>
            <a:endParaRPr lang="en-US"/>
          </a:p>
        </p:txBody>
      </p:sp>
    </p:spTree>
    <p:extLst>
      <p:ext uri="{BB962C8B-B14F-4D97-AF65-F5344CB8AC3E}">
        <p14:creationId xmlns:p14="http://schemas.microsoft.com/office/powerpoint/2010/main" val="272884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3DB">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7.png"/><Relationship Id="rId12"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9.svg"/><Relationship Id="rId5" Type="http://schemas.openxmlformats.org/officeDocument/2006/relationships/image" Target="../media/image29.png"/><Relationship Id="rId10"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6.png"/><Relationship Id="rId14"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7E81229-AA23-A59D-060E-D0B3A151C063}"/>
              </a:ext>
            </a:extLst>
          </p:cNvPr>
          <p:cNvGrpSpPr/>
          <p:nvPr/>
        </p:nvGrpSpPr>
        <p:grpSpPr>
          <a:xfrm>
            <a:off x="-20782" y="-114300"/>
            <a:ext cx="18601823" cy="11497543"/>
            <a:chOff x="-20782" y="-114300"/>
            <a:chExt cx="18601823" cy="11497543"/>
          </a:xfrm>
        </p:grpSpPr>
        <p:sp>
          <p:nvSpPr>
            <p:cNvPr id="23" name="Freeform 3">
              <a:extLst>
                <a:ext uri="{FF2B5EF4-FFF2-40B4-BE49-F238E27FC236}">
                  <a16:creationId xmlns:a16="http://schemas.microsoft.com/office/drawing/2014/main" id="{BC82C3E8-BDDB-F67B-8635-39975E0726E4}"/>
                </a:ext>
              </a:extLst>
            </p:cNvPr>
            <p:cNvSpPr/>
            <p:nvPr/>
          </p:nvSpPr>
          <p:spPr>
            <a:xfrm>
              <a:off x="-20782" y="-114300"/>
              <a:ext cx="7183582" cy="114300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l="1" t="1160" r="-32884"/>
              </a:stretch>
            </a:blipFill>
          </p:spPr>
          <p:txBody>
            <a:bodyPr/>
            <a:lstStyle/>
            <a:p>
              <a:endParaRPr lang="en-US" dirty="0"/>
            </a:p>
          </p:txBody>
        </p:sp>
        <p:sp>
          <p:nvSpPr>
            <p:cNvPr id="24" name="Freeform 3">
              <a:extLst>
                <a:ext uri="{FF2B5EF4-FFF2-40B4-BE49-F238E27FC236}">
                  <a16:creationId xmlns:a16="http://schemas.microsoft.com/office/drawing/2014/main" id="{C8033A0A-43FC-CA0B-9256-1B352CD2D597}"/>
                </a:ext>
              </a:extLst>
            </p:cNvPr>
            <p:cNvSpPr/>
            <p:nvPr/>
          </p:nvSpPr>
          <p:spPr>
            <a:xfrm rot="21375349">
              <a:off x="7196069" y="9249643"/>
              <a:ext cx="11384972" cy="21336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l="1" t="-411850" r="2442"/>
              </a:stretch>
            </a:blipFill>
          </p:spPr>
          <p:txBody>
            <a:bodyPr/>
            <a:lstStyle/>
            <a:p>
              <a:endParaRPr lang="en-US" dirty="0"/>
            </a:p>
          </p:txBody>
        </p:sp>
      </p:grpSp>
      <p:grpSp>
        <p:nvGrpSpPr>
          <p:cNvPr id="4" name="Group 4"/>
          <p:cNvGrpSpPr>
            <a:grpSpLocks noChangeAspect="1"/>
          </p:cNvGrpSpPr>
          <p:nvPr/>
        </p:nvGrpSpPr>
        <p:grpSpPr>
          <a:xfrm rot="258080">
            <a:off x="-243328" y="969439"/>
            <a:ext cx="8036888" cy="8036888"/>
            <a:chOff x="0" y="0"/>
            <a:chExt cx="19050000" cy="19050000"/>
          </a:xfrm>
        </p:grpSpPr>
        <p:sp>
          <p:nvSpPr>
            <p:cNvPr id="5" name="Freeform 5"/>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15550" r="-15550"/>
              </a:stretch>
            </a:blipFill>
          </p:spPr>
        </p:sp>
        <p:sp>
          <p:nvSpPr>
            <p:cNvPr id="6" name="Freeform 6"/>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26" name="TextBox 4">
            <a:extLst>
              <a:ext uri="{FF2B5EF4-FFF2-40B4-BE49-F238E27FC236}">
                <a16:creationId xmlns:a16="http://schemas.microsoft.com/office/drawing/2014/main" id="{FAA2CB55-DBE2-1AC6-0A58-4CD656E5BA9A}"/>
              </a:ext>
            </a:extLst>
          </p:cNvPr>
          <p:cNvSpPr txBox="1"/>
          <p:nvPr/>
        </p:nvSpPr>
        <p:spPr>
          <a:xfrm>
            <a:off x="5446383" y="704786"/>
            <a:ext cx="14442045" cy="2031325"/>
          </a:xfrm>
          <a:prstGeom prst="rect">
            <a:avLst/>
          </a:prstGeom>
        </p:spPr>
        <p:txBody>
          <a:bodyPr wrap="square" lIns="0" tIns="0" rIns="0" bIns="0" rtlCol="0" anchor="t">
            <a:spAutoFit/>
          </a:bodyPr>
          <a:lstStyle/>
          <a:p>
            <a:pPr algn="ctr"/>
            <a:r>
              <a:rPr lang="en-US" sz="6600" dirty="0" err="1">
                <a:solidFill>
                  <a:srgbClr val="000000"/>
                </a:solidFill>
                <a:latin typeface="#9Slide07 SVNBango" panose="02000000000000000000" pitchFamily="2" charset="0"/>
                <a:cs typeface="Times New Roman" panose="02020603050405020304" pitchFamily="18" charset="0"/>
              </a:rPr>
              <a:t>Bài</a:t>
            </a:r>
            <a:r>
              <a:rPr lang="en-US" sz="6600" dirty="0">
                <a:solidFill>
                  <a:srgbClr val="000000"/>
                </a:solidFill>
                <a:latin typeface="#9Slide07 SVNBango" panose="02000000000000000000" pitchFamily="2" charset="0"/>
                <a:cs typeface="Times New Roman" panose="02020603050405020304" pitchFamily="18" charset="0"/>
              </a:rPr>
              <a:t> 2. </a:t>
            </a:r>
          </a:p>
          <a:p>
            <a:pPr algn="ctr"/>
            <a:r>
              <a:rPr lang="en-US" sz="6600" dirty="0" err="1">
                <a:solidFill>
                  <a:srgbClr val="000000"/>
                </a:solidFill>
                <a:latin typeface="#9Slide07 SVNBango" panose="02000000000000000000" pitchFamily="2" charset="0"/>
                <a:cs typeface="Times New Roman" panose="02020603050405020304" pitchFamily="18" charset="0"/>
              </a:rPr>
              <a:t>Truyện</a:t>
            </a:r>
            <a:r>
              <a:rPr lang="en-US" sz="6600" dirty="0">
                <a:solidFill>
                  <a:srgbClr val="000000"/>
                </a:solidFill>
                <a:latin typeface="#9Slide07 SVNBango" panose="02000000000000000000" pitchFamily="2" charset="0"/>
                <a:cs typeface="Times New Roman" panose="02020603050405020304" pitchFamily="18" charset="0"/>
              </a:rPr>
              <a:t> </a:t>
            </a:r>
            <a:r>
              <a:rPr lang="en-US" sz="6600" dirty="0" err="1">
                <a:solidFill>
                  <a:srgbClr val="000000"/>
                </a:solidFill>
                <a:latin typeface="#9Slide07 SVNBango" panose="02000000000000000000" pitchFamily="2" charset="0"/>
                <a:cs typeface="Times New Roman" panose="02020603050405020304" pitchFamily="18" charset="0"/>
              </a:rPr>
              <a:t>thơ</a:t>
            </a:r>
            <a:r>
              <a:rPr lang="en-US" sz="6600" dirty="0">
                <a:solidFill>
                  <a:srgbClr val="000000"/>
                </a:solidFill>
                <a:latin typeface="#9Slide07 SVNBango" panose="02000000000000000000" pitchFamily="2" charset="0"/>
                <a:cs typeface="Times New Roman" panose="02020603050405020304" pitchFamily="18" charset="0"/>
              </a:rPr>
              <a:t> </a:t>
            </a:r>
            <a:r>
              <a:rPr lang="en-US" sz="6600" dirty="0" err="1">
                <a:solidFill>
                  <a:srgbClr val="000000"/>
                </a:solidFill>
                <a:latin typeface="#9Slide07 SVNBango" panose="02000000000000000000" pitchFamily="2" charset="0"/>
                <a:cs typeface="Times New Roman" panose="02020603050405020304" pitchFamily="18" charset="0"/>
              </a:rPr>
              <a:t>Nôm</a:t>
            </a:r>
            <a:endParaRPr lang="en-US" sz="6600" dirty="0">
              <a:solidFill>
                <a:srgbClr val="000000"/>
              </a:solidFill>
              <a:latin typeface="#9Slide07 SVNBango" panose="02000000000000000000" pitchFamily="2" charset="0"/>
              <a:cs typeface="Times New Roman" panose="02020603050405020304" pitchFamily="18" charset="0"/>
            </a:endParaRPr>
          </a:p>
        </p:txBody>
      </p:sp>
      <p:sp>
        <p:nvSpPr>
          <p:cNvPr id="27" name="TextBox 26">
            <a:extLst>
              <a:ext uri="{FF2B5EF4-FFF2-40B4-BE49-F238E27FC236}">
                <a16:creationId xmlns:a16="http://schemas.microsoft.com/office/drawing/2014/main" id="{43EE60B2-C163-EE1E-215E-48EF5AA446AF}"/>
              </a:ext>
            </a:extLst>
          </p:cNvPr>
          <p:cNvSpPr txBox="1"/>
          <p:nvPr/>
        </p:nvSpPr>
        <p:spPr>
          <a:xfrm>
            <a:off x="6019800" y="4686320"/>
            <a:ext cx="13295213" cy="1354217"/>
          </a:xfrm>
          <a:prstGeom prst="rect">
            <a:avLst/>
          </a:prstGeom>
        </p:spPr>
        <p:txBody>
          <a:bodyPr wrap="square" lIns="0" tIns="0" rIns="0" bIns="0" rtlCol="0" anchor="t">
            <a:spAutoFit/>
          </a:bodyPr>
          <a:lstStyle/>
          <a:p>
            <a:pPr algn="ctr"/>
            <a:r>
              <a:rPr lang="nl-NL" sz="8800" b="1" dirty="0">
                <a:solidFill>
                  <a:srgbClr val="C00000"/>
                </a:solidFill>
                <a:latin typeface="#9Slide05 Agile Script Calligra" panose="03070402050302030203" pitchFamily="66" charset="0"/>
                <a:cs typeface="Times New Roman" pitchFamily="18" charset="0"/>
              </a:rPr>
              <a:t>Kiều ở lầu Ngưng Bích</a:t>
            </a:r>
            <a:endParaRPr lang="en-US" sz="8800" b="1" dirty="0">
              <a:solidFill>
                <a:srgbClr val="C00000"/>
              </a:solidFill>
              <a:latin typeface="#9Slide05 Agile Script Calligra" panose="03070402050302030203" pitchFamily="66" charset="0"/>
              <a:cs typeface="Times New Roman" pitchFamily="18" charset="0"/>
            </a:endParaRPr>
          </a:p>
        </p:txBody>
      </p:sp>
      <p:sp>
        <p:nvSpPr>
          <p:cNvPr id="28" name="TextBox 27">
            <a:extLst>
              <a:ext uri="{FF2B5EF4-FFF2-40B4-BE49-F238E27FC236}">
                <a16:creationId xmlns:a16="http://schemas.microsoft.com/office/drawing/2014/main" id="{937580F3-5AA5-6AD7-BCD8-6BDA46CBA4E2}"/>
              </a:ext>
            </a:extLst>
          </p:cNvPr>
          <p:cNvSpPr txBox="1"/>
          <p:nvPr/>
        </p:nvSpPr>
        <p:spPr>
          <a:xfrm>
            <a:off x="6477000" y="3475792"/>
            <a:ext cx="12080514" cy="677108"/>
          </a:xfrm>
          <a:prstGeom prst="rect">
            <a:avLst/>
          </a:prstGeom>
        </p:spPr>
        <p:txBody>
          <a:bodyPr wrap="square" lIns="0" tIns="0" rIns="0" bIns="0" rtlCol="0" anchor="t">
            <a:spAutoFit/>
          </a:bodyPr>
          <a:lstStyle/>
          <a:p>
            <a:pPr algn="ctr"/>
            <a:r>
              <a:rPr lang="nl-NL" sz="4400" dirty="0">
                <a:latin typeface="#9Slide04 Vollkorn SemiBold" panose="00000700000000000000" pitchFamily="2" charset="0"/>
                <a:ea typeface="#9Slide04 Vollkorn SemiBold" panose="00000700000000000000" pitchFamily="2" charset="0"/>
                <a:cs typeface="Times New Roman" pitchFamily="18" charset="0"/>
              </a:rPr>
              <a:t>Thực hành đọc hiểu</a:t>
            </a:r>
            <a:endParaRPr lang="en-US" sz="4400" dirty="0">
              <a:latin typeface="#9Slide04 Vollkorn SemiBold" panose="00000700000000000000" pitchFamily="2" charset="0"/>
              <a:ea typeface="#9Slide04 Vollkorn SemiBold" panose="00000700000000000000" pitchFamily="2" charset="0"/>
              <a:cs typeface="Times New Roman" pitchFamily="18" charset="0"/>
            </a:endParaRPr>
          </a:p>
        </p:txBody>
      </p:sp>
      <p:sp>
        <p:nvSpPr>
          <p:cNvPr id="29" name="TextBox 28">
            <a:extLst>
              <a:ext uri="{FF2B5EF4-FFF2-40B4-BE49-F238E27FC236}">
                <a16:creationId xmlns:a16="http://schemas.microsoft.com/office/drawing/2014/main" id="{7C07D7B6-CEE0-265A-F80C-57AA86FF2343}"/>
              </a:ext>
            </a:extLst>
          </p:cNvPr>
          <p:cNvSpPr txBox="1"/>
          <p:nvPr/>
        </p:nvSpPr>
        <p:spPr>
          <a:xfrm>
            <a:off x="6835021" y="6353058"/>
            <a:ext cx="12080514"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SemiBold" panose="00000700000000000000" pitchFamily="2" charset="0"/>
                <a:cs typeface="Times New Roman" pitchFamily="18" charset="0"/>
              </a:rPr>
              <a:t>(Trích </a:t>
            </a:r>
            <a:r>
              <a:rPr lang="nl-NL" sz="6600" b="1" i="1" dirty="0">
                <a:latin typeface="#9Slide05 Agile Script Calligra" panose="03070402050302030203" pitchFamily="66" charset="0"/>
                <a:ea typeface="#9Slide04 Vollkorn SemiBold" panose="00000700000000000000" pitchFamily="2" charset="0"/>
                <a:cs typeface="Times New Roman" pitchFamily="18" charset="0"/>
              </a:rPr>
              <a:t>Truyện Kiều)</a:t>
            </a:r>
            <a:endParaRPr lang="en-US" sz="6600" b="1" i="1" dirty="0">
              <a:latin typeface="#9Slide05 Agile Script Calligra" panose="03070402050302030203" pitchFamily="66" charset="0"/>
              <a:ea typeface="#9Slide04 Vollkorn SemiBold" panose="00000700000000000000" pitchFamily="2" charset="0"/>
              <a:cs typeface="Times New Roman" pitchFamily="18" charset="0"/>
            </a:endParaRPr>
          </a:p>
        </p:txBody>
      </p:sp>
      <p:sp>
        <p:nvSpPr>
          <p:cNvPr id="30" name="TextBox 29">
            <a:extLst>
              <a:ext uri="{FF2B5EF4-FFF2-40B4-BE49-F238E27FC236}">
                <a16:creationId xmlns:a16="http://schemas.microsoft.com/office/drawing/2014/main" id="{6307BBE6-8D0C-6367-5AB9-E8AFA5451E13}"/>
              </a:ext>
            </a:extLst>
          </p:cNvPr>
          <p:cNvSpPr txBox="1"/>
          <p:nvPr/>
        </p:nvSpPr>
        <p:spPr>
          <a:xfrm>
            <a:off x="13030200" y="7446369"/>
            <a:ext cx="5150997" cy="830997"/>
          </a:xfrm>
          <a:prstGeom prst="rect">
            <a:avLst/>
          </a:prstGeom>
        </p:spPr>
        <p:txBody>
          <a:bodyPr wrap="square" lIns="0" tIns="0" rIns="0" bIns="0" rtlCol="0" anchor="t">
            <a:spAutoFit/>
          </a:bodyPr>
          <a:lstStyle/>
          <a:p>
            <a:pPr algn="ctr"/>
            <a:r>
              <a:rPr lang="nl-NL" sz="5400" b="1" dirty="0">
                <a:latin typeface="#9Slide05 Agile Script Calligra" panose="03070402050302030203" pitchFamily="66" charset="0"/>
                <a:ea typeface="#9Slide04 Vollkorn SemiBold" panose="00000700000000000000" pitchFamily="2" charset="0"/>
                <a:cs typeface="Times New Roman" pitchFamily="18" charset="0"/>
              </a:rPr>
              <a:t>- Nguyễn Du -</a:t>
            </a:r>
            <a:endParaRPr lang="en-US" sz="5400" b="1" dirty="0">
              <a:latin typeface="#9Slide05 Agile Script Calligra" panose="03070402050302030203" pitchFamily="66" charset="0"/>
              <a:ea typeface="#9Slide04 Vollkorn SemiBold" panose="00000700000000000000" pitchFamily="2"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096233">
            <a:off x="5872238" y="-1000650"/>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400000" flipV="1">
            <a:off x="-2217769" y="1471327"/>
            <a:ext cx="10896600" cy="7344346"/>
          </a:xfrm>
          <a:custGeom>
            <a:avLst/>
            <a:gdLst/>
            <a:ahLst/>
            <a:cxnLst/>
            <a:rect l="l" t="t" r="r" b="b"/>
            <a:pathLst>
              <a:path w="10896600" h="7344346">
                <a:moveTo>
                  <a:pt x="0" y="7344346"/>
                </a:moveTo>
                <a:lnTo>
                  <a:pt x="10896600" y="7344346"/>
                </a:lnTo>
                <a:lnTo>
                  <a:pt x="10896600" y="0"/>
                </a:lnTo>
                <a:lnTo>
                  <a:pt x="0" y="0"/>
                </a:lnTo>
                <a:lnTo>
                  <a:pt x="0" y="7344346"/>
                </a:lnTo>
                <a:close/>
              </a:path>
            </a:pathLst>
          </a:custGeom>
          <a:blipFill>
            <a:blip r:embed="rId5"/>
            <a:stretch>
              <a:fillRect l="-24475" r="-24475"/>
            </a:stretch>
          </a:blipFill>
        </p:spPr>
      </p:sp>
      <p:grpSp>
        <p:nvGrpSpPr>
          <p:cNvPr id="8" name="Group 8"/>
          <p:cNvGrpSpPr>
            <a:grpSpLocks noChangeAspect="1"/>
          </p:cNvGrpSpPr>
          <p:nvPr/>
        </p:nvGrpSpPr>
        <p:grpSpPr>
          <a:xfrm>
            <a:off x="1592878" y="2179510"/>
            <a:ext cx="6198373" cy="6815201"/>
            <a:chOff x="0" y="0"/>
            <a:chExt cx="5232400" cy="5753100"/>
          </a:xfrm>
        </p:grpSpPr>
        <p:sp>
          <p:nvSpPr>
            <p:cNvPr id="9" name="Freeform 9"/>
            <p:cNvSpPr/>
            <p:nvPr/>
          </p:nvSpPr>
          <p:spPr>
            <a:xfrm>
              <a:off x="1269" y="0"/>
              <a:ext cx="5231131" cy="5722620"/>
            </a:xfrm>
            <a:custGeom>
              <a:avLst/>
              <a:gdLst/>
              <a:ahLst/>
              <a:cxnLst/>
              <a:rect l="l" t="t" r="r" b="b"/>
              <a:pathLst>
                <a:path w="5231131" h="5722620">
                  <a:moveTo>
                    <a:pt x="5231131" y="0"/>
                  </a:moveTo>
                  <a:lnTo>
                    <a:pt x="5231131" y="5293360"/>
                  </a:lnTo>
                  <a:lnTo>
                    <a:pt x="5231131" y="5416550"/>
                  </a:lnTo>
                  <a:lnTo>
                    <a:pt x="5231131" y="5661660"/>
                  </a:lnTo>
                  <a:cubicBezTo>
                    <a:pt x="5231131" y="5661660"/>
                    <a:pt x="5170171" y="5692140"/>
                    <a:pt x="5139691" y="5692140"/>
                  </a:cubicBezTo>
                  <a:cubicBezTo>
                    <a:pt x="5139691" y="5692140"/>
                    <a:pt x="5078731" y="5692140"/>
                    <a:pt x="5048251" y="5692140"/>
                  </a:cubicBezTo>
                  <a:cubicBezTo>
                    <a:pt x="5048251" y="5692140"/>
                    <a:pt x="4987291" y="5661660"/>
                    <a:pt x="4956811" y="5661660"/>
                  </a:cubicBezTo>
                  <a:cubicBezTo>
                    <a:pt x="4926330" y="5661660"/>
                    <a:pt x="4895851" y="5661660"/>
                    <a:pt x="4834890" y="5661660"/>
                  </a:cubicBezTo>
                  <a:cubicBezTo>
                    <a:pt x="4834890" y="5661660"/>
                    <a:pt x="4773931" y="5661660"/>
                    <a:pt x="4743450" y="5661660"/>
                  </a:cubicBezTo>
                  <a:lnTo>
                    <a:pt x="4498340" y="5631180"/>
                  </a:lnTo>
                  <a:cubicBezTo>
                    <a:pt x="4498340" y="5631180"/>
                    <a:pt x="4467861" y="5600700"/>
                    <a:pt x="4406900" y="5631180"/>
                  </a:cubicBezTo>
                  <a:cubicBezTo>
                    <a:pt x="4406900" y="5631180"/>
                    <a:pt x="4222750" y="5692140"/>
                    <a:pt x="4131310" y="5661660"/>
                  </a:cubicBezTo>
                  <a:cubicBezTo>
                    <a:pt x="4131310" y="5661660"/>
                    <a:pt x="3978910" y="5631180"/>
                    <a:pt x="3947160" y="5631180"/>
                  </a:cubicBezTo>
                  <a:cubicBezTo>
                    <a:pt x="3915410" y="5631180"/>
                    <a:pt x="3855720" y="5661660"/>
                    <a:pt x="3855720" y="5661660"/>
                  </a:cubicBezTo>
                  <a:cubicBezTo>
                    <a:pt x="3855720" y="5661660"/>
                    <a:pt x="3733800" y="5692140"/>
                    <a:pt x="3671570" y="5661660"/>
                  </a:cubicBezTo>
                  <a:cubicBezTo>
                    <a:pt x="3671570" y="5661660"/>
                    <a:pt x="3549650" y="5600700"/>
                    <a:pt x="3456940" y="5661660"/>
                  </a:cubicBezTo>
                  <a:cubicBezTo>
                    <a:pt x="3456940" y="5661660"/>
                    <a:pt x="3365500" y="5692140"/>
                    <a:pt x="3335020" y="5661660"/>
                  </a:cubicBezTo>
                  <a:cubicBezTo>
                    <a:pt x="3335020" y="5661660"/>
                    <a:pt x="3059430" y="5692140"/>
                    <a:pt x="2998470" y="5722620"/>
                  </a:cubicBezTo>
                  <a:lnTo>
                    <a:pt x="2722880" y="5600700"/>
                  </a:lnTo>
                  <a:lnTo>
                    <a:pt x="2661920" y="5600700"/>
                  </a:lnTo>
                  <a:cubicBezTo>
                    <a:pt x="2661920" y="5600700"/>
                    <a:pt x="2540000" y="5600700"/>
                    <a:pt x="2447290" y="5509259"/>
                  </a:cubicBezTo>
                  <a:lnTo>
                    <a:pt x="2294890" y="5509259"/>
                  </a:lnTo>
                  <a:lnTo>
                    <a:pt x="2142490" y="5570219"/>
                  </a:lnTo>
                  <a:cubicBezTo>
                    <a:pt x="2142490" y="5570219"/>
                    <a:pt x="1990090" y="5631179"/>
                    <a:pt x="1927860" y="5600699"/>
                  </a:cubicBezTo>
                  <a:lnTo>
                    <a:pt x="1591310" y="5631179"/>
                  </a:lnTo>
                  <a:lnTo>
                    <a:pt x="1469390" y="5631179"/>
                  </a:lnTo>
                  <a:cubicBezTo>
                    <a:pt x="1469390" y="5631179"/>
                    <a:pt x="1438910" y="5570219"/>
                    <a:pt x="1377950" y="5631179"/>
                  </a:cubicBezTo>
                  <a:cubicBezTo>
                    <a:pt x="1377950" y="5631179"/>
                    <a:pt x="1225550" y="5692139"/>
                    <a:pt x="1163320" y="5661659"/>
                  </a:cubicBezTo>
                  <a:lnTo>
                    <a:pt x="948690" y="5631179"/>
                  </a:lnTo>
                  <a:cubicBezTo>
                    <a:pt x="948690" y="5631179"/>
                    <a:pt x="796290" y="5661659"/>
                    <a:pt x="764540" y="5631179"/>
                  </a:cubicBezTo>
                  <a:cubicBezTo>
                    <a:pt x="764540" y="5631179"/>
                    <a:pt x="673100" y="5600699"/>
                    <a:pt x="580390" y="5631179"/>
                  </a:cubicBezTo>
                  <a:cubicBezTo>
                    <a:pt x="580390" y="5631179"/>
                    <a:pt x="488950" y="5570219"/>
                    <a:pt x="458470" y="5600699"/>
                  </a:cubicBezTo>
                  <a:cubicBezTo>
                    <a:pt x="427990" y="5631179"/>
                    <a:pt x="306070" y="5631179"/>
                    <a:pt x="306070" y="5631179"/>
                  </a:cubicBezTo>
                  <a:cubicBezTo>
                    <a:pt x="306070" y="5631179"/>
                    <a:pt x="184150" y="5692139"/>
                    <a:pt x="121920" y="5692139"/>
                  </a:cubicBezTo>
                  <a:cubicBezTo>
                    <a:pt x="59690" y="5692139"/>
                    <a:pt x="0" y="5692139"/>
                    <a:pt x="0" y="5692139"/>
                  </a:cubicBezTo>
                  <a:lnTo>
                    <a:pt x="0" y="5416549"/>
                  </a:lnTo>
                  <a:lnTo>
                    <a:pt x="0" y="5337809"/>
                  </a:lnTo>
                  <a:lnTo>
                    <a:pt x="0" y="0"/>
                  </a:lnTo>
                  <a:lnTo>
                    <a:pt x="5231131" y="0"/>
                  </a:lnTo>
                  <a:close/>
                </a:path>
              </a:pathLst>
            </a:custGeom>
            <a:blipFill>
              <a:blip r:embed="rId6"/>
              <a:stretch>
                <a:fillRect l="-6055" r="-6055"/>
              </a:stretch>
            </a:blipFill>
          </p:spPr>
        </p:sp>
        <p:sp>
          <p:nvSpPr>
            <p:cNvPr id="10" name="Freeform 10"/>
            <p:cNvSpPr/>
            <p:nvPr/>
          </p:nvSpPr>
          <p:spPr>
            <a:xfrm>
              <a:off x="0" y="5477510"/>
              <a:ext cx="5232400" cy="275590"/>
            </a:xfrm>
            <a:custGeom>
              <a:avLst/>
              <a:gdLst/>
              <a:ahLst/>
              <a:cxnLst/>
              <a:rect l="l" t="t" r="r" b="b"/>
              <a:pathLst>
                <a:path w="5232400" h="275590">
                  <a:moveTo>
                    <a:pt x="5232400" y="275590"/>
                  </a:moveTo>
                  <a:lnTo>
                    <a:pt x="0" y="275590"/>
                  </a:lnTo>
                  <a:lnTo>
                    <a:pt x="0" y="0"/>
                  </a:lnTo>
                  <a:lnTo>
                    <a:pt x="5232400" y="0"/>
                  </a:lnTo>
                  <a:lnTo>
                    <a:pt x="5232400" y="275590"/>
                  </a:lnTo>
                  <a:close/>
                </a:path>
              </a:pathLst>
            </a:custGeom>
            <a:blipFill>
              <a:blip r:embed="rId7"/>
              <a:stretch>
                <a:fillRect l="-6641" t="-51757" r="-11933" b="-33974"/>
              </a:stretch>
            </a:blipFill>
          </p:spPr>
        </p:sp>
      </p:grpSp>
      <p:sp>
        <p:nvSpPr>
          <p:cNvPr id="18" name="TextBox 4">
            <a:extLst>
              <a:ext uri="{FF2B5EF4-FFF2-40B4-BE49-F238E27FC236}">
                <a16:creationId xmlns:a16="http://schemas.microsoft.com/office/drawing/2014/main" id="{8408900B-25E2-F815-5A92-DF6FB3CD5AD4}"/>
              </a:ext>
            </a:extLst>
          </p:cNvPr>
          <p:cNvSpPr txBox="1"/>
          <p:nvPr/>
        </p:nvSpPr>
        <p:spPr>
          <a:xfrm>
            <a:off x="6629400" y="3619500"/>
            <a:ext cx="12192000"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rPr>
              <a:t>1. </a:t>
            </a:r>
          </a:p>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Nội</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dung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và</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ý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nghĩa</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của</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đoạn</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trích</a:t>
            </a:r>
            <a:endParaRPr kumimoji="0" lang="en-US" sz="60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685800" y="251608"/>
            <a:ext cx="153924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Tâm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ở </a:t>
            </a:r>
            <a:r>
              <a:rPr lang="en-US" sz="4400" b="1" dirty="0" err="1">
                <a:solidFill>
                  <a:srgbClr val="000000"/>
                </a:solidFill>
                <a:latin typeface="Times New Roman" panose="02020603050405020304" pitchFamily="18" charset="0"/>
                <a:cs typeface="Times New Roman" panose="02020603050405020304" pitchFamily="18" charset="0"/>
              </a:rPr>
              <a:t>lầu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Ngưng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Bích</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979277848"/>
              </p:ext>
            </p:extLst>
          </p:nvPr>
        </p:nvGraphicFramePr>
        <p:xfrm>
          <a:off x="671945" y="1374948"/>
          <a:ext cx="16840200" cy="6979920"/>
        </p:xfrm>
        <a:graphic>
          <a:graphicData uri="http://schemas.openxmlformats.org/drawingml/2006/table">
            <a:tbl>
              <a:tblPr firstRow="1" bandRow="1">
                <a:tableStyleId>{5940675A-B579-460E-94D1-54222C63F5DA}</a:tableStyleId>
              </a:tblPr>
              <a:tblGrid>
                <a:gridCol w="14249400">
                  <a:extLst>
                    <a:ext uri="{9D8B030D-6E8A-4147-A177-3AD203B41FA5}">
                      <a16:colId xmlns:a16="http://schemas.microsoft.com/office/drawing/2014/main" val="373113352"/>
                    </a:ext>
                  </a:extLst>
                </a:gridCol>
                <a:gridCol w="2590800">
                  <a:extLst>
                    <a:ext uri="{9D8B030D-6E8A-4147-A177-3AD203B41FA5}">
                      <a16:colId xmlns:a16="http://schemas.microsoft.com/office/drawing/2014/main" val="412184580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Khung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lầu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Bích</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Thời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gian</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604511925"/>
                  </a:ext>
                </a:extLst>
              </a:tr>
              <a:tr h="370840">
                <a:tc>
                  <a:txBody>
                    <a:bodyPr/>
                    <a:lstStyle/>
                    <a:p>
                      <a:pPr marL="0" marR="0" lvl="0" indent="0" algn="just" defTabSz="914400" rtl="0" eaLnBrk="1" fontAlgn="auto" latinLnBrk="0" hangingPunct="1">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endParaRPr lang="en-US" sz="40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xa</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trăng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gần</a:t>
                      </a:r>
                      <a:endParaRPr lang="en-US" sz="4000" dirty="0">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dặm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kia</a:t>
                      </a:r>
                      <a:endParaRPr lang="en-US" sz="4000" dirty="0">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a:latin typeface="Times New Roman" panose="02020603050405020304" pitchFamily="18" charset="0"/>
                          <a:cs typeface="Times New Roman" panose="02020603050405020304" pitchFamily="18" charset="0"/>
                        </a:rPr>
                        <a:t>  </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Khung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tĩnh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mịch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lẽo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đang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vây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bụi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dặm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kia</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nấm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mồ</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chóc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báo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tai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ương</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tĩnh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lặng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hồn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bóng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tăng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thêm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hùng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tắc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noProof="0" dirty="0">
                          <a:latin typeface="Times New Roman" panose="02020603050405020304" pitchFamily="18" charset="0"/>
                          <a:cs typeface="Times New Roman" panose="02020603050405020304" pitchFamily="18" charset="0"/>
                        </a:rPr>
                        <a:t>- </a:t>
                      </a:r>
                      <a:r>
                        <a:rPr lang="en-US" sz="4000" noProof="0" dirty="0" err="1">
                          <a:latin typeface="Times New Roman" panose="02020603050405020304" pitchFamily="18" charset="0"/>
                          <a:cs typeface="Times New Roman" panose="02020603050405020304" pitchFamily="18" charset="0"/>
                        </a:rPr>
                        <a:t>Bẽ</a:t>
                      </a:r>
                      <a:r>
                        <a:rPr lang="en-US" sz="4000" noProof="0" dirty="0">
                          <a:latin typeface="Times New Roman" panose="02020603050405020304" pitchFamily="18" charset="0"/>
                          <a:cs typeface="Times New Roman" panose="02020603050405020304" pitchFamily="18" charset="0"/>
                        </a:rPr>
                        <a:t> </a:t>
                      </a:r>
                      <a:r>
                        <a:rPr lang="en-US" sz="4000" noProof="0" dirty="0" err="1">
                          <a:latin typeface="Times New Roman" panose="02020603050405020304" pitchFamily="18" charset="0"/>
                          <a:cs typeface="Times New Roman" panose="02020603050405020304" pitchFamily="18" charset="0"/>
                        </a:rPr>
                        <a:t>bàng</a:t>
                      </a:r>
                      <a:r>
                        <a:rPr lang="en-US" sz="4000" noProof="0" dirty="0">
                          <a:latin typeface="Times New Roman" panose="02020603050405020304" pitchFamily="18" charset="0"/>
                          <a:cs typeface="Times New Roman" panose="02020603050405020304" pitchFamily="18" charset="0"/>
                        </a:rPr>
                        <a:t> </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ngao</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ngán</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vọng</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độc</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80477151"/>
                  </a:ext>
                </a:extLst>
              </a:tr>
              <a:tr h="370840">
                <a:tc gridSpan="2">
                  <a:txBody>
                    <a:bodyPr/>
                    <a:lstStyle/>
                    <a:p>
                      <a:pPr algn="just"/>
                      <a:r>
                        <a:rPr lang="en-US" sz="4000" b="1" dirty="0" err="1">
                          <a:latin typeface="Times New Roman" panose="02020603050405020304" pitchFamily="18" charset="0"/>
                          <a:cs typeface="Times New Roman" panose="02020603050405020304" pitchFamily="18" charset="0"/>
                        </a:rPr>
                        <a:t>Tâm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trạng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Kiều</a:t>
                      </a:r>
                      <a:r>
                        <a:rPr lang="en-US" sz="4000" b="1"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trăn</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trở</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thao</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thức</a:t>
                      </a:r>
                      <a:r>
                        <a:rPr lang="en-US" sz="4000" b="0" baseline="0" dirty="0">
                          <a:latin typeface="Times New Roman" panose="02020603050405020304" pitchFamily="18" charset="0"/>
                          <a:cs typeface="Times New Roman" panose="02020603050405020304" pitchFamily="18" charset="0"/>
                        </a:rPr>
                        <a:t>, lo </a:t>
                      </a:r>
                      <a:r>
                        <a:rPr lang="en-US" sz="4000" b="0" baseline="0" dirty="0" err="1">
                          <a:latin typeface="Times New Roman" panose="02020603050405020304" pitchFamily="18" charset="0"/>
                          <a:cs typeface="Times New Roman" panose="02020603050405020304" pitchFamily="18" charset="0"/>
                        </a:rPr>
                        <a:t>sợ</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đau</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khổ</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trĩu</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nặng</a:t>
                      </a:r>
                      <a:endParaRPr lang="en-US" sz="4000" b="1"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dirty="0"/>
                    </a:p>
                  </a:txBody>
                  <a:tcPr/>
                </a:tc>
                <a:extLst>
                  <a:ext uri="{0D108BD9-81ED-4DB2-BD59-A6C34878D82A}">
                    <a16:rowId xmlns:a16="http://schemas.microsoft.com/office/drawing/2014/main" val="1956221133"/>
                  </a:ext>
                </a:extLst>
              </a:tr>
            </a:tbl>
          </a:graphicData>
        </a:graphic>
      </p:graphicFrame>
      <p:sp>
        <p:nvSpPr>
          <p:cNvPr id="6" name="Rectangle 5"/>
          <p:cNvSpPr/>
          <p:nvPr/>
        </p:nvSpPr>
        <p:spPr>
          <a:xfrm>
            <a:off x="671945" y="8648700"/>
            <a:ext cx="16814800" cy="1323439"/>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a:t>
            </a:r>
            <a:r>
              <a:rPr lang="en-US" sz="4000" b="1" dirty="0" err="1">
                <a:latin typeface="Times New Roman" panose="02020603050405020304" pitchFamily="18" charset="0"/>
                <a:cs typeface="Times New Roman" panose="02020603050405020304" pitchFamily="18" charset="0"/>
              </a:rPr>
              <a:t>Khung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đây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góp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trên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lầu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Bích</a:t>
            </a:r>
            <a:endParaRPr lang="en-US" sz="4000" b="1" dirty="0">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EADDC7E1-CA35-809B-9D0A-43660D3C2BC6}"/>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Tree>
    <p:extLst>
      <p:ext uri="{BB962C8B-B14F-4D97-AF65-F5344CB8AC3E}">
        <p14:creationId xmlns:p14="http://schemas.microsoft.com/office/powerpoint/2010/main" val="8173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id="{195A1258-F842-28C8-A375-4105C4276DB7}"/>
              </a:ext>
            </a:extLst>
          </p:cNvPr>
          <p:cNvSpPr/>
          <p:nvPr/>
        </p:nvSpPr>
        <p:spPr>
          <a:xfrm rot="-5400000" flipH="1" flipV="1">
            <a:off x="4991835" y="6585727"/>
            <a:ext cx="5031053" cy="3390947"/>
          </a:xfrm>
          <a:custGeom>
            <a:avLst/>
            <a:gdLst/>
            <a:ahLst/>
            <a:cxnLst/>
            <a:rect l="l" t="t" r="r" b="b"/>
            <a:pathLst>
              <a:path w="5031053" h="3390947">
                <a:moveTo>
                  <a:pt x="5031053" y="3390947"/>
                </a:moveTo>
                <a:lnTo>
                  <a:pt x="0" y="3390947"/>
                </a:lnTo>
                <a:lnTo>
                  <a:pt x="0" y="0"/>
                </a:lnTo>
                <a:lnTo>
                  <a:pt x="5031053" y="0"/>
                </a:lnTo>
                <a:lnTo>
                  <a:pt x="5031053" y="3390947"/>
                </a:lnTo>
                <a:close/>
              </a:path>
            </a:pathLst>
          </a:custGeom>
          <a:blipFill>
            <a:blip r:embed="rId3"/>
            <a:stretch>
              <a:fillRect l="-24475" r="-24475"/>
            </a:stretch>
          </a:blipFill>
        </p:spPr>
      </p:sp>
      <p:grpSp>
        <p:nvGrpSpPr>
          <p:cNvPr id="6" name="Group 13">
            <a:extLst>
              <a:ext uri="{FF2B5EF4-FFF2-40B4-BE49-F238E27FC236}">
                <a16:creationId xmlns:a16="http://schemas.microsoft.com/office/drawing/2014/main" id="{CDE30501-B3E0-0D4D-28CE-2578E74A239A}"/>
              </a:ext>
            </a:extLst>
          </p:cNvPr>
          <p:cNvGrpSpPr/>
          <p:nvPr/>
        </p:nvGrpSpPr>
        <p:grpSpPr>
          <a:xfrm>
            <a:off x="-1506151" y="-246814"/>
            <a:ext cx="9345634" cy="10558996"/>
            <a:chOff x="0" y="0"/>
            <a:chExt cx="5624576" cy="6354826"/>
          </a:xfrm>
        </p:grpSpPr>
        <p:sp>
          <p:nvSpPr>
            <p:cNvPr id="7" name="Freeform 14">
              <a:extLst>
                <a:ext uri="{FF2B5EF4-FFF2-40B4-BE49-F238E27FC236}">
                  <a16:creationId xmlns:a16="http://schemas.microsoft.com/office/drawing/2014/main" id="{4BE28B04-8D7B-873A-2730-4193A4187AEC}"/>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4"/>
              <a:stretch>
                <a:fillRect l="-64256" r="-15467"/>
              </a:stretch>
            </a:blipFill>
          </p:spPr>
        </p:sp>
      </p:grpSp>
      <p:sp>
        <p:nvSpPr>
          <p:cNvPr id="2" name="TextBox 1">
            <a:extLst>
              <a:ext uri="{FF2B5EF4-FFF2-40B4-BE49-F238E27FC236}">
                <a16:creationId xmlns:a16="http://schemas.microsoft.com/office/drawing/2014/main" id="{87005886-F06D-27B5-5D3F-CE5AEF616F79}"/>
              </a:ext>
            </a:extLst>
          </p:cNvPr>
          <p:cNvSpPr txBox="1"/>
          <p:nvPr/>
        </p:nvSpPr>
        <p:spPr>
          <a:xfrm>
            <a:off x="7162800" y="272463"/>
            <a:ext cx="72390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TextBox 9">
            <a:extLst>
              <a:ext uri="{FF2B5EF4-FFF2-40B4-BE49-F238E27FC236}">
                <a16:creationId xmlns:a16="http://schemas.microsoft.com/office/drawing/2014/main" id="{ACA2040A-336B-D4C1-C219-6C69FED2FA11}"/>
              </a:ext>
            </a:extLst>
          </p:cNvPr>
          <p:cNvSpPr txBox="1"/>
          <p:nvPr/>
        </p:nvSpPr>
        <p:spPr>
          <a:xfrm>
            <a:off x="4724400" y="2113586"/>
            <a:ext cx="13944600" cy="2954655"/>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Hành</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trình</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p>
          <a:p>
            <a:pPr marL="0" marR="0" lvl="0" indent="0" algn="ctr" defTabSz="914400" rtl="0" eaLnBrk="1" fontAlgn="auto" latinLnBrk="0" hangingPunct="1">
              <a:spcBef>
                <a:spcPct val="0"/>
              </a:spcBef>
              <a:spcAft>
                <a:spcPts val="0"/>
              </a:spcAft>
              <a:buClrTx/>
              <a:buSzTx/>
              <a:buFontTx/>
              <a:buNone/>
              <a:tabLst/>
              <a:defRPr/>
            </a:pP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của</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nỗi</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nhớ</a:t>
            </a:r>
            <a:endPar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4" name="Rectangle 3"/>
          <p:cNvSpPr/>
          <p:nvPr/>
        </p:nvSpPr>
        <p:spPr>
          <a:xfrm>
            <a:off x="8229600" y="5676900"/>
            <a:ext cx="9144000" cy="2123658"/>
          </a:xfrm>
          <a:prstGeom prst="rect">
            <a:avLst/>
          </a:prstGeom>
        </p:spPr>
        <p:txBody>
          <a:bodyPr>
            <a:spAutoFit/>
          </a:bodyPr>
          <a:lstStyle/>
          <a:p>
            <a:pPr algn="just"/>
            <a:r>
              <a:rPr lang="vi-VN" sz="4400" dirty="0">
                <a:latin typeface="+mj-lt"/>
              </a:rPr>
              <a:t>Thuý Kiều lần lượt nhớ những ai? Theo em, trình tự nỗi nhớ đó có hợp lí không? Vì sao?</a:t>
            </a:r>
            <a:endParaRPr lang="en-US" sz="4400" dirty="0">
              <a:latin typeface="+mj-lt"/>
            </a:endParaRPr>
          </a:p>
        </p:txBody>
      </p:sp>
    </p:spTree>
    <p:extLst>
      <p:ext uri="{BB962C8B-B14F-4D97-AF65-F5344CB8AC3E}">
        <p14:creationId xmlns:p14="http://schemas.microsoft.com/office/powerpoint/2010/main" val="275054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55ED9AB-D64B-4AC0-71B3-19CF1FB12DD3}"/>
              </a:ext>
            </a:extLst>
          </p:cNvPr>
          <p:cNvGrpSpPr>
            <a:grpSpLocks noChangeAspect="1"/>
          </p:cNvGrpSpPr>
          <p:nvPr/>
        </p:nvGrpSpPr>
        <p:grpSpPr>
          <a:xfrm flipH="1">
            <a:off x="13362709" y="0"/>
            <a:ext cx="7564581" cy="10297391"/>
            <a:chOff x="0" y="0"/>
            <a:chExt cx="5624576" cy="6354826"/>
          </a:xfrm>
        </p:grpSpPr>
        <p:sp>
          <p:nvSpPr>
            <p:cNvPr id="3" name="Freeform 3">
              <a:extLst>
                <a:ext uri="{FF2B5EF4-FFF2-40B4-BE49-F238E27FC236}">
                  <a16:creationId xmlns:a16="http://schemas.microsoft.com/office/drawing/2014/main" id="{510AC88C-0D4D-EBAA-817E-ABCB8FABCF3C}"/>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t="-24852" b="-89028"/>
              </a:stretch>
            </a:blipFill>
          </p:spPr>
        </p:sp>
      </p:grpSp>
      <p:sp>
        <p:nvSpPr>
          <p:cNvPr id="5" name="TextBox 4">
            <a:extLst>
              <a:ext uri="{FF2B5EF4-FFF2-40B4-BE49-F238E27FC236}">
                <a16:creationId xmlns:a16="http://schemas.microsoft.com/office/drawing/2014/main" id="{87005886-F06D-27B5-5D3F-CE5AEF616F79}"/>
              </a:ext>
            </a:extLst>
          </p:cNvPr>
          <p:cNvSpPr txBox="1"/>
          <p:nvPr/>
        </p:nvSpPr>
        <p:spPr>
          <a:xfrm>
            <a:off x="762000" y="511133"/>
            <a:ext cx="153924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1371600" y="1333500"/>
            <a:ext cx="15773400" cy="707886"/>
          </a:xfrm>
          <a:prstGeom prst="rect">
            <a:avLst/>
          </a:prstGeom>
          <a:noFill/>
        </p:spPr>
        <p:txBody>
          <a:bodyPr wrap="square" rtlCol="0">
            <a:spAutoFit/>
          </a:bodyPr>
          <a:lstStyle/>
          <a:p>
            <a:pPr lvl="0" algn="just" defTabSz="1371600">
              <a:spcBef>
                <a:spcPct val="50000"/>
              </a:spcBef>
              <a:defRPr/>
            </a:pPr>
            <a:r>
              <a:rPr lang="en-US" sz="4000" b="1" dirty="0">
                <a:solidFill>
                  <a:prstClr val="black"/>
                </a:solidFill>
                <a:latin typeface="Times New Roman" panose="02020603050405020304" pitchFamily="18" charset="0"/>
                <a:cs typeface="Arial" panose="020B0604020202020204" pitchFamily="34" charset="0"/>
              </a:rPr>
              <a:t>* </a:t>
            </a:r>
            <a:r>
              <a:rPr lang="en-US" sz="4000" b="1" dirty="0" err="1">
                <a:solidFill>
                  <a:prstClr val="black"/>
                </a:solidFill>
                <a:latin typeface="Times New Roman" panose="02020603050405020304" pitchFamily="18" charset="0"/>
                <a:cs typeface="Arial" panose="020B0604020202020204" pitchFamily="34" charset="0"/>
              </a:rPr>
              <a:t>Nhớ</a:t>
            </a:r>
            <a:r>
              <a:rPr lang="en-US" sz="4000" b="1" dirty="0">
                <a:solidFill>
                  <a:prstClr val="black"/>
                </a:solidFill>
                <a:latin typeface="Times New Roman" panose="02020603050405020304" pitchFamily="18" charset="0"/>
                <a:cs typeface="Arial" panose="020B0604020202020204" pitchFamily="34" charset="0"/>
              </a:rPr>
              <a:t> Kim </a:t>
            </a:r>
            <a:r>
              <a:rPr lang="en-US" sz="4000" b="1" dirty="0" err="1">
                <a:solidFill>
                  <a:prstClr val="black"/>
                </a:solidFill>
                <a:latin typeface="Times New Roman" panose="02020603050405020304" pitchFamily="18" charset="0"/>
                <a:cs typeface="Arial" panose="020B0604020202020204" pitchFamily="34" charset="0"/>
              </a:rPr>
              <a:t>Trọng</a:t>
            </a:r>
            <a:r>
              <a:rPr lang="en-US" sz="4000" b="1" dirty="0">
                <a:solidFill>
                  <a:prstClr val="black"/>
                </a:solidFill>
                <a:latin typeface="Times New Roman" panose="02020603050405020304" pitchFamily="18" charset="0"/>
                <a:cs typeface="Arial" panose="020B0604020202020204" pitchFamily="34" charset="0"/>
              </a:rPr>
              <a:t> (</a:t>
            </a:r>
            <a:r>
              <a:rPr lang="en-US" sz="4000" b="1" dirty="0" err="1">
                <a:solidFill>
                  <a:prstClr val="black"/>
                </a:solidFill>
                <a:latin typeface="Times New Roman" panose="02020603050405020304" pitchFamily="18" charset="0"/>
                <a:cs typeface="Arial" panose="020B0604020202020204" pitchFamily="34" charset="0"/>
              </a:rPr>
              <a:t>người</a:t>
            </a:r>
            <a:r>
              <a:rPr lang="en-US" sz="4000" b="1" dirty="0">
                <a:solidFill>
                  <a:prstClr val="black"/>
                </a:solidFill>
                <a:latin typeface="Times New Roman" panose="02020603050405020304" pitchFamily="18" charset="0"/>
                <a:cs typeface="Arial" panose="020B0604020202020204" pitchFamily="34" charset="0"/>
              </a:rPr>
              <a:t> </a:t>
            </a:r>
            <a:r>
              <a:rPr lang="en-US" sz="4000" b="1" dirty="0" err="1">
                <a:solidFill>
                  <a:prstClr val="black"/>
                </a:solidFill>
                <a:latin typeface="Times New Roman" panose="02020603050405020304" pitchFamily="18" charset="0"/>
                <a:cs typeface="Arial" panose="020B0604020202020204" pitchFamily="34" charset="0"/>
              </a:rPr>
              <a:t>yêu</a:t>
            </a:r>
            <a:r>
              <a:rPr lang="en-US" sz="4000" b="1" dirty="0">
                <a:solidFill>
                  <a:prstClr val="black"/>
                </a:solidFill>
                <a:latin typeface="Times New Roman" panose="02020603050405020304" pitchFamily="18" charset="0"/>
                <a:cs typeface="Arial" panose="020B0604020202020204" pitchFamily="34" charset="0"/>
              </a:rPr>
              <a:t>)</a:t>
            </a:r>
          </a:p>
        </p:txBody>
      </p:sp>
      <p:sp>
        <p:nvSpPr>
          <p:cNvPr id="9" name="Rectangle 8"/>
          <p:cNvSpPr/>
          <p:nvPr/>
        </p:nvSpPr>
        <p:spPr>
          <a:xfrm>
            <a:off x="1261093" y="2041386"/>
            <a:ext cx="11887200" cy="8094524"/>
          </a:xfrm>
          <a:prstGeom prst="rect">
            <a:avLst/>
          </a:prstGeom>
        </p:spPr>
        <p:txBody>
          <a:bodyPr wrap="square">
            <a:spAutoFit/>
          </a:bodyPr>
          <a:lstStyle/>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Tưởng</a:t>
            </a:r>
            <a:r>
              <a:rPr lang="en-US" sz="4000" dirty="0">
                <a:latin typeface="Times New Roman" pitchFamily="18" charset="0"/>
                <a:cs typeface="Times New Roman" pitchFamily="18" charset="0"/>
              </a:rPr>
              <a:t>” </a:t>
            </a:r>
            <a:r>
              <a:rPr lang="en-US" sz="4000" dirty="0">
                <a:latin typeface="Times New Roman" pitchFamily="18" charset="0"/>
                <a:cs typeface="Times New Roman" pitchFamily="18" charset="0"/>
                <a:sym typeface="Wingdings" panose="05000000000000000000" pitchFamily="2" charset="2"/>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dung Kim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mặt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trò</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endParaRPr lang="en-US" sz="4000" dirty="0">
              <a:latin typeface="Times New Roman" pitchFamily="18" charset="0"/>
              <a:cs typeface="Times New Roman" pitchFamily="18" charset="0"/>
            </a:endParaRP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Chờ</a:t>
            </a:r>
            <a:r>
              <a:rPr lang="en-US" sz="4000" dirty="0">
                <a:latin typeface="Times New Roman" pitchFamily="18" charset="0"/>
                <a:cs typeface="Times New Roman" pitchFamily="18" charset="0"/>
              </a:rPr>
              <a:t>” </a:t>
            </a:r>
            <a:r>
              <a:rPr lang="en-US" sz="4000" dirty="0">
                <a:latin typeface="Times New Roman" pitchFamily="18" charset="0"/>
                <a:cs typeface="Times New Roman" pitchFamily="18" charset="0"/>
                <a:sym typeface="Wingdings" panose="05000000000000000000" pitchFamily="2" charset="2"/>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tưởng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tượng</a:t>
            </a:r>
            <a:r>
              <a:rPr lang="en-US" sz="4000" dirty="0">
                <a:latin typeface="Times New Roman" pitchFamily="18" charset="0"/>
                <a:cs typeface="Times New Roman" pitchFamily="18" charset="0"/>
              </a:rPr>
              <a:t> Kim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vẫn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bặt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âm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tín</a:t>
            </a:r>
            <a:endParaRPr lang="en-US" sz="4000" dirty="0">
              <a:latin typeface="Times New Roman" pitchFamily="18" charset="0"/>
              <a:cs typeface="Times New Roman" pitchFamily="18" charset="0"/>
            </a:endParaRPr>
          </a:p>
          <a:p>
            <a:pPr marL="771525" indent="-771525" algn="just" defTabSz="1371600">
              <a:defRPr/>
            </a:pPr>
            <a:r>
              <a:rPr lang="en-US" sz="4000" dirty="0">
                <a:latin typeface="Times New Roman" pitchFamily="18" charset="0"/>
                <a:cs typeface="Times New Roman" pitchFamily="18" charset="0"/>
              </a:rPr>
              <a:t>- “</a:t>
            </a:r>
            <a:r>
              <a:rPr lang="en-US" sz="4000" i="1" dirty="0" err="1">
                <a:latin typeface="Times New Roman" pitchFamily="18" charset="0"/>
                <a:cs typeface="Times New Roman" pitchFamily="18" charset="0"/>
              </a:rPr>
              <a:t>Tấm</a:t>
            </a:r>
            <a:r>
              <a:rPr lang="en-US" sz="4000" i="1" dirty="0">
                <a:latin typeface="Times New Roman" pitchFamily="18" charset="0"/>
                <a:cs typeface="Times New Roman" pitchFamily="18" charset="0"/>
              </a:rPr>
              <a:t> son </a:t>
            </a:r>
            <a:r>
              <a:rPr lang="en-US" sz="4000" i="1" dirty="0" err="1">
                <a:latin typeface="Times New Roman" pitchFamily="18" charset="0"/>
                <a:cs typeface="Times New Roman" pitchFamily="18" charset="0"/>
              </a:rPr>
              <a:t>gột</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rửa</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bao</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giờ</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cho</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phai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hiểu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theo</a:t>
            </a:r>
            <a:r>
              <a:rPr lang="en-US" sz="4000" dirty="0">
                <a:latin typeface="Times New Roman" pitchFamily="18" charset="0"/>
                <a:cs typeface="Times New Roman" pitchFamily="18" charset="0"/>
              </a:rPr>
              <a:t> 2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a:t>
            </a:r>
          </a:p>
          <a:p>
            <a:pPr marL="771525" indent="-771525" algn="just" defTabSz="1371600">
              <a:defRPr/>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Nhớ</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thương</a:t>
            </a:r>
            <a:r>
              <a:rPr lang="en-US" sz="4000" dirty="0">
                <a:latin typeface="Times New Roman" pitchFamily="18" charset="0"/>
                <a:cs typeface="Times New Roman" pitchFamily="18" charset="0"/>
              </a:rPr>
              <a:t> Kim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giờ</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quên</a:t>
            </a:r>
            <a:r>
              <a:rPr lang="en-US" sz="4000" dirty="0">
                <a:latin typeface="Times New Roman" pitchFamily="18" charset="0"/>
                <a:cs typeface="Times New Roman" pitchFamily="18" charset="0"/>
              </a:rPr>
              <a:t>.</a:t>
            </a:r>
          </a:p>
          <a:p>
            <a:pPr algn="just" defTabSz="1371600">
              <a:defRPr/>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Tấm</a:t>
            </a:r>
            <a:r>
              <a:rPr lang="en-US" sz="4000" dirty="0">
                <a:latin typeface="Times New Roman" pitchFamily="18" charset="0"/>
                <a:cs typeface="Times New Roman" pitchFamily="18" charset="0"/>
              </a:rPr>
              <a:t> son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hoen</a:t>
            </a:r>
            <a:r>
              <a:rPr lang="en-US" sz="4000" dirty="0">
                <a:latin typeface="Times New Roman" pitchFamily="18" charset="0"/>
                <a:cs typeface="Times New Roman" pitchFamily="18" charset="0"/>
              </a:rPr>
              <a:t> ố,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a:t>
            </a:r>
          </a:p>
          <a:p>
            <a:pPr algn="just" defTabSz="1371600">
              <a:defRPr/>
            </a:pPr>
            <a:r>
              <a:rPr lang="en-US" sz="4000" dirty="0">
                <a:latin typeface="Times New Roman" pitchFamily="18" charset="0"/>
                <a:cs typeface="Times New Roman" pitchFamily="18" charset="0"/>
                <a:sym typeface="Wingdings" panose="05000000000000000000" pitchFamily="2" charset="2"/>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Kiều</a:t>
            </a:r>
            <a:r>
              <a:rPr lang="en-US" sz="4000" dirty="0">
                <a:latin typeface="Times New Roman" pitchFamily="18" charset="0"/>
                <a:cs typeface="Times New Roman" pitchFamily="18" charset="0"/>
              </a:rPr>
              <a:t> day </a:t>
            </a:r>
            <a:r>
              <a:rPr lang="en-US" sz="4000" dirty="0" err="1">
                <a:latin typeface="Times New Roman" pitchFamily="18" charset="0"/>
                <a:cs typeface="Times New Roman" pitchFamily="18" charset="0"/>
              </a:rPr>
              <a:t>dứt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khổ</a:t>
            </a:r>
            <a:r>
              <a:rPr lang="en-US" sz="4000" dirty="0">
                <a:latin typeface="Times New Roman" pitchFamily="18" charset="0"/>
                <a:cs typeface="Times New Roman" pitchFamily="18" charset="0"/>
              </a:rPr>
              <a:t>, </a:t>
            </a:r>
            <a:r>
              <a:rPr lang="fr-FR" sz="4000" dirty="0" err="1">
                <a:latin typeface="Times New Roman" panose="02020603050405020304" pitchFamily="18" charset="0"/>
                <a:cs typeface="Times New Roman" panose="02020603050405020304" pitchFamily="18" charset="0"/>
              </a:rPr>
              <a:t>nhớ</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nhung</a:t>
            </a:r>
            <a:r>
              <a:rPr lang="fr-FR" sz="4000" dirty="0">
                <a:latin typeface="Times New Roman" panose="02020603050405020304" pitchFamily="18" charset="0"/>
                <a:cs typeface="Times New Roman" panose="02020603050405020304" pitchFamily="18" charset="0"/>
              </a:rPr>
              <a:t> da </a:t>
            </a:r>
            <a:r>
              <a:rPr lang="fr-FR" sz="4000" dirty="0" err="1">
                <a:latin typeface="Times New Roman" panose="02020603050405020304" pitchFamily="18" charset="0"/>
                <a:cs typeface="Times New Roman" panose="02020603050405020304" pitchFamily="18" charset="0"/>
              </a:rPr>
              <a:t>diết</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mối</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tình</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p>
          <a:p>
            <a:pPr algn="just" defTabSz="1371600">
              <a:defRPr/>
            </a:pPr>
            <a:r>
              <a:rPr lang="en-US" sz="4000" dirty="0">
                <a:latin typeface="Times New Roman" pitchFamily="18" charset="0"/>
                <a:cs typeface="Times New Roman"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thuỷ</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500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arn(inVertic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barn(inVertical)">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barn(inVertical)">
                                      <p:cBhvr>
                                        <p:cTn id="4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5766" y="1258350"/>
            <a:ext cx="15773400" cy="707886"/>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Nhớ</a:t>
            </a:r>
            <a:r>
              <a:rPr lang="en-US" sz="4000" b="1" dirty="0">
                <a:solidFill>
                  <a:prstClr val="black"/>
                </a:solidFill>
                <a:latin typeface="Times New Roman" panose="02020603050405020304" pitchFamily="18" charset="0"/>
                <a:cs typeface="Arial" panose="020B0604020202020204" pitchFamily="34" charset="0"/>
              </a:rPr>
              <a:t> cha </a:t>
            </a:r>
            <a:r>
              <a:rPr lang="en-US" sz="4000" b="1" dirty="0" err="1">
                <a:solidFill>
                  <a:prstClr val="black"/>
                </a:solidFill>
                <a:latin typeface="Times New Roman" panose="02020603050405020304" pitchFamily="18" charset="0"/>
                <a:cs typeface="Arial" panose="020B0604020202020204" pitchFamily="34" charset="0"/>
              </a:rPr>
              <a:t>mẹ</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7" name="Rectangle 6"/>
          <p:cNvSpPr/>
          <p:nvPr/>
        </p:nvSpPr>
        <p:spPr>
          <a:xfrm>
            <a:off x="1358086" y="2304477"/>
            <a:ext cx="15799305" cy="5262979"/>
          </a:xfrm>
          <a:prstGeom prst="rect">
            <a:avLst/>
          </a:prstGeom>
        </p:spPr>
        <p:txBody>
          <a:bodyPr wrap="square">
            <a:spAutoFit/>
          </a:bodyPr>
          <a:lstStyle/>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Xót</a:t>
            </a:r>
            <a:r>
              <a:rPr lang="en-US" sz="4200" dirty="0">
                <a:solidFill>
                  <a:prstClr val="black"/>
                </a:solidFill>
                <a:latin typeface="Times New Roman" pitchFamily="18" charset="0"/>
                <a:cs typeface="Times New Roman" pitchFamily="18" charset="0"/>
              </a:rPr>
              <a:t>” </a:t>
            </a:r>
            <a:r>
              <a:rPr lang="en-US" sz="4200" dirty="0">
                <a:solidFill>
                  <a:prstClr val="black"/>
                </a:solidFill>
                <a:latin typeface="Times New Roman" pitchFamily="18" charset="0"/>
                <a:cs typeface="Times New Roman" pitchFamily="18" charset="0"/>
                <a:sym typeface="Wingdings" panose="05000000000000000000" pitchFamily="2" charset="2"/>
              </a:rPr>
              <a: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Kiều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xót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thương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nhớ</a:t>
            </a:r>
            <a:r>
              <a:rPr lang="en-US" sz="4200" dirty="0">
                <a:solidFill>
                  <a:prstClr val="black"/>
                </a:solidFill>
                <a:latin typeface="Times New Roman" pitchFamily="18" charset="0"/>
                <a:cs typeface="Times New Roman" pitchFamily="18" charset="0"/>
              </a:rPr>
              <a:t> cha </a:t>
            </a:r>
            <a:r>
              <a:rPr lang="en-US" sz="4200" dirty="0" err="1">
                <a:solidFill>
                  <a:prstClr val="black"/>
                </a:solidFill>
                <a:latin typeface="Times New Roman" pitchFamily="18" charset="0"/>
                <a:cs typeface="Times New Roman" pitchFamily="18" charset="0"/>
              </a:rPr>
              <a:t>mẹ</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đang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sớm</a:t>
            </a:r>
            <a:r>
              <a:rPr lang="en-US" sz="4200" dirty="0">
                <a:solidFill>
                  <a:prstClr val="black"/>
                </a:solidFill>
                <a:latin typeface="Times New Roman" pitchFamily="18" charset="0"/>
                <a:cs typeface="Times New Roman" pitchFamily="18" charset="0"/>
              </a:rPr>
              <a:t> </a:t>
            </a:r>
          </a:p>
          <a:p>
            <a:pPr algn="just" defTabSz="1371600">
              <a:defRPr/>
            </a:pPr>
            <a:r>
              <a:rPr lang="en-US" sz="4200" dirty="0" err="1">
                <a:solidFill>
                  <a:prstClr val="black"/>
                </a:solidFill>
                <a:latin typeface="Times New Roman" pitchFamily="18" charset="0"/>
                <a:cs typeface="Times New Roman" pitchFamily="18" charset="0"/>
              </a:rPr>
              <a:t>chiều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tựa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cửa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trông</a:t>
            </a:r>
            <a:r>
              <a:rPr lang="en-US" sz="4200" dirty="0">
                <a:solidFill>
                  <a:prstClr val="black"/>
                </a:solidFill>
                <a:latin typeface="Times New Roman" pitchFamily="18" charset="0"/>
                <a:cs typeface="Times New Roman" pitchFamily="18" charset="0"/>
              </a:rPr>
              <a:t> con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a:t>
            </a:r>
          </a:p>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Thành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ngữ</a:t>
            </a:r>
            <a:r>
              <a:rPr lang="en-US" sz="4200" dirty="0">
                <a:solidFill>
                  <a:prstClr val="black"/>
                </a:solidFill>
                <a:latin typeface="Times New Roman" pitchFamily="18" charset="0"/>
                <a:cs typeface="Times New Roman" pitchFamily="18" charset="0"/>
              </a:rPr>
              <a:t> </a:t>
            </a:r>
            <a:r>
              <a:rPr lang="en-US" sz="4200" i="1" dirty="0">
                <a:solidFill>
                  <a:prstClr val="black"/>
                </a:solidFill>
                <a:latin typeface="Times New Roman" pitchFamily="18" charset="0"/>
                <a:cs typeface="Times New Roman" pitchFamily="18" charset="0"/>
              </a:rPr>
              <a:t>“</a:t>
            </a:r>
            <a:r>
              <a:rPr lang="en-US" sz="4200" i="1" dirty="0" err="1">
                <a:solidFill>
                  <a:prstClr val="black"/>
                </a:solidFill>
                <a:latin typeface="Times New Roman" pitchFamily="18" charset="0"/>
                <a:cs typeface="Times New Roman" pitchFamily="18" charset="0"/>
              </a:rPr>
              <a:t>quạt</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nồng</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ấp</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lạnh</a:t>
            </a:r>
            <a:r>
              <a:rPr lang="en-US" sz="4200" i="1" dirty="0">
                <a:solidFill>
                  <a:prstClr val="black"/>
                </a:solidFill>
                <a:latin typeface="Times New Roman" pitchFamily="18" charset="0"/>
                <a:cs typeface="Times New Roman" pitchFamily="18" charset="0"/>
              </a:rPr>
              <a:t>”</a:t>
            </a:r>
          </a:p>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Điển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tích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Sân</a:t>
            </a:r>
            <a:r>
              <a:rPr lang="en-US" sz="4200" dirty="0">
                <a:solidFill>
                  <a:prstClr val="black"/>
                </a:solidFill>
                <a:latin typeface="Times New Roman" pitchFamily="18" charset="0"/>
                <a:cs typeface="Times New Roman" pitchFamily="18" charset="0"/>
              </a:rPr>
              <a:t> Lai”</a:t>
            </a:r>
          </a:p>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Điển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cố</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gốc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tử</a:t>
            </a:r>
            <a:r>
              <a:rPr lang="en-US" sz="4200" dirty="0">
                <a:solidFill>
                  <a:prstClr val="black"/>
                </a:solidFill>
                <a:latin typeface="Times New Roman" pitchFamily="18" charset="0"/>
                <a:cs typeface="Times New Roman" pitchFamily="18" charset="0"/>
              </a:rPr>
              <a:t>”</a:t>
            </a:r>
          </a:p>
          <a:p>
            <a:pPr algn="just" defTabSz="1371600">
              <a:defRPr/>
            </a:pPr>
            <a:endParaRPr lang="en-US" sz="4200" i="1" dirty="0">
              <a:solidFill>
                <a:prstClr val="black"/>
              </a:solidFill>
              <a:latin typeface="Times New Roman" pitchFamily="18" charset="0"/>
              <a:cs typeface="Times New Roman" pitchFamily="18" charset="0"/>
            </a:endParaRPr>
          </a:p>
          <a:p>
            <a:pPr algn="just" defTabSz="1371600">
              <a:defRPr/>
            </a:pP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Cách</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mấy</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nắng</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mưa</a:t>
            </a:r>
            <a:r>
              <a:rPr lang="en-US" sz="4200" i="1"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vừa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gợi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thời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gian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vừa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gợi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gian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cách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ngại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tưởng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tượng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ra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sự</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thay</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đổi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của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quê</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nhà</a:t>
            </a:r>
            <a:r>
              <a:rPr lang="en-US" sz="4200" dirty="0">
                <a:solidFill>
                  <a:prstClr val="black"/>
                </a:solidFill>
                <a:latin typeface="Times New Roman" pitchFamily="18" charset="0"/>
                <a:cs typeface="Times New Roman" pitchFamily="18" charset="0"/>
              </a:rPr>
              <a:t>.</a:t>
            </a:r>
          </a:p>
        </p:txBody>
      </p:sp>
      <p:sp>
        <p:nvSpPr>
          <p:cNvPr id="8" name="Right Brace 7"/>
          <p:cNvSpPr/>
          <p:nvPr/>
        </p:nvSpPr>
        <p:spPr>
          <a:xfrm>
            <a:off x="9215840" y="3262841"/>
            <a:ext cx="721148" cy="1821657"/>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defTabSz="1371600" fontAlgn="base">
              <a:spcBef>
                <a:spcPct val="0"/>
              </a:spcBef>
              <a:spcAft>
                <a:spcPct val="0"/>
              </a:spcAft>
              <a:defRPr/>
            </a:pPr>
            <a:endParaRPr lang="en-US" sz="2700">
              <a:solidFill>
                <a:prstClr val="black"/>
              </a:solidFill>
              <a:latin typeface="Calibri"/>
            </a:endParaRPr>
          </a:p>
        </p:txBody>
      </p:sp>
      <p:sp>
        <p:nvSpPr>
          <p:cNvPr id="10" name="TextBox 9"/>
          <p:cNvSpPr txBox="1">
            <a:spLocks noChangeArrowheads="1"/>
          </p:cNvSpPr>
          <p:nvPr/>
        </p:nvSpPr>
        <p:spPr bwMode="auto">
          <a:xfrm>
            <a:off x="10260107" y="3550972"/>
            <a:ext cx="522005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371600" fontAlgn="base">
              <a:spcBef>
                <a:spcPts val="900"/>
              </a:spcBef>
              <a:spcAft>
                <a:spcPts val="900"/>
              </a:spcAft>
            </a:pPr>
            <a:r>
              <a:rPr lang="en-US" altLang="en-US"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4200" b="1" dirty="0" err="1">
                <a:latin typeface="Times New Roman" panose="02020603050405020304" pitchFamily="18" charset="0"/>
                <a:cs typeface="Times New Roman" panose="02020603050405020304" pitchFamily="18" charset="0"/>
              </a:rPr>
              <a:t>Nói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lên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sự</a:t>
            </a:r>
            <a:r>
              <a:rPr lang="en-US" altLang="en-US" sz="4200" b="1" dirty="0">
                <a:latin typeface="Times New Roman" panose="02020603050405020304" pitchFamily="18" charset="0"/>
                <a:cs typeface="Times New Roman" panose="02020603050405020304" pitchFamily="18" charset="0"/>
              </a:rPr>
              <a:t> lo </a:t>
            </a:r>
            <a:r>
              <a:rPr lang="en-US" altLang="en-US" sz="4200" b="1" dirty="0" err="1">
                <a:latin typeface="Times New Roman" panose="02020603050405020304" pitchFamily="18" charset="0"/>
                <a:cs typeface="Times New Roman" panose="02020603050405020304" pitchFamily="18" charset="0"/>
              </a:rPr>
              <a:t>lắng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hiếu</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thảo</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của</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Kiều</a:t>
            </a:r>
            <a:endParaRPr lang="en-US" altLang="en-US" sz="4200" b="1" dirty="0">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1391604" y="7905697"/>
            <a:ext cx="16369620" cy="2031325"/>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1371600"/>
            <a:r>
              <a:rPr lang="en-US" sz="4200" b="1" dirty="0">
                <a:sym typeface="Wingdings" panose="05000000000000000000" pitchFamily="2" charset="2"/>
              </a:rPr>
              <a:t> </a:t>
            </a:r>
            <a:r>
              <a:rPr lang="en-US" sz="4200" b="1" dirty="0" err="1">
                <a:sym typeface="Wingdings" panose="05000000000000000000" pitchFamily="2" charset="2"/>
              </a:rPr>
              <a:t>Với</a:t>
            </a:r>
            <a:r>
              <a:rPr lang="en-US" sz="4200" b="1" dirty="0">
                <a:sym typeface="Wingdings" panose="05000000000000000000" pitchFamily="2" charset="2"/>
              </a:rPr>
              <a:t> cha </a:t>
            </a:r>
            <a:r>
              <a:rPr lang="en-US" sz="4200" b="1" dirty="0" err="1">
                <a:sym typeface="Wingdings" panose="05000000000000000000" pitchFamily="2" charset="2"/>
              </a:rPr>
              <a:t>mẹ</a:t>
            </a:r>
            <a:r>
              <a:rPr lang="en-US" sz="4200" b="1" dirty="0">
                <a:sym typeface="Wingdings" panose="05000000000000000000" pitchFamily="2" charset="2"/>
              </a:rPr>
              <a:t>, </a:t>
            </a:r>
            <a:r>
              <a:rPr lang="en-US" sz="4200" b="1" dirty="0" err="1">
                <a:sym typeface="Wingdings" panose="05000000000000000000" pitchFamily="2" charset="2"/>
              </a:rPr>
              <a:t>Kiều</a:t>
            </a:r>
            <a:r>
              <a:rPr lang="en-US" sz="4200" b="1" dirty="0">
                <a:sym typeface="Wingdings" panose="05000000000000000000" pitchFamily="2" charset="2"/>
              </a:rPr>
              <a:t> </a:t>
            </a:r>
            <a:r>
              <a:rPr lang="en-US" sz="4200" b="1" dirty="0" err="1">
                <a:sym typeface="Wingdings" panose="05000000000000000000" pitchFamily="2" charset="2"/>
              </a:rPr>
              <a:t>là</a:t>
            </a:r>
            <a:r>
              <a:rPr lang="en-US" sz="4200" b="1" dirty="0">
                <a:sym typeface="Wingdings" panose="05000000000000000000" pitchFamily="2" charset="2"/>
              </a:rPr>
              <a:t> </a:t>
            </a:r>
            <a:r>
              <a:rPr lang="en-US" sz="4200" b="1" dirty="0" err="1">
                <a:sym typeface="Wingdings" panose="05000000000000000000" pitchFamily="2" charset="2"/>
              </a:rPr>
              <a:t>người</a:t>
            </a:r>
            <a:r>
              <a:rPr lang="en-US" sz="4200" b="1" dirty="0">
                <a:sym typeface="Wingdings" panose="05000000000000000000" pitchFamily="2" charset="2"/>
              </a:rPr>
              <a:t> con </a:t>
            </a:r>
            <a:r>
              <a:rPr lang="en-US" sz="4200" b="1" dirty="0" err="1">
                <a:sym typeface="Wingdings" panose="05000000000000000000" pitchFamily="2" charset="2"/>
              </a:rPr>
              <a:t>hiếu</a:t>
            </a:r>
            <a:r>
              <a:rPr lang="en-US" sz="4200" b="1" dirty="0">
                <a:sym typeface="Wingdings" panose="05000000000000000000" pitchFamily="2" charset="2"/>
              </a:rPr>
              <a:t> </a:t>
            </a:r>
            <a:r>
              <a:rPr lang="en-US" sz="4200" b="1" dirty="0" err="1">
                <a:sym typeface="Wingdings" panose="05000000000000000000" pitchFamily="2" charset="2"/>
              </a:rPr>
              <a:t>thảo</a:t>
            </a:r>
            <a:r>
              <a:rPr lang="en-US" sz="4200" b="1" dirty="0">
                <a:sym typeface="Wingdings" panose="05000000000000000000" pitchFamily="2" charset="2"/>
              </a:rPr>
              <a:t>, </a:t>
            </a:r>
            <a:r>
              <a:rPr lang="en-US" sz="4200" b="1" dirty="0" err="1">
                <a:sym typeface="Wingdings" panose="05000000000000000000" pitchFamily="2" charset="2"/>
              </a:rPr>
              <a:t>băn</a:t>
            </a:r>
            <a:r>
              <a:rPr lang="en-US" sz="4200" b="1" dirty="0">
                <a:sym typeface="Wingdings" panose="05000000000000000000" pitchFamily="2" charset="2"/>
              </a:rPr>
              <a:t> </a:t>
            </a:r>
            <a:r>
              <a:rPr lang="en-US" sz="4200" b="1" dirty="0" err="1">
                <a:sym typeface="Wingdings" panose="05000000000000000000" pitchFamily="2" charset="2"/>
              </a:rPr>
              <a:t>khoăn</a:t>
            </a:r>
            <a:r>
              <a:rPr lang="en-US" sz="4200" b="1" dirty="0">
                <a:sym typeface="Wingdings" panose="05000000000000000000" pitchFamily="2" charset="2"/>
              </a:rPr>
              <a:t>, lo </a:t>
            </a:r>
            <a:r>
              <a:rPr lang="en-US" sz="4200" b="1" dirty="0" err="1">
                <a:sym typeface="Wingdings" panose="05000000000000000000" pitchFamily="2" charset="2"/>
              </a:rPr>
              <a:t>lắng</a:t>
            </a:r>
            <a:r>
              <a:rPr lang="en-US" sz="4200" b="1" dirty="0">
                <a:sym typeface="Wingdings" panose="05000000000000000000" pitchFamily="2" charset="2"/>
              </a:rPr>
              <a:t>, </a:t>
            </a:r>
            <a:r>
              <a:rPr lang="en-US" sz="4200" b="1" dirty="0" err="1">
                <a:sym typeface="Wingdings" panose="05000000000000000000" pitchFamily="2" charset="2"/>
              </a:rPr>
              <a:t>không</a:t>
            </a:r>
            <a:r>
              <a:rPr lang="en-US" sz="4200" b="1" dirty="0">
                <a:sym typeface="Wingdings" panose="05000000000000000000" pitchFamily="2" charset="2"/>
              </a:rPr>
              <a:t> </a:t>
            </a:r>
            <a:r>
              <a:rPr lang="en-US" sz="4200" b="1" dirty="0" err="1">
                <a:sym typeface="Wingdings" panose="05000000000000000000" pitchFamily="2" charset="2"/>
              </a:rPr>
              <a:t>biết</a:t>
            </a:r>
            <a:r>
              <a:rPr lang="en-US" sz="4200" b="1" dirty="0">
                <a:sym typeface="Wingdings" panose="05000000000000000000" pitchFamily="2" charset="2"/>
              </a:rPr>
              <a:t> </a:t>
            </a:r>
            <a:r>
              <a:rPr lang="en-US" sz="4200" b="1" dirty="0" err="1">
                <a:sym typeface="Wingdings" panose="05000000000000000000" pitchFamily="2" charset="2"/>
              </a:rPr>
              <a:t>ai</a:t>
            </a:r>
            <a:r>
              <a:rPr lang="en-US" sz="4200" b="1" dirty="0">
                <a:sym typeface="Wingdings" panose="05000000000000000000" pitchFamily="2" charset="2"/>
              </a:rPr>
              <a:t> </a:t>
            </a:r>
            <a:r>
              <a:rPr lang="en-US" sz="4200" b="1" dirty="0" err="1">
                <a:sym typeface="Wingdings" panose="05000000000000000000" pitchFamily="2" charset="2"/>
              </a:rPr>
              <a:t>sẽ</a:t>
            </a:r>
            <a:r>
              <a:rPr lang="en-US" sz="4200" b="1" dirty="0">
                <a:sym typeface="Wingdings" panose="05000000000000000000" pitchFamily="2" charset="2"/>
              </a:rPr>
              <a:t> </a:t>
            </a:r>
            <a:r>
              <a:rPr lang="en-US" sz="4200" b="1" dirty="0" err="1">
                <a:sym typeface="Wingdings" panose="05000000000000000000" pitchFamily="2" charset="2"/>
              </a:rPr>
              <a:t>là</a:t>
            </a:r>
            <a:r>
              <a:rPr lang="en-US" sz="4200" b="1" dirty="0">
                <a:sym typeface="Wingdings" panose="05000000000000000000" pitchFamily="2" charset="2"/>
              </a:rPr>
              <a:t> </a:t>
            </a:r>
            <a:r>
              <a:rPr lang="en-US" sz="4200" b="1" dirty="0" err="1">
                <a:sym typeface="Wingdings" panose="05000000000000000000" pitchFamily="2" charset="2"/>
              </a:rPr>
              <a:t>người</a:t>
            </a:r>
            <a:r>
              <a:rPr lang="en-US" sz="4200" b="1" dirty="0">
                <a:sym typeface="Wingdings" panose="05000000000000000000" pitchFamily="2" charset="2"/>
              </a:rPr>
              <a:t> </a:t>
            </a:r>
            <a:r>
              <a:rPr lang="en-US" sz="4200" b="1" dirty="0" err="1">
                <a:sym typeface="Wingdings" panose="05000000000000000000" pitchFamily="2" charset="2"/>
              </a:rPr>
              <a:t>chăm</a:t>
            </a:r>
            <a:r>
              <a:rPr lang="en-US" sz="4200" b="1" dirty="0">
                <a:sym typeface="Wingdings" panose="05000000000000000000" pitchFamily="2" charset="2"/>
              </a:rPr>
              <a:t> </a:t>
            </a:r>
            <a:r>
              <a:rPr lang="en-US" sz="4200" b="1" dirty="0" err="1">
                <a:sym typeface="Wingdings" panose="05000000000000000000" pitchFamily="2" charset="2"/>
              </a:rPr>
              <a:t>sóc</a:t>
            </a:r>
            <a:r>
              <a:rPr lang="en-US" sz="4200" b="1" dirty="0">
                <a:sym typeface="Wingdings" panose="05000000000000000000" pitchFamily="2" charset="2"/>
              </a:rPr>
              <a:t> cha </a:t>
            </a:r>
            <a:r>
              <a:rPr lang="en-US" sz="4200" b="1" dirty="0" err="1">
                <a:sym typeface="Wingdings" panose="05000000000000000000" pitchFamily="2" charset="2"/>
              </a:rPr>
              <a:t>mẹ</a:t>
            </a:r>
            <a:r>
              <a:rPr lang="en-US" sz="4200" b="1" dirty="0">
                <a:sym typeface="Wingdings" panose="05000000000000000000" pitchFamily="2" charset="2"/>
              </a:rPr>
              <a:t>  </a:t>
            </a:r>
            <a:r>
              <a:rPr lang="en-US" sz="4200" b="1" dirty="0" err="1">
                <a:sym typeface="Wingdings" panose="05000000000000000000" pitchFamily="2" charset="2"/>
              </a:rPr>
              <a:t>Kiều</a:t>
            </a:r>
            <a:r>
              <a:rPr lang="en-US" sz="4200" b="1" dirty="0">
                <a:sym typeface="Wingdings" panose="05000000000000000000" pitchFamily="2" charset="2"/>
              </a:rPr>
              <a:t> </a:t>
            </a:r>
            <a:r>
              <a:rPr lang="en-US" sz="4200" b="1" dirty="0" err="1">
                <a:sym typeface="Wingdings" panose="05000000000000000000" pitchFamily="2" charset="2"/>
              </a:rPr>
              <a:t>tự</a:t>
            </a:r>
            <a:r>
              <a:rPr lang="en-US" sz="4200" b="1" dirty="0">
                <a:sym typeface="Wingdings" panose="05000000000000000000" pitchFamily="2" charset="2"/>
              </a:rPr>
              <a:t> </a:t>
            </a:r>
            <a:r>
              <a:rPr lang="en-US" sz="4200" b="1" dirty="0" err="1">
                <a:sym typeface="Wingdings" panose="05000000000000000000" pitchFamily="2" charset="2"/>
              </a:rPr>
              <a:t>trách</a:t>
            </a:r>
            <a:r>
              <a:rPr lang="en-US" sz="4200" b="1" dirty="0">
                <a:sym typeface="Wingdings" panose="05000000000000000000" pitchFamily="2" charset="2"/>
              </a:rPr>
              <a:t> </a:t>
            </a:r>
            <a:r>
              <a:rPr lang="en-US" sz="4200" b="1" dirty="0" err="1">
                <a:sym typeface="Wingdings" panose="05000000000000000000" pitchFamily="2" charset="2"/>
              </a:rPr>
              <a:t>mình</a:t>
            </a:r>
            <a:r>
              <a:rPr lang="en-US" sz="4200" b="1" dirty="0">
                <a:sym typeface="Wingdings" panose="05000000000000000000" pitchFamily="2" charset="2"/>
              </a:rPr>
              <a:t> </a:t>
            </a:r>
            <a:r>
              <a:rPr lang="en-US" sz="4200" b="1" dirty="0" err="1">
                <a:sym typeface="Wingdings" panose="05000000000000000000" pitchFamily="2" charset="2"/>
              </a:rPr>
              <a:t>không</a:t>
            </a:r>
            <a:r>
              <a:rPr lang="en-US" sz="4200" b="1" dirty="0">
                <a:sym typeface="Wingdings" panose="05000000000000000000" pitchFamily="2" charset="2"/>
              </a:rPr>
              <a:t> </a:t>
            </a:r>
            <a:r>
              <a:rPr lang="en-US" sz="4200" b="1" dirty="0" err="1">
                <a:sym typeface="Wingdings" panose="05000000000000000000" pitchFamily="2" charset="2"/>
              </a:rPr>
              <a:t>làm</a:t>
            </a:r>
            <a:r>
              <a:rPr lang="en-US" sz="4200" b="1" dirty="0">
                <a:sym typeface="Wingdings" panose="05000000000000000000" pitchFamily="2" charset="2"/>
              </a:rPr>
              <a:t> </a:t>
            </a:r>
            <a:r>
              <a:rPr lang="en-US" sz="4200" b="1" dirty="0" err="1">
                <a:sym typeface="Wingdings" panose="05000000000000000000" pitchFamily="2" charset="2"/>
              </a:rPr>
              <a:t>tròn</a:t>
            </a:r>
            <a:r>
              <a:rPr lang="en-US" sz="4200" b="1" dirty="0">
                <a:sym typeface="Wingdings" panose="05000000000000000000" pitchFamily="2" charset="2"/>
              </a:rPr>
              <a:t> </a:t>
            </a:r>
            <a:r>
              <a:rPr lang="en-US" sz="4200" b="1" dirty="0" err="1">
                <a:sym typeface="Wingdings" panose="05000000000000000000" pitchFamily="2" charset="2"/>
              </a:rPr>
              <a:t>đạo</a:t>
            </a:r>
            <a:r>
              <a:rPr lang="en-US" sz="4200" b="1" dirty="0">
                <a:sym typeface="Wingdings" panose="05000000000000000000" pitchFamily="2" charset="2"/>
              </a:rPr>
              <a:t> con</a:t>
            </a:r>
            <a:endParaRPr lang="en-US" sz="4200" b="1" dirty="0"/>
          </a:p>
        </p:txBody>
      </p:sp>
      <p:sp>
        <p:nvSpPr>
          <p:cNvPr id="2" name="TextBox 1">
            <a:extLst>
              <a:ext uri="{FF2B5EF4-FFF2-40B4-BE49-F238E27FC236}">
                <a16:creationId xmlns:a16="http://schemas.microsoft.com/office/drawing/2014/main" id="{8CD7E901-84E4-85FE-81D4-9CA1BCDF3A06}"/>
              </a:ext>
            </a:extLst>
          </p:cNvPr>
          <p:cNvSpPr txBox="1"/>
          <p:nvPr/>
        </p:nvSpPr>
        <p:spPr>
          <a:xfrm>
            <a:off x="762000" y="511133"/>
            <a:ext cx="153924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Freeform 7">
            <a:extLst>
              <a:ext uri="{FF2B5EF4-FFF2-40B4-BE49-F238E27FC236}">
                <a16:creationId xmlns:a16="http://schemas.microsoft.com/office/drawing/2014/main" id="{E7FEF26A-18E9-792F-2391-CED4CFF42BDF}"/>
              </a:ext>
            </a:extLst>
          </p:cNvPr>
          <p:cNvSpPr/>
          <p:nvPr/>
        </p:nvSpPr>
        <p:spPr>
          <a:xfrm>
            <a:off x="8839200" y="0"/>
            <a:ext cx="9552813" cy="31623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Tree>
    <p:extLst>
      <p:ext uri="{BB962C8B-B14F-4D97-AF65-F5344CB8AC3E}">
        <p14:creationId xmlns:p14="http://schemas.microsoft.com/office/powerpoint/2010/main" val="211832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barn(inVertical)">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barn(inVertical)">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Effect transition="in" filter="barn(inVertical)">
                                      <p:cBhvr>
                                        <p:cTn id="43" dur="500"/>
                                        <p:tgtEl>
                                          <p:spTgt spid="7">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barn(inVertical)">
                                      <p:cBhvr>
                                        <p:cTn id="4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3793" y="630923"/>
            <a:ext cx="8294616" cy="769441"/>
          </a:xfrm>
          <a:prstGeom prst="rect">
            <a:avLst/>
          </a:prstGeom>
          <a:noFill/>
        </p:spPr>
        <p:txBody>
          <a:bodyPr wrap="square" rtlCol="0">
            <a:spAutoFit/>
          </a:bodyPr>
          <a:lstStyle/>
          <a:p>
            <a:pPr lvl="0" algn="just" defTabSz="1371600">
              <a:spcBef>
                <a:spcPct val="50000"/>
              </a:spcBef>
              <a:defRPr/>
            </a:pPr>
            <a:r>
              <a:rPr lang="en-US" sz="4400" b="1" dirty="0" err="1">
                <a:solidFill>
                  <a:prstClr val="black"/>
                </a:solidFill>
                <a:latin typeface="Times New Roman" panose="02020603050405020304" pitchFamily="18" charset="0"/>
                <a:cs typeface="Arial" panose="020B0604020202020204" pitchFamily="34" charset="0"/>
              </a:rPr>
              <a:t>Nhớ</a:t>
            </a:r>
            <a:r>
              <a:rPr lang="en-US" sz="4400" b="1" dirty="0">
                <a:solidFill>
                  <a:prstClr val="black"/>
                </a:solidFill>
                <a:latin typeface="Times New Roman" panose="02020603050405020304" pitchFamily="18" charset="0"/>
                <a:cs typeface="Arial" panose="020B0604020202020204" pitchFamily="34" charset="0"/>
              </a:rPr>
              <a:t> Kim </a:t>
            </a:r>
            <a:r>
              <a:rPr lang="en-US" sz="4400" b="1" dirty="0" err="1">
                <a:solidFill>
                  <a:prstClr val="black"/>
                </a:solidFill>
                <a:latin typeface="Times New Roman" panose="02020603050405020304" pitchFamily="18" charset="0"/>
                <a:cs typeface="Arial" panose="020B0604020202020204" pitchFamily="34" charset="0"/>
              </a:rPr>
              <a:t>Trọng</a:t>
            </a:r>
            <a:r>
              <a:rPr lang="en-US" sz="4400" b="1" dirty="0">
                <a:solidFill>
                  <a:prstClr val="black"/>
                </a:solidFill>
                <a:latin typeface="Times New Roman" panose="02020603050405020304" pitchFamily="18" charset="0"/>
                <a:cs typeface="Arial" panose="020B0604020202020204" pitchFamily="34" charset="0"/>
              </a:rPr>
              <a:t> (</a:t>
            </a:r>
            <a:r>
              <a:rPr lang="en-US" sz="4400" b="1" dirty="0" err="1">
                <a:solidFill>
                  <a:prstClr val="black"/>
                </a:solidFill>
                <a:latin typeface="Times New Roman" panose="02020603050405020304" pitchFamily="18" charset="0"/>
                <a:cs typeface="Arial" panose="020B0604020202020204" pitchFamily="34" charset="0"/>
              </a:rPr>
              <a:t>người</a:t>
            </a:r>
            <a:r>
              <a:rPr lang="en-US" sz="4400" b="1" dirty="0">
                <a:solidFill>
                  <a:prstClr val="black"/>
                </a:solidFill>
                <a:latin typeface="Times New Roman" panose="02020603050405020304" pitchFamily="18" charset="0"/>
                <a:cs typeface="Arial" panose="020B0604020202020204" pitchFamily="34" charset="0"/>
              </a:rPr>
              <a:t> </a:t>
            </a:r>
            <a:r>
              <a:rPr lang="en-US" sz="4400" b="1" dirty="0" err="1">
                <a:solidFill>
                  <a:prstClr val="black"/>
                </a:solidFill>
                <a:latin typeface="Times New Roman" panose="02020603050405020304" pitchFamily="18" charset="0"/>
                <a:cs typeface="Arial" panose="020B0604020202020204" pitchFamily="34" charset="0"/>
              </a:rPr>
              <a:t>yêu</a:t>
            </a:r>
            <a:r>
              <a:rPr lang="en-US" sz="4400" b="1" dirty="0">
                <a:solidFill>
                  <a:prstClr val="black"/>
                </a:solidFill>
                <a:latin typeface="Times New Roman" panose="02020603050405020304" pitchFamily="18" charset="0"/>
                <a:cs typeface="Arial" panose="020B0604020202020204" pitchFamily="34" charset="0"/>
              </a:rPr>
              <a:t>)</a:t>
            </a:r>
          </a:p>
        </p:txBody>
      </p:sp>
      <p:sp>
        <p:nvSpPr>
          <p:cNvPr id="3" name="TextBox 2"/>
          <p:cNvSpPr txBox="1"/>
          <p:nvPr/>
        </p:nvSpPr>
        <p:spPr>
          <a:xfrm>
            <a:off x="9762809" y="668291"/>
            <a:ext cx="4343400"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Nhớ</a:t>
            </a:r>
            <a:r>
              <a:rPr lang="en-US" sz="4400" b="1" dirty="0">
                <a:solidFill>
                  <a:prstClr val="black"/>
                </a:solidFill>
                <a:latin typeface="Times New Roman" panose="02020603050405020304" pitchFamily="18" charset="0"/>
                <a:cs typeface="Arial" panose="020B0604020202020204" pitchFamily="34" charset="0"/>
              </a:rPr>
              <a:t> cha </a:t>
            </a:r>
            <a:r>
              <a:rPr lang="en-US" sz="4400" b="1" dirty="0" err="1">
                <a:solidFill>
                  <a:prstClr val="black"/>
                </a:solidFill>
                <a:latin typeface="Times New Roman" panose="02020603050405020304" pitchFamily="18" charset="0"/>
                <a:cs typeface="Arial" panose="020B0604020202020204" pitchFamily="34" charset="0"/>
              </a:rPr>
              <a:t>mẹ</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5" name="Rectangle 4"/>
          <p:cNvSpPr/>
          <p:nvPr/>
        </p:nvSpPr>
        <p:spPr>
          <a:xfrm>
            <a:off x="584955" y="2090825"/>
            <a:ext cx="11890857" cy="2123658"/>
          </a:xfrm>
          <a:prstGeom prst="rect">
            <a:avLst/>
          </a:prstGeom>
        </p:spPr>
        <p:txBody>
          <a:bodyPr wrap="square">
            <a:spAutoFit/>
          </a:bodyPr>
          <a:lstStyle/>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rPr>
              <a:t>Thuý</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nhớ</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nhớ</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đến</a:t>
            </a:r>
            <a:r>
              <a:rPr lang="en-US" sz="4400" dirty="0">
                <a:latin typeface="Times New Roman" pitchFamily="18" charset="0"/>
                <a:cs typeface="Times New Roman" pitchFamily="18" charset="0"/>
              </a:rPr>
              <a:t> cha </a:t>
            </a:r>
            <a:r>
              <a:rPr lang="en-US" sz="4400" dirty="0" err="1">
                <a:latin typeface="Times New Roman" pitchFamily="18" charset="0"/>
                <a:cs typeface="Times New Roman" pitchFamily="18" charset="0"/>
              </a:rPr>
              <a:t>mẹ</a:t>
            </a:r>
            <a:endParaRPr lang="en-US" sz="4400" dirty="0">
              <a:latin typeface="Times New Roman" pitchFamily="18" charset="0"/>
              <a:cs typeface="Times New Roman" pitchFamily="18" charset="0"/>
            </a:endParaRPr>
          </a:p>
          <a:p>
            <a:pPr algn="just"/>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Vô</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lí</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nhưng</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lại</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rất</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hợp</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lí</a:t>
            </a:r>
            <a:endParaRPr lang="en-US" sz="4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553793" y="4770996"/>
            <a:ext cx="11399021" cy="4832092"/>
          </a:xfrm>
          <a:prstGeom prst="rect">
            <a:avLst/>
          </a:prstGeom>
        </p:spPr>
        <p:txBody>
          <a:bodyPr wrap="square">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chuộc</a:t>
            </a:r>
            <a:r>
              <a:rPr lang="en-US" sz="4400" dirty="0">
                <a:latin typeface="Times New Roman" pitchFamily="18" charset="0"/>
                <a:cs typeface="Times New Roman" pitchFamily="18" charset="0"/>
              </a:rPr>
              <a:t> cha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đã</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thể</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hiện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trọn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vẹn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tình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cảm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với</a:t>
            </a:r>
            <a:r>
              <a:rPr lang="en-US" sz="4400" dirty="0">
                <a:latin typeface="Times New Roman" pitchFamily="18" charset="0"/>
                <a:cs typeface="Times New Roman" pitchFamily="18" charset="0"/>
                <a:sym typeface="Wingdings" panose="05000000000000000000" pitchFamily="2" charset="2"/>
              </a:rPr>
              <a:t> cha </a:t>
            </a:r>
            <a:r>
              <a:rPr lang="en-US" sz="4400" dirty="0" err="1">
                <a:latin typeface="Times New Roman" pitchFamily="18" charset="0"/>
                <a:cs typeface="Times New Roman" pitchFamily="18" charset="0"/>
                <a:sym typeface="Wingdings" panose="05000000000000000000" pitchFamily="2" charset="2"/>
              </a:rPr>
              <a:t>mẹ</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gia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đình</a:t>
            </a:r>
            <a:r>
              <a:rPr lang="en-US" sz="4400" dirty="0">
                <a:latin typeface="Times New Roman" pitchFamily="18" charset="0"/>
                <a:cs typeface="Times New Roman" pitchFamily="18" charset="0"/>
                <a:sym typeface="Wingdings" panose="05000000000000000000" pitchFamily="2" charset="2"/>
              </a:rPr>
              <a:t>  </a:t>
            </a:r>
            <a:r>
              <a:rPr lang="en-US" sz="4400" b="1" dirty="0" err="1">
                <a:latin typeface="Times New Roman" pitchFamily="18" charset="0"/>
                <a:cs typeface="Times New Roman" pitchFamily="18" charset="0"/>
                <a:sym typeface="Wingdings" panose="05000000000000000000" pitchFamily="2" charset="2"/>
              </a:rPr>
              <a:t>Làm</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tròn</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chữ</a:t>
            </a:r>
            <a:r>
              <a:rPr lang="en-US" sz="4400" b="1" dirty="0">
                <a:latin typeface="Times New Roman" pitchFamily="18" charset="0"/>
                <a:cs typeface="Times New Roman" pitchFamily="18" charset="0"/>
                <a:sym typeface="Wingdings" panose="05000000000000000000" pitchFamily="2" charset="2"/>
              </a:rPr>
              <a:t> HIẾU</a:t>
            </a:r>
          </a:p>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Sau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biến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cố</a:t>
            </a:r>
            <a:r>
              <a:rPr lang="en-US" sz="4400" dirty="0">
                <a:latin typeface="Times New Roman" pitchFamily="18" charset="0"/>
                <a:cs typeface="Times New Roman" pitchFamily="18" charset="0"/>
                <a:sym typeface="Wingdings" panose="05000000000000000000" pitchFamily="2" charset="2"/>
              </a:rPr>
              <a:t>, Kim </a:t>
            </a:r>
            <a:r>
              <a:rPr lang="en-US" sz="4400" dirty="0" err="1">
                <a:latin typeface="Times New Roman" pitchFamily="18" charset="0"/>
                <a:cs typeface="Times New Roman" pitchFamily="18" charset="0"/>
                <a:sym typeface="Wingdings" panose="05000000000000000000" pitchFamily="2" charset="2"/>
              </a:rPr>
              <a:t>Trọng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người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chịu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thiệt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thòi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mối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tình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đầu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Kiều</a:t>
            </a:r>
            <a:r>
              <a:rPr lang="en-US" sz="4400" dirty="0">
                <a:latin typeface="Times New Roman" pitchFamily="18" charset="0"/>
                <a:cs typeface="Times New Roman" pitchFamily="18" charset="0"/>
                <a:sym typeface="Wingdings" panose="05000000000000000000" pitchFamily="2" charset="2"/>
              </a:rPr>
              <a:t>  </a:t>
            </a:r>
            <a:r>
              <a:rPr lang="en-US" sz="4400" dirty="0" err="1">
                <a:latin typeface="Times New Roman" pitchFamily="18" charset="0"/>
                <a:cs typeface="Times New Roman" pitchFamily="18" charset="0"/>
                <a:sym typeface="Wingdings" panose="05000000000000000000" pitchFamily="2" charset="2"/>
              </a:rPr>
              <a:t>Kiều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bị</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vào</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lầu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xanh</a:t>
            </a:r>
            <a:r>
              <a:rPr lang="en-US" sz="4400" dirty="0">
                <a:latin typeface="Times New Roman" pitchFamily="18" charset="0"/>
                <a:cs typeface="Times New Roman" pitchFamily="18" charset="0"/>
                <a:sym typeface="Wingdings" panose="05000000000000000000" pitchFamily="2" charset="2"/>
              </a:rPr>
              <a:t>  </a:t>
            </a:r>
            <a:r>
              <a:rPr lang="en-US" sz="4400" dirty="0" err="1">
                <a:latin typeface="Times New Roman" pitchFamily="18" charset="0"/>
                <a:cs typeface="Times New Roman" pitchFamily="18" charset="0"/>
                <a:sym typeface="Wingdings" panose="05000000000000000000" pitchFamily="2" charset="2"/>
              </a:rPr>
              <a:t>nợ</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ân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tình</a:t>
            </a:r>
            <a:r>
              <a:rPr lang="en-US" sz="4400" dirty="0">
                <a:latin typeface="Times New Roman" pitchFamily="18" charset="0"/>
                <a:cs typeface="Times New Roman" pitchFamily="18" charset="0"/>
                <a:sym typeface="Wingdings" panose="05000000000000000000" pitchFamily="2" charset="2"/>
              </a:rPr>
              <a:t> (</a:t>
            </a:r>
            <a:r>
              <a:rPr lang="en-US" sz="4400" b="1" dirty="0">
                <a:latin typeface="Times New Roman" pitchFamily="18" charset="0"/>
                <a:cs typeface="Times New Roman" pitchFamily="18" charset="0"/>
                <a:sym typeface="Wingdings" panose="05000000000000000000" pitchFamily="2" charset="2"/>
              </a:rPr>
              <a:t>dang </a:t>
            </a:r>
            <a:r>
              <a:rPr lang="en-US" sz="4400" b="1" dirty="0" err="1">
                <a:latin typeface="Times New Roman" pitchFamily="18" charset="0"/>
                <a:cs typeface="Times New Roman" pitchFamily="18" charset="0"/>
                <a:sym typeface="Wingdings" panose="05000000000000000000" pitchFamily="2" charset="2"/>
              </a:rPr>
              <a:t>dở</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chữ</a:t>
            </a:r>
            <a:r>
              <a:rPr lang="en-US" sz="4400" b="1" dirty="0">
                <a:latin typeface="Times New Roman" pitchFamily="18" charset="0"/>
                <a:cs typeface="Times New Roman" pitchFamily="18" charset="0"/>
                <a:sym typeface="Wingdings" panose="05000000000000000000" pitchFamily="2" charset="2"/>
              </a:rPr>
              <a:t> TÌNH</a:t>
            </a:r>
            <a:r>
              <a:rPr lang="en-US" sz="4400" dirty="0">
                <a:latin typeface="Times New Roman" pitchFamily="18" charset="0"/>
                <a:cs typeface="Times New Roman" pitchFamily="18" charset="0"/>
                <a:sym typeface="Wingdings" panose="05000000000000000000" pitchFamily="2" charset="2"/>
              </a:rPr>
              <a:t>)  </a:t>
            </a:r>
            <a:r>
              <a:rPr lang="en-US" sz="4400" dirty="0" err="1">
                <a:latin typeface="Times New Roman" pitchFamily="18" charset="0"/>
                <a:cs typeface="Times New Roman" pitchFamily="18" charset="0"/>
                <a:sym typeface="Wingdings" panose="05000000000000000000" pitchFamily="2" charset="2"/>
              </a:rPr>
              <a:t>Kiều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nhớ</a:t>
            </a:r>
            <a:r>
              <a:rPr lang="en-US" sz="4400" dirty="0">
                <a:latin typeface="Times New Roman" pitchFamily="18" charset="0"/>
                <a:cs typeface="Times New Roman" pitchFamily="18" charset="0"/>
                <a:sym typeface="Wingdings" panose="05000000000000000000" pitchFamily="2" charset="2"/>
              </a:rPr>
              <a:t> Kim </a:t>
            </a:r>
            <a:r>
              <a:rPr lang="en-US" sz="4400" dirty="0" err="1">
                <a:latin typeface="Times New Roman" pitchFamily="18" charset="0"/>
                <a:cs typeface="Times New Roman" pitchFamily="18" charset="0"/>
                <a:sym typeface="Wingdings" panose="05000000000000000000" pitchFamily="2" charset="2"/>
              </a:rPr>
              <a:t>Trọng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trước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phù</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hợp</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2631881" y="6472622"/>
            <a:ext cx="5275120" cy="3477875"/>
          </a:xfrm>
          <a:prstGeom prst="rect">
            <a:avLst/>
          </a:prstGeom>
        </p:spPr>
        <p:txBody>
          <a:bodyPr wrap="square">
            <a:spAutoFit/>
          </a:bodyPr>
          <a:lstStyle/>
          <a:p>
            <a:pPr algn="just"/>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Kiều</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là</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người</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thuỷ</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chung</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sống</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tình</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nghĩa</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hiếu</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thảo</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luôn</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nghĩ</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cho</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người</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khác</a:t>
            </a:r>
            <a:r>
              <a:rPr lang="en-US" sz="4400" b="1" dirty="0">
                <a:latin typeface="Times New Roman" pitchFamily="18" charset="0"/>
                <a:cs typeface="Times New Roman"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FEA4E4E6-27E1-1403-6E41-24F5F21BF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657282">
            <a:off x="7391125" y="-266975"/>
            <a:ext cx="2309612" cy="2309612"/>
          </a:xfrm>
          <a:prstGeom prst="rect">
            <a:avLst/>
          </a:prstGeom>
        </p:spPr>
      </p:pic>
      <p:grpSp>
        <p:nvGrpSpPr>
          <p:cNvPr id="11" name="Group 12">
            <a:extLst>
              <a:ext uri="{FF2B5EF4-FFF2-40B4-BE49-F238E27FC236}">
                <a16:creationId xmlns:a16="http://schemas.microsoft.com/office/drawing/2014/main" id="{C57BE9AD-B93B-C8F0-7722-6E3F5EEDD343}"/>
              </a:ext>
            </a:extLst>
          </p:cNvPr>
          <p:cNvGrpSpPr>
            <a:grpSpLocks noChangeAspect="1"/>
          </p:cNvGrpSpPr>
          <p:nvPr/>
        </p:nvGrpSpPr>
        <p:grpSpPr>
          <a:xfrm rot="258080">
            <a:off x="12896570" y="-1086352"/>
            <a:ext cx="7333598" cy="7333598"/>
            <a:chOff x="0" y="0"/>
            <a:chExt cx="19050000" cy="19050000"/>
          </a:xfrm>
        </p:grpSpPr>
        <p:sp>
          <p:nvSpPr>
            <p:cNvPr id="12" name="Freeform 13">
              <a:extLst>
                <a:ext uri="{FF2B5EF4-FFF2-40B4-BE49-F238E27FC236}">
                  <a16:creationId xmlns:a16="http://schemas.microsoft.com/office/drawing/2014/main" id="{724A7404-8591-53FE-26F8-5BFA7FD1CE5B}"/>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223" r="-9924"/>
              </a:stretch>
            </a:blipFill>
          </p:spPr>
        </p:sp>
        <p:sp>
          <p:nvSpPr>
            <p:cNvPr id="13" name="Freeform 14">
              <a:extLst>
                <a:ext uri="{FF2B5EF4-FFF2-40B4-BE49-F238E27FC236}">
                  <a16:creationId xmlns:a16="http://schemas.microsoft.com/office/drawing/2014/main" id="{BD0C2AF5-30E8-1B61-9763-04335DC025EF}"/>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Tree>
    <p:extLst>
      <p:ext uri="{BB962C8B-B14F-4D97-AF65-F5344CB8AC3E}">
        <p14:creationId xmlns:p14="http://schemas.microsoft.com/office/powerpoint/2010/main" val="55415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barn(inVertical)">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4AAFF0F-95F5-E190-D0A4-D980D97EB4AA}"/>
              </a:ext>
            </a:extLst>
          </p:cNvPr>
          <p:cNvSpPr/>
          <p:nvPr/>
        </p:nvSpPr>
        <p:spPr>
          <a:xfrm rot="5136989" flipH="1" flipV="1">
            <a:off x="3817290" y="-126907"/>
            <a:ext cx="10896600" cy="7344346"/>
          </a:xfrm>
          <a:custGeom>
            <a:avLst/>
            <a:gdLst/>
            <a:ahLst/>
            <a:cxnLst/>
            <a:rect l="l" t="t" r="r" b="b"/>
            <a:pathLst>
              <a:path w="10896600" h="7344346">
                <a:moveTo>
                  <a:pt x="10896600" y="7344346"/>
                </a:moveTo>
                <a:lnTo>
                  <a:pt x="0" y="7344346"/>
                </a:lnTo>
                <a:lnTo>
                  <a:pt x="0" y="0"/>
                </a:lnTo>
                <a:lnTo>
                  <a:pt x="10896600" y="0"/>
                </a:lnTo>
                <a:lnTo>
                  <a:pt x="10896600" y="7344346"/>
                </a:lnTo>
                <a:close/>
              </a:path>
            </a:pathLst>
          </a:custGeom>
          <a:blipFill>
            <a:blip r:embed="rId3"/>
            <a:stretch>
              <a:fillRect l="-24475" r="-24475"/>
            </a:stretch>
          </a:blipFill>
        </p:spPr>
      </p:sp>
      <p:grpSp>
        <p:nvGrpSpPr>
          <p:cNvPr id="3" name="Group 4">
            <a:extLst>
              <a:ext uri="{FF2B5EF4-FFF2-40B4-BE49-F238E27FC236}">
                <a16:creationId xmlns:a16="http://schemas.microsoft.com/office/drawing/2014/main" id="{83EF63AC-8952-28DA-DCF5-0B2EB3C5F155}"/>
              </a:ext>
            </a:extLst>
          </p:cNvPr>
          <p:cNvGrpSpPr/>
          <p:nvPr/>
        </p:nvGrpSpPr>
        <p:grpSpPr>
          <a:xfrm>
            <a:off x="5593404" y="0"/>
            <a:ext cx="15500084" cy="10287000"/>
            <a:chOff x="0" y="0"/>
            <a:chExt cx="6351016" cy="4215003"/>
          </a:xfrm>
        </p:grpSpPr>
        <p:sp>
          <p:nvSpPr>
            <p:cNvPr id="4" name="Freeform 5">
              <a:extLst>
                <a:ext uri="{FF2B5EF4-FFF2-40B4-BE49-F238E27FC236}">
                  <a16:creationId xmlns:a16="http://schemas.microsoft.com/office/drawing/2014/main" id="{49CA8772-037B-14FA-BBC7-D64C4A0391FF}"/>
                </a:ext>
              </a:extLst>
            </p:cNvPr>
            <p:cNvSpPr/>
            <p:nvPr/>
          </p:nvSpPr>
          <p:spPr>
            <a:xfrm>
              <a:off x="-39878" y="-19431"/>
              <a:ext cx="6437884" cy="4257040"/>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2"/>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4"/>
              <a:stretch>
                <a:fillRect t="-260" b="-260"/>
              </a:stretch>
            </a:blipFill>
          </p:spPr>
        </p:sp>
      </p:grpSp>
      <p:sp>
        <p:nvSpPr>
          <p:cNvPr id="5" name="TextBox 4">
            <a:extLst>
              <a:ext uri="{FF2B5EF4-FFF2-40B4-BE49-F238E27FC236}">
                <a16:creationId xmlns:a16="http://schemas.microsoft.com/office/drawing/2014/main" id="{C7E68A20-01CC-373F-612C-E34AF63B24FF}"/>
              </a:ext>
            </a:extLst>
          </p:cNvPr>
          <p:cNvSpPr txBox="1"/>
          <p:nvPr/>
        </p:nvSpPr>
        <p:spPr>
          <a:xfrm>
            <a:off x="533400" y="3314700"/>
            <a:ext cx="6324600" cy="2492990"/>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rPr>
              <a:t>2. </a:t>
            </a:r>
          </a:p>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Đặc</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sắc</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nghệ</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thuật</a:t>
            </a:r>
            <a:endPar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của</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đoạn</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trích</a:t>
            </a:r>
            <a:endParaRPr kumimoji="0" lang="en-US" sz="54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endParaRPr>
          </a:p>
        </p:txBody>
      </p:sp>
    </p:spTree>
    <p:extLst>
      <p:ext uri="{BB962C8B-B14F-4D97-AF65-F5344CB8AC3E}">
        <p14:creationId xmlns:p14="http://schemas.microsoft.com/office/powerpoint/2010/main" val="136742109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id="{CD54C8BE-A66F-1A4C-FEBB-FC48BA2320EB}"/>
              </a:ext>
            </a:extLst>
          </p:cNvPr>
          <p:cNvSpPr/>
          <p:nvPr/>
        </p:nvSpPr>
        <p:spPr>
          <a:xfrm>
            <a:off x="-27813" y="0"/>
            <a:ext cx="18315813" cy="121539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a:stretch>
          </a:blipFill>
        </p:spPr>
      </p:sp>
      <p:sp>
        <p:nvSpPr>
          <p:cNvPr id="4" name="Freeform 3">
            <a:extLst>
              <a:ext uri="{FF2B5EF4-FFF2-40B4-BE49-F238E27FC236}">
                <a16:creationId xmlns:a16="http://schemas.microsoft.com/office/drawing/2014/main" id="{3F53B584-16F9-31AD-0C69-44F3897431BC}"/>
              </a:ext>
            </a:extLst>
          </p:cNvPr>
          <p:cNvSpPr/>
          <p:nvPr/>
        </p:nvSpPr>
        <p:spPr>
          <a:xfrm>
            <a:off x="1028700" y="2777145"/>
            <a:ext cx="5042910" cy="6465216"/>
          </a:xfrm>
          <a:custGeom>
            <a:avLst/>
            <a:gdLst/>
            <a:ahLst/>
            <a:cxnLst/>
            <a:rect l="l" t="t" r="r" b="b"/>
            <a:pathLst>
              <a:path w="5042910" h="6465216">
                <a:moveTo>
                  <a:pt x="0" y="0"/>
                </a:moveTo>
                <a:lnTo>
                  <a:pt x="5042910" y="0"/>
                </a:lnTo>
                <a:lnTo>
                  <a:pt x="5042910" y="6465217"/>
                </a:lnTo>
                <a:lnTo>
                  <a:pt x="0" y="6465217"/>
                </a:lnTo>
                <a:lnTo>
                  <a:pt x="0" y="0"/>
                </a:lnTo>
                <a:close/>
              </a:path>
            </a:pathLst>
          </a:custGeom>
          <a:blipFill>
            <a:blip r:embed="rId4">
              <a:extLst>
                <a:ext uri="{96DAC541-7B7A-43D3-8B79-37D633B846F1}">
                  <asvg:svgBlip xmlns:asvg="http://schemas.microsoft.com/office/drawing/2016/SVG/main" r:embed="rId5"/>
                </a:ext>
              </a:extLst>
            </a:blip>
            <a:stretch>
              <a:fillRect t="-24193"/>
            </a:stretch>
          </a:blipFill>
        </p:spPr>
      </p:sp>
      <p:sp>
        <p:nvSpPr>
          <p:cNvPr id="6" name="Freeform 5">
            <a:extLst>
              <a:ext uri="{FF2B5EF4-FFF2-40B4-BE49-F238E27FC236}">
                <a16:creationId xmlns:a16="http://schemas.microsoft.com/office/drawing/2014/main" id="{0FDAF6B5-83D1-7ECE-753E-F61940664D7A}"/>
              </a:ext>
            </a:extLst>
          </p:cNvPr>
          <p:cNvSpPr/>
          <p:nvPr/>
        </p:nvSpPr>
        <p:spPr>
          <a:xfrm>
            <a:off x="6845805" y="2777145"/>
            <a:ext cx="10668000" cy="6707177"/>
          </a:xfrm>
          <a:custGeom>
            <a:avLst/>
            <a:gdLst/>
            <a:ahLst/>
            <a:cxnLst/>
            <a:rect l="l" t="t" r="r" b="b"/>
            <a:pathLst>
              <a:path w="5042910" h="8029387">
                <a:moveTo>
                  <a:pt x="0" y="0"/>
                </a:moveTo>
                <a:lnTo>
                  <a:pt x="5042910" y="0"/>
                </a:lnTo>
                <a:lnTo>
                  <a:pt x="5042910" y="8029388"/>
                </a:lnTo>
                <a:lnTo>
                  <a:pt x="0" y="80293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6">
            <a:extLst>
              <a:ext uri="{FF2B5EF4-FFF2-40B4-BE49-F238E27FC236}">
                <a16:creationId xmlns:a16="http://schemas.microsoft.com/office/drawing/2014/main" id="{463D4A94-41FE-8B1F-FD23-B23F438C4E30}"/>
              </a:ext>
            </a:extLst>
          </p:cNvPr>
          <p:cNvSpPr/>
          <p:nvPr/>
        </p:nvSpPr>
        <p:spPr>
          <a:xfrm rot="-9909973">
            <a:off x="510402" y="8353988"/>
            <a:ext cx="2624906" cy="1280180"/>
          </a:xfrm>
          <a:custGeom>
            <a:avLst/>
            <a:gdLst/>
            <a:ahLst/>
            <a:cxnLst/>
            <a:rect l="l" t="t" r="r" b="b"/>
            <a:pathLst>
              <a:path w="2624906" h="1280180">
                <a:moveTo>
                  <a:pt x="0" y="0"/>
                </a:moveTo>
                <a:lnTo>
                  <a:pt x="2624906" y="0"/>
                </a:lnTo>
                <a:lnTo>
                  <a:pt x="2624906" y="1280179"/>
                </a:lnTo>
                <a:lnTo>
                  <a:pt x="0" y="1280179"/>
                </a:lnTo>
                <a:lnTo>
                  <a:pt x="0" y="0"/>
                </a:lnTo>
                <a:close/>
              </a:path>
            </a:pathLst>
          </a:custGeom>
          <a:blipFill>
            <a:blip r:embed="rId6"/>
            <a:stretch>
              <a:fillRect/>
            </a:stretch>
          </a:blipFill>
        </p:spPr>
      </p:sp>
      <p:sp>
        <p:nvSpPr>
          <p:cNvPr id="8" name="Freeform 7">
            <a:extLst>
              <a:ext uri="{FF2B5EF4-FFF2-40B4-BE49-F238E27FC236}">
                <a16:creationId xmlns:a16="http://schemas.microsoft.com/office/drawing/2014/main" id="{E30C0554-1E42-20D6-67BC-0A1A7BE93A89}"/>
              </a:ext>
            </a:extLst>
          </p:cNvPr>
          <p:cNvSpPr/>
          <p:nvPr/>
        </p:nvSpPr>
        <p:spPr>
          <a:xfrm rot="5400000">
            <a:off x="15176750" y="3835150"/>
            <a:ext cx="4339434" cy="1012535"/>
          </a:xfrm>
          <a:custGeom>
            <a:avLst/>
            <a:gdLst/>
            <a:ahLst/>
            <a:cxnLst/>
            <a:rect l="l" t="t" r="r" b="b"/>
            <a:pathLst>
              <a:path w="4339434" h="1012535">
                <a:moveTo>
                  <a:pt x="0" y="0"/>
                </a:moveTo>
                <a:lnTo>
                  <a:pt x="4339434" y="0"/>
                </a:lnTo>
                <a:lnTo>
                  <a:pt x="4339434" y="1012535"/>
                </a:lnTo>
                <a:lnTo>
                  <a:pt x="0" y="1012535"/>
                </a:lnTo>
                <a:lnTo>
                  <a:pt x="0" y="0"/>
                </a:lnTo>
                <a:close/>
              </a:path>
            </a:pathLst>
          </a:custGeom>
          <a:blipFill>
            <a:blip r:embed="rId7"/>
            <a:stretch>
              <a:fillRect/>
            </a:stretch>
          </a:blipFill>
        </p:spPr>
      </p:sp>
      <p:grpSp>
        <p:nvGrpSpPr>
          <p:cNvPr id="9" name="Group 9">
            <a:extLst>
              <a:ext uri="{FF2B5EF4-FFF2-40B4-BE49-F238E27FC236}">
                <a16:creationId xmlns:a16="http://schemas.microsoft.com/office/drawing/2014/main" id="{5441CAE9-38AE-BE9D-B9A7-AC4068329CE1}"/>
              </a:ext>
            </a:extLst>
          </p:cNvPr>
          <p:cNvGrpSpPr/>
          <p:nvPr/>
        </p:nvGrpSpPr>
        <p:grpSpPr>
          <a:xfrm>
            <a:off x="4112875" y="1458126"/>
            <a:ext cx="7552579" cy="496880"/>
            <a:chOff x="0" y="0"/>
            <a:chExt cx="9748520" cy="641350"/>
          </a:xfrm>
        </p:grpSpPr>
        <p:sp>
          <p:nvSpPr>
            <p:cNvPr id="10" name="Freeform 10">
              <a:extLst>
                <a:ext uri="{FF2B5EF4-FFF2-40B4-BE49-F238E27FC236}">
                  <a16:creationId xmlns:a16="http://schemas.microsoft.com/office/drawing/2014/main" id="{ED200780-0EA1-1053-5FC7-EB7E0DBA5CC9}"/>
                </a:ext>
              </a:extLst>
            </p:cNvPr>
            <p:cNvSpPr/>
            <p:nvPr/>
          </p:nvSpPr>
          <p:spPr>
            <a:xfrm>
              <a:off x="48260" y="49530"/>
              <a:ext cx="9653270" cy="548640"/>
            </a:xfrm>
            <a:custGeom>
              <a:avLst/>
              <a:gdLst/>
              <a:ahLst/>
              <a:cxnLst/>
              <a:rect l="l" t="t" r="r" b="b"/>
              <a:pathLst>
                <a:path w="9653270" h="548640">
                  <a:moveTo>
                    <a:pt x="81280" y="247650"/>
                  </a:moveTo>
                  <a:cubicBezTo>
                    <a:pt x="292100" y="316230"/>
                    <a:pt x="339090" y="321310"/>
                    <a:pt x="386080" y="327660"/>
                  </a:cubicBezTo>
                  <a:cubicBezTo>
                    <a:pt x="433070" y="332740"/>
                    <a:pt x="483870" y="340360"/>
                    <a:pt x="528320" y="337820"/>
                  </a:cubicBezTo>
                  <a:cubicBezTo>
                    <a:pt x="568960" y="335280"/>
                    <a:pt x="608330" y="327660"/>
                    <a:pt x="645160" y="317500"/>
                  </a:cubicBezTo>
                  <a:cubicBezTo>
                    <a:pt x="680720" y="307340"/>
                    <a:pt x="715010" y="295910"/>
                    <a:pt x="748030" y="278130"/>
                  </a:cubicBezTo>
                  <a:cubicBezTo>
                    <a:pt x="783590" y="259080"/>
                    <a:pt x="820420" y="231140"/>
                    <a:pt x="850900" y="208280"/>
                  </a:cubicBezTo>
                  <a:cubicBezTo>
                    <a:pt x="876300" y="189230"/>
                    <a:pt x="896620" y="173990"/>
                    <a:pt x="918210" y="151130"/>
                  </a:cubicBezTo>
                  <a:cubicBezTo>
                    <a:pt x="942340" y="125730"/>
                    <a:pt x="962660" y="77470"/>
                    <a:pt x="986790" y="60960"/>
                  </a:cubicBezTo>
                  <a:cubicBezTo>
                    <a:pt x="1004570" y="49530"/>
                    <a:pt x="1024890" y="44450"/>
                    <a:pt x="1041400" y="48260"/>
                  </a:cubicBezTo>
                  <a:cubicBezTo>
                    <a:pt x="1056640" y="52070"/>
                    <a:pt x="1075690" y="71120"/>
                    <a:pt x="1082040" y="86360"/>
                  </a:cubicBezTo>
                  <a:cubicBezTo>
                    <a:pt x="1087120" y="99060"/>
                    <a:pt x="1084580" y="118110"/>
                    <a:pt x="1080770" y="129540"/>
                  </a:cubicBezTo>
                  <a:cubicBezTo>
                    <a:pt x="1076960" y="138430"/>
                    <a:pt x="1065530" y="140970"/>
                    <a:pt x="1062990" y="152400"/>
                  </a:cubicBezTo>
                  <a:cubicBezTo>
                    <a:pt x="1057910" y="176530"/>
                    <a:pt x="1075690" y="240030"/>
                    <a:pt x="1096010" y="276860"/>
                  </a:cubicBezTo>
                  <a:cubicBezTo>
                    <a:pt x="1116330" y="312420"/>
                    <a:pt x="1154430" y="347980"/>
                    <a:pt x="1184910" y="369570"/>
                  </a:cubicBezTo>
                  <a:cubicBezTo>
                    <a:pt x="1207770" y="386080"/>
                    <a:pt x="1224280" y="393700"/>
                    <a:pt x="1254760" y="401320"/>
                  </a:cubicBezTo>
                  <a:cubicBezTo>
                    <a:pt x="1305560" y="414020"/>
                    <a:pt x="1399540" y="426720"/>
                    <a:pt x="1470660" y="417830"/>
                  </a:cubicBezTo>
                  <a:cubicBezTo>
                    <a:pt x="1541780" y="408940"/>
                    <a:pt x="1625600" y="370840"/>
                    <a:pt x="1681480" y="345440"/>
                  </a:cubicBezTo>
                  <a:cubicBezTo>
                    <a:pt x="1722120" y="327660"/>
                    <a:pt x="1746250" y="314960"/>
                    <a:pt x="1781810" y="289560"/>
                  </a:cubicBezTo>
                  <a:cubicBezTo>
                    <a:pt x="1831340" y="255270"/>
                    <a:pt x="1892300" y="187960"/>
                    <a:pt x="1943100" y="152400"/>
                  </a:cubicBezTo>
                  <a:cubicBezTo>
                    <a:pt x="1983740" y="124460"/>
                    <a:pt x="2024380" y="86360"/>
                    <a:pt x="2059940" y="87630"/>
                  </a:cubicBezTo>
                  <a:cubicBezTo>
                    <a:pt x="2090420" y="88900"/>
                    <a:pt x="2120900" y="120650"/>
                    <a:pt x="2145030" y="139700"/>
                  </a:cubicBezTo>
                  <a:cubicBezTo>
                    <a:pt x="2167890" y="157480"/>
                    <a:pt x="2178050" y="179070"/>
                    <a:pt x="2203450" y="199390"/>
                  </a:cubicBezTo>
                  <a:cubicBezTo>
                    <a:pt x="2240280" y="228600"/>
                    <a:pt x="2296160" y="265430"/>
                    <a:pt x="2350770" y="285750"/>
                  </a:cubicBezTo>
                  <a:cubicBezTo>
                    <a:pt x="2410460" y="307340"/>
                    <a:pt x="2489200" y="316230"/>
                    <a:pt x="2551430" y="321310"/>
                  </a:cubicBezTo>
                  <a:cubicBezTo>
                    <a:pt x="2606040" y="325120"/>
                    <a:pt x="2654300" y="322580"/>
                    <a:pt x="2703830" y="317500"/>
                  </a:cubicBezTo>
                  <a:cubicBezTo>
                    <a:pt x="2750820" y="312420"/>
                    <a:pt x="2788920" y="306070"/>
                    <a:pt x="2840990" y="292100"/>
                  </a:cubicBezTo>
                  <a:cubicBezTo>
                    <a:pt x="2912110" y="273050"/>
                    <a:pt x="3011170" y="236220"/>
                    <a:pt x="3088640" y="200660"/>
                  </a:cubicBezTo>
                  <a:cubicBezTo>
                    <a:pt x="3162300" y="166370"/>
                    <a:pt x="3239770" y="106680"/>
                    <a:pt x="3296920" y="83820"/>
                  </a:cubicBezTo>
                  <a:cubicBezTo>
                    <a:pt x="3333750" y="68580"/>
                    <a:pt x="3356610" y="49530"/>
                    <a:pt x="3390900" y="58420"/>
                  </a:cubicBezTo>
                  <a:cubicBezTo>
                    <a:pt x="3446780" y="73660"/>
                    <a:pt x="3529330" y="209550"/>
                    <a:pt x="3582670" y="246380"/>
                  </a:cubicBezTo>
                  <a:cubicBezTo>
                    <a:pt x="3614420" y="267970"/>
                    <a:pt x="3632200" y="275590"/>
                    <a:pt x="3666490" y="285750"/>
                  </a:cubicBezTo>
                  <a:cubicBezTo>
                    <a:pt x="3716020" y="299720"/>
                    <a:pt x="3803650" y="308610"/>
                    <a:pt x="3854450" y="309880"/>
                  </a:cubicBezTo>
                  <a:cubicBezTo>
                    <a:pt x="3888740" y="311150"/>
                    <a:pt x="3906520" y="312420"/>
                    <a:pt x="3939540" y="304800"/>
                  </a:cubicBezTo>
                  <a:cubicBezTo>
                    <a:pt x="3989070" y="293370"/>
                    <a:pt x="4074160" y="257810"/>
                    <a:pt x="4118610" y="233680"/>
                  </a:cubicBezTo>
                  <a:cubicBezTo>
                    <a:pt x="4149090" y="217170"/>
                    <a:pt x="4163060" y="207010"/>
                    <a:pt x="4188460" y="182880"/>
                  </a:cubicBezTo>
                  <a:cubicBezTo>
                    <a:pt x="4226560" y="147320"/>
                    <a:pt x="4279900" y="58420"/>
                    <a:pt x="4312920" y="29210"/>
                  </a:cubicBezTo>
                  <a:cubicBezTo>
                    <a:pt x="4329430" y="13970"/>
                    <a:pt x="4339590" y="5080"/>
                    <a:pt x="4356100" y="2540"/>
                  </a:cubicBezTo>
                  <a:cubicBezTo>
                    <a:pt x="4375150" y="0"/>
                    <a:pt x="4405630" y="8890"/>
                    <a:pt x="4419600" y="21590"/>
                  </a:cubicBezTo>
                  <a:cubicBezTo>
                    <a:pt x="4432300" y="31750"/>
                    <a:pt x="4439920" y="52070"/>
                    <a:pt x="4441190" y="67310"/>
                  </a:cubicBezTo>
                  <a:cubicBezTo>
                    <a:pt x="4442460" y="82550"/>
                    <a:pt x="4420870" y="100330"/>
                    <a:pt x="4427220" y="115570"/>
                  </a:cubicBezTo>
                  <a:cubicBezTo>
                    <a:pt x="4437380" y="140970"/>
                    <a:pt x="4500880" y="163830"/>
                    <a:pt x="4540250" y="185420"/>
                  </a:cubicBezTo>
                  <a:cubicBezTo>
                    <a:pt x="4579620" y="207010"/>
                    <a:pt x="4613910" y="232410"/>
                    <a:pt x="4660900" y="246380"/>
                  </a:cubicBezTo>
                  <a:cubicBezTo>
                    <a:pt x="4718050" y="262890"/>
                    <a:pt x="4806950" y="266700"/>
                    <a:pt x="4861560" y="265430"/>
                  </a:cubicBezTo>
                  <a:cubicBezTo>
                    <a:pt x="4900930" y="264160"/>
                    <a:pt x="4921250" y="261620"/>
                    <a:pt x="4960620" y="252730"/>
                  </a:cubicBezTo>
                  <a:cubicBezTo>
                    <a:pt x="5020310" y="238760"/>
                    <a:pt x="5101590" y="209550"/>
                    <a:pt x="5181600" y="175260"/>
                  </a:cubicBezTo>
                  <a:cubicBezTo>
                    <a:pt x="5283200" y="132080"/>
                    <a:pt x="5435600" y="3810"/>
                    <a:pt x="5518150" y="7620"/>
                  </a:cubicBezTo>
                  <a:cubicBezTo>
                    <a:pt x="5567680" y="10160"/>
                    <a:pt x="5596890" y="50800"/>
                    <a:pt x="5633720" y="78740"/>
                  </a:cubicBezTo>
                  <a:cubicBezTo>
                    <a:pt x="5673090" y="107950"/>
                    <a:pt x="5707380" y="156210"/>
                    <a:pt x="5746750" y="182880"/>
                  </a:cubicBezTo>
                  <a:cubicBezTo>
                    <a:pt x="5782310" y="207010"/>
                    <a:pt x="5817870" y="223520"/>
                    <a:pt x="5855970" y="237490"/>
                  </a:cubicBezTo>
                  <a:cubicBezTo>
                    <a:pt x="5895340" y="252730"/>
                    <a:pt x="5928360" y="261620"/>
                    <a:pt x="5977890" y="270510"/>
                  </a:cubicBezTo>
                  <a:cubicBezTo>
                    <a:pt x="6049010" y="283210"/>
                    <a:pt x="6168390" y="293370"/>
                    <a:pt x="6243320" y="294640"/>
                  </a:cubicBezTo>
                  <a:cubicBezTo>
                    <a:pt x="6299200" y="294640"/>
                    <a:pt x="6329680" y="292100"/>
                    <a:pt x="6388100" y="284480"/>
                  </a:cubicBezTo>
                  <a:cubicBezTo>
                    <a:pt x="6479540" y="271780"/>
                    <a:pt x="6637020" y="242570"/>
                    <a:pt x="6734810" y="210820"/>
                  </a:cubicBezTo>
                  <a:cubicBezTo>
                    <a:pt x="6812280" y="185420"/>
                    <a:pt x="6878320" y="137160"/>
                    <a:pt x="6934200" y="120650"/>
                  </a:cubicBezTo>
                  <a:cubicBezTo>
                    <a:pt x="6971030" y="110490"/>
                    <a:pt x="6997700" y="95250"/>
                    <a:pt x="7029450" y="106680"/>
                  </a:cubicBezTo>
                  <a:cubicBezTo>
                    <a:pt x="7077710" y="124460"/>
                    <a:pt x="7120890" y="238760"/>
                    <a:pt x="7171690" y="273050"/>
                  </a:cubicBezTo>
                  <a:cubicBezTo>
                    <a:pt x="7209790" y="299720"/>
                    <a:pt x="7250430" y="309880"/>
                    <a:pt x="7292340" y="314960"/>
                  </a:cubicBezTo>
                  <a:cubicBezTo>
                    <a:pt x="7335520" y="321310"/>
                    <a:pt x="7387590" y="314960"/>
                    <a:pt x="7429500" y="306070"/>
                  </a:cubicBezTo>
                  <a:cubicBezTo>
                    <a:pt x="7467600" y="298450"/>
                    <a:pt x="7496810" y="287020"/>
                    <a:pt x="7534910" y="267970"/>
                  </a:cubicBezTo>
                  <a:cubicBezTo>
                    <a:pt x="7585710" y="242570"/>
                    <a:pt x="7650480" y="196850"/>
                    <a:pt x="7703820" y="156210"/>
                  </a:cubicBezTo>
                  <a:cubicBezTo>
                    <a:pt x="7755890" y="116840"/>
                    <a:pt x="7813040" y="48260"/>
                    <a:pt x="7849870" y="29210"/>
                  </a:cubicBezTo>
                  <a:cubicBezTo>
                    <a:pt x="7868920" y="19050"/>
                    <a:pt x="7881620" y="15240"/>
                    <a:pt x="7896860" y="17780"/>
                  </a:cubicBezTo>
                  <a:cubicBezTo>
                    <a:pt x="7914640" y="20320"/>
                    <a:pt x="7941310" y="38100"/>
                    <a:pt x="7951470" y="53340"/>
                  </a:cubicBezTo>
                  <a:cubicBezTo>
                    <a:pt x="7960360" y="67310"/>
                    <a:pt x="7960360" y="88900"/>
                    <a:pt x="7957820" y="102870"/>
                  </a:cubicBezTo>
                  <a:cubicBezTo>
                    <a:pt x="7955280" y="114300"/>
                    <a:pt x="7940040" y="120650"/>
                    <a:pt x="7942580" y="132080"/>
                  </a:cubicBezTo>
                  <a:cubicBezTo>
                    <a:pt x="7950200" y="163830"/>
                    <a:pt x="8088630" y="240030"/>
                    <a:pt x="8141970" y="265430"/>
                  </a:cubicBezTo>
                  <a:cubicBezTo>
                    <a:pt x="8173720" y="280670"/>
                    <a:pt x="8190230" y="285750"/>
                    <a:pt x="8223250" y="292100"/>
                  </a:cubicBezTo>
                  <a:cubicBezTo>
                    <a:pt x="8271510" y="300990"/>
                    <a:pt x="8343900" y="307340"/>
                    <a:pt x="8408670" y="300990"/>
                  </a:cubicBezTo>
                  <a:cubicBezTo>
                    <a:pt x="8481060" y="293370"/>
                    <a:pt x="8564880" y="267970"/>
                    <a:pt x="8633460" y="243840"/>
                  </a:cubicBezTo>
                  <a:cubicBezTo>
                    <a:pt x="8694420" y="222250"/>
                    <a:pt x="8746490" y="168910"/>
                    <a:pt x="8798560" y="167640"/>
                  </a:cubicBezTo>
                  <a:cubicBezTo>
                    <a:pt x="8844280" y="166370"/>
                    <a:pt x="8887460" y="195580"/>
                    <a:pt x="8926830" y="219710"/>
                  </a:cubicBezTo>
                  <a:cubicBezTo>
                    <a:pt x="8966200" y="243840"/>
                    <a:pt x="8997950" y="294640"/>
                    <a:pt x="9034780" y="313690"/>
                  </a:cubicBezTo>
                  <a:cubicBezTo>
                    <a:pt x="9065260" y="328930"/>
                    <a:pt x="9095740" y="330200"/>
                    <a:pt x="9127490" y="335280"/>
                  </a:cubicBezTo>
                  <a:cubicBezTo>
                    <a:pt x="9161780" y="341630"/>
                    <a:pt x="9196070" y="347980"/>
                    <a:pt x="9234170" y="347980"/>
                  </a:cubicBezTo>
                  <a:cubicBezTo>
                    <a:pt x="9276080" y="347980"/>
                    <a:pt x="9325610" y="342900"/>
                    <a:pt x="9366250" y="335280"/>
                  </a:cubicBezTo>
                  <a:cubicBezTo>
                    <a:pt x="9403080" y="327660"/>
                    <a:pt x="9436100" y="318770"/>
                    <a:pt x="9470390" y="304800"/>
                  </a:cubicBezTo>
                  <a:cubicBezTo>
                    <a:pt x="9508490" y="289560"/>
                    <a:pt x="9583420" y="240030"/>
                    <a:pt x="9585960" y="243840"/>
                  </a:cubicBezTo>
                  <a:cubicBezTo>
                    <a:pt x="9587230" y="246380"/>
                    <a:pt x="9545320" y="276860"/>
                    <a:pt x="9546590" y="280670"/>
                  </a:cubicBezTo>
                  <a:cubicBezTo>
                    <a:pt x="9547860" y="283210"/>
                    <a:pt x="9577070" y="266700"/>
                    <a:pt x="9589770" y="266700"/>
                  </a:cubicBezTo>
                  <a:cubicBezTo>
                    <a:pt x="9599930" y="266700"/>
                    <a:pt x="9610090" y="270510"/>
                    <a:pt x="9618980" y="275590"/>
                  </a:cubicBezTo>
                  <a:cubicBezTo>
                    <a:pt x="9627870" y="280670"/>
                    <a:pt x="9635490" y="288290"/>
                    <a:pt x="9640570" y="297180"/>
                  </a:cubicBezTo>
                  <a:cubicBezTo>
                    <a:pt x="9646920" y="308610"/>
                    <a:pt x="9653270" y="326390"/>
                    <a:pt x="9649460" y="340360"/>
                  </a:cubicBezTo>
                  <a:cubicBezTo>
                    <a:pt x="9645650" y="356870"/>
                    <a:pt x="9627870" y="381000"/>
                    <a:pt x="9611360" y="388620"/>
                  </a:cubicBezTo>
                  <a:cubicBezTo>
                    <a:pt x="9594850" y="396240"/>
                    <a:pt x="9565640" y="391160"/>
                    <a:pt x="9551670" y="383540"/>
                  </a:cubicBezTo>
                  <a:cubicBezTo>
                    <a:pt x="9540240" y="377190"/>
                    <a:pt x="9531350" y="363220"/>
                    <a:pt x="9527540" y="351790"/>
                  </a:cubicBezTo>
                  <a:cubicBezTo>
                    <a:pt x="9523730" y="339090"/>
                    <a:pt x="9521190" y="323850"/>
                    <a:pt x="9526270" y="311150"/>
                  </a:cubicBezTo>
                  <a:cubicBezTo>
                    <a:pt x="9532620" y="295910"/>
                    <a:pt x="9552940" y="275590"/>
                    <a:pt x="9568180" y="269240"/>
                  </a:cubicBezTo>
                  <a:cubicBezTo>
                    <a:pt x="9580880" y="264160"/>
                    <a:pt x="9596120" y="266700"/>
                    <a:pt x="9608820" y="270510"/>
                  </a:cubicBezTo>
                  <a:cubicBezTo>
                    <a:pt x="9621520" y="274320"/>
                    <a:pt x="9634220" y="284480"/>
                    <a:pt x="9640570" y="295910"/>
                  </a:cubicBezTo>
                  <a:cubicBezTo>
                    <a:pt x="9648190" y="311150"/>
                    <a:pt x="9652000" y="339090"/>
                    <a:pt x="9644380" y="355600"/>
                  </a:cubicBezTo>
                  <a:cubicBezTo>
                    <a:pt x="9636760" y="372110"/>
                    <a:pt x="9613900" y="388620"/>
                    <a:pt x="9598660" y="392430"/>
                  </a:cubicBezTo>
                  <a:cubicBezTo>
                    <a:pt x="9585960" y="396240"/>
                    <a:pt x="9569450" y="392430"/>
                    <a:pt x="9558020" y="386080"/>
                  </a:cubicBezTo>
                  <a:cubicBezTo>
                    <a:pt x="9546590" y="379730"/>
                    <a:pt x="9535160" y="370840"/>
                    <a:pt x="9530080" y="358140"/>
                  </a:cubicBezTo>
                  <a:cubicBezTo>
                    <a:pt x="9523730" y="342900"/>
                    <a:pt x="9525000" y="313690"/>
                    <a:pt x="9531350" y="298450"/>
                  </a:cubicBezTo>
                  <a:cubicBezTo>
                    <a:pt x="9536430" y="287020"/>
                    <a:pt x="9549130" y="278130"/>
                    <a:pt x="9560560" y="273050"/>
                  </a:cubicBezTo>
                  <a:cubicBezTo>
                    <a:pt x="9573260" y="267970"/>
                    <a:pt x="9591040" y="264160"/>
                    <a:pt x="9605010" y="269240"/>
                  </a:cubicBezTo>
                  <a:cubicBezTo>
                    <a:pt x="9620250" y="274320"/>
                    <a:pt x="9640570" y="297180"/>
                    <a:pt x="9646920" y="311150"/>
                  </a:cubicBezTo>
                  <a:cubicBezTo>
                    <a:pt x="9652000" y="321310"/>
                    <a:pt x="9652000" y="330200"/>
                    <a:pt x="9649460" y="340360"/>
                  </a:cubicBezTo>
                  <a:cubicBezTo>
                    <a:pt x="9646920" y="353060"/>
                    <a:pt x="9638030" y="374650"/>
                    <a:pt x="9626600" y="379730"/>
                  </a:cubicBezTo>
                  <a:cubicBezTo>
                    <a:pt x="9616440" y="384810"/>
                    <a:pt x="9605010" y="372110"/>
                    <a:pt x="9587230" y="374650"/>
                  </a:cubicBezTo>
                  <a:cubicBezTo>
                    <a:pt x="9545320" y="379730"/>
                    <a:pt x="9447530" y="434340"/>
                    <a:pt x="9382760" y="450850"/>
                  </a:cubicBezTo>
                  <a:cubicBezTo>
                    <a:pt x="9326880" y="466090"/>
                    <a:pt x="9271000" y="474980"/>
                    <a:pt x="9220200" y="476250"/>
                  </a:cubicBezTo>
                  <a:cubicBezTo>
                    <a:pt x="9175750" y="477520"/>
                    <a:pt x="9138920" y="472440"/>
                    <a:pt x="9095740" y="464820"/>
                  </a:cubicBezTo>
                  <a:cubicBezTo>
                    <a:pt x="9050020" y="457200"/>
                    <a:pt x="8991600" y="447040"/>
                    <a:pt x="8953500" y="427990"/>
                  </a:cubicBezTo>
                  <a:cubicBezTo>
                    <a:pt x="8923020" y="412750"/>
                    <a:pt x="8898890" y="393700"/>
                    <a:pt x="8879840" y="370840"/>
                  </a:cubicBezTo>
                  <a:cubicBezTo>
                    <a:pt x="8862060" y="347980"/>
                    <a:pt x="8864600" y="300990"/>
                    <a:pt x="8840470" y="292100"/>
                  </a:cubicBezTo>
                  <a:cubicBezTo>
                    <a:pt x="8804910" y="278130"/>
                    <a:pt x="8729980" y="337820"/>
                    <a:pt x="8666480" y="359410"/>
                  </a:cubicBezTo>
                  <a:cubicBezTo>
                    <a:pt x="8590280" y="384810"/>
                    <a:pt x="8496300" y="422910"/>
                    <a:pt x="8412480" y="431800"/>
                  </a:cubicBezTo>
                  <a:cubicBezTo>
                    <a:pt x="8333740" y="440690"/>
                    <a:pt x="8243570" y="430530"/>
                    <a:pt x="8181340" y="417830"/>
                  </a:cubicBezTo>
                  <a:cubicBezTo>
                    <a:pt x="8136890" y="408940"/>
                    <a:pt x="8106410" y="396240"/>
                    <a:pt x="8070850" y="379730"/>
                  </a:cubicBezTo>
                  <a:cubicBezTo>
                    <a:pt x="8035290" y="363220"/>
                    <a:pt x="8001000" y="341630"/>
                    <a:pt x="7969250" y="316230"/>
                  </a:cubicBezTo>
                  <a:cubicBezTo>
                    <a:pt x="7937500" y="290830"/>
                    <a:pt x="7903210" y="256540"/>
                    <a:pt x="7881620" y="226060"/>
                  </a:cubicBezTo>
                  <a:cubicBezTo>
                    <a:pt x="7863840" y="200660"/>
                    <a:pt x="7849870" y="176530"/>
                    <a:pt x="7842250" y="147320"/>
                  </a:cubicBezTo>
                  <a:cubicBezTo>
                    <a:pt x="7833360" y="115570"/>
                    <a:pt x="7823200" y="62230"/>
                    <a:pt x="7837170" y="40640"/>
                  </a:cubicBezTo>
                  <a:cubicBezTo>
                    <a:pt x="7847330" y="24130"/>
                    <a:pt x="7877810" y="15240"/>
                    <a:pt x="7896860" y="17780"/>
                  </a:cubicBezTo>
                  <a:cubicBezTo>
                    <a:pt x="7915910" y="20320"/>
                    <a:pt x="7941310" y="38100"/>
                    <a:pt x="7951470" y="53340"/>
                  </a:cubicBezTo>
                  <a:cubicBezTo>
                    <a:pt x="7960360" y="67310"/>
                    <a:pt x="7960360" y="88900"/>
                    <a:pt x="7957820" y="102870"/>
                  </a:cubicBezTo>
                  <a:cubicBezTo>
                    <a:pt x="7955280" y="114300"/>
                    <a:pt x="7954010" y="119380"/>
                    <a:pt x="7942580" y="132080"/>
                  </a:cubicBezTo>
                  <a:cubicBezTo>
                    <a:pt x="7901940" y="177800"/>
                    <a:pt x="7675880" y="337820"/>
                    <a:pt x="7583170" y="388620"/>
                  </a:cubicBezTo>
                  <a:cubicBezTo>
                    <a:pt x="7531100" y="417830"/>
                    <a:pt x="7494270" y="430530"/>
                    <a:pt x="7452360" y="441960"/>
                  </a:cubicBezTo>
                  <a:cubicBezTo>
                    <a:pt x="7416800" y="450850"/>
                    <a:pt x="7390130" y="457200"/>
                    <a:pt x="7352030" y="455930"/>
                  </a:cubicBezTo>
                  <a:cubicBezTo>
                    <a:pt x="7301230" y="454660"/>
                    <a:pt x="7221220" y="439420"/>
                    <a:pt x="7172960" y="421640"/>
                  </a:cubicBezTo>
                  <a:cubicBezTo>
                    <a:pt x="7137400" y="407670"/>
                    <a:pt x="7110730" y="391160"/>
                    <a:pt x="7084060" y="370840"/>
                  </a:cubicBezTo>
                  <a:cubicBezTo>
                    <a:pt x="7056120" y="350520"/>
                    <a:pt x="7020560" y="327660"/>
                    <a:pt x="7009130" y="297180"/>
                  </a:cubicBezTo>
                  <a:cubicBezTo>
                    <a:pt x="6997700" y="266700"/>
                    <a:pt x="7033260" y="199390"/>
                    <a:pt x="7016750" y="187960"/>
                  </a:cubicBezTo>
                  <a:cubicBezTo>
                    <a:pt x="6996430" y="173990"/>
                    <a:pt x="6925310" y="240030"/>
                    <a:pt x="6866890" y="262890"/>
                  </a:cubicBezTo>
                  <a:cubicBezTo>
                    <a:pt x="6791960" y="292100"/>
                    <a:pt x="6681470" y="317500"/>
                    <a:pt x="6597650" y="337820"/>
                  </a:cubicBezTo>
                  <a:cubicBezTo>
                    <a:pt x="6526530" y="355600"/>
                    <a:pt x="6460490" y="369570"/>
                    <a:pt x="6396990" y="379730"/>
                  </a:cubicBezTo>
                  <a:cubicBezTo>
                    <a:pt x="6341110" y="388620"/>
                    <a:pt x="6290310" y="394970"/>
                    <a:pt x="6238240" y="397510"/>
                  </a:cubicBezTo>
                  <a:cubicBezTo>
                    <a:pt x="6187440" y="400050"/>
                    <a:pt x="6146800" y="400050"/>
                    <a:pt x="6089650" y="394970"/>
                  </a:cubicBezTo>
                  <a:cubicBezTo>
                    <a:pt x="6009640" y="387350"/>
                    <a:pt x="5880100" y="372110"/>
                    <a:pt x="5803900" y="349250"/>
                  </a:cubicBezTo>
                  <a:cubicBezTo>
                    <a:pt x="5749290" y="332740"/>
                    <a:pt x="5706110" y="313690"/>
                    <a:pt x="5666740" y="289560"/>
                  </a:cubicBezTo>
                  <a:cubicBezTo>
                    <a:pt x="5632450" y="269240"/>
                    <a:pt x="5599430" y="247650"/>
                    <a:pt x="5577840" y="218440"/>
                  </a:cubicBezTo>
                  <a:cubicBezTo>
                    <a:pt x="5556250" y="190500"/>
                    <a:pt x="5563870" y="128270"/>
                    <a:pt x="5534660" y="118110"/>
                  </a:cubicBezTo>
                  <a:cubicBezTo>
                    <a:pt x="5481320" y="99060"/>
                    <a:pt x="5325110" y="240030"/>
                    <a:pt x="5226050" y="285750"/>
                  </a:cubicBezTo>
                  <a:cubicBezTo>
                    <a:pt x="5139690" y="325120"/>
                    <a:pt x="5046980" y="364490"/>
                    <a:pt x="4978400" y="382270"/>
                  </a:cubicBezTo>
                  <a:cubicBezTo>
                    <a:pt x="4931410" y="394970"/>
                    <a:pt x="4903470" y="397510"/>
                    <a:pt x="4855210" y="398780"/>
                  </a:cubicBezTo>
                  <a:cubicBezTo>
                    <a:pt x="4787900" y="401320"/>
                    <a:pt x="4673600" y="394970"/>
                    <a:pt x="4611370" y="381000"/>
                  </a:cubicBezTo>
                  <a:cubicBezTo>
                    <a:pt x="4572000" y="372110"/>
                    <a:pt x="4546600" y="359410"/>
                    <a:pt x="4516120" y="342900"/>
                  </a:cubicBezTo>
                  <a:cubicBezTo>
                    <a:pt x="4485640" y="326390"/>
                    <a:pt x="4458970" y="308610"/>
                    <a:pt x="4431030" y="280670"/>
                  </a:cubicBezTo>
                  <a:cubicBezTo>
                    <a:pt x="4394200" y="243840"/>
                    <a:pt x="4339590" y="181610"/>
                    <a:pt x="4321810" y="134620"/>
                  </a:cubicBezTo>
                  <a:cubicBezTo>
                    <a:pt x="4307840" y="99060"/>
                    <a:pt x="4300220" y="50800"/>
                    <a:pt x="4312920" y="29210"/>
                  </a:cubicBezTo>
                  <a:cubicBezTo>
                    <a:pt x="4323080" y="11430"/>
                    <a:pt x="4353560" y="0"/>
                    <a:pt x="4373880" y="1270"/>
                  </a:cubicBezTo>
                  <a:cubicBezTo>
                    <a:pt x="4392930" y="2540"/>
                    <a:pt x="4419600" y="19050"/>
                    <a:pt x="4431030" y="34290"/>
                  </a:cubicBezTo>
                  <a:cubicBezTo>
                    <a:pt x="4441190" y="46990"/>
                    <a:pt x="4446270" y="64770"/>
                    <a:pt x="4441190" y="83820"/>
                  </a:cubicBezTo>
                  <a:cubicBezTo>
                    <a:pt x="4432300" y="121920"/>
                    <a:pt x="4368800" y="191770"/>
                    <a:pt x="4323080" y="234950"/>
                  </a:cubicBezTo>
                  <a:cubicBezTo>
                    <a:pt x="4278630" y="278130"/>
                    <a:pt x="4221480" y="314960"/>
                    <a:pt x="4173220" y="344170"/>
                  </a:cubicBezTo>
                  <a:cubicBezTo>
                    <a:pt x="4132580" y="368300"/>
                    <a:pt x="4095750" y="388620"/>
                    <a:pt x="4056380" y="402590"/>
                  </a:cubicBezTo>
                  <a:cubicBezTo>
                    <a:pt x="4019550" y="416560"/>
                    <a:pt x="3989070" y="425450"/>
                    <a:pt x="3945890" y="430530"/>
                  </a:cubicBezTo>
                  <a:cubicBezTo>
                    <a:pt x="3887470" y="436880"/>
                    <a:pt x="3796030" y="431800"/>
                    <a:pt x="3735070" y="424180"/>
                  </a:cubicBezTo>
                  <a:cubicBezTo>
                    <a:pt x="3688080" y="419100"/>
                    <a:pt x="3649980" y="412750"/>
                    <a:pt x="3610610" y="398780"/>
                  </a:cubicBezTo>
                  <a:cubicBezTo>
                    <a:pt x="3569970" y="384810"/>
                    <a:pt x="3533140" y="368300"/>
                    <a:pt x="3495040" y="339090"/>
                  </a:cubicBezTo>
                  <a:cubicBezTo>
                    <a:pt x="3444240" y="299720"/>
                    <a:pt x="3404870" y="182880"/>
                    <a:pt x="3345180" y="172720"/>
                  </a:cubicBezTo>
                  <a:cubicBezTo>
                    <a:pt x="3282950" y="162560"/>
                    <a:pt x="3205480" y="256540"/>
                    <a:pt x="3128010" y="292100"/>
                  </a:cubicBezTo>
                  <a:cubicBezTo>
                    <a:pt x="3045460" y="330200"/>
                    <a:pt x="2937510" y="370840"/>
                    <a:pt x="2861310" y="394970"/>
                  </a:cubicBezTo>
                  <a:cubicBezTo>
                    <a:pt x="2805430" y="412750"/>
                    <a:pt x="2764790" y="420370"/>
                    <a:pt x="2712720" y="429260"/>
                  </a:cubicBezTo>
                  <a:cubicBezTo>
                    <a:pt x="2656840" y="438150"/>
                    <a:pt x="2602230" y="449580"/>
                    <a:pt x="2538730" y="447040"/>
                  </a:cubicBezTo>
                  <a:cubicBezTo>
                    <a:pt x="2463800" y="444500"/>
                    <a:pt x="2372360" y="433070"/>
                    <a:pt x="2291080" y="402590"/>
                  </a:cubicBezTo>
                  <a:cubicBezTo>
                    <a:pt x="2199640" y="368300"/>
                    <a:pt x="2098040" y="231140"/>
                    <a:pt x="2018030" y="237490"/>
                  </a:cubicBezTo>
                  <a:cubicBezTo>
                    <a:pt x="1949450" y="242570"/>
                    <a:pt x="1892300" y="349250"/>
                    <a:pt x="1837690" y="387350"/>
                  </a:cubicBezTo>
                  <a:cubicBezTo>
                    <a:pt x="1797050" y="415290"/>
                    <a:pt x="1770380" y="430530"/>
                    <a:pt x="1724660" y="452120"/>
                  </a:cubicBezTo>
                  <a:cubicBezTo>
                    <a:pt x="1658620" y="482600"/>
                    <a:pt x="1544320" y="527050"/>
                    <a:pt x="1473200" y="539750"/>
                  </a:cubicBezTo>
                  <a:cubicBezTo>
                    <a:pt x="1423670" y="548640"/>
                    <a:pt x="1388110" y="543560"/>
                    <a:pt x="1343660" y="541020"/>
                  </a:cubicBezTo>
                  <a:cubicBezTo>
                    <a:pt x="1296670" y="538480"/>
                    <a:pt x="1240790" y="534670"/>
                    <a:pt x="1197610" y="520700"/>
                  </a:cubicBezTo>
                  <a:cubicBezTo>
                    <a:pt x="1159510" y="508000"/>
                    <a:pt x="1126490" y="488950"/>
                    <a:pt x="1096010" y="466090"/>
                  </a:cubicBezTo>
                  <a:cubicBezTo>
                    <a:pt x="1066800" y="444500"/>
                    <a:pt x="1038860" y="417830"/>
                    <a:pt x="1017270" y="387350"/>
                  </a:cubicBezTo>
                  <a:cubicBezTo>
                    <a:pt x="995680" y="358140"/>
                    <a:pt x="977900" y="325120"/>
                    <a:pt x="969010" y="287020"/>
                  </a:cubicBezTo>
                  <a:cubicBezTo>
                    <a:pt x="958850" y="243840"/>
                    <a:pt x="966470" y="182880"/>
                    <a:pt x="970280" y="142240"/>
                  </a:cubicBezTo>
                  <a:cubicBezTo>
                    <a:pt x="974090" y="110490"/>
                    <a:pt x="974090" y="76200"/>
                    <a:pt x="986790" y="60960"/>
                  </a:cubicBezTo>
                  <a:cubicBezTo>
                    <a:pt x="996950" y="49530"/>
                    <a:pt x="1013460" y="46990"/>
                    <a:pt x="1027430" y="46990"/>
                  </a:cubicBezTo>
                  <a:cubicBezTo>
                    <a:pt x="1040130" y="46990"/>
                    <a:pt x="1057910" y="54610"/>
                    <a:pt x="1066800" y="62230"/>
                  </a:cubicBezTo>
                  <a:cubicBezTo>
                    <a:pt x="1074420" y="68580"/>
                    <a:pt x="1079500" y="76200"/>
                    <a:pt x="1082040" y="86360"/>
                  </a:cubicBezTo>
                  <a:cubicBezTo>
                    <a:pt x="1085850" y="97790"/>
                    <a:pt x="1085850" y="116840"/>
                    <a:pt x="1080770" y="129540"/>
                  </a:cubicBezTo>
                  <a:cubicBezTo>
                    <a:pt x="1075690" y="143510"/>
                    <a:pt x="1065530" y="153670"/>
                    <a:pt x="1052830" y="167640"/>
                  </a:cubicBezTo>
                  <a:cubicBezTo>
                    <a:pt x="1035050" y="187960"/>
                    <a:pt x="1013460" y="209550"/>
                    <a:pt x="982980" y="233680"/>
                  </a:cubicBezTo>
                  <a:cubicBezTo>
                    <a:pt x="934720" y="273050"/>
                    <a:pt x="842010" y="340360"/>
                    <a:pt x="782320" y="370840"/>
                  </a:cubicBezTo>
                  <a:cubicBezTo>
                    <a:pt x="739140" y="393700"/>
                    <a:pt x="703580" y="403860"/>
                    <a:pt x="661670" y="414020"/>
                  </a:cubicBezTo>
                  <a:cubicBezTo>
                    <a:pt x="617220" y="425450"/>
                    <a:pt x="570230" y="431800"/>
                    <a:pt x="523240" y="434340"/>
                  </a:cubicBezTo>
                  <a:cubicBezTo>
                    <a:pt x="473710" y="436880"/>
                    <a:pt x="422910" y="431800"/>
                    <a:pt x="372110" y="427990"/>
                  </a:cubicBezTo>
                  <a:cubicBezTo>
                    <a:pt x="320040" y="424180"/>
                    <a:pt x="265430" y="420370"/>
                    <a:pt x="212090" y="410210"/>
                  </a:cubicBezTo>
                  <a:cubicBezTo>
                    <a:pt x="156210" y="400050"/>
                    <a:pt x="80010" y="383540"/>
                    <a:pt x="45720" y="367030"/>
                  </a:cubicBezTo>
                  <a:cubicBezTo>
                    <a:pt x="29210" y="358140"/>
                    <a:pt x="19050" y="351790"/>
                    <a:pt x="11430" y="340360"/>
                  </a:cubicBezTo>
                  <a:cubicBezTo>
                    <a:pt x="3810" y="328930"/>
                    <a:pt x="0" y="311150"/>
                    <a:pt x="2540" y="297180"/>
                  </a:cubicBezTo>
                  <a:cubicBezTo>
                    <a:pt x="5080" y="283210"/>
                    <a:pt x="13970" y="267970"/>
                    <a:pt x="25400" y="259080"/>
                  </a:cubicBezTo>
                  <a:cubicBezTo>
                    <a:pt x="38100" y="250190"/>
                    <a:pt x="81280" y="247650"/>
                    <a:pt x="81280" y="247650"/>
                  </a:cubicBezTo>
                </a:path>
              </a:pathLst>
            </a:custGeom>
            <a:solidFill>
              <a:srgbClr val="5D4141"/>
            </a:solidFill>
            <a:ln cap="sq">
              <a:noFill/>
              <a:prstDash val="solid"/>
              <a:miter/>
            </a:ln>
          </p:spPr>
        </p:sp>
      </p:grpSp>
      <p:sp>
        <p:nvSpPr>
          <p:cNvPr id="3" name="TextBox 4">
            <a:extLst>
              <a:ext uri="{FF2B5EF4-FFF2-40B4-BE49-F238E27FC236}">
                <a16:creationId xmlns:a16="http://schemas.microsoft.com/office/drawing/2014/main" id="{87005886-F06D-27B5-5D3F-CE5AEF616F79}"/>
              </a:ext>
            </a:extLst>
          </p:cNvPr>
          <p:cNvSpPr txBox="1"/>
          <p:nvPr/>
        </p:nvSpPr>
        <p:spPr>
          <a:xfrm>
            <a:off x="1600200" y="3103754"/>
            <a:ext cx="4191000" cy="4062651"/>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Tả</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ngụ</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tình</a:t>
            </a:r>
            <a:endParaRPr lang="en-US" sz="4400" b="1" dirty="0">
              <a:solidFill>
                <a:srgbClr val="000000"/>
              </a:solidFill>
              <a:latin typeface="Times New Roman" panose="02020603050405020304" pitchFamily="18" charset="0"/>
              <a:cs typeface="Times New Roman" panose="02020603050405020304" pitchFamily="18" charset="0"/>
            </a:endParaRPr>
          </a:p>
          <a:p>
            <a:pPr algn="just">
              <a:defRPr/>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thoại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Kiều</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thoại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TextBox 4">
            <a:extLst>
              <a:ext uri="{FF2B5EF4-FFF2-40B4-BE49-F238E27FC236}">
                <a16:creationId xmlns:a16="http://schemas.microsoft.com/office/drawing/2014/main" id="{E4423A97-4D23-7294-AD2F-2245B9D466AA}"/>
              </a:ext>
            </a:extLst>
          </p:cNvPr>
          <p:cNvSpPr txBox="1"/>
          <p:nvPr/>
        </p:nvSpPr>
        <p:spPr>
          <a:xfrm>
            <a:off x="7836405" y="3103754"/>
            <a:ext cx="8686800" cy="4739759"/>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Thủ</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tăng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cấp</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Sử</a:t>
            </a: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điệp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endParaRPr lang="en-US" sz="4400"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Điệp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khúc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buồn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trông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luôn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đặt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nhấn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mạnh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trạng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buồn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thương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cô</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độc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Thuý</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4536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89F6C-81D0-DAA7-640B-C8F75F5AFCE6}"/>
              </a:ext>
            </a:extLst>
          </p:cNvPr>
          <p:cNvPicPr>
            <a:picLocks noChangeAspect="1"/>
          </p:cNvPicPr>
          <p:nvPr/>
        </p:nvPicPr>
        <p:blipFill>
          <a:blip r:embed="rId3"/>
          <a:stretch>
            <a:fillRect/>
          </a:stretch>
        </p:blipFill>
        <p:spPr>
          <a:xfrm>
            <a:off x="1371600" y="0"/>
            <a:ext cx="7244550" cy="10287000"/>
          </a:xfrm>
          <a:prstGeom prst="rect">
            <a:avLst/>
          </a:prstGeom>
        </p:spPr>
      </p:pic>
      <p:pic>
        <p:nvPicPr>
          <p:cNvPr id="7" name="Picture 6">
            <a:extLst>
              <a:ext uri="{FF2B5EF4-FFF2-40B4-BE49-F238E27FC236}">
                <a16:creationId xmlns:a16="http://schemas.microsoft.com/office/drawing/2014/main" id="{AE550E47-805C-7695-B5A3-BF47A5DDC9A4}"/>
              </a:ext>
            </a:extLst>
          </p:cNvPr>
          <p:cNvPicPr>
            <a:picLocks noChangeAspect="1"/>
          </p:cNvPicPr>
          <p:nvPr/>
        </p:nvPicPr>
        <p:blipFill>
          <a:blip r:embed="rId4"/>
          <a:stretch>
            <a:fillRect/>
          </a:stretch>
        </p:blipFill>
        <p:spPr>
          <a:xfrm>
            <a:off x="9829800" y="0"/>
            <a:ext cx="7184571" cy="10287000"/>
          </a:xfrm>
          <a:prstGeom prst="rect">
            <a:avLst/>
          </a:prstGeom>
        </p:spPr>
      </p:pic>
    </p:spTree>
    <p:extLst>
      <p:ext uri="{BB962C8B-B14F-4D97-AF65-F5344CB8AC3E}">
        <p14:creationId xmlns:p14="http://schemas.microsoft.com/office/powerpoint/2010/main" val="163058197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0" y="800100"/>
            <a:ext cx="2911374" cy="769441"/>
          </a:xfrm>
          <a:prstGeom prst="rect">
            <a:avLst/>
          </a:prstGeom>
        </p:spPr>
        <p:txBody>
          <a:bodyPr wrap="none">
            <a:spAutoFit/>
          </a:bodyPr>
          <a:lstStyle/>
          <a:p>
            <a:pPr lvl="0" algn="just">
              <a:defRPr/>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thoại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66800" y="2400300"/>
            <a:ext cx="6019800" cy="5016758"/>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L</a:t>
            </a:r>
            <a:r>
              <a:rPr lang="vi-VN" sz="4000" dirty="0">
                <a:latin typeface="Times New Roman" panose="02020603050405020304" pitchFamily="18" charset="0"/>
                <a:cs typeface="Times New Roman" panose="02020603050405020304" pitchFamily="18" charset="0"/>
              </a:rPr>
              <a:t>à lời của nhân vật nói với chính mình hoặc nói với một người nào đó trong tưởng tượng.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Độc thoại thường diễn tả suy nghĩ, tình cảm đang diễn ra trong nội tâm nhân vật.</a:t>
            </a:r>
            <a:endParaRPr lang="en-US" sz="40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7744514" y="3422779"/>
            <a:ext cx="5080" cy="4343400"/>
          </a:xfrm>
          <a:prstGeom prst="line">
            <a:avLst/>
          </a:prstGeom>
          <a:ln w="57150">
            <a:prstDash val="dashDot"/>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417668" y="2400300"/>
            <a:ext cx="8879732" cy="7478970"/>
          </a:xfrm>
          <a:prstGeom prst="rect">
            <a:avLst/>
          </a:prstGeom>
        </p:spPr>
        <p:txBody>
          <a:bodyPr wrap="square">
            <a:spAutoFit/>
          </a:bodyPr>
          <a:lstStyle/>
          <a:p>
            <a:pPr algn="just"/>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nói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chính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7-14)</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Kim </a:t>
            </a:r>
            <a:r>
              <a:rPr lang="en-US" sz="4000" dirty="0" err="1">
                <a:latin typeface="Times New Roman" panose="02020603050405020304" pitchFamily="18" charset="0"/>
                <a:cs typeface="Times New Roman" panose="02020603050405020304" pitchFamily="18" charset="0"/>
              </a:rPr>
              <a:t>Trọng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lắng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Bộc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endParaRPr lang="en-US" sz="4000" dirty="0">
              <a:latin typeface="Times New Roman" panose="02020603050405020304" pitchFamily="18" charset="0"/>
              <a:cs typeface="Times New Roman" panose="02020603050405020304" pitchFamily="18" charset="0"/>
            </a:endParaRPr>
          </a:p>
        </p:txBody>
      </p:sp>
      <p:sp>
        <p:nvSpPr>
          <p:cNvPr id="4" name="Freeform 9">
            <a:extLst>
              <a:ext uri="{FF2B5EF4-FFF2-40B4-BE49-F238E27FC236}">
                <a16:creationId xmlns:a16="http://schemas.microsoft.com/office/drawing/2014/main" id="{41A4E583-76BC-E058-5989-9E1144DDB040}"/>
              </a:ext>
            </a:extLst>
          </p:cNvPr>
          <p:cNvSpPr/>
          <p:nvPr/>
        </p:nvSpPr>
        <p:spPr>
          <a:xfrm>
            <a:off x="0" y="8115300"/>
            <a:ext cx="8763000" cy="3886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3"/>
            <a:stretch>
              <a:fillRect t="-111764" r="-463" b="-1"/>
            </a:stretch>
          </a:blipFill>
        </p:spPr>
      </p:sp>
      <p:sp>
        <p:nvSpPr>
          <p:cNvPr id="6" name="Freeform 8">
            <a:extLst>
              <a:ext uri="{FF2B5EF4-FFF2-40B4-BE49-F238E27FC236}">
                <a16:creationId xmlns:a16="http://schemas.microsoft.com/office/drawing/2014/main" id="{577B6A6E-4CF8-4AF0-FAA8-F5F71F5E3EA3}"/>
              </a:ext>
            </a:extLst>
          </p:cNvPr>
          <p:cNvSpPr/>
          <p:nvPr/>
        </p:nvSpPr>
        <p:spPr>
          <a:xfrm>
            <a:off x="12892170" y="-813921"/>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4">
              <a:lum bright="70000" contrast="-70000"/>
            </a:blip>
            <a:stretch>
              <a:fillRect/>
            </a:stretch>
          </a:blipFill>
        </p:spPr>
      </p:sp>
    </p:spTree>
    <p:extLst>
      <p:ext uri="{BB962C8B-B14F-4D97-AF65-F5344CB8AC3E}">
        <p14:creationId xmlns:p14="http://schemas.microsoft.com/office/powerpoint/2010/main" val="96948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508468">
            <a:off x="12064264" y="-172122"/>
            <a:ext cx="4331226" cy="7028358"/>
          </a:xfrm>
          <a:custGeom>
            <a:avLst/>
            <a:gdLst/>
            <a:ahLst/>
            <a:cxnLst/>
            <a:rect l="l" t="t" r="r" b="b"/>
            <a:pathLst>
              <a:path w="4331226" h="7028358">
                <a:moveTo>
                  <a:pt x="0" y="0"/>
                </a:moveTo>
                <a:lnTo>
                  <a:pt x="4331226" y="0"/>
                </a:lnTo>
                <a:lnTo>
                  <a:pt x="4331226" y="7028359"/>
                </a:lnTo>
                <a:lnTo>
                  <a:pt x="0" y="7028359"/>
                </a:lnTo>
                <a:lnTo>
                  <a:pt x="0" y="0"/>
                </a:lnTo>
                <a:close/>
              </a:path>
            </a:pathLst>
          </a:custGeom>
          <a:blipFill>
            <a:blip r:embed="rId3"/>
            <a:stretch>
              <a:fillRect/>
            </a:stretch>
          </a:blipFill>
        </p:spPr>
      </p:sp>
      <p:grpSp>
        <p:nvGrpSpPr>
          <p:cNvPr id="3" name="Group 3"/>
          <p:cNvGrpSpPr>
            <a:grpSpLocks noChangeAspect="1"/>
          </p:cNvGrpSpPr>
          <p:nvPr/>
        </p:nvGrpSpPr>
        <p:grpSpPr>
          <a:xfrm rot="243924">
            <a:off x="10009761" y="2085282"/>
            <a:ext cx="7036874" cy="7036874"/>
            <a:chOff x="0" y="0"/>
            <a:chExt cx="19050000" cy="19050000"/>
          </a:xfrm>
        </p:grpSpPr>
        <p:sp>
          <p:nvSpPr>
            <p:cNvPr id="4" name="Freeform 4"/>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t="-6534" b="-6534"/>
              </a:stretch>
            </a:blipFill>
          </p:spPr>
        </p:sp>
        <p:sp>
          <p:nvSpPr>
            <p:cNvPr id="5" name="Freeform 5"/>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6" name="Freeform 6"/>
          <p:cNvSpPr/>
          <p:nvPr/>
        </p:nvSpPr>
        <p:spPr>
          <a:xfrm rot="374455">
            <a:off x="9200626" y="8165105"/>
            <a:ext cx="4734768" cy="1299909"/>
          </a:xfrm>
          <a:custGeom>
            <a:avLst/>
            <a:gdLst/>
            <a:ahLst/>
            <a:cxnLst/>
            <a:rect l="l" t="t" r="r" b="b"/>
            <a:pathLst>
              <a:path w="4734768" h="1299909">
                <a:moveTo>
                  <a:pt x="0" y="0"/>
                </a:moveTo>
                <a:lnTo>
                  <a:pt x="4734768" y="0"/>
                </a:lnTo>
                <a:lnTo>
                  <a:pt x="4734768" y="1299909"/>
                </a:lnTo>
                <a:lnTo>
                  <a:pt x="0" y="12999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4">
            <a:extLst>
              <a:ext uri="{FF2B5EF4-FFF2-40B4-BE49-F238E27FC236}">
                <a16:creationId xmlns:a16="http://schemas.microsoft.com/office/drawing/2014/main" id="{919A1C3B-48B0-F09D-1B63-8D8522623D13}"/>
              </a:ext>
            </a:extLst>
          </p:cNvPr>
          <p:cNvSpPr txBox="1"/>
          <p:nvPr/>
        </p:nvSpPr>
        <p:spPr>
          <a:xfrm>
            <a:off x="-381000" y="3572394"/>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 </a:t>
            </a:r>
          </a:p>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ĐỌC- TÌM HIỂU CHUNG</a:t>
            </a:r>
          </a:p>
        </p:txBody>
      </p:sp>
      <p:pic>
        <p:nvPicPr>
          <p:cNvPr id="13" name="Picture 12">
            <a:extLst>
              <a:ext uri="{FF2B5EF4-FFF2-40B4-BE49-F238E27FC236}">
                <a16:creationId xmlns:a16="http://schemas.microsoft.com/office/drawing/2014/main" id="{C4F7CDB0-538F-6A74-0710-7BB9BE6D0BDA}"/>
              </a:ext>
            </a:extLst>
          </p:cNvPr>
          <p:cNvPicPr>
            <a:picLocks noChangeAspect="1"/>
          </p:cNvPicPr>
          <p:nvPr/>
        </p:nvPicPr>
        <p:blipFill>
          <a:blip r:embed="rId8">
            <a:duotone>
              <a:schemeClr val="bg2">
                <a:shade val="45000"/>
                <a:satMod val="135000"/>
              </a:schemeClr>
              <a:prstClr val="white"/>
            </a:duotone>
          </a:blip>
          <a:stretch>
            <a:fillRect/>
          </a:stretch>
        </p:blipFill>
        <p:spPr>
          <a:xfrm>
            <a:off x="-1577213" y="-1406613"/>
            <a:ext cx="6029467" cy="411515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733309"/>
              </p:ext>
            </p:extLst>
          </p:nvPr>
        </p:nvGraphicFramePr>
        <p:xfrm>
          <a:off x="914400" y="647700"/>
          <a:ext cx="16611600" cy="7366000"/>
        </p:xfrm>
        <a:graphic>
          <a:graphicData uri="http://schemas.openxmlformats.org/drawingml/2006/table">
            <a:tbl>
              <a:tblPr firstRow="1" bandRow="1">
                <a:tableStyleId>{5940675A-B579-460E-94D1-54222C63F5DA}</a:tableStyleId>
              </a:tblPr>
              <a:tblGrid>
                <a:gridCol w="6324600">
                  <a:extLst>
                    <a:ext uri="{9D8B030D-6E8A-4147-A177-3AD203B41FA5}">
                      <a16:colId xmlns:a16="http://schemas.microsoft.com/office/drawing/2014/main" val="2003130029"/>
                    </a:ext>
                  </a:extLst>
                </a:gridCol>
                <a:gridCol w="10287000">
                  <a:extLst>
                    <a:ext uri="{9D8B030D-6E8A-4147-A177-3AD203B41FA5}">
                      <a16:colId xmlns:a16="http://schemas.microsoft.com/office/drawing/2014/main" val="2494934862"/>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endParaRPr lang="en-US" sz="4400" b="1" dirty="0">
                        <a:solidFill>
                          <a:srgbClr val="000000"/>
                        </a:solidFill>
                        <a:latin typeface="Times New Roman" panose="02020603050405020304" pitchFamily="18" charset="0"/>
                        <a:cs typeface="Times New Roman" panose="02020603050405020304" pitchFamily="18" charset="0"/>
                      </a:endParaRPr>
                    </a:p>
                  </a:txBody>
                  <a:tcPr>
                    <a:solidFill>
                      <a:schemeClr val="bg1">
                        <a:lumMod val="85000"/>
                      </a:schemeClr>
                    </a:solidFill>
                  </a:tcPr>
                </a:tc>
                <a:tc hMerge="1">
                  <a:txBody>
                    <a:bodyPr/>
                    <a:lstStyle/>
                    <a:p>
                      <a:endParaRPr lang="en-US" dirty="0"/>
                    </a:p>
                  </a:txBody>
                  <a:tcPr/>
                </a:tc>
                <a:extLst>
                  <a:ext uri="{0D108BD9-81ED-4DB2-BD59-A6C34878D82A}">
                    <a16:rowId xmlns:a16="http://schemas.microsoft.com/office/drawing/2014/main" val="3136748862"/>
                  </a:ext>
                </a:extLst>
              </a:tr>
              <a:tr h="370840">
                <a:tc>
                  <a:txBody>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buồm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xa</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vọng</a:t>
                      </a:r>
                      <a:r>
                        <a:rPr lang="en-US" sz="4400" baseline="0" dirty="0">
                          <a:latin typeface="Times New Roman" panose="02020603050405020304" pitchFamily="18" charset="0"/>
                          <a:cs typeface="Times New Roman" panose="02020603050405020304" pitchFamily="18" charset="0"/>
                        </a:rPr>
                        <a:t> </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càng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nàng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thêm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rầu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vọng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818683401"/>
                  </a:ext>
                </a:extLst>
              </a:tr>
              <a:tr h="370840">
                <a:tc>
                  <a:txBody>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cán</a:t>
                      </a:r>
                      <a:r>
                        <a:rPr lang="en-US" sz="4400" baseline="0" dirty="0" err="1">
                          <a:latin typeface="Times New Roman" panose="02020603050405020304" pitchFamily="18" charset="0"/>
                          <a:cs typeface="Times New Roman" panose="02020603050405020304" pitchFamily="18" charset="0"/>
                        </a:rPr>
                        <a:t>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trôi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theo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dòng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nước</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hướng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định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ngày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trở</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lại</a:t>
                      </a:r>
                      <a:r>
                        <a:rPr lang="en-US" sz="4400" baseline="0" dirty="0">
                          <a:latin typeface="Times New Roman" panose="02020603050405020304" pitchFamily="18" charset="0"/>
                          <a:cs typeface="Times New Roman" panose="02020603050405020304" pitchFamily="18" charset="0"/>
                        </a:rPr>
                        <a:t> </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lai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mờ</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mịt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nàng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Kiều</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189011814"/>
                  </a:ext>
                </a:extLst>
              </a:tr>
              <a:tr h="436880">
                <a:tc>
                  <a:txBody>
                    <a:bodyPr/>
                    <a:lstStyle/>
                    <a:p>
                      <a:pPr algn="just"/>
                      <a:r>
                        <a:rPr lang="en-US" sz="4400" dirty="0">
                          <a:latin typeface="Times New Roman" panose="02020603050405020304" pitchFamily="18" charset="0"/>
                          <a:cs typeface="Times New Roman" panose="02020603050405020304" pitchFamily="18" charset="0"/>
                        </a:rPr>
                        <a:t>Con </a:t>
                      </a:r>
                      <a:r>
                        <a:rPr lang="en-US" sz="4400" dirty="0" err="1">
                          <a:latin typeface="Times New Roman" panose="02020603050405020304" pitchFamily="18" charset="0"/>
                          <a:cs typeface="Times New Roman" panose="02020603050405020304" pitchFamily="18" charset="0"/>
                        </a:rPr>
                        <a:t>sóng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lớn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gầm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thét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dưới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lầu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Bích</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a:latin typeface="Times New Roman" panose="02020603050405020304" pitchFamily="18" charset="0"/>
                          <a:cs typeface="Times New Roman" panose="02020603050405020304" pitchFamily="18" charset="0"/>
                        </a:rPr>
                        <a:t>Con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sóng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chính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mình</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sóng</a:t>
                      </a:r>
                      <a:r>
                        <a:rPr lang="en-US" sz="4400" baseline="0" dirty="0">
                          <a:latin typeface="Times New Roman" panose="02020603050405020304" pitchFamily="18" charset="0"/>
                          <a:cs typeface="Times New Roman" panose="02020603050405020304" pitchFamily="18" charset="0"/>
                        </a:rPr>
                        <a:t> bi </a:t>
                      </a:r>
                      <a:r>
                        <a:rPr lang="en-US" sz="4400" baseline="0" dirty="0" err="1">
                          <a:latin typeface="Times New Roman" panose="02020603050405020304" pitchFamily="18" charset="0"/>
                          <a:cs typeface="Times New Roman" panose="02020603050405020304" pitchFamily="18" charset="0"/>
                        </a:rPr>
                        <a:t>kịch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giằng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lòng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Kiều</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84255483"/>
                  </a:ext>
                </a:extLst>
              </a:tr>
              <a:tr h="873760">
                <a:tc>
                  <a:txBody>
                    <a:bodyPr/>
                    <a:lstStyle/>
                    <a:p>
                      <a:pPr algn="just"/>
                      <a:r>
                        <a:rPr lang="en-US" sz="44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89804641"/>
                  </a:ext>
                </a:extLst>
              </a:tr>
              <a:tr h="436880">
                <a:tc>
                  <a:txBody>
                    <a:bodyPr/>
                    <a:lstStyle/>
                    <a:p>
                      <a:pPr algn="just"/>
                      <a:r>
                        <a:rPr lang="en-US" sz="44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093317091"/>
                  </a:ext>
                </a:extLst>
              </a:tr>
            </a:tbl>
          </a:graphicData>
        </a:graphic>
      </p:graphicFrame>
      <p:sp>
        <p:nvSpPr>
          <p:cNvPr id="3" name="TextBox 4">
            <a:extLst>
              <a:ext uri="{FF2B5EF4-FFF2-40B4-BE49-F238E27FC236}">
                <a16:creationId xmlns:a16="http://schemas.microsoft.com/office/drawing/2014/main" id="{87005886-F06D-27B5-5D3F-CE5AEF616F79}"/>
              </a:ext>
            </a:extLst>
          </p:cNvPr>
          <p:cNvSpPr txBox="1"/>
          <p:nvPr/>
        </p:nvSpPr>
        <p:spPr>
          <a:xfrm>
            <a:off x="914400" y="8496300"/>
            <a:ext cx="16611600" cy="1354217"/>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thế</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đầy</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bế</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tắc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vô</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vọng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Thuý</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50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508468">
            <a:off x="686754" y="6204340"/>
            <a:ext cx="4331226" cy="7028358"/>
          </a:xfrm>
          <a:custGeom>
            <a:avLst/>
            <a:gdLst/>
            <a:ahLst/>
            <a:cxnLst/>
            <a:rect l="l" t="t" r="r" b="b"/>
            <a:pathLst>
              <a:path w="4331226" h="7028358">
                <a:moveTo>
                  <a:pt x="0" y="0"/>
                </a:moveTo>
                <a:lnTo>
                  <a:pt x="4331226" y="0"/>
                </a:lnTo>
                <a:lnTo>
                  <a:pt x="4331226" y="7028358"/>
                </a:lnTo>
                <a:lnTo>
                  <a:pt x="0" y="7028358"/>
                </a:lnTo>
                <a:lnTo>
                  <a:pt x="0" y="0"/>
                </a:lnTo>
                <a:close/>
              </a:path>
            </a:pathLst>
          </a:custGeom>
          <a:blipFill>
            <a:blip r:embed="rId3"/>
            <a:stretch>
              <a:fillRect/>
            </a:stretch>
          </a:blipFill>
        </p:spPr>
      </p:sp>
      <p:sp>
        <p:nvSpPr>
          <p:cNvPr id="5" name="Freeform 5"/>
          <p:cNvSpPr/>
          <p:nvPr/>
        </p:nvSpPr>
        <p:spPr>
          <a:xfrm rot="-5683998" flipV="1">
            <a:off x="-4221148" y="1471327"/>
            <a:ext cx="10896600" cy="7344346"/>
          </a:xfrm>
          <a:custGeom>
            <a:avLst/>
            <a:gdLst/>
            <a:ahLst/>
            <a:cxnLst/>
            <a:rect l="l" t="t" r="r" b="b"/>
            <a:pathLst>
              <a:path w="10896600" h="7344346">
                <a:moveTo>
                  <a:pt x="0" y="7344346"/>
                </a:moveTo>
                <a:lnTo>
                  <a:pt x="10896600" y="7344346"/>
                </a:lnTo>
                <a:lnTo>
                  <a:pt x="10896600" y="0"/>
                </a:lnTo>
                <a:lnTo>
                  <a:pt x="0" y="0"/>
                </a:lnTo>
                <a:lnTo>
                  <a:pt x="0" y="7344346"/>
                </a:lnTo>
                <a:close/>
              </a:path>
            </a:pathLst>
          </a:custGeom>
          <a:blipFill>
            <a:blip r:embed="rId4"/>
            <a:stretch>
              <a:fillRect l="-24475" r="-24475"/>
            </a:stretch>
          </a:blipFill>
        </p:spPr>
      </p:sp>
      <p:grpSp>
        <p:nvGrpSpPr>
          <p:cNvPr id="12" name="Group 12"/>
          <p:cNvGrpSpPr>
            <a:grpSpLocks noChangeAspect="1"/>
          </p:cNvGrpSpPr>
          <p:nvPr/>
        </p:nvGrpSpPr>
        <p:grpSpPr>
          <a:xfrm rot="258080">
            <a:off x="12896570" y="-1086352"/>
            <a:ext cx="7333598" cy="7333598"/>
            <a:chOff x="0" y="0"/>
            <a:chExt cx="19050000" cy="19050000"/>
          </a:xfrm>
        </p:grpSpPr>
        <p:sp>
          <p:nvSpPr>
            <p:cNvPr id="13" name="Freeform 13"/>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5"/>
              <a:stretch>
                <a:fillRect l="223" r="-9924"/>
              </a:stretch>
            </a:blipFill>
          </p:spPr>
        </p:sp>
        <p:sp>
          <p:nvSpPr>
            <p:cNvPr id="14" name="Freeform 14"/>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sp>
      </p:grpSp>
      <p:grpSp>
        <p:nvGrpSpPr>
          <p:cNvPr id="15" name="Group 15"/>
          <p:cNvGrpSpPr/>
          <p:nvPr/>
        </p:nvGrpSpPr>
        <p:grpSpPr>
          <a:xfrm rot="-3069548">
            <a:off x="13004030" y="2421965"/>
            <a:ext cx="1727164" cy="3951616"/>
            <a:chOff x="0" y="0"/>
            <a:chExt cx="2302886" cy="5268822"/>
          </a:xfrm>
        </p:grpSpPr>
        <p:grpSp>
          <p:nvGrpSpPr>
            <p:cNvPr id="16" name="Group 16"/>
            <p:cNvGrpSpPr/>
            <p:nvPr/>
          </p:nvGrpSpPr>
          <p:grpSpPr>
            <a:xfrm>
              <a:off x="1594554" y="0"/>
              <a:ext cx="708331" cy="504565"/>
              <a:chOff x="0" y="0"/>
              <a:chExt cx="834390" cy="594360"/>
            </a:xfrm>
          </p:grpSpPr>
          <p:sp>
            <p:nvSpPr>
              <p:cNvPr id="17" name="Freeform 17"/>
              <p:cNvSpPr/>
              <p:nvPr/>
            </p:nvSpPr>
            <p:spPr>
              <a:xfrm>
                <a:off x="49530" y="46990"/>
                <a:ext cx="737870" cy="497840"/>
              </a:xfrm>
              <a:custGeom>
                <a:avLst/>
                <a:gdLst/>
                <a:ahLst/>
                <a:cxnLst/>
                <a:rect l="l" t="t" r="r" b="b"/>
                <a:pathLst>
                  <a:path w="737870" h="497840">
                    <a:moveTo>
                      <a:pt x="693420" y="139700"/>
                    </a:moveTo>
                    <a:cubicBezTo>
                      <a:pt x="342900" y="308610"/>
                      <a:pt x="177800" y="464820"/>
                      <a:pt x="105410" y="487680"/>
                    </a:cubicBezTo>
                    <a:cubicBezTo>
                      <a:pt x="76200" y="496570"/>
                      <a:pt x="55880" y="496570"/>
                      <a:pt x="39370" y="488950"/>
                    </a:cubicBezTo>
                    <a:cubicBezTo>
                      <a:pt x="25400" y="482600"/>
                      <a:pt x="13970" y="468630"/>
                      <a:pt x="7620" y="455930"/>
                    </a:cubicBezTo>
                    <a:cubicBezTo>
                      <a:pt x="1270" y="443230"/>
                      <a:pt x="0" y="425450"/>
                      <a:pt x="2540" y="411480"/>
                    </a:cubicBezTo>
                    <a:cubicBezTo>
                      <a:pt x="5080" y="397510"/>
                      <a:pt x="12700" y="381000"/>
                      <a:pt x="25400" y="372110"/>
                    </a:cubicBezTo>
                    <a:cubicBezTo>
                      <a:pt x="40640" y="361950"/>
                      <a:pt x="72390" y="354330"/>
                      <a:pt x="90170" y="358140"/>
                    </a:cubicBezTo>
                    <a:cubicBezTo>
                      <a:pt x="105410" y="360680"/>
                      <a:pt x="118110" y="370840"/>
                      <a:pt x="127000" y="382270"/>
                    </a:cubicBezTo>
                    <a:cubicBezTo>
                      <a:pt x="135890" y="393700"/>
                      <a:pt x="143510" y="408940"/>
                      <a:pt x="142240" y="424180"/>
                    </a:cubicBezTo>
                    <a:cubicBezTo>
                      <a:pt x="140970" y="441960"/>
                      <a:pt x="125730" y="472440"/>
                      <a:pt x="111760" y="483870"/>
                    </a:cubicBezTo>
                    <a:cubicBezTo>
                      <a:pt x="100330" y="494030"/>
                      <a:pt x="83820" y="497840"/>
                      <a:pt x="68580" y="496570"/>
                    </a:cubicBezTo>
                    <a:cubicBezTo>
                      <a:pt x="50800" y="494030"/>
                      <a:pt x="22860" y="478790"/>
                      <a:pt x="11430" y="463550"/>
                    </a:cubicBezTo>
                    <a:cubicBezTo>
                      <a:pt x="2540" y="450850"/>
                      <a:pt x="0" y="433070"/>
                      <a:pt x="1270" y="419100"/>
                    </a:cubicBezTo>
                    <a:cubicBezTo>
                      <a:pt x="2540" y="405130"/>
                      <a:pt x="7620" y="393700"/>
                      <a:pt x="20320" y="378460"/>
                    </a:cubicBezTo>
                    <a:cubicBezTo>
                      <a:pt x="52070" y="340360"/>
                      <a:pt x="154940" y="281940"/>
                      <a:pt x="240030" y="228600"/>
                    </a:cubicBezTo>
                    <a:cubicBezTo>
                      <a:pt x="350520" y="160020"/>
                      <a:pt x="561340" y="31750"/>
                      <a:pt x="631190" y="8890"/>
                    </a:cubicBezTo>
                    <a:cubicBezTo>
                      <a:pt x="655320" y="1270"/>
                      <a:pt x="666750" y="0"/>
                      <a:pt x="681990" y="3810"/>
                    </a:cubicBezTo>
                    <a:cubicBezTo>
                      <a:pt x="697230" y="7620"/>
                      <a:pt x="715010" y="21590"/>
                      <a:pt x="723900" y="35560"/>
                    </a:cubicBezTo>
                    <a:cubicBezTo>
                      <a:pt x="732790" y="49530"/>
                      <a:pt x="737870" y="69850"/>
                      <a:pt x="734060" y="86360"/>
                    </a:cubicBezTo>
                    <a:cubicBezTo>
                      <a:pt x="730250" y="105410"/>
                      <a:pt x="693420" y="139700"/>
                      <a:pt x="693420" y="139700"/>
                    </a:cubicBezTo>
                  </a:path>
                </a:pathLst>
              </a:custGeom>
              <a:solidFill>
                <a:srgbClr val="264250"/>
              </a:solidFill>
              <a:ln cap="sq">
                <a:noFill/>
                <a:prstDash val="solid"/>
                <a:miter/>
              </a:ln>
            </p:spPr>
          </p:sp>
        </p:grpSp>
        <p:grpSp>
          <p:nvGrpSpPr>
            <p:cNvPr id="18" name="Group 18"/>
            <p:cNvGrpSpPr/>
            <p:nvPr/>
          </p:nvGrpSpPr>
          <p:grpSpPr>
            <a:xfrm>
              <a:off x="909942" y="749300"/>
              <a:ext cx="495940" cy="539065"/>
              <a:chOff x="0" y="0"/>
              <a:chExt cx="584200" cy="635000"/>
            </a:xfrm>
          </p:grpSpPr>
          <p:sp>
            <p:nvSpPr>
              <p:cNvPr id="19" name="Freeform 19"/>
              <p:cNvSpPr/>
              <p:nvPr/>
            </p:nvSpPr>
            <p:spPr>
              <a:xfrm>
                <a:off x="48260" y="50800"/>
                <a:ext cx="487680" cy="534670"/>
              </a:xfrm>
              <a:custGeom>
                <a:avLst/>
                <a:gdLst/>
                <a:ahLst/>
                <a:cxnLst/>
                <a:rect l="l" t="t" r="r" b="b"/>
                <a:pathLst>
                  <a:path w="487680" h="534670">
                    <a:moveTo>
                      <a:pt x="458470" y="127000"/>
                    </a:moveTo>
                    <a:cubicBezTo>
                      <a:pt x="317500" y="229870"/>
                      <a:pt x="297180" y="251460"/>
                      <a:pt x="267970" y="287020"/>
                    </a:cubicBezTo>
                    <a:cubicBezTo>
                      <a:pt x="222250" y="342900"/>
                      <a:pt x="149860" y="483870"/>
                      <a:pt x="111760" y="515620"/>
                    </a:cubicBezTo>
                    <a:cubicBezTo>
                      <a:pt x="96520" y="528320"/>
                      <a:pt x="87630" y="533400"/>
                      <a:pt x="73660" y="533400"/>
                    </a:cubicBezTo>
                    <a:cubicBezTo>
                      <a:pt x="57150" y="533400"/>
                      <a:pt x="29210" y="521970"/>
                      <a:pt x="17780" y="510540"/>
                    </a:cubicBezTo>
                    <a:cubicBezTo>
                      <a:pt x="7620" y="500380"/>
                      <a:pt x="2540" y="483870"/>
                      <a:pt x="2540" y="471170"/>
                    </a:cubicBezTo>
                    <a:cubicBezTo>
                      <a:pt x="2540" y="458470"/>
                      <a:pt x="5080" y="441960"/>
                      <a:pt x="13970" y="431800"/>
                    </a:cubicBezTo>
                    <a:cubicBezTo>
                      <a:pt x="24130" y="419100"/>
                      <a:pt x="52070" y="405130"/>
                      <a:pt x="68580" y="403860"/>
                    </a:cubicBezTo>
                    <a:cubicBezTo>
                      <a:pt x="82550" y="402590"/>
                      <a:pt x="97790" y="408940"/>
                      <a:pt x="107950" y="416560"/>
                    </a:cubicBezTo>
                    <a:cubicBezTo>
                      <a:pt x="118110" y="424180"/>
                      <a:pt x="128270" y="438150"/>
                      <a:pt x="130810" y="452120"/>
                    </a:cubicBezTo>
                    <a:cubicBezTo>
                      <a:pt x="133350" y="468630"/>
                      <a:pt x="127000" y="496570"/>
                      <a:pt x="116840" y="510540"/>
                    </a:cubicBezTo>
                    <a:cubicBezTo>
                      <a:pt x="109220" y="521970"/>
                      <a:pt x="93980" y="529590"/>
                      <a:pt x="81280" y="532130"/>
                    </a:cubicBezTo>
                    <a:cubicBezTo>
                      <a:pt x="68580" y="534670"/>
                      <a:pt x="52070" y="534670"/>
                      <a:pt x="39370" y="527050"/>
                    </a:cubicBezTo>
                    <a:cubicBezTo>
                      <a:pt x="25400" y="518160"/>
                      <a:pt x="7620" y="495300"/>
                      <a:pt x="3810" y="478790"/>
                    </a:cubicBezTo>
                    <a:cubicBezTo>
                      <a:pt x="0" y="464820"/>
                      <a:pt x="5080" y="452120"/>
                      <a:pt x="10160" y="436880"/>
                    </a:cubicBezTo>
                    <a:cubicBezTo>
                      <a:pt x="17780" y="414020"/>
                      <a:pt x="33020" y="391160"/>
                      <a:pt x="55880" y="358140"/>
                    </a:cubicBezTo>
                    <a:cubicBezTo>
                      <a:pt x="99060" y="295910"/>
                      <a:pt x="208280" y="162560"/>
                      <a:pt x="269240" y="101600"/>
                    </a:cubicBezTo>
                    <a:cubicBezTo>
                      <a:pt x="307340" y="63500"/>
                      <a:pt x="342900" y="31750"/>
                      <a:pt x="372110" y="15240"/>
                    </a:cubicBezTo>
                    <a:cubicBezTo>
                      <a:pt x="389890" y="5080"/>
                      <a:pt x="406400" y="0"/>
                      <a:pt x="420370" y="0"/>
                    </a:cubicBezTo>
                    <a:cubicBezTo>
                      <a:pt x="431800" y="0"/>
                      <a:pt x="441960" y="3810"/>
                      <a:pt x="452120" y="10160"/>
                    </a:cubicBezTo>
                    <a:cubicBezTo>
                      <a:pt x="463550" y="19050"/>
                      <a:pt x="477520" y="36830"/>
                      <a:pt x="482600" y="50800"/>
                    </a:cubicBezTo>
                    <a:cubicBezTo>
                      <a:pt x="486410" y="62230"/>
                      <a:pt x="487680" y="73660"/>
                      <a:pt x="485140" y="85090"/>
                    </a:cubicBezTo>
                    <a:cubicBezTo>
                      <a:pt x="481330" y="99060"/>
                      <a:pt x="458470" y="127000"/>
                      <a:pt x="458470" y="127000"/>
                    </a:cubicBezTo>
                  </a:path>
                </a:pathLst>
              </a:custGeom>
              <a:solidFill>
                <a:srgbClr val="264250"/>
              </a:solidFill>
              <a:ln cap="sq">
                <a:noFill/>
                <a:prstDash val="solid"/>
                <a:miter/>
              </a:ln>
            </p:spPr>
          </p:sp>
        </p:grpSp>
        <p:grpSp>
          <p:nvGrpSpPr>
            <p:cNvPr id="20" name="Group 20"/>
            <p:cNvGrpSpPr/>
            <p:nvPr/>
          </p:nvGrpSpPr>
          <p:grpSpPr>
            <a:xfrm>
              <a:off x="338533" y="1670023"/>
              <a:ext cx="388127" cy="594050"/>
              <a:chOff x="0" y="0"/>
              <a:chExt cx="457200" cy="699770"/>
            </a:xfrm>
          </p:grpSpPr>
          <p:sp>
            <p:nvSpPr>
              <p:cNvPr id="21" name="Freeform 21"/>
              <p:cNvSpPr/>
              <p:nvPr/>
            </p:nvSpPr>
            <p:spPr>
              <a:xfrm>
                <a:off x="46990" y="46990"/>
                <a:ext cx="364490" cy="604520"/>
              </a:xfrm>
              <a:custGeom>
                <a:avLst/>
                <a:gdLst/>
                <a:ahLst/>
                <a:cxnLst/>
                <a:rect l="l" t="t" r="r" b="b"/>
                <a:pathLst>
                  <a:path w="364490" h="604520">
                    <a:moveTo>
                      <a:pt x="358140" y="100330"/>
                    </a:moveTo>
                    <a:cubicBezTo>
                      <a:pt x="102870" y="596900"/>
                      <a:pt x="92710" y="599440"/>
                      <a:pt x="80010" y="601980"/>
                    </a:cubicBezTo>
                    <a:cubicBezTo>
                      <a:pt x="67310" y="604520"/>
                      <a:pt x="50800" y="603250"/>
                      <a:pt x="39370" y="596900"/>
                    </a:cubicBezTo>
                    <a:cubicBezTo>
                      <a:pt x="27940" y="590550"/>
                      <a:pt x="16510" y="577850"/>
                      <a:pt x="10160" y="566420"/>
                    </a:cubicBezTo>
                    <a:cubicBezTo>
                      <a:pt x="3810" y="553720"/>
                      <a:pt x="0" y="538480"/>
                      <a:pt x="3810" y="524510"/>
                    </a:cubicBezTo>
                    <a:cubicBezTo>
                      <a:pt x="8890" y="508000"/>
                      <a:pt x="26670" y="483870"/>
                      <a:pt x="43180" y="477520"/>
                    </a:cubicBezTo>
                    <a:cubicBezTo>
                      <a:pt x="59690" y="471170"/>
                      <a:pt x="88900" y="474980"/>
                      <a:pt x="104140" y="482600"/>
                    </a:cubicBezTo>
                    <a:cubicBezTo>
                      <a:pt x="116840" y="488950"/>
                      <a:pt x="127000" y="502920"/>
                      <a:pt x="130810" y="515620"/>
                    </a:cubicBezTo>
                    <a:cubicBezTo>
                      <a:pt x="134620" y="528320"/>
                      <a:pt x="134620" y="544830"/>
                      <a:pt x="130810" y="557530"/>
                    </a:cubicBezTo>
                    <a:cubicBezTo>
                      <a:pt x="127000" y="570230"/>
                      <a:pt x="118110" y="584200"/>
                      <a:pt x="106680" y="591820"/>
                    </a:cubicBezTo>
                    <a:cubicBezTo>
                      <a:pt x="92710" y="600710"/>
                      <a:pt x="62230" y="604520"/>
                      <a:pt x="45720" y="599440"/>
                    </a:cubicBezTo>
                    <a:cubicBezTo>
                      <a:pt x="31750" y="595630"/>
                      <a:pt x="19050" y="584200"/>
                      <a:pt x="12700" y="572770"/>
                    </a:cubicBezTo>
                    <a:cubicBezTo>
                      <a:pt x="6350" y="561340"/>
                      <a:pt x="1270" y="551180"/>
                      <a:pt x="3810" y="532130"/>
                    </a:cubicBezTo>
                    <a:cubicBezTo>
                      <a:pt x="10160" y="483870"/>
                      <a:pt x="93980" y="372110"/>
                      <a:pt x="132080" y="288290"/>
                    </a:cubicBezTo>
                    <a:cubicBezTo>
                      <a:pt x="170180" y="204470"/>
                      <a:pt x="199390" y="72390"/>
                      <a:pt x="232410" y="31750"/>
                    </a:cubicBezTo>
                    <a:cubicBezTo>
                      <a:pt x="246380" y="13970"/>
                      <a:pt x="260350" y="7620"/>
                      <a:pt x="275590" y="3810"/>
                    </a:cubicBezTo>
                    <a:cubicBezTo>
                      <a:pt x="290830" y="0"/>
                      <a:pt x="312420" y="2540"/>
                      <a:pt x="326390" y="10160"/>
                    </a:cubicBezTo>
                    <a:cubicBezTo>
                      <a:pt x="340360" y="17780"/>
                      <a:pt x="354330" y="34290"/>
                      <a:pt x="359410" y="49530"/>
                    </a:cubicBezTo>
                    <a:cubicBezTo>
                      <a:pt x="364490" y="64770"/>
                      <a:pt x="358140" y="100330"/>
                      <a:pt x="358140" y="100330"/>
                    </a:cubicBezTo>
                  </a:path>
                </a:pathLst>
              </a:custGeom>
              <a:solidFill>
                <a:srgbClr val="264250"/>
              </a:solidFill>
              <a:ln cap="sq">
                <a:noFill/>
                <a:prstDash val="solid"/>
                <a:miter/>
              </a:ln>
            </p:spPr>
          </p:sp>
        </p:grpSp>
        <p:grpSp>
          <p:nvGrpSpPr>
            <p:cNvPr id="22" name="Group 22"/>
            <p:cNvGrpSpPr/>
            <p:nvPr/>
          </p:nvGrpSpPr>
          <p:grpSpPr>
            <a:xfrm>
              <a:off x="104579" y="2672684"/>
              <a:ext cx="247970" cy="623159"/>
              <a:chOff x="0" y="0"/>
              <a:chExt cx="292100" cy="734060"/>
            </a:xfrm>
          </p:grpSpPr>
          <p:sp>
            <p:nvSpPr>
              <p:cNvPr id="23" name="Freeform 23"/>
              <p:cNvSpPr/>
              <p:nvPr/>
            </p:nvSpPr>
            <p:spPr>
              <a:xfrm>
                <a:off x="43180" y="49530"/>
                <a:ext cx="198120" cy="637540"/>
              </a:xfrm>
              <a:custGeom>
                <a:avLst/>
                <a:gdLst/>
                <a:ahLst/>
                <a:cxnLst/>
                <a:rect l="l" t="t" r="r" b="b"/>
                <a:pathLst>
                  <a:path w="198120" h="637540">
                    <a:moveTo>
                      <a:pt x="198120" y="86360"/>
                    </a:moveTo>
                    <a:cubicBezTo>
                      <a:pt x="135890" y="429260"/>
                      <a:pt x="149860" y="552450"/>
                      <a:pt x="133350" y="594360"/>
                    </a:cubicBezTo>
                    <a:cubicBezTo>
                      <a:pt x="127000" y="612140"/>
                      <a:pt x="119380" y="619760"/>
                      <a:pt x="106680" y="626110"/>
                    </a:cubicBezTo>
                    <a:cubicBezTo>
                      <a:pt x="91440" y="633730"/>
                      <a:pt x="62230" y="636270"/>
                      <a:pt x="46990" y="631190"/>
                    </a:cubicBezTo>
                    <a:cubicBezTo>
                      <a:pt x="34290" y="626110"/>
                      <a:pt x="22860" y="614680"/>
                      <a:pt x="16510" y="603250"/>
                    </a:cubicBezTo>
                    <a:cubicBezTo>
                      <a:pt x="10160" y="591820"/>
                      <a:pt x="7620" y="575310"/>
                      <a:pt x="8890" y="562610"/>
                    </a:cubicBezTo>
                    <a:cubicBezTo>
                      <a:pt x="10160" y="549910"/>
                      <a:pt x="16510" y="534670"/>
                      <a:pt x="26670" y="525780"/>
                    </a:cubicBezTo>
                    <a:cubicBezTo>
                      <a:pt x="39370" y="514350"/>
                      <a:pt x="68580" y="506730"/>
                      <a:pt x="85090" y="508000"/>
                    </a:cubicBezTo>
                    <a:cubicBezTo>
                      <a:pt x="99060" y="509270"/>
                      <a:pt x="111760" y="516890"/>
                      <a:pt x="120650" y="528320"/>
                    </a:cubicBezTo>
                    <a:cubicBezTo>
                      <a:pt x="130810" y="541020"/>
                      <a:pt x="138430" y="570230"/>
                      <a:pt x="135890" y="586740"/>
                    </a:cubicBezTo>
                    <a:cubicBezTo>
                      <a:pt x="133350" y="600710"/>
                      <a:pt x="124460" y="614680"/>
                      <a:pt x="113030" y="622300"/>
                    </a:cubicBezTo>
                    <a:cubicBezTo>
                      <a:pt x="99060" y="631190"/>
                      <a:pt x="69850" y="637540"/>
                      <a:pt x="53340" y="633730"/>
                    </a:cubicBezTo>
                    <a:cubicBezTo>
                      <a:pt x="39370" y="629920"/>
                      <a:pt x="27940" y="619760"/>
                      <a:pt x="20320" y="608330"/>
                    </a:cubicBezTo>
                    <a:cubicBezTo>
                      <a:pt x="12700" y="598170"/>
                      <a:pt x="10160" y="589280"/>
                      <a:pt x="7620" y="568960"/>
                    </a:cubicBezTo>
                    <a:cubicBezTo>
                      <a:pt x="0" y="495300"/>
                      <a:pt x="34290" y="133350"/>
                      <a:pt x="59690" y="58420"/>
                    </a:cubicBezTo>
                    <a:cubicBezTo>
                      <a:pt x="67310" y="35560"/>
                      <a:pt x="73660" y="25400"/>
                      <a:pt x="86360" y="16510"/>
                    </a:cubicBezTo>
                    <a:cubicBezTo>
                      <a:pt x="99060" y="6350"/>
                      <a:pt x="119380" y="0"/>
                      <a:pt x="134620" y="1270"/>
                    </a:cubicBezTo>
                    <a:cubicBezTo>
                      <a:pt x="149860" y="2540"/>
                      <a:pt x="170180" y="10160"/>
                      <a:pt x="180340" y="22860"/>
                    </a:cubicBezTo>
                    <a:cubicBezTo>
                      <a:pt x="191770" y="36830"/>
                      <a:pt x="198120" y="86360"/>
                      <a:pt x="198120" y="86360"/>
                    </a:cubicBezTo>
                  </a:path>
                </a:pathLst>
              </a:custGeom>
              <a:solidFill>
                <a:srgbClr val="264250"/>
              </a:solidFill>
              <a:ln cap="sq">
                <a:noFill/>
                <a:prstDash val="solid"/>
                <a:miter/>
              </a:ln>
            </p:spPr>
          </p:sp>
        </p:grpSp>
        <p:grpSp>
          <p:nvGrpSpPr>
            <p:cNvPr id="24" name="Group 24"/>
            <p:cNvGrpSpPr/>
            <p:nvPr/>
          </p:nvGrpSpPr>
          <p:grpSpPr>
            <a:xfrm>
              <a:off x="0" y="3699064"/>
              <a:ext cx="264142" cy="585425"/>
              <a:chOff x="0" y="0"/>
              <a:chExt cx="311150" cy="689610"/>
            </a:xfrm>
          </p:grpSpPr>
          <p:sp>
            <p:nvSpPr>
              <p:cNvPr id="25" name="Freeform 25"/>
              <p:cNvSpPr/>
              <p:nvPr/>
            </p:nvSpPr>
            <p:spPr>
              <a:xfrm>
                <a:off x="45720" y="50800"/>
                <a:ext cx="217170" cy="589280"/>
              </a:xfrm>
              <a:custGeom>
                <a:avLst/>
                <a:gdLst/>
                <a:ahLst/>
                <a:cxnLst/>
                <a:rect l="l" t="t" r="r" b="b"/>
                <a:pathLst>
                  <a:path w="217170" h="589280">
                    <a:moveTo>
                      <a:pt x="151130" y="68580"/>
                    </a:moveTo>
                    <a:cubicBezTo>
                      <a:pt x="173990" y="379730"/>
                      <a:pt x="215900" y="474980"/>
                      <a:pt x="214630" y="518160"/>
                    </a:cubicBezTo>
                    <a:cubicBezTo>
                      <a:pt x="214630" y="537210"/>
                      <a:pt x="212090" y="548640"/>
                      <a:pt x="201930" y="560070"/>
                    </a:cubicBezTo>
                    <a:cubicBezTo>
                      <a:pt x="190500" y="574040"/>
                      <a:pt x="160020" y="588010"/>
                      <a:pt x="142240" y="588010"/>
                    </a:cubicBezTo>
                    <a:cubicBezTo>
                      <a:pt x="127000" y="588010"/>
                      <a:pt x="111760" y="580390"/>
                      <a:pt x="101600" y="571500"/>
                    </a:cubicBezTo>
                    <a:cubicBezTo>
                      <a:pt x="91440" y="562610"/>
                      <a:pt x="81280" y="548640"/>
                      <a:pt x="78740" y="533400"/>
                    </a:cubicBezTo>
                    <a:cubicBezTo>
                      <a:pt x="76200" y="515620"/>
                      <a:pt x="83820" y="485140"/>
                      <a:pt x="95250" y="471170"/>
                    </a:cubicBezTo>
                    <a:cubicBezTo>
                      <a:pt x="104140" y="459740"/>
                      <a:pt x="120650" y="453390"/>
                      <a:pt x="134620" y="450850"/>
                    </a:cubicBezTo>
                    <a:cubicBezTo>
                      <a:pt x="148590" y="448310"/>
                      <a:pt x="165100" y="449580"/>
                      <a:pt x="177800" y="457200"/>
                    </a:cubicBezTo>
                    <a:cubicBezTo>
                      <a:pt x="193040" y="466090"/>
                      <a:pt x="210820" y="492760"/>
                      <a:pt x="214630" y="510540"/>
                    </a:cubicBezTo>
                    <a:cubicBezTo>
                      <a:pt x="217170" y="524510"/>
                      <a:pt x="214630" y="541020"/>
                      <a:pt x="205740" y="553720"/>
                    </a:cubicBezTo>
                    <a:cubicBezTo>
                      <a:pt x="195580" y="568960"/>
                      <a:pt x="167640" y="585470"/>
                      <a:pt x="149860" y="588010"/>
                    </a:cubicBezTo>
                    <a:cubicBezTo>
                      <a:pt x="135890" y="589280"/>
                      <a:pt x="119380" y="582930"/>
                      <a:pt x="107950" y="575310"/>
                    </a:cubicBezTo>
                    <a:cubicBezTo>
                      <a:pt x="96520" y="567690"/>
                      <a:pt x="90170" y="558800"/>
                      <a:pt x="81280" y="541020"/>
                    </a:cubicBezTo>
                    <a:cubicBezTo>
                      <a:pt x="62230" y="500380"/>
                      <a:pt x="45720" y="396240"/>
                      <a:pt x="33020" y="321310"/>
                    </a:cubicBezTo>
                    <a:cubicBezTo>
                      <a:pt x="20320" y="242570"/>
                      <a:pt x="0" y="128270"/>
                      <a:pt x="5080" y="78740"/>
                    </a:cubicBezTo>
                    <a:cubicBezTo>
                      <a:pt x="7620" y="55880"/>
                      <a:pt x="8890" y="41910"/>
                      <a:pt x="20320" y="29210"/>
                    </a:cubicBezTo>
                    <a:cubicBezTo>
                      <a:pt x="33020" y="13970"/>
                      <a:pt x="63500" y="0"/>
                      <a:pt x="82550" y="0"/>
                    </a:cubicBezTo>
                    <a:cubicBezTo>
                      <a:pt x="99060" y="0"/>
                      <a:pt x="118110" y="10160"/>
                      <a:pt x="129540" y="21590"/>
                    </a:cubicBezTo>
                    <a:cubicBezTo>
                      <a:pt x="140970" y="33020"/>
                      <a:pt x="151130" y="68580"/>
                      <a:pt x="151130" y="68580"/>
                    </a:cubicBezTo>
                  </a:path>
                </a:pathLst>
              </a:custGeom>
              <a:solidFill>
                <a:srgbClr val="264250"/>
              </a:solidFill>
              <a:ln cap="sq">
                <a:noFill/>
                <a:prstDash val="solid"/>
                <a:miter/>
              </a:ln>
            </p:spPr>
          </p:sp>
        </p:grpSp>
        <p:grpSp>
          <p:nvGrpSpPr>
            <p:cNvPr id="26" name="Group 26"/>
            <p:cNvGrpSpPr/>
            <p:nvPr/>
          </p:nvGrpSpPr>
          <p:grpSpPr>
            <a:xfrm>
              <a:off x="164954" y="4577740"/>
              <a:ext cx="326673" cy="691081"/>
              <a:chOff x="0" y="0"/>
              <a:chExt cx="384810" cy="814070"/>
            </a:xfrm>
          </p:grpSpPr>
          <p:sp>
            <p:nvSpPr>
              <p:cNvPr id="27" name="Freeform 27"/>
              <p:cNvSpPr/>
              <p:nvPr/>
            </p:nvSpPr>
            <p:spPr>
              <a:xfrm>
                <a:off x="50800" y="49530"/>
                <a:ext cx="285750" cy="713740"/>
              </a:xfrm>
              <a:custGeom>
                <a:avLst/>
                <a:gdLst/>
                <a:ahLst/>
                <a:cxnLst/>
                <a:rect l="l" t="t" r="r" b="b"/>
                <a:pathLst>
                  <a:path w="285750" h="713740">
                    <a:moveTo>
                      <a:pt x="128270" y="55880"/>
                    </a:moveTo>
                    <a:cubicBezTo>
                      <a:pt x="179070" y="429260"/>
                      <a:pt x="186690" y="467360"/>
                      <a:pt x="205740" y="513080"/>
                    </a:cubicBezTo>
                    <a:cubicBezTo>
                      <a:pt x="224790" y="560070"/>
                      <a:pt x="278130" y="613410"/>
                      <a:pt x="283210" y="647700"/>
                    </a:cubicBezTo>
                    <a:cubicBezTo>
                      <a:pt x="285750" y="666750"/>
                      <a:pt x="279400" y="684530"/>
                      <a:pt x="271780" y="695960"/>
                    </a:cubicBezTo>
                    <a:cubicBezTo>
                      <a:pt x="265430" y="704850"/>
                      <a:pt x="255270" y="711200"/>
                      <a:pt x="243840" y="712470"/>
                    </a:cubicBezTo>
                    <a:cubicBezTo>
                      <a:pt x="231140" y="713740"/>
                      <a:pt x="207010" y="709930"/>
                      <a:pt x="196850" y="699770"/>
                    </a:cubicBezTo>
                    <a:cubicBezTo>
                      <a:pt x="186690" y="689610"/>
                      <a:pt x="179070" y="668020"/>
                      <a:pt x="181610" y="654050"/>
                    </a:cubicBezTo>
                    <a:cubicBezTo>
                      <a:pt x="184150" y="640080"/>
                      <a:pt x="198120" y="621030"/>
                      <a:pt x="210820" y="614680"/>
                    </a:cubicBezTo>
                    <a:cubicBezTo>
                      <a:pt x="223520" y="608330"/>
                      <a:pt x="247650" y="610870"/>
                      <a:pt x="259080" y="617220"/>
                    </a:cubicBezTo>
                    <a:cubicBezTo>
                      <a:pt x="269240" y="622300"/>
                      <a:pt x="276860" y="632460"/>
                      <a:pt x="280670" y="642620"/>
                    </a:cubicBezTo>
                    <a:cubicBezTo>
                      <a:pt x="284480" y="652780"/>
                      <a:pt x="285750" y="665480"/>
                      <a:pt x="283210" y="675640"/>
                    </a:cubicBezTo>
                    <a:cubicBezTo>
                      <a:pt x="280670" y="685800"/>
                      <a:pt x="273050" y="697230"/>
                      <a:pt x="264160" y="703580"/>
                    </a:cubicBezTo>
                    <a:cubicBezTo>
                      <a:pt x="255270" y="709930"/>
                      <a:pt x="242570" y="713740"/>
                      <a:pt x="232410" y="713740"/>
                    </a:cubicBezTo>
                    <a:cubicBezTo>
                      <a:pt x="222250" y="713740"/>
                      <a:pt x="210820" y="711200"/>
                      <a:pt x="200660" y="703580"/>
                    </a:cubicBezTo>
                    <a:cubicBezTo>
                      <a:pt x="182880" y="690880"/>
                      <a:pt x="165100" y="665480"/>
                      <a:pt x="147320" y="633730"/>
                    </a:cubicBezTo>
                    <a:cubicBezTo>
                      <a:pt x="118110" y="579120"/>
                      <a:pt x="88900" y="477520"/>
                      <a:pt x="64770" y="389890"/>
                    </a:cubicBezTo>
                    <a:cubicBezTo>
                      <a:pt x="38100" y="292100"/>
                      <a:pt x="0" y="132080"/>
                      <a:pt x="0" y="74930"/>
                    </a:cubicBezTo>
                    <a:cubicBezTo>
                      <a:pt x="0" y="53340"/>
                      <a:pt x="1270" y="41910"/>
                      <a:pt x="10160" y="30480"/>
                    </a:cubicBezTo>
                    <a:cubicBezTo>
                      <a:pt x="20320" y="16510"/>
                      <a:pt x="45720" y="2540"/>
                      <a:pt x="62230" y="1270"/>
                    </a:cubicBezTo>
                    <a:cubicBezTo>
                      <a:pt x="77470" y="0"/>
                      <a:pt x="95250" y="7620"/>
                      <a:pt x="106680" y="16510"/>
                    </a:cubicBezTo>
                    <a:cubicBezTo>
                      <a:pt x="118110" y="25400"/>
                      <a:pt x="128270" y="55880"/>
                      <a:pt x="128270" y="55880"/>
                    </a:cubicBezTo>
                  </a:path>
                </a:pathLst>
              </a:custGeom>
              <a:solidFill>
                <a:srgbClr val="264250"/>
              </a:solidFill>
              <a:ln cap="sq">
                <a:noFill/>
                <a:prstDash val="solid"/>
                <a:miter/>
              </a:ln>
            </p:spPr>
          </p:sp>
        </p:grpSp>
      </p:grpSp>
      <p:sp>
        <p:nvSpPr>
          <p:cNvPr id="28" name="Freeform 28"/>
          <p:cNvSpPr/>
          <p:nvPr/>
        </p:nvSpPr>
        <p:spPr>
          <a:xfrm rot="866709">
            <a:off x="2099446" y="3816146"/>
            <a:ext cx="1765126" cy="872609"/>
          </a:xfrm>
          <a:custGeom>
            <a:avLst/>
            <a:gdLst/>
            <a:ahLst/>
            <a:cxnLst/>
            <a:rect l="l" t="t" r="r" b="b"/>
            <a:pathLst>
              <a:path w="1765126" h="872609">
                <a:moveTo>
                  <a:pt x="0" y="0"/>
                </a:moveTo>
                <a:lnTo>
                  <a:pt x="1765126" y="0"/>
                </a:lnTo>
                <a:lnTo>
                  <a:pt x="1765126" y="872609"/>
                </a:lnTo>
                <a:lnTo>
                  <a:pt x="0" y="872609"/>
                </a:lnTo>
                <a:lnTo>
                  <a:pt x="0" y="0"/>
                </a:lnTo>
                <a:close/>
              </a:path>
            </a:pathLst>
          </a:custGeom>
          <a:blipFill>
            <a:blip r:embed="rId7"/>
            <a:stretch>
              <a:fillRect/>
            </a:stretch>
          </a:blipFill>
        </p:spPr>
      </p:sp>
      <p:grpSp>
        <p:nvGrpSpPr>
          <p:cNvPr id="29" name="Group 29"/>
          <p:cNvGrpSpPr>
            <a:grpSpLocks noChangeAspect="1"/>
          </p:cNvGrpSpPr>
          <p:nvPr/>
        </p:nvGrpSpPr>
        <p:grpSpPr>
          <a:xfrm rot="-708878">
            <a:off x="-855861" y="4918325"/>
            <a:ext cx="5671692" cy="5671692"/>
            <a:chOff x="0" y="0"/>
            <a:chExt cx="19050000" cy="19050000"/>
          </a:xfrm>
        </p:grpSpPr>
        <p:sp>
          <p:nvSpPr>
            <p:cNvPr id="30" name="Freeform 3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8"/>
              <a:stretch>
                <a:fillRect t="-16832" b="-16832"/>
              </a:stretch>
            </a:blipFill>
          </p:spPr>
        </p:sp>
        <p:sp>
          <p:nvSpPr>
            <p:cNvPr id="31" name="Freeform 3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9"/>
              <a:stretch>
                <a:fillRect/>
              </a:stretch>
            </a:blipFill>
          </p:spPr>
        </p:sp>
      </p:grpSp>
      <p:sp>
        <p:nvSpPr>
          <p:cNvPr id="33" name="Freeform 33"/>
          <p:cNvSpPr/>
          <p:nvPr/>
        </p:nvSpPr>
        <p:spPr>
          <a:xfrm rot="1096233" flipH="1">
            <a:off x="-1964352" y="646843"/>
            <a:ext cx="4533900" cy="2533317"/>
          </a:xfrm>
          <a:custGeom>
            <a:avLst/>
            <a:gdLst/>
            <a:ahLst/>
            <a:cxnLst/>
            <a:rect l="l" t="t" r="r" b="b"/>
            <a:pathLst>
              <a:path w="4533900" h="2533317">
                <a:moveTo>
                  <a:pt x="4533900" y="0"/>
                </a:moveTo>
                <a:lnTo>
                  <a:pt x="0" y="0"/>
                </a:lnTo>
                <a:lnTo>
                  <a:pt x="0" y="2533316"/>
                </a:lnTo>
                <a:lnTo>
                  <a:pt x="4533900" y="2533316"/>
                </a:lnTo>
                <a:lnTo>
                  <a:pt x="453390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4" name="Freeform 34"/>
          <p:cNvSpPr/>
          <p:nvPr/>
        </p:nvSpPr>
        <p:spPr>
          <a:xfrm rot="-1109087">
            <a:off x="-416658" y="4506205"/>
            <a:ext cx="2108317" cy="1028236"/>
          </a:xfrm>
          <a:custGeom>
            <a:avLst/>
            <a:gdLst/>
            <a:ahLst/>
            <a:cxnLst/>
            <a:rect l="l" t="t" r="r" b="b"/>
            <a:pathLst>
              <a:path w="2108317" h="1028236">
                <a:moveTo>
                  <a:pt x="0" y="0"/>
                </a:moveTo>
                <a:lnTo>
                  <a:pt x="2108317" y="0"/>
                </a:lnTo>
                <a:lnTo>
                  <a:pt x="2108317" y="1028237"/>
                </a:lnTo>
                <a:lnTo>
                  <a:pt x="0" y="1028237"/>
                </a:lnTo>
                <a:lnTo>
                  <a:pt x="0" y="0"/>
                </a:lnTo>
                <a:close/>
              </a:path>
            </a:pathLst>
          </a:custGeom>
          <a:blipFill>
            <a:blip r:embed="rId12"/>
            <a:stretch>
              <a:fillRect/>
            </a:stretch>
          </a:blipFill>
        </p:spPr>
      </p:sp>
      <p:sp>
        <p:nvSpPr>
          <p:cNvPr id="35" name="Freeform 35"/>
          <p:cNvSpPr/>
          <p:nvPr/>
        </p:nvSpPr>
        <p:spPr>
          <a:xfrm rot="-1109087">
            <a:off x="16459512" y="5876423"/>
            <a:ext cx="2108317" cy="1028236"/>
          </a:xfrm>
          <a:custGeom>
            <a:avLst/>
            <a:gdLst/>
            <a:ahLst/>
            <a:cxnLst/>
            <a:rect l="l" t="t" r="r" b="b"/>
            <a:pathLst>
              <a:path w="2108317" h="1028236">
                <a:moveTo>
                  <a:pt x="0" y="0"/>
                </a:moveTo>
                <a:lnTo>
                  <a:pt x="2108317" y="0"/>
                </a:lnTo>
                <a:lnTo>
                  <a:pt x="2108317" y="1028237"/>
                </a:lnTo>
                <a:lnTo>
                  <a:pt x="0" y="1028237"/>
                </a:lnTo>
                <a:lnTo>
                  <a:pt x="0" y="0"/>
                </a:lnTo>
                <a:close/>
              </a:path>
            </a:pathLst>
          </a:custGeom>
          <a:blipFill>
            <a:blip r:embed="rId12"/>
            <a:stretch>
              <a:fillRect/>
            </a:stretch>
          </a:blipFill>
        </p:spPr>
      </p:sp>
      <p:sp>
        <p:nvSpPr>
          <p:cNvPr id="37" name="Freeform 37"/>
          <p:cNvSpPr/>
          <p:nvPr/>
        </p:nvSpPr>
        <p:spPr>
          <a:xfrm rot="-2700000">
            <a:off x="11771717" y="685521"/>
            <a:ext cx="1183494" cy="1078055"/>
          </a:xfrm>
          <a:custGeom>
            <a:avLst/>
            <a:gdLst/>
            <a:ahLst/>
            <a:cxnLst/>
            <a:rect l="l" t="t" r="r" b="b"/>
            <a:pathLst>
              <a:path w="1183494" h="1078055">
                <a:moveTo>
                  <a:pt x="0" y="0"/>
                </a:moveTo>
                <a:lnTo>
                  <a:pt x="1183494" y="0"/>
                </a:lnTo>
                <a:lnTo>
                  <a:pt x="1183494" y="1078056"/>
                </a:lnTo>
                <a:lnTo>
                  <a:pt x="0" y="10780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TextBox 4">
            <a:extLst>
              <a:ext uri="{FF2B5EF4-FFF2-40B4-BE49-F238E27FC236}">
                <a16:creationId xmlns:a16="http://schemas.microsoft.com/office/drawing/2014/main" id="{3643E0D2-320E-97A3-B69A-55BAA4B14ED2}"/>
              </a:ext>
            </a:extLst>
          </p:cNvPr>
          <p:cNvSpPr txBox="1"/>
          <p:nvPr/>
        </p:nvSpPr>
        <p:spPr>
          <a:xfrm>
            <a:off x="3945509" y="4796742"/>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III.</a:t>
            </a:r>
          </a:p>
          <a:p>
            <a:pPr algn="ct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Tổng</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kết</a:t>
            </a:r>
            <a:endPar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AFF321F-AF3B-50C2-D624-451FCE5EC184}"/>
              </a:ext>
            </a:extLst>
          </p:cNvPr>
          <p:cNvSpPr/>
          <p:nvPr/>
        </p:nvSpPr>
        <p:spPr>
          <a:xfrm>
            <a:off x="38105" y="4177102"/>
            <a:ext cx="18249895" cy="7912418"/>
          </a:xfrm>
          <a:custGeom>
            <a:avLst/>
            <a:gdLst/>
            <a:ahLst/>
            <a:cxnLst/>
            <a:rect l="l" t="t" r="r" b="b"/>
            <a:pathLst>
              <a:path w="16230600" h="7912418">
                <a:moveTo>
                  <a:pt x="0" y="0"/>
                </a:moveTo>
                <a:lnTo>
                  <a:pt x="16230600" y="0"/>
                </a:lnTo>
                <a:lnTo>
                  <a:pt x="16230600" y="7912417"/>
                </a:lnTo>
                <a:lnTo>
                  <a:pt x="0" y="7912417"/>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CB0423C6-8B06-F074-A0F6-EFAE39B24225}"/>
              </a:ext>
            </a:extLst>
          </p:cNvPr>
          <p:cNvSpPr txBox="1"/>
          <p:nvPr/>
        </p:nvSpPr>
        <p:spPr>
          <a:xfrm>
            <a:off x="2438400" y="1253747"/>
            <a:ext cx="3429144" cy="769441"/>
          </a:xfrm>
          <a:prstGeom prst="rect">
            <a:avLst/>
          </a:prstGeom>
          <a:noFill/>
        </p:spPr>
        <p:txBody>
          <a:bodyPr wrap="none" rtlCol="0">
            <a:spAutoFit/>
          </a:bodyPr>
          <a:lstStyle/>
          <a:p>
            <a:r>
              <a:rPr lang="vi-VN"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Nghệ</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thuật</a:t>
            </a:r>
            <a:endParaRPr lang="en-US" sz="44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8B5192B-07DF-03F1-A363-165A66C3EE7E}"/>
              </a:ext>
            </a:extLst>
          </p:cNvPr>
          <p:cNvSpPr txBox="1"/>
          <p:nvPr/>
        </p:nvSpPr>
        <p:spPr>
          <a:xfrm>
            <a:off x="11842171" y="1253747"/>
            <a:ext cx="4845629" cy="769441"/>
          </a:xfrm>
          <a:prstGeom prst="rect">
            <a:avLst/>
          </a:prstGeom>
          <a:noFill/>
        </p:spPr>
        <p:txBody>
          <a:bodyPr wrap="square" rtlCol="0">
            <a:spAutoFit/>
          </a:bodyPr>
          <a:lstStyle/>
          <a:p>
            <a:r>
              <a:rPr lang="vi-VN" sz="4400" b="1" dirty="0">
                <a:solidFill>
                  <a:srgbClr val="FF0000"/>
                </a:solidFill>
                <a:latin typeface="Times New Roman" pitchFamily="18" charset="0"/>
                <a:cs typeface="Times New Roman" pitchFamily="18" charset="0"/>
              </a:rPr>
              <a:t>2. Nội dung</a:t>
            </a:r>
            <a:endParaRPr lang="en-US" sz="4400" b="1" dirty="0">
              <a:solidFill>
                <a:srgbClr val="FF00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B6D74F1A-55C0-41AC-8D31-249C32BF7612}"/>
              </a:ext>
            </a:extLst>
          </p:cNvPr>
          <p:cNvSpPr/>
          <p:nvPr/>
        </p:nvSpPr>
        <p:spPr>
          <a:xfrm>
            <a:off x="10134600" y="2650799"/>
            <a:ext cx="7179659" cy="4154984"/>
          </a:xfrm>
          <a:prstGeom prst="rect">
            <a:avLst/>
          </a:prstGeom>
        </p:spPr>
        <p:txBody>
          <a:bodyPr wrap="square">
            <a:spAutoFit/>
          </a:bodyPr>
          <a:lstStyle/>
          <a:p>
            <a:pPr algn="just" defTabSz="1371600"/>
            <a:r>
              <a:rPr lang="vi-VN" sz="4400" dirty="0">
                <a:solidFill>
                  <a:prstClr val="black"/>
                </a:solidFill>
                <a:latin typeface="Times New Roman" panose="02020603050405020304" pitchFamily="18" charset="0"/>
              </a:rPr>
              <a:t> Miêu tả cảnh ngộ cô đơn buồn tủi và tấm lòng thuỷ chung, hiếu thảo rất đáng thương, đáng trân trọng của Thuý Kiều khi bị giam lỏng ở lầu Ngưng Bích.</a:t>
            </a:r>
            <a:endParaRPr lang="en-US" sz="4400" dirty="0">
              <a:solidFill>
                <a:prstClr val="black"/>
              </a:solidFill>
            </a:endParaRPr>
          </a:p>
        </p:txBody>
      </p:sp>
      <p:cxnSp>
        <p:nvCxnSpPr>
          <p:cNvPr id="26" name="Straight Connector 25">
            <a:extLst>
              <a:ext uri="{FF2B5EF4-FFF2-40B4-BE49-F238E27FC236}">
                <a16:creationId xmlns:a16="http://schemas.microsoft.com/office/drawing/2014/main" id="{83FE7BA4-096D-28BB-11B8-25F474A92D3D}"/>
              </a:ext>
            </a:extLst>
          </p:cNvPr>
          <p:cNvCxnSpPr/>
          <p:nvPr/>
        </p:nvCxnSpPr>
        <p:spPr>
          <a:xfrm>
            <a:off x="9144000" y="16383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B6D74F1A-55C0-41AC-8D31-249C32BF7612}"/>
              </a:ext>
            </a:extLst>
          </p:cNvPr>
          <p:cNvSpPr/>
          <p:nvPr/>
        </p:nvSpPr>
        <p:spPr>
          <a:xfrm>
            <a:off x="1143000" y="2650799"/>
            <a:ext cx="7179659" cy="2800767"/>
          </a:xfrm>
          <a:prstGeom prst="rect">
            <a:avLst/>
          </a:prstGeom>
        </p:spPr>
        <p:txBody>
          <a:bodyPr wrap="square">
            <a:spAutoFit/>
          </a:bodyPr>
          <a:lstStyle/>
          <a:p>
            <a:pPr algn="just" defTabSz="1371600"/>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tâm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sắc</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371600"/>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Bút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tuyệt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bút</a:t>
            </a:r>
            <a:r>
              <a:rPr lang="en-US" sz="4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32943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FCB3C2C7-38D3-0422-62E1-C447CE11C739}"/>
              </a:ext>
            </a:extLst>
          </p:cNvPr>
          <p:cNvGrpSpPr/>
          <p:nvPr/>
        </p:nvGrpSpPr>
        <p:grpSpPr>
          <a:xfrm>
            <a:off x="-1506151" y="-246814"/>
            <a:ext cx="9345634" cy="10558996"/>
            <a:chOff x="0" y="0"/>
            <a:chExt cx="5624576" cy="6354826"/>
          </a:xfrm>
        </p:grpSpPr>
        <p:sp>
          <p:nvSpPr>
            <p:cNvPr id="5" name="Freeform 14">
              <a:extLst>
                <a:ext uri="{FF2B5EF4-FFF2-40B4-BE49-F238E27FC236}">
                  <a16:creationId xmlns:a16="http://schemas.microsoft.com/office/drawing/2014/main" id="{FF259BEF-22A8-38C4-674B-045A6BB46850}"/>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l="-64256" r="-15467"/>
              </a:stretch>
            </a:blipFill>
          </p:spPr>
        </p:sp>
      </p:grpSp>
      <p:sp>
        <p:nvSpPr>
          <p:cNvPr id="2" name="TextBox 4">
            <a:extLst>
              <a:ext uri="{FF2B5EF4-FFF2-40B4-BE49-F238E27FC236}">
                <a16:creationId xmlns:a16="http://schemas.microsoft.com/office/drawing/2014/main" id="{87005886-F06D-27B5-5D3F-CE5AEF616F79}"/>
              </a:ext>
            </a:extLst>
          </p:cNvPr>
          <p:cNvSpPr txBox="1"/>
          <p:nvPr/>
        </p:nvSpPr>
        <p:spPr>
          <a:xfrm>
            <a:off x="7315200" y="433554"/>
            <a:ext cx="10363200" cy="1354217"/>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err="1">
                <a:solidFill>
                  <a:srgbClr val="C00000"/>
                </a:solidFill>
                <a:latin typeface="Times New Roman" panose="02020603050405020304" pitchFamily="18" charset="0"/>
                <a:cs typeface="Times New Roman" panose="02020603050405020304" pitchFamily="18" charset="0"/>
              </a:rPr>
              <a:t>Em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hãy</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chuyển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nội</a:t>
            </a:r>
            <a:r>
              <a:rPr lang="en-US" sz="4400" b="1" dirty="0">
                <a:solidFill>
                  <a:srgbClr val="C00000"/>
                </a:solidFill>
                <a:latin typeface="Times New Roman" panose="02020603050405020304" pitchFamily="18" charset="0"/>
                <a:cs typeface="Times New Roman" panose="02020603050405020304" pitchFamily="18" charset="0"/>
              </a:rPr>
              <a:t> dung 14 </a:t>
            </a:r>
            <a:r>
              <a:rPr lang="en-US" sz="4400" b="1" dirty="0" err="1">
                <a:solidFill>
                  <a:srgbClr val="C00000"/>
                </a:solidFill>
                <a:latin typeface="Times New Roman" panose="02020603050405020304" pitchFamily="18" charset="0"/>
                <a:cs typeface="Times New Roman" panose="02020603050405020304" pitchFamily="18" charset="0"/>
              </a:rPr>
              <a:t>câu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thơ</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đầu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thành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một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đoạn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văn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xuôi</a:t>
            </a:r>
            <a:r>
              <a:rPr lang="en-US" sz="4400" b="1" dirty="0">
                <a:solidFill>
                  <a:srgbClr val="C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87005886-F06D-27B5-5D3F-CE5AEF616F79}"/>
              </a:ext>
            </a:extLst>
          </p:cNvPr>
          <p:cNvSpPr txBox="1"/>
          <p:nvPr/>
        </p:nvSpPr>
        <p:spPr>
          <a:xfrm>
            <a:off x="8077200" y="2773620"/>
            <a:ext cx="9296400" cy="541686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Gợi</a:t>
            </a:r>
            <a:r>
              <a:rPr lang="en-US" sz="4400" dirty="0">
                <a:solidFill>
                  <a:srgbClr val="000000"/>
                </a:solidFill>
                <a:latin typeface="Times New Roman" panose="02020603050405020304" pitchFamily="18" charset="0"/>
                <a:cs typeface="Times New Roman" panose="02020603050405020304" pitchFamily="18" charset="0"/>
              </a:rPr>
              <a:t> ý:</a:t>
            </a:r>
          </a:p>
          <a:p>
            <a:pPr marL="0" marR="0" lvl="0" indent="0" algn="just" defTabSz="914400" rtl="0" eaLnBrk="1" fontAlgn="auto" latinLnBrk="0" hangingPunct="1">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trải</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khủng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éo</a:t>
            </a:r>
            <a:r>
              <a:rPr lang="en-US" sz="4400" dirty="0">
                <a:solidFill>
                  <a:srgbClr val="000000"/>
                </a:solidFill>
                <a:latin typeface="Times New Roman" panose="02020603050405020304" pitchFamily="18" charset="0"/>
                <a:cs typeface="Times New Roman" panose="02020603050405020304" pitchFamily="18" charset="0"/>
              </a:rPr>
              <a:t> le,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đe</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doạ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nàng</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phía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trước</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94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B6E702F6-2F9A-AA78-C814-84EEBE699017}"/>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Google Shape;354;p17"/>
          <p:cNvSpPr txBox="1"/>
          <p:nvPr/>
        </p:nvSpPr>
        <p:spPr>
          <a:xfrm>
            <a:off x="1981200" y="279083"/>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effectLst/>
              <a:uLnTx/>
              <a:uFillTx/>
              <a:latin typeface="Times New Roman" panose="02020603050405020304" pitchFamily="18" charset="0"/>
              <a:ea typeface="+mn-ea"/>
              <a:cs typeface="Arial"/>
              <a:sym typeface="Arial"/>
            </a:endParaRPr>
          </a:p>
        </p:txBody>
      </p:sp>
      <p:graphicFrame>
        <p:nvGraphicFramePr>
          <p:cNvPr id="10" name="Table 9"/>
          <p:cNvGraphicFramePr>
            <a:graphicFrameLocks noGrp="1"/>
          </p:cNvGraphicFramePr>
          <p:nvPr>
            <p:extLst>
              <p:ext uri="{D42A27DB-BD31-4B8C-83A1-F6EECF244321}">
                <p14:modId xmlns:p14="http://schemas.microsoft.com/office/powerpoint/2010/main" val="2958359181"/>
              </p:ext>
            </p:extLst>
          </p:nvPr>
        </p:nvGraphicFramePr>
        <p:xfrm>
          <a:off x="533400" y="1790700"/>
          <a:ext cx="17449800" cy="8398080"/>
        </p:xfrm>
        <a:graphic>
          <a:graphicData uri="http://schemas.openxmlformats.org/drawingml/2006/table">
            <a:tbl>
              <a:tblPr firstRow="1" bandRow="1">
                <a:tableStyleId>{5940675A-B579-460E-94D1-54222C63F5DA}</a:tableStyleId>
              </a:tblPr>
              <a:tblGrid>
                <a:gridCol w="1446839">
                  <a:extLst>
                    <a:ext uri="{9D8B030D-6E8A-4147-A177-3AD203B41FA5}">
                      <a16:colId xmlns:a16="http://schemas.microsoft.com/office/drawing/2014/main" val="20000"/>
                    </a:ext>
                  </a:extLst>
                </a:gridCol>
                <a:gridCol w="11599519">
                  <a:extLst>
                    <a:ext uri="{9D8B030D-6E8A-4147-A177-3AD203B41FA5}">
                      <a16:colId xmlns:a16="http://schemas.microsoft.com/office/drawing/2014/main" val="20001"/>
                    </a:ext>
                  </a:extLst>
                </a:gridCol>
                <a:gridCol w="1832785">
                  <a:extLst>
                    <a:ext uri="{9D8B030D-6E8A-4147-A177-3AD203B41FA5}">
                      <a16:colId xmlns:a16="http://schemas.microsoft.com/office/drawing/2014/main" val="20002"/>
                    </a:ext>
                  </a:extLst>
                </a:gridCol>
                <a:gridCol w="2570657">
                  <a:extLst>
                    <a:ext uri="{9D8B030D-6E8A-4147-A177-3AD203B41FA5}">
                      <a16:colId xmlns:a16="http://schemas.microsoft.com/office/drawing/2014/main" val="20003"/>
                    </a:ext>
                  </a:extLst>
                </a:gridCol>
              </a:tblGrid>
              <a:tr h="1234440">
                <a:tc>
                  <a:txBody>
                    <a:bodyPr/>
                    <a:lstStyle/>
                    <a:p>
                      <a:pPr algn="ct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Tiêu</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chí</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đánh</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giá</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Thang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điểm</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đạt</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được</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extLst>
                  <a:ext uri="{0D108BD9-81ED-4DB2-BD59-A6C34878D82A}">
                    <a16:rowId xmlns:a16="http://schemas.microsoft.com/office/drawing/2014/main"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dưới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1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trang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1"/>
                  </a:ext>
                </a:extLst>
              </a:tr>
              <a:tr h="778080">
                <a:tc vMerge="1">
                  <a:txBody>
                    <a:bodyPr/>
                    <a:lstStyle/>
                    <a:p>
                      <a:endParaRPr lang="en-US" dirty="0">
                        <a:solidFill>
                          <a:schemeClr val="tx1"/>
                        </a:solidFill>
                      </a:endParaRPr>
                    </a:p>
                  </a:txBody>
                  <a:tcP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2"/>
                  </a:ext>
                </a:extLst>
              </a:tr>
              <a:tr h="640080">
                <a:tc rowSpan="4">
                  <a:txBody>
                    <a:bodyPr/>
                    <a:lstStyle/>
                    <a:p>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3"/>
                  </a:ext>
                </a:extLst>
              </a:tr>
              <a:tr h="640080">
                <a:tc vMerge="1">
                  <a:txBody>
                    <a:bodyPr/>
                    <a:lstStyle/>
                    <a:p>
                      <a:endParaRPr lang="en-US" dirty="0">
                        <a:solidFill>
                          <a:schemeClr val="tx1"/>
                        </a:solidFill>
                      </a:endParaRPr>
                    </a:p>
                  </a:txBody>
                  <a:tcP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Giới</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thiệu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ngắn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gọn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Thuý</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Kiều</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4"/>
                  </a:ext>
                </a:extLst>
              </a:tr>
              <a:tr h="640080">
                <a:tc vMerge="1">
                  <a:txBody>
                    <a:bodyPr/>
                    <a:lstStyle/>
                    <a:p>
                      <a:endParaRPr lang="en-US" dirty="0">
                        <a:solidFill>
                          <a:schemeClr val="tx1"/>
                        </a:solidFill>
                      </a:endParaRPr>
                    </a:p>
                  </a:txBody>
                  <a:tcPr/>
                </a:tc>
                <a:tc>
                  <a:txBody>
                    <a:bodyPr/>
                    <a:lstStyle/>
                    <a:p>
                      <a:pPr marL="0" marR="0" lvl="0" indent="0" algn="just" defTabSz="914400" rtl="0" eaLnBrk="1" fontAlgn="auto" latinLnBrk="0" hangingPunct="1">
                        <a:spcBef>
                          <a:spcPts val="0"/>
                        </a:spcBef>
                        <a:spcAft>
                          <a:spcPts val="0"/>
                        </a:spcAft>
                        <a:buClrTx/>
                        <a:buSzTx/>
                        <a:buFontTx/>
                        <a:buNone/>
                        <a:tabLst/>
                        <a:defRPr/>
                      </a:pPr>
                      <a:r>
                        <a:rPr lang="en-US" sz="3300" dirty="0" err="1">
                          <a:solidFill>
                            <a:srgbClr val="000000"/>
                          </a:solidFill>
                          <a:latin typeface="Times New Roman" panose="02020603050405020304" pitchFamily="18" charset="0"/>
                          <a:cs typeface="Times New Roman" panose="02020603050405020304" pitchFamily="18" charset="0"/>
                        </a:rPr>
                        <a:t>Nêu</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được</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hoàn</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cảnh</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của</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Kiều</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thể</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hiện</a:t>
                      </a:r>
                      <a:r>
                        <a:rPr lang="en-US" sz="3300" baseline="0" dirty="0">
                          <a:solidFill>
                            <a:srgbClr val="000000"/>
                          </a:solidFill>
                          <a:latin typeface="Times New Roman" panose="02020603050405020304" pitchFamily="18" charset="0"/>
                          <a:cs typeface="Times New Roman" panose="02020603050405020304" pitchFamily="18" charset="0"/>
                        </a:rPr>
                        <a:t> qua 14 </a:t>
                      </a:r>
                      <a:r>
                        <a:rPr lang="en-US" sz="3300" baseline="0" dirty="0" err="1">
                          <a:solidFill>
                            <a:srgbClr val="000000"/>
                          </a:solidFill>
                          <a:latin typeface="Times New Roman" panose="02020603050405020304" pitchFamily="18" charset="0"/>
                          <a:cs typeface="Times New Roman" panose="02020603050405020304" pitchFamily="18" charset="0"/>
                        </a:rPr>
                        <a:t>câu</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thơ</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đầu</a:t>
                      </a:r>
                      <a:endParaRPr lang="en-US" sz="3300" baseline="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Đây</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là</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lần</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đầu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tiên</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Kiều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xa</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nhà</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xa</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bố</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mẹ</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và</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hai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em</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sau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khi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đã</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trải</a:t>
                      </a:r>
                      <a:r>
                        <a:rPr lang="en-US" sz="3300" dirty="0">
                          <a:solidFill>
                            <a:srgbClr val="000000"/>
                          </a:solidFill>
                          <a:latin typeface="Times New Roman" panose="02020603050405020304" pitchFamily="18" charset="0"/>
                          <a:cs typeface="Times New Roman" panose="02020603050405020304" pitchFamily="18" charset="0"/>
                        </a:rPr>
                        <a:t> qua </a:t>
                      </a:r>
                      <a:r>
                        <a:rPr lang="en-US" sz="3300" dirty="0" err="1">
                          <a:solidFill>
                            <a:srgbClr val="000000"/>
                          </a:solidFill>
                          <a:latin typeface="Times New Roman" panose="02020603050405020304" pitchFamily="18" charset="0"/>
                          <a:cs typeface="Times New Roman" panose="02020603050405020304" pitchFamily="18" charset="0"/>
                        </a:rPr>
                        <a:t>những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sóng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gió</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khủng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khiếp</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đầu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đời</a:t>
                      </a:r>
                      <a:r>
                        <a:rPr lang="en-US" sz="33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Kiều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đang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trong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một</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tình</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cảnh</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hết</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sức</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éo</a:t>
                      </a:r>
                      <a:r>
                        <a:rPr lang="en-US" sz="3300" dirty="0">
                          <a:solidFill>
                            <a:srgbClr val="000000"/>
                          </a:solidFill>
                          <a:latin typeface="Times New Roman" panose="02020603050405020304" pitchFamily="18" charset="0"/>
                          <a:cs typeface="Times New Roman" panose="02020603050405020304" pitchFamily="18" charset="0"/>
                        </a:rPr>
                        <a:t> le, </a:t>
                      </a:r>
                      <a:r>
                        <a:rPr lang="en-US" sz="3300" dirty="0" err="1">
                          <a:solidFill>
                            <a:srgbClr val="000000"/>
                          </a:solidFill>
                          <a:latin typeface="Times New Roman" panose="02020603050405020304" pitchFamily="18" charset="0"/>
                          <a:cs typeface="Times New Roman" panose="02020603050405020304" pitchFamily="18" charset="0"/>
                        </a:rPr>
                        <a:t>không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thể</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đoán</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định</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được</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tương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lai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chỉ</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biết</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đầy</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sự</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đe</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doạ</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hiểm</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nguy</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đang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chờ</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đợi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nàng</a:t>
                      </a:r>
                      <a:r>
                        <a:rPr lang="en-US" sz="3300" dirty="0">
                          <a:solidFill>
                            <a:srgbClr val="000000"/>
                          </a:solidFill>
                          <a:latin typeface="Times New Roman" panose="02020603050405020304" pitchFamily="18" charset="0"/>
                          <a:cs typeface="Times New Roman" panose="02020603050405020304" pitchFamily="18" charset="0"/>
                        </a:rPr>
                        <a:t> ở </a:t>
                      </a:r>
                      <a:r>
                        <a:rPr lang="en-US" sz="3300" dirty="0" err="1">
                          <a:solidFill>
                            <a:srgbClr val="000000"/>
                          </a:solidFill>
                          <a:latin typeface="Times New Roman" panose="02020603050405020304" pitchFamily="18" charset="0"/>
                          <a:cs typeface="Times New Roman" panose="02020603050405020304" pitchFamily="18" charset="0"/>
                        </a:rPr>
                        <a:t>phía</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trước</a:t>
                      </a:r>
                      <a:endParaRPr lang="en-US" sz="3300" dirty="0">
                        <a:solidFill>
                          <a:srgbClr val="000000"/>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5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5"/>
                  </a:ext>
                </a:extLst>
              </a:tr>
              <a:tr h="670560">
                <a:tc vMerge="1">
                  <a:txBody>
                    <a:bodyPr/>
                    <a:lstStyle/>
                    <a:p>
                      <a:endParaRPr lang="en-US" dirty="0">
                        <a:solidFill>
                          <a:schemeClr val="tx1"/>
                        </a:solidFill>
                      </a:endParaRPr>
                    </a:p>
                  </a:txBody>
                  <a:tcP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suy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nghĩ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Kiều</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6"/>
                  </a:ext>
                </a:extLst>
              </a:tr>
              <a:tr h="640080">
                <a:tc gridSpan="4">
                  <a:txBody>
                    <a:bodyPr/>
                    <a:lstStyle/>
                    <a:p>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46236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76300"/>
            <a:ext cx="17221200" cy="8956298"/>
          </a:xfrm>
          <a:prstGeom prst="rect">
            <a:avLst/>
          </a:prstGeom>
        </p:spPr>
        <p:txBody>
          <a:bodyPr wrap="square">
            <a:spAutoFit/>
          </a:bodyPr>
          <a:lstStyle/>
          <a:p>
            <a:pPr algn="just"/>
            <a:r>
              <a:rPr lang="en-US" sz="3600" i="1" dirty="0">
                <a:solidFill>
                  <a:srgbClr val="000000"/>
                </a:solidFill>
                <a:latin typeface="+mj-lt"/>
              </a:rPr>
              <a:t>         </a:t>
            </a:r>
            <a:r>
              <a:rPr lang="vi-VN" sz="3600" i="1" dirty="0">
                <a:solidFill>
                  <a:srgbClr val="000000"/>
                </a:solidFill>
                <a:latin typeface="+mj-lt"/>
              </a:rPr>
              <a:t>Khi bước vào lầu Ngưng Bích, Thúy Kiều đã hiểu rằng đây sẽ là nơi chôn vùi tuổi xuân đẹp nhất của mình. Đứng trên cao nhìn ra xung quanh, nàng chỉ thấy dãy núi cao và mảnh trăng xa xôi, nhìn xa nhưng thực chất chúng chỉ cách nàng một vòm trời. Xung quanh là bốn bề bát ngát, những cồn cát vàng và những bụi hoa gai. Nhìn thấy cảnh vật từ xa đến gần, từ hư không đến thực tế, Thúy Kiều cảm nhận sâu sắc sự nhỏ bé và cô đơn đến cùng cực của bản thân. Sống ở lầu Ngưng Bích, nàng đã trải qua một cuộc sống vô nghĩa, tẻ nhạt, bị giam cầm cả về thể xác và tinh thần. Nàng đau khổ cho số phận của mình, mọi thứ bị lụi tàn: tình yêu, hạnh phúc và tự do. Không chỉ bị Mã Giám Sinh lừa dối, Thúy Kiều còn bị đẩy vào thế giới hồng trần, muốn thoát ra nhưng không có con đường nào. Cảnh vật xung quanh dường như đồng cảm với nỗi đau của Thúy Kiều, cành cây ngọn cỏ đều u buồn, nhìn chúng làm lòng nàng cảm thấy cô đơn và đau khổ. Thúy Kiều nhớ về những ngày tháng hạnh phúc và bình yên, nhớ về cuộc gặp gỡ tình cờ và duyên phận với Kim Trọng. Chàng là tình yêu đầu tiên của nàng, người đã cùng nàng hẹn ước đầy nguyện vọng. Tình yêu của nàng dành cho Kim Trọng không hề phai nhạt, nhưng bây giờ đã không xứng với tình yêu của chàng. Nàng cũng nhớ về cha mẹ mà lòng thương xót, những người sinh ra nàng nhưng bây giờ nàng không thể bảo vệ, chăm sóc khi họ đã già yếu.</a:t>
            </a:r>
            <a:endParaRPr lang="en-US" sz="3600" i="1" dirty="0">
              <a:latin typeface="+mj-lt"/>
            </a:endParaRPr>
          </a:p>
        </p:txBody>
      </p:sp>
      <p:sp>
        <p:nvSpPr>
          <p:cNvPr id="3" name="Freeform 9">
            <a:extLst>
              <a:ext uri="{FF2B5EF4-FFF2-40B4-BE49-F238E27FC236}">
                <a16:creationId xmlns:a16="http://schemas.microsoft.com/office/drawing/2014/main" id="{41A4E583-76BC-E058-5989-9E1144DDB040}"/>
              </a:ext>
            </a:extLst>
          </p:cNvPr>
          <p:cNvSpPr/>
          <p:nvPr/>
        </p:nvSpPr>
        <p:spPr>
          <a:xfrm>
            <a:off x="-533400" y="8343900"/>
            <a:ext cx="8763000" cy="3886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2"/>
            <a:stretch>
              <a:fillRect t="-111764" r="-463" b="-1"/>
            </a:stretch>
          </a:blipFill>
        </p:spPr>
      </p:sp>
    </p:spTree>
    <p:extLst>
      <p:ext uri="{BB962C8B-B14F-4D97-AF65-F5344CB8AC3E}">
        <p14:creationId xmlns:p14="http://schemas.microsoft.com/office/powerpoint/2010/main" val="7794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943225" y="25527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Giọng đọc nhẹ nhàng, truyền cảm</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sp>
        <p:nvSpPr>
          <p:cNvPr id="4" name="Freeform 4">
            <a:extLst>
              <a:ext uri="{FF2B5EF4-FFF2-40B4-BE49-F238E27FC236}">
                <a16:creationId xmlns:a16="http://schemas.microsoft.com/office/drawing/2014/main" id="{0D37BE7A-F849-699D-7998-4931281DC381}"/>
              </a:ext>
            </a:extLst>
          </p:cNvPr>
          <p:cNvSpPr/>
          <p:nvPr/>
        </p:nvSpPr>
        <p:spPr>
          <a:xfrm>
            <a:off x="5004330" y="3619500"/>
            <a:ext cx="8300579" cy="6303201"/>
          </a:xfrm>
          <a:custGeom>
            <a:avLst/>
            <a:gdLst/>
            <a:ahLst/>
            <a:cxnLst/>
            <a:rect l="l" t="t" r="r" b="b"/>
            <a:pathLst>
              <a:path w="8300579" h="6303201">
                <a:moveTo>
                  <a:pt x="0" y="0"/>
                </a:moveTo>
                <a:lnTo>
                  <a:pt x="8300580" y="0"/>
                </a:lnTo>
                <a:lnTo>
                  <a:pt x="8300580" y="6303201"/>
                </a:lnTo>
                <a:lnTo>
                  <a:pt x="0" y="6303201"/>
                </a:lnTo>
                <a:lnTo>
                  <a:pt x="0" y="0"/>
                </a:lnTo>
                <a:close/>
              </a:path>
            </a:pathLst>
          </a:custGeom>
          <a:blipFill>
            <a:blip r:embed="rId3"/>
            <a:stretch>
              <a:fillRect/>
            </a:stretch>
          </a:blipFill>
        </p:spPr>
      </p:sp>
      <p:sp>
        <p:nvSpPr>
          <p:cNvPr id="6" name="Freeform 8">
            <a:extLst>
              <a:ext uri="{FF2B5EF4-FFF2-40B4-BE49-F238E27FC236}">
                <a16:creationId xmlns:a16="http://schemas.microsoft.com/office/drawing/2014/main" id="{3AD82A2E-69CD-0E96-078D-6FECF87B6B72}"/>
              </a:ext>
            </a:extLst>
          </p:cNvPr>
          <p:cNvSpPr/>
          <p:nvPr/>
        </p:nvSpPr>
        <p:spPr>
          <a:xfrm>
            <a:off x="12496800" y="-41564"/>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4">
              <a:lum bright="70000" contrast="-70000"/>
            </a:blip>
            <a:stretch>
              <a:fillRect/>
            </a:stretch>
          </a:blipFill>
        </p:spPr>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Rot="1" noChangeArrowheads="1"/>
          </p:cNvSpPr>
          <p:nvPr/>
        </p:nvSpPr>
        <p:spPr>
          <a:xfrm>
            <a:off x="838200" y="2743200"/>
            <a:ext cx="9233594" cy="7543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Trước</a:t>
            </a:r>
            <a:r>
              <a:rPr lang="en-US" sz="3450" i="1" dirty="0">
                <a:latin typeface="Times New Roman" pitchFamily="18" charset="0"/>
              </a:rPr>
              <a:t> </a:t>
            </a:r>
            <a:r>
              <a:rPr lang="en-US" sz="3450" i="1" dirty="0" err="1">
                <a:latin typeface="Times New Roman" pitchFamily="18" charset="0"/>
              </a:rPr>
              <a:t>lầu</a:t>
            </a:r>
            <a:r>
              <a:rPr lang="en-US" sz="3450" i="1" dirty="0">
                <a:latin typeface="Times New Roman" pitchFamily="18" charset="0"/>
              </a:rPr>
              <a:t> </a:t>
            </a:r>
            <a:r>
              <a:rPr lang="en-US" sz="3450" i="1" dirty="0" err="1">
                <a:latin typeface="Times New Roman" pitchFamily="18" charset="0"/>
              </a:rPr>
              <a:t>Ngưng</a:t>
            </a:r>
            <a:r>
              <a:rPr lang="en-US" sz="3450" i="1" dirty="0">
                <a:latin typeface="Times New Roman" pitchFamily="18" charset="0"/>
              </a:rPr>
              <a:t> </a:t>
            </a:r>
            <a:r>
              <a:rPr lang="en-US" sz="3450" i="1" dirty="0" err="1">
                <a:latin typeface="Times New Roman" pitchFamily="18" charset="0"/>
              </a:rPr>
              <a:t>Bích</a:t>
            </a:r>
            <a:r>
              <a:rPr lang="en-US" sz="3450" i="1" dirty="0">
                <a:latin typeface="Times New Roman" pitchFamily="18" charset="0"/>
              </a:rPr>
              <a:t> </a:t>
            </a:r>
            <a:r>
              <a:rPr lang="en-US" sz="3450" i="1" dirty="0" err="1">
                <a:latin typeface="Times New Roman" pitchFamily="18" charset="0"/>
              </a:rPr>
              <a:t>khóa</a:t>
            </a:r>
            <a:r>
              <a:rPr lang="en-US" sz="3450" i="1" dirty="0">
                <a:latin typeface="Times New Roman" pitchFamily="18" charset="0"/>
              </a:rPr>
              <a:t> </a:t>
            </a:r>
            <a:r>
              <a:rPr lang="en-US" sz="3450" i="1" dirty="0" err="1">
                <a:latin typeface="Times New Roman" pitchFamily="18" charset="0"/>
              </a:rPr>
              <a:t>xuân</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Vẻ</a:t>
            </a:r>
            <a:r>
              <a:rPr lang="en-US" sz="3450" i="1" dirty="0">
                <a:latin typeface="Times New Roman" pitchFamily="18" charset="0"/>
              </a:rPr>
              <a:t> non </a:t>
            </a:r>
            <a:r>
              <a:rPr lang="en-US" sz="3450" i="1" dirty="0" err="1">
                <a:latin typeface="Times New Roman" pitchFamily="18" charset="0"/>
              </a:rPr>
              <a:t>xa</a:t>
            </a:r>
            <a:r>
              <a:rPr lang="en-US" sz="3450" i="1" dirty="0">
                <a:latin typeface="Times New Roman" pitchFamily="18" charset="0"/>
              </a:rPr>
              <a:t> </a:t>
            </a:r>
            <a:r>
              <a:rPr lang="en-US" sz="3450" i="1" dirty="0" err="1">
                <a:latin typeface="Times New Roman" pitchFamily="18" charset="0"/>
              </a:rPr>
              <a:t>tấm</a:t>
            </a:r>
            <a:r>
              <a:rPr lang="en-US" sz="3450" i="1" dirty="0">
                <a:latin typeface="Times New Roman" pitchFamily="18" charset="0"/>
              </a:rPr>
              <a:t> </a:t>
            </a:r>
            <a:r>
              <a:rPr lang="en-US" sz="3450" i="1" dirty="0" err="1">
                <a:latin typeface="Times New Roman" pitchFamily="18" charset="0"/>
              </a:rPr>
              <a:t>trăng</a:t>
            </a:r>
            <a:r>
              <a:rPr lang="en-US" sz="3450" i="1" dirty="0">
                <a:latin typeface="Times New Roman" pitchFamily="18" charset="0"/>
              </a:rPr>
              <a:t> </a:t>
            </a:r>
            <a:r>
              <a:rPr lang="en-US" sz="3450" i="1" dirty="0" err="1">
                <a:latin typeface="Times New Roman" pitchFamily="18" charset="0"/>
              </a:rPr>
              <a:t>gần</a:t>
            </a:r>
            <a:r>
              <a:rPr lang="en-US" sz="3450" i="1" dirty="0">
                <a:latin typeface="Times New Roman" pitchFamily="18" charset="0"/>
              </a:rPr>
              <a:t> ở </a:t>
            </a:r>
            <a:r>
              <a:rPr lang="en-US" sz="3450" i="1" dirty="0" err="1">
                <a:latin typeface="Times New Roman" pitchFamily="18" charset="0"/>
              </a:rPr>
              <a:t>chung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Bốn</a:t>
            </a:r>
            <a:r>
              <a:rPr lang="en-US" sz="3450" i="1" dirty="0">
                <a:latin typeface="Times New Roman" pitchFamily="18" charset="0"/>
              </a:rPr>
              <a:t> </a:t>
            </a:r>
            <a:r>
              <a:rPr lang="en-US" sz="3450" i="1" dirty="0" err="1">
                <a:latin typeface="Times New Roman" pitchFamily="18" charset="0"/>
              </a:rPr>
              <a:t>bề</a:t>
            </a:r>
            <a:r>
              <a:rPr lang="en-US" sz="3450" i="1" dirty="0">
                <a:latin typeface="Times New Roman" pitchFamily="18" charset="0"/>
              </a:rPr>
              <a:t> </a:t>
            </a:r>
            <a:r>
              <a:rPr lang="en-US" sz="3450" i="1" dirty="0" err="1">
                <a:latin typeface="Times New Roman" pitchFamily="18" charset="0"/>
              </a:rPr>
              <a:t>bát</a:t>
            </a:r>
            <a:r>
              <a:rPr lang="en-US" sz="3450" i="1" dirty="0">
                <a:latin typeface="Times New Roman" pitchFamily="18" charset="0"/>
              </a:rPr>
              <a:t> </a:t>
            </a:r>
            <a:r>
              <a:rPr lang="en-US" sz="3450" i="1" dirty="0" err="1">
                <a:latin typeface="Times New Roman" pitchFamily="18" charset="0"/>
              </a:rPr>
              <a:t>ngát</a:t>
            </a:r>
            <a:r>
              <a:rPr lang="en-US" sz="3450" i="1" dirty="0">
                <a:latin typeface="Times New Roman" pitchFamily="18" charset="0"/>
              </a:rPr>
              <a:t> </a:t>
            </a:r>
            <a:r>
              <a:rPr lang="en-US" sz="3450" i="1" dirty="0" err="1">
                <a:latin typeface="Times New Roman" pitchFamily="18" charset="0"/>
              </a:rPr>
              <a:t>xa</a:t>
            </a:r>
            <a:r>
              <a:rPr lang="en-US" sz="3450" i="1" dirty="0">
                <a:latin typeface="Times New Roman" pitchFamily="18" charset="0"/>
              </a:rPr>
              <a:t> </a:t>
            </a:r>
            <a:r>
              <a:rPr lang="en-US" sz="3450" i="1" dirty="0" err="1">
                <a:latin typeface="Times New Roman" pitchFamily="18" charset="0"/>
              </a:rPr>
              <a:t>trông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Cát</a:t>
            </a:r>
            <a:r>
              <a:rPr lang="en-US" sz="3450" i="1" dirty="0">
                <a:latin typeface="Times New Roman" pitchFamily="18" charset="0"/>
              </a:rPr>
              <a:t> </a:t>
            </a:r>
            <a:r>
              <a:rPr lang="en-US" sz="3450" i="1" dirty="0" err="1">
                <a:latin typeface="Times New Roman" pitchFamily="18" charset="0"/>
              </a:rPr>
              <a:t>vàng</a:t>
            </a:r>
            <a:r>
              <a:rPr lang="en-US" sz="3450" i="1" dirty="0">
                <a:latin typeface="Times New Roman" pitchFamily="18" charset="0"/>
              </a:rPr>
              <a:t> </a:t>
            </a:r>
            <a:r>
              <a:rPr lang="en-US" sz="3450" i="1" dirty="0" err="1">
                <a:latin typeface="Times New Roman" pitchFamily="18" charset="0"/>
              </a:rPr>
              <a:t>cồn</a:t>
            </a:r>
            <a:r>
              <a:rPr lang="en-US" sz="3450" i="1" dirty="0">
                <a:latin typeface="Times New Roman" pitchFamily="18" charset="0"/>
              </a:rPr>
              <a:t> </a:t>
            </a:r>
            <a:r>
              <a:rPr lang="en-US" sz="3450" i="1" dirty="0" err="1">
                <a:latin typeface="Times New Roman" pitchFamily="18" charset="0"/>
              </a:rPr>
              <a:t>nọ</a:t>
            </a:r>
            <a:r>
              <a:rPr lang="en-US" sz="3450" i="1" dirty="0">
                <a:latin typeface="Times New Roman" pitchFamily="18" charset="0"/>
              </a:rPr>
              <a:t> </a:t>
            </a:r>
            <a:r>
              <a:rPr lang="en-US" sz="3450" i="1" dirty="0" err="1">
                <a:latin typeface="Times New Roman" pitchFamily="18" charset="0"/>
              </a:rPr>
              <a:t>bụi</a:t>
            </a:r>
            <a:r>
              <a:rPr lang="en-US" sz="3450" i="1" dirty="0">
                <a:latin typeface="Times New Roman" pitchFamily="18" charset="0"/>
              </a:rPr>
              <a:t> </a:t>
            </a:r>
            <a:r>
              <a:rPr lang="en-US" sz="3450" i="1" dirty="0" err="1">
                <a:latin typeface="Times New Roman" pitchFamily="18" charset="0"/>
              </a:rPr>
              <a:t>hồng</a:t>
            </a:r>
            <a:r>
              <a:rPr lang="en-US" sz="3450" i="1" dirty="0">
                <a:latin typeface="Times New Roman" pitchFamily="18" charset="0"/>
              </a:rPr>
              <a:t> </a:t>
            </a:r>
            <a:r>
              <a:rPr lang="en-US" sz="3450" i="1" dirty="0" err="1">
                <a:latin typeface="Times New Roman" pitchFamily="18" charset="0"/>
              </a:rPr>
              <a:t>dặm</a:t>
            </a:r>
            <a:r>
              <a:rPr lang="en-US" sz="3450" i="1" dirty="0">
                <a:latin typeface="Times New Roman" pitchFamily="18" charset="0"/>
              </a:rPr>
              <a:t> </a:t>
            </a:r>
            <a:r>
              <a:rPr lang="en-US" sz="3450" i="1" dirty="0" err="1">
                <a:latin typeface="Times New Roman" pitchFamily="18" charset="0"/>
              </a:rPr>
              <a:t>kia</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Bẽ</a:t>
            </a:r>
            <a:r>
              <a:rPr lang="en-US" sz="3450" i="1" dirty="0">
                <a:latin typeface="Times New Roman" pitchFamily="18" charset="0"/>
              </a:rPr>
              <a:t> </a:t>
            </a:r>
            <a:r>
              <a:rPr lang="en-US" sz="3450" i="1" dirty="0" err="1">
                <a:latin typeface="Times New Roman" pitchFamily="18" charset="0"/>
              </a:rPr>
              <a:t>bàng</a:t>
            </a:r>
            <a:r>
              <a:rPr lang="en-US" sz="3450" i="1" dirty="0">
                <a:latin typeface="Times New Roman" pitchFamily="18" charset="0"/>
              </a:rPr>
              <a:t> </a:t>
            </a:r>
            <a:r>
              <a:rPr lang="en-US" sz="3450" i="1" dirty="0" err="1">
                <a:latin typeface="Times New Roman" pitchFamily="18" charset="0"/>
              </a:rPr>
              <a:t>mây</a:t>
            </a:r>
            <a:r>
              <a:rPr lang="en-US" sz="3450" i="1" dirty="0">
                <a:latin typeface="Times New Roman" pitchFamily="18" charset="0"/>
              </a:rPr>
              <a:t> </a:t>
            </a:r>
            <a:r>
              <a:rPr lang="en-US" sz="3450" i="1" dirty="0" err="1">
                <a:latin typeface="Times New Roman" pitchFamily="18" charset="0"/>
              </a:rPr>
              <a:t>sớm</a:t>
            </a:r>
            <a:r>
              <a:rPr lang="en-US" sz="3450" i="1" dirty="0">
                <a:latin typeface="Times New Roman" pitchFamily="18" charset="0"/>
              </a:rPr>
              <a:t> </a:t>
            </a:r>
            <a:r>
              <a:rPr lang="en-US" sz="3450" i="1" dirty="0" err="1">
                <a:latin typeface="Times New Roman" pitchFamily="18" charset="0"/>
              </a:rPr>
              <a:t>đèn</a:t>
            </a:r>
            <a:r>
              <a:rPr lang="en-US" sz="3450" i="1" dirty="0">
                <a:latin typeface="Times New Roman" pitchFamily="18" charset="0"/>
              </a:rPr>
              <a:t> </a:t>
            </a:r>
            <a:r>
              <a:rPr lang="en-US" sz="3450" i="1" dirty="0" err="1">
                <a:latin typeface="Times New Roman" pitchFamily="18" charset="0"/>
              </a:rPr>
              <a:t>khuya</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Nửa</a:t>
            </a:r>
            <a:r>
              <a:rPr lang="en-US" sz="3450" i="1" dirty="0">
                <a:latin typeface="Times New Roman" pitchFamily="18" charset="0"/>
              </a:rPr>
              <a:t> </a:t>
            </a:r>
            <a:r>
              <a:rPr lang="en-US" sz="3450" i="1" dirty="0" err="1">
                <a:latin typeface="Times New Roman" pitchFamily="18" charset="0"/>
              </a:rPr>
              <a:t>tình</a:t>
            </a:r>
            <a:r>
              <a:rPr lang="en-US" sz="3450" i="1" dirty="0">
                <a:latin typeface="Times New Roman" pitchFamily="18" charset="0"/>
              </a:rPr>
              <a:t> </a:t>
            </a:r>
            <a:r>
              <a:rPr lang="en-US" sz="3450" i="1" dirty="0" err="1">
                <a:latin typeface="Times New Roman" pitchFamily="18" charset="0"/>
              </a:rPr>
              <a:t>nửa</a:t>
            </a:r>
            <a:r>
              <a:rPr lang="en-US" sz="3450" i="1" dirty="0">
                <a:latin typeface="Times New Roman" pitchFamily="18" charset="0"/>
              </a:rPr>
              <a:t> </a:t>
            </a:r>
            <a:r>
              <a:rPr lang="en-US" sz="3450" i="1" dirty="0" err="1">
                <a:latin typeface="Times New Roman" pitchFamily="18" charset="0"/>
              </a:rPr>
              <a:t>cảnh</a:t>
            </a:r>
            <a:r>
              <a:rPr lang="en-US" sz="3450" i="1" dirty="0">
                <a:latin typeface="Times New Roman" pitchFamily="18" charset="0"/>
              </a:rPr>
              <a:t> </a:t>
            </a:r>
            <a:r>
              <a:rPr lang="en-US" sz="3450" i="1" dirty="0" err="1">
                <a:latin typeface="Times New Roman" pitchFamily="18" charset="0"/>
              </a:rPr>
              <a:t>như</a:t>
            </a:r>
            <a:r>
              <a:rPr lang="en-US" sz="3450" i="1" dirty="0">
                <a:latin typeface="Times New Roman" pitchFamily="18" charset="0"/>
              </a:rPr>
              <a:t> chia </a:t>
            </a:r>
            <a:r>
              <a:rPr lang="en-US" sz="3450" i="1" dirty="0" err="1">
                <a:latin typeface="Times New Roman" pitchFamily="18" charset="0"/>
              </a:rPr>
              <a:t>tấm</a:t>
            </a:r>
            <a:r>
              <a:rPr lang="en-US" sz="3450" i="1" dirty="0">
                <a:latin typeface="Times New Roman" pitchFamily="18" charset="0"/>
              </a:rPr>
              <a:t> </a:t>
            </a:r>
            <a:r>
              <a:rPr lang="en-US" sz="3450" i="1" dirty="0" err="1">
                <a:latin typeface="Times New Roman" pitchFamily="18" charset="0"/>
              </a:rPr>
              <a:t>lòng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Tưởng</a:t>
            </a:r>
            <a:r>
              <a:rPr lang="en-US" sz="3450" i="1" dirty="0">
                <a:latin typeface="Times New Roman" pitchFamily="18" charset="0"/>
              </a:rPr>
              <a:t> </a:t>
            </a:r>
            <a:r>
              <a:rPr lang="en-US" sz="3450" i="1" dirty="0" err="1">
                <a:latin typeface="Times New Roman" pitchFamily="18" charset="0"/>
              </a:rPr>
              <a:t>người</a:t>
            </a:r>
            <a:r>
              <a:rPr lang="en-US" sz="3450" i="1" dirty="0">
                <a:latin typeface="Times New Roman" pitchFamily="18" charset="0"/>
              </a:rPr>
              <a:t> </a:t>
            </a:r>
            <a:r>
              <a:rPr lang="en-US" sz="3450" i="1" dirty="0" err="1">
                <a:latin typeface="Times New Roman" pitchFamily="18" charset="0"/>
              </a:rPr>
              <a:t>dưới</a:t>
            </a:r>
            <a:r>
              <a:rPr lang="en-US" sz="3450" i="1" dirty="0">
                <a:latin typeface="Times New Roman" pitchFamily="18" charset="0"/>
              </a:rPr>
              <a:t> </a:t>
            </a:r>
            <a:r>
              <a:rPr lang="en-US" sz="3450" i="1" dirty="0" err="1">
                <a:latin typeface="Times New Roman" pitchFamily="18" charset="0"/>
              </a:rPr>
              <a:t>nguyệt</a:t>
            </a:r>
            <a:r>
              <a:rPr lang="en-US" sz="3450" i="1" dirty="0">
                <a:latin typeface="Times New Roman" pitchFamily="18" charset="0"/>
              </a:rPr>
              <a:t> </a:t>
            </a:r>
            <a:r>
              <a:rPr lang="en-US" sz="3450" i="1" dirty="0" err="1">
                <a:latin typeface="Times New Roman" pitchFamily="18" charset="0"/>
              </a:rPr>
              <a:t>chén</a:t>
            </a:r>
            <a:r>
              <a:rPr lang="en-US" sz="3450" i="1" dirty="0">
                <a:latin typeface="Times New Roman" pitchFamily="18" charset="0"/>
              </a:rPr>
              <a:t> </a:t>
            </a:r>
            <a:r>
              <a:rPr lang="en-US" sz="3450" i="1" dirty="0" err="1">
                <a:latin typeface="Times New Roman" pitchFamily="18" charset="0"/>
              </a:rPr>
              <a:t>đồng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Tin </a:t>
            </a:r>
            <a:r>
              <a:rPr lang="en-US" sz="3450" i="1" dirty="0" err="1">
                <a:latin typeface="Times New Roman" pitchFamily="18" charset="0"/>
              </a:rPr>
              <a:t>sương</a:t>
            </a:r>
            <a:r>
              <a:rPr lang="en-US" sz="3450" i="1" dirty="0">
                <a:latin typeface="Times New Roman" pitchFamily="18" charset="0"/>
              </a:rPr>
              <a:t> </a:t>
            </a:r>
            <a:r>
              <a:rPr lang="en-US" sz="3450" i="1" dirty="0" err="1">
                <a:latin typeface="Times New Roman" pitchFamily="18" charset="0"/>
              </a:rPr>
              <a:t>luống</a:t>
            </a:r>
            <a:r>
              <a:rPr lang="en-US" sz="3450" i="1" dirty="0">
                <a:latin typeface="Times New Roman" pitchFamily="18" charset="0"/>
              </a:rPr>
              <a:t> </a:t>
            </a:r>
            <a:r>
              <a:rPr lang="en-US" sz="3450" i="1" dirty="0" err="1">
                <a:latin typeface="Times New Roman" pitchFamily="18" charset="0"/>
              </a:rPr>
              <a:t>những</a:t>
            </a:r>
            <a:r>
              <a:rPr lang="en-US" sz="3450" i="1" dirty="0">
                <a:latin typeface="Times New Roman" pitchFamily="18" charset="0"/>
              </a:rPr>
              <a:t> </a:t>
            </a:r>
            <a:r>
              <a:rPr lang="en-US" sz="3450" i="1" dirty="0" err="1">
                <a:latin typeface="Times New Roman" pitchFamily="18" charset="0"/>
              </a:rPr>
              <a:t>rày</a:t>
            </a:r>
            <a:r>
              <a:rPr lang="en-US" sz="3450" i="1" dirty="0">
                <a:latin typeface="Times New Roman" pitchFamily="18" charset="0"/>
              </a:rPr>
              <a:t> </a:t>
            </a:r>
            <a:r>
              <a:rPr lang="en-US" sz="3450" i="1" dirty="0" err="1">
                <a:latin typeface="Times New Roman" pitchFamily="18" charset="0"/>
              </a:rPr>
              <a:t>trông</a:t>
            </a:r>
            <a:r>
              <a:rPr lang="en-US" sz="3450" i="1" dirty="0">
                <a:latin typeface="Times New Roman" pitchFamily="18" charset="0"/>
              </a:rPr>
              <a:t> </a:t>
            </a:r>
            <a:r>
              <a:rPr lang="en-US" sz="3450" i="1" dirty="0" err="1">
                <a:latin typeface="Times New Roman" pitchFamily="18" charset="0"/>
              </a:rPr>
              <a:t>mai</a:t>
            </a:r>
            <a:r>
              <a:rPr lang="en-US" sz="3450" i="1" dirty="0">
                <a:latin typeface="Times New Roman" pitchFamily="18" charset="0"/>
              </a:rPr>
              <a:t> </a:t>
            </a:r>
            <a:r>
              <a:rPr lang="en-US" sz="3450" i="1" dirty="0" err="1">
                <a:latin typeface="Times New Roman" pitchFamily="18" charset="0"/>
              </a:rPr>
              <a:t>chờ</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Bên</a:t>
            </a:r>
            <a:r>
              <a:rPr lang="en-US" sz="3450" i="1" dirty="0">
                <a:latin typeface="Times New Roman" pitchFamily="18" charset="0"/>
              </a:rPr>
              <a:t> </a:t>
            </a:r>
            <a:r>
              <a:rPr lang="en-US" sz="3450" i="1" dirty="0" err="1">
                <a:latin typeface="Times New Roman" pitchFamily="18" charset="0"/>
              </a:rPr>
              <a:t>trời</a:t>
            </a:r>
            <a:r>
              <a:rPr lang="en-US" sz="3450" i="1" dirty="0">
                <a:latin typeface="Times New Roman" pitchFamily="18" charset="0"/>
              </a:rPr>
              <a:t> </a:t>
            </a:r>
            <a:r>
              <a:rPr lang="en-US" sz="3450" i="1" dirty="0" err="1">
                <a:latin typeface="Times New Roman" pitchFamily="18" charset="0"/>
              </a:rPr>
              <a:t>góc</a:t>
            </a:r>
            <a:r>
              <a:rPr lang="en-US" sz="3450" i="1" dirty="0">
                <a:latin typeface="Times New Roman" pitchFamily="18" charset="0"/>
              </a:rPr>
              <a:t> </a:t>
            </a:r>
            <a:r>
              <a:rPr lang="en-US" sz="3450" i="1" dirty="0" err="1">
                <a:latin typeface="Times New Roman" pitchFamily="18" charset="0"/>
              </a:rPr>
              <a:t>bể</a:t>
            </a:r>
            <a:r>
              <a:rPr lang="en-US" sz="3450" i="1" dirty="0">
                <a:latin typeface="Times New Roman" pitchFamily="18" charset="0"/>
              </a:rPr>
              <a:t> </a:t>
            </a:r>
            <a:r>
              <a:rPr lang="en-US" sz="3450" i="1" dirty="0" err="1">
                <a:latin typeface="Times New Roman" pitchFamily="18" charset="0"/>
              </a:rPr>
              <a:t>bơ</a:t>
            </a:r>
            <a:r>
              <a:rPr lang="en-US" sz="3450" i="1" dirty="0">
                <a:latin typeface="Times New Roman" pitchFamily="18" charset="0"/>
              </a:rPr>
              <a:t> </a:t>
            </a:r>
            <a:r>
              <a:rPr lang="en-US" sz="3450" i="1" dirty="0" err="1">
                <a:latin typeface="Times New Roman" pitchFamily="18" charset="0"/>
              </a:rPr>
              <a:t>vơ</a:t>
            </a:r>
            <a:r>
              <a:rPr lang="en-US" sz="3450" i="1" dirty="0">
                <a:latin typeface="Times New Roman" pitchFamily="18" charset="0"/>
              </a:rPr>
              <a:t>, </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Tấm</a:t>
            </a:r>
            <a:r>
              <a:rPr lang="en-US" sz="3450" i="1" dirty="0">
                <a:latin typeface="Times New Roman" pitchFamily="18" charset="0"/>
              </a:rPr>
              <a:t> son </a:t>
            </a:r>
            <a:r>
              <a:rPr lang="en-US" sz="3450" i="1" dirty="0" err="1">
                <a:latin typeface="Times New Roman" pitchFamily="18" charset="0"/>
              </a:rPr>
              <a:t>gột</a:t>
            </a:r>
            <a:r>
              <a:rPr lang="en-US" sz="3450" i="1" dirty="0">
                <a:latin typeface="Times New Roman" pitchFamily="18" charset="0"/>
              </a:rPr>
              <a:t> </a:t>
            </a:r>
            <a:r>
              <a:rPr lang="en-US" sz="3450" i="1" dirty="0" err="1">
                <a:latin typeface="Times New Roman" pitchFamily="18" charset="0"/>
              </a:rPr>
              <a:t>rửa</a:t>
            </a:r>
            <a:r>
              <a:rPr lang="en-US" sz="3450" i="1" dirty="0">
                <a:latin typeface="Times New Roman" pitchFamily="18" charset="0"/>
              </a:rPr>
              <a:t> </a:t>
            </a:r>
            <a:r>
              <a:rPr lang="en-US" sz="3450" i="1" dirty="0" err="1">
                <a:latin typeface="Times New Roman" pitchFamily="18" charset="0"/>
              </a:rPr>
              <a:t>bao</a:t>
            </a:r>
            <a:r>
              <a:rPr lang="en-US" sz="3450" i="1" dirty="0">
                <a:latin typeface="Times New Roman" pitchFamily="18" charset="0"/>
              </a:rPr>
              <a:t> </a:t>
            </a:r>
            <a:r>
              <a:rPr lang="en-US" sz="3450" i="1" dirty="0" err="1">
                <a:latin typeface="Times New Roman" pitchFamily="18" charset="0"/>
              </a:rPr>
              <a:t>giờ</a:t>
            </a:r>
            <a:r>
              <a:rPr lang="en-US" sz="3450" i="1" dirty="0">
                <a:latin typeface="Times New Roman" pitchFamily="18" charset="0"/>
              </a:rPr>
              <a:t> </a:t>
            </a:r>
            <a:r>
              <a:rPr lang="en-US" sz="3450" i="1" dirty="0" err="1">
                <a:latin typeface="Times New Roman" pitchFamily="18" charset="0"/>
              </a:rPr>
              <a:t>cho</a:t>
            </a:r>
            <a:r>
              <a:rPr lang="en-US" sz="3450" i="1" dirty="0">
                <a:latin typeface="Times New Roman" pitchFamily="18" charset="0"/>
              </a:rPr>
              <a:t> </a:t>
            </a:r>
            <a:r>
              <a:rPr lang="en-US" sz="3450" i="1" dirty="0" err="1">
                <a:latin typeface="Times New Roman" pitchFamily="18" charset="0"/>
              </a:rPr>
              <a:t>phai</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p>
        </p:txBody>
      </p:sp>
      <p:sp>
        <p:nvSpPr>
          <p:cNvPr id="6" name="Rectangle 5"/>
          <p:cNvSpPr txBox="1">
            <a:spLocks noRot="1" noChangeArrowheads="1"/>
          </p:cNvSpPr>
          <p:nvPr/>
        </p:nvSpPr>
        <p:spPr>
          <a:xfrm>
            <a:off x="9496477" y="2627992"/>
            <a:ext cx="8536134" cy="7543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74320">
              <a:lnSpc>
                <a:spcPct val="90000"/>
              </a:lnSpc>
              <a:buClr>
                <a:schemeClr val="accent6">
                  <a:lumMod val="75000"/>
                </a:schemeClr>
              </a:buClr>
              <a:buNone/>
              <a:defRPr/>
            </a:pPr>
            <a:r>
              <a:rPr lang="en-US" sz="3600" i="1" dirty="0">
                <a:latin typeface="Times New Roman" pitchFamily="18" charset="0"/>
              </a:rPr>
              <a:t>     </a:t>
            </a:r>
            <a:r>
              <a:rPr lang="en-US" sz="3600" i="1" dirty="0" err="1">
                <a:latin typeface="Times New Roman" pitchFamily="18" charset="0"/>
              </a:rPr>
              <a:t>Xót</a:t>
            </a:r>
            <a:r>
              <a:rPr lang="en-US" sz="3600" i="1" dirty="0">
                <a:latin typeface="Times New Roman" pitchFamily="18" charset="0"/>
              </a:rPr>
              <a:t> </a:t>
            </a:r>
            <a:r>
              <a:rPr lang="en-US" sz="3600" i="1" dirty="0" err="1">
                <a:latin typeface="Times New Roman" pitchFamily="18" charset="0"/>
              </a:rPr>
              <a:t>người</a:t>
            </a:r>
            <a:r>
              <a:rPr lang="en-US" sz="3600" i="1" dirty="0">
                <a:latin typeface="Times New Roman" pitchFamily="18" charset="0"/>
              </a:rPr>
              <a:t> </a:t>
            </a:r>
            <a:r>
              <a:rPr lang="en-US" sz="3600" i="1" dirty="0" err="1">
                <a:latin typeface="Times New Roman" pitchFamily="18" charset="0"/>
              </a:rPr>
              <a:t>tựa</a:t>
            </a:r>
            <a:r>
              <a:rPr lang="en-US" sz="3600" i="1" dirty="0">
                <a:latin typeface="Times New Roman" pitchFamily="18" charset="0"/>
              </a:rPr>
              <a:t> </a:t>
            </a:r>
            <a:r>
              <a:rPr lang="en-US" sz="3600" i="1" dirty="0" err="1">
                <a:latin typeface="Times New Roman" pitchFamily="18" charset="0"/>
              </a:rPr>
              <a:t>cửa</a:t>
            </a:r>
            <a:r>
              <a:rPr lang="en-US" sz="3600" i="1" dirty="0">
                <a:latin typeface="Times New Roman" pitchFamily="18" charset="0"/>
              </a:rPr>
              <a:t> </a:t>
            </a:r>
            <a:r>
              <a:rPr lang="en-US" sz="3600" i="1" dirty="0" err="1">
                <a:latin typeface="Times New Roman" pitchFamily="18" charset="0"/>
              </a:rPr>
              <a:t>hôm</a:t>
            </a:r>
            <a:r>
              <a:rPr lang="en-US" sz="3600" i="1" dirty="0">
                <a:latin typeface="Times New Roman" pitchFamily="18" charset="0"/>
              </a:rPr>
              <a:t> </a:t>
            </a:r>
            <a:r>
              <a:rPr lang="en-US" sz="3600" i="1" dirty="0" err="1">
                <a:latin typeface="Times New Roman" pitchFamily="18" charset="0"/>
              </a:rPr>
              <a:t>mai</a:t>
            </a:r>
            <a:r>
              <a:rPr lang="en-US" sz="3600" i="1" dirty="0">
                <a:latin typeface="Times New Roman" pitchFamily="18" charset="0"/>
              </a:rPr>
              <a:t>,</a:t>
            </a:r>
          </a:p>
          <a:p>
            <a:pPr indent="-274320">
              <a:lnSpc>
                <a:spcPct val="90000"/>
              </a:lnSpc>
              <a:buClr>
                <a:schemeClr val="accent6">
                  <a:lumMod val="75000"/>
                </a:schemeClr>
              </a:buClr>
              <a:buNone/>
              <a:defRPr/>
            </a:pPr>
            <a:r>
              <a:rPr lang="en-US" sz="3600" i="1" dirty="0" err="1">
                <a:latin typeface="Times New Roman" pitchFamily="18" charset="0"/>
              </a:rPr>
              <a:t>Quạt</a:t>
            </a:r>
            <a:r>
              <a:rPr lang="en-US" sz="3600" i="1" dirty="0">
                <a:latin typeface="Times New Roman" pitchFamily="18" charset="0"/>
              </a:rPr>
              <a:t> </a:t>
            </a:r>
            <a:r>
              <a:rPr lang="en-US" sz="3600" i="1" dirty="0" err="1">
                <a:latin typeface="Times New Roman" pitchFamily="18" charset="0"/>
              </a:rPr>
              <a:t>nồng</a:t>
            </a:r>
            <a:r>
              <a:rPr lang="en-US" sz="3600" i="1" dirty="0">
                <a:latin typeface="Times New Roman" pitchFamily="18" charset="0"/>
              </a:rPr>
              <a:t> </a:t>
            </a:r>
            <a:r>
              <a:rPr lang="en-US" sz="3600" i="1" dirty="0" err="1">
                <a:latin typeface="Times New Roman" pitchFamily="18" charset="0"/>
              </a:rPr>
              <a:t>ấp</a:t>
            </a:r>
            <a:r>
              <a:rPr lang="en-US" sz="3600" i="1" dirty="0">
                <a:latin typeface="Times New Roman" pitchFamily="18" charset="0"/>
              </a:rPr>
              <a:t> </a:t>
            </a:r>
            <a:r>
              <a:rPr lang="en-US" sz="3600" i="1" dirty="0" err="1">
                <a:latin typeface="Times New Roman" pitchFamily="18" charset="0"/>
              </a:rPr>
              <a:t>lạnh</a:t>
            </a:r>
            <a:r>
              <a:rPr lang="en-US" sz="3600" i="1" dirty="0">
                <a:latin typeface="Times New Roman" pitchFamily="18" charset="0"/>
              </a:rPr>
              <a:t>, </a:t>
            </a:r>
            <a:r>
              <a:rPr lang="en-US" sz="3600" i="1" dirty="0" err="1">
                <a:latin typeface="Times New Roman" pitchFamily="18" charset="0"/>
              </a:rPr>
              <a:t>những</a:t>
            </a:r>
            <a:r>
              <a:rPr lang="en-US" sz="3600" i="1" dirty="0">
                <a:latin typeface="Times New Roman" pitchFamily="18" charset="0"/>
              </a:rPr>
              <a:t> </a:t>
            </a:r>
            <a:r>
              <a:rPr lang="en-US" sz="3600" i="1" dirty="0" err="1">
                <a:latin typeface="Times New Roman" pitchFamily="18" charset="0"/>
              </a:rPr>
              <a:t>ai</a:t>
            </a:r>
            <a:r>
              <a:rPr lang="en-US" sz="3600" i="1" dirty="0">
                <a:latin typeface="Times New Roman" pitchFamily="18" charset="0"/>
              </a:rPr>
              <a:t> </a:t>
            </a:r>
            <a:r>
              <a:rPr lang="en-US" sz="3600" i="1" dirty="0" err="1">
                <a:latin typeface="Times New Roman" pitchFamily="18" charset="0"/>
              </a:rPr>
              <a:t>đó</a:t>
            </a:r>
            <a:r>
              <a:rPr lang="en-US" sz="3600" i="1" dirty="0">
                <a:latin typeface="Times New Roman" pitchFamily="18" charset="0"/>
              </a:rPr>
              <a:t> </a:t>
            </a:r>
            <a:r>
              <a:rPr lang="en-US" sz="3600" i="1" dirty="0" err="1">
                <a:latin typeface="Times New Roman" pitchFamily="18" charset="0"/>
              </a:rPr>
              <a:t>giờ</a:t>
            </a:r>
            <a:r>
              <a:rPr lang="en-US" sz="3600" i="1" dirty="0">
                <a:latin typeface="Times New Roman" pitchFamily="18" charset="0"/>
              </a:rPr>
              <a:t>?     </a:t>
            </a:r>
          </a:p>
          <a:p>
            <a:pPr indent="-274320">
              <a:lnSpc>
                <a:spcPct val="90000"/>
              </a:lnSpc>
              <a:buClr>
                <a:schemeClr val="accent6">
                  <a:lumMod val="75000"/>
                </a:schemeClr>
              </a:buClr>
              <a:buNone/>
              <a:defRPr/>
            </a:pPr>
            <a:r>
              <a:rPr lang="en-US" sz="3600" i="1" dirty="0">
                <a:latin typeface="Times New Roman" pitchFamily="18" charset="0"/>
              </a:rPr>
              <a:t>     </a:t>
            </a:r>
            <a:r>
              <a:rPr lang="en-US" sz="3600" i="1" dirty="0" err="1">
                <a:latin typeface="Times New Roman" pitchFamily="18" charset="0"/>
              </a:rPr>
              <a:t>Sân</a:t>
            </a:r>
            <a:r>
              <a:rPr lang="en-US" sz="3600" i="1" dirty="0">
                <a:latin typeface="Times New Roman" pitchFamily="18" charset="0"/>
              </a:rPr>
              <a:t> Lai </a:t>
            </a:r>
            <a:r>
              <a:rPr lang="en-US" sz="3600" i="1" dirty="0" err="1">
                <a:latin typeface="Times New Roman" pitchFamily="18" charset="0"/>
              </a:rPr>
              <a:t>cách</a:t>
            </a:r>
            <a:r>
              <a:rPr lang="en-US" sz="3600" i="1" dirty="0">
                <a:latin typeface="Times New Roman" pitchFamily="18" charset="0"/>
              </a:rPr>
              <a:t> </a:t>
            </a:r>
            <a:r>
              <a:rPr lang="en-US" sz="3600" i="1" dirty="0" err="1">
                <a:latin typeface="Times New Roman" pitchFamily="18" charset="0"/>
              </a:rPr>
              <a:t>mấy</a:t>
            </a:r>
            <a:r>
              <a:rPr lang="en-US" sz="3600" i="1" dirty="0">
                <a:latin typeface="Times New Roman" pitchFamily="18" charset="0"/>
              </a:rPr>
              <a:t> </a:t>
            </a:r>
            <a:r>
              <a:rPr lang="en-US" sz="3600" i="1" dirty="0" err="1">
                <a:latin typeface="Times New Roman" pitchFamily="18" charset="0"/>
              </a:rPr>
              <a:t>nắng</a:t>
            </a:r>
            <a:r>
              <a:rPr lang="en-US" sz="3600" i="1" dirty="0">
                <a:latin typeface="Times New Roman" pitchFamily="18" charset="0"/>
              </a:rPr>
              <a:t> </a:t>
            </a:r>
            <a:r>
              <a:rPr lang="en-US" sz="3600" i="1" dirty="0" err="1">
                <a:latin typeface="Times New Roman" pitchFamily="18" charset="0"/>
              </a:rPr>
              <a:t>mưa</a:t>
            </a:r>
            <a:r>
              <a:rPr lang="en-US" sz="3600" i="1" dirty="0">
                <a:latin typeface="Times New Roman" pitchFamily="18" charset="0"/>
              </a:rPr>
              <a:t>, </a:t>
            </a:r>
          </a:p>
          <a:p>
            <a:pPr indent="-274320">
              <a:lnSpc>
                <a:spcPct val="90000"/>
              </a:lnSpc>
              <a:buClr>
                <a:schemeClr val="accent6">
                  <a:lumMod val="75000"/>
                </a:schemeClr>
              </a:buClr>
              <a:buNone/>
              <a:defRPr/>
            </a:pPr>
            <a:r>
              <a:rPr lang="en-US" sz="3600" i="1" dirty="0" err="1">
                <a:latin typeface="Times New Roman" pitchFamily="18" charset="0"/>
              </a:rPr>
              <a:t>Có</a:t>
            </a:r>
            <a:r>
              <a:rPr lang="en-US" sz="3600" i="1" dirty="0">
                <a:latin typeface="Times New Roman" pitchFamily="18" charset="0"/>
              </a:rPr>
              <a:t> </a:t>
            </a:r>
            <a:r>
              <a:rPr lang="en-US" sz="3600" i="1" dirty="0" err="1">
                <a:latin typeface="Times New Roman" pitchFamily="18" charset="0"/>
              </a:rPr>
              <a:t>khi</a:t>
            </a:r>
            <a:r>
              <a:rPr lang="en-US" sz="3600" i="1" dirty="0">
                <a:latin typeface="Times New Roman" pitchFamily="18" charset="0"/>
              </a:rPr>
              <a:t> </a:t>
            </a:r>
            <a:r>
              <a:rPr lang="en-US" sz="3600" i="1" dirty="0" err="1">
                <a:latin typeface="Times New Roman" pitchFamily="18" charset="0"/>
              </a:rPr>
              <a:t>gốc</a:t>
            </a:r>
            <a:r>
              <a:rPr lang="en-US" sz="3600" i="1" dirty="0">
                <a:latin typeface="Times New Roman" pitchFamily="18" charset="0"/>
              </a:rPr>
              <a:t> </a:t>
            </a:r>
            <a:r>
              <a:rPr lang="en-US" sz="3600" i="1" dirty="0" err="1">
                <a:latin typeface="Times New Roman" pitchFamily="18" charset="0"/>
              </a:rPr>
              <a:t>tử</a:t>
            </a:r>
            <a:r>
              <a:rPr lang="en-US" sz="3600" i="1" dirty="0">
                <a:latin typeface="Times New Roman" pitchFamily="18" charset="0"/>
              </a:rPr>
              <a:t> </a:t>
            </a:r>
            <a:r>
              <a:rPr lang="en-US" sz="3600" i="1" dirty="0" err="1">
                <a:latin typeface="Times New Roman" pitchFamily="18" charset="0"/>
              </a:rPr>
              <a:t>đã</a:t>
            </a:r>
            <a:r>
              <a:rPr lang="en-US" sz="3600" i="1" dirty="0">
                <a:latin typeface="Times New Roman" pitchFamily="18" charset="0"/>
              </a:rPr>
              <a:t> </a:t>
            </a:r>
            <a:r>
              <a:rPr lang="en-US" sz="3600" i="1" dirty="0" err="1">
                <a:latin typeface="Times New Roman" pitchFamily="18" charset="0"/>
              </a:rPr>
              <a:t>vừa</a:t>
            </a:r>
            <a:r>
              <a:rPr lang="en-US" sz="3600" i="1" dirty="0">
                <a:latin typeface="Times New Roman" pitchFamily="18" charset="0"/>
              </a:rPr>
              <a:t> </a:t>
            </a:r>
            <a:r>
              <a:rPr lang="en-US" sz="3600" i="1" dirty="0" err="1">
                <a:latin typeface="Times New Roman" pitchFamily="18" charset="0"/>
              </a:rPr>
              <a:t>người</a:t>
            </a:r>
            <a:r>
              <a:rPr lang="en-US" sz="3600" i="1" dirty="0">
                <a:latin typeface="Times New Roman" pitchFamily="18" charset="0"/>
              </a:rPr>
              <a:t> </a:t>
            </a:r>
            <a:r>
              <a:rPr lang="en-US" sz="3600" i="1" dirty="0" err="1">
                <a:latin typeface="Times New Roman" pitchFamily="18" charset="0"/>
              </a:rPr>
              <a:t>ôm</a:t>
            </a:r>
            <a:r>
              <a:rPr lang="en-US" sz="3600" i="1" dirty="0">
                <a:latin typeface="Times New Roman" panose="02020603050405020304" pitchFamily="18" charset="0"/>
              </a:rPr>
              <a:t>?    </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cửa</a:t>
            </a:r>
            <a:r>
              <a:rPr lang="en-US" sz="3600" i="1" dirty="0">
                <a:latin typeface="Times New Roman" panose="02020603050405020304" pitchFamily="18" charset="0"/>
              </a:rPr>
              <a:t> </a:t>
            </a:r>
            <a:r>
              <a:rPr lang="en-US" sz="3600" i="1" dirty="0" err="1">
                <a:latin typeface="Times New Roman" panose="02020603050405020304" pitchFamily="18" charset="0"/>
              </a:rPr>
              <a:t>bể</a:t>
            </a:r>
            <a:r>
              <a:rPr lang="en-US" sz="3600" i="1" dirty="0">
                <a:latin typeface="Times New Roman" panose="02020603050405020304" pitchFamily="18" charset="0"/>
              </a:rPr>
              <a:t> </a:t>
            </a:r>
            <a:r>
              <a:rPr lang="en-US" sz="3600" i="1" dirty="0" err="1">
                <a:latin typeface="Times New Roman" panose="02020603050405020304" pitchFamily="18" charset="0"/>
              </a:rPr>
              <a:t>chiều</a:t>
            </a:r>
            <a:r>
              <a:rPr lang="en-US" sz="3600" i="1" dirty="0">
                <a:latin typeface="Times New Roman" panose="02020603050405020304" pitchFamily="18" charset="0"/>
              </a:rPr>
              <a:t> </a:t>
            </a:r>
            <a:r>
              <a:rPr lang="en-US" sz="3600" i="1" dirty="0" err="1">
                <a:latin typeface="Times New Roman" panose="02020603050405020304" pitchFamily="18" charset="0"/>
              </a:rPr>
              <a:t>hôm</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Thuyền</a:t>
            </a:r>
            <a:r>
              <a:rPr lang="en-US" sz="3600" i="1" dirty="0">
                <a:latin typeface="Times New Roman" panose="02020603050405020304" pitchFamily="18" charset="0"/>
              </a:rPr>
              <a:t> </a:t>
            </a:r>
            <a:r>
              <a:rPr lang="en-US" sz="3600" i="1" dirty="0" err="1">
                <a:latin typeface="Times New Roman" panose="02020603050405020304" pitchFamily="18" charset="0"/>
              </a:rPr>
              <a:t>ai</a:t>
            </a:r>
            <a:r>
              <a:rPr lang="en-US" sz="3600" i="1" dirty="0">
                <a:latin typeface="Times New Roman" panose="02020603050405020304" pitchFamily="18" charset="0"/>
              </a:rPr>
              <a:t> </a:t>
            </a:r>
            <a:r>
              <a:rPr lang="en-US" sz="3600" i="1" dirty="0" err="1">
                <a:latin typeface="Times New Roman" panose="02020603050405020304" pitchFamily="18" charset="0"/>
              </a:rPr>
              <a:t>thấp</a:t>
            </a:r>
            <a:r>
              <a:rPr lang="en-US" sz="3600" i="1" dirty="0">
                <a:latin typeface="Times New Roman" panose="02020603050405020304" pitchFamily="18" charset="0"/>
              </a:rPr>
              <a:t> </a:t>
            </a:r>
            <a:r>
              <a:rPr lang="en-US" sz="3600" i="1" dirty="0" err="1">
                <a:latin typeface="Times New Roman" panose="02020603050405020304" pitchFamily="18" charset="0"/>
              </a:rPr>
              <a:t>thoáng</a:t>
            </a:r>
            <a:r>
              <a:rPr lang="en-US" sz="3600" i="1" dirty="0">
                <a:latin typeface="Times New Roman" panose="02020603050405020304" pitchFamily="18" charset="0"/>
              </a:rPr>
              <a:t> </a:t>
            </a:r>
            <a:r>
              <a:rPr lang="en-US" sz="3600" i="1" dirty="0" err="1">
                <a:latin typeface="Times New Roman" panose="02020603050405020304" pitchFamily="18" charset="0"/>
              </a:rPr>
              <a:t>cánh</a:t>
            </a:r>
            <a:r>
              <a:rPr lang="en-US" sz="3600" i="1" dirty="0">
                <a:latin typeface="Times New Roman" panose="02020603050405020304" pitchFamily="18" charset="0"/>
              </a:rPr>
              <a:t> </a:t>
            </a:r>
            <a:r>
              <a:rPr lang="en-US" sz="3600" i="1" dirty="0" err="1">
                <a:latin typeface="Times New Roman" panose="02020603050405020304" pitchFamily="18" charset="0"/>
              </a:rPr>
              <a:t>buồm</a:t>
            </a:r>
            <a:r>
              <a:rPr lang="en-US" sz="3600" i="1" dirty="0">
                <a:latin typeface="Times New Roman" panose="02020603050405020304" pitchFamily="18" charset="0"/>
              </a:rPr>
              <a:t> </a:t>
            </a:r>
            <a:r>
              <a:rPr lang="en-US" sz="3600" i="1" dirty="0" err="1">
                <a:latin typeface="Times New Roman" panose="02020603050405020304" pitchFamily="18" charset="0"/>
              </a:rPr>
              <a:t>xa</a:t>
            </a:r>
            <a:r>
              <a:rPr lang="en-US" sz="3600" i="1" dirty="0">
                <a:latin typeface="Times New Roman" panose="02020603050405020304" pitchFamily="18" charset="0"/>
              </a:rPr>
              <a:t> </a:t>
            </a:r>
            <a:r>
              <a:rPr lang="en-US" sz="3600" i="1" dirty="0" err="1">
                <a:latin typeface="Times New Roman" panose="02020603050405020304" pitchFamily="18" charset="0"/>
              </a:rPr>
              <a:t>xa</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ngọn</a:t>
            </a:r>
            <a:r>
              <a:rPr lang="en-US" sz="3600" i="1" dirty="0">
                <a:latin typeface="Times New Roman" panose="02020603050405020304" pitchFamily="18" charset="0"/>
              </a:rPr>
              <a:t> </a:t>
            </a:r>
            <a:r>
              <a:rPr lang="en-US" sz="3600" i="1" dirty="0" err="1">
                <a:latin typeface="Times New Roman" panose="02020603050405020304" pitchFamily="18" charset="0"/>
              </a:rPr>
              <a:t>nước</a:t>
            </a:r>
            <a:r>
              <a:rPr lang="en-US" sz="3600" i="1" dirty="0">
                <a:latin typeface="Times New Roman" panose="02020603050405020304" pitchFamily="18" charset="0"/>
              </a:rPr>
              <a:t> </a:t>
            </a:r>
            <a:r>
              <a:rPr lang="en-US" sz="3600" i="1" dirty="0" err="1">
                <a:latin typeface="Times New Roman" panose="02020603050405020304" pitchFamily="18" charset="0"/>
              </a:rPr>
              <a:t>mới</a:t>
            </a:r>
            <a:r>
              <a:rPr lang="en-US" sz="3600" i="1" dirty="0">
                <a:latin typeface="Times New Roman" panose="02020603050405020304" pitchFamily="18" charset="0"/>
              </a:rPr>
              <a:t> </a:t>
            </a:r>
            <a:r>
              <a:rPr lang="en-US" sz="3600" i="1" dirty="0" err="1">
                <a:latin typeface="Times New Roman" panose="02020603050405020304" pitchFamily="18" charset="0"/>
              </a:rPr>
              <a:t>sa</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Hoa</a:t>
            </a:r>
            <a:r>
              <a:rPr lang="en-US" sz="3600" i="1" dirty="0">
                <a:latin typeface="Times New Roman" panose="02020603050405020304" pitchFamily="18" charset="0"/>
              </a:rPr>
              <a:t> </a:t>
            </a:r>
            <a:r>
              <a:rPr lang="en-US" sz="3600" i="1" dirty="0" err="1">
                <a:latin typeface="Times New Roman" panose="02020603050405020304" pitchFamily="18" charset="0"/>
              </a:rPr>
              <a:t>trôi</a:t>
            </a:r>
            <a:r>
              <a:rPr lang="en-US" sz="3600" i="1" dirty="0">
                <a:latin typeface="Times New Roman" panose="02020603050405020304" pitchFamily="18" charset="0"/>
              </a:rPr>
              <a:t> man </a:t>
            </a:r>
            <a:r>
              <a:rPr lang="en-US" sz="3600" i="1" dirty="0" err="1">
                <a:latin typeface="Times New Roman" panose="02020603050405020304" pitchFamily="18" charset="0"/>
              </a:rPr>
              <a:t>mác</a:t>
            </a:r>
            <a:r>
              <a:rPr lang="en-US" sz="3600" i="1" dirty="0">
                <a:latin typeface="Times New Roman" panose="02020603050405020304" pitchFamily="18" charset="0"/>
              </a:rPr>
              <a:t> </a:t>
            </a:r>
            <a:r>
              <a:rPr lang="en-US" sz="3600" i="1" dirty="0" err="1">
                <a:latin typeface="Times New Roman" panose="02020603050405020304" pitchFamily="18" charset="0"/>
              </a:rPr>
              <a:t>biết</a:t>
            </a:r>
            <a:r>
              <a:rPr lang="en-US" sz="3600" i="1" dirty="0">
                <a:latin typeface="Times New Roman" panose="02020603050405020304" pitchFamily="18" charset="0"/>
              </a:rPr>
              <a:t> </a:t>
            </a:r>
            <a:r>
              <a:rPr lang="en-US" sz="3600" i="1" dirty="0" err="1">
                <a:latin typeface="Times New Roman" panose="02020603050405020304" pitchFamily="18" charset="0"/>
              </a:rPr>
              <a:t>là</a:t>
            </a:r>
            <a:r>
              <a:rPr lang="en-US" sz="3600" i="1" dirty="0">
                <a:latin typeface="Times New Roman" panose="02020603050405020304" pitchFamily="18" charset="0"/>
              </a:rPr>
              <a:t> </a:t>
            </a:r>
            <a:r>
              <a:rPr lang="en-US" sz="3600" i="1" dirty="0" err="1">
                <a:latin typeface="Times New Roman" panose="02020603050405020304" pitchFamily="18" charset="0"/>
              </a:rPr>
              <a:t>về</a:t>
            </a:r>
            <a:r>
              <a:rPr lang="en-US" sz="3600" i="1" dirty="0">
                <a:latin typeface="Times New Roman" panose="02020603050405020304" pitchFamily="18" charset="0"/>
              </a:rPr>
              <a:t> </a:t>
            </a:r>
            <a:r>
              <a:rPr lang="en-US" sz="3600" i="1" dirty="0" err="1">
                <a:latin typeface="Times New Roman" panose="02020603050405020304" pitchFamily="18" charset="0"/>
              </a:rPr>
              <a:t>đâu</a:t>
            </a:r>
            <a:r>
              <a:rPr lang="en-US" sz="3600" i="1" dirty="0">
                <a:latin typeface="Times New Roman" panose="02020603050405020304" pitchFamily="18" charset="0"/>
              </a:rPr>
              <a:t> ?</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nội</a:t>
            </a:r>
            <a:r>
              <a:rPr lang="en-US" sz="3600" i="1" dirty="0">
                <a:latin typeface="Times New Roman" panose="02020603050405020304" pitchFamily="18" charset="0"/>
              </a:rPr>
              <a:t> </a:t>
            </a:r>
            <a:r>
              <a:rPr lang="en-US" sz="3600" i="1" dirty="0" err="1">
                <a:latin typeface="Times New Roman" panose="02020603050405020304" pitchFamily="18" charset="0"/>
              </a:rPr>
              <a:t>cỏ</a:t>
            </a:r>
            <a:r>
              <a:rPr lang="en-US" sz="3600" i="1" dirty="0">
                <a:latin typeface="Times New Roman" panose="02020603050405020304" pitchFamily="18" charset="0"/>
              </a:rPr>
              <a:t> </a:t>
            </a:r>
            <a:r>
              <a:rPr lang="en-US" sz="3600" i="1" dirty="0" err="1">
                <a:latin typeface="Times New Roman" panose="02020603050405020304" pitchFamily="18" charset="0"/>
              </a:rPr>
              <a:t>rầu</a:t>
            </a:r>
            <a:r>
              <a:rPr lang="en-US" sz="3600" i="1" dirty="0">
                <a:latin typeface="Times New Roman" panose="02020603050405020304" pitchFamily="18" charset="0"/>
              </a:rPr>
              <a:t> </a:t>
            </a:r>
            <a:r>
              <a:rPr lang="en-US" sz="3600" i="1" dirty="0" err="1">
                <a:latin typeface="Times New Roman" panose="02020603050405020304" pitchFamily="18" charset="0"/>
              </a:rPr>
              <a:t>rầu</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Chân</a:t>
            </a:r>
            <a:r>
              <a:rPr lang="en-US" sz="3600" i="1" dirty="0">
                <a:latin typeface="Times New Roman" panose="02020603050405020304" pitchFamily="18" charset="0"/>
              </a:rPr>
              <a:t> </a:t>
            </a:r>
            <a:r>
              <a:rPr lang="en-US" sz="3600" i="1" dirty="0" err="1">
                <a:latin typeface="Times New Roman" panose="02020603050405020304" pitchFamily="18" charset="0"/>
              </a:rPr>
              <a:t>mây</a:t>
            </a:r>
            <a:r>
              <a:rPr lang="en-US" sz="3600" i="1" dirty="0">
                <a:latin typeface="Times New Roman" panose="02020603050405020304" pitchFamily="18" charset="0"/>
              </a:rPr>
              <a:t> </a:t>
            </a:r>
            <a:r>
              <a:rPr lang="en-US" sz="3600" i="1" dirty="0" err="1">
                <a:latin typeface="Times New Roman" panose="02020603050405020304" pitchFamily="18" charset="0"/>
              </a:rPr>
              <a:t>mặt</a:t>
            </a:r>
            <a:r>
              <a:rPr lang="en-US" sz="3600" i="1" dirty="0">
                <a:latin typeface="Times New Roman" panose="02020603050405020304" pitchFamily="18" charset="0"/>
              </a:rPr>
              <a:t> </a:t>
            </a:r>
            <a:r>
              <a:rPr lang="en-US" sz="3600" i="1" dirty="0" err="1">
                <a:latin typeface="Times New Roman" panose="02020603050405020304" pitchFamily="18" charset="0"/>
              </a:rPr>
              <a:t>đất</a:t>
            </a:r>
            <a:r>
              <a:rPr lang="en-US" sz="3600" i="1" dirty="0">
                <a:latin typeface="Times New Roman" panose="02020603050405020304" pitchFamily="18" charset="0"/>
              </a:rPr>
              <a:t> </a:t>
            </a:r>
            <a:r>
              <a:rPr lang="en-US" sz="3600" i="1" dirty="0" err="1">
                <a:latin typeface="Times New Roman" panose="02020603050405020304" pitchFamily="18" charset="0"/>
              </a:rPr>
              <a:t>một</a:t>
            </a:r>
            <a:r>
              <a:rPr lang="en-US" sz="3600" i="1" dirty="0">
                <a:latin typeface="Times New Roman" panose="02020603050405020304" pitchFamily="18" charset="0"/>
              </a:rPr>
              <a:t> </a:t>
            </a:r>
            <a:r>
              <a:rPr lang="en-US" sz="3600" i="1" dirty="0" err="1">
                <a:latin typeface="Times New Roman" panose="02020603050405020304" pitchFamily="18" charset="0"/>
              </a:rPr>
              <a:t>màu</a:t>
            </a:r>
            <a:r>
              <a:rPr lang="en-US" sz="3600" i="1" dirty="0">
                <a:latin typeface="Times New Roman" panose="02020603050405020304" pitchFamily="18" charset="0"/>
              </a:rPr>
              <a:t> </a:t>
            </a:r>
            <a:r>
              <a:rPr lang="en-US" sz="3600" i="1" dirty="0" err="1">
                <a:latin typeface="Times New Roman" panose="02020603050405020304" pitchFamily="18" charset="0"/>
              </a:rPr>
              <a:t>xanh</a:t>
            </a:r>
            <a:r>
              <a:rPr lang="en-US" sz="3600" i="1" dirty="0">
                <a:latin typeface="Times New Roman" panose="02020603050405020304" pitchFamily="18" charset="0"/>
              </a:rPr>
              <a:t> </a:t>
            </a:r>
            <a:r>
              <a:rPr lang="en-US" sz="3600" i="1" dirty="0" err="1">
                <a:latin typeface="Times New Roman" panose="02020603050405020304" pitchFamily="18" charset="0"/>
              </a:rPr>
              <a:t>xanh</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gió</a:t>
            </a:r>
            <a:r>
              <a:rPr lang="en-US" sz="3600" i="1" dirty="0">
                <a:latin typeface="Times New Roman" panose="02020603050405020304" pitchFamily="18" charset="0"/>
              </a:rPr>
              <a:t> </a:t>
            </a:r>
            <a:r>
              <a:rPr lang="en-US" sz="3600" i="1" dirty="0" err="1">
                <a:latin typeface="Times New Roman" panose="02020603050405020304" pitchFamily="18" charset="0"/>
              </a:rPr>
              <a:t>cuốn</a:t>
            </a:r>
            <a:r>
              <a:rPr lang="en-US" sz="3600" i="1" dirty="0">
                <a:latin typeface="Times New Roman" panose="02020603050405020304" pitchFamily="18" charset="0"/>
              </a:rPr>
              <a:t> </a:t>
            </a:r>
            <a:r>
              <a:rPr lang="en-US" sz="3600" i="1" dirty="0" err="1">
                <a:latin typeface="Times New Roman" panose="02020603050405020304" pitchFamily="18" charset="0"/>
              </a:rPr>
              <a:t>mặt</a:t>
            </a:r>
            <a:r>
              <a:rPr lang="en-US" sz="3600" i="1" dirty="0">
                <a:latin typeface="Times New Roman" panose="02020603050405020304" pitchFamily="18" charset="0"/>
              </a:rPr>
              <a:t> </a:t>
            </a:r>
            <a:r>
              <a:rPr lang="en-US" sz="3600" i="1" dirty="0" err="1">
                <a:latin typeface="Times New Roman" panose="02020603050405020304" pitchFamily="18" charset="0"/>
              </a:rPr>
              <a:t>duềnh</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Ầm</a:t>
            </a:r>
            <a:r>
              <a:rPr lang="en-US" sz="3600" i="1" dirty="0">
                <a:latin typeface="Times New Roman" panose="02020603050405020304" pitchFamily="18" charset="0"/>
              </a:rPr>
              <a:t> </a:t>
            </a:r>
            <a:r>
              <a:rPr lang="en-US" sz="3600" i="1" dirty="0" err="1">
                <a:latin typeface="Times New Roman" panose="02020603050405020304" pitchFamily="18" charset="0"/>
              </a:rPr>
              <a:t>ầm</a:t>
            </a:r>
            <a:r>
              <a:rPr lang="en-US" sz="3600" i="1" dirty="0">
                <a:latin typeface="Times New Roman" panose="02020603050405020304" pitchFamily="18" charset="0"/>
              </a:rPr>
              <a:t> </a:t>
            </a:r>
            <a:r>
              <a:rPr lang="en-US" sz="3600" i="1" dirty="0" err="1">
                <a:latin typeface="Times New Roman" panose="02020603050405020304" pitchFamily="18" charset="0"/>
              </a:rPr>
              <a:t>tiếng</a:t>
            </a:r>
            <a:r>
              <a:rPr lang="en-US" sz="3600" i="1" dirty="0">
                <a:latin typeface="Times New Roman" panose="02020603050405020304" pitchFamily="18" charset="0"/>
              </a:rPr>
              <a:t> </a:t>
            </a:r>
            <a:r>
              <a:rPr lang="en-US" sz="3600" i="1" dirty="0" err="1">
                <a:latin typeface="Times New Roman" panose="02020603050405020304" pitchFamily="18" charset="0"/>
              </a:rPr>
              <a:t>sóng</a:t>
            </a:r>
            <a:r>
              <a:rPr lang="en-US" sz="3600" i="1" dirty="0">
                <a:latin typeface="Times New Roman" panose="02020603050405020304" pitchFamily="18" charset="0"/>
              </a:rPr>
              <a:t> </a:t>
            </a:r>
            <a:r>
              <a:rPr lang="en-US" sz="3600" i="1" dirty="0" err="1">
                <a:latin typeface="Times New Roman" panose="02020603050405020304" pitchFamily="18" charset="0"/>
              </a:rPr>
              <a:t>kêu</a:t>
            </a:r>
            <a:r>
              <a:rPr lang="en-US" sz="3600" i="1" dirty="0">
                <a:latin typeface="Times New Roman" panose="02020603050405020304" pitchFamily="18" charset="0"/>
              </a:rPr>
              <a:t> </a:t>
            </a:r>
            <a:r>
              <a:rPr lang="en-US" sz="3600" i="1" dirty="0" err="1">
                <a:latin typeface="Times New Roman" panose="02020603050405020304" pitchFamily="18" charset="0"/>
              </a:rPr>
              <a:t>quanh</a:t>
            </a:r>
            <a:r>
              <a:rPr lang="en-US" sz="3600" i="1" dirty="0">
                <a:latin typeface="Times New Roman" panose="02020603050405020304" pitchFamily="18" charset="0"/>
              </a:rPr>
              <a:t> </a:t>
            </a:r>
            <a:r>
              <a:rPr lang="en-US" sz="3600" i="1" dirty="0" err="1">
                <a:latin typeface="Times New Roman" panose="02020603050405020304" pitchFamily="18" charset="0"/>
              </a:rPr>
              <a:t>ghế</a:t>
            </a:r>
            <a:r>
              <a:rPr lang="en-US" sz="3600" i="1" dirty="0">
                <a:latin typeface="Times New Roman" panose="02020603050405020304" pitchFamily="18" charset="0"/>
              </a:rPr>
              <a:t> </a:t>
            </a:r>
            <a:r>
              <a:rPr lang="en-US" sz="3600" i="1" dirty="0" err="1">
                <a:latin typeface="Times New Roman" panose="02020603050405020304" pitchFamily="18" charset="0"/>
              </a:rPr>
              <a:t>ngồi</a:t>
            </a:r>
            <a:r>
              <a:rPr lang="en-US" sz="3600" i="1" dirty="0">
                <a:latin typeface="Times New Roman" panose="02020603050405020304" pitchFamily="18" charset="0"/>
              </a:rPr>
              <a:t>.</a:t>
            </a:r>
          </a:p>
        </p:txBody>
      </p:sp>
      <p:sp>
        <p:nvSpPr>
          <p:cNvPr id="2" name="TextBox 1">
            <a:extLst>
              <a:ext uri="{FF2B5EF4-FFF2-40B4-BE49-F238E27FC236}">
                <a16:creationId xmlns:a16="http://schemas.microsoft.com/office/drawing/2014/main" id="{2284525C-F3ED-2E1F-DE31-53DC23982F38}"/>
              </a:ext>
            </a:extLst>
          </p:cNvPr>
          <p:cNvSpPr txBox="1"/>
          <p:nvPr/>
        </p:nvSpPr>
        <p:spPr>
          <a:xfrm>
            <a:off x="-990600" y="342900"/>
            <a:ext cx="13295213" cy="1354217"/>
          </a:xfrm>
          <a:prstGeom prst="rect">
            <a:avLst/>
          </a:prstGeom>
        </p:spPr>
        <p:txBody>
          <a:bodyPr wrap="square" lIns="0" tIns="0" rIns="0" bIns="0" rtlCol="0" anchor="t">
            <a:spAutoFit/>
          </a:bodyPr>
          <a:lstStyle/>
          <a:p>
            <a:pPr algn="ctr"/>
            <a:r>
              <a:rPr lang="nl-NL" sz="8800" b="1" dirty="0">
                <a:solidFill>
                  <a:srgbClr val="C00000"/>
                </a:solidFill>
                <a:latin typeface="#9Slide05 Agile Script Calligra" panose="03070402050302030203" pitchFamily="66" charset="0"/>
                <a:cs typeface="Times New Roman" pitchFamily="18" charset="0"/>
              </a:rPr>
              <a:t>Kiều ở lầu Ngưng Bích</a:t>
            </a:r>
            <a:endParaRPr lang="en-US" sz="8800" b="1" dirty="0">
              <a:solidFill>
                <a:srgbClr val="C00000"/>
              </a:solidFill>
              <a:latin typeface="#9Slide05 Agile Script Calligra" panose="03070402050302030203" pitchFamily="66" charset="0"/>
              <a:cs typeface="Times New Roman" pitchFamily="18" charset="0"/>
            </a:endParaRPr>
          </a:p>
        </p:txBody>
      </p:sp>
      <p:sp>
        <p:nvSpPr>
          <p:cNvPr id="3" name="TextBox 2">
            <a:extLst>
              <a:ext uri="{FF2B5EF4-FFF2-40B4-BE49-F238E27FC236}">
                <a16:creationId xmlns:a16="http://schemas.microsoft.com/office/drawing/2014/main" id="{211BD742-835F-3E7C-FC95-46504650DB23}"/>
              </a:ext>
            </a:extLst>
          </p:cNvPr>
          <p:cNvSpPr txBox="1"/>
          <p:nvPr/>
        </p:nvSpPr>
        <p:spPr>
          <a:xfrm>
            <a:off x="6200098" y="1485822"/>
            <a:ext cx="12080514"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SemiBold" panose="00000700000000000000" pitchFamily="2" charset="0"/>
                <a:cs typeface="Times New Roman" pitchFamily="18" charset="0"/>
              </a:rPr>
              <a:t>(Trích </a:t>
            </a:r>
            <a:r>
              <a:rPr lang="nl-NL" sz="6600" b="1" i="1" dirty="0">
                <a:latin typeface="#9Slide05 Agile Script Calligra" panose="03070402050302030203" pitchFamily="66" charset="0"/>
                <a:ea typeface="#9Slide04 Vollkorn SemiBold" panose="00000700000000000000" pitchFamily="2" charset="0"/>
                <a:cs typeface="Times New Roman" pitchFamily="18" charset="0"/>
              </a:rPr>
              <a:t>Truyện Kiều – Nguyễn Du)</a:t>
            </a:r>
            <a:endParaRPr lang="en-US" sz="6600" b="1" i="1" dirty="0">
              <a:latin typeface="#9Slide05 Agile Script Calligra" panose="03070402050302030203" pitchFamily="66" charset="0"/>
              <a:ea typeface="#9Slide04 Vollkorn SemiBold" panose="00000700000000000000" pitchFamily="2" charset="0"/>
              <a:cs typeface="Times New Roman" pitchFamily="18" charset="0"/>
            </a:endParaRPr>
          </a:p>
        </p:txBody>
      </p:sp>
      <p:sp>
        <p:nvSpPr>
          <p:cNvPr id="7" name="Freeform 7">
            <a:extLst>
              <a:ext uri="{FF2B5EF4-FFF2-40B4-BE49-F238E27FC236}">
                <a16:creationId xmlns:a16="http://schemas.microsoft.com/office/drawing/2014/main" id="{B6E702F6-2F9A-AA78-C814-84EEBE699017}"/>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
        <p:nvSpPr>
          <p:cNvPr id="8" name="Freeform 7">
            <a:extLst>
              <a:ext uri="{FF2B5EF4-FFF2-40B4-BE49-F238E27FC236}">
                <a16:creationId xmlns:a16="http://schemas.microsoft.com/office/drawing/2014/main" id="{6C4FE1BD-0915-E3F1-D8B5-0D8E6937DF9F}"/>
              </a:ext>
            </a:extLst>
          </p:cNvPr>
          <p:cNvSpPr/>
          <p:nvPr/>
        </p:nvSpPr>
        <p:spPr>
          <a:xfrm>
            <a:off x="0" y="9029700"/>
            <a:ext cx="18392013" cy="184521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345998"/>
            </a:stretch>
          </a:blipFill>
        </p:spPr>
        <p:txBody>
          <a:bodyPr/>
          <a:lstStyle/>
          <a:p>
            <a:endParaRPr lang="en-US" dirty="0"/>
          </a:p>
        </p:txBody>
      </p:sp>
    </p:spTree>
    <p:extLst>
      <p:ext uri="{BB962C8B-B14F-4D97-AF65-F5344CB8AC3E}">
        <p14:creationId xmlns:p14="http://schemas.microsoft.com/office/powerpoint/2010/main" val="269937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Chú</a:t>
            </a:r>
            <a:r>
              <a:rPr kumimoji="0" lang="nl-NL"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thích</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TextBox 9">
            <a:extLst>
              <a:ext uri="{FF2B5EF4-FFF2-40B4-BE49-F238E27FC236}">
                <a16:creationId xmlns:a16="http://schemas.microsoft.com/office/drawing/2014/main" id="{ACA2040A-336B-D4C1-C219-6C69FED2FA11}"/>
              </a:ext>
            </a:extLst>
          </p:cNvPr>
          <p:cNvSpPr txBox="1"/>
          <p:nvPr/>
        </p:nvSpPr>
        <p:spPr>
          <a:xfrm>
            <a:off x="3200400" y="3681777"/>
            <a:ext cx="11017377" cy="866391"/>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Giải</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mã</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chú</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thích</a:t>
            </a:r>
            <a:endPar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8" name="TextBox 7">
            <a:extLst>
              <a:ext uri="{FF2B5EF4-FFF2-40B4-BE49-F238E27FC236}">
                <a16:creationId xmlns:a16="http://schemas.microsoft.com/office/drawing/2014/main" id="{4F415767-1B1F-E34E-89B6-2970BE8B3D80}"/>
              </a:ext>
            </a:extLst>
          </p:cNvPr>
          <p:cNvSpPr txBox="1"/>
          <p:nvPr/>
        </p:nvSpPr>
        <p:spPr>
          <a:xfrm>
            <a:off x="2104653" y="5410538"/>
            <a:ext cx="13705828" cy="3477875"/>
          </a:xfrm>
          <a:prstGeom prst="rect">
            <a:avLst/>
          </a:prstGeom>
          <a:noFill/>
        </p:spPr>
        <p:txBody>
          <a:bodyPr wrap="square" rtlCol="0">
            <a:spAutoFit/>
          </a:bodyPr>
          <a:lstStyle/>
          <a:p>
            <a:pPr lvl="0" algn="ju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sổ</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tay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a:p>
            <a:pPr lvl="0" algn="ju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Sau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Freeform 2">
            <a:extLst>
              <a:ext uri="{FF2B5EF4-FFF2-40B4-BE49-F238E27FC236}">
                <a16:creationId xmlns:a16="http://schemas.microsoft.com/office/drawing/2014/main" id="{2AB8C01C-EDBC-E2A5-9E47-567B0471B134}"/>
              </a:ext>
            </a:extLst>
          </p:cNvPr>
          <p:cNvSpPr/>
          <p:nvPr/>
        </p:nvSpPr>
        <p:spPr>
          <a:xfrm flipH="1">
            <a:off x="14859000" y="-190500"/>
            <a:ext cx="3943528" cy="5275623"/>
          </a:xfrm>
          <a:custGeom>
            <a:avLst/>
            <a:gdLst/>
            <a:ahLst/>
            <a:cxnLst/>
            <a:rect l="l" t="t" r="r" b="b"/>
            <a:pathLst>
              <a:path w="2553057" h="3415461">
                <a:moveTo>
                  <a:pt x="0" y="0"/>
                </a:moveTo>
                <a:lnTo>
                  <a:pt x="2553057" y="0"/>
                </a:lnTo>
                <a:lnTo>
                  <a:pt x="2553057" y="3415461"/>
                </a:lnTo>
                <a:lnTo>
                  <a:pt x="0" y="3415461"/>
                </a:lnTo>
                <a:lnTo>
                  <a:pt x="0" y="0"/>
                </a:lnTo>
                <a:close/>
              </a:path>
            </a:pathLst>
          </a:custGeom>
          <a:blipFill>
            <a:blip r:embed="rId3">
              <a:grayscl/>
            </a:blip>
            <a:stretch>
              <a:fillRect/>
            </a:stretch>
          </a:blipFill>
        </p:spPr>
      </p:sp>
      <p:pic>
        <p:nvPicPr>
          <p:cNvPr id="9" name="Picture 8" descr="A blue spiral notebook with a yellow pencil&#10;&#10;Description automatically generated">
            <a:extLst>
              <a:ext uri="{FF2B5EF4-FFF2-40B4-BE49-F238E27FC236}">
                <a16:creationId xmlns:a16="http://schemas.microsoft.com/office/drawing/2014/main" id="{DE59786F-7E80-BD1F-9DA1-901CE67976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307" y="2635421"/>
            <a:ext cx="2648693" cy="2648693"/>
          </a:xfrm>
          <a:prstGeom prst="rect">
            <a:avLst/>
          </a:prstGeom>
        </p:spPr>
      </p:pic>
    </p:spTree>
    <p:extLst>
      <p:ext uri="{BB962C8B-B14F-4D97-AF65-F5344CB8AC3E}">
        <p14:creationId xmlns:p14="http://schemas.microsoft.com/office/powerpoint/2010/main" val="186367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9D5449-C770-04C6-369C-2623DE53CB93}"/>
              </a:ext>
            </a:extLst>
          </p:cNvPr>
          <p:cNvSpPr/>
          <p:nvPr/>
        </p:nvSpPr>
        <p:spPr>
          <a:xfrm>
            <a:off x="6553200" y="-114300"/>
            <a:ext cx="13411200" cy="10629900"/>
          </a:xfrm>
          <a:custGeom>
            <a:avLst/>
            <a:gdLst/>
            <a:ahLst/>
            <a:cxnLst/>
            <a:rect l="l" t="t" r="r" b="b"/>
            <a:pathLst>
              <a:path w="7004507" h="4403293">
                <a:moveTo>
                  <a:pt x="0" y="0"/>
                </a:moveTo>
                <a:lnTo>
                  <a:pt x="7004507" y="0"/>
                </a:lnTo>
                <a:lnTo>
                  <a:pt x="7004507" y="4403293"/>
                </a:lnTo>
                <a:lnTo>
                  <a:pt x="0" y="4403293"/>
                </a:lnTo>
                <a:lnTo>
                  <a:pt x="0" y="0"/>
                </a:lnTo>
                <a:close/>
              </a:path>
            </a:pathLst>
          </a:custGeom>
          <a:blipFill>
            <a:blip r:embed="rId3">
              <a:extLst>
                <a:ext uri="{BEBA8EAE-BF5A-486C-A8C5-ECC9F3942E4B}">
                  <a14:imgProps xmlns:a14="http://schemas.microsoft.com/office/drawing/2010/main">
                    <a14:imgLayer r:embed="rId4">
                      <a14:imgEffect>
                        <a14:backgroundRemoval t="5116" b="93666" l="9877" r="89893">
                          <a14:foregroundMark x1="70444" y1="5116" x2="65391" y2="8404"/>
                          <a14:foregroundMark x1="84686" y1="93179" x2="78714" y2="80999"/>
                          <a14:foregroundMark x1="78714" y1="80999" x2="72435" y2="42387"/>
                          <a14:foregroundMark x1="72435" y1="42387" x2="71210" y2="60414"/>
                          <a14:foregroundMark x1="71210" y1="60414" x2="73583" y2="82582"/>
                          <a14:foregroundMark x1="73583" y1="82582" x2="66922" y2="90499"/>
                          <a14:foregroundMark x1="66922" y1="90499" x2="61868" y2="93666"/>
                        </a14:backgroundRemoval>
                      </a14:imgEffect>
                    </a14:imgLayer>
                  </a14:imgProps>
                </a:ext>
              </a:extLst>
            </a:blip>
            <a:stretch>
              <a:fillRect/>
            </a:stretch>
          </a:blipFill>
        </p:spPr>
      </p:sp>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2438400" y="2119479"/>
            <a:ext cx="12039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ĐOẠN TRÍCH “KIỀU Ở LẦU NGƯNG BÍCH”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9B1EDBF-B821-8215-0624-D7E390D2D78C}"/>
              </a:ext>
            </a:extLst>
          </p:cNvPr>
          <p:cNvSpPr txBox="1"/>
          <p:nvPr/>
        </p:nvSpPr>
        <p:spPr>
          <a:xfrm>
            <a:off x="1371600" y="3467100"/>
            <a:ext cx="666307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Bối</a:t>
            </a:r>
            <a:r>
              <a:rPr lang="en-US" sz="4400" b="1" noProof="0" dirty="0">
                <a:solidFill>
                  <a:srgbClr val="000000"/>
                </a:solidFill>
                <a:latin typeface="Times New Roman" panose="02020603050405020304" pitchFamily="18" charset="0"/>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cảnh</a:t>
            </a:r>
            <a:r>
              <a:rPr lang="en-US" sz="4400" b="1" noProof="0" dirty="0">
                <a:solidFill>
                  <a:srgbClr val="000000"/>
                </a:solidFill>
                <a:latin typeface="Times New Roman" panose="02020603050405020304" pitchFamily="18" charset="0"/>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đoạn</a:t>
            </a:r>
            <a:r>
              <a:rPr lang="en-US" sz="4400" b="1" noProof="0" dirty="0">
                <a:solidFill>
                  <a:srgbClr val="000000"/>
                </a:solidFill>
                <a:latin typeface="Times New Roman" panose="02020603050405020304" pitchFamily="18" charset="0"/>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trích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676400" y="4856026"/>
            <a:ext cx="12039600" cy="4832092"/>
          </a:xfrm>
          <a:prstGeom prst="rect">
            <a:avLst/>
          </a:prstGeom>
          <a:noFill/>
        </p:spPr>
        <p:txBody>
          <a:bodyPr wrap="square" rtlCol="0">
            <a:spAutoFit/>
          </a:bodyPr>
          <a:lstStyle/>
          <a:p>
            <a:pPr lvl="0" algn="just" defTabSz="1371600">
              <a:spcBef>
                <a:spcPct val="50000"/>
              </a:spcBef>
              <a:defRPr/>
            </a:pPr>
            <a:r>
              <a:rPr lang="en-US" sz="4400" dirty="0" err="1">
                <a:solidFill>
                  <a:prstClr val="black"/>
                </a:solidFill>
                <a:latin typeface="Times New Roman" panose="02020603050405020304" pitchFamily="18" charset="0"/>
                <a:cs typeface="Arial" panose="020B0604020202020204" pitchFamily="34" charset="0"/>
              </a:rPr>
              <a:t>Sau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khi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bị</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Giám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Sinh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làm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nhục</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biết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mình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bị</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lừa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vào</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lầu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xanh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Kiều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liều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mình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tự</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vẫn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Mụ</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chủ</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nhà</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chứa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sợ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mất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vốn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lẫn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lời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nên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đã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vờ</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hứa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hẹn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sẽ</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gả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chồng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cho</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Kiều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rồi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đưa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nàng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ra</a:t>
            </a:r>
            <a:r>
              <a:rPr lang="en-US" sz="4400" dirty="0">
                <a:solidFill>
                  <a:prstClr val="black"/>
                </a:solidFill>
                <a:latin typeface="Times New Roman" panose="02020603050405020304" pitchFamily="18" charset="0"/>
                <a:cs typeface="Arial" panose="020B0604020202020204" pitchFamily="34" charset="0"/>
              </a:rPr>
              <a:t> ở </a:t>
            </a:r>
            <a:r>
              <a:rPr lang="en-US" sz="4400" dirty="0" err="1">
                <a:solidFill>
                  <a:prstClr val="black"/>
                </a:solidFill>
                <a:latin typeface="Times New Roman" panose="02020603050405020304" pitchFamily="18" charset="0"/>
                <a:cs typeface="Arial" panose="020B0604020202020204" pitchFamily="34" charset="0"/>
              </a:rPr>
              <a:t>lầu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Ngưng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Bích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để</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kén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chồng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nhưng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thực</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chất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là</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giam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lỏng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và</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chuẩn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bị</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âm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mưu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mới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hòng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bắt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nàng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phải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tiếp</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khách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làng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chơi</a:t>
            </a:r>
            <a:r>
              <a:rPr lang="en-US" sz="4400" dirty="0">
                <a:solidFill>
                  <a:prstClr val="black"/>
                </a:solidFill>
                <a:latin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5699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6B88BE62-A5F3-BB19-C9FA-B8E377B3585A}"/>
              </a:ext>
            </a:extLst>
          </p:cNvPr>
          <p:cNvSpPr/>
          <p:nvPr/>
        </p:nvSpPr>
        <p:spPr>
          <a:xfrm>
            <a:off x="76200" y="8267700"/>
            <a:ext cx="18211800" cy="3505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3"/>
            <a:stretch>
              <a:fillRect t="-135870"/>
            </a:stretch>
          </a:blipFill>
        </p:spPr>
      </p:sp>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3124200" y="2484003"/>
            <a:ext cx="12039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“KIỀU Ở LẦU NGƯNG BÍCH”</a:t>
            </a:r>
          </a:p>
        </p:txBody>
      </p:sp>
      <p:sp>
        <p:nvSpPr>
          <p:cNvPr id="12" name="TextBox 11">
            <a:extLst>
              <a:ext uri="{FF2B5EF4-FFF2-40B4-BE49-F238E27FC236}">
                <a16:creationId xmlns:a16="http://schemas.microsoft.com/office/drawing/2014/main"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xứ</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7239000" y="5524500"/>
            <a:ext cx="8763000" cy="1446550"/>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nằm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Gia</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biến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và</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lưu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gồm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22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1033-1054).</a:t>
            </a:r>
          </a:p>
        </p:txBody>
      </p:sp>
      <p:pic>
        <p:nvPicPr>
          <p:cNvPr id="3" name="Picture 2">
            <a:extLst>
              <a:ext uri="{FF2B5EF4-FFF2-40B4-BE49-F238E27FC236}">
                <a16:creationId xmlns:a16="http://schemas.microsoft.com/office/drawing/2014/main" id="{B4034DCB-DBD7-9862-3E87-8DC5D881F879}"/>
              </a:ext>
            </a:extLst>
          </p:cNvPr>
          <p:cNvPicPr>
            <a:picLocks noChangeAspect="1"/>
          </p:cNvPicPr>
          <p:nvPr/>
        </p:nvPicPr>
        <p:blipFill>
          <a:blip r:embed="rId4"/>
          <a:stretch>
            <a:fillRect/>
          </a:stretch>
        </p:blipFill>
        <p:spPr>
          <a:xfrm>
            <a:off x="2895600" y="4914900"/>
            <a:ext cx="3857625" cy="6858000"/>
          </a:xfrm>
          <a:prstGeom prst="rect">
            <a:avLst/>
          </a:prstGeom>
        </p:spPr>
      </p:pic>
    </p:spTree>
    <p:extLst>
      <p:ext uri="{BB962C8B-B14F-4D97-AF65-F5344CB8AC3E}">
        <p14:creationId xmlns:p14="http://schemas.microsoft.com/office/powerpoint/2010/main" val="83948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2971800" y="2171700"/>
            <a:ext cx="12039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“KIỀU Ở LẦU NGƯNG BÍCH”</a:t>
            </a:r>
          </a:p>
        </p:txBody>
      </p:sp>
      <p:sp>
        <p:nvSpPr>
          <p:cNvPr id="12" name="TextBox 11">
            <a:extLst>
              <a:ext uri="{FF2B5EF4-FFF2-40B4-BE49-F238E27FC236}">
                <a16:creationId xmlns:a16="http://schemas.microsoft.com/office/drawing/2014/main" id="{89B1EDBF-B821-8215-0624-D7E390D2D78C}"/>
              </a:ext>
            </a:extLst>
          </p:cNvPr>
          <p:cNvSpPr txBox="1"/>
          <p:nvPr/>
        </p:nvSpPr>
        <p:spPr>
          <a:xfrm>
            <a:off x="1600200" y="3374471"/>
            <a:ext cx="681547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4572000" y="4152900"/>
            <a:ext cx="13106400" cy="5509200"/>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Arial" panose="020B0604020202020204" pitchFamily="34" charset="0"/>
              </a:rPr>
              <a:t> 1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Arial" panose="020B0604020202020204" pitchFamily="34" charset="0"/>
              </a:rPr>
              <a:t>từ</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Arial" panose="020B0604020202020204" pitchFamily="34" charset="0"/>
              </a:rPr>
              <a:t>đầu</a:t>
            </a:r>
            <a:r>
              <a:rPr lang="en-US" sz="4400" noProof="0" dirty="0">
                <a:solidFill>
                  <a:prstClr val="black"/>
                </a:solidFill>
                <a:latin typeface="Times New Roman" panose="02020603050405020304" pitchFamily="18" charset="0"/>
                <a:cs typeface="Arial" panose="020B0604020202020204" pitchFamily="34" charset="0"/>
              </a:rPr>
              <a:t>…chi </a:t>
            </a:r>
            <a:r>
              <a:rPr lang="en-US" sz="4400" noProof="0" dirty="0" err="1">
                <a:solidFill>
                  <a:prstClr val="black"/>
                </a:solidFill>
                <a:latin typeface="Times New Roman" panose="02020603050405020304" pitchFamily="18" charset="0"/>
                <a:cs typeface="Arial" panose="020B0604020202020204" pitchFamily="34" charset="0"/>
              </a:rPr>
              <a:t>tấm</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lòng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miêu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tả</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tâm</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trạng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cô</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đơn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của</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Thuý</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Kiều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khi</a:t>
            </a:r>
            <a:r>
              <a:rPr lang="en-US" sz="4400" noProof="0" dirty="0">
                <a:solidFill>
                  <a:prstClr val="black"/>
                </a:solidFill>
                <a:latin typeface="Times New Roman" panose="02020603050405020304" pitchFamily="18" charset="0"/>
                <a:cs typeface="Arial" panose="020B0604020202020204" pitchFamily="34" charset="0"/>
              </a:rPr>
              <a:t> ở </a:t>
            </a:r>
            <a:r>
              <a:rPr lang="en-US" sz="4400" noProof="0" dirty="0" err="1">
                <a:solidFill>
                  <a:prstClr val="black"/>
                </a:solidFill>
                <a:latin typeface="Times New Roman" panose="02020603050405020304" pitchFamily="18" charset="0"/>
                <a:cs typeface="Arial" panose="020B0604020202020204" pitchFamily="34" charset="0"/>
              </a:rPr>
              <a:t>trên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lầu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Ngưng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Bích</a:t>
            </a:r>
            <a:endParaRPr lang="en-US" sz="4400" noProof="0" dirty="0">
              <a:solidFill>
                <a:prstClr val="black"/>
              </a:solidFill>
              <a:latin typeface="Times New Roman" panose="02020603050405020304" pitchFamily="18" charset="0"/>
              <a:cs typeface="Arial" panose="020B0604020202020204" pitchFamily="34" charset="0"/>
            </a:endParaRPr>
          </a:p>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1"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1"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Phần</a:t>
            </a:r>
            <a:r>
              <a:rPr kumimoji="0" lang="en-US" sz="4400" b="1"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2 </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tiếp</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đã</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vừa</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người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ôm</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nỗi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nhớ</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của</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Thuý</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Kiều</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đối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với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người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yêu</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với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cha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mẹ</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khi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nàng</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bị</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giam</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trên</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lầu</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Ngưng</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Bích</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a:t>
            </a:r>
          </a:p>
          <a:p>
            <a:pPr marL="0" marR="0" lvl="0" indent="0" algn="just" defTabSz="1371600" rtl="0" eaLnBrk="1" fontAlgn="auto" latinLnBrk="0" hangingPunct="1">
              <a:lnSpc>
                <a:spcPct val="100000"/>
              </a:lnSpc>
              <a:spcBef>
                <a:spcPct val="50000"/>
              </a:spcBef>
              <a:spcAft>
                <a:spcPts val="0"/>
              </a:spcAft>
              <a:buClrTx/>
              <a:buSzTx/>
              <a:buFontTx/>
              <a:buNone/>
              <a:tabLst/>
              <a:defRPr/>
            </a:pPr>
            <a:r>
              <a:rPr lang="en-US" sz="4400" b="1" noProof="0" dirty="0">
                <a:solidFill>
                  <a:prstClr val="black"/>
                </a:solidFill>
                <a:latin typeface="Times New Roman" panose="02020603050405020304" pitchFamily="18" charset="0"/>
                <a:cs typeface="Arial" panose="020B0604020202020204" pitchFamily="34" charset="0"/>
              </a:rPr>
              <a:t>+ </a:t>
            </a:r>
            <a:r>
              <a:rPr lang="en-US" sz="4400" b="1" noProof="0" dirty="0" err="1">
                <a:solidFill>
                  <a:prstClr val="black"/>
                </a:solidFill>
                <a:latin typeface="Times New Roman" panose="02020603050405020304" pitchFamily="18" charset="0"/>
                <a:cs typeface="Arial" panose="020B0604020202020204" pitchFamily="34" charset="0"/>
              </a:rPr>
              <a:t>Phần</a:t>
            </a:r>
            <a:r>
              <a:rPr lang="en-US" sz="4400" b="1" noProof="0" dirty="0">
                <a:solidFill>
                  <a:prstClr val="black"/>
                </a:solidFill>
                <a:latin typeface="Times New Roman" panose="02020603050405020304" pitchFamily="18" charset="0"/>
                <a:cs typeface="Arial" panose="020B0604020202020204" pitchFamily="34" charset="0"/>
              </a:rPr>
              <a:t> 3 </a:t>
            </a:r>
            <a:r>
              <a:rPr lang="en-US" sz="4400" noProof="0" dirty="0">
                <a:solidFill>
                  <a:prstClr val="black"/>
                </a:solidFill>
                <a:latin typeface="Times New Roman" panose="02020603050405020304" pitchFamily="18" charset="0"/>
                <a:cs typeface="Arial" panose="020B0604020202020204" pitchFamily="34" charset="0"/>
              </a:rPr>
              <a:t>(</a:t>
            </a:r>
            <a:r>
              <a:rPr lang="en-US" sz="4400" noProof="0" dirty="0" err="1">
                <a:solidFill>
                  <a:prstClr val="black"/>
                </a:solidFill>
                <a:latin typeface="Times New Roman" panose="02020603050405020304" pitchFamily="18" charset="0"/>
                <a:cs typeface="Arial" panose="020B0604020202020204" pitchFamily="34" charset="0"/>
              </a:rPr>
              <a:t>còn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lại</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miêu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tả</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nỗi</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buồn</a:t>
            </a:r>
            <a:r>
              <a:rPr lang="en-US" sz="4400" noProof="0" dirty="0">
                <a:solidFill>
                  <a:prstClr val="black"/>
                </a:solidFill>
                <a:latin typeface="Times New Roman" panose="02020603050405020304" pitchFamily="18" charset="0"/>
                <a:cs typeface="Arial" panose="020B0604020202020204" pitchFamily="34" charset="0"/>
              </a:rPr>
              <a:t> lo, </a:t>
            </a:r>
            <a:r>
              <a:rPr lang="en-US" sz="4400" noProof="0" dirty="0" err="1">
                <a:solidFill>
                  <a:prstClr val="black"/>
                </a:solidFill>
                <a:latin typeface="Times New Roman" panose="02020603050405020304" pitchFamily="18" charset="0"/>
                <a:cs typeface="Arial" panose="020B0604020202020204" pitchFamily="34" charset="0"/>
              </a:rPr>
              <a:t>cảm</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giác</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vô</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vọng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về</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thân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phận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của</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Thuý</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Kiều</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endParaRPr>
          </a:p>
        </p:txBody>
      </p:sp>
      <p:grpSp>
        <p:nvGrpSpPr>
          <p:cNvPr id="3" name="Group 29">
            <a:extLst>
              <a:ext uri="{FF2B5EF4-FFF2-40B4-BE49-F238E27FC236}">
                <a16:creationId xmlns:a16="http://schemas.microsoft.com/office/drawing/2014/main" id="{B00C40C7-9F4D-C28E-9902-666282E1B5D3}"/>
              </a:ext>
            </a:extLst>
          </p:cNvPr>
          <p:cNvGrpSpPr>
            <a:grpSpLocks noChangeAspect="1"/>
          </p:cNvGrpSpPr>
          <p:nvPr/>
        </p:nvGrpSpPr>
        <p:grpSpPr>
          <a:xfrm rot="-708878">
            <a:off x="-1460650" y="4902051"/>
            <a:ext cx="5671692" cy="5671692"/>
            <a:chOff x="0" y="0"/>
            <a:chExt cx="19050000" cy="19050000"/>
          </a:xfrm>
        </p:grpSpPr>
        <p:sp>
          <p:nvSpPr>
            <p:cNvPr id="4" name="Freeform 30">
              <a:extLst>
                <a:ext uri="{FF2B5EF4-FFF2-40B4-BE49-F238E27FC236}">
                  <a16:creationId xmlns:a16="http://schemas.microsoft.com/office/drawing/2014/main" id="{6AF5930F-13B3-CE36-6808-53A82C4FFD03}"/>
                </a:ext>
              </a:extLst>
            </p:cNvPr>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3"/>
              <a:stretch>
                <a:fillRect t="-16832" b="-16832"/>
              </a:stretch>
            </a:blipFill>
          </p:spPr>
        </p:sp>
        <p:sp>
          <p:nvSpPr>
            <p:cNvPr id="5" name="Freeform 31">
              <a:extLst>
                <a:ext uri="{FF2B5EF4-FFF2-40B4-BE49-F238E27FC236}">
                  <a16:creationId xmlns:a16="http://schemas.microsoft.com/office/drawing/2014/main" id="{84A982D7-E385-43D6-54F5-51C2C7E456C4}"/>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sp>
        <p:nvSpPr>
          <p:cNvPr id="6" name="Freeform 8">
            <a:extLst>
              <a:ext uri="{FF2B5EF4-FFF2-40B4-BE49-F238E27FC236}">
                <a16:creationId xmlns:a16="http://schemas.microsoft.com/office/drawing/2014/main" id="{B57A84DC-90AA-04BD-E7CB-26A928564820}"/>
              </a:ext>
            </a:extLst>
          </p:cNvPr>
          <p:cNvSpPr/>
          <p:nvPr/>
        </p:nvSpPr>
        <p:spPr>
          <a:xfrm>
            <a:off x="13030200" y="-622966"/>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5">
              <a:lum bright="70000" contrast="-70000"/>
            </a:blip>
            <a:stretch>
              <a:fillRect/>
            </a:stretch>
          </a:blipFill>
        </p:spPr>
      </p:sp>
    </p:spTree>
    <p:extLst>
      <p:ext uri="{BB962C8B-B14F-4D97-AF65-F5344CB8AC3E}">
        <p14:creationId xmlns:p14="http://schemas.microsoft.com/office/powerpoint/2010/main" val="294147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436545">
            <a:off x="7220675" y="8765153"/>
            <a:ext cx="6761693" cy="1724232"/>
          </a:xfrm>
          <a:custGeom>
            <a:avLst/>
            <a:gdLst/>
            <a:ahLst/>
            <a:cxnLst/>
            <a:rect l="l" t="t" r="r" b="b"/>
            <a:pathLst>
              <a:path w="6761693" h="1724232">
                <a:moveTo>
                  <a:pt x="0" y="0"/>
                </a:moveTo>
                <a:lnTo>
                  <a:pt x="6761693" y="0"/>
                </a:lnTo>
                <a:lnTo>
                  <a:pt x="6761693" y="1724232"/>
                </a:lnTo>
                <a:lnTo>
                  <a:pt x="0" y="1724232"/>
                </a:lnTo>
                <a:lnTo>
                  <a:pt x="0" y="0"/>
                </a:lnTo>
                <a:close/>
              </a:path>
            </a:pathLst>
          </a:custGeom>
          <a:blipFill>
            <a:blip r:embed="rId2"/>
            <a:stretch>
              <a:fillRect/>
            </a:stretch>
          </a:blipFill>
        </p:spPr>
      </p:sp>
      <p:grpSp>
        <p:nvGrpSpPr>
          <p:cNvPr id="10" name="Group 10"/>
          <p:cNvGrpSpPr/>
          <p:nvPr/>
        </p:nvGrpSpPr>
        <p:grpSpPr>
          <a:xfrm>
            <a:off x="10277475" y="0"/>
            <a:ext cx="9608714" cy="10287000"/>
            <a:chOff x="0" y="0"/>
            <a:chExt cx="5933440" cy="6352286"/>
          </a:xfrm>
        </p:grpSpPr>
        <p:sp>
          <p:nvSpPr>
            <p:cNvPr id="11" name="Freeform 11"/>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17553"/>
              </a:stretch>
            </a:blipFill>
          </p:spPr>
        </p:sp>
      </p:grpSp>
      <p:sp>
        <p:nvSpPr>
          <p:cNvPr id="12" name="TextBox 4">
            <a:extLst>
              <a:ext uri="{FF2B5EF4-FFF2-40B4-BE49-F238E27FC236}">
                <a16:creationId xmlns:a16="http://schemas.microsoft.com/office/drawing/2014/main" id="{20EB5D12-8E21-4D94-0E79-1EC31F94F7F6}"/>
              </a:ext>
            </a:extLst>
          </p:cNvPr>
          <p:cNvSpPr txBox="1"/>
          <p:nvPr/>
        </p:nvSpPr>
        <p:spPr>
          <a:xfrm>
            <a:off x="-381000" y="3572394"/>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II.</a:t>
            </a:r>
          </a:p>
          <a:p>
            <a:pPr algn="ct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Tìm</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hiểu</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chi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tiết</a:t>
            </a:r>
            <a:endPar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2520</Words>
  <Application>Microsoft Macintosh PowerPoint</Application>
  <PresentationFormat>Custom</PresentationFormat>
  <Paragraphs>214</Paragraphs>
  <Slides>25</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Wingdings</vt:lpstr>
      <vt:lpstr>#9Slide07 SVNBango</vt:lpstr>
      <vt:lpstr>#9Slide05 Agile Script Calligra</vt:lpstr>
      <vt:lpstr>#9Slide04 Rokkitt SemiBold</vt:lpstr>
      <vt:lpstr>Times New Roman</vt:lpstr>
      <vt:lpstr>#9Slide04 Vollkorn SemiBold</vt:lpstr>
      <vt:lpstr>#9Slide05 FS Blonde Script</vt:lpstr>
      <vt:lpstr>#9Slide05 SVNLifehack Script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thuyết trình Giáo dục Cuộc đấu tranh mỗi ngày Chủ nghĩa hiện thực Màu Be Vàng Ảnh ghép Phong cách Nhiếp ảnh</dc:title>
  <cp:lastModifiedBy>Microsoft Office User</cp:lastModifiedBy>
  <cp:revision>15</cp:revision>
  <dcterms:created xsi:type="dcterms:W3CDTF">2006-08-16T00:00:00Z</dcterms:created>
  <dcterms:modified xsi:type="dcterms:W3CDTF">2025-03-17T14:38:30Z</dcterms:modified>
  <dc:identifier>DAGK4945RaE</dc:identifier>
</cp:coreProperties>
</file>