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3"/>
  </p:notesMasterIdLst>
  <p:sldIdLst>
    <p:sldId id="372" r:id="rId2"/>
    <p:sldId id="373" r:id="rId3"/>
    <p:sldId id="374" r:id="rId4"/>
    <p:sldId id="378" r:id="rId5"/>
    <p:sldId id="379" r:id="rId6"/>
    <p:sldId id="380" r:id="rId7"/>
    <p:sldId id="385" r:id="rId8"/>
    <p:sldId id="383" r:id="rId9"/>
    <p:sldId id="384" r:id="rId10"/>
    <p:sldId id="386" r:id="rId11"/>
    <p:sldId id="387" r:id="rId12"/>
  </p:sldIdLst>
  <p:sldSz cx="9144000" cy="5143500" type="screen16x9"/>
  <p:notesSz cx="6858000" cy="9144000"/>
  <p:embeddedFontLst>
    <p:embeddedFont>
      <p:font typeface="#9Slide04 Rokkitt Medium" pitchFamily="2" charset="77"/>
      <p:regular r:id="rId14"/>
    </p:embeddedFont>
    <p:embeddedFont>
      <p:font typeface="#9Slide04 Taviraj ExtraBold" pitchFamily="2" charset="-34"/>
      <p:bold r:id="rId15"/>
    </p:embeddedFont>
    <p:embeddedFont>
      <p:font typeface="#9Slide05 SVNHollie Script Pro" pitchFamily="2" charset="77"/>
      <p:regular r:id="rId16"/>
    </p:embeddedFont>
    <p:embeddedFont>
      <p:font typeface="#9Slide06 SVNFresh Script" pitchFamily="2" charset="77"/>
      <p:regular r:id="rId17"/>
    </p:embeddedFont>
    <p:embeddedFont>
      <p:font typeface="#9Slide07 Baloo Tamma" panose="03080902040302020200" pitchFamily="66" charset="77"/>
      <p:regular r:id="rId18"/>
    </p:embeddedFont>
    <p:embeddedFont>
      <p:font typeface="Calibri" panose="020F050202020403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711"/>
  </p:normalViewPr>
  <p:slideViewPr>
    <p:cSldViewPr snapToGrid="0">
      <p:cViewPr varScale="1">
        <p:scale>
          <a:sx n="131" d="100"/>
          <a:sy n="131" d="100"/>
        </p:scale>
        <p:origin x="8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91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8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20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931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1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3/17/25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9F8117-A78B-7188-9BD4-051F672ACB17}"/>
              </a:ext>
            </a:extLst>
          </p:cNvPr>
          <p:cNvSpPr/>
          <p:nvPr/>
        </p:nvSpPr>
        <p:spPr>
          <a:xfrm>
            <a:off x="463385" y="425253"/>
            <a:ext cx="8217230" cy="4292994"/>
          </a:xfrm>
          <a:custGeom>
            <a:avLst/>
            <a:gdLst/>
            <a:ahLst/>
            <a:cxnLst/>
            <a:rect l="l" t="t" r="r" b="b"/>
            <a:pathLst>
              <a:path w="16434460" h="8585987">
                <a:moveTo>
                  <a:pt x="0" y="0"/>
                </a:moveTo>
                <a:lnTo>
                  <a:pt x="16434460" y="0"/>
                </a:lnTo>
                <a:lnTo>
                  <a:pt x="16434460" y="8585988"/>
                </a:lnTo>
                <a:lnTo>
                  <a:pt x="0" y="8585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TextBox 22"/>
          <p:cNvSpPr txBox="1"/>
          <p:nvPr/>
        </p:nvSpPr>
        <p:spPr>
          <a:xfrm>
            <a:off x="1891028" y="1242142"/>
            <a:ext cx="5361944"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Bài</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2.</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Truyện</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thơ</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Nôm</a:t>
            </a:r>
            <a:endPar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endParaRPr>
          </a:p>
        </p:txBody>
      </p:sp>
      <p:sp>
        <p:nvSpPr>
          <p:cNvPr id="24" name="TextBox 23"/>
          <p:cNvSpPr txBox="1"/>
          <p:nvPr/>
        </p:nvSpPr>
        <p:spPr>
          <a:xfrm>
            <a:off x="1487540" y="2036382"/>
            <a:ext cx="6168920"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Thực</a:t>
            </a:r>
            <a:r>
              <a:rPr kumimoji="0" lang="en-US" sz="6900" b="1"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hành</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tiếng</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Việt</a:t>
            </a:r>
            <a:endParaRPr kumimoji="0" lang="en-US" sz="6900" b="0"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endParaRPr>
          </a:p>
        </p:txBody>
      </p:sp>
      <p:sp>
        <p:nvSpPr>
          <p:cNvPr id="5" name="Freeform 4">
            <a:extLst>
              <a:ext uri="{FF2B5EF4-FFF2-40B4-BE49-F238E27FC236}">
                <a16:creationId xmlns:a16="http://schemas.microsoft.com/office/drawing/2014/main" id="{6A1C0B54-A71F-093B-9198-525D9324F82F}"/>
              </a:ext>
            </a:extLst>
          </p:cNvPr>
          <p:cNvSpPr/>
          <p:nvPr/>
        </p:nvSpPr>
        <p:spPr>
          <a:xfrm rot="-507146">
            <a:off x="-786190" y="-433699"/>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35B6ECEF-9908-E817-E349-C6DD735D1804}"/>
              </a:ext>
            </a:extLst>
          </p:cNvPr>
          <p:cNvSpPr/>
          <p:nvPr/>
        </p:nvSpPr>
        <p:spPr>
          <a:xfrm>
            <a:off x="3288743" y="2983852"/>
            <a:ext cx="2566514" cy="2325903"/>
          </a:xfrm>
          <a:custGeom>
            <a:avLst/>
            <a:gdLst/>
            <a:ahLst/>
            <a:cxnLst/>
            <a:rect l="l" t="t" r="r" b="b"/>
            <a:pathLst>
              <a:path w="3316304" h="3005400">
                <a:moveTo>
                  <a:pt x="0" y="0"/>
                </a:moveTo>
                <a:lnTo>
                  <a:pt x="3316304" y="0"/>
                </a:lnTo>
                <a:lnTo>
                  <a:pt x="3316304" y="3005401"/>
                </a:lnTo>
                <a:lnTo>
                  <a:pt x="0" y="3005401"/>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9369107F-A781-B53C-3911-5D17CECBD0FC}"/>
              </a:ext>
            </a:extLst>
          </p:cNvPr>
          <p:cNvSpPr/>
          <p:nvPr/>
        </p:nvSpPr>
        <p:spPr>
          <a:xfrm>
            <a:off x="8079720" y="-560359"/>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4">
            <a:extLst>
              <a:ext uri="{FF2B5EF4-FFF2-40B4-BE49-F238E27FC236}">
                <a16:creationId xmlns:a16="http://schemas.microsoft.com/office/drawing/2014/main" id="{F0CE01DD-643D-F751-9FF6-BB5387AFA720}"/>
              </a:ext>
            </a:extLst>
          </p:cNvPr>
          <p:cNvSpPr/>
          <p:nvPr/>
        </p:nvSpPr>
        <p:spPr>
          <a:xfrm>
            <a:off x="7174064" y="-606866"/>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3356318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8E7365FB-F80E-4BDC-02B5-6DA082689632}"/>
              </a:ext>
            </a:extLst>
          </p:cNvPr>
          <p:cNvSpPr/>
          <p:nvPr/>
        </p:nvSpPr>
        <p:spPr>
          <a:xfrm>
            <a:off x="228600" y="857250"/>
            <a:ext cx="4572000" cy="507831"/>
          </a:xfrm>
          <a:prstGeom prst="rect">
            <a:avLst/>
          </a:prstGeom>
        </p:spPr>
        <p:txBody>
          <a:bodyPr>
            <a:spAutoFit/>
          </a:bodyPr>
          <a:lstStyle/>
          <a:p>
            <a:pPr algn="ctr"/>
            <a:r>
              <a:rPr lang="en-US" sz="2700" b="1" dirty="0">
                <a:solidFill>
                  <a:srgbClr val="FF0000"/>
                </a:solidFill>
                <a:latin typeface="#9Slide04 Rokkitt Medium" panose="00000600000000000000" pitchFamily="2" charset="0"/>
                <a:cs typeface="Times New Roman" panose="02020603050405020304" pitchFamily="18" charset="0"/>
              </a:rPr>
              <a:t>HOẠT ĐỘNG NHÓM BÀN</a:t>
            </a:r>
            <a:endParaRPr lang="en-US" sz="2700" dirty="0">
              <a:latin typeface="#9Slide04 Rokkitt Medium" panose="000006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1210DA59-3E3D-AEAF-5AC3-41D1DC4D481D}"/>
              </a:ext>
            </a:extLst>
          </p:cNvPr>
          <p:cNvPicPr>
            <a:picLocks noChangeAspect="1"/>
          </p:cNvPicPr>
          <p:nvPr/>
        </p:nvPicPr>
        <p:blipFill>
          <a:blip r:embed="rId5"/>
          <a:stretch>
            <a:fillRect/>
          </a:stretch>
        </p:blipFill>
        <p:spPr>
          <a:xfrm>
            <a:off x="4991100" y="-95250"/>
            <a:ext cx="3631285" cy="5143500"/>
          </a:xfrm>
          <a:prstGeom prst="rect">
            <a:avLst/>
          </a:prstGeom>
        </p:spPr>
      </p:pic>
      <p:sp>
        <p:nvSpPr>
          <p:cNvPr id="4" name="Freeform 2">
            <a:extLst>
              <a:ext uri="{FF2B5EF4-FFF2-40B4-BE49-F238E27FC236}">
                <a16:creationId xmlns:a16="http://schemas.microsoft.com/office/drawing/2014/main" id="{3325A22C-37DA-F312-4914-4AD4601BA888}"/>
              </a:ext>
            </a:extLst>
          </p:cNvPr>
          <p:cNvSpPr/>
          <p:nvPr/>
        </p:nvSpPr>
        <p:spPr>
          <a:xfrm flipH="1">
            <a:off x="17656" y="1962150"/>
            <a:ext cx="3986433" cy="2729450"/>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6">
              <a:extLst>
                <a:ext uri="{BEBA8EAE-BF5A-486C-A8C5-ECC9F3942E4B}">
                  <a14:imgProps xmlns:a14="http://schemas.microsoft.com/office/drawing/2010/main">
                    <a14:imgLayer r:embed="rId7">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723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155" y="1316618"/>
            <a:ext cx="825038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Trung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Quốc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xưa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chia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Ít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trở</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về</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dắt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theo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khác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Quả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nhiên</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tập</a:t>
            </a:r>
            <a:r>
              <a:rPr lang="en-US" sz="2000" noProof="0" dirty="0">
                <a:solidFill>
                  <a:schemeClr val="tx1"/>
                </a:solidFill>
                <a:latin typeface="Times New Roman" panose="02020603050405020304" pitchFamily="18" charset="0"/>
                <a:cs typeface="Times New Roman" panose="02020603050405020304" pitchFamily="18" charset="0"/>
              </a:rPr>
              <a:t> phi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bị</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hỏi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thăm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hạnh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gian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chiến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niên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tráng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phải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trận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riêng</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nhà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vì</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Từ</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này</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điển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tích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chỉ</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hoạ</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phúc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đời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lường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ngầm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khuyên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mọi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may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quá</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rủi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qua lo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a:t>
            </a:r>
            <a:endParaRPr kumimoji="0" lang="vi-VN"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2591740" y="331913"/>
            <a:ext cx="4239193" cy="994147"/>
          </a:xfrm>
          <a:prstGeom prst="rect">
            <a:avLst/>
          </a:prstGeom>
        </p:spPr>
      </p:pic>
    </p:spTree>
    <p:extLst>
      <p:ext uri="{BB962C8B-B14F-4D97-AF65-F5344CB8AC3E}">
        <p14:creationId xmlns:p14="http://schemas.microsoft.com/office/powerpoint/2010/main" val="185117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0" y="365760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317542" y="1789152"/>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433348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Rectangle 16">
            <a:extLst>
              <a:ext uri="{FF2B5EF4-FFF2-40B4-BE49-F238E27FC236}">
                <a16:creationId xmlns:a16="http://schemas.microsoft.com/office/drawing/2014/main" id="{810A19E4-0835-B9F4-D435-339FDA277E50}"/>
              </a:ext>
            </a:extLst>
          </p:cNvPr>
          <p:cNvSpPr/>
          <p:nvPr/>
        </p:nvSpPr>
        <p:spPr>
          <a:xfrm>
            <a:off x="2198918" y="253901"/>
            <a:ext cx="4530272" cy="430887"/>
          </a:xfrm>
          <a:prstGeom prst="rect">
            <a:avLst/>
          </a:prstGeom>
        </p:spPr>
        <p:txBody>
          <a:bodyPr wrap="square">
            <a:spAutoFit/>
          </a:bodyPr>
          <a:lstStyle/>
          <a:p>
            <a:pPr algn="ctr" defTabSz="456920">
              <a:spcBef>
                <a:spcPts val="323"/>
              </a:spcBef>
              <a:buClr>
                <a:srgbClr val="231F20"/>
              </a:buClr>
              <a:buSzPts val="1200"/>
              <a:tabLst>
                <a:tab pos="381318" algn="l"/>
              </a:tabLst>
              <a:defRPr/>
            </a:pP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442555C-6341-815B-59A4-85DFCF46A502}"/>
              </a:ext>
            </a:extLst>
          </p:cNvPr>
          <p:cNvSpPr/>
          <p:nvPr/>
        </p:nvSpPr>
        <p:spPr>
          <a:xfrm>
            <a:off x="640772" y="1171878"/>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442555C-6341-815B-59A4-85DFCF46A502}"/>
              </a:ext>
            </a:extLst>
          </p:cNvPr>
          <p:cNvSpPr/>
          <p:nvPr/>
        </p:nvSpPr>
        <p:spPr>
          <a:xfrm>
            <a:off x="4705937" y="1193191"/>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ight Brace 19"/>
          <p:cNvSpPr/>
          <p:nvPr/>
        </p:nvSpPr>
        <p:spPr>
          <a:xfrm rot="5400000">
            <a:off x="4184392" y="-146887"/>
            <a:ext cx="418463" cy="5676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800" kern="1200">
              <a:solidFill>
                <a:prstClr val="black"/>
              </a:solidFill>
              <a:latin typeface="Calibri"/>
            </a:endParaRPr>
          </a:p>
        </p:txBody>
      </p:sp>
      <p:sp>
        <p:nvSpPr>
          <p:cNvPr id="21" name="Rectangle 20">
            <a:extLst>
              <a:ext uri="{FF2B5EF4-FFF2-40B4-BE49-F238E27FC236}">
                <a16:creationId xmlns:a16="http://schemas.microsoft.com/office/drawing/2014/main" id="{C442555C-6341-815B-59A4-85DFCF46A502}"/>
              </a:ext>
            </a:extLst>
          </p:cNvPr>
          <p:cNvSpPr/>
          <p:nvPr/>
        </p:nvSpPr>
        <p:spPr>
          <a:xfrm>
            <a:off x="640772" y="3195586"/>
            <a:ext cx="7646565" cy="707886"/>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442555C-6341-815B-59A4-85DFCF46A502}"/>
              </a:ext>
            </a:extLst>
          </p:cNvPr>
          <p:cNvSpPr/>
          <p:nvPr/>
        </p:nvSpPr>
        <p:spPr>
          <a:xfrm>
            <a:off x="640772" y="4025150"/>
            <a:ext cx="7646565" cy="707886"/>
          </a:xfrm>
          <a:prstGeom prst="rect">
            <a:avLst/>
          </a:prstGeom>
        </p:spPr>
        <p:txBody>
          <a:bodyPr wrap="square">
            <a:spAutoFit/>
          </a:bodyPr>
          <a:lstStyle/>
          <a:p>
            <a:pPr algn="just" defTabSz="685800">
              <a:spcAft>
                <a:spcPts val="563"/>
              </a:spcAft>
              <a:buClrTx/>
              <a:defRPr/>
            </a:pP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ĐIỂN</a:t>
            </a:r>
          </a:p>
        </p:txBody>
      </p:sp>
    </p:spTree>
    <p:extLst>
      <p:ext uri="{BB962C8B-B14F-4D97-AF65-F5344CB8AC3E}">
        <p14:creationId xmlns:p14="http://schemas.microsoft.com/office/powerpoint/2010/main" val="40297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36786" y="432297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2">
            <a:extLst>
              <a:ext uri="{FF2B5EF4-FFF2-40B4-BE49-F238E27FC236}">
                <a16:creationId xmlns:a16="http://schemas.microsoft.com/office/drawing/2014/main" id="{9369107F-A781-B53C-3911-5D17CECBD0FC}"/>
              </a:ext>
            </a:extLst>
          </p:cNvPr>
          <p:cNvSpPr/>
          <p:nvPr/>
        </p:nvSpPr>
        <p:spPr>
          <a:xfrm>
            <a:off x="8458093" y="-773365"/>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4">
            <a:extLst>
              <a:ext uri="{FF2B5EF4-FFF2-40B4-BE49-F238E27FC236}">
                <a16:creationId xmlns:a16="http://schemas.microsoft.com/office/drawing/2014/main" id="{F0CE01DD-643D-F751-9FF6-BB5387AFA720}"/>
              </a:ext>
            </a:extLst>
          </p:cNvPr>
          <p:cNvSpPr/>
          <p:nvPr/>
        </p:nvSpPr>
        <p:spPr>
          <a:xfrm>
            <a:off x="7396228" y="-907657"/>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Rectangle 19">
            <a:extLst>
              <a:ext uri="{FF2B5EF4-FFF2-40B4-BE49-F238E27FC236}">
                <a16:creationId xmlns:a16="http://schemas.microsoft.com/office/drawing/2014/main" id="{600ABD19-BA8C-C146-BCDD-14C9611782C3}"/>
              </a:ext>
            </a:extLst>
          </p:cNvPr>
          <p:cNvSpPr/>
          <p:nvPr/>
        </p:nvSpPr>
        <p:spPr>
          <a:xfrm>
            <a:off x="5410201" y="824158"/>
            <a:ext cx="3429000"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32C9FBE-4240-42EA-F28B-8FF0523890F4}"/>
              </a:ext>
            </a:extLst>
          </p:cNvPr>
          <p:cNvSpPr/>
          <p:nvPr/>
        </p:nvSpPr>
        <p:spPr>
          <a:xfrm>
            <a:off x="5477133" y="2199692"/>
            <a:ext cx="3362068"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71C1DB1-55FF-C3CB-0724-BD671A4D5CFC}"/>
              </a:ext>
            </a:extLst>
          </p:cNvPr>
          <p:cNvSpPr/>
          <p:nvPr/>
        </p:nvSpPr>
        <p:spPr>
          <a:xfrm>
            <a:off x="381000" y="3946205"/>
            <a:ext cx="8191500" cy="769441"/>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B4BA42AD-2BF2-4CDF-4395-687FE05E6C5D}"/>
              </a:ext>
            </a:extLst>
          </p:cNvPr>
          <p:cNvSpPr/>
          <p:nvPr/>
        </p:nvSpPr>
        <p:spPr>
          <a:xfrm>
            <a:off x="1895733" y="1616367"/>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F9965BB-53EF-A3A8-486B-0C18E909131B}"/>
              </a:ext>
            </a:extLst>
          </p:cNvPr>
          <p:cNvSpPr/>
          <p:nvPr/>
        </p:nvSpPr>
        <p:spPr>
          <a:xfrm>
            <a:off x="1447800" y="5772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9121DC9-7805-3077-BCC1-C72BCA2ADA2A}"/>
              </a:ext>
            </a:extLst>
          </p:cNvPr>
          <p:cNvSpPr/>
          <p:nvPr/>
        </p:nvSpPr>
        <p:spPr>
          <a:xfrm>
            <a:off x="1345097" y="26857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FFAB744-0D1F-45CD-BFF0-296846885682}"/>
              </a:ext>
            </a:extLst>
          </p:cNvPr>
          <p:cNvGrpSpPr/>
          <p:nvPr/>
        </p:nvGrpSpPr>
        <p:grpSpPr>
          <a:xfrm>
            <a:off x="61599" y="747602"/>
            <a:ext cx="1834134" cy="2115141"/>
            <a:chOff x="1981200" y="1440681"/>
            <a:chExt cx="3668268" cy="4230282"/>
          </a:xfrm>
        </p:grpSpPr>
        <p:sp>
          <p:nvSpPr>
            <p:cNvPr id="27" name="Freeform 6">
              <a:extLst>
                <a:ext uri="{FF2B5EF4-FFF2-40B4-BE49-F238E27FC236}">
                  <a16:creationId xmlns:a16="http://schemas.microsoft.com/office/drawing/2014/main" id="{B06EE66E-73C1-99FB-B953-1A2D7DD3D4FA}"/>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700" dirty="0"/>
            </a:p>
          </p:txBody>
        </p:sp>
        <p:sp>
          <p:nvSpPr>
            <p:cNvPr id="28" name="Rectangle 27">
              <a:extLst>
                <a:ext uri="{FF2B5EF4-FFF2-40B4-BE49-F238E27FC236}">
                  <a16:creationId xmlns:a16="http://schemas.microsoft.com/office/drawing/2014/main" id="{A8AA906E-A0DD-03AE-ED79-8F2283CBDC1D}"/>
                </a:ext>
              </a:extLst>
            </p:cNvPr>
            <p:cNvSpPr/>
            <p:nvPr/>
          </p:nvSpPr>
          <p:spPr>
            <a:xfrm>
              <a:off x="2133600" y="2951843"/>
              <a:ext cx="2414596" cy="1538882"/>
            </a:xfrm>
            <a:prstGeom prst="rect">
              <a:avLst/>
            </a:prstGeom>
          </p:spPr>
          <p:txBody>
            <a:bodyPr wrap="square">
              <a:spAutoFit/>
            </a:bodyPr>
            <a:lstStyle/>
            <a:p>
              <a:pPr algn="ctr" defTabSz="685800">
                <a:spcAft>
                  <a:spcPts val="563"/>
                </a:spcAft>
                <a:defRPr/>
              </a:pP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b.Nguồn</a:t>
              </a:r>
              <a:r>
                <a:rPr lang="en-US" sz="2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Freeform 2">
            <a:extLst>
              <a:ext uri="{FF2B5EF4-FFF2-40B4-BE49-F238E27FC236}">
                <a16:creationId xmlns:a16="http://schemas.microsoft.com/office/drawing/2014/main" id="{76B20DA2-A254-65B8-DD35-CC7F4769332E}"/>
              </a:ext>
            </a:extLst>
          </p:cNvPr>
          <p:cNvSpPr/>
          <p:nvPr/>
        </p:nvSpPr>
        <p:spPr>
          <a:xfrm>
            <a:off x="5010366" y="690937"/>
            <a:ext cx="398103" cy="598243"/>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4">
            <a:extLst>
              <a:ext uri="{FF2B5EF4-FFF2-40B4-BE49-F238E27FC236}">
                <a16:creationId xmlns:a16="http://schemas.microsoft.com/office/drawing/2014/main" id="{AFCF6FC6-97C2-BFF8-0C7F-82D207B17CF6}"/>
              </a:ext>
            </a:extLst>
          </p:cNvPr>
          <p:cNvSpPr/>
          <p:nvPr/>
        </p:nvSpPr>
        <p:spPr>
          <a:xfrm>
            <a:off x="4938046" y="2282587"/>
            <a:ext cx="461764" cy="372874"/>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13"/>
            <a:stretch>
              <a:fillRect/>
            </a:stretch>
          </a:blipFill>
        </p:spPr>
      </p:sp>
    </p:spTree>
    <p:extLst>
      <p:ext uri="{BB962C8B-B14F-4D97-AF65-F5344CB8AC3E}">
        <p14:creationId xmlns:p14="http://schemas.microsoft.com/office/powerpoint/2010/main" val="38109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76200" y="357279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275421" y="1436370"/>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rgbClr val="F6F6E9"/>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2A0E674-4F59-85E5-C99D-483289446F69}"/>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2220401534"/>
              </p:ext>
            </p:extLst>
          </p:nvPr>
        </p:nvGraphicFramePr>
        <p:xfrm>
          <a:off x="328198" y="879321"/>
          <a:ext cx="8462480" cy="4176006"/>
        </p:xfrm>
        <a:graphic>
          <a:graphicData uri="http://schemas.openxmlformats.org/drawingml/2006/table">
            <a:tbl>
              <a:tblPr>
                <a:tableStyleId>{5940675A-B579-460E-94D1-54222C63F5DA}</a:tableStyleId>
              </a:tblPr>
              <a:tblGrid>
                <a:gridCol w="1731812">
                  <a:extLst>
                    <a:ext uri="{9D8B030D-6E8A-4147-A177-3AD203B41FA5}">
                      <a16:colId xmlns:a16="http://schemas.microsoft.com/office/drawing/2014/main" val="4216700158"/>
                    </a:ext>
                  </a:extLst>
                </a:gridCol>
                <a:gridCol w="655280">
                  <a:extLst>
                    <a:ext uri="{9D8B030D-6E8A-4147-A177-3AD203B41FA5}">
                      <a16:colId xmlns:a16="http://schemas.microsoft.com/office/drawing/2014/main" val="1210879347"/>
                    </a:ext>
                  </a:extLst>
                </a:gridCol>
                <a:gridCol w="6075388">
                  <a:extLst>
                    <a:ext uri="{9D8B030D-6E8A-4147-A177-3AD203B41FA5}">
                      <a16:colId xmlns:a16="http://schemas.microsoft.com/office/drawing/2014/main" val="89027370"/>
                    </a:ext>
                  </a:extLst>
                </a:gridCol>
              </a:tblGrid>
              <a:tr h="319258">
                <a:tc>
                  <a:txBody>
                    <a:bodyPr/>
                    <a:lstStyle/>
                    <a:p>
                      <a:pPr algn="ctr"/>
                      <a:r>
                        <a:rPr lang="en-US" sz="1400" b="1">
                          <a:effectLst/>
                          <a:latin typeface="Times New Roman" panose="02020603050405020304" pitchFamily="18" charset="0"/>
                          <a:cs typeface="Times New Roman" panose="02020603050405020304" pitchFamily="18" charset="0"/>
                        </a:rPr>
                        <a:t>A. Điển cố, điểm tích</a:t>
                      </a:r>
                      <a:endParaRPr lang="en-US" sz="1400" b="1">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rowSpan="5">
                  <a:txBody>
                    <a:bodyPr/>
                    <a:lstStyle/>
                    <a:p>
                      <a:pPr algn="ct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ctr"/>
                      <a:r>
                        <a:rPr lang="en-US" sz="1400" b="1" dirty="0">
                          <a:effectLst/>
                          <a:latin typeface="Times New Roman" panose="02020603050405020304" pitchFamily="18" charset="0"/>
                          <a:cs typeface="Times New Roman" panose="02020603050405020304" pitchFamily="18" charset="0"/>
                        </a:rPr>
                        <a:t>B. </a:t>
                      </a:r>
                      <a:r>
                        <a:rPr lang="en-US" sz="1400" b="1" dirty="0" err="1">
                          <a:effectLst/>
                          <a:latin typeface="Times New Roman" panose="02020603050405020304" pitchFamily="18" charset="0"/>
                          <a:cs typeface="Times New Roman" panose="02020603050405020304" pitchFamily="18" charset="0"/>
                        </a:rPr>
                        <a:t>Nguồn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gốc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nghĩa</a:t>
                      </a: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98900245"/>
                  </a:ext>
                </a:extLst>
              </a:tr>
              <a:tr h="845094">
                <a:tc>
                  <a:txBody>
                    <a:bodyPr/>
                    <a:lstStyle/>
                    <a:p>
                      <a:pPr algn="just"/>
                      <a:r>
                        <a:rPr lang="vi-VN" sz="1400" dirty="0">
                          <a:effectLst/>
                          <a:latin typeface="Times New Roman" panose="02020603050405020304" pitchFamily="18" charset="0"/>
                          <a:cs typeface="Times New Roman" panose="02020603050405020304" pitchFamily="18" charset="0"/>
                        </a:rPr>
                        <a:t>a) Giường kia treo cũng hững hờ,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1) Điển tích, lấy từ chuyện xưa bên Trung Quốc: “Vua Vũ Hán Đế kén phò mã, cho công chúa ngồi trên lầu ném quả cầu xuống, ai cướp được thì được làm phò mã”. Câu thơ mượn chuyện này để ngụ ý: Cha mẹ Thuý Kiều mong muốn gả con vào nơi xứng đáng.</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59045778"/>
                  </a:ext>
                </a:extLst>
              </a:tr>
              <a:tr h="713636">
                <a:tc>
                  <a:txBody>
                    <a:bodyPr/>
                    <a:lstStyle/>
                    <a:p>
                      <a:pPr algn="just"/>
                      <a:r>
                        <a:rPr lang="vi-VN" sz="1400" dirty="0">
                          <a:effectLst/>
                          <a:latin typeface="Times New Roman" panose="02020603050405020304" pitchFamily="18" charset="0"/>
                          <a:cs typeface="Times New Roman" panose="02020603050405020304" pitchFamily="18" charset="0"/>
                        </a:rPr>
                        <a:t>b) Đàn kia gảy cũng ngẩn ngơ tiếng đàn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2) Điển tích, dẫn theo chuyện xưa: “Trần Phồn thời hậu Hán (Trung Quốc) sắm chiếc giường giành riêng cho người bạn thân là Từ Trĩ. Khi bạn đến chơi thì mang giường xuống, khi bạn về thì lại treo cất đi.”.</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386350966"/>
                  </a:ext>
                </a:extLst>
              </a:tr>
              <a:tr h="976553">
                <a:tc>
                  <a:txBody>
                    <a:bodyPr/>
                    <a:lstStyle/>
                    <a:p>
                      <a:pPr algn="just"/>
                      <a:r>
                        <a:rPr lang="vi-VN" sz="1400" dirty="0">
                          <a:effectLst/>
                          <a:latin typeface="Times New Roman" panose="02020603050405020304" pitchFamily="18" charset="0"/>
                          <a:cs typeface="Times New Roman" panose="02020603050405020304" pitchFamily="18" charset="0"/>
                        </a:rPr>
                        <a:t>c) Một hai nghiêng nước nghiêng thành/ Sắc đành đòi một, tài đành hoạ hai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3) Điển tích, lấy từ chuyện xưa: “Tương truyền Bá Nha và Chung Tử Kỳ là hai người bạn tri âm, sống vào thời Xuân Thu, Chiến Quốc (Trung Quốc xưa). Bá Nha chơi đàn giỏi. Tử Kỳ nghe tiếng đàn của Bá Nha mà như hiểu tâm can của bạn. Sau khi Tử Kỳ chết, bá Nha đập bỏ đàn vì cho rằng trên đời không còn ai hiểu được tiếng đàn của mình nữa.”.</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182197377"/>
                  </a:ext>
                </a:extLst>
              </a:tr>
              <a:tr h="848528">
                <a:tc>
                  <a:txBody>
                    <a:bodyPr/>
                    <a:lstStyle/>
                    <a:p>
                      <a:pPr algn="just"/>
                      <a:r>
                        <a:rPr lang="vi-VN" sz="1400" dirty="0">
                          <a:effectLst/>
                          <a:latin typeface="Times New Roman" panose="02020603050405020304" pitchFamily="18" charset="0"/>
                          <a:cs typeface="Times New Roman" panose="02020603050405020304" pitchFamily="18" charset="0"/>
                        </a:rPr>
                        <a:t>d) Nuôi con những ước về sau,/ Trao tơ phải lứa, gieo cầu đáng nơi.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4) Điển cố, lấy từ bài ca của Lý Diên Niên (Trung Quốc): “Nhất cố khuynh nhân thành, tái cố khuynh nhân quốc” (Ngoảnh lại một cái làm xiêu thành trì của người, ngoảnh lại cái nữa làm xiêu nước của người.). Câu thơ mượn từ ngữ của bài thơ xưa để diễn tả vẻ đẹp của Thuý Kiều.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2394152880"/>
                  </a:ext>
                </a:extLst>
              </a:tr>
            </a:tbl>
          </a:graphicData>
        </a:graphic>
      </p:graphicFrame>
      <p:sp>
        <p:nvSpPr>
          <p:cNvPr id="9" name="Rectangle 8"/>
          <p:cNvSpPr/>
          <p:nvPr/>
        </p:nvSpPr>
        <p:spPr>
          <a:xfrm>
            <a:off x="516050" y="262283"/>
            <a:ext cx="7453747" cy="400110"/>
          </a:xfrm>
          <a:prstGeom prst="rect">
            <a:avLst/>
          </a:prstGeom>
        </p:spPr>
        <p:txBody>
          <a:bodyPr wrap="square">
            <a:spAutoFit/>
          </a:bodyPr>
          <a:lstStyle/>
          <a:p>
            <a:pPr algn="ctr" latinLnBrk="0"/>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1</a:t>
            </a:r>
          </a:p>
        </p:txBody>
      </p:sp>
      <p:cxnSp>
        <p:nvCxnSpPr>
          <p:cNvPr id="10" name="Straight Arrow Connector 9"/>
          <p:cNvCxnSpPr/>
          <p:nvPr/>
        </p:nvCxnSpPr>
        <p:spPr>
          <a:xfrm>
            <a:off x="2088573" y="1602352"/>
            <a:ext cx="602673" cy="8624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67791" y="2562079"/>
            <a:ext cx="665018" cy="8104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7791" y="3282421"/>
            <a:ext cx="665018" cy="12341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78182" y="1602352"/>
            <a:ext cx="613064" cy="29142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8139CBE-175A-9FB2-410C-180904DBC35C}"/>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id="{1C106D3E-E218-55D6-2AA1-136B5BCDDD6D}"/>
              </a:ext>
            </a:extLst>
          </p:cNvPr>
          <p:cNvGrpSpPr/>
          <p:nvPr/>
        </p:nvGrpSpPr>
        <p:grpSpPr>
          <a:xfrm>
            <a:off x="1219200" y="895350"/>
            <a:ext cx="6305700" cy="1143000"/>
            <a:chOff x="2438400" y="1790700"/>
            <a:chExt cx="12611400" cy="2286000"/>
          </a:xfrm>
        </p:grpSpPr>
        <p:sp>
          <p:nvSpPr>
            <p:cNvPr id="2" name="TextBox 29">
              <a:extLst>
                <a:ext uri="{FF2B5EF4-FFF2-40B4-BE49-F238E27FC236}">
                  <a16:creationId xmlns:a16="http://schemas.microsoft.com/office/drawing/2014/main" id="{21E72E59-ED33-4F70-FC93-F72FB62B57B0}"/>
                </a:ext>
              </a:extLst>
            </p:cNvPr>
            <p:cNvSpPr txBox="1"/>
            <p:nvPr/>
          </p:nvSpPr>
          <p:spPr>
            <a:xfrm>
              <a:off x="2438400" y="2799858"/>
              <a:ext cx="12611400" cy="872034"/>
            </a:xfrm>
            <a:prstGeom prst="rect">
              <a:avLst/>
            </a:prstGeom>
          </p:spPr>
          <p:txBody>
            <a:bodyPr wrap="square" lIns="0" tIns="0" rIns="0" bIns="0" rtlCol="0" anchor="t">
              <a:spAutoFit/>
            </a:bodyPr>
            <a:lstStyle/>
            <a:p>
              <a:pPr marL="0" marR="0" lvl="0" indent="0" algn="ctr" defTabSz="685800" rtl="0" eaLnBrk="1" fontAlgn="base" latinLnBrk="0" hangingPunct="1">
                <a:lnSpc>
                  <a:spcPts val="3375"/>
                </a:lnSpc>
                <a:spcBef>
                  <a:spcPct val="0"/>
                </a:spcBef>
                <a:spcAft>
                  <a:spcPct val="0"/>
                </a:spcAft>
                <a:buClrTx/>
                <a:buSzTx/>
                <a:buFont typeface="Arial"/>
                <a:buNone/>
                <a:tabLst/>
                <a:defRPr/>
              </a:pP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Trình</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bày</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phút</a:t>
              </a:r>
              <a:endPar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endParaRPr>
            </a:p>
          </p:txBody>
        </p:sp>
        <p:sp>
          <p:nvSpPr>
            <p:cNvPr id="5" name="Freeform 3">
              <a:extLst>
                <a:ext uri="{FF2B5EF4-FFF2-40B4-BE49-F238E27FC236}">
                  <a16:creationId xmlns:a16="http://schemas.microsoft.com/office/drawing/2014/main" id="{F3933714-0C73-66D4-5D1F-A6336BC1E32B}"/>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7" name="Freeform 2">
            <a:extLst>
              <a:ext uri="{FF2B5EF4-FFF2-40B4-BE49-F238E27FC236}">
                <a16:creationId xmlns:a16="http://schemas.microsoft.com/office/drawing/2014/main" id="{6611CAAB-56CB-9630-D03D-15EA35993F77}"/>
              </a:ext>
            </a:extLst>
          </p:cNvPr>
          <p:cNvSpPr/>
          <p:nvPr/>
        </p:nvSpPr>
        <p:spPr>
          <a:xfrm>
            <a:off x="-28615" y="3086100"/>
            <a:ext cx="2276515" cy="20574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Rectangle 7"/>
          <p:cNvSpPr/>
          <p:nvPr/>
        </p:nvSpPr>
        <p:spPr>
          <a:xfrm>
            <a:off x="2389909" y="2281178"/>
            <a:ext cx="6265718" cy="2246769"/>
          </a:xfrm>
          <a:prstGeom prst="rect">
            <a:avLst/>
          </a:prstGeom>
        </p:spPr>
        <p:txBody>
          <a:bodyPr wrap="square">
            <a:spAutoFit/>
          </a:bodyPr>
          <a:lstStyle/>
          <a:p>
            <a:pPr algn="just"/>
            <a:r>
              <a:rPr lang="vi-VN" sz="2000" b="1" dirty="0">
                <a:latin typeface="+mj-lt"/>
              </a:rPr>
              <a:t>Dựa vào chú thích trong </a:t>
            </a:r>
            <a:r>
              <a:rPr lang="vi-VN" sz="2000" b="1" i="1" dirty="0">
                <a:latin typeface="+mj-lt"/>
              </a:rPr>
              <a:t>Truyện Kiều</a:t>
            </a:r>
            <a:r>
              <a:rPr lang="vi-VN" sz="2000" b="1" dirty="0">
                <a:latin typeface="+mj-lt"/>
              </a:rPr>
              <a:t> của Nguyễn Du, giải thích nguồn gốc và ý nghĩa của các điển cố, điển tích (in đậm) trong những câu dưới đây:</a:t>
            </a:r>
            <a:endParaRPr lang="en-US" sz="2000" dirty="0">
              <a:latin typeface="+mj-lt"/>
            </a:endParaRPr>
          </a:p>
          <a:p>
            <a:pPr algn="just"/>
            <a:r>
              <a:rPr lang="vi-VN" sz="2000" dirty="0">
                <a:latin typeface="+mj-lt"/>
              </a:rPr>
              <a:t>a</a:t>
            </a:r>
            <a:r>
              <a:rPr lang="en-US" sz="2000" dirty="0">
                <a:latin typeface="+mj-lt"/>
              </a:rPr>
              <a:t>.</a:t>
            </a:r>
            <a:r>
              <a:rPr lang="vi-VN" sz="2000" dirty="0">
                <a:latin typeface="+mj-lt"/>
              </a:rPr>
              <a:t> Trải qua một cuộc </a:t>
            </a:r>
            <a:r>
              <a:rPr lang="vi-VN" sz="2000" b="1" dirty="0">
                <a:latin typeface="+mj-lt"/>
              </a:rPr>
              <a:t>bể dâu</a:t>
            </a:r>
            <a:endParaRPr lang="vi-VN" sz="2000" dirty="0">
              <a:latin typeface="+mj-lt"/>
            </a:endParaRPr>
          </a:p>
          <a:p>
            <a:pPr algn="just"/>
            <a:r>
              <a:rPr lang="vi-VN" sz="2000" dirty="0">
                <a:latin typeface="+mj-lt"/>
              </a:rPr>
              <a:t>Những điều trông thấy mà đau đớn lòng.</a:t>
            </a:r>
            <a:endParaRPr lang="en-US" sz="2000" dirty="0">
              <a:latin typeface="+mj-lt"/>
            </a:endParaRPr>
          </a:p>
          <a:p>
            <a:pPr algn="just"/>
            <a:r>
              <a:rPr lang="vi-VN" sz="2000" dirty="0">
                <a:latin typeface="+mj-lt"/>
              </a:rPr>
              <a:t>b</a:t>
            </a:r>
            <a:r>
              <a:rPr lang="en-US" sz="2000" dirty="0">
                <a:latin typeface="+mj-lt"/>
              </a:rPr>
              <a:t>.</a:t>
            </a:r>
            <a:r>
              <a:rPr lang="vi-VN" sz="2000" dirty="0">
                <a:latin typeface="+mj-lt"/>
              </a:rPr>
              <a:t> Bấy lâu nghe tiếng má đào</a:t>
            </a:r>
          </a:p>
          <a:p>
            <a:pPr algn="just"/>
            <a:r>
              <a:rPr lang="vi-VN" sz="2000" b="1" dirty="0">
                <a:latin typeface="+mj-lt"/>
              </a:rPr>
              <a:t>Mắt xanh</a:t>
            </a:r>
            <a:r>
              <a:rPr lang="vi-VN" sz="2000" dirty="0">
                <a:latin typeface="+mj-lt"/>
              </a:rPr>
              <a:t> chẳng để ai vào đó không?</a:t>
            </a:r>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8575656" y="381546"/>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889303" y="786792"/>
            <a:ext cx="7761767" cy="830997"/>
          </a:xfrm>
          <a:prstGeom prst="rect">
            <a:avLst/>
          </a:prstGeom>
        </p:spPr>
        <p:txBody>
          <a:bodyPr wrap="square">
            <a:spAutoFit/>
          </a:bodyPr>
          <a:lstStyle/>
          <a:p>
            <a:pPr algn="just"/>
            <a:r>
              <a:rPr lang="vi-VN" sz="2400" dirty="0">
                <a:latin typeface="+mj-lt"/>
              </a:rPr>
              <a:t>a</a:t>
            </a:r>
            <a:r>
              <a:rPr lang="en-US" sz="2400" dirty="0">
                <a:latin typeface="+mj-lt"/>
              </a:rPr>
              <a:t>.</a:t>
            </a:r>
            <a:r>
              <a:rPr lang="vi-VN" sz="2400" dirty="0">
                <a:latin typeface="+mj-lt"/>
              </a:rPr>
              <a:t> </a:t>
            </a:r>
            <a:r>
              <a:rPr lang="vi-VN" sz="2400" i="1" dirty="0">
                <a:latin typeface="+mj-lt"/>
              </a:rPr>
              <a:t>Trải qua một cuộc </a:t>
            </a:r>
            <a:r>
              <a:rPr lang="vi-VN" sz="2400" b="1" i="1" dirty="0">
                <a:latin typeface="+mj-lt"/>
              </a:rPr>
              <a:t>bể dâu</a:t>
            </a:r>
            <a:endParaRPr lang="vi-VN" sz="2400" i="1" dirty="0">
              <a:latin typeface="+mj-lt"/>
            </a:endParaRPr>
          </a:p>
          <a:p>
            <a:pPr algn="just"/>
            <a:r>
              <a:rPr lang="vi-VN" sz="2400" i="1" dirty="0">
                <a:latin typeface="+mj-lt"/>
              </a:rPr>
              <a:t>Những điều trông thấy mà đau đớn lòng.</a:t>
            </a:r>
          </a:p>
        </p:txBody>
      </p:sp>
      <p:sp>
        <p:nvSpPr>
          <p:cNvPr id="10" name="Rectangle 9"/>
          <p:cNvSpPr/>
          <p:nvPr/>
        </p:nvSpPr>
        <p:spPr>
          <a:xfrm>
            <a:off x="899375" y="2412118"/>
            <a:ext cx="7761767"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dâu</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to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lớn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724207" y="-466848"/>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Rectangle 5"/>
          <p:cNvSpPr/>
          <p:nvPr/>
        </p:nvSpPr>
        <p:spPr>
          <a:xfrm>
            <a:off x="2308956" y="225682"/>
            <a:ext cx="776176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a:t>
            </a:r>
            <a:r>
              <a:rPr lang="en-US" sz="2400" dirty="0">
                <a:latin typeface="Times New Roman" panose="02020603050405020304" pitchFamily="18" charset="0"/>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Bấy lâu nghe tiếng má đào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Mắt xanh</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chẳng để ai vào đó không?</a:t>
            </a:r>
          </a:p>
        </p:txBody>
      </p:sp>
      <p:sp>
        <p:nvSpPr>
          <p:cNvPr id="11" name="Rectangle 10"/>
          <p:cNvSpPr/>
          <p:nvPr/>
        </p:nvSpPr>
        <p:spPr>
          <a:xfrm>
            <a:off x="469765" y="1896866"/>
            <a:ext cx="7761767" cy="2677656"/>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TotalTime>
  <Words>1044</Words>
  <Application>Microsoft Macintosh PowerPoint</Application>
  <PresentationFormat>On-screen Show (16:9)</PresentationFormat>
  <Paragraphs>64</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#9Slide07 Baloo Tamma</vt:lpstr>
      <vt:lpstr>#9Slide06 SVNFresh Script</vt:lpstr>
      <vt:lpstr>#9Slide04 Taviraj ExtraBold</vt:lpstr>
      <vt:lpstr>#9Slide05 SVNHollie Script Pro</vt:lpstr>
      <vt:lpstr>Times New Roman</vt:lpstr>
      <vt:lpstr>#9Slide04 Rokkitt Medium</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Microsoft Office User</cp:lastModifiedBy>
  <cp:revision>89</cp:revision>
  <dcterms:modified xsi:type="dcterms:W3CDTF">2025-03-17T14:37:32Z</dcterms:modified>
</cp:coreProperties>
</file>