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 id="2147483680" r:id="rId4"/>
    <p:sldMasterId id="2147483739" r:id="rId5"/>
  </p:sldMasterIdLst>
  <p:notesMasterIdLst>
    <p:notesMasterId r:id="rId39"/>
  </p:notesMasterIdLst>
  <p:sldIdLst>
    <p:sldId id="453" r:id="rId6"/>
    <p:sldId id="312" r:id="rId7"/>
    <p:sldId id="269" r:id="rId8"/>
    <p:sldId id="313" r:id="rId9"/>
    <p:sldId id="333" r:id="rId10"/>
    <p:sldId id="314" r:id="rId11"/>
    <p:sldId id="365" r:id="rId12"/>
    <p:sldId id="366" r:id="rId13"/>
    <p:sldId id="368" r:id="rId14"/>
    <p:sldId id="454" r:id="rId15"/>
    <p:sldId id="315" r:id="rId16"/>
    <p:sldId id="398" r:id="rId17"/>
    <p:sldId id="467" r:id="rId18"/>
    <p:sldId id="474" r:id="rId19"/>
    <p:sldId id="495" r:id="rId20"/>
    <p:sldId id="426" r:id="rId21"/>
    <p:sldId id="437" r:id="rId22"/>
    <p:sldId id="436" r:id="rId23"/>
    <p:sldId id="317" r:id="rId24"/>
    <p:sldId id="440" r:id="rId25"/>
    <p:sldId id="427" r:id="rId26"/>
    <p:sldId id="441" r:id="rId27"/>
    <p:sldId id="442" r:id="rId28"/>
    <p:sldId id="428" r:id="rId29"/>
    <p:sldId id="439" r:id="rId30"/>
    <p:sldId id="448" r:id="rId31"/>
    <p:sldId id="443" r:id="rId32"/>
    <p:sldId id="465" r:id="rId33"/>
    <p:sldId id="429" r:id="rId34"/>
    <p:sldId id="330" r:id="rId35"/>
    <p:sldId id="327" r:id="rId36"/>
    <p:sldId id="328" r:id="rId37"/>
    <p:sldId id="445" r:id="rId38"/>
  </p:sldIdLst>
  <p:sldSz cx="18288000" cy="10287000"/>
  <p:notesSz cx="6858000" cy="9144000"/>
  <p:embeddedFontLst>
    <p:embeddedFont>
      <p:font typeface="#9Slide05 Agile Script Calligra" panose="03070402050302030203" pitchFamily="66" charset="-128"/>
      <p:regular r:id="rId40"/>
    </p:embeddedFont>
    <p:embeddedFont>
      <p:font typeface="#9Slide04 Podkova ExtraBold" pitchFamily="2" charset="77"/>
      <p:bold r:id="rId41"/>
    </p:embeddedFont>
    <p:embeddedFont>
      <p:font typeface="#9Slide04 Vollkorn Bold" pitchFamily="2" charset="0"/>
      <p:bold r:id="rId42"/>
    </p:embeddedFont>
    <p:embeddedFont>
      <p:font typeface="#9Slide05 SVNCookie" panose="020B0606040200020203" pitchFamily="34" charset="0"/>
      <p:regular r:id="rId43"/>
    </p:embeddedFont>
    <p:embeddedFont>
      <p:font typeface="#9Slide05 SVNLifehack Script" pitchFamily="2" charset="77"/>
      <p:regular r:id="rId44"/>
    </p:embeddedFont>
    <p:embeddedFont>
      <p:font typeface="#9Slide07 IcielBaliho Script" pitchFamily="2" charset="77"/>
      <p:regular r:id="rId45"/>
    </p:embeddedFont>
    <p:embeddedFont>
      <p:font typeface="#9Slide07 SVNGuerrilla" pitchFamily="2" charset="77"/>
      <p:regular r:id="rId46"/>
    </p:embeddedFon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70000"/>
    <a:srgbClr val="FEF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0579" autoAdjust="0"/>
  </p:normalViewPr>
  <p:slideViewPr>
    <p:cSldViewPr>
      <p:cViewPr varScale="1">
        <p:scale>
          <a:sx n="62" d="100"/>
          <a:sy n="62" d="100"/>
        </p:scale>
        <p:origin x="107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3/17/25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128891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162823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4152507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29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8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255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D012-51E8-4302-B715-5134CD6A4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786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632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Đoạn</a:t>
            </a:r>
            <a:r>
              <a:rPr lang="en-US" dirty="0"/>
              <a:t> </a:t>
            </a:r>
            <a:r>
              <a:rPr lang="en-US" dirty="0" err="1"/>
              <a:t>trích</a:t>
            </a:r>
            <a:r>
              <a:rPr lang="en-US" baseline="0" dirty="0"/>
              <a:t> “</a:t>
            </a:r>
            <a:r>
              <a:rPr lang="en-US" baseline="0" dirty="0" err="1"/>
              <a:t>Cảnh</a:t>
            </a:r>
            <a:r>
              <a:rPr lang="en-US" baseline="0" dirty="0"/>
              <a:t> </a:t>
            </a:r>
            <a:r>
              <a:rPr lang="en-US" baseline="0" dirty="0" err="1"/>
              <a:t>ngày</a:t>
            </a:r>
            <a:r>
              <a:rPr lang="en-US" baseline="0" dirty="0"/>
              <a:t> </a:t>
            </a:r>
            <a:r>
              <a:rPr lang="en-US" baseline="0" dirty="0" err="1"/>
              <a:t>xuân</a:t>
            </a:r>
            <a:r>
              <a:rPr lang="en-US" baseline="0" dirty="0"/>
              <a:t>” </a:t>
            </a:r>
            <a:r>
              <a:rPr lang="en-US" baseline="0" dirty="0" err="1"/>
              <a:t>kể</a:t>
            </a:r>
            <a:r>
              <a:rPr lang="en-US" baseline="0" dirty="0"/>
              <a:t> </a:t>
            </a:r>
            <a:r>
              <a:rPr lang="en-US" baseline="0" dirty="0" err="1"/>
              <a:t>lại</a:t>
            </a:r>
            <a:r>
              <a:rPr lang="en-US" baseline="0" dirty="0"/>
              <a:t> </a:t>
            </a:r>
            <a:r>
              <a:rPr lang="en-US" baseline="0" dirty="0" err="1"/>
              <a:t>việc</a:t>
            </a:r>
            <a:r>
              <a:rPr lang="en-US" baseline="0" dirty="0"/>
              <a:t> </a:t>
            </a:r>
            <a:r>
              <a:rPr lang="en-US" baseline="0" dirty="0" err="1"/>
              <a:t>gì</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537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Xác</a:t>
            </a:r>
            <a:r>
              <a:rPr lang="en-US" baseline="0" dirty="0"/>
              <a:t> </a:t>
            </a:r>
            <a:r>
              <a:rPr lang="en-US" baseline="0" dirty="0" err="1"/>
              <a:t>định</a:t>
            </a:r>
            <a:r>
              <a:rPr lang="en-US" baseline="0" dirty="0"/>
              <a:t> </a:t>
            </a:r>
            <a:r>
              <a:rPr lang="en-US" baseline="0" dirty="0" err="1"/>
              <a:t>bố</a:t>
            </a:r>
            <a:r>
              <a:rPr lang="en-US" baseline="0" dirty="0"/>
              <a:t> </a:t>
            </a:r>
            <a:r>
              <a:rPr lang="en-US" baseline="0" dirty="0" err="1"/>
              <a:t>cục</a:t>
            </a:r>
            <a:r>
              <a:rPr lang="en-US" baseline="0" dirty="0"/>
              <a:t> </a:t>
            </a:r>
            <a:r>
              <a:rPr lang="en-US" baseline="0" dirty="0" err="1"/>
              <a:t>của</a:t>
            </a:r>
            <a:r>
              <a:rPr lang="en-US" baseline="0" dirty="0"/>
              <a:t> </a:t>
            </a:r>
            <a:r>
              <a:rPr lang="en-US" baseline="0" dirty="0" err="1"/>
              <a:t>đoạn</a:t>
            </a:r>
            <a:r>
              <a:rPr lang="en-US" baseline="0" dirty="0"/>
              <a:t> </a:t>
            </a:r>
            <a:r>
              <a:rPr lang="en-US" baseline="0" dirty="0" err="1"/>
              <a:t>trích</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Bố</a:t>
            </a:r>
            <a:r>
              <a:rPr lang="en-US" baseline="0" dirty="0"/>
              <a:t> </a:t>
            </a:r>
            <a:r>
              <a:rPr lang="en-US" baseline="0" dirty="0" err="1"/>
              <a:t>cục</a:t>
            </a:r>
            <a:r>
              <a:rPr lang="en-US" baseline="0" dirty="0"/>
              <a:t> </a:t>
            </a:r>
            <a:r>
              <a:rPr lang="en-US" baseline="0" dirty="0" err="1"/>
              <a:t>có</a:t>
            </a:r>
            <a:r>
              <a:rPr lang="en-US" baseline="0" dirty="0"/>
              <a:t> </a:t>
            </a:r>
            <a:r>
              <a:rPr lang="en-US" baseline="0" dirty="0" err="1"/>
              <a:t>mỗi</a:t>
            </a:r>
            <a:r>
              <a:rPr lang="en-US" baseline="0" dirty="0"/>
              <a:t> </a:t>
            </a:r>
            <a:r>
              <a:rPr lang="en-US" baseline="0" dirty="0" err="1"/>
              <a:t>quan</a:t>
            </a:r>
            <a:r>
              <a:rPr lang="en-US" baseline="0" dirty="0"/>
              <a:t> </a:t>
            </a:r>
            <a:r>
              <a:rPr lang="en-US" baseline="0" dirty="0" err="1"/>
              <a:t>hệ</a:t>
            </a:r>
            <a:r>
              <a:rPr lang="en-US" baseline="0" dirty="0"/>
              <a:t> </a:t>
            </a:r>
            <a:r>
              <a:rPr lang="en-US" baseline="0" dirty="0" err="1"/>
              <a:t>mật</a:t>
            </a:r>
            <a:r>
              <a:rPr lang="en-US" baseline="0" dirty="0"/>
              <a:t> </a:t>
            </a:r>
            <a:r>
              <a:rPr lang="en-US" baseline="0" dirty="0" err="1"/>
              <a:t>thiết</a:t>
            </a:r>
            <a:r>
              <a:rPr lang="en-US" baseline="0" dirty="0"/>
              <a:t> </a:t>
            </a:r>
            <a:r>
              <a:rPr lang="en-US" baseline="0" dirty="0" err="1"/>
              <a:t>với</a:t>
            </a:r>
            <a:r>
              <a:rPr lang="en-US" baseline="0" dirty="0"/>
              <a:t> </a:t>
            </a:r>
            <a:r>
              <a:rPr lang="en-US" baseline="0" dirty="0" err="1"/>
              <a:t>nhau</a:t>
            </a:r>
            <a:r>
              <a:rPr lang="en-US" baseline="0" dirty="0"/>
              <a:t>, </a:t>
            </a:r>
            <a:r>
              <a:rPr lang="en-US" baseline="0" dirty="0" err="1"/>
              <a:t>được</a:t>
            </a:r>
            <a:r>
              <a:rPr lang="en-US" baseline="0" dirty="0"/>
              <a:t> </a:t>
            </a:r>
            <a:r>
              <a:rPr lang="en-US" baseline="0" dirty="0" err="1"/>
              <a:t>kết</a:t>
            </a:r>
            <a:r>
              <a:rPr lang="en-US" baseline="0" dirty="0"/>
              <a:t> </a:t>
            </a:r>
            <a:r>
              <a:rPr lang="en-US" baseline="0" dirty="0" err="1"/>
              <a:t>cấu</a:t>
            </a:r>
            <a:r>
              <a:rPr lang="en-US" baseline="0" dirty="0"/>
              <a:t> </a:t>
            </a:r>
            <a:r>
              <a:rPr lang="en-US" baseline="0" dirty="0" err="1"/>
              <a:t>theo</a:t>
            </a:r>
            <a:r>
              <a:rPr lang="en-US" baseline="0" dirty="0"/>
              <a:t> </a:t>
            </a:r>
            <a:r>
              <a:rPr lang="en-US" baseline="0" dirty="0" err="1"/>
              <a:t>trình</a:t>
            </a:r>
            <a:r>
              <a:rPr lang="en-US" baseline="0" dirty="0"/>
              <a:t> </a:t>
            </a:r>
            <a:r>
              <a:rPr lang="en-US" baseline="0" dirty="0" err="1"/>
              <a:t>tự</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tạo</a:t>
            </a:r>
            <a:r>
              <a:rPr lang="en-US" baseline="0" dirty="0"/>
              <a:t> </a:t>
            </a:r>
            <a:r>
              <a:rPr lang="en-US" baseline="0" dirty="0" err="1"/>
              <a:t>nên</a:t>
            </a:r>
            <a:r>
              <a:rPr lang="en-US" baseline="0" dirty="0"/>
              <a:t> </a:t>
            </a:r>
            <a:r>
              <a:rPr lang="en-US" baseline="0" dirty="0" err="1"/>
              <a:t>một</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hoàn</a:t>
            </a:r>
            <a:r>
              <a:rPr lang="en-US" baseline="0" dirty="0"/>
              <a:t> </a:t>
            </a:r>
            <a:r>
              <a:rPr lang="en-US" baseline="0" dirty="0" err="1"/>
              <a:t>chỉnh</a:t>
            </a:r>
            <a:r>
              <a:rPr lang="en-US" baseline="0" dirty="0"/>
              <a:t> </a:t>
            </a:r>
            <a:r>
              <a:rPr lang="en-US" baseline="0" dirty="0" err="1"/>
              <a:t>như</a:t>
            </a:r>
            <a:r>
              <a:rPr lang="en-US" baseline="0" dirty="0"/>
              <a:t> </a:t>
            </a:r>
            <a:r>
              <a:rPr lang="en-US" baseline="0" dirty="0" err="1"/>
              <a:t>một</a:t>
            </a:r>
            <a:r>
              <a:rPr lang="en-US" baseline="0" dirty="0"/>
              <a:t> </a:t>
            </a:r>
            <a:r>
              <a:rPr lang="en-US" baseline="0" dirty="0" err="1"/>
              <a:t>bài</a:t>
            </a:r>
            <a:r>
              <a:rPr lang="en-US" baseline="0" dirty="0"/>
              <a:t> </a:t>
            </a:r>
            <a:r>
              <a:rPr lang="en-US" baseline="0" dirty="0" err="1"/>
              <a:t>thơ</a:t>
            </a:r>
            <a:r>
              <a:rPr lang="en-US" baseline="0" dirty="0"/>
              <a:t> </a:t>
            </a:r>
            <a:r>
              <a:rPr lang="en-US" baseline="0" dirty="0" err="1"/>
              <a:t>lớn</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sự</a:t>
            </a:r>
            <a:r>
              <a:rPr lang="en-US" baseline="0" dirty="0"/>
              <a:t> </a:t>
            </a:r>
            <a:r>
              <a:rPr lang="en-US" baseline="0" dirty="0" err="1"/>
              <a:t>hài</a:t>
            </a:r>
            <a:r>
              <a:rPr lang="en-US" baseline="0" dirty="0"/>
              <a:t> </a:t>
            </a:r>
            <a:r>
              <a:rPr lang="en-US" baseline="0" dirty="0" err="1"/>
              <a:t>hoà</a:t>
            </a:r>
            <a:r>
              <a:rPr lang="en-US" baseline="0" dirty="0"/>
              <a:t> </a:t>
            </a:r>
            <a:r>
              <a:rPr lang="en-US" baseline="0" dirty="0" err="1"/>
              <a:t>giữa</a:t>
            </a:r>
            <a:r>
              <a:rPr lang="en-US" baseline="0" dirty="0"/>
              <a:t> </a:t>
            </a:r>
            <a:r>
              <a:rPr lang="en-US" baseline="0" dirty="0" err="1"/>
              <a:t>thiên</a:t>
            </a:r>
            <a:r>
              <a:rPr lang="en-US" baseline="0" dirty="0"/>
              <a:t> </a:t>
            </a:r>
            <a:r>
              <a:rPr lang="en-US" baseline="0" dirty="0" err="1"/>
              <a:t>nhiên</a:t>
            </a:r>
            <a:r>
              <a:rPr lang="en-US" baseline="0" dirty="0"/>
              <a:t> </a:t>
            </a:r>
            <a:r>
              <a:rPr lang="en-US" baseline="0" dirty="0" err="1"/>
              <a:t>và</a:t>
            </a:r>
            <a:r>
              <a:rPr lang="en-US" baseline="0" dirty="0"/>
              <a:t> con </a:t>
            </a:r>
            <a:r>
              <a:rPr lang="en-US" baseline="0" dirty="0" err="1"/>
              <a:t>người</a:t>
            </a:r>
            <a:r>
              <a:rPr lang="en-US" baseline="0" dirty="0"/>
              <a:t>. </a:t>
            </a:r>
            <a:r>
              <a:rPr lang="en-US" baseline="0" dirty="0" err="1"/>
              <a:t>Thiên</a:t>
            </a:r>
            <a:r>
              <a:rPr lang="en-US" baseline="0" dirty="0"/>
              <a:t> </a:t>
            </a:r>
            <a:r>
              <a:rPr lang="en-US" baseline="0" dirty="0" err="1"/>
              <a:t>nhiên</a:t>
            </a:r>
            <a:r>
              <a:rPr lang="en-US" baseline="0" dirty="0"/>
              <a:t> </a:t>
            </a:r>
            <a:r>
              <a:rPr lang="en-US" baseline="0" dirty="0" err="1"/>
              <a:t>mỗi</a:t>
            </a:r>
            <a:r>
              <a:rPr lang="en-US" baseline="0" dirty="0"/>
              <a:t> </a:t>
            </a:r>
            <a:r>
              <a:rPr lang="en-US" baseline="0" dirty="0" err="1"/>
              <a:t>lúc</a:t>
            </a:r>
            <a:r>
              <a:rPr lang="en-US" baseline="0" dirty="0"/>
              <a:t> </a:t>
            </a:r>
            <a:r>
              <a:rPr lang="en-US" baseline="0" dirty="0" err="1"/>
              <a:t>một</a:t>
            </a:r>
            <a:r>
              <a:rPr lang="en-US" baseline="0" dirty="0"/>
              <a:t> </a:t>
            </a:r>
            <a:r>
              <a:rPr lang="en-US" baseline="0" dirty="0" err="1"/>
              <a:t>khác</a:t>
            </a:r>
            <a:r>
              <a:rPr lang="en-US" baseline="0" dirty="0"/>
              <a:t> </a:t>
            </a:r>
            <a:r>
              <a:rPr lang="en-US" baseline="0" dirty="0" err="1"/>
              <a:t>cũng</a:t>
            </a:r>
            <a:r>
              <a:rPr lang="en-US" baseline="0" dirty="0"/>
              <a:t> </a:t>
            </a:r>
            <a:r>
              <a:rPr lang="en-US" baseline="0" dirty="0" err="1"/>
              <a:t>như</a:t>
            </a:r>
            <a:r>
              <a:rPr lang="en-US" baseline="0" dirty="0"/>
              <a:t> </a:t>
            </a:r>
            <a:r>
              <a:rPr lang="en-US" baseline="0" dirty="0" err="1"/>
              <a:t>tâm</a:t>
            </a:r>
            <a:r>
              <a:rPr lang="en-US" baseline="0" dirty="0"/>
              <a:t> </a:t>
            </a:r>
            <a:r>
              <a:rPr lang="en-US" baseline="0" dirty="0" err="1"/>
              <a:t>trạng</a:t>
            </a:r>
            <a:r>
              <a:rPr lang="en-US" baseline="0" dirty="0"/>
              <a:t> </a:t>
            </a:r>
            <a:r>
              <a:rPr lang="en-US" baseline="0" dirty="0" err="1"/>
              <a:t>của</a:t>
            </a:r>
            <a:r>
              <a:rPr lang="en-US" baseline="0" dirty="0"/>
              <a:t> con </a:t>
            </a:r>
            <a:r>
              <a:rPr lang="en-US" baseline="0" dirty="0" err="1"/>
              <a:t>người</a:t>
            </a:r>
            <a:r>
              <a:rPr lang="en-US" baseline="0" dirty="0"/>
              <a:t> </a:t>
            </a:r>
            <a:r>
              <a:rPr lang="en-US" baseline="0" dirty="0" err="1"/>
              <a:t>biến</a:t>
            </a:r>
            <a:r>
              <a:rPr lang="en-US" baseline="0" dirty="0"/>
              <a:t> </a:t>
            </a:r>
            <a:r>
              <a:rPr lang="en-US" baseline="0" dirty="0" err="1"/>
              <a:t>động</a:t>
            </a:r>
            <a:r>
              <a:rPr lang="en-US" baseline="0" dirty="0"/>
              <a:t> </a:t>
            </a:r>
            <a:r>
              <a:rPr lang="en-US" baseline="0" dirty="0" err="1"/>
              <a:t>theo</a:t>
            </a:r>
            <a:r>
              <a:rPr lang="en-US" baseline="0" dirty="0"/>
              <a:t> </a:t>
            </a:r>
            <a:r>
              <a:rPr lang="en-US" baseline="0" dirty="0" err="1"/>
              <a:t>thời</a:t>
            </a:r>
            <a:r>
              <a:rPr lang="en-US" baseline="0" dirty="0"/>
              <a:t> </a:t>
            </a:r>
            <a:r>
              <a:rPr lang="en-US" baseline="0" dirty="0" err="1"/>
              <a:t>gian</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146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19</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2021321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20</a:t>
            </a:fld>
            <a:endParaRPr lang="en-US"/>
          </a:p>
        </p:txBody>
      </p:sp>
    </p:spTree>
    <p:extLst>
      <p:ext uri="{BB962C8B-B14F-4D97-AF65-F5344CB8AC3E}">
        <p14:creationId xmlns:p14="http://schemas.microsoft.com/office/powerpoint/2010/main" val="1816064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21</a:t>
            </a:fld>
            <a:endParaRPr lang="en-US"/>
          </a:p>
        </p:txBody>
      </p:sp>
    </p:spTree>
    <p:extLst>
      <p:ext uri="{BB962C8B-B14F-4D97-AF65-F5344CB8AC3E}">
        <p14:creationId xmlns:p14="http://schemas.microsoft.com/office/powerpoint/2010/main" val="2336538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khung</a:t>
            </a:r>
            <a:r>
              <a:rPr lang="en-US" baseline="0" dirty="0"/>
              <a:t> </a:t>
            </a:r>
            <a:r>
              <a:rPr lang="en-US" baseline="0" dirty="0" err="1"/>
              <a:t>cảnh</a:t>
            </a:r>
            <a:r>
              <a:rPr lang="en-US" baseline="0" dirty="0"/>
              <a:t> </a:t>
            </a:r>
            <a:r>
              <a:rPr lang="en-US" baseline="0" dirty="0" err="1"/>
              <a:t>mùa</a:t>
            </a:r>
            <a:r>
              <a:rPr lang="en-US" baseline="0" dirty="0"/>
              <a:t> </a:t>
            </a:r>
            <a:r>
              <a:rPr lang="en-US" baseline="0" dirty="0" err="1"/>
              <a:t>xuân</a:t>
            </a:r>
            <a:r>
              <a:rPr lang="en-US" baseline="0" dirty="0"/>
              <a:t> </a:t>
            </a:r>
            <a:r>
              <a:rPr lang="en-US" baseline="0" dirty="0" err="1"/>
              <a:t>được</a:t>
            </a:r>
            <a:r>
              <a:rPr lang="en-US" baseline="0" dirty="0"/>
              <a:t> </a:t>
            </a:r>
            <a:r>
              <a:rPr lang="en-US" baseline="0" dirty="0" err="1"/>
              <a:t>miêu</a:t>
            </a:r>
            <a:r>
              <a:rPr lang="en-US" baseline="0" dirty="0"/>
              <a:t> </a:t>
            </a:r>
            <a:r>
              <a:rPr lang="en-US" baseline="0" dirty="0" err="1"/>
              <a:t>tả</a:t>
            </a:r>
            <a:r>
              <a:rPr lang="en-US" baseline="0" dirty="0"/>
              <a:t> </a:t>
            </a:r>
            <a:r>
              <a:rPr lang="en-US" baseline="0" dirty="0" err="1"/>
              <a:t>bằng</a:t>
            </a:r>
            <a:r>
              <a:rPr lang="en-US" baseline="0" dirty="0"/>
              <a:t> </a:t>
            </a:r>
            <a:r>
              <a:rPr lang="en-US" baseline="0" dirty="0" err="1"/>
              <a:t>bút</a:t>
            </a:r>
            <a:r>
              <a:rPr lang="en-US" baseline="0" dirty="0"/>
              <a:t> </a:t>
            </a:r>
            <a:r>
              <a:rPr lang="en-US" baseline="0" dirty="0" err="1"/>
              <a:t>pháp</a:t>
            </a:r>
            <a:r>
              <a:rPr lang="en-US" baseline="0" dirty="0"/>
              <a:t> </a:t>
            </a:r>
            <a:r>
              <a:rPr lang="en-US" baseline="0" dirty="0" err="1"/>
              <a:t>ước</a:t>
            </a:r>
            <a:r>
              <a:rPr lang="en-US" baseline="0" dirty="0"/>
              <a:t> </a:t>
            </a:r>
            <a:r>
              <a:rPr lang="en-US" baseline="0" dirty="0" err="1"/>
              <a:t>lệ</a:t>
            </a:r>
            <a:r>
              <a:rPr lang="en-US" baseline="0" dirty="0"/>
              <a:t> </a:t>
            </a:r>
            <a:r>
              <a:rPr lang="en-US" baseline="0" dirty="0" err="1"/>
              <a:t>cổ</a:t>
            </a:r>
            <a:r>
              <a:rPr lang="en-US" baseline="0" dirty="0"/>
              <a:t> </a:t>
            </a:r>
            <a:r>
              <a:rPr lang="en-US" baseline="0" dirty="0" err="1"/>
              <a:t>điển</a:t>
            </a:r>
            <a:r>
              <a:rPr lang="en-US" baseline="0" dirty="0"/>
              <a:t> </a:t>
            </a:r>
            <a:r>
              <a:rPr lang="en-US" baseline="0" dirty="0" err="1"/>
              <a:t>nhưng</a:t>
            </a:r>
            <a:r>
              <a:rPr lang="en-US" baseline="0" dirty="0"/>
              <a:t> </a:t>
            </a:r>
            <a:r>
              <a:rPr lang="en-US" baseline="0" dirty="0" err="1"/>
              <a:t>cảnh</a:t>
            </a:r>
            <a:r>
              <a:rPr lang="en-US" baseline="0" dirty="0"/>
              <a:t> </a:t>
            </a:r>
            <a:r>
              <a:rPr lang="en-US" baseline="0" dirty="0" err="1"/>
              <a:t>vật</a:t>
            </a:r>
            <a:r>
              <a:rPr lang="en-US" baseline="0" dirty="0"/>
              <a:t> </a:t>
            </a:r>
            <a:r>
              <a:rPr lang="en-US" baseline="0" dirty="0" err="1"/>
              <a:t>vẫn</a:t>
            </a:r>
            <a:r>
              <a:rPr lang="en-US" baseline="0" dirty="0"/>
              <a:t> </a:t>
            </a:r>
            <a:r>
              <a:rPr lang="en-US" baseline="0" dirty="0" err="1"/>
              <a:t>hết</a:t>
            </a:r>
            <a:r>
              <a:rPr lang="en-US" baseline="0" dirty="0"/>
              <a:t> </a:t>
            </a:r>
            <a:r>
              <a:rPr lang="en-US" baseline="0" dirty="0" err="1"/>
              <a:t>sức</a:t>
            </a:r>
            <a:r>
              <a:rPr lang="en-US" baseline="0" dirty="0"/>
              <a:t> </a:t>
            </a:r>
            <a:r>
              <a:rPr lang="en-US" baseline="0" dirty="0" err="1"/>
              <a:t>tươi</a:t>
            </a:r>
            <a:r>
              <a:rPr lang="en-US" baseline="0" dirty="0"/>
              <a:t> </a:t>
            </a:r>
            <a:r>
              <a:rPr lang="en-US" baseline="0" dirty="0" err="1"/>
              <a:t>trẻ</a:t>
            </a:r>
            <a:r>
              <a:rPr lang="en-US" baseline="0" dirty="0"/>
              <a:t>, </a:t>
            </a:r>
            <a:r>
              <a:rPr lang="en-US" baseline="0" dirty="0" err="1"/>
              <a:t>tràn</a:t>
            </a:r>
            <a:r>
              <a:rPr lang="en-US" baseline="0" dirty="0"/>
              <a:t> </a:t>
            </a:r>
            <a:r>
              <a:rPr lang="en-US" baseline="0" dirty="0" err="1"/>
              <a:t>đầy</a:t>
            </a:r>
            <a:r>
              <a:rPr lang="en-US" baseline="0" dirty="0"/>
              <a:t> </a:t>
            </a:r>
            <a:r>
              <a:rPr lang="en-US" baseline="0" dirty="0" err="1"/>
              <a:t>nhựa</a:t>
            </a:r>
            <a:r>
              <a:rPr lang="en-US" baseline="0" dirty="0"/>
              <a:t> </a:t>
            </a:r>
            <a:r>
              <a:rPr lang="en-US" baseline="0" dirty="0" err="1"/>
              <a:t>sống</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22</a:t>
            </a:fld>
            <a:endParaRPr lang="en-US"/>
          </a:p>
        </p:txBody>
      </p:sp>
    </p:spTree>
    <p:extLst>
      <p:ext uri="{BB962C8B-B14F-4D97-AF65-F5344CB8AC3E}">
        <p14:creationId xmlns:p14="http://schemas.microsoft.com/office/powerpoint/2010/main" val="887762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23</a:t>
            </a:fld>
            <a:endParaRPr lang="en-US"/>
          </a:p>
        </p:txBody>
      </p:sp>
    </p:spTree>
    <p:extLst>
      <p:ext uri="{BB962C8B-B14F-4D97-AF65-F5344CB8AC3E}">
        <p14:creationId xmlns:p14="http://schemas.microsoft.com/office/powerpoint/2010/main" val="779452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Nếu</a:t>
            </a:r>
            <a:r>
              <a:rPr lang="en-US" dirty="0"/>
              <a:t> 4 </a:t>
            </a:r>
            <a:r>
              <a:rPr lang="en-US" dirty="0" err="1"/>
              <a:t>câu</a:t>
            </a:r>
            <a:r>
              <a:rPr lang="en-US" baseline="0" dirty="0"/>
              <a:t> </a:t>
            </a:r>
            <a:r>
              <a:rPr lang="en-US" baseline="0" dirty="0" err="1"/>
              <a:t>thơ</a:t>
            </a:r>
            <a:r>
              <a:rPr lang="en-US" baseline="0" dirty="0"/>
              <a:t> </a:t>
            </a:r>
            <a:r>
              <a:rPr lang="en-US" baseline="0" dirty="0" err="1"/>
              <a:t>đầu</a:t>
            </a:r>
            <a:r>
              <a:rPr lang="en-US" baseline="0" dirty="0"/>
              <a:t> </a:t>
            </a:r>
            <a:r>
              <a:rPr lang="en-US" baseline="0" dirty="0" err="1"/>
              <a:t>miêu</a:t>
            </a:r>
            <a:r>
              <a:rPr lang="en-US" baseline="0" dirty="0"/>
              <a:t> </a:t>
            </a:r>
            <a:r>
              <a:rPr lang="en-US" baseline="0" dirty="0" err="1"/>
              <a:t>tả</a:t>
            </a:r>
            <a:r>
              <a:rPr lang="en-US" baseline="0" dirty="0"/>
              <a:t> </a:t>
            </a:r>
            <a:r>
              <a:rPr lang="en-US" baseline="0" dirty="0" err="1"/>
              <a:t>cảnh</a:t>
            </a:r>
            <a:r>
              <a:rPr lang="en-US" baseline="0" dirty="0"/>
              <a:t> </a:t>
            </a:r>
            <a:r>
              <a:rPr lang="en-US" baseline="0" dirty="0" err="1"/>
              <a:t>đẹp</a:t>
            </a:r>
            <a:r>
              <a:rPr lang="en-US" baseline="0" dirty="0"/>
              <a:t> </a:t>
            </a:r>
            <a:r>
              <a:rPr lang="en-US" baseline="0" dirty="0" err="1"/>
              <a:t>của</a:t>
            </a:r>
            <a:r>
              <a:rPr lang="en-US" baseline="0" dirty="0"/>
              <a:t> </a:t>
            </a:r>
            <a:r>
              <a:rPr lang="en-US" baseline="0" dirty="0" err="1"/>
              <a:t>mùa</a:t>
            </a:r>
            <a:r>
              <a:rPr lang="en-US" baseline="0" dirty="0"/>
              <a:t> </a:t>
            </a:r>
            <a:r>
              <a:rPr lang="en-US" baseline="0" dirty="0" err="1"/>
              <a:t>xuân</a:t>
            </a:r>
            <a:r>
              <a:rPr lang="en-US" baseline="0" dirty="0"/>
              <a:t> </a:t>
            </a:r>
            <a:r>
              <a:rPr lang="en-US" baseline="0" dirty="0" err="1"/>
              <a:t>với</a:t>
            </a:r>
            <a:r>
              <a:rPr lang="en-US" baseline="0" dirty="0"/>
              <a:t> </a:t>
            </a:r>
            <a:r>
              <a:rPr lang="en-US" baseline="0" dirty="0" err="1"/>
              <a:t>màu</a:t>
            </a:r>
            <a:r>
              <a:rPr lang="en-US" baseline="0" dirty="0"/>
              <a:t> </a:t>
            </a:r>
            <a:r>
              <a:rPr lang="en-US" baseline="0" dirty="0" err="1"/>
              <a:t>sắc</a:t>
            </a:r>
            <a:r>
              <a:rPr lang="en-US" baseline="0" dirty="0"/>
              <a:t> </a:t>
            </a:r>
            <a:r>
              <a:rPr lang="en-US" baseline="0" dirty="0" err="1"/>
              <a:t>của</a:t>
            </a:r>
            <a:r>
              <a:rPr lang="en-US" baseline="0" dirty="0"/>
              <a:t> </a:t>
            </a:r>
            <a:r>
              <a:rPr lang="en-US" baseline="0" dirty="0" err="1"/>
              <a:t>ánh</a:t>
            </a:r>
            <a:r>
              <a:rPr lang="en-US" baseline="0" dirty="0"/>
              <a:t> </a:t>
            </a:r>
            <a:r>
              <a:rPr lang="en-US" baseline="0" dirty="0" err="1"/>
              <a:t>nắng</a:t>
            </a:r>
            <a:r>
              <a:rPr lang="en-US" baseline="0" dirty="0"/>
              <a:t> </a:t>
            </a:r>
            <a:r>
              <a:rPr lang="en-US" baseline="0" dirty="0" err="1"/>
              <a:t>buổi</a:t>
            </a:r>
            <a:r>
              <a:rPr lang="en-US" baseline="0" dirty="0"/>
              <a:t> </a:t>
            </a:r>
            <a:r>
              <a:rPr lang="en-US" baseline="0" dirty="0" err="1"/>
              <a:t>sáng</a:t>
            </a:r>
            <a:r>
              <a:rPr lang="en-US" baseline="0" dirty="0"/>
              <a:t>, </a:t>
            </a:r>
            <a:r>
              <a:rPr lang="en-US" baseline="0" dirty="0" err="1"/>
              <a:t>của</a:t>
            </a:r>
            <a:r>
              <a:rPr lang="en-US" baseline="0" dirty="0"/>
              <a:t> </a:t>
            </a:r>
            <a:r>
              <a:rPr lang="en-US" baseline="0" dirty="0" err="1"/>
              <a:t>cỏ</a:t>
            </a:r>
            <a:r>
              <a:rPr lang="en-US" baseline="0" dirty="0"/>
              <a:t> non </a:t>
            </a:r>
            <a:r>
              <a:rPr lang="en-US" baseline="0" dirty="0" err="1"/>
              <a:t>và</a:t>
            </a:r>
            <a:r>
              <a:rPr lang="en-US" baseline="0" dirty="0"/>
              <a:t> </a:t>
            </a:r>
            <a:r>
              <a:rPr lang="en-US" baseline="0" dirty="0" err="1"/>
              <a:t>hoa</a:t>
            </a:r>
            <a:r>
              <a:rPr lang="en-US" baseline="0" dirty="0"/>
              <a:t> </a:t>
            </a:r>
            <a:r>
              <a:rPr lang="en-US" baseline="0" dirty="0" err="1"/>
              <a:t>lê</a:t>
            </a:r>
            <a:r>
              <a:rPr lang="en-US" baseline="0" dirty="0"/>
              <a:t> </a:t>
            </a:r>
            <a:r>
              <a:rPr lang="en-US" baseline="0" dirty="0" err="1"/>
              <a:t>thanh</a:t>
            </a:r>
            <a:r>
              <a:rPr lang="en-US" baseline="0" dirty="0"/>
              <a:t> </a:t>
            </a:r>
            <a:r>
              <a:rPr lang="en-US" baseline="0" dirty="0" err="1"/>
              <a:t>khiết</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sự</a:t>
            </a:r>
            <a:r>
              <a:rPr lang="en-US" baseline="0" dirty="0"/>
              <a:t> </a:t>
            </a:r>
            <a:r>
              <a:rPr lang="en-US" baseline="0" dirty="0" err="1"/>
              <a:t>rộn</a:t>
            </a:r>
            <a:r>
              <a:rPr lang="en-US" baseline="0" dirty="0"/>
              <a:t> </a:t>
            </a:r>
            <a:r>
              <a:rPr lang="en-US" baseline="0" dirty="0" err="1"/>
              <a:t>ràng</a:t>
            </a:r>
            <a:r>
              <a:rPr lang="en-US" baseline="0" dirty="0"/>
              <a:t> </a:t>
            </a:r>
            <a:r>
              <a:rPr lang="en-US" baseline="0" dirty="0" err="1"/>
              <a:t>trong</a:t>
            </a:r>
            <a:r>
              <a:rPr lang="en-US" baseline="0" dirty="0"/>
              <a:t> </a:t>
            </a:r>
            <a:r>
              <a:rPr lang="en-US" baseline="0" dirty="0" err="1"/>
              <a:t>lòng</a:t>
            </a:r>
            <a:r>
              <a:rPr lang="en-US" baseline="0" dirty="0"/>
              <a:t> con </a:t>
            </a:r>
            <a:r>
              <a:rPr lang="en-US" baseline="0" dirty="0" err="1"/>
              <a:t>người</a:t>
            </a:r>
            <a:r>
              <a:rPr lang="en-US" baseline="0" dirty="0"/>
              <a:t> </a:t>
            </a:r>
            <a:r>
              <a:rPr lang="en-US" baseline="0" dirty="0" err="1"/>
              <a:t>thì</a:t>
            </a:r>
            <a:r>
              <a:rPr lang="en-US" baseline="0" dirty="0"/>
              <a:t> </a:t>
            </a:r>
            <a:r>
              <a:rPr lang="en-US" baseline="0" dirty="0" err="1"/>
              <a:t>thiên</a:t>
            </a:r>
            <a:r>
              <a:rPr lang="en-US" baseline="0" dirty="0"/>
              <a:t> </a:t>
            </a:r>
            <a:r>
              <a:rPr lang="en-US" baseline="0" dirty="0" err="1"/>
              <a:t>nhiên</a:t>
            </a:r>
            <a:r>
              <a:rPr lang="en-US" baseline="0" dirty="0"/>
              <a:t> </a:t>
            </a:r>
            <a:r>
              <a:rPr lang="en-US" baseline="0" dirty="0" err="1"/>
              <a:t>và</a:t>
            </a:r>
            <a:r>
              <a:rPr lang="en-US" baseline="0" dirty="0"/>
              <a:t> </a:t>
            </a:r>
            <a:r>
              <a:rPr lang="en-US" baseline="0" dirty="0" err="1"/>
              <a:t>tâm</a:t>
            </a:r>
            <a:r>
              <a:rPr lang="en-US" baseline="0" dirty="0"/>
              <a:t> </a:t>
            </a:r>
            <a:r>
              <a:rPr lang="en-US" baseline="0" dirty="0" err="1"/>
              <a:t>trạng</a:t>
            </a:r>
            <a:r>
              <a:rPr lang="en-US" baseline="0" dirty="0"/>
              <a:t> con </a:t>
            </a:r>
            <a:r>
              <a:rPr lang="en-US" baseline="0" dirty="0" err="1"/>
              <a:t>người</a:t>
            </a:r>
            <a:r>
              <a:rPr lang="en-US" baseline="0" dirty="0"/>
              <a:t> </a:t>
            </a:r>
            <a:r>
              <a:rPr lang="en-US" baseline="0" dirty="0" err="1"/>
              <a:t>trong</a:t>
            </a:r>
            <a:r>
              <a:rPr lang="en-US" baseline="0" dirty="0"/>
              <a:t> 6 </a:t>
            </a:r>
            <a:r>
              <a:rPr lang="en-US" baseline="0" dirty="0" err="1"/>
              <a:t>dòng</a:t>
            </a:r>
            <a:r>
              <a:rPr lang="en-US" baseline="0" dirty="0"/>
              <a:t> </a:t>
            </a:r>
            <a:r>
              <a:rPr lang="en-US" baseline="0" dirty="0" err="1"/>
              <a:t>thơ</a:t>
            </a:r>
            <a:r>
              <a:rPr lang="en-US" baseline="0" dirty="0"/>
              <a:t> </a:t>
            </a:r>
            <a:r>
              <a:rPr lang="en-US" baseline="0" dirty="0" err="1"/>
              <a:t>cuối</a:t>
            </a:r>
            <a:r>
              <a:rPr lang="en-US" baseline="0" dirty="0"/>
              <a:t> </a:t>
            </a:r>
            <a:r>
              <a:rPr lang="en-US" baseline="0" dirty="0" err="1"/>
              <a:t>đã</a:t>
            </a:r>
            <a:r>
              <a:rPr lang="en-US" baseline="0" dirty="0"/>
              <a:t> </a:t>
            </a:r>
            <a:r>
              <a:rPr lang="en-US" baseline="0" dirty="0" err="1"/>
              <a:t>khác</a:t>
            </a:r>
            <a:r>
              <a:rPr lang="en-US" baseline="0" dirty="0"/>
              <a: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25</a:t>
            </a:fld>
            <a:endParaRPr lang="en-US"/>
          </a:p>
        </p:txBody>
      </p:sp>
    </p:spTree>
    <p:extLst>
      <p:ext uri="{BB962C8B-B14F-4D97-AF65-F5344CB8AC3E}">
        <p14:creationId xmlns:p14="http://schemas.microsoft.com/office/powerpoint/2010/main" val="1935796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a:t>
            </a:r>
            <a:r>
              <a:rPr lang="en-US" baseline="0" dirty="0" err="1"/>
              <a:t>t</a:t>
            </a:r>
            <a:r>
              <a:rPr lang="en-US" baseline="0" dirty="0"/>
              <a:t> </a:t>
            </a:r>
            <a:r>
              <a:rPr lang="en-US" baseline="0" dirty="0" err="1"/>
              <a:t>động</a:t>
            </a:r>
            <a:r>
              <a:rPr lang="en-US" baseline="0" dirty="0"/>
              <a:t> </a:t>
            </a:r>
            <a:r>
              <a:rPr lang="en-US" baseline="0" dirty="0" err="1"/>
              <a:t>cá</a:t>
            </a:r>
            <a:r>
              <a:rPr lang="en-US" baseline="0" dirty="0"/>
              <a:t> </a:t>
            </a:r>
            <a:r>
              <a:rPr lang="en-US" baseline="0" dirty="0" err="1"/>
              <a:t>nhân</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26</a:t>
            </a:fld>
            <a:endParaRPr lang="en-US"/>
          </a:p>
        </p:txBody>
      </p:sp>
    </p:spTree>
    <p:extLst>
      <p:ext uri="{BB962C8B-B14F-4D97-AF65-F5344CB8AC3E}">
        <p14:creationId xmlns:p14="http://schemas.microsoft.com/office/powerpoint/2010/main" val="1787378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27</a:t>
            </a:fld>
            <a:endParaRPr lang="en-US"/>
          </a:p>
        </p:txBody>
      </p:sp>
    </p:spTree>
    <p:extLst>
      <p:ext uri="{BB962C8B-B14F-4D97-AF65-F5344CB8AC3E}">
        <p14:creationId xmlns:p14="http://schemas.microsoft.com/office/powerpoint/2010/main" val="2112915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28</a:t>
            </a:fld>
            <a:endParaRPr lang="en-US"/>
          </a:p>
        </p:txBody>
      </p:sp>
    </p:spTree>
    <p:extLst>
      <p:ext uri="{BB962C8B-B14F-4D97-AF65-F5344CB8AC3E}">
        <p14:creationId xmlns:p14="http://schemas.microsoft.com/office/powerpoint/2010/main" val="593080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baseline="0" dirty="0"/>
              <a:t> </a:t>
            </a:r>
            <a:r>
              <a:rPr lang="en-US" baseline="0" dirty="0" err="1"/>
              <a:t>là</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có</a:t>
            </a:r>
            <a:r>
              <a:rPr lang="en-US" baseline="0" dirty="0"/>
              <a:t> </a:t>
            </a:r>
            <a:r>
              <a:rPr lang="en-US" baseline="0" dirty="0" err="1"/>
              <a:t>những</a:t>
            </a:r>
            <a:r>
              <a:rPr lang="en-US" baseline="0" dirty="0"/>
              <a:t> </a:t>
            </a:r>
            <a:r>
              <a:rPr lang="en-US" baseline="0" dirty="0" err="1"/>
              <a:t>câu</a:t>
            </a:r>
            <a:r>
              <a:rPr lang="en-US" baseline="0" dirty="0"/>
              <a:t> </a:t>
            </a:r>
            <a:r>
              <a:rPr lang="en-US" baseline="0" dirty="0" err="1"/>
              <a:t>thơ</a:t>
            </a:r>
            <a:r>
              <a:rPr lang="en-US" baseline="0" dirty="0"/>
              <a:t> </a:t>
            </a:r>
            <a:r>
              <a:rPr lang="en-US" baseline="0" dirty="0" err="1"/>
              <a:t>lục</a:t>
            </a:r>
            <a:r>
              <a:rPr lang="en-US" baseline="0" dirty="0"/>
              <a:t> </a:t>
            </a:r>
            <a:r>
              <a:rPr lang="en-US" baseline="0" dirty="0" err="1"/>
              <a:t>bát</a:t>
            </a:r>
            <a:r>
              <a:rPr lang="en-US" baseline="0" dirty="0"/>
              <a:t> </a:t>
            </a:r>
            <a:r>
              <a:rPr lang="en-US" baseline="0" dirty="0" err="1"/>
              <a:t>đẹp</a:t>
            </a:r>
            <a:r>
              <a:rPr lang="en-US" baseline="0" dirty="0"/>
              <a:t> </a:t>
            </a:r>
            <a:r>
              <a:rPr lang="en-US" baseline="0" dirty="0" err="1"/>
              <a:t>nhất</a:t>
            </a:r>
            <a:r>
              <a:rPr lang="en-US" baseline="0" dirty="0"/>
              <a:t> </a:t>
            </a:r>
            <a:r>
              <a:rPr lang="en-US" baseline="0" dirty="0" err="1"/>
              <a:t>trong</a:t>
            </a:r>
            <a:r>
              <a:rPr lang="en-US" baseline="0" dirty="0"/>
              <a:t> </a:t>
            </a:r>
            <a:r>
              <a:rPr lang="en-US" baseline="0" dirty="0" err="1"/>
              <a:t>Truyện</a:t>
            </a:r>
            <a:r>
              <a:rPr lang="en-US" baseline="0" dirty="0"/>
              <a:t> </a:t>
            </a:r>
            <a:r>
              <a:rPr lang="en-US" baseline="0" dirty="0" err="1"/>
              <a:t>Kiều</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29</a:t>
            </a:fld>
            <a:endParaRPr lang="en-US"/>
          </a:p>
        </p:txBody>
      </p:sp>
    </p:spTree>
    <p:extLst>
      <p:ext uri="{BB962C8B-B14F-4D97-AF65-F5344CB8AC3E}">
        <p14:creationId xmlns:p14="http://schemas.microsoft.com/office/powerpoint/2010/main" val="618008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30</a:t>
            </a:fld>
            <a:endParaRPr lang="en-US"/>
          </a:p>
        </p:txBody>
      </p:sp>
    </p:spTree>
    <p:extLst>
      <p:ext uri="{BB962C8B-B14F-4D97-AF65-F5344CB8AC3E}">
        <p14:creationId xmlns:p14="http://schemas.microsoft.com/office/powerpoint/2010/main" val="2091056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fontAlgn="base" hangingPunct="0">
              <a:spcBef>
                <a:spcPct val="0"/>
              </a:spcBef>
              <a:spcAft>
                <a:spcPct val="0"/>
              </a:spcAft>
              <a:tabLst>
                <a:tab pos="685800" algn="l"/>
                <a:tab pos="4114800" algn="ctr"/>
                <a:tab pos="8229600" algn="r"/>
              </a:tabLst>
            </a:pPr>
            <a:endParaRPr lang="en-US" sz="1200" kern="1200" dirty="0">
              <a:solidFill>
                <a:schemeClr val="tx1"/>
              </a:solidFill>
              <a:latin typeface="+mn-lt"/>
              <a:ea typeface="+mn-ea"/>
              <a:cs typeface="Times New Roman" pitchFamily="18" charset="0"/>
            </a:endParaRPr>
          </a:p>
        </p:txBody>
      </p:sp>
      <p:sp>
        <p:nvSpPr>
          <p:cNvPr id="4" name="Slide Number Placeholder 3"/>
          <p:cNvSpPr>
            <a:spLocks noGrp="1"/>
          </p:cNvSpPr>
          <p:nvPr>
            <p:ph type="sldNum" sz="quarter" idx="5"/>
          </p:nvPr>
        </p:nvSpPr>
        <p:spPr/>
        <p:txBody>
          <a:bodyPr/>
          <a:lstStyle/>
          <a:p>
            <a:fld id="{7A8D7FDE-8DF9-4EBF-84F7-10C7049D051D}" type="slidenum">
              <a:rPr lang="en-US" smtClean="0"/>
              <a:t>31</a:t>
            </a:fld>
            <a:endParaRPr lang="en-US"/>
          </a:p>
        </p:txBody>
      </p:sp>
    </p:spTree>
    <p:extLst>
      <p:ext uri="{BB962C8B-B14F-4D97-AF65-F5344CB8AC3E}">
        <p14:creationId xmlns:p14="http://schemas.microsoft.com/office/powerpoint/2010/main" val="4013892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32</a:t>
            </a:fld>
            <a:endParaRPr lang="en-US"/>
          </a:p>
        </p:txBody>
      </p:sp>
    </p:spTree>
    <p:extLst>
      <p:ext uri="{BB962C8B-B14F-4D97-AF65-F5344CB8AC3E}">
        <p14:creationId xmlns:p14="http://schemas.microsoft.com/office/powerpoint/2010/main" val="1116336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33</a:t>
            </a:fld>
            <a:endParaRPr lang="en-US"/>
          </a:p>
        </p:txBody>
      </p:sp>
    </p:spTree>
    <p:extLst>
      <p:ext uri="{BB962C8B-B14F-4D97-AF65-F5344CB8AC3E}">
        <p14:creationId xmlns:p14="http://schemas.microsoft.com/office/powerpoint/2010/main" val="2434037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10013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Én đưa thoi</a:t>
            </a:r>
            <a:r>
              <a:rPr lang="nl-NL" sz="1200" dirty="0">
                <a:latin typeface="Times New Roman" pitchFamily="18" charset="0"/>
                <a:cs typeface="Times New Roman" pitchFamily="18" charset="0"/>
              </a:rPr>
              <a:t>: mùa xuân chim én bay đi bay lại như đưa thoi khi dệt cửi.</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Thiều quang</a:t>
            </a:r>
            <a:r>
              <a:rPr lang="nl-NL" sz="1200" dirty="0">
                <a:latin typeface="Times New Roman" pitchFamily="18" charset="0"/>
                <a:cs typeface="Times New Roman" pitchFamily="18" charset="0"/>
              </a:rPr>
              <a:t>: ánh sáng đẹp ngày xuân</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Thanh minh</a:t>
            </a:r>
            <a:r>
              <a:rPr lang="nl-NL" sz="1200" dirty="0">
                <a:latin typeface="Times New Roman" pitchFamily="18" charset="0"/>
                <a:cs typeface="Times New Roman" pitchFamily="18" charset="0"/>
              </a:rPr>
              <a:t>: thời gian vào đầu tháng Ba</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Đạp thanh: </a:t>
            </a:r>
            <a:r>
              <a:rPr lang="nl-NL" sz="1200" dirty="0">
                <a:latin typeface="Times New Roman" pitchFamily="18" charset="0"/>
                <a:cs typeface="Times New Roman" pitchFamily="18" charset="0"/>
              </a:rPr>
              <a:t>giẫm lên cỏ xanh</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Yến anh: </a:t>
            </a:r>
            <a:r>
              <a:rPr lang="nl-NL" sz="1200" dirty="0">
                <a:latin typeface="Times New Roman" pitchFamily="18" charset="0"/>
                <a:cs typeface="Times New Roman" pitchFamily="18" charset="0"/>
              </a:rPr>
              <a:t>chim én, chim oanh</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Tài tử, giai nhân</a:t>
            </a:r>
            <a:r>
              <a:rPr lang="nl-NL" sz="1200" dirty="0">
                <a:latin typeface="Times New Roman" pitchFamily="18" charset="0"/>
                <a:cs typeface="Times New Roman" pitchFamily="18" charset="0"/>
              </a:rPr>
              <a:t>: trai tài, gái sắc</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Áo quần như nêm: </a:t>
            </a:r>
            <a:r>
              <a:rPr lang="nl-NL" sz="1200" dirty="0">
                <a:latin typeface="Times New Roman" pitchFamily="18" charset="0"/>
                <a:cs typeface="Times New Roman" pitchFamily="18" charset="0"/>
              </a:rPr>
              <a:t>ý nói người đi lại đông đúc, chật như nêm cối</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Thoi vàng vó rắc tro tiền giấy bay</a:t>
            </a:r>
            <a:r>
              <a:rPr lang="nl-NL" sz="1200" dirty="0">
                <a:latin typeface="Times New Roman" pitchFamily="18" charset="0"/>
                <a:cs typeface="Times New Roman" pitchFamily="18" charset="0"/>
              </a:rPr>
              <a:t>: chỉ việc đốt đồ hàng mã cho người đã chết.</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Tiểu khê: </a:t>
            </a:r>
            <a:r>
              <a:rPr lang="nl-NL" sz="1200" dirty="0">
                <a:latin typeface="Times New Roman" pitchFamily="18" charset="0"/>
                <a:cs typeface="Times New Roman" pitchFamily="18" charset="0"/>
              </a:rPr>
              <a:t>khe nước nhỏ</a:t>
            </a:r>
          </a:p>
          <a:p>
            <a:pPr algn="just"/>
            <a:r>
              <a:rPr lang="nl-NL" sz="1200" dirty="0">
                <a:latin typeface="Times New Roman" pitchFamily="18" charset="0"/>
                <a:cs typeface="Times New Roman" pitchFamily="18" charset="0"/>
              </a:rPr>
              <a:t>- </a:t>
            </a:r>
            <a:r>
              <a:rPr lang="nl-NL" sz="1200" b="1" dirty="0">
                <a:latin typeface="Times New Roman" pitchFamily="18" charset="0"/>
                <a:cs typeface="Times New Roman" pitchFamily="18" charset="0"/>
              </a:rPr>
              <a:t>Dịp: </a:t>
            </a:r>
            <a:r>
              <a:rPr lang="nl-NL" sz="1200" dirty="0">
                <a:latin typeface="Times New Roman" pitchFamily="18" charset="0"/>
                <a:cs typeface="Times New Roman" pitchFamily="18" charset="0"/>
              </a:rPr>
              <a:t>nhịp</a:t>
            </a:r>
            <a:endParaRPr lang="en-US" sz="1200" dirty="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3403534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bàn</a:t>
            </a:r>
            <a:r>
              <a:rPr lang="en-US" baseline="0" dirty="0"/>
              <a:t> (</a:t>
            </a:r>
            <a:r>
              <a:rPr lang="en-US" baseline="0" dirty="0" err="1"/>
              <a:t>gv</a:t>
            </a:r>
            <a:r>
              <a:rPr lang="en-US" baseline="0" dirty="0"/>
              <a:t> </a:t>
            </a:r>
            <a:r>
              <a:rPr lang="en-US" baseline="0" dirty="0" err="1"/>
              <a:t>giao</a:t>
            </a:r>
            <a:r>
              <a:rPr lang="en-US" baseline="0" dirty="0"/>
              <a:t> </a:t>
            </a:r>
            <a:r>
              <a:rPr lang="en-US" baseline="0" dirty="0" err="1"/>
              <a:t>nhiệm</a:t>
            </a:r>
            <a:r>
              <a:rPr lang="en-US" baseline="0" dirty="0"/>
              <a:t> </a:t>
            </a:r>
            <a:r>
              <a:rPr lang="en-US" baseline="0" dirty="0" err="1"/>
              <a:t>vụ</a:t>
            </a:r>
            <a:r>
              <a:rPr lang="en-US" baseline="0" dirty="0"/>
              <a:t> </a:t>
            </a:r>
            <a:r>
              <a:rPr lang="en-US" baseline="0" dirty="0" err="1"/>
              <a:t>từ</a:t>
            </a:r>
            <a:r>
              <a:rPr lang="en-US" baseline="0" dirty="0"/>
              <a:t> </a:t>
            </a:r>
            <a:r>
              <a:rPr lang="en-US" baseline="0" dirty="0" err="1"/>
              <a:t>trước</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6</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7</a:t>
            </a:fld>
            <a:endParaRPr lang="en-US"/>
          </a:p>
        </p:txBody>
      </p:sp>
    </p:spTree>
    <p:extLst>
      <p:ext uri="{BB962C8B-B14F-4D97-AF65-F5344CB8AC3E}">
        <p14:creationId xmlns:p14="http://schemas.microsoft.com/office/powerpoint/2010/main" val="3385465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2971669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9</a:t>
            </a:fld>
            <a:endParaRPr lang="en-US"/>
          </a:p>
        </p:txBody>
      </p:sp>
    </p:spTree>
    <p:extLst>
      <p:ext uri="{BB962C8B-B14F-4D97-AF65-F5344CB8AC3E}">
        <p14:creationId xmlns:p14="http://schemas.microsoft.com/office/powerpoint/2010/main" val="4018452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3/17/25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84841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01178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614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30104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7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06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2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54070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49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3/17/25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038524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31143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04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766189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745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707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34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69821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379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3/17/25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65298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210599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72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36346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7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23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26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675013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515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1994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3770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2019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313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640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4693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60232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2820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860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70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sv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emf"/><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sv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2.sv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pn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2276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2312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223611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7516EA-52E7-C753-3B8C-18E70205ED4D}"/>
              </a:ext>
            </a:extLst>
          </p:cNvPr>
          <p:cNvGrpSpPr/>
          <p:nvPr/>
        </p:nvGrpSpPr>
        <p:grpSpPr>
          <a:xfrm>
            <a:off x="8502031" y="-172063"/>
            <a:ext cx="9930149" cy="10631126"/>
            <a:chOff x="0" y="0"/>
            <a:chExt cx="5933440" cy="6352286"/>
          </a:xfrm>
        </p:grpSpPr>
        <p:sp>
          <p:nvSpPr>
            <p:cNvPr id="3" name="Freeform 3">
              <a:extLst>
                <a:ext uri="{FF2B5EF4-FFF2-40B4-BE49-F238E27FC236}">
                  <a16:creationId xmlns:a16="http://schemas.microsoft.com/office/drawing/2014/main" id="{824E3027-A91E-F4FE-88D7-0EC9A612E095}"/>
                </a:ext>
              </a:extLst>
            </p:cNvPr>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13307" r="-49145"/>
              </a:stretch>
            </a:blipFill>
          </p:spPr>
        </p:sp>
      </p:grpSp>
      <p:sp>
        <p:nvSpPr>
          <p:cNvPr id="4" name="TextBox 4">
            <a:extLst>
              <a:ext uri="{FF2B5EF4-FFF2-40B4-BE49-F238E27FC236}">
                <a16:creationId xmlns:a16="http://schemas.microsoft.com/office/drawing/2014/main" id="{A80E0D7F-6EA2-CB9D-D586-F892511107DE}"/>
              </a:ext>
            </a:extLst>
          </p:cNvPr>
          <p:cNvSpPr txBox="1"/>
          <p:nvPr/>
        </p:nvSpPr>
        <p:spPr>
          <a:xfrm>
            <a:off x="391886" y="729177"/>
            <a:ext cx="8763000" cy="2215991"/>
          </a:xfrm>
          <a:prstGeom prst="rect">
            <a:avLst/>
          </a:prstGeom>
        </p:spPr>
        <p:txBody>
          <a:bodyPr wrap="square" lIns="0" tIns="0" rIns="0" bIns="0" rtlCol="0" anchor="t">
            <a:spAutoFit/>
          </a:bodyPr>
          <a:lstStyle/>
          <a:p>
            <a:pPr algn="ctr"/>
            <a:r>
              <a:rPr lang="en-US" sz="7200" dirty="0" err="1">
                <a:latin typeface="#9Slide07 IcielBaliho Script" pitchFamily="2" charset="0"/>
                <a:cs typeface="Times New Roman" panose="02020603050405020304" pitchFamily="18" charset="0"/>
              </a:rPr>
              <a:t>Bài</a:t>
            </a:r>
            <a:r>
              <a:rPr lang="en-US" sz="7200" dirty="0">
                <a:latin typeface="#9Slide07 IcielBaliho Script" pitchFamily="2" charset="0"/>
                <a:cs typeface="Times New Roman" panose="02020603050405020304" pitchFamily="18" charset="0"/>
              </a:rPr>
              <a:t> 2. </a:t>
            </a:r>
          </a:p>
          <a:p>
            <a:pPr algn="ctr"/>
            <a:r>
              <a:rPr lang="en-US" sz="7200" dirty="0" err="1">
                <a:latin typeface="#9Slide07 IcielBaliho Script" pitchFamily="2" charset="0"/>
                <a:cs typeface="Times New Roman" panose="02020603050405020304" pitchFamily="18" charset="0"/>
              </a:rPr>
              <a:t>Truyện</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thơ</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Nôm</a:t>
            </a:r>
            <a:endParaRPr lang="en-US" sz="7200" dirty="0">
              <a:latin typeface="#9Slide07 IcielBaliho Script"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68898F23-6064-95D7-D968-4B1575CD884C}"/>
              </a:ext>
            </a:extLst>
          </p:cNvPr>
          <p:cNvSpPr txBox="1"/>
          <p:nvPr/>
        </p:nvSpPr>
        <p:spPr>
          <a:xfrm>
            <a:off x="-610256" y="4833684"/>
            <a:ext cx="9879986" cy="1769715"/>
          </a:xfrm>
          <a:prstGeom prst="rect">
            <a:avLst/>
          </a:prstGeom>
        </p:spPr>
        <p:txBody>
          <a:bodyPr wrap="square" lIns="0" tIns="0" rIns="0" bIns="0" rtlCol="0" anchor="t">
            <a:spAutoFit/>
          </a:bodyPr>
          <a:lstStyle/>
          <a:p>
            <a:pPr algn="ctr"/>
            <a:r>
              <a:rPr lang="nl-NL" sz="11500" b="1" dirty="0">
                <a:solidFill>
                  <a:srgbClr val="0070C0"/>
                </a:solidFill>
                <a:latin typeface="#9Slide05 Agile Script Calligra" panose="03070402050302030203" pitchFamily="66" charset="0"/>
                <a:cs typeface="Times New Roman" pitchFamily="18" charset="0"/>
              </a:rPr>
              <a:t>Cảnh ngày xuân</a:t>
            </a:r>
            <a:endParaRPr lang="en-US" sz="11500" b="1" dirty="0">
              <a:solidFill>
                <a:srgbClr val="0070C0"/>
              </a:solidFill>
              <a:latin typeface="#9Slide05 Agile Script Calligra" panose="03070402050302030203" pitchFamily="66" charset="0"/>
              <a:cs typeface="Times New Roman" pitchFamily="18" charset="0"/>
            </a:endParaRPr>
          </a:p>
        </p:txBody>
      </p:sp>
      <p:sp>
        <p:nvSpPr>
          <p:cNvPr id="6" name="TextBox 5">
            <a:extLst>
              <a:ext uri="{FF2B5EF4-FFF2-40B4-BE49-F238E27FC236}">
                <a16:creationId xmlns:a16="http://schemas.microsoft.com/office/drawing/2014/main" id="{110E56C7-D3D1-26E6-2510-0DAD3008CF49}"/>
              </a:ext>
            </a:extLst>
          </p:cNvPr>
          <p:cNvSpPr txBox="1"/>
          <p:nvPr/>
        </p:nvSpPr>
        <p:spPr>
          <a:xfrm>
            <a:off x="567690" y="3633002"/>
            <a:ext cx="8382000" cy="677108"/>
          </a:xfrm>
          <a:prstGeom prst="rect">
            <a:avLst/>
          </a:prstGeom>
        </p:spPr>
        <p:txBody>
          <a:bodyPr wrap="square" lIns="0" tIns="0" rIns="0" bIns="0" rtlCol="0" anchor="t">
            <a:spAutoFit/>
          </a:bodyPr>
          <a:lstStyle/>
          <a:p>
            <a:pPr algn="ctr"/>
            <a:r>
              <a:rPr lang="nl-NL" sz="4400" dirty="0">
                <a:latin typeface="#9Slide04 Vollkorn Bold" panose="00000800000000000000" pitchFamily="2" charset="0"/>
                <a:ea typeface="#9Slide04 Vollkorn Bold" panose="00000800000000000000" pitchFamily="2" charset="0"/>
                <a:cs typeface="Times New Roman" pitchFamily="18" charset="0"/>
              </a:rPr>
              <a:t>Đọc hiểu văn bản</a:t>
            </a:r>
            <a:endParaRPr lang="en-US" sz="4400" dirty="0">
              <a:latin typeface="#9Slide04 Vollkorn Bold" panose="00000800000000000000" pitchFamily="2" charset="0"/>
              <a:ea typeface="#9Slide04 Vollkorn Bold" panose="00000800000000000000" pitchFamily="2" charset="0"/>
              <a:cs typeface="Times New Roman" pitchFamily="18" charset="0"/>
            </a:endParaRPr>
          </a:p>
        </p:txBody>
      </p:sp>
      <p:sp>
        <p:nvSpPr>
          <p:cNvPr id="7" name="TextBox 6">
            <a:extLst>
              <a:ext uri="{FF2B5EF4-FFF2-40B4-BE49-F238E27FC236}">
                <a16:creationId xmlns:a16="http://schemas.microsoft.com/office/drawing/2014/main" id="{43D008F7-AA8F-0176-3895-05A30EC1F4F6}"/>
              </a:ext>
            </a:extLst>
          </p:cNvPr>
          <p:cNvSpPr txBox="1"/>
          <p:nvPr/>
        </p:nvSpPr>
        <p:spPr>
          <a:xfrm>
            <a:off x="-610256" y="6752624"/>
            <a:ext cx="12080514" cy="923330"/>
          </a:xfrm>
          <a:prstGeom prst="rect">
            <a:avLst/>
          </a:prstGeom>
        </p:spPr>
        <p:txBody>
          <a:bodyPr wrap="square" lIns="0" tIns="0" rIns="0" bIns="0" rtlCol="0" anchor="t">
            <a:spAutoFit/>
          </a:bodyPr>
          <a:lstStyle/>
          <a:p>
            <a:pPr algn="ctr"/>
            <a:r>
              <a:rPr lang="nl-NL" sz="6000" b="1" dirty="0">
                <a:latin typeface="#9Slide05 Agile Script Calligra" panose="03070402050302030203" pitchFamily="66" charset="0"/>
                <a:ea typeface="#9Slide04 Vollkorn Bold" panose="00000800000000000000" pitchFamily="2" charset="0"/>
                <a:cs typeface="Times New Roman" pitchFamily="18" charset="0"/>
              </a:rPr>
              <a:t>(Trích </a:t>
            </a:r>
            <a:r>
              <a:rPr lang="nl-NL" sz="6000" b="1" i="1" dirty="0">
                <a:latin typeface="#9Slide05 Agile Script Calligra" panose="03070402050302030203" pitchFamily="66" charset="0"/>
                <a:ea typeface="#9Slide04 Vollkorn Bold" panose="00000800000000000000" pitchFamily="2" charset="0"/>
                <a:cs typeface="Times New Roman" pitchFamily="18" charset="0"/>
              </a:rPr>
              <a:t>Truyện Kiều)</a:t>
            </a:r>
            <a:endParaRPr lang="en-US" sz="6000" b="1" i="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8" name="TextBox 7">
            <a:extLst>
              <a:ext uri="{FF2B5EF4-FFF2-40B4-BE49-F238E27FC236}">
                <a16:creationId xmlns:a16="http://schemas.microsoft.com/office/drawing/2014/main" id="{7DB1E7D8-7EE8-A0C1-C73E-8A06DA79FC63}"/>
              </a:ext>
            </a:extLst>
          </p:cNvPr>
          <p:cNvSpPr txBox="1"/>
          <p:nvPr/>
        </p:nvSpPr>
        <p:spPr>
          <a:xfrm>
            <a:off x="3798693" y="8092302"/>
            <a:ext cx="5150997" cy="830997"/>
          </a:xfrm>
          <a:prstGeom prst="rect">
            <a:avLst/>
          </a:prstGeom>
        </p:spPr>
        <p:txBody>
          <a:bodyPr wrap="square" lIns="0" tIns="0" rIns="0" bIns="0" rtlCol="0" anchor="t">
            <a:spAutoFit/>
          </a:bodyPr>
          <a:lstStyle/>
          <a:p>
            <a:pPr algn="ctr"/>
            <a:r>
              <a:rPr lang="nl-NL" sz="5400" b="1" dirty="0">
                <a:latin typeface="#9Slide05 Agile Script Calligra" panose="03070402050302030203" pitchFamily="66" charset="0"/>
                <a:ea typeface="#9Slide04 Vollkorn Bold" panose="00000800000000000000" pitchFamily="2" charset="0"/>
                <a:cs typeface="Times New Roman" pitchFamily="18" charset="0"/>
              </a:rPr>
              <a:t>- Nguyễn Du -</a:t>
            </a:r>
            <a:endParaRPr lang="en-US" sz="5400" b="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10" name="Freeform 6">
            <a:extLst>
              <a:ext uri="{FF2B5EF4-FFF2-40B4-BE49-F238E27FC236}">
                <a16:creationId xmlns:a16="http://schemas.microsoft.com/office/drawing/2014/main" id="{1B1A8BAC-6A94-63CD-86B7-21F78BBC8418}"/>
              </a:ext>
            </a:extLst>
          </p:cNvPr>
          <p:cNvSpPr/>
          <p:nvPr/>
        </p:nvSpPr>
        <p:spPr>
          <a:xfrm>
            <a:off x="-2748724" y="9232774"/>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4">
              <a:lum bright="70000" contrast="-70000"/>
            </a:blip>
            <a:stretch>
              <a:fillRect/>
            </a:stretch>
          </a:blipFill>
        </p:spPr>
      </p:sp>
      <p:sp>
        <p:nvSpPr>
          <p:cNvPr id="12" name="Freeform 8">
            <a:extLst>
              <a:ext uri="{FF2B5EF4-FFF2-40B4-BE49-F238E27FC236}">
                <a16:creationId xmlns:a16="http://schemas.microsoft.com/office/drawing/2014/main" id="{8459AD79-EDE8-B19C-93C1-9717610AF18B}"/>
              </a:ext>
            </a:extLst>
          </p:cNvPr>
          <p:cNvSpPr/>
          <p:nvPr/>
        </p:nvSpPr>
        <p:spPr>
          <a:xfrm>
            <a:off x="-623171" y="268091"/>
            <a:ext cx="3329096" cy="2222172"/>
          </a:xfrm>
          <a:custGeom>
            <a:avLst/>
            <a:gdLst/>
            <a:ahLst/>
            <a:cxnLst/>
            <a:rect l="l" t="t" r="r" b="b"/>
            <a:pathLst>
              <a:path w="3329096" h="2222172">
                <a:moveTo>
                  <a:pt x="0" y="0"/>
                </a:moveTo>
                <a:lnTo>
                  <a:pt x="3329097" y="0"/>
                </a:lnTo>
                <a:lnTo>
                  <a:pt x="3329097" y="2222172"/>
                </a:lnTo>
                <a:lnTo>
                  <a:pt x="0" y="2222172"/>
                </a:lnTo>
                <a:lnTo>
                  <a:pt x="0" y="0"/>
                </a:lnTo>
                <a:close/>
              </a:path>
            </a:pathLst>
          </a:custGeom>
          <a:blipFill>
            <a:blip r:embed="rId5"/>
            <a:stretch>
              <a:fillRect/>
            </a:stretch>
          </a:blipFill>
        </p:spPr>
      </p:sp>
    </p:spTree>
    <p:extLst>
      <p:ext uri="{BB962C8B-B14F-4D97-AF65-F5344CB8AC3E}">
        <p14:creationId xmlns:p14="http://schemas.microsoft.com/office/powerpoint/2010/main" val="2792830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F244F0-77FE-3D5C-F1B1-3923BA6B5CEE}"/>
              </a:ext>
            </a:extLst>
          </p:cNvPr>
          <p:cNvSpPr/>
          <p:nvPr/>
        </p:nvSpPr>
        <p:spPr>
          <a:xfrm>
            <a:off x="670560" y="1034683"/>
            <a:ext cx="8338720" cy="8217634"/>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Mộng</a:t>
            </a:r>
            <a:r>
              <a:rPr lang="en-US" sz="4400" dirty="0">
                <a:solidFill>
                  <a:srgbClr val="000000"/>
                </a:solidFill>
                <a:latin typeface="Times New Roman" panose="02020603050405020304" pitchFamily="18" charset="0"/>
                <a:cs typeface="Times New Roman" panose="02020603050405020304" pitchFamily="18" charset="0"/>
              </a:rPr>
              <a:t> Liên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Truyện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Kiều</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máu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chảy</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ở đầu ngọn bút, nước mắt thấm ở trên tờ giấy, khiến ai đọc đến cũng phải thấm thía ngậm ngùi, đau đớn đứt ruột… Tố Như dụng tâm đã khổ, tự sự đã khéo, tả cảnh đã hệt, đàm tình đã thiết, nếu không phải con mắt trong thấu sáu cõi, tấm lòng nghĩ suốt cả nghìn đời, thì tài nào có cái bút lực ấy”</a:t>
            </a:r>
            <a:r>
              <a:rPr lang="en-US" sz="4400" dirty="0">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 name="Picture 2" descr="Ngàn năm sau nhớ Nguyễn Du">
            <a:extLst>
              <a:ext uri="{FF2B5EF4-FFF2-40B4-BE49-F238E27FC236}">
                <a16:creationId xmlns:a16="http://schemas.microsoft.com/office/drawing/2014/main" id="{B8C2F3D1-5244-8579-B10D-F663785B17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63" t="444" r="37496" b="-444"/>
          <a:stretch/>
        </p:blipFill>
        <p:spPr bwMode="auto">
          <a:xfrm>
            <a:off x="9263481" y="0"/>
            <a:ext cx="9043570" cy="104013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4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Tác phẩm</a:t>
            </a:r>
            <a:endParaRPr lang="en-US" sz="4400"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89B1EDBF-B821-8215-0624-D7E390D2D78C}"/>
              </a:ext>
            </a:extLst>
          </p:cNvPr>
          <p:cNvSpPr txBox="1"/>
          <p:nvPr/>
        </p:nvSpPr>
        <p:spPr>
          <a:xfrm>
            <a:off x="1273171" y="4578239"/>
            <a:ext cx="304800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CF26523-1A6F-D68C-3BCC-FECE7ED1FFCD}"/>
              </a:ext>
            </a:extLst>
          </p:cNvPr>
          <p:cNvSpPr txBox="1"/>
          <p:nvPr/>
        </p:nvSpPr>
        <p:spPr>
          <a:xfrm>
            <a:off x="2625572" y="5436195"/>
            <a:ext cx="1112519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Nôm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89B1EDBF-B821-8215-0624-D7E390D2D78C}"/>
              </a:ext>
            </a:extLst>
          </p:cNvPr>
          <p:cNvSpPr txBox="1"/>
          <p:nvPr/>
        </p:nvSpPr>
        <p:spPr>
          <a:xfrm>
            <a:off x="5257800" y="2869612"/>
            <a:ext cx="8551718"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“TRUYỆN KIỀU”</a:t>
            </a:r>
          </a:p>
        </p:txBody>
      </p:sp>
      <p:sp>
        <p:nvSpPr>
          <p:cNvPr id="15" name="TextBox 14">
            <a:extLst>
              <a:ext uri="{FF2B5EF4-FFF2-40B4-BE49-F238E27FC236}">
                <a16:creationId xmlns:a16="http://schemas.microsoft.com/office/drawing/2014/main" id="{89B1EDBF-B821-8215-0624-D7E390D2D78C}"/>
              </a:ext>
            </a:extLst>
          </p:cNvPr>
          <p:cNvSpPr txBox="1"/>
          <p:nvPr/>
        </p:nvSpPr>
        <p:spPr>
          <a:xfrm>
            <a:off x="1297980" y="6647744"/>
            <a:ext cx="304800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PTBĐ</a:t>
            </a:r>
          </a:p>
        </p:txBody>
      </p:sp>
      <p:sp>
        <p:nvSpPr>
          <p:cNvPr id="16" name="TextBox 15">
            <a:extLst>
              <a:ext uri="{FF2B5EF4-FFF2-40B4-BE49-F238E27FC236}">
                <a16:creationId xmlns:a16="http://schemas.microsoft.com/office/drawing/2014/main" id="{7CF26523-1A6F-D68C-3BCC-FECE7ED1FFCD}"/>
              </a:ext>
            </a:extLst>
          </p:cNvPr>
          <p:cNvSpPr txBox="1"/>
          <p:nvPr/>
        </p:nvSpPr>
        <p:spPr>
          <a:xfrm>
            <a:off x="2650381" y="7505700"/>
            <a:ext cx="1112519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9FA18C94-EDFC-BEE3-F7A9-2C7C28A73594}"/>
              </a:ext>
            </a:extLst>
          </p:cNvPr>
          <p:cNvSpPr/>
          <p:nvPr/>
        </p:nvSpPr>
        <p:spPr>
          <a:xfrm>
            <a:off x="10363200" y="5255347"/>
            <a:ext cx="8051737" cy="5255581"/>
          </a:xfrm>
          <a:custGeom>
            <a:avLst/>
            <a:gdLst/>
            <a:ahLst/>
            <a:cxnLst/>
            <a:rect l="l" t="t" r="r" b="b"/>
            <a:pathLst>
              <a:path w="7644009" h="5177514">
                <a:moveTo>
                  <a:pt x="0" y="0"/>
                </a:moveTo>
                <a:lnTo>
                  <a:pt x="7644009" y="0"/>
                </a:lnTo>
                <a:lnTo>
                  <a:pt x="7644009" y="5177514"/>
                </a:lnTo>
                <a:lnTo>
                  <a:pt x="0" y="5177514"/>
                </a:lnTo>
                <a:lnTo>
                  <a:pt x="0" y="0"/>
                </a:lnTo>
                <a:close/>
              </a:path>
            </a:pathLst>
          </a:custGeom>
          <a:blipFill>
            <a:blip r:embed="rId3"/>
            <a:stretch>
              <a:fillRect/>
            </a:stretch>
          </a:blipFill>
        </p:spPr>
      </p:sp>
    </p:spTree>
    <p:extLst>
      <p:ext uri="{BB962C8B-B14F-4D97-AF65-F5344CB8AC3E}">
        <p14:creationId xmlns:p14="http://schemas.microsoft.com/office/powerpoint/2010/main" val="2613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3"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5257800" y="2869612"/>
            <a:ext cx="8551718"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“TRUYỆN KIỀU”</a:t>
            </a:r>
          </a:p>
        </p:txBody>
      </p:sp>
      <p:sp>
        <p:nvSpPr>
          <p:cNvPr id="12" name="TextBox 11">
            <a:extLst>
              <a:ext uri="{FF2B5EF4-FFF2-40B4-BE49-F238E27FC236}">
                <a16:creationId xmlns:a16="http://schemas.microsoft.com/office/drawing/2014/main"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514600" y="5014740"/>
            <a:ext cx="7584127" cy="830997"/>
          </a:xfrm>
          <a:prstGeom prst="rect">
            <a:avLst/>
          </a:prstGeom>
          <a:noFill/>
        </p:spPr>
        <p:txBody>
          <a:bodyPr wrap="non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Phần</a:t>
            </a:r>
            <a:r>
              <a:rPr lang="en-US" sz="4800" dirty="0">
                <a:solidFill>
                  <a:prstClr val="black"/>
                </a:solidFill>
                <a:latin typeface="Times New Roman" panose="02020603050405020304" pitchFamily="18" charset="0"/>
                <a:cs typeface="Times New Roman" panose="02020603050405020304" pitchFamily="18" charset="0"/>
              </a:rPr>
              <a:t> 1: </a:t>
            </a:r>
            <a:r>
              <a:rPr lang="en-US" sz="4800" dirty="0" err="1">
                <a:solidFill>
                  <a:srgbClr val="000000"/>
                </a:solidFill>
                <a:latin typeface="Times New Roman" panose="02020603050405020304" pitchFamily="18" charset="0"/>
                <a:cs typeface="Times New Roman" panose="02020603050405020304" pitchFamily="18" charset="0"/>
              </a:rPr>
              <a:t>Gặp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gỡ</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và</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đính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ước</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514600" y="6268445"/>
            <a:ext cx="7377341" cy="830997"/>
          </a:xfrm>
          <a:prstGeom prst="rect">
            <a:avLst/>
          </a:prstGeom>
          <a:noFill/>
        </p:spPr>
        <p:txBody>
          <a:bodyPr wrap="non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Phần</a:t>
            </a:r>
            <a:r>
              <a:rPr lang="en-US" sz="4800" dirty="0">
                <a:solidFill>
                  <a:prstClr val="black"/>
                </a:solidFill>
                <a:latin typeface="Times New Roman" panose="02020603050405020304" pitchFamily="18" charset="0"/>
                <a:cs typeface="Times New Roman" panose="02020603050405020304" pitchFamily="18" charset="0"/>
              </a:rPr>
              <a:t> 2: </a:t>
            </a:r>
            <a:r>
              <a:rPr lang="en-US" sz="4800" dirty="0" err="1">
                <a:solidFill>
                  <a:srgbClr val="000000"/>
                </a:solidFill>
                <a:latin typeface="Times New Roman" panose="02020603050405020304" pitchFamily="18" charset="0"/>
                <a:cs typeface="Times New Roman" panose="02020603050405020304" pitchFamily="18" charset="0"/>
              </a:rPr>
              <a:t>Gia</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biến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và</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lưu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lạc</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521688" y="7522150"/>
            <a:ext cx="4669868" cy="830997"/>
          </a:xfrm>
          <a:prstGeom prst="rect">
            <a:avLst/>
          </a:prstGeom>
          <a:noFill/>
        </p:spPr>
        <p:txBody>
          <a:bodyPr wrap="none" rtlCol="0">
            <a:spAutoFit/>
          </a:bodyPr>
          <a:lstStyle/>
          <a:p>
            <a:pPr defTabSz="1371600"/>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Phần</a:t>
            </a:r>
            <a:r>
              <a:rPr lang="en-US" sz="4800" dirty="0">
                <a:solidFill>
                  <a:prstClr val="black"/>
                </a:solidFill>
                <a:latin typeface="Times New Roman" panose="02020603050405020304" pitchFamily="18" charset="0"/>
                <a:cs typeface="Times New Roman" panose="02020603050405020304" pitchFamily="18" charset="0"/>
              </a:rPr>
              <a:t> 3: </a:t>
            </a:r>
            <a:r>
              <a:rPr lang="en-US" sz="4800" dirty="0" err="1">
                <a:solidFill>
                  <a:srgbClr val="000000"/>
                </a:solidFill>
                <a:latin typeface="Times New Roman" panose="02020603050405020304" pitchFamily="18" charset="0"/>
                <a:cs typeface="Times New Roman" panose="02020603050405020304" pitchFamily="18" charset="0"/>
              </a:rPr>
              <a:t>Đoàn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tụ</a:t>
            </a: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847A8210-0A10-FBE2-896F-D26A9DC760AB}"/>
              </a:ext>
            </a:extLst>
          </p:cNvPr>
          <p:cNvSpPr/>
          <p:nvPr/>
        </p:nvSpPr>
        <p:spPr>
          <a:xfrm>
            <a:off x="10363200" y="5255347"/>
            <a:ext cx="8051737" cy="5255581"/>
          </a:xfrm>
          <a:custGeom>
            <a:avLst/>
            <a:gdLst/>
            <a:ahLst/>
            <a:cxnLst/>
            <a:rect l="l" t="t" r="r" b="b"/>
            <a:pathLst>
              <a:path w="7644009" h="5177514">
                <a:moveTo>
                  <a:pt x="0" y="0"/>
                </a:moveTo>
                <a:lnTo>
                  <a:pt x="7644009" y="0"/>
                </a:lnTo>
                <a:lnTo>
                  <a:pt x="7644009" y="5177514"/>
                </a:lnTo>
                <a:lnTo>
                  <a:pt x="0" y="5177514"/>
                </a:lnTo>
                <a:lnTo>
                  <a:pt x="0" y="0"/>
                </a:lnTo>
                <a:close/>
              </a:path>
            </a:pathLst>
          </a:custGeom>
          <a:blipFill>
            <a:blip r:embed="rId3"/>
            <a:stretch>
              <a:fillRect/>
            </a:stretch>
          </a:blipFill>
        </p:spPr>
      </p:sp>
    </p:spTree>
    <p:extLst>
      <p:ext uri="{BB962C8B-B14F-4D97-AF65-F5344CB8AC3E}">
        <p14:creationId xmlns:p14="http://schemas.microsoft.com/office/powerpoint/2010/main" val="6900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65152" cy="10287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0"/>
            <a:ext cx="11430000" cy="1028700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0" r="59625">
                        <a14:foregroundMark x1="22375" y1="27500" x2="30250" y2="27292"/>
                        <a14:foregroundMark x1="28625" y1="36250" x2="30000" y2="37292"/>
                        <a14:foregroundMark x1="30125" y1="37500" x2="31000" y2="37500"/>
                        <a14:foregroundMark x1="28625" y1="32917" x2="31750" y2="37708"/>
                        <a14:foregroundMark x1="41500" y1="57917" x2="46625" y2="63958"/>
                        <a14:foregroundMark x1="47375" y1="64792" x2="47875" y2="65208"/>
                        <a14:foregroundMark x1="6375" y1="17083" x2="8375" y2="14583"/>
                        <a14:foregroundMark x1="10250" y1="27917" x2="11625" y2="25208"/>
                        <a14:backgroundMark x1="2125" y1="46875" x2="16625" y2="68958"/>
                        <a14:backgroundMark x1="36125" y1="41250" x2="36125" y2="41250"/>
                        <a14:backgroundMark x1="42125" y1="48542" x2="43125" y2="48750"/>
                        <a14:backgroundMark x1="43750" y1="38750" x2="43750" y2="38750"/>
                        <a14:backgroundMark x1="47375" y1="43125" x2="47375" y2="43125"/>
                        <a14:backgroundMark x1="31875" y1="34792" x2="31875" y2="34792"/>
                        <a14:backgroundMark x1="26750" y1="32917" x2="26750" y2="32917"/>
                        <a14:backgroundMark x1="26750" y1="32917" x2="26750" y2="32917"/>
                        <a14:backgroundMark x1="25625" y1="32708" x2="27000" y2="34583"/>
                        <a14:backgroundMark x1="30625" y1="30000" x2="29875" y2="32500"/>
                        <a14:backgroundMark x1="21125" y1="27708" x2="21125" y2="27708"/>
                      </a14:backgroundRemoval>
                    </a14:imgEffect>
                  </a14:imgLayer>
                </a14:imgProps>
              </a:ext>
              <a:ext uri="{28A0092B-C50C-407E-A947-70E740481C1C}">
                <a14:useLocalDpi xmlns:a14="http://schemas.microsoft.com/office/drawing/2010/main" val="0"/>
              </a:ext>
            </a:extLst>
          </a:blip>
          <a:stretch>
            <a:fillRect/>
          </a:stretch>
        </p:blipFill>
        <p:spPr>
          <a:xfrm>
            <a:off x="-2" y="1790700"/>
            <a:ext cx="13128522" cy="7467600"/>
          </a:xfrm>
          <a:prstGeom prst="rect">
            <a:avLst/>
          </a:prstGeom>
        </p:spPr>
      </p:pic>
      <p:sp>
        <p:nvSpPr>
          <p:cNvPr id="5127" name="Rectangle 5126">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ED331D6-CC6C-ECA6-F19E-78BF1D37EFD8}"/>
              </a:ext>
            </a:extLst>
          </p:cNvPr>
          <p:cNvSpPr txBox="1"/>
          <p:nvPr/>
        </p:nvSpPr>
        <p:spPr>
          <a:xfrm>
            <a:off x="3414712" y="3371850"/>
            <a:ext cx="11372850" cy="37719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6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rPr>
              <a:t>GẶP</a:t>
            </a:r>
            <a:r>
              <a:rPr kumimoji="0" lang="en-US" sz="16600" b="1" i="0" u="none" strike="noStrike" kern="1200" cap="none" spc="0" normalizeH="0" noProof="0" dirty="0">
                <a:ln>
                  <a:noFill/>
                </a:ln>
                <a:solidFill>
                  <a:srgbClr val="FF0000"/>
                </a:solidFill>
                <a:effectLst/>
                <a:uLnTx/>
                <a:uFillTx/>
                <a:latin typeface="#9Slide07 SVNGuerrilla" panose="00000500000000000000" pitchFamily="2" charset="0"/>
                <a:ea typeface="+mn-ea"/>
                <a:cs typeface="+mn-cs"/>
              </a:rPr>
              <a:t> GỠ VÀ ĐÍNH ƯỚC</a:t>
            </a:r>
            <a:endParaRPr kumimoji="0" lang="en-US" sz="166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endParaRPr>
          </a:p>
        </p:txBody>
      </p:sp>
    </p:spTree>
    <p:extLst>
      <p:ext uri="{BB962C8B-B14F-4D97-AF65-F5344CB8AC3E}">
        <p14:creationId xmlns:p14="http://schemas.microsoft.com/office/powerpoint/2010/main" val="1478959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65152" cy="10287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0"/>
            <a:ext cx="11430000" cy="1028700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0" r="59625">
                        <a14:foregroundMark x1="22375" y1="27500" x2="30250" y2="27292"/>
                        <a14:foregroundMark x1="28625" y1="36250" x2="30000" y2="37292"/>
                        <a14:foregroundMark x1="30125" y1="37500" x2="31000" y2="37500"/>
                        <a14:foregroundMark x1="28625" y1="32917" x2="31750" y2="37708"/>
                        <a14:foregroundMark x1="41500" y1="57917" x2="46625" y2="63958"/>
                        <a14:foregroundMark x1="47375" y1="64792" x2="47875" y2="65208"/>
                        <a14:foregroundMark x1="6375" y1="17083" x2="8375" y2="14583"/>
                        <a14:foregroundMark x1="10250" y1="27917" x2="11625" y2="25208"/>
                        <a14:backgroundMark x1="2125" y1="46875" x2="16625" y2="68958"/>
                        <a14:backgroundMark x1="36125" y1="41250" x2="36125" y2="41250"/>
                        <a14:backgroundMark x1="42125" y1="48542" x2="43125" y2="48750"/>
                        <a14:backgroundMark x1="43750" y1="38750" x2="43750" y2="38750"/>
                        <a14:backgroundMark x1="47375" y1="43125" x2="47375" y2="43125"/>
                        <a14:backgroundMark x1="31875" y1="34792" x2="31875" y2="34792"/>
                        <a14:backgroundMark x1="26750" y1="32917" x2="26750" y2="32917"/>
                        <a14:backgroundMark x1="26750" y1="32917" x2="26750" y2="32917"/>
                        <a14:backgroundMark x1="25625" y1="32708" x2="27000" y2="34583"/>
                        <a14:backgroundMark x1="30625" y1="30000" x2="29875" y2="32500"/>
                        <a14:backgroundMark x1="21125" y1="27708" x2="21125" y2="27708"/>
                      </a14:backgroundRemoval>
                    </a14:imgEffect>
                  </a14:imgLayer>
                </a14:imgProps>
              </a:ext>
              <a:ext uri="{28A0092B-C50C-407E-A947-70E740481C1C}">
                <a14:useLocalDpi xmlns:a14="http://schemas.microsoft.com/office/drawing/2010/main" val="0"/>
              </a:ext>
            </a:extLst>
          </a:blip>
          <a:stretch>
            <a:fillRect/>
          </a:stretch>
        </p:blipFill>
        <p:spPr>
          <a:xfrm>
            <a:off x="-2" y="1790700"/>
            <a:ext cx="13128522" cy="7467600"/>
          </a:xfrm>
          <a:prstGeom prst="rect">
            <a:avLst/>
          </a:prstGeom>
        </p:spPr>
      </p:pic>
      <p:sp>
        <p:nvSpPr>
          <p:cNvPr id="5127" name="Rectangle 5126">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ED331D6-CC6C-ECA6-F19E-78BF1D37EFD8}"/>
              </a:ext>
            </a:extLst>
          </p:cNvPr>
          <p:cNvSpPr txBox="1"/>
          <p:nvPr/>
        </p:nvSpPr>
        <p:spPr>
          <a:xfrm>
            <a:off x="3414712" y="3371850"/>
            <a:ext cx="11372850" cy="37719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600" b="1" i="0" u="none" strike="noStrike" kern="1200" cap="none" spc="0" normalizeH="0" baseline="0" noProof="0" dirty="0" err="1">
                <a:ln>
                  <a:noFill/>
                </a:ln>
                <a:solidFill>
                  <a:srgbClr val="FF0000"/>
                </a:solidFill>
                <a:effectLst/>
                <a:uLnTx/>
                <a:uFillTx/>
                <a:latin typeface="#9Slide07 SVNGuerrilla" panose="00000500000000000000" pitchFamily="2" charset="0"/>
                <a:ea typeface="+mn-ea"/>
                <a:cs typeface="+mn-cs"/>
              </a:rPr>
              <a:t>Gia</a:t>
            </a:r>
            <a:r>
              <a:rPr kumimoji="0" lang="en-US" sz="166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rPr>
              <a:t> </a:t>
            </a:r>
            <a:r>
              <a:rPr kumimoji="0" lang="en-US" sz="16600" b="1" i="0" u="none" strike="noStrike" kern="1200" cap="none" spc="0" normalizeH="0" baseline="0" noProof="0" dirty="0" err="1">
                <a:ln>
                  <a:noFill/>
                </a:ln>
                <a:solidFill>
                  <a:srgbClr val="FF0000"/>
                </a:solidFill>
                <a:effectLst/>
                <a:uLnTx/>
                <a:uFillTx/>
                <a:latin typeface="#9Slide07 SVNGuerrilla" panose="00000500000000000000" pitchFamily="2" charset="0"/>
                <a:ea typeface="+mn-ea"/>
                <a:cs typeface="+mn-cs"/>
              </a:rPr>
              <a:t>biến</a:t>
            </a:r>
            <a:r>
              <a:rPr kumimoji="0" lang="en-US" sz="16600" b="1" i="0" u="none" strike="noStrike" kern="1200" cap="none" spc="0" normalizeH="0" noProof="0" dirty="0">
                <a:ln>
                  <a:noFill/>
                </a:ln>
                <a:solidFill>
                  <a:srgbClr val="FF0000"/>
                </a:solidFill>
                <a:effectLst/>
                <a:uLnTx/>
                <a:uFillTx/>
                <a:latin typeface="#9Slide07 SVNGuerrilla" panose="00000500000000000000" pitchFamily="2" charset="0"/>
                <a:ea typeface="+mn-ea"/>
                <a:cs typeface="+mn-cs"/>
              </a:rPr>
              <a:t> </a:t>
            </a:r>
            <a:r>
              <a:rPr kumimoji="0" lang="en-US" sz="16600" b="1" i="0" u="none" strike="noStrike" kern="1200" cap="none" spc="0" normalizeH="0" noProof="0" dirty="0" err="1">
                <a:ln>
                  <a:noFill/>
                </a:ln>
                <a:solidFill>
                  <a:srgbClr val="FF0000"/>
                </a:solidFill>
                <a:effectLst/>
                <a:uLnTx/>
                <a:uFillTx/>
                <a:latin typeface="#9Slide07 SVNGuerrilla" panose="00000500000000000000" pitchFamily="2" charset="0"/>
                <a:ea typeface="+mn-ea"/>
                <a:cs typeface="+mn-cs"/>
              </a:rPr>
              <a:t>và</a:t>
            </a:r>
            <a:r>
              <a:rPr kumimoji="0" lang="en-US" sz="16600" b="1" i="0" u="none" strike="noStrike" kern="1200" cap="none" spc="0" normalizeH="0" noProof="0" dirty="0">
                <a:ln>
                  <a:noFill/>
                </a:ln>
                <a:solidFill>
                  <a:srgbClr val="FF0000"/>
                </a:solidFill>
                <a:effectLst/>
                <a:uLnTx/>
                <a:uFillTx/>
                <a:latin typeface="#9Slide07 SVNGuerrilla" panose="00000500000000000000" pitchFamily="2" charset="0"/>
                <a:ea typeface="+mn-ea"/>
                <a:cs typeface="+mn-cs"/>
              </a:rPr>
              <a:t> </a:t>
            </a:r>
            <a:r>
              <a:rPr kumimoji="0" lang="en-US" sz="16600" b="1" i="0" u="none" strike="noStrike" kern="1200" cap="none" spc="0" normalizeH="0" noProof="0" dirty="0" err="1">
                <a:ln>
                  <a:noFill/>
                </a:ln>
                <a:solidFill>
                  <a:srgbClr val="FF0000"/>
                </a:solidFill>
                <a:effectLst/>
                <a:uLnTx/>
                <a:uFillTx/>
                <a:latin typeface="#9Slide07 SVNGuerrilla" panose="00000500000000000000" pitchFamily="2" charset="0"/>
                <a:ea typeface="+mn-ea"/>
                <a:cs typeface="+mn-cs"/>
              </a:rPr>
              <a:t>lưu</a:t>
            </a:r>
            <a:r>
              <a:rPr kumimoji="0" lang="en-US" sz="16600" b="1" i="0" u="none" strike="noStrike" kern="1200" cap="none" spc="0" normalizeH="0" noProof="0" dirty="0">
                <a:ln>
                  <a:noFill/>
                </a:ln>
                <a:solidFill>
                  <a:srgbClr val="FF0000"/>
                </a:solidFill>
                <a:effectLst/>
                <a:uLnTx/>
                <a:uFillTx/>
                <a:latin typeface="#9Slide07 SVNGuerrilla" panose="00000500000000000000" pitchFamily="2" charset="0"/>
                <a:ea typeface="+mn-ea"/>
                <a:cs typeface="+mn-cs"/>
              </a:rPr>
              <a:t> </a:t>
            </a:r>
            <a:r>
              <a:rPr kumimoji="0" lang="en-US" sz="16600" b="1" i="0" u="none" strike="noStrike" kern="1200" cap="none" spc="0" normalizeH="0" noProof="0" dirty="0" err="1">
                <a:ln>
                  <a:noFill/>
                </a:ln>
                <a:solidFill>
                  <a:srgbClr val="FF0000"/>
                </a:solidFill>
                <a:effectLst/>
                <a:uLnTx/>
                <a:uFillTx/>
                <a:latin typeface="#9Slide07 SVNGuerrilla" panose="00000500000000000000" pitchFamily="2" charset="0"/>
                <a:ea typeface="+mn-ea"/>
                <a:cs typeface="+mn-cs"/>
              </a:rPr>
              <a:t>lạc</a:t>
            </a:r>
            <a:endParaRPr kumimoji="0" lang="en-US" sz="166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endParaRPr>
          </a:p>
        </p:txBody>
      </p:sp>
    </p:spTree>
    <p:extLst>
      <p:ext uri="{BB962C8B-B14F-4D97-AF65-F5344CB8AC3E}">
        <p14:creationId xmlns:p14="http://schemas.microsoft.com/office/powerpoint/2010/main" val="3190636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65152" cy="10287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0"/>
            <a:ext cx="11430000" cy="1028700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0" r="59625">
                        <a14:foregroundMark x1="22375" y1="27500" x2="30250" y2="27292"/>
                        <a14:foregroundMark x1="28625" y1="36250" x2="30000" y2="37292"/>
                        <a14:foregroundMark x1="30125" y1="37500" x2="31000" y2="37500"/>
                        <a14:foregroundMark x1="28625" y1="32917" x2="31750" y2="37708"/>
                        <a14:foregroundMark x1="41500" y1="57917" x2="46625" y2="63958"/>
                        <a14:foregroundMark x1="47375" y1="64792" x2="47875" y2="65208"/>
                        <a14:foregroundMark x1="6375" y1="17083" x2="8375" y2="14583"/>
                        <a14:foregroundMark x1="10250" y1="27917" x2="11625" y2="25208"/>
                        <a14:backgroundMark x1="2125" y1="46875" x2="16625" y2="68958"/>
                        <a14:backgroundMark x1="36125" y1="41250" x2="36125" y2="41250"/>
                        <a14:backgroundMark x1="42125" y1="48542" x2="43125" y2="48750"/>
                        <a14:backgroundMark x1="43750" y1="38750" x2="43750" y2="38750"/>
                        <a14:backgroundMark x1="47375" y1="43125" x2="47375" y2="43125"/>
                        <a14:backgroundMark x1="31875" y1="34792" x2="31875" y2="34792"/>
                        <a14:backgroundMark x1="26750" y1="32917" x2="26750" y2="32917"/>
                        <a14:backgroundMark x1="26750" y1="32917" x2="26750" y2="32917"/>
                        <a14:backgroundMark x1="25625" y1="32708" x2="27000" y2="34583"/>
                        <a14:backgroundMark x1="30625" y1="30000" x2="29875" y2="32500"/>
                        <a14:backgroundMark x1="21125" y1="27708" x2="21125" y2="27708"/>
                      </a14:backgroundRemoval>
                    </a14:imgEffect>
                  </a14:imgLayer>
                </a14:imgProps>
              </a:ext>
              <a:ext uri="{28A0092B-C50C-407E-A947-70E740481C1C}">
                <a14:useLocalDpi xmlns:a14="http://schemas.microsoft.com/office/drawing/2010/main" val="0"/>
              </a:ext>
            </a:extLst>
          </a:blip>
          <a:stretch>
            <a:fillRect/>
          </a:stretch>
        </p:blipFill>
        <p:spPr>
          <a:xfrm>
            <a:off x="-2" y="1790700"/>
            <a:ext cx="13128522" cy="7467600"/>
          </a:xfrm>
          <a:prstGeom prst="rect">
            <a:avLst/>
          </a:prstGeom>
        </p:spPr>
      </p:pic>
      <p:sp>
        <p:nvSpPr>
          <p:cNvPr id="5127" name="Rectangle 5126">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AED331D6-CC6C-ECA6-F19E-78BF1D37EFD8}"/>
              </a:ext>
            </a:extLst>
          </p:cNvPr>
          <p:cNvSpPr txBox="1"/>
          <p:nvPr/>
        </p:nvSpPr>
        <p:spPr>
          <a:xfrm>
            <a:off x="3414712" y="3371850"/>
            <a:ext cx="11372850" cy="37719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16600" b="1" dirty="0" err="1">
                <a:solidFill>
                  <a:srgbClr val="FF0000"/>
                </a:solidFill>
                <a:latin typeface="#9Slide07 SVNGuerrilla" panose="00000500000000000000" pitchFamily="2" charset="0"/>
              </a:rPr>
              <a:t>Đoàn</a:t>
            </a:r>
            <a:r>
              <a:rPr lang="en-US" sz="16600" b="1" dirty="0">
                <a:solidFill>
                  <a:srgbClr val="FF0000"/>
                </a:solidFill>
                <a:latin typeface="#9Slide07 SVNGuerrilla" panose="00000500000000000000" pitchFamily="2" charset="0"/>
              </a:rPr>
              <a:t> </a:t>
            </a:r>
            <a:r>
              <a:rPr lang="en-US" sz="16600" b="1" dirty="0" err="1">
                <a:solidFill>
                  <a:srgbClr val="FF0000"/>
                </a:solidFill>
                <a:latin typeface="#9Slide07 SVNGuerrilla" panose="00000500000000000000" pitchFamily="2" charset="0"/>
              </a:rPr>
              <a:t>tụ</a:t>
            </a:r>
            <a:endParaRPr kumimoji="0" lang="en-US" sz="16600" b="1"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endParaRPr>
          </a:p>
        </p:txBody>
      </p:sp>
    </p:spTree>
    <p:extLst>
      <p:ext uri="{BB962C8B-B14F-4D97-AF65-F5344CB8AC3E}">
        <p14:creationId xmlns:p14="http://schemas.microsoft.com/office/powerpoint/2010/main" val="880263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4038600" y="2869612"/>
            <a:ext cx="10515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cs typeface="Times New Roman" panose="02020603050405020304" pitchFamily="18" charset="0"/>
              </a:rPr>
              <a:t>ĐOẠN TRÍCH “CẢNH NGÀY XUÂN”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xứ</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514600" y="5014740"/>
            <a:ext cx="10439400"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Nằm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lang="en-US" sz="4800"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Gặp</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gỡ</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và</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đính</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i="1" noProof="0" dirty="0" err="1">
                <a:solidFill>
                  <a:prstClr val="black"/>
                </a:solidFill>
                <a:latin typeface="Times New Roman" panose="02020603050405020304" pitchFamily="18" charset="0"/>
                <a:cs typeface="Times New Roman" panose="02020603050405020304" pitchFamily="18" charset="0"/>
              </a:rPr>
              <a:t>ước</a:t>
            </a:r>
            <a:r>
              <a:rPr lang="en-US" sz="4800" i="1" noProof="0" dirty="0">
                <a:solidFill>
                  <a:prstClr val="black"/>
                </a:solidFill>
                <a:latin typeface="Times New Roman" panose="02020603050405020304" pitchFamily="18" charset="0"/>
                <a:cs typeface="Times New Roman" panose="02020603050405020304" pitchFamily="18" charset="0"/>
              </a:rPr>
              <a:t> </a:t>
            </a:r>
            <a:r>
              <a:rPr lang="en-US" sz="4800" dirty="0">
                <a:solidFill>
                  <a:prstClr val="black"/>
                </a:solidFill>
                <a:latin typeface="Times New Roman" panose="02020603050405020304" pitchFamily="18" charset="0"/>
                <a:cs typeface="Times New Roman" panose="02020603050405020304" pitchFamily="18" charset="0"/>
              </a:rPr>
              <a:t>(</a:t>
            </a:r>
            <a:r>
              <a:rPr lang="en-US" sz="4800" dirty="0" err="1">
                <a:solidFill>
                  <a:prstClr val="black"/>
                </a:solidFill>
                <a:latin typeface="Times New Roman" panose="02020603050405020304" pitchFamily="18" charset="0"/>
                <a:cs typeface="Times New Roman" panose="02020603050405020304" pitchFamily="18" charset="0"/>
              </a:rPr>
              <a:t>từ</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dòng</a:t>
            </a:r>
            <a:r>
              <a:rPr lang="en-US" sz="4800" dirty="0">
                <a:solidFill>
                  <a:prstClr val="black"/>
                </a:solidFill>
                <a:latin typeface="Times New Roman" panose="02020603050405020304" pitchFamily="18" charset="0"/>
                <a:cs typeface="Times New Roman" panose="02020603050405020304" pitchFamily="18" charset="0"/>
              </a:rPr>
              <a:t> 39 </a:t>
            </a:r>
            <a:r>
              <a:rPr lang="en-US" sz="4800" dirty="0" err="1">
                <a:solidFill>
                  <a:prstClr val="black"/>
                </a:solidFill>
                <a:latin typeface="Times New Roman" panose="02020603050405020304" pitchFamily="18" charset="0"/>
                <a:cs typeface="Times New Roman" panose="02020603050405020304" pitchFamily="18" charset="0"/>
              </a:rPr>
              <a:t>đến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dòng</a:t>
            </a:r>
            <a:r>
              <a:rPr lang="en-US" sz="4800" dirty="0">
                <a:solidFill>
                  <a:prstClr val="black"/>
                </a:solidFill>
                <a:latin typeface="Times New Roman" panose="02020603050405020304" pitchFamily="18" charset="0"/>
                <a:cs typeface="Times New Roman" panose="02020603050405020304" pitchFamily="18" charset="0"/>
              </a:rPr>
              <a:t> 56)</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AE36DD76-84C1-DE12-D1AE-7733AF2CF4A1}"/>
              </a:ext>
            </a:extLst>
          </p:cNvPr>
          <p:cNvPicPr>
            <a:picLocks noChangeAspect="1"/>
          </p:cNvPicPr>
          <p:nvPr/>
        </p:nvPicPr>
        <p:blipFill>
          <a:blip r:embed="rId3"/>
          <a:stretch>
            <a:fillRect/>
          </a:stretch>
        </p:blipFill>
        <p:spPr>
          <a:xfrm>
            <a:off x="13411200" y="3938565"/>
            <a:ext cx="3695700" cy="5760472"/>
          </a:xfrm>
          <a:prstGeom prst="rect">
            <a:avLst/>
          </a:prstGeom>
        </p:spPr>
      </p:pic>
    </p:spTree>
    <p:extLst>
      <p:ext uri="{BB962C8B-B14F-4D97-AF65-F5344CB8AC3E}">
        <p14:creationId xmlns:p14="http://schemas.microsoft.com/office/powerpoint/2010/main" val="25699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4038600" y="2869612"/>
            <a:ext cx="10515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“CẢNH NGÀY XUÂN”</a:t>
            </a:r>
          </a:p>
        </p:txBody>
      </p:sp>
      <p:sp>
        <p:nvSpPr>
          <p:cNvPr id="12" name="TextBox 11">
            <a:extLst>
              <a:ext uri="{FF2B5EF4-FFF2-40B4-BE49-F238E27FC236}">
                <a16:creationId xmlns:a16="http://schemas.microsoft.com/office/drawing/2014/main" id="{89B1EDBF-B821-8215-0624-D7E390D2D78C}"/>
              </a:ext>
            </a:extLst>
          </p:cNvPr>
          <p:cNvSpPr txBox="1"/>
          <p:nvPr/>
        </p:nvSpPr>
        <p:spPr>
          <a:xfrm>
            <a:off x="5638800" y="3997778"/>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5791200" y="5125945"/>
            <a:ext cx="11320130" cy="304698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Thuý</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xuân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lễ</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tảo</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đạp</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4">
            <a:extLst>
              <a:ext uri="{FF2B5EF4-FFF2-40B4-BE49-F238E27FC236}">
                <a16:creationId xmlns:a16="http://schemas.microsoft.com/office/drawing/2014/main" id="{1D438196-4A80-6B38-DED8-0135AAA6CA86}"/>
              </a:ext>
            </a:extLst>
          </p:cNvPr>
          <p:cNvGrpSpPr/>
          <p:nvPr/>
        </p:nvGrpSpPr>
        <p:grpSpPr>
          <a:xfrm>
            <a:off x="457200" y="4619507"/>
            <a:ext cx="4972805" cy="5246370"/>
            <a:chOff x="0" y="0"/>
            <a:chExt cx="2077720" cy="2192020"/>
          </a:xfrm>
        </p:grpSpPr>
        <p:sp>
          <p:nvSpPr>
            <p:cNvPr id="7" name="Freeform 5">
              <a:extLst>
                <a:ext uri="{FF2B5EF4-FFF2-40B4-BE49-F238E27FC236}">
                  <a16:creationId xmlns:a16="http://schemas.microsoft.com/office/drawing/2014/main" id="{35384EDC-2939-9694-6B80-043FE314506C}"/>
                </a:ext>
              </a:extLst>
            </p:cNvPr>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3"/>
              <a:stretch>
                <a:fillRect t="-19179" b="-19179"/>
              </a:stretch>
            </a:blipFill>
          </p:spPr>
        </p:sp>
      </p:grpSp>
    </p:spTree>
    <p:extLst>
      <p:ext uri="{BB962C8B-B14F-4D97-AF65-F5344CB8AC3E}">
        <p14:creationId xmlns:p14="http://schemas.microsoft.com/office/powerpoint/2010/main" val="144874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89B1EDBF-B821-8215-0624-D7E390D2D78C}"/>
              </a:ext>
            </a:extLst>
          </p:cNvPr>
          <p:cNvSpPr txBox="1"/>
          <p:nvPr/>
        </p:nvSpPr>
        <p:spPr>
          <a:xfrm>
            <a:off x="4038600" y="2869612"/>
            <a:ext cx="105156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ĐOẠN TRÍCH “CẢNH NGÀY XUÂN”</a:t>
            </a:r>
          </a:p>
        </p:txBody>
      </p:sp>
      <p:sp>
        <p:nvSpPr>
          <p:cNvPr id="12" name="TextBox 11">
            <a:extLst>
              <a:ext uri="{FF2B5EF4-FFF2-40B4-BE49-F238E27FC236}">
                <a16:creationId xmlns:a16="http://schemas.microsoft.com/office/drawing/2014/main" id="{89B1EDBF-B821-8215-0624-D7E390D2D78C}"/>
              </a:ext>
            </a:extLst>
          </p:cNvPr>
          <p:cNvSpPr txBox="1"/>
          <p:nvPr/>
        </p:nvSpPr>
        <p:spPr>
          <a:xfrm>
            <a:off x="2176130" y="4000500"/>
            <a:ext cx="3048000" cy="67710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0363200" y="4610213"/>
            <a:ext cx="6858000" cy="144655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 (4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miêu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tả</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thiê</a:t>
            </a:r>
            <a:r>
              <a:rPr lang="en-US" sz="4400" dirty="0">
                <a:solidFill>
                  <a:prstClr val="black"/>
                </a:solidFill>
                <a:latin typeface="Times New Roman" panose="02020603050405020304" pitchFamily="18" charset="0"/>
                <a:cs typeface="Times New Roman" panose="02020603050405020304" pitchFamily="18" charset="0"/>
              </a:rPr>
              <a:t>n </a:t>
            </a:r>
            <a:r>
              <a:rPr lang="en-US" sz="4400" dirty="0" err="1">
                <a:solidFill>
                  <a:prstClr val="black"/>
                </a:solidFill>
                <a:latin typeface="Times New Roman" panose="02020603050405020304" pitchFamily="18" charset="0"/>
                <a:cs typeface="Times New Roman" panose="02020603050405020304" pitchFamily="18" charset="0"/>
              </a:rPr>
              <a:t>nhiên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mùa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xuân</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id="{4EC517FA-8FFD-40FE-5047-0F5B99A6ABC5}"/>
              </a:ext>
            </a:extLst>
          </p:cNvPr>
          <p:cNvSpPr/>
          <p:nvPr/>
        </p:nvSpPr>
        <p:spPr>
          <a:xfrm rot="2470405">
            <a:off x="6172200" y="4585752"/>
            <a:ext cx="4629873" cy="4114800"/>
          </a:xfrm>
          <a:custGeom>
            <a:avLst/>
            <a:gdLst/>
            <a:ahLst/>
            <a:cxnLst/>
            <a:rect l="l" t="t" r="r" b="b"/>
            <a:pathLst>
              <a:path w="4629873" h="4114800">
                <a:moveTo>
                  <a:pt x="0" y="0"/>
                </a:moveTo>
                <a:lnTo>
                  <a:pt x="4629874" y="0"/>
                </a:lnTo>
                <a:lnTo>
                  <a:pt x="46298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0C7C393F-05A4-B120-F312-F0FEBAC9CAE0}"/>
              </a:ext>
            </a:extLst>
          </p:cNvPr>
          <p:cNvSpPr txBox="1"/>
          <p:nvPr/>
        </p:nvSpPr>
        <p:spPr>
          <a:xfrm>
            <a:off x="9949543" y="7810500"/>
            <a:ext cx="6738257"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2 (8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khung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Thanh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minh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528839E-7E76-2225-0801-52B53E0CA201}"/>
              </a:ext>
            </a:extLst>
          </p:cNvPr>
          <p:cNvSpPr txBox="1"/>
          <p:nvPr/>
        </p:nvSpPr>
        <p:spPr>
          <a:xfrm>
            <a:off x="609600" y="5872650"/>
            <a:ext cx="5105400" cy="280076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1" baseline="0" dirty="0">
                <a:solidFill>
                  <a:prstClr val="black"/>
                </a:solidFill>
                <a:latin typeface="Times New Roman" panose="02020603050405020304" pitchFamily="18" charset="0"/>
                <a:cs typeface="Times New Roman" panose="02020603050405020304" pitchFamily="18" charset="0"/>
              </a:rPr>
              <a: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Phần</a:t>
            </a:r>
            <a:r>
              <a:rPr lang="en-US" sz="4400" b="1" dirty="0">
                <a:solidFill>
                  <a:prstClr val="black"/>
                </a:solidFill>
                <a:latin typeface="Times New Roman" panose="02020603050405020304" pitchFamily="18" charset="0"/>
                <a:cs typeface="Times New Roman" panose="02020603050405020304" pitchFamily="18" charset="0"/>
              </a:rPr>
              <a:t> 3 (</a:t>
            </a:r>
            <a:r>
              <a:rPr lang="en-US" sz="4400" b="1" dirty="0" err="1">
                <a:solidFill>
                  <a:prstClr val="black"/>
                </a:solidFill>
                <a:latin typeface="Times New Roman" panose="02020603050405020304" pitchFamily="18" charset="0"/>
                <a:cs typeface="Times New Roman" panose="02020603050405020304" pitchFamily="18" charset="0"/>
              </a:rPr>
              <a:t>còn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lại</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sau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buổi</a:t>
            </a:r>
            <a:r>
              <a:rPr lang="en-US" sz="4400" dirty="0">
                <a:solidFill>
                  <a:prstClr val="black"/>
                </a:solidFill>
                <a:latin typeface="Times New Roman" panose="02020603050405020304" pitchFamily="18" charset="0"/>
                <a:cs typeface="Times New Roman" panose="02020603050405020304" pitchFamily="18" charset="0"/>
              </a:rPr>
              <a:t> du </a:t>
            </a:r>
            <a:r>
              <a:rPr lang="en-US" sz="4400" dirty="0" err="1">
                <a:solidFill>
                  <a:prstClr val="black"/>
                </a:solidFill>
                <a:latin typeface="Times New Roman" panose="02020603050405020304" pitchFamily="18" charset="0"/>
                <a:cs typeface="Times New Roman" panose="02020603050405020304" pitchFamily="18" charset="0"/>
              </a:rPr>
              <a:t>xuân</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6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sp>
        <p:nvSpPr>
          <p:cNvPr id="6" name="TextBox 4">
            <a:extLst>
              <a:ext uri="{FF2B5EF4-FFF2-40B4-BE49-F238E27FC236}">
                <a16:creationId xmlns:a16="http://schemas.microsoft.com/office/drawing/2014/main" id="{87005886-F06D-27B5-5D3F-CE5AEF616F79}"/>
              </a:ext>
            </a:extLst>
          </p:cNvPr>
          <p:cNvSpPr txBox="1"/>
          <p:nvPr/>
        </p:nvSpPr>
        <p:spPr>
          <a:xfrm>
            <a:off x="609600" y="3866895"/>
            <a:ext cx="871742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II. </a:t>
            </a:r>
          </a:p>
          <a:p>
            <a:pPr algn="ctr"/>
            <a:r>
              <a:rPr lang="en-US" sz="7200" dirty="0">
                <a:solidFill>
                  <a:srgbClr val="870000"/>
                </a:solidFill>
                <a:latin typeface="#9Slide04 Podkova ExtraBold" panose="00000900000000000000" pitchFamily="2" charset="0"/>
                <a:cs typeface="Times New Roman" panose="02020603050405020304" pitchFamily="18" charset="0"/>
              </a:rPr>
              <a:t>TÌM HIỂU CHI TIẾT</a:t>
            </a:r>
          </a:p>
        </p:txBody>
      </p:sp>
      <p:grpSp>
        <p:nvGrpSpPr>
          <p:cNvPr id="3" name="Group 2">
            <a:extLst>
              <a:ext uri="{FF2B5EF4-FFF2-40B4-BE49-F238E27FC236}">
                <a16:creationId xmlns:a16="http://schemas.microsoft.com/office/drawing/2014/main" id="{280847F7-4648-F8E2-843C-7A7509542F68}"/>
              </a:ext>
            </a:extLst>
          </p:cNvPr>
          <p:cNvGrpSpPr>
            <a:grpSpLocks noChangeAspect="1"/>
          </p:cNvGrpSpPr>
          <p:nvPr/>
        </p:nvGrpSpPr>
        <p:grpSpPr>
          <a:xfrm>
            <a:off x="9544883" y="-161805"/>
            <a:ext cx="9910986" cy="10610610"/>
            <a:chOff x="0" y="0"/>
            <a:chExt cx="5933440" cy="6352286"/>
          </a:xfrm>
        </p:grpSpPr>
        <p:sp>
          <p:nvSpPr>
            <p:cNvPr id="4" name="Freeform 3">
              <a:extLst>
                <a:ext uri="{FF2B5EF4-FFF2-40B4-BE49-F238E27FC236}">
                  <a16:creationId xmlns:a16="http://schemas.microsoft.com/office/drawing/2014/main" id="{3BE87275-7E5B-5E53-8829-6347DB195DED}"/>
                </a:ext>
              </a:extLst>
            </p:cNvPr>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r="-27255"/>
              </a:stretch>
            </a:blipFill>
          </p:spPr>
        </p:sp>
      </p:grpSp>
    </p:spTree>
    <p:extLst>
      <p:ext uri="{BB962C8B-B14F-4D97-AF65-F5344CB8AC3E}">
        <p14:creationId xmlns:p14="http://schemas.microsoft.com/office/powerpoint/2010/main" val="385163946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4481218"/>
            <a:ext cx="18342191" cy="2743201"/>
            <a:chOff x="-305" y="2987478"/>
            <a:chExt cx="12188952" cy="1828800"/>
          </a:xfrm>
        </p:grpSpPr>
        <p:sp>
          <p:nvSpPr>
            <p:cNvPr id="11" name="Freeform: Shape 10">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54E18942-F45C-4C9A-0130-0AA15FD5F563}"/>
              </a:ext>
            </a:extLst>
          </p:cNvPr>
          <p:cNvSpPr txBox="1"/>
          <p:nvPr/>
        </p:nvSpPr>
        <p:spPr>
          <a:xfrm>
            <a:off x="9705370" y="6826555"/>
            <a:ext cx="7389617" cy="226490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700" dirty="0">
              <a:solidFill>
                <a:schemeClr val="tx2"/>
              </a:solidFill>
            </a:endParaRPr>
          </a:p>
        </p:txBody>
      </p:sp>
      <p:sp>
        <p:nvSpPr>
          <p:cNvPr id="17" name="TextBox 4">
            <a:extLst>
              <a:ext uri="{FF2B5EF4-FFF2-40B4-BE49-F238E27FC236}">
                <a16:creationId xmlns:a16="http://schemas.microsoft.com/office/drawing/2014/main" id="{87005886-F06D-27B5-5D3F-CE5AEF616F79}"/>
              </a:ext>
            </a:extLst>
          </p:cNvPr>
          <p:cNvSpPr txBox="1"/>
          <p:nvPr/>
        </p:nvSpPr>
        <p:spPr>
          <a:xfrm>
            <a:off x="7518924" y="3667389"/>
            <a:ext cx="11119110" cy="1846659"/>
          </a:xfrm>
          <a:prstGeom prst="rect">
            <a:avLst/>
          </a:prstGeom>
        </p:spPr>
        <p:txBody>
          <a:bodyPr wrap="square" lIns="0" tIns="0" rIns="0" bIns="0" rtlCol="0" anchor="t">
            <a:spAutoFit/>
          </a:bodyPr>
          <a:lstStyle/>
          <a:p>
            <a:pPr algn="ctr"/>
            <a:r>
              <a:rPr lang="en-US" sz="6000" dirty="0">
                <a:solidFill>
                  <a:srgbClr val="870000"/>
                </a:solidFill>
                <a:latin typeface="#9Slide04 Podkova ExtraBold" panose="00000900000000000000" pitchFamily="2" charset="0"/>
                <a:cs typeface="Times New Roman" panose="02020603050405020304" pitchFamily="18" charset="0"/>
              </a:rPr>
              <a:t>I. </a:t>
            </a:r>
          </a:p>
          <a:p>
            <a:pPr algn="ctr"/>
            <a:r>
              <a:rPr lang="en-US" sz="6000" dirty="0">
                <a:solidFill>
                  <a:srgbClr val="870000"/>
                </a:solidFill>
                <a:latin typeface="#9Slide04 Podkova ExtraBold" panose="00000900000000000000" pitchFamily="2" charset="0"/>
                <a:cs typeface="Times New Roman" panose="02020603050405020304" pitchFamily="18" charset="0"/>
              </a:rPr>
              <a:t>ĐỌC- TÌM HIỂU CHUNG</a:t>
            </a:r>
          </a:p>
        </p:txBody>
      </p:sp>
      <p:grpSp>
        <p:nvGrpSpPr>
          <p:cNvPr id="2" name="Group 4">
            <a:extLst>
              <a:ext uri="{FF2B5EF4-FFF2-40B4-BE49-F238E27FC236}">
                <a16:creationId xmlns:a16="http://schemas.microsoft.com/office/drawing/2014/main" id="{0F9CDDB7-7DE6-C6BB-3EED-79DAABA13EF0}"/>
              </a:ext>
            </a:extLst>
          </p:cNvPr>
          <p:cNvGrpSpPr/>
          <p:nvPr/>
        </p:nvGrpSpPr>
        <p:grpSpPr>
          <a:xfrm>
            <a:off x="381000" y="864206"/>
            <a:ext cx="8318437" cy="8776053"/>
            <a:chOff x="0" y="0"/>
            <a:chExt cx="2077720" cy="2192020"/>
          </a:xfrm>
        </p:grpSpPr>
        <p:sp>
          <p:nvSpPr>
            <p:cNvPr id="4" name="Freeform 5">
              <a:extLst>
                <a:ext uri="{FF2B5EF4-FFF2-40B4-BE49-F238E27FC236}">
                  <a16:creationId xmlns:a16="http://schemas.microsoft.com/office/drawing/2014/main" id="{B34968D0-B3EB-F8CC-1A32-6A2A0C36AE6E}"/>
                </a:ext>
              </a:extLst>
            </p:cNvPr>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3"/>
              <a:stretch>
                <a:fillRect t="-19179" b="-19179"/>
              </a:stretch>
            </a:blipFill>
          </p:spPr>
        </p:sp>
      </p:grpSp>
    </p:spTree>
    <p:extLst>
      <p:ext uri="{BB962C8B-B14F-4D97-AF65-F5344CB8AC3E}">
        <p14:creationId xmlns:p14="http://schemas.microsoft.com/office/powerpoint/2010/main" val="64773505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423C6-8B06-F074-A0F6-EFAE39B24225}"/>
              </a:ext>
            </a:extLst>
          </p:cNvPr>
          <p:cNvSpPr txBox="1"/>
          <p:nvPr/>
        </p:nvSpPr>
        <p:spPr>
          <a:xfrm>
            <a:off x="2446099" y="5676900"/>
            <a:ext cx="13487400" cy="2554545"/>
          </a:xfrm>
          <a:prstGeom prst="rect">
            <a:avLst/>
          </a:prstGeom>
          <a:noFill/>
        </p:spPr>
        <p:txBody>
          <a:bodyPr wrap="square" rtlCol="0">
            <a:spAutoFit/>
          </a:bodyPr>
          <a:lstStyle/>
          <a:p>
            <a:pPr algn="ctr"/>
            <a:r>
              <a:rPr lang="en-US" sz="8000" b="1" dirty="0">
                <a:solidFill>
                  <a:srgbClr val="870000"/>
                </a:solidFill>
                <a:latin typeface="#9Slide05 SVNCookie" panose="020B0606040200020203" pitchFamily="34" charset="0"/>
                <a:cs typeface="Times New Roman" pitchFamily="18" charset="0"/>
              </a:rPr>
              <a:t>1. </a:t>
            </a:r>
          </a:p>
          <a:p>
            <a:pPr algn="ctr"/>
            <a:r>
              <a:rPr lang="en-US" sz="8000" b="1" dirty="0" err="1">
                <a:solidFill>
                  <a:srgbClr val="870000"/>
                </a:solidFill>
                <a:latin typeface="#9Slide05 SVNCookie" panose="020B0606040200020203" pitchFamily="34" charset="0"/>
                <a:cs typeface="Times New Roman" pitchFamily="18" charset="0"/>
              </a:rPr>
              <a:t>Nội</a:t>
            </a:r>
            <a:r>
              <a:rPr lang="en-US" sz="8000" b="1" dirty="0">
                <a:solidFill>
                  <a:srgbClr val="870000"/>
                </a:solidFill>
                <a:latin typeface="#9Slide05 SVNCookie" panose="020B0606040200020203" pitchFamily="34" charset="0"/>
                <a:cs typeface="Times New Roman" pitchFamily="18" charset="0"/>
              </a:rPr>
              <a:t> dung </a:t>
            </a:r>
            <a:r>
              <a:rPr lang="en-US" sz="8000" b="1" dirty="0" err="1">
                <a:solidFill>
                  <a:srgbClr val="870000"/>
                </a:solidFill>
                <a:latin typeface="#9Slide05 SVNCookie" panose="020B0606040200020203" pitchFamily="34" charset="0"/>
                <a:cs typeface="Times New Roman" pitchFamily="18" charset="0"/>
              </a:rPr>
              <a:t>và</a:t>
            </a:r>
            <a:r>
              <a:rPr lang="en-US" sz="8000" b="1" dirty="0">
                <a:solidFill>
                  <a:srgbClr val="870000"/>
                </a:solidFill>
                <a:latin typeface="#9Slide05 SVNCookie" panose="020B0606040200020203" pitchFamily="34" charset="0"/>
                <a:cs typeface="Times New Roman" pitchFamily="18" charset="0"/>
              </a:rPr>
              <a:t> ý </a:t>
            </a:r>
            <a:r>
              <a:rPr lang="en-US" sz="8000" b="1" dirty="0" err="1">
                <a:solidFill>
                  <a:srgbClr val="870000"/>
                </a:solidFill>
                <a:latin typeface="#9Slide05 SVNCookie" panose="020B0606040200020203" pitchFamily="34" charset="0"/>
                <a:cs typeface="Times New Roman" pitchFamily="18" charset="0"/>
              </a:rPr>
              <a:t>nghĩa</a:t>
            </a:r>
            <a:r>
              <a:rPr lang="en-US" sz="8000" b="1" dirty="0">
                <a:solidFill>
                  <a:srgbClr val="870000"/>
                </a:solidFill>
                <a:latin typeface="#9Slide05 SVNCookie" panose="020B0606040200020203" pitchFamily="34" charset="0"/>
                <a:cs typeface="Times New Roman" pitchFamily="18" charset="0"/>
              </a:rPr>
              <a:t> </a:t>
            </a:r>
            <a:r>
              <a:rPr lang="en-US" sz="8000" b="1" dirty="0" err="1">
                <a:solidFill>
                  <a:srgbClr val="870000"/>
                </a:solidFill>
                <a:latin typeface="#9Slide05 SVNCookie" panose="020B0606040200020203" pitchFamily="34" charset="0"/>
                <a:cs typeface="Times New Roman" pitchFamily="18" charset="0"/>
              </a:rPr>
              <a:t>của</a:t>
            </a:r>
            <a:r>
              <a:rPr lang="en-US" sz="8000" b="1" dirty="0">
                <a:solidFill>
                  <a:srgbClr val="870000"/>
                </a:solidFill>
                <a:latin typeface="#9Slide05 SVNCookie" panose="020B0606040200020203" pitchFamily="34" charset="0"/>
                <a:cs typeface="Times New Roman" pitchFamily="18" charset="0"/>
              </a:rPr>
              <a:t> </a:t>
            </a:r>
            <a:r>
              <a:rPr lang="en-US" sz="8000" b="1" dirty="0" err="1">
                <a:solidFill>
                  <a:srgbClr val="870000"/>
                </a:solidFill>
                <a:latin typeface="#9Slide05 SVNCookie" panose="020B0606040200020203" pitchFamily="34" charset="0"/>
                <a:cs typeface="Times New Roman" pitchFamily="18" charset="0"/>
              </a:rPr>
              <a:t>đoạn</a:t>
            </a:r>
            <a:r>
              <a:rPr lang="en-US" sz="8000" b="1" dirty="0">
                <a:solidFill>
                  <a:srgbClr val="870000"/>
                </a:solidFill>
                <a:latin typeface="#9Slide05 SVNCookie" panose="020B0606040200020203" pitchFamily="34" charset="0"/>
                <a:cs typeface="Times New Roman" pitchFamily="18" charset="0"/>
              </a:rPr>
              <a:t> </a:t>
            </a:r>
            <a:r>
              <a:rPr lang="en-US" sz="8000" b="1" dirty="0" err="1">
                <a:solidFill>
                  <a:srgbClr val="870000"/>
                </a:solidFill>
                <a:latin typeface="#9Slide05 SVNCookie" panose="020B0606040200020203" pitchFamily="34" charset="0"/>
                <a:cs typeface="Times New Roman" pitchFamily="18" charset="0"/>
              </a:rPr>
              <a:t>trích</a:t>
            </a:r>
            <a:endParaRPr lang="en-US" sz="8000" b="1" dirty="0">
              <a:solidFill>
                <a:srgbClr val="870000"/>
              </a:solidFill>
              <a:latin typeface="#9Slide05 SVNCookie" panose="020B0606040200020203" pitchFamily="34" charset="0"/>
              <a:cs typeface="Times New Roman" pitchFamily="18" charset="0"/>
            </a:endParaRPr>
          </a:p>
        </p:txBody>
      </p:sp>
      <p:grpSp>
        <p:nvGrpSpPr>
          <p:cNvPr id="3" name="Group 2">
            <a:extLst>
              <a:ext uri="{FF2B5EF4-FFF2-40B4-BE49-F238E27FC236}">
                <a16:creationId xmlns:a16="http://schemas.microsoft.com/office/drawing/2014/main" id="{4594ECCC-1747-9267-9C65-38D560EE679D}"/>
              </a:ext>
            </a:extLst>
          </p:cNvPr>
          <p:cNvGrpSpPr>
            <a:grpSpLocks noChangeAspect="1"/>
          </p:cNvGrpSpPr>
          <p:nvPr/>
        </p:nvGrpSpPr>
        <p:grpSpPr>
          <a:xfrm>
            <a:off x="0" y="342900"/>
            <a:ext cx="18470880" cy="3915467"/>
            <a:chOff x="0" y="0"/>
            <a:chExt cx="6347587" cy="1345565"/>
          </a:xfrm>
        </p:grpSpPr>
        <p:sp>
          <p:nvSpPr>
            <p:cNvPr id="4" name="Freeform 3">
              <a:extLst>
                <a:ext uri="{FF2B5EF4-FFF2-40B4-BE49-F238E27FC236}">
                  <a16:creationId xmlns:a16="http://schemas.microsoft.com/office/drawing/2014/main" id="{32635CAD-41B9-08EF-CC17-0287B9D9613D}"/>
                </a:ext>
              </a:extLst>
            </p:cNvPr>
            <p:cNvSpPr/>
            <p:nvPr/>
          </p:nvSpPr>
          <p:spPr>
            <a:xfrm>
              <a:off x="-31369" y="-209296"/>
              <a:ext cx="6378956" cy="1740916"/>
            </a:xfrm>
            <a:custGeom>
              <a:avLst/>
              <a:gdLst/>
              <a:ahLst/>
              <a:cxnLst/>
              <a:rect l="l" t="t" r="r" b="b"/>
              <a:pathLst>
                <a:path w="6378956" h="1740916">
                  <a:moveTo>
                    <a:pt x="6378956" y="1134999"/>
                  </a:moveTo>
                  <a:cubicBezTo>
                    <a:pt x="6342634" y="1176782"/>
                    <a:pt x="6112891" y="1161669"/>
                    <a:pt x="6015990" y="1295146"/>
                  </a:cubicBezTo>
                  <a:cubicBezTo>
                    <a:pt x="5865876" y="1271778"/>
                    <a:pt x="5735447" y="1277239"/>
                    <a:pt x="5567426" y="1252728"/>
                  </a:cubicBezTo>
                  <a:cubicBezTo>
                    <a:pt x="5474335" y="1326642"/>
                    <a:pt x="5463413" y="1210691"/>
                    <a:pt x="5123815" y="1375664"/>
                  </a:cubicBezTo>
                  <a:cubicBezTo>
                    <a:pt x="5102987" y="1334643"/>
                    <a:pt x="4844161" y="1427099"/>
                    <a:pt x="4600829" y="1507744"/>
                  </a:cubicBezTo>
                  <a:cubicBezTo>
                    <a:pt x="4146042" y="1377696"/>
                    <a:pt x="3857625" y="1458595"/>
                    <a:pt x="3503295" y="1386078"/>
                  </a:cubicBezTo>
                  <a:cubicBezTo>
                    <a:pt x="3088259" y="1452372"/>
                    <a:pt x="3392551" y="1483741"/>
                    <a:pt x="2598420" y="1452499"/>
                  </a:cubicBezTo>
                  <a:cubicBezTo>
                    <a:pt x="2501392" y="1385443"/>
                    <a:pt x="2489581" y="1587246"/>
                    <a:pt x="2168144" y="1487551"/>
                  </a:cubicBezTo>
                  <a:cubicBezTo>
                    <a:pt x="2055114" y="1521968"/>
                    <a:pt x="1902714" y="1574546"/>
                    <a:pt x="1832991" y="1512189"/>
                  </a:cubicBezTo>
                  <a:cubicBezTo>
                    <a:pt x="1742186" y="1447546"/>
                    <a:pt x="1762379" y="1552829"/>
                    <a:pt x="1646428" y="1549781"/>
                  </a:cubicBezTo>
                  <a:cubicBezTo>
                    <a:pt x="1574292" y="1555242"/>
                    <a:pt x="1487678" y="1422781"/>
                    <a:pt x="1435608" y="1498219"/>
                  </a:cubicBezTo>
                  <a:cubicBezTo>
                    <a:pt x="1270762" y="1600962"/>
                    <a:pt x="1299337" y="1513840"/>
                    <a:pt x="1060704" y="1548892"/>
                  </a:cubicBezTo>
                  <a:cubicBezTo>
                    <a:pt x="685292" y="1593215"/>
                    <a:pt x="519049" y="1373251"/>
                    <a:pt x="116967" y="1446276"/>
                  </a:cubicBezTo>
                  <a:cubicBezTo>
                    <a:pt x="9017" y="1365885"/>
                    <a:pt x="37465" y="1740916"/>
                    <a:pt x="38100" y="450469"/>
                  </a:cubicBezTo>
                  <a:cubicBezTo>
                    <a:pt x="0" y="0"/>
                    <a:pt x="103124" y="339217"/>
                    <a:pt x="895096" y="234315"/>
                  </a:cubicBezTo>
                  <a:cubicBezTo>
                    <a:pt x="1367790" y="249682"/>
                    <a:pt x="1303528" y="490093"/>
                    <a:pt x="2685923" y="413131"/>
                  </a:cubicBezTo>
                  <a:cubicBezTo>
                    <a:pt x="2866009" y="399796"/>
                    <a:pt x="2796794" y="516763"/>
                    <a:pt x="3470275" y="525780"/>
                  </a:cubicBezTo>
                  <a:cubicBezTo>
                    <a:pt x="3654171" y="536448"/>
                    <a:pt x="3837305" y="641731"/>
                    <a:pt x="4091686" y="653796"/>
                  </a:cubicBezTo>
                  <a:cubicBezTo>
                    <a:pt x="4312793" y="792734"/>
                    <a:pt x="4348099" y="752094"/>
                    <a:pt x="4643247" y="821436"/>
                  </a:cubicBezTo>
                  <a:cubicBezTo>
                    <a:pt x="5227955" y="932815"/>
                    <a:pt x="5593207" y="772922"/>
                    <a:pt x="6378956" y="1134999"/>
                  </a:cubicBezTo>
                  <a:close/>
                </a:path>
              </a:pathLst>
            </a:custGeom>
            <a:blipFill>
              <a:blip r:embed="rId3"/>
              <a:stretch>
                <a:fillRect t="-73926" b="-73926"/>
              </a:stretch>
            </a:blipFill>
          </p:spPr>
        </p:sp>
      </p:grpSp>
    </p:spTree>
    <p:extLst>
      <p:ext uri="{BB962C8B-B14F-4D97-AF65-F5344CB8AC3E}">
        <p14:creationId xmlns:p14="http://schemas.microsoft.com/office/powerpoint/2010/main" val="1382662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0423C6-8B06-F074-A0F6-EFAE39B24225}"/>
              </a:ext>
            </a:extLst>
          </p:cNvPr>
          <p:cNvSpPr txBox="1"/>
          <p:nvPr/>
        </p:nvSpPr>
        <p:spPr>
          <a:xfrm>
            <a:off x="763772" y="495300"/>
            <a:ext cx="13487400" cy="769441"/>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a.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mùa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xuân</a:t>
            </a:r>
            <a:endParaRPr lang="en-US" sz="4400" b="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CB0423C6-8B06-F074-A0F6-EFAE39B24225}"/>
              </a:ext>
            </a:extLst>
          </p:cNvPr>
          <p:cNvSpPr txBox="1"/>
          <p:nvPr/>
        </p:nvSpPr>
        <p:spPr>
          <a:xfrm>
            <a:off x="762000" y="1838990"/>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Thời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i="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B0423C6-8B06-F074-A0F6-EFAE39B24225}"/>
              </a:ext>
            </a:extLst>
          </p:cNvPr>
          <p:cNvSpPr txBox="1"/>
          <p:nvPr/>
        </p:nvSpPr>
        <p:spPr>
          <a:xfrm>
            <a:off x="2133600" y="4812743"/>
            <a:ext cx="13487400" cy="769441"/>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Thiều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quang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chín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chục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đã</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ngoài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sáu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mươi</a:t>
            </a:r>
            <a:r>
              <a:rPr lang="en-US" sz="4400" i="1" dirty="0">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CB0423C6-8B06-F074-A0F6-EFAE39B24225}"/>
              </a:ext>
            </a:extLst>
          </p:cNvPr>
          <p:cNvSpPr txBox="1"/>
          <p:nvPr/>
        </p:nvSpPr>
        <p:spPr>
          <a:xfrm>
            <a:off x="762000" y="6819900"/>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Cỏ</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mởn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ngát</a:t>
            </a:r>
            <a:endParaRPr lang="en-US" sz="4400"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CB0423C6-8B06-F074-A0F6-EFAE39B24225}"/>
              </a:ext>
            </a:extLst>
          </p:cNvPr>
          <p:cNvSpPr txBox="1"/>
          <p:nvPr/>
        </p:nvSpPr>
        <p:spPr>
          <a:xfrm>
            <a:off x="2819400" y="7832113"/>
            <a:ext cx="13487400" cy="1446550"/>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Cỏ</a:t>
            </a:r>
            <a:r>
              <a:rPr lang="en-US" sz="4400" i="1" dirty="0">
                <a:latin typeface="Times New Roman" pitchFamily="18" charset="0"/>
                <a:cs typeface="Times New Roman" pitchFamily="18" charset="0"/>
              </a:rPr>
              <a:t> non </a:t>
            </a:r>
            <a:r>
              <a:rPr lang="en-US" sz="4400" i="1" dirty="0" err="1">
                <a:latin typeface="Times New Roman" pitchFamily="18" charset="0"/>
                <a:cs typeface="Times New Roman" pitchFamily="18" charset="0"/>
              </a:rPr>
              <a:t>xanh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tận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chân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trời</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Cành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lê</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trắng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điểm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một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vài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hoa</a:t>
            </a:r>
            <a:r>
              <a:rPr lang="en-US" sz="4400" i="1" dirty="0">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id="{CB0423C6-8B06-F074-A0F6-EFAE39B24225}"/>
              </a:ext>
            </a:extLst>
          </p:cNvPr>
          <p:cNvSpPr txBox="1"/>
          <p:nvPr/>
        </p:nvSpPr>
        <p:spPr>
          <a:xfrm>
            <a:off x="762000" y="3018227"/>
            <a:ext cx="13487400" cy="769441"/>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CB0423C6-8B06-F074-A0F6-EFAE39B24225}"/>
              </a:ext>
            </a:extLst>
          </p:cNvPr>
          <p:cNvSpPr txBox="1"/>
          <p:nvPr/>
        </p:nvSpPr>
        <p:spPr>
          <a:xfrm>
            <a:off x="776177" y="5755223"/>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én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biểu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067967C0-9104-9351-462F-7B502CFA072A}"/>
              </a:ext>
            </a:extLst>
          </p:cNvPr>
          <p:cNvSpPr txBox="1"/>
          <p:nvPr/>
        </p:nvSpPr>
        <p:spPr>
          <a:xfrm>
            <a:off x="776177" y="3920955"/>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11" name="Freeform 8">
            <a:extLst>
              <a:ext uri="{FF2B5EF4-FFF2-40B4-BE49-F238E27FC236}">
                <a16:creationId xmlns:a16="http://schemas.microsoft.com/office/drawing/2014/main" id="{3CBAF9E7-B692-8BA7-6234-3B31A7421707}"/>
              </a:ext>
            </a:extLst>
          </p:cNvPr>
          <p:cNvSpPr/>
          <p:nvPr/>
        </p:nvSpPr>
        <p:spPr>
          <a:xfrm>
            <a:off x="12192000" y="33662"/>
            <a:ext cx="5867399" cy="3916490"/>
          </a:xfrm>
          <a:custGeom>
            <a:avLst/>
            <a:gdLst/>
            <a:ahLst/>
            <a:cxnLst/>
            <a:rect l="l" t="t" r="r" b="b"/>
            <a:pathLst>
              <a:path w="3329096" h="2222172">
                <a:moveTo>
                  <a:pt x="0" y="0"/>
                </a:moveTo>
                <a:lnTo>
                  <a:pt x="3329097" y="0"/>
                </a:lnTo>
                <a:lnTo>
                  <a:pt x="3329097" y="2222172"/>
                </a:lnTo>
                <a:lnTo>
                  <a:pt x="0" y="2222172"/>
                </a:lnTo>
                <a:lnTo>
                  <a:pt x="0" y="0"/>
                </a:lnTo>
                <a:close/>
              </a:path>
            </a:pathLst>
          </a:custGeom>
          <a:blipFill>
            <a:blip r:embed="rId3"/>
            <a:stretch>
              <a:fillRect/>
            </a:stretch>
          </a:blipFill>
        </p:spPr>
      </p:sp>
      <p:sp>
        <p:nvSpPr>
          <p:cNvPr id="14" name="Freeform 3">
            <a:extLst>
              <a:ext uri="{FF2B5EF4-FFF2-40B4-BE49-F238E27FC236}">
                <a16:creationId xmlns:a16="http://schemas.microsoft.com/office/drawing/2014/main" id="{CA748E9C-F442-EE03-CFC5-7B30D6A6713A}"/>
              </a:ext>
            </a:extLst>
          </p:cNvPr>
          <p:cNvSpPr/>
          <p:nvPr/>
        </p:nvSpPr>
        <p:spPr>
          <a:xfrm>
            <a:off x="15208931" y="7073131"/>
            <a:ext cx="4634138" cy="3655177"/>
          </a:xfrm>
          <a:custGeom>
            <a:avLst/>
            <a:gdLst/>
            <a:ahLst/>
            <a:cxnLst/>
            <a:rect l="l" t="t" r="r" b="b"/>
            <a:pathLst>
              <a:path w="4634138" h="3655177">
                <a:moveTo>
                  <a:pt x="0" y="0"/>
                </a:moveTo>
                <a:lnTo>
                  <a:pt x="4634138" y="0"/>
                </a:lnTo>
                <a:lnTo>
                  <a:pt x="4634138" y="3655177"/>
                </a:lnTo>
                <a:lnTo>
                  <a:pt x="0" y="3655177"/>
                </a:lnTo>
                <a:lnTo>
                  <a:pt x="0" y="0"/>
                </a:lnTo>
                <a:close/>
              </a:path>
            </a:pathLst>
          </a:custGeom>
          <a:blipFill>
            <a:blip r:embed="rId4"/>
            <a:stretch>
              <a:fillRect/>
            </a:stretch>
          </a:blipFill>
        </p:spPr>
      </p:sp>
      <p:sp>
        <p:nvSpPr>
          <p:cNvPr id="15" name="Freeform 2">
            <a:extLst>
              <a:ext uri="{FF2B5EF4-FFF2-40B4-BE49-F238E27FC236}">
                <a16:creationId xmlns:a16="http://schemas.microsoft.com/office/drawing/2014/main" id="{A2E68B0A-462D-EF73-157E-A597A037E392}"/>
              </a:ext>
            </a:extLst>
          </p:cNvPr>
          <p:cNvSpPr/>
          <p:nvPr/>
        </p:nvSpPr>
        <p:spPr>
          <a:xfrm>
            <a:off x="-1524000" y="9266362"/>
            <a:ext cx="5547782" cy="2385546"/>
          </a:xfrm>
          <a:custGeom>
            <a:avLst/>
            <a:gdLst/>
            <a:ahLst/>
            <a:cxnLst/>
            <a:rect l="l" t="t" r="r" b="b"/>
            <a:pathLst>
              <a:path w="8186793" h="3520321">
                <a:moveTo>
                  <a:pt x="0" y="0"/>
                </a:moveTo>
                <a:lnTo>
                  <a:pt x="8186793" y="0"/>
                </a:lnTo>
                <a:lnTo>
                  <a:pt x="8186793" y="3520321"/>
                </a:lnTo>
                <a:lnTo>
                  <a:pt x="0" y="3520321"/>
                </a:lnTo>
                <a:lnTo>
                  <a:pt x="0" y="0"/>
                </a:lnTo>
                <a:close/>
              </a:path>
            </a:pathLst>
          </a:custGeom>
          <a:blipFill>
            <a:blip r:embed="rId5"/>
            <a:stretch>
              <a:fillRect/>
            </a:stretch>
          </a:blipFill>
        </p:spPr>
      </p:sp>
    </p:spTree>
    <p:extLst>
      <p:ext uri="{BB962C8B-B14F-4D97-AF65-F5344CB8AC3E}">
        <p14:creationId xmlns:p14="http://schemas.microsoft.com/office/powerpoint/2010/main" val="8173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423C6-8B06-F074-A0F6-EFAE39B24225}"/>
              </a:ext>
            </a:extLst>
          </p:cNvPr>
          <p:cNvSpPr txBox="1"/>
          <p:nvPr/>
        </p:nvSpPr>
        <p:spPr>
          <a:xfrm>
            <a:off x="763772" y="495300"/>
            <a:ext cx="13487400" cy="769441"/>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a.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mùa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xuân</a:t>
            </a:r>
            <a:endParaRPr lang="en-US" sz="4400" b="1" dirty="0">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CB0423C6-8B06-F074-A0F6-EFAE39B24225}"/>
              </a:ext>
            </a:extLst>
          </p:cNvPr>
          <p:cNvSpPr txBox="1"/>
          <p:nvPr/>
        </p:nvSpPr>
        <p:spPr>
          <a:xfrm>
            <a:off x="762000" y="1838990"/>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Thời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i="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CB0423C6-8B06-F074-A0F6-EFAE39B24225}"/>
              </a:ext>
            </a:extLst>
          </p:cNvPr>
          <p:cNvSpPr txBox="1"/>
          <p:nvPr/>
        </p:nvSpPr>
        <p:spPr>
          <a:xfrm>
            <a:off x="731874" y="5911783"/>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Cỏ</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mởn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ngát</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B0423C6-8B06-F074-A0F6-EFAE39B24225}"/>
              </a:ext>
            </a:extLst>
          </p:cNvPr>
          <p:cNvSpPr txBox="1"/>
          <p:nvPr/>
        </p:nvSpPr>
        <p:spPr>
          <a:xfrm>
            <a:off x="762000" y="3018227"/>
            <a:ext cx="13487400" cy="1446550"/>
          </a:xfrm>
          <a:prstGeom prst="rect">
            <a:avLst/>
          </a:prstGeom>
          <a:noFill/>
        </p:spPr>
        <p:txBody>
          <a:bodyPr wrap="square" rtlCol="0">
            <a:spAutoFit/>
          </a:bodyPr>
          <a:lstStyle/>
          <a:p>
            <a:pPr algn="just"/>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gian</a:t>
            </a:r>
            <a:r>
              <a:rPr lang="en-US" sz="4400" b="1" dirty="0">
                <a:latin typeface="Times New Roman" pitchFamily="18" charset="0"/>
                <a:cs typeface="Times New Roman" pitchFamily="18" charset="0"/>
              </a:rPr>
              <a:t>: </a:t>
            </a: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CB0423C6-8B06-F074-A0F6-EFAE39B24225}"/>
              </a:ext>
            </a:extLst>
          </p:cNvPr>
          <p:cNvSpPr txBox="1"/>
          <p:nvPr/>
        </p:nvSpPr>
        <p:spPr>
          <a:xfrm>
            <a:off x="746051" y="4847106"/>
            <a:ext cx="13487400" cy="769441"/>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én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biểu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mùa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xuân</a:t>
            </a:r>
            <a:endParaRPr lang="en-US" sz="4400"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CB0423C6-8B06-F074-A0F6-EFAE39B24225}"/>
              </a:ext>
            </a:extLst>
          </p:cNvPr>
          <p:cNvSpPr txBox="1"/>
          <p:nvPr/>
        </p:nvSpPr>
        <p:spPr>
          <a:xfrm>
            <a:off x="10717619" y="3300529"/>
            <a:ext cx="6655981" cy="35955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Không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gian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mênh</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mông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lang="en-US" sz="4400" dirty="0">
                <a:solidFill>
                  <a:prstClr val="black"/>
                </a:solidFill>
                <a:latin typeface="Times New Roman" pitchFamily="18" charset="0"/>
                <a:cs typeface="Times New Roman" pitchFamily="18" charset="0"/>
                <a:sym typeface="Wingdings" panose="05000000000000000000" pitchFamily="2" charset="2"/>
              </a:rPr>
              <a:t>c</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ảnh</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sắc</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mùa</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xuân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tràn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đầy</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nhựa</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sống</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Tâm</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trạng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con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người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tươi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trẻ</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trong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sáng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vui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vẻ</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ight Brace 7"/>
          <p:cNvSpPr/>
          <p:nvPr/>
        </p:nvSpPr>
        <p:spPr>
          <a:xfrm>
            <a:off x="9693349" y="4225083"/>
            <a:ext cx="571500" cy="19904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B0423C6-8B06-F074-A0F6-EFAE39B24225}"/>
              </a:ext>
            </a:extLst>
          </p:cNvPr>
          <p:cNvSpPr txBox="1"/>
          <p:nvPr/>
        </p:nvSpPr>
        <p:spPr>
          <a:xfrm>
            <a:off x="778708" y="7497715"/>
            <a:ext cx="13487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BPNT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ước</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lệ</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cổ</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điển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nghệ</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thuật</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chấm</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phá</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Freeform 9">
            <a:extLst>
              <a:ext uri="{FF2B5EF4-FFF2-40B4-BE49-F238E27FC236}">
                <a16:creationId xmlns:a16="http://schemas.microsoft.com/office/drawing/2014/main" id="{924C217B-4776-6A5B-A5F0-1F285646DEDD}"/>
              </a:ext>
            </a:extLst>
          </p:cNvPr>
          <p:cNvSpPr/>
          <p:nvPr/>
        </p:nvSpPr>
        <p:spPr>
          <a:xfrm>
            <a:off x="14708318" y="-34731"/>
            <a:ext cx="3612339" cy="2989211"/>
          </a:xfrm>
          <a:custGeom>
            <a:avLst/>
            <a:gdLst/>
            <a:ahLst/>
            <a:cxnLst/>
            <a:rect l="l" t="t" r="r" b="b"/>
            <a:pathLst>
              <a:path w="3612339" h="2989211">
                <a:moveTo>
                  <a:pt x="0" y="0"/>
                </a:moveTo>
                <a:lnTo>
                  <a:pt x="3612339" y="0"/>
                </a:lnTo>
                <a:lnTo>
                  <a:pt x="3612339" y="2989211"/>
                </a:lnTo>
                <a:lnTo>
                  <a:pt x="0" y="2989211"/>
                </a:lnTo>
                <a:lnTo>
                  <a:pt x="0" y="0"/>
                </a:lnTo>
                <a:close/>
              </a:path>
            </a:pathLst>
          </a:custGeom>
          <a:blipFill>
            <a:blip r:embed="rId3"/>
            <a:stretch>
              <a:fillRect/>
            </a:stretch>
          </a:blipFill>
        </p:spPr>
      </p:sp>
      <p:sp>
        <p:nvSpPr>
          <p:cNvPr id="11" name="Freeform 5">
            <a:extLst>
              <a:ext uri="{FF2B5EF4-FFF2-40B4-BE49-F238E27FC236}">
                <a16:creationId xmlns:a16="http://schemas.microsoft.com/office/drawing/2014/main" id="{D1294A1F-CFF7-1FFC-E404-DC45426896AE}"/>
              </a:ext>
            </a:extLst>
          </p:cNvPr>
          <p:cNvSpPr/>
          <p:nvPr/>
        </p:nvSpPr>
        <p:spPr>
          <a:xfrm>
            <a:off x="-148977" y="9083647"/>
            <a:ext cx="8530977"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12" name="Freeform 5">
            <a:extLst>
              <a:ext uri="{FF2B5EF4-FFF2-40B4-BE49-F238E27FC236}">
                <a16:creationId xmlns:a16="http://schemas.microsoft.com/office/drawing/2014/main" id="{DB2B26BF-3828-3AB5-44C4-FA336867464A}"/>
              </a:ext>
            </a:extLst>
          </p:cNvPr>
          <p:cNvSpPr/>
          <p:nvPr/>
        </p:nvSpPr>
        <p:spPr>
          <a:xfrm>
            <a:off x="8153400" y="9198912"/>
            <a:ext cx="10167257"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Tree>
    <p:extLst>
      <p:ext uri="{BB962C8B-B14F-4D97-AF65-F5344CB8AC3E}">
        <p14:creationId xmlns:p14="http://schemas.microsoft.com/office/powerpoint/2010/main" val="287584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423C6-8B06-F074-A0F6-EFAE39B24225}"/>
              </a:ext>
            </a:extLst>
          </p:cNvPr>
          <p:cNvSpPr txBox="1"/>
          <p:nvPr/>
        </p:nvSpPr>
        <p:spPr>
          <a:xfrm>
            <a:off x="1981200" y="723900"/>
            <a:ext cx="13487400" cy="769441"/>
          </a:xfrm>
          <a:prstGeom prst="rect">
            <a:avLst/>
          </a:prstGeom>
          <a:noFill/>
        </p:spPr>
        <p:txBody>
          <a:bodyPr wrap="square" rtlCol="0">
            <a:spAutoFit/>
          </a:bodyPr>
          <a:lstStyle/>
          <a:p>
            <a:pPr algn="ctr"/>
            <a:r>
              <a:rPr lang="en-US" sz="4400" b="1" dirty="0">
                <a:latin typeface="Times New Roman" pitchFamily="18" charset="0"/>
                <a:cs typeface="Times New Roman" pitchFamily="18" charset="0"/>
              </a:rPr>
              <a:t>b.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lễ</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hội</a:t>
            </a:r>
            <a:r>
              <a:rPr lang="en-US" sz="4400" b="1" dirty="0">
                <a:latin typeface="Times New Roman" pitchFamily="18" charset="0"/>
                <a:cs typeface="Times New Roman" pitchFamily="18" charset="0"/>
              </a:rPr>
              <a:t> qua </a:t>
            </a:r>
            <a:r>
              <a:rPr lang="en-US" sz="4400" b="1" dirty="0" err="1">
                <a:latin typeface="Times New Roman" pitchFamily="18" charset="0"/>
                <a:cs typeface="Times New Roman" pitchFamily="18" charset="0"/>
              </a:rPr>
              <a:t>tiết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Thanh</a:t>
            </a:r>
            <a:r>
              <a:rPr lang="en-US" sz="4400" b="1" dirty="0">
                <a:latin typeface="Times New Roman" pitchFamily="18" charset="0"/>
                <a:cs typeface="Times New Roman" pitchFamily="18" charset="0"/>
              </a:rPr>
              <a:t> minh</a:t>
            </a:r>
          </a:p>
        </p:txBody>
      </p:sp>
      <p:sp>
        <p:nvSpPr>
          <p:cNvPr id="3" name="TextBox 2">
            <a:extLst>
              <a:ext uri="{FF2B5EF4-FFF2-40B4-BE49-F238E27FC236}">
                <a16:creationId xmlns:a16="http://schemas.microsoft.com/office/drawing/2014/main" id="{CB0423C6-8B06-F074-A0F6-EFAE39B24225}"/>
              </a:ext>
            </a:extLst>
          </p:cNvPr>
          <p:cNvSpPr txBox="1"/>
          <p:nvPr/>
        </p:nvSpPr>
        <p:spPr>
          <a:xfrm>
            <a:off x="762000" y="2247900"/>
            <a:ext cx="12344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itchFamily="18" charset="0"/>
                <a:cs typeface="Times New Roman" pitchFamily="18" charset="0"/>
              </a:rPr>
              <a:t>*</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minh: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trong</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24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năm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CB0423C6-8B06-F074-A0F6-EFAE39B24225}"/>
              </a:ext>
            </a:extLst>
          </p:cNvPr>
          <p:cNvSpPr txBox="1"/>
          <p:nvPr/>
        </p:nvSpPr>
        <p:spPr>
          <a:xfrm>
            <a:off x="762000" y="4004223"/>
            <a:ext cx="7696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Lễ</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tảo</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id="{CB0423C6-8B06-F074-A0F6-EFAE39B24225}"/>
              </a:ext>
            </a:extLst>
          </p:cNvPr>
          <p:cNvSpPr txBox="1"/>
          <p:nvPr/>
        </p:nvSpPr>
        <p:spPr>
          <a:xfrm>
            <a:off x="9753600" y="4004222"/>
            <a:ext cx="7696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đạp</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a16="http://schemas.microsoft.com/office/drawing/2014/main" id="{CB0423C6-8B06-F074-A0F6-EFAE39B24225}"/>
              </a:ext>
            </a:extLst>
          </p:cNvPr>
          <p:cNvSpPr txBox="1"/>
          <p:nvPr/>
        </p:nvSpPr>
        <p:spPr>
          <a:xfrm>
            <a:off x="762000" y="5143500"/>
            <a:ext cx="7696200"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ửa</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sang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lại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phần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cho</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người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thân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4400" dirty="0">
                <a:solidFill>
                  <a:prstClr val="black"/>
                </a:solidFill>
                <a:latin typeface="Times New Roman" pitchFamily="18" charset="0"/>
                <a:cs typeface="Times New Roman" pitchFamily="18" charset="0"/>
              </a:rPr>
              <a:t>l</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ễ</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vật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nghi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lễ</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cúng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bái</a:t>
            </a:r>
            <a:r>
              <a:rPr lang="en-US" sz="4400" dirty="0">
                <a:solidFill>
                  <a:prstClr val="black"/>
                </a:solidFill>
                <a:latin typeface="Times New Roman" pitchFamily="18" charset="0"/>
                <a:cs typeface="Times New Roman"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Sự</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thành</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kính</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biết</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ơn</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đối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với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những</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người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thân</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đã</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mất</a:t>
            </a:r>
            <a:endPar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CB0423C6-8B06-F074-A0F6-EFAE39B24225}"/>
              </a:ext>
            </a:extLst>
          </p:cNvPr>
          <p:cNvSpPr txBox="1"/>
          <p:nvPr/>
        </p:nvSpPr>
        <p:spPr>
          <a:xfrm>
            <a:off x="9753600" y="5143499"/>
            <a:ext cx="7696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chơi</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xuân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ở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chốn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đồng</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quê</a:t>
            </a:r>
            <a:endPar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Nơi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hội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tụ</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của</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nam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thanh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nữ</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tú</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tài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tử</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giai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nhân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những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bộ</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trang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phục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đẹp</a:t>
            </a:r>
            <a:endParaRPr lang="en-US" sz="4400" dirty="0">
              <a:solidFill>
                <a:prstClr val="black"/>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Không</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khí</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đông</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vui</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náo</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nhiệt</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nô</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nức</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dập</a:t>
            </a:r>
            <a:r>
              <a:rPr lang="en-US" sz="4400" b="1" dirty="0">
                <a:solidFill>
                  <a:prstClr val="black"/>
                </a:solidFill>
                <a:latin typeface="Times New Roman" pitchFamily="18" charset="0"/>
                <a:cs typeface="Times New Roman" pitchFamily="18" charset="0"/>
                <a:sym typeface="Wingdings" panose="05000000000000000000" pitchFamily="2" charset="2"/>
              </a:rPr>
              <a:t> </a:t>
            </a:r>
            <a:r>
              <a:rPr lang="en-US" sz="4400" b="1" dirty="0" err="1">
                <a:solidFill>
                  <a:prstClr val="black"/>
                </a:solidFill>
                <a:latin typeface="Times New Roman" pitchFamily="18" charset="0"/>
                <a:cs typeface="Times New Roman" pitchFamily="18" charset="0"/>
                <a:sym typeface="Wingdings" panose="05000000000000000000" pitchFamily="2" charset="2"/>
              </a:rPr>
              <a:t>dìu</a:t>
            </a:r>
            <a:r>
              <a:rPr lang="en-US" sz="4400" b="1" dirty="0">
                <a:solidFill>
                  <a:prstClr val="black"/>
                </a:solidFill>
                <a:latin typeface="Times New Roman" pitchFamily="18" charset="0"/>
                <a:cs typeface="Times New Roman" pitchFamily="18" charset="0"/>
                <a:sym typeface="Wingdings" panose="05000000000000000000" pitchFamily="2" charset="2"/>
              </a:rPr>
              <a:t>”…</a:t>
            </a:r>
            <a:endPar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8" name="Freeform 11">
            <a:extLst>
              <a:ext uri="{FF2B5EF4-FFF2-40B4-BE49-F238E27FC236}">
                <a16:creationId xmlns:a16="http://schemas.microsoft.com/office/drawing/2014/main" id="{7564D834-36B1-776A-62CC-E2C425E02F9D}"/>
              </a:ext>
            </a:extLst>
          </p:cNvPr>
          <p:cNvSpPr/>
          <p:nvPr/>
        </p:nvSpPr>
        <p:spPr>
          <a:xfrm>
            <a:off x="15316200" y="266700"/>
            <a:ext cx="4688584" cy="2238799"/>
          </a:xfrm>
          <a:custGeom>
            <a:avLst/>
            <a:gdLst/>
            <a:ahLst/>
            <a:cxnLst/>
            <a:rect l="l" t="t" r="r" b="b"/>
            <a:pathLst>
              <a:path w="4688584" h="2238799">
                <a:moveTo>
                  <a:pt x="0" y="0"/>
                </a:moveTo>
                <a:lnTo>
                  <a:pt x="4688583" y="0"/>
                </a:lnTo>
                <a:lnTo>
                  <a:pt x="4688583" y="2238798"/>
                </a:lnTo>
                <a:lnTo>
                  <a:pt x="0" y="2238798"/>
                </a:lnTo>
                <a:lnTo>
                  <a:pt x="0" y="0"/>
                </a:lnTo>
                <a:close/>
              </a:path>
            </a:pathLst>
          </a:custGeom>
          <a:blipFill>
            <a:blip r:embed="rId3"/>
            <a:stretch>
              <a:fillRect/>
            </a:stretch>
          </a:blipFill>
        </p:spPr>
      </p:sp>
      <p:sp>
        <p:nvSpPr>
          <p:cNvPr id="9" name="Freeform 6">
            <a:extLst>
              <a:ext uri="{FF2B5EF4-FFF2-40B4-BE49-F238E27FC236}">
                <a16:creationId xmlns:a16="http://schemas.microsoft.com/office/drawing/2014/main" id="{534D58E0-425C-54C7-E82F-5659412E34E2}"/>
              </a:ext>
            </a:extLst>
          </p:cNvPr>
          <p:cNvSpPr/>
          <p:nvPr/>
        </p:nvSpPr>
        <p:spPr>
          <a:xfrm>
            <a:off x="-1676400" y="9410700"/>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4"/>
            <a:stretch>
              <a:fillRect/>
            </a:stretch>
          </a:blipFill>
        </p:spPr>
      </p:sp>
    </p:spTree>
    <p:extLst>
      <p:ext uri="{BB962C8B-B14F-4D97-AF65-F5344CB8AC3E}">
        <p14:creationId xmlns:p14="http://schemas.microsoft.com/office/powerpoint/2010/main" val="415544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arn(inVertic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barn(inVertical)">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barn(inVertical)">
                                      <p:cBhvr>
                                        <p:cTn id="4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B0423C6-8B06-F074-A0F6-EFAE39B24225}"/>
              </a:ext>
            </a:extLst>
          </p:cNvPr>
          <p:cNvSpPr txBox="1"/>
          <p:nvPr/>
        </p:nvSpPr>
        <p:spPr>
          <a:xfrm>
            <a:off x="762000" y="2247900"/>
            <a:ext cx="12344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itchFamily="18" charset="0"/>
                <a:cs typeface="Times New Roman" pitchFamily="18" charset="0"/>
              </a:rPr>
              <a:t>*</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minh: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trong</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24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tiết</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năm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CB0423C6-8B06-F074-A0F6-EFAE39B24225}"/>
              </a:ext>
            </a:extLst>
          </p:cNvPr>
          <p:cNvSpPr txBox="1"/>
          <p:nvPr/>
        </p:nvSpPr>
        <p:spPr>
          <a:xfrm>
            <a:off x="2667000" y="3760470"/>
            <a:ext cx="7696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Lễ</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tảo</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mộ</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id="{CB0423C6-8B06-F074-A0F6-EFAE39B24225}"/>
              </a:ext>
            </a:extLst>
          </p:cNvPr>
          <p:cNvSpPr txBox="1"/>
          <p:nvPr/>
        </p:nvSpPr>
        <p:spPr>
          <a:xfrm>
            <a:off x="2667000" y="4899747"/>
            <a:ext cx="7696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đạp</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thanh</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CB0423C6-8B06-F074-A0F6-EFAE39B24225}"/>
              </a:ext>
            </a:extLst>
          </p:cNvPr>
          <p:cNvSpPr txBox="1"/>
          <p:nvPr/>
        </p:nvSpPr>
        <p:spPr>
          <a:xfrm>
            <a:off x="8360735" y="3904540"/>
            <a:ext cx="11320130" cy="212365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4400" dirty="0">
                <a:solidFill>
                  <a:prstClr val="black"/>
                </a:solidFill>
                <a:latin typeface="Times New Roman" pitchFamily="18" charset="0"/>
                <a:cs typeface="Times New Roman"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náo</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nhiệt</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nô</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nức</a:t>
            </a:r>
            <a:endPar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a:p>
            <a:pPr marR="0" lvl="0" algn="just" defTabSz="914400" rtl="0" eaLnBrk="1" fontAlgn="auto" latinLnBrk="0" hangingPunct="1">
              <a:lnSpc>
                <a:spcPct val="100000"/>
              </a:lnSpc>
              <a:spcBef>
                <a:spcPts val="0"/>
              </a:spcBef>
              <a:spcAft>
                <a:spcPts val="0"/>
              </a:spcAft>
              <a:buClrTx/>
              <a:buSzTx/>
              <a:tabLst/>
              <a:defRPr/>
            </a:pPr>
            <a:r>
              <a:rPr lang="en-US" sz="4400" baseline="0" dirty="0">
                <a:solidFill>
                  <a:prstClr val="black"/>
                </a:solidFill>
                <a:latin typeface="Times New Roman" pitchFamily="18" charset="0"/>
                <a:cs typeface="Times New Roman" pitchFamily="18" charset="0"/>
                <a:sym typeface="Wingdings" panose="05000000000000000000" pitchFamily="2" charset="2"/>
              </a:rPr>
              <a:t> </a:t>
            </a:r>
            <a:r>
              <a:rPr lang="en-US" sz="4400" baseline="0" dirty="0" err="1">
                <a:solidFill>
                  <a:prstClr val="black"/>
                </a:solidFill>
                <a:latin typeface="Times New Roman" pitchFamily="18" charset="0"/>
                <a:cs typeface="Times New Roman" pitchFamily="18" charset="0"/>
                <a:sym typeface="Wingdings" panose="05000000000000000000" pitchFamily="2" charset="2"/>
              </a:rPr>
              <a:t>Vẻ</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đẹp</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của</a:t>
            </a:r>
            <a:r>
              <a:rPr lang="en-US" sz="4400" dirty="0">
                <a:solidFill>
                  <a:prstClr val="black"/>
                </a:solidFill>
                <a:latin typeface="Times New Roman" pitchFamily="18" charset="0"/>
                <a:cs typeface="Times New Roman" pitchFamily="18" charset="0"/>
                <a:sym typeface="Wingdings" panose="05000000000000000000" pitchFamily="2" charset="2"/>
              </a:rPr>
              <a:t> con </a:t>
            </a:r>
            <a:r>
              <a:rPr lang="en-US" sz="4400" dirty="0" err="1">
                <a:solidFill>
                  <a:prstClr val="black"/>
                </a:solidFill>
                <a:latin typeface="Times New Roman" pitchFamily="18" charset="0"/>
                <a:cs typeface="Times New Roman" pitchFamily="18" charset="0"/>
                <a:sym typeface="Wingdings" panose="05000000000000000000" pitchFamily="2" charset="2"/>
              </a:rPr>
              <a:t>người</a:t>
            </a:r>
            <a:endParaRPr lang="en-US" sz="4400" dirty="0">
              <a:solidFill>
                <a:prstClr val="black"/>
              </a:solidFill>
              <a:latin typeface="Times New Roman" pitchFamily="18" charset="0"/>
              <a:cs typeface="Times New Roman" pitchFamily="18" charset="0"/>
              <a:sym typeface="Wingdings" panose="05000000000000000000" pitchFamily="2" charset="2"/>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Vẻ</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đẹp</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phong</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tục</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truyền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thống</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Right Brace 11"/>
          <p:cNvSpPr/>
          <p:nvPr/>
        </p:nvSpPr>
        <p:spPr>
          <a:xfrm>
            <a:off x="7273290" y="3904540"/>
            <a:ext cx="571500" cy="19904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4400"/>
          </a:p>
        </p:txBody>
      </p:sp>
      <p:sp>
        <p:nvSpPr>
          <p:cNvPr id="13" name="TextBox 12">
            <a:extLst>
              <a:ext uri="{FF2B5EF4-FFF2-40B4-BE49-F238E27FC236}">
                <a16:creationId xmlns:a16="http://schemas.microsoft.com/office/drawing/2014/main" id="{CB0423C6-8B06-F074-A0F6-EFAE39B24225}"/>
              </a:ext>
            </a:extLst>
          </p:cNvPr>
          <p:cNvSpPr txBox="1"/>
          <p:nvPr/>
        </p:nvSpPr>
        <p:spPr>
          <a:xfrm>
            <a:off x="1981200" y="723900"/>
            <a:ext cx="13487400" cy="769441"/>
          </a:xfrm>
          <a:prstGeom prst="rect">
            <a:avLst/>
          </a:prstGeom>
          <a:noFill/>
        </p:spPr>
        <p:txBody>
          <a:bodyPr wrap="square" rtlCol="0">
            <a:spAutoFit/>
          </a:bodyPr>
          <a:lstStyle/>
          <a:p>
            <a:pPr algn="ctr"/>
            <a:r>
              <a:rPr lang="en-US" sz="4400" b="1" dirty="0">
                <a:latin typeface="Times New Roman" pitchFamily="18" charset="0"/>
                <a:cs typeface="Times New Roman" pitchFamily="18" charset="0"/>
              </a:rPr>
              <a:t>b. </a:t>
            </a:r>
            <a:r>
              <a:rPr lang="en-US" sz="4400" b="1" dirty="0" err="1">
                <a:latin typeface="Times New Roman" pitchFamily="18" charset="0"/>
                <a:cs typeface="Times New Roman" pitchFamily="18" charset="0"/>
              </a:rPr>
              <a:t>Khung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lễ</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hội</a:t>
            </a:r>
            <a:r>
              <a:rPr lang="en-US" sz="4400" b="1" dirty="0">
                <a:latin typeface="Times New Roman" pitchFamily="18" charset="0"/>
                <a:cs typeface="Times New Roman" pitchFamily="18" charset="0"/>
              </a:rPr>
              <a:t> qua </a:t>
            </a:r>
            <a:r>
              <a:rPr lang="en-US" sz="4400" b="1" dirty="0" err="1">
                <a:latin typeface="Times New Roman" pitchFamily="18" charset="0"/>
                <a:cs typeface="Times New Roman" pitchFamily="18" charset="0"/>
              </a:rPr>
              <a:t>tiết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Thanh</a:t>
            </a:r>
            <a:r>
              <a:rPr lang="en-US" sz="4400" b="1" dirty="0">
                <a:latin typeface="Times New Roman" pitchFamily="18" charset="0"/>
                <a:cs typeface="Times New Roman" pitchFamily="18" charset="0"/>
              </a:rPr>
              <a:t> minh</a:t>
            </a:r>
          </a:p>
        </p:txBody>
      </p:sp>
      <p:sp>
        <p:nvSpPr>
          <p:cNvPr id="2" name="Freeform 6">
            <a:extLst>
              <a:ext uri="{FF2B5EF4-FFF2-40B4-BE49-F238E27FC236}">
                <a16:creationId xmlns:a16="http://schemas.microsoft.com/office/drawing/2014/main" id="{DA77254A-DE48-6DF3-6C99-78DA30631301}"/>
              </a:ext>
            </a:extLst>
          </p:cNvPr>
          <p:cNvSpPr/>
          <p:nvPr/>
        </p:nvSpPr>
        <p:spPr>
          <a:xfrm>
            <a:off x="14020800" y="6743700"/>
            <a:ext cx="3535484" cy="3049355"/>
          </a:xfrm>
          <a:custGeom>
            <a:avLst/>
            <a:gdLst/>
            <a:ahLst/>
            <a:cxnLst/>
            <a:rect l="l" t="t" r="r" b="b"/>
            <a:pathLst>
              <a:path w="3535484" h="3049355">
                <a:moveTo>
                  <a:pt x="0" y="0"/>
                </a:moveTo>
                <a:lnTo>
                  <a:pt x="3535484" y="0"/>
                </a:lnTo>
                <a:lnTo>
                  <a:pt x="3535484" y="3049355"/>
                </a:lnTo>
                <a:lnTo>
                  <a:pt x="0" y="3049355"/>
                </a:lnTo>
                <a:lnTo>
                  <a:pt x="0" y="0"/>
                </a:lnTo>
                <a:close/>
              </a:path>
            </a:pathLst>
          </a:custGeom>
          <a:blipFill>
            <a:blip r:embed="rId2"/>
            <a:stretch>
              <a:fillRect/>
            </a:stretch>
          </a:blipFill>
        </p:spPr>
      </p:sp>
      <p:pic>
        <p:nvPicPr>
          <p:cNvPr id="3" name="Picture 2">
            <a:extLst>
              <a:ext uri="{FF2B5EF4-FFF2-40B4-BE49-F238E27FC236}">
                <a16:creationId xmlns:a16="http://schemas.microsoft.com/office/drawing/2014/main" id="{5D9129CA-4E69-0F59-D4DC-C6EC858B41B3}"/>
              </a:ext>
            </a:extLst>
          </p:cNvPr>
          <p:cNvPicPr>
            <a:picLocks noChangeAspect="1"/>
          </p:cNvPicPr>
          <p:nvPr/>
        </p:nvPicPr>
        <p:blipFill rotWithShape="1">
          <a:blip r:embed="rId3"/>
          <a:srcRect t="970" r="-1" b="-1"/>
          <a:stretch/>
        </p:blipFill>
        <p:spPr>
          <a:xfrm>
            <a:off x="626227" y="5982048"/>
            <a:ext cx="6647063" cy="4114103"/>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spTree>
    <p:extLst>
      <p:ext uri="{BB962C8B-B14F-4D97-AF65-F5344CB8AC3E}">
        <p14:creationId xmlns:p14="http://schemas.microsoft.com/office/powerpoint/2010/main" val="14536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423C6-8B06-F074-A0F6-EFAE39B24225}"/>
              </a:ext>
            </a:extLst>
          </p:cNvPr>
          <p:cNvSpPr txBox="1"/>
          <p:nvPr/>
        </p:nvSpPr>
        <p:spPr>
          <a:xfrm>
            <a:off x="1676400" y="723900"/>
            <a:ext cx="15316200" cy="769441"/>
          </a:xfrm>
          <a:prstGeom prst="rect">
            <a:avLst/>
          </a:prstGeom>
          <a:noFill/>
        </p:spPr>
        <p:txBody>
          <a:bodyPr wrap="square" rtlCol="0">
            <a:spAutoFit/>
          </a:bodyPr>
          <a:lstStyle/>
          <a:p>
            <a:pPr algn="ctr"/>
            <a:r>
              <a:rPr lang="en-US" sz="4400" b="1" dirty="0">
                <a:latin typeface="Times New Roman" pitchFamily="18" charset="0"/>
                <a:cs typeface="Times New Roman" pitchFamily="18" charset="0"/>
              </a:rPr>
              <a:t>c. </a:t>
            </a:r>
            <a:r>
              <a:rPr lang="en-US" sz="4400" b="1" dirty="0" err="1">
                <a:latin typeface="Times New Roman" pitchFamily="18" charset="0"/>
                <a:cs typeface="Times New Roman" pitchFamily="18" charset="0"/>
              </a:rPr>
              <a:t>Mối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quan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hệ</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giữa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tâm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trạng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con </a:t>
            </a:r>
            <a:r>
              <a:rPr lang="en-US" sz="4400" b="1" dirty="0" err="1">
                <a:latin typeface="Times New Roman" pitchFamily="18" charset="0"/>
                <a:cs typeface="Times New Roman" pitchFamily="18" charset="0"/>
              </a:rPr>
              <a:t>người</a:t>
            </a:r>
            <a:endParaRPr lang="en-US" sz="4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B0423C6-8B06-F074-A0F6-EFAE39B24225}"/>
              </a:ext>
            </a:extLst>
          </p:cNvPr>
          <p:cNvSpPr txBox="1"/>
          <p:nvPr/>
        </p:nvSpPr>
        <p:spPr>
          <a:xfrm>
            <a:off x="762000" y="2172720"/>
            <a:ext cx="7696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r>
              <a:rPr lang="en-US" sz="4400" b="1"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chiều</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tối</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4400" dirty="0">
                <a:solidFill>
                  <a:prstClr val="black"/>
                </a:solidFill>
                <a:latin typeface="Times New Roman" pitchFamily="18" charset="0"/>
                <a:cs typeface="Times New Roman" pitchFamily="18" charset="0"/>
              </a:rPr>
              <a:t>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à</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tà</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bóng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ngả</a:t>
            </a:r>
            <a:r>
              <a:rPr lang="en-US" sz="4400" dirty="0">
                <a:solidFill>
                  <a:prstClr val="black"/>
                </a:solidFill>
                <a:latin typeface="Times New Roman"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itchFamily="18" charset="0"/>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gian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4400" dirty="0">
                <a:solidFill>
                  <a:prstClr val="black"/>
                </a:solidFill>
                <a:latin typeface="Times New Roman" pitchFamily="18" charset="0"/>
                <a:cs typeface="Times New Roman" pitchFamily="18" charset="0"/>
              </a:rPr>
              <a:t>n</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gọn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tiểu</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khê</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dòng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nước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dịp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cầu</a:t>
            </a:r>
            <a:r>
              <a:rPr lang="en-US" sz="4400" dirty="0">
                <a:solidFill>
                  <a:prstClr val="black"/>
                </a:solidFill>
                <a:latin typeface="Times New Roman"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Rộng</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lớn</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a:t>
            </a:r>
            <a:r>
              <a:rPr lang="en-US" sz="4400" baseline="0" dirty="0" err="1">
                <a:solidFill>
                  <a:prstClr val="black"/>
                </a:solidFill>
                <a:latin typeface="Times New Roman" pitchFamily="18" charset="0"/>
                <a:cs typeface="Times New Roman" pitchFamily="18" charset="0"/>
                <a:sym typeface="Wingdings" panose="05000000000000000000" pitchFamily="2" charset="2"/>
              </a:rPr>
              <a:t>àu</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sắc</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nhạt</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nhoà</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đường</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nét</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mơ</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hồ</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gợi</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buồn</a:t>
            </a:r>
            <a:endParaRPr lang="en-US" sz="4400" baseline="0" dirty="0">
              <a:solidFill>
                <a:prstClr val="black"/>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CB0423C6-8B06-F074-A0F6-EFAE39B24225}"/>
              </a:ext>
            </a:extLst>
          </p:cNvPr>
          <p:cNvSpPr txBox="1"/>
          <p:nvPr/>
        </p:nvSpPr>
        <p:spPr>
          <a:xfrm>
            <a:off x="9930809" y="3240231"/>
            <a:ext cx="769620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Thơ</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thẩn</a:t>
            </a:r>
            <a:endPar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Bước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dần</a:t>
            </a:r>
            <a:endParaRPr lang="en-US" sz="4400" dirty="0">
              <a:solidFill>
                <a:prstClr val="black"/>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rPr>
              <a: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Lần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phong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cảnh</a:t>
            </a:r>
            <a:endParaRPr lang="en-US" sz="4400" dirty="0">
              <a:solidFill>
                <a:prstClr val="black"/>
              </a:solidFill>
              <a:latin typeface="Times New Roman" pitchFamily="18" charset="0"/>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itchFamily="18" charset="0"/>
                <a:cs typeface="Times New Roman" pitchFamily="18" charset="0"/>
                <a:sym typeface="Wingdings" panose="05000000000000000000" pitchFamily="2" charset="2"/>
              </a:rPr>
              <a:t> </a:t>
            </a:r>
            <a:r>
              <a:rPr lang="en-US" sz="4400" baseline="0" dirty="0" err="1">
                <a:solidFill>
                  <a:prstClr val="black"/>
                </a:solidFill>
                <a:latin typeface="Times New Roman" pitchFamily="18" charset="0"/>
                <a:cs typeface="Times New Roman" pitchFamily="18" charset="0"/>
                <a:sym typeface="Wingdings" panose="05000000000000000000" pitchFamily="2" charset="2"/>
              </a:rPr>
              <a:t>Tâm</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trạng</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mệt</a:t>
            </a:r>
            <a:r>
              <a:rPr lang="en-US" sz="4400" dirty="0">
                <a:solidFill>
                  <a:prstClr val="black"/>
                </a:solidFill>
                <a:latin typeface="Times New Roman" pitchFamily="18" charset="0"/>
                <a:cs typeface="Times New Roman" pitchFamily="18" charset="0"/>
                <a:sym typeface="Wingdings" panose="05000000000000000000" pitchFamily="2" charset="2"/>
              </a:rPr>
              <a:t> </a:t>
            </a:r>
            <a:r>
              <a:rPr lang="en-US" sz="4400" dirty="0" err="1">
                <a:solidFill>
                  <a:prstClr val="black"/>
                </a:solidFill>
                <a:latin typeface="Times New Roman" pitchFamily="18" charset="0"/>
                <a:cs typeface="Times New Roman" pitchFamily="18" charset="0"/>
                <a:sym typeface="Wingdings" panose="05000000000000000000" pitchFamily="2" charset="2"/>
              </a:rPr>
              <a:t>mỏi</a:t>
            </a:r>
            <a:r>
              <a:rPr lang="en-US" sz="4400" dirty="0">
                <a:solidFill>
                  <a:prstClr val="black"/>
                </a:solidFill>
                <a:latin typeface="Times New Roman" pitchFamily="18" charset="0"/>
                <a:cs typeface="Times New Roman" pitchFamily="18" charset="0"/>
                <a:sym typeface="Wingdings" panose="05000000000000000000" pitchFamily="2" charset="2"/>
              </a:rPr>
              <a:t>, lo </a:t>
            </a:r>
            <a:r>
              <a:rPr lang="en-US" sz="4400" dirty="0" err="1">
                <a:solidFill>
                  <a:prstClr val="black"/>
                </a:solidFill>
                <a:latin typeface="Times New Roman" pitchFamily="18" charset="0"/>
                <a:cs typeface="Times New Roman" pitchFamily="18" charset="0"/>
                <a:sym typeface="Wingdings" panose="05000000000000000000" pitchFamily="2" charset="2"/>
              </a:rPr>
              <a:t>lắng</a:t>
            </a:r>
            <a:endParaRPr lang="en-US" sz="4400" baseline="0" dirty="0">
              <a:solidFill>
                <a:prstClr val="black"/>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CB0423C6-8B06-F074-A0F6-EFAE39B24225}"/>
              </a:ext>
            </a:extLst>
          </p:cNvPr>
          <p:cNvSpPr txBox="1"/>
          <p:nvPr/>
        </p:nvSpPr>
        <p:spPr>
          <a:xfrm>
            <a:off x="9948530" y="2143522"/>
            <a:ext cx="76962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người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TextBox 7">
            <a:extLst>
              <a:ext uri="{FF2B5EF4-FFF2-40B4-BE49-F238E27FC236}">
                <a16:creationId xmlns:a16="http://schemas.microsoft.com/office/drawing/2014/main" id="{CB0423C6-8B06-F074-A0F6-EFAE39B24225}"/>
              </a:ext>
            </a:extLst>
          </p:cNvPr>
          <p:cNvSpPr txBox="1"/>
          <p:nvPr/>
        </p:nvSpPr>
        <p:spPr>
          <a:xfrm>
            <a:off x="762000" y="7039867"/>
            <a:ext cx="16230600" cy="2123658"/>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Tả</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ngụ</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tình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Khung</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thiên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nhiên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nhuốm</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màu</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tâm</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trạng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con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người</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Con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người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và</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cảnh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vật</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có</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sự</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thay</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đổi</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phù</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hợp</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luôn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vận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động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p>
        </p:txBody>
      </p:sp>
      <p:sp>
        <p:nvSpPr>
          <p:cNvPr id="4" name="Freeform 10">
            <a:extLst>
              <a:ext uri="{FF2B5EF4-FFF2-40B4-BE49-F238E27FC236}">
                <a16:creationId xmlns:a16="http://schemas.microsoft.com/office/drawing/2014/main" id="{4AFF98DE-3504-0EB2-22F0-9C68D27D0CCF}"/>
              </a:ext>
            </a:extLst>
          </p:cNvPr>
          <p:cNvSpPr/>
          <p:nvPr/>
        </p:nvSpPr>
        <p:spPr>
          <a:xfrm>
            <a:off x="15316200" y="2159851"/>
            <a:ext cx="3484790" cy="1799023"/>
          </a:xfrm>
          <a:custGeom>
            <a:avLst/>
            <a:gdLst/>
            <a:ahLst/>
            <a:cxnLst/>
            <a:rect l="l" t="t" r="r" b="b"/>
            <a:pathLst>
              <a:path w="3484790" h="1799023">
                <a:moveTo>
                  <a:pt x="0" y="0"/>
                </a:moveTo>
                <a:lnTo>
                  <a:pt x="3484790" y="0"/>
                </a:lnTo>
                <a:lnTo>
                  <a:pt x="3484790" y="1799023"/>
                </a:lnTo>
                <a:lnTo>
                  <a:pt x="0" y="1799023"/>
                </a:lnTo>
                <a:lnTo>
                  <a:pt x="0" y="0"/>
                </a:lnTo>
                <a:close/>
              </a:path>
            </a:pathLst>
          </a:custGeom>
          <a:blipFill>
            <a:blip r:embed="rId3"/>
            <a:stretch>
              <a:fillRect/>
            </a:stretch>
          </a:blipFill>
        </p:spPr>
      </p:sp>
    </p:spTree>
    <p:extLst>
      <p:ext uri="{BB962C8B-B14F-4D97-AF65-F5344CB8AC3E}">
        <p14:creationId xmlns:p14="http://schemas.microsoft.com/office/powerpoint/2010/main" val="3970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arn(inVertic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barn(inVertical)">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barn(inVertical)">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barn(inVertical)">
                                      <p:cBhvr>
                                        <p:cTn id="52" dur="500"/>
                                        <p:tgtEl>
                                          <p:spTgt spid="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barn(inVertical)">
                                      <p:cBhvr>
                                        <p:cTn id="5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75749088"/>
              </p:ext>
            </p:extLst>
          </p:nvPr>
        </p:nvGraphicFramePr>
        <p:xfrm>
          <a:off x="228600" y="1714500"/>
          <a:ext cx="17754600" cy="8382000"/>
        </p:xfrm>
        <a:graphic>
          <a:graphicData uri="http://schemas.openxmlformats.org/drawingml/2006/table">
            <a:tbl>
              <a:tblPr firstRow="1" bandRow="1">
                <a:tableStyleId>{5940675A-B579-460E-94D1-54222C63F5DA}</a:tableStyleId>
              </a:tblPr>
              <a:tblGrid>
                <a:gridCol w="2663190">
                  <a:extLst>
                    <a:ext uri="{9D8B030D-6E8A-4147-A177-3AD203B41FA5}">
                      <a16:colId xmlns:a16="http://schemas.microsoft.com/office/drawing/2014/main" val="3272800982"/>
                    </a:ext>
                  </a:extLst>
                </a:gridCol>
                <a:gridCol w="7790453">
                  <a:extLst>
                    <a:ext uri="{9D8B030D-6E8A-4147-A177-3AD203B41FA5}">
                      <a16:colId xmlns:a16="http://schemas.microsoft.com/office/drawing/2014/main" val="3765418823"/>
                    </a:ext>
                  </a:extLst>
                </a:gridCol>
                <a:gridCol w="7300957">
                  <a:extLst>
                    <a:ext uri="{9D8B030D-6E8A-4147-A177-3AD203B41FA5}">
                      <a16:colId xmlns:a16="http://schemas.microsoft.com/office/drawing/2014/main" val="3634116668"/>
                    </a:ext>
                  </a:extLst>
                </a:gridCol>
              </a:tblGrid>
              <a:tr h="1676400">
                <a:tc gridSpan="3">
                  <a:txBody>
                    <a:bodyPr/>
                    <a:lstStyle/>
                    <a:p>
                      <a:pPr algn="ctr"/>
                      <a:r>
                        <a:rPr lang="en-US" sz="4800" b="1" dirty="0" err="1">
                          <a:latin typeface="Times New Roman" panose="02020603050405020304" pitchFamily="18" charset="0"/>
                          <a:cs typeface="Times New Roman" panose="02020603050405020304" pitchFamily="18" charset="0"/>
                        </a:rPr>
                        <a:t>Sự</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thay</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đổi</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trong</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khung</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cảnh</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thiên</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nhiên</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trong</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đoạn</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trích</a:t>
                      </a:r>
                      <a:r>
                        <a:rPr lang="en-US" sz="4800" b="1" baseline="0" dirty="0">
                          <a:latin typeface="Times New Roman" panose="02020603050405020304" pitchFamily="18" charset="0"/>
                          <a:cs typeface="Times New Roman" panose="02020603050405020304" pitchFamily="18" charset="0"/>
                        </a:rPr>
                        <a:t> </a:t>
                      </a:r>
                    </a:p>
                    <a:p>
                      <a:pPr algn="ctr"/>
                      <a:r>
                        <a:rPr lang="en-US" sz="4800" b="1" baseline="0" dirty="0">
                          <a:latin typeface="Times New Roman" panose="02020603050405020304" pitchFamily="18" charset="0"/>
                          <a:cs typeface="Times New Roman" panose="02020603050405020304" pitchFamily="18" charset="0"/>
                        </a:rPr>
                        <a:t>“CẢNH NGÀY XUÂN”</a:t>
                      </a:r>
                      <a:endParaRPr lang="en-US" sz="4800" b="1" dirty="0">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hMerge="1">
                  <a:txBody>
                    <a:bodyPr/>
                    <a:lstStyle/>
                    <a:p>
                      <a:pPr algn="ctr"/>
                      <a:endParaRPr lang="en-US" sz="4800" b="1"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pPr algn="ctr"/>
                      <a:endParaRPr lang="en-US" sz="4800" b="1"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1512339183"/>
                  </a:ext>
                </a:extLst>
              </a:tr>
              <a:tr h="887506">
                <a:tc>
                  <a:txBody>
                    <a:bodyPr/>
                    <a:lstStyle/>
                    <a:p>
                      <a:pPr algn="ctr"/>
                      <a:endParaRPr lang="en-US" sz="4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4 </a:t>
                      </a:r>
                      <a:r>
                        <a:rPr lang="en-US" sz="4800" b="1" dirty="0" err="1">
                          <a:latin typeface="Times New Roman" panose="02020603050405020304" pitchFamily="18" charset="0"/>
                          <a:cs typeface="Times New Roman" panose="02020603050405020304" pitchFamily="18" charset="0"/>
                        </a:rPr>
                        <a:t>câu</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thơ</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đầu</a:t>
                      </a:r>
                      <a:endParaRPr lang="en-US" sz="4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6 </a:t>
                      </a:r>
                      <a:r>
                        <a:rPr lang="en-US" sz="4800" b="1" dirty="0" err="1">
                          <a:latin typeface="Times New Roman" panose="02020603050405020304" pitchFamily="18" charset="0"/>
                          <a:cs typeface="Times New Roman" panose="02020603050405020304" pitchFamily="18" charset="0"/>
                        </a:rPr>
                        <a:t>câu</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thơ</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cuối</a:t>
                      </a:r>
                      <a:endParaRPr lang="en-US" sz="4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910883162"/>
                  </a:ext>
                </a:extLst>
              </a:tr>
              <a:tr h="1676400">
                <a:tc>
                  <a:txBody>
                    <a:bodyPr/>
                    <a:lstStyle/>
                    <a:p>
                      <a:pPr algn="ctr"/>
                      <a:r>
                        <a:rPr lang="en-US" sz="4800" b="1" dirty="0" err="1">
                          <a:latin typeface="Times New Roman" panose="02020603050405020304" pitchFamily="18" charset="0"/>
                          <a:cs typeface="Times New Roman" panose="02020603050405020304" pitchFamily="18" charset="0"/>
                        </a:rPr>
                        <a:t>Thời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gian</a:t>
                      </a:r>
                      <a:endParaRPr lang="en-US" sz="48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just"/>
                      <a:endParaRPr lang="en-US" sz="4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100567562"/>
                  </a:ext>
                </a:extLst>
              </a:tr>
              <a:tr h="2465294">
                <a:tc>
                  <a:txBody>
                    <a:bodyPr/>
                    <a:lstStyle/>
                    <a:p>
                      <a:pPr algn="ctr"/>
                      <a:r>
                        <a:rPr lang="en-US" sz="4800" b="1" dirty="0" err="1">
                          <a:latin typeface="Times New Roman" panose="02020603050405020304" pitchFamily="18" charset="0"/>
                          <a:cs typeface="Times New Roman" panose="02020603050405020304" pitchFamily="18" charset="0"/>
                        </a:rPr>
                        <a:t>Không</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gian</a:t>
                      </a:r>
                      <a:endParaRPr lang="en-US" sz="48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4800" baseline="0" dirty="0">
                        <a:solidFill>
                          <a:prstClr val="black"/>
                        </a:solidFill>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65378014"/>
                  </a:ext>
                </a:extLst>
              </a:tr>
              <a:tr h="1676400">
                <a:tc>
                  <a:txBody>
                    <a:bodyPr/>
                    <a:lstStyle/>
                    <a:p>
                      <a:pPr algn="ctr"/>
                      <a:r>
                        <a:rPr lang="en-US" sz="4800" b="1" dirty="0">
                          <a:latin typeface="Times New Roman" panose="02020603050405020304" pitchFamily="18" charset="0"/>
                          <a:cs typeface="Times New Roman" panose="02020603050405020304" pitchFamily="18" charset="0"/>
                        </a:rPr>
                        <a:t>Con</a:t>
                      </a:r>
                      <a:r>
                        <a:rPr lang="en-US" sz="4800" b="1" baseline="0" dirty="0">
                          <a:latin typeface="Times New Roman" panose="02020603050405020304" pitchFamily="18" charset="0"/>
                          <a:cs typeface="Times New Roman" panose="02020603050405020304" pitchFamily="18" charset="0"/>
                        </a:rPr>
                        <a:t> </a:t>
                      </a:r>
                      <a:r>
                        <a:rPr lang="en-US" sz="4800" b="1" baseline="0" dirty="0" err="1">
                          <a:latin typeface="Times New Roman" panose="02020603050405020304" pitchFamily="18" charset="0"/>
                          <a:cs typeface="Times New Roman" panose="02020603050405020304" pitchFamily="18" charset="0"/>
                        </a:rPr>
                        <a:t>người</a:t>
                      </a:r>
                      <a:endParaRPr lang="en-US" sz="48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just"/>
                      <a:endParaRPr lang="en-US" sz="4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4800" baseline="0" dirty="0">
                        <a:solidFill>
                          <a:prstClr val="black"/>
                        </a:solidFill>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247152111"/>
                  </a:ext>
                </a:extLst>
              </a:tr>
            </a:tbl>
          </a:graphicData>
        </a:graphic>
      </p:graphicFrame>
      <p:sp>
        <p:nvSpPr>
          <p:cNvPr id="3" name="TextBox 2">
            <a:extLst>
              <a:ext uri="{FF2B5EF4-FFF2-40B4-BE49-F238E27FC236}">
                <a16:creationId xmlns:a16="http://schemas.microsoft.com/office/drawing/2014/main" id="{CB0423C6-8B06-F074-A0F6-EFAE39B24225}"/>
              </a:ext>
            </a:extLst>
          </p:cNvPr>
          <p:cNvSpPr txBox="1"/>
          <p:nvPr/>
        </p:nvSpPr>
        <p:spPr>
          <a:xfrm>
            <a:off x="2400300" y="342900"/>
            <a:ext cx="13487400" cy="1200329"/>
          </a:xfrm>
          <a:prstGeom prst="rect">
            <a:avLst/>
          </a:prstGeom>
          <a:noFill/>
        </p:spPr>
        <p:txBody>
          <a:bodyPr wrap="square" rtlCol="0">
            <a:spAutoFit/>
          </a:bodyPr>
          <a:lstStyle/>
          <a:p>
            <a:pPr algn="ctr"/>
            <a:r>
              <a:rPr lang="en-US" sz="7200" b="1" dirty="0">
                <a:solidFill>
                  <a:srgbClr val="870000"/>
                </a:solidFill>
                <a:latin typeface="#9Slide04 Podkova ExtraBold" panose="00000900000000000000" pitchFamily="2" charset="0"/>
                <a:cs typeface="Times New Roman" pitchFamily="18" charset="0"/>
              </a:rPr>
              <a:t>CHECK TRÍ NHỚ</a:t>
            </a:r>
          </a:p>
        </p:txBody>
      </p:sp>
      <p:pic>
        <p:nvPicPr>
          <p:cNvPr id="5" name="Picture 4" descr="A brain with colorful dots and lines&#10;&#10;Description automatically generated">
            <a:extLst>
              <a:ext uri="{FF2B5EF4-FFF2-40B4-BE49-F238E27FC236}">
                <a16:creationId xmlns:a16="http://schemas.microsoft.com/office/drawing/2014/main" id="{1C58236F-5DE2-DA15-6C15-E8D0E7A00A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0" y="359229"/>
            <a:ext cx="1153386" cy="1153386"/>
          </a:xfrm>
          <a:prstGeom prst="rect">
            <a:avLst/>
          </a:prstGeom>
        </p:spPr>
      </p:pic>
      <p:sp>
        <p:nvSpPr>
          <p:cNvPr id="7" name="TextBox 6">
            <a:extLst>
              <a:ext uri="{FF2B5EF4-FFF2-40B4-BE49-F238E27FC236}">
                <a16:creationId xmlns:a16="http://schemas.microsoft.com/office/drawing/2014/main" id="{CF48813E-7F79-57D4-0FAE-CF5053D4851F}"/>
              </a:ext>
            </a:extLst>
          </p:cNvPr>
          <p:cNvSpPr txBox="1"/>
          <p:nvPr/>
        </p:nvSpPr>
        <p:spPr>
          <a:xfrm>
            <a:off x="3505200" y="4610100"/>
            <a:ext cx="6705600"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xuân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buổi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sáng</a:t>
            </a:r>
            <a:endParaRPr lang="en-US"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93A9FA8-C506-E2E6-7F71-D3808BB77A0A}"/>
              </a:ext>
            </a:extLst>
          </p:cNvPr>
          <p:cNvSpPr txBox="1"/>
          <p:nvPr/>
        </p:nvSpPr>
        <p:spPr>
          <a:xfrm>
            <a:off x="10972800" y="4605048"/>
            <a:ext cx="4419600"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tối</a:t>
            </a:r>
            <a:endParaRPr lang="en-US"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23AC2BD-3CAE-D763-79D9-CF3DEE6C921C}"/>
              </a:ext>
            </a:extLst>
          </p:cNvPr>
          <p:cNvSpPr txBox="1"/>
          <p:nvPr/>
        </p:nvSpPr>
        <p:spPr>
          <a:xfrm>
            <a:off x="3429000" y="6210300"/>
            <a:ext cx="678180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Mênh</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mông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c</a:t>
            </a:r>
            <a:r>
              <a:rPr kumimoji="0" lang="en-US" sz="44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ảnh</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sắc</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mùa</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xuân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tràn</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đầy</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nhựa</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sống</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endParaRPr>
          </a:p>
        </p:txBody>
      </p:sp>
      <p:sp>
        <p:nvSpPr>
          <p:cNvPr id="13" name="TextBox 12">
            <a:extLst>
              <a:ext uri="{FF2B5EF4-FFF2-40B4-BE49-F238E27FC236}">
                <a16:creationId xmlns:a16="http://schemas.microsoft.com/office/drawing/2014/main" id="{5E1AAF39-25E6-2CD5-C005-5DE04885B092}"/>
              </a:ext>
            </a:extLst>
          </p:cNvPr>
          <p:cNvSpPr txBox="1"/>
          <p:nvPr/>
        </p:nvSpPr>
        <p:spPr>
          <a:xfrm>
            <a:off x="10896600" y="5981700"/>
            <a:ext cx="678180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Rộng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àu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nhoà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nét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mơ</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hồ</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buồn</a:t>
            </a:r>
            <a:endParaRPr lang="en-US" sz="4400" baseline="0" dirty="0">
              <a:solidFill>
                <a:prstClr val="black"/>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DB6EB617-D69F-C9D9-6C63-AB59F4F19583}"/>
              </a:ext>
            </a:extLst>
          </p:cNvPr>
          <p:cNvSpPr txBox="1"/>
          <p:nvPr/>
        </p:nvSpPr>
        <p:spPr>
          <a:xfrm>
            <a:off x="3374571" y="8712569"/>
            <a:ext cx="914400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Tươi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trẻ</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trong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sáng</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vui</a:t>
            </a:r>
            <a:r>
              <a:rPr kumimoji="0" lang="en-US" sz="4400" u="none" strike="noStrike" kern="1200" cap="none" spc="0" normalizeH="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vẻ</a:t>
            </a:r>
            <a:endParaRPr kumimoji="0" lang="en-US" sz="44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105F79D-FD12-8473-45C6-3669F4D1FE41}"/>
              </a:ext>
            </a:extLst>
          </p:cNvPr>
          <p:cNvSpPr txBox="1"/>
          <p:nvPr/>
        </p:nvSpPr>
        <p:spPr>
          <a:xfrm>
            <a:off x="11092542" y="8638267"/>
            <a:ext cx="914400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mệt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mỏi</a:t>
            </a:r>
            <a:r>
              <a:rPr lang="en-US" sz="4400" dirty="0">
                <a:latin typeface="Times New Roman" panose="02020603050405020304" pitchFamily="18" charset="0"/>
                <a:cs typeface="Times New Roman" panose="02020603050405020304" pitchFamily="18" charset="0"/>
                <a:sym typeface="Wingdings" panose="05000000000000000000" pitchFamily="2" charset="2"/>
              </a:rPr>
              <a:t>, lo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lắng</a:t>
            </a:r>
            <a:endParaRPr lang="en-US" sz="4400" baseline="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8795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barn(inVertical)">
                                      <p:cBhvr>
                                        <p:cTn id="4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3"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66AEF7-2FF6-43B1-899D-FAB689A4EAA4}"/>
              </a:ext>
            </a:extLst>
          </p:cNvPr>
          <p:cNvPicPr>
            <a:picLocks noChangeAspect="1"/>
          </p:cNvPicPr>
          <p:nvPr/>
        </p:nvPicPr>
        <p:blipFill rotWithShape="1">
          <a:blip r:embed="rId3"/>
          <a:srcRect t="52"/>
          <a:stretch/>
        </p:blipFill>
        <p:spPr>
          <a:xfrm>
            <a:off x="7910122" y="-190500"/>
            <a:ext cx="10385498" cy="1035411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CB0423C6-8B06-F074-A0F6-EFAE39B24225}"/>
              </a:ext>
            </a:extLst>
          </p:cNvPr>
          <p:cNvSpPr txBox="1"/>
          <p:nvPr/>
        </p:nvSpPr>
        <p:spPr>
          <a:xfrm>
            <a:off x="0" y="3390900"/>
            <a:ext cx="7884786" cy="3416320"/>
          </a:xfrm>
          <a:prstGeom prst="rect">
            <a:avLst/>
          </a:prstGeom>
          <a:noFill/>
        </p:spPr>
        <p:txBody>
          <a:bodyPr wrap="square" rtlCol="0">
            <a:spAutoFit/>
          </a:bodyPr>
          <a:lstStyle/>
          <a:p>
            <a:pPr algn="ctr"/>
            <a:r>
              <a:rPr lang="en-US" sz="7200" b="1" dirty="0">
                <a:solidFill>
                  <a:srgbClr val="870000"/>
                </a:solidFill>
                <a:latin typeface="#9Slide05 SVNCookie" panose="020B0606040200020203" pitchFamily="34" charset="0"/>
                <a:cs typeface="Times New Roman" pitchFamily="18" charset="0"/>
              </a:rPr>
              <a:t>2. </a:t>
            </a:r>
          </a:p>
          <a:p>
            <a:pPr algn="ctr"/>
            <a:r>
              <a:rPr lang="en-US" sz="7200" b="1" dirty="0" err="1">
                <a:solidFill>
                  <a:srgbClr val="870000"/>
                </a:solidFill>
                <a:latin typeface="#9Slide05 SVNCookie" panose="020B0606040200020203" pitchFamily="34" charset="0"/>
                <a:cs typeface="Times New Roman" pitchFamily="18" charset="0"/>
              </a:rPr>
              <a:t>Đặc</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sắc</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nghệ</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thuật</a:t>
            </a:r>
            <a:r>
              <a:rPr lang="en-US" sz="7200" b="1" dirty="0">
                <a:solidFill>
                  <a:srgbClr val="870000"/>
                </a:solidFill>
                <a:latin typeface="#9Slide05 SVNCookie" panose="020B0606040200020203" pitchFamily="34" charset="0"/>
                <a:cs typeface="Times New Roman" pitchFamily="18" charset="0"/>
              </a:rPr>
              <a:t> </a:t>
            </a:r>
          </a:p>
          <a:p>
            <a:pPr algn="ctr"/>
            <a:r>
              <a:rPr lang="en-US" sz="7200" b="1" dirty="0" err="1">
                <a:solidFill>
                  <a:srgbClr val="870000"/>
                </a:solidFill>
                <a:latin typeface="#9Slide05 SVNCookie" panose="020B0606040200020203" pitchFamily="34" charset="0"/>
                <a:cs typeface="Times New Roman" pitchFamily="18" charset="0"/>
              </a:rPr>
              <a:t>của</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đoạn</a:t>
            </a:r>
            <a:r>
              <a:rPr lang="en-US" sz="7200" b="1" dirty="0">
                <a:solidFill>
                  <a:srgbClr val="870000"/>
                </a:solidFill>
                <a:latin typeface="#9Slide05 SVNCookie" panose="020B0606040200020203" pitchFamily="34" charset="0"/>
                <a:cs typeface="Times New Roman" pitchFamily="18" charset="0"/>
              </a:rPr>
              <a:t> </a:t>
            </a:r>
            <a:r>
              <a:rPr lang="en-US" sz="7200" b="1" dirty="0" err="1">
                <a:solidFill>
                  <a:srgbClr val="870000"/>
                </a:solidFill>
                <a:latin typeface="#9Slide05 SVNCookie" panose="020B0606040200020203" pitchFamily="34" charset="0"/>
                <a:cs typeface="Times New Roman" pitchFamily="18" charset="0"/>
              </a:rPr>
              <a:t>trích</a:t>
            </a:r>
            <a:endParaRPr lang="en-US" sz="7200" b="1" dirty="0">
              <a:solidFill>
                <a:srgbClr val="870000"/>
              </a:solidFill>
              <a:latin typeface="#9Slide05 SVNCookie" panose="020B0606040200020203" pitchFamily="34" charset="0"/>
              <a:cs typeface="Times New Roman" pitchFamily="18" charset="0"/>
            </a:endParaRPr>
          </a:p>
        </p:txBody>
      </p:sp>
    </p:spTree>
    <p:extLst>
      <p:ext uri="{BB962C8B-B14F-4D97-AF65-F5344CB8AC3E}">
        <p14:creationId xmlns:p14="http://schemas.microsoft.com/office/powerpoint/2010/main" val="5659568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D74F1A-55C0-41AC-8D31-249C32BF7612}"/>
              </a:ext>
            </a:extLst>
          </p:cNvPr>
          <p:cNvSpPr/>
          <p:nvPr/>
        </p:nvSpPr>
        <p:spPr>
          <a:xfrm>
            <a:off x="1371600" y="1028700"/>
            <a:ext cx="15011400" cy="5755422"/>
          </a:xfrm>
          <a:prstGeom prst="rect">
            <a:avLst/>
          </a:prstGeom>
        </p:spPr>
        <p:txBody>
          <a:bodyPr wrap="square">
            <a:spAutoFit/>
          </a:bodyPr>
          <a:lstStyle/>
          <a:p>
            <a:pPr algn="ctr"/>
            <a:r>
              <a:rPr lang="en-US" sz="6000" b="1" dirty="0">
                <a:solidFill>
                  <a:srgbClr val="870000"/>
                </a:solidFill>
                <a:latin typeface="#9Slide04 Podkova ExtraBold" panose="00000900000000000000" pitchFamily="2" charset="0"/>
                <a:cs typeface="Times New Roman" panose="02020603050405020304" pitchFamily="18" charset="0"/>
              </a:rPr>
              <a:t>HOẠT ĐỘNG NHÓM</a:t>
            </a:r>
            <a:endParaRPr lang="en-US" sz="4800" b="1" dirty="0">
              <a:solidFill>
                <a:srgbClr val="870000"/>
              </a:solidFill>
              <a:latin typeface="#9Slide04 Podkova ExtraBold" panose="00000900000000000000" pitchFamily="2"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Khái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Du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BPNT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endParaRPr lang="vi-VN" sz="4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31A0B93-4F57-4E12-136B-DE09BA806AF4}"/>
              </a:ext>
            </a:extLst>
          </p:cNvPr>
          <p:cNvPicPr>
            <a:picLocks noChangeAspect="1"/>
          </p:cNvPicPr>
          <p:nvPr/>
        </p:nvPicPr>
        <p:blipFill>
          <a:blip r:embed="rId3"/>
          <a:stretch>
            <a:fillRect/>
          </a:stretch>
        </p:blipFill>
        <p:spPr>
          <a:xfrm>
            <a:off x="7055804" y="4225286"/>
            <a:ext cx="10731736" cy="5663089"/>
          </a:xfrm>
          <a:prstGeom prst="rect">
            <a:avLst/>
          </a:prstGeom>
        </p:spPr>
      </p:pic>
    </p:spTree>
    <p:extLst>
      <p:ext uri="{BB962C8B-B14F-4D97-AF65-F5344CB8AC3E}">
        <p14:creationId xmlns:p14="http://schemas.microsoft.com/office/powerpoint/2010/main" val="123701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D74F1A-55C0-41AC-8D31-249C32BF7612}"/>
              </a:ext>
            </a:extLst>
          </p:cNvPr>
          <p:cNvSpPr/>
          <p:nvPr/>
        </p:nvSpPr>
        <p:spPr>
          <a:xfrm>
            <a:off x="468086" y="584024"/>
            <a:ext cx="5334000" cy="6678751"/>
          </a:xfrm>
          <a:prstGeom prst="rect">
            <a:avLst/>
          </a:prstGeom>
          <a:solidFill>
            <a:schemeClr val="accent6">
              <a:lumMod val="20000"/>
              <a:lumOff val="80000"/>
            </a:schemeClr>
          </a:solid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đáo</a:t>
            </a:r>
            <a:r>
              <a:rPr lang="en-US" sz="4400" b="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nao</a:t>
            </a:r>
            <a:r>
              <a:rPr lang="en-US" sz="4400" dirty="0">
                <a:latin typeface="Times New Roman" panose="02020603050405020304" pitchFamily="18" charset="0"/>
                <a:cs typeface="Times New Roman" panose="02020603050405020304" pitchFamily="18" charset="0"/>
              </a:rPr>
              <a:t>”</a:t>
            </a:r>
          </a:p>
          <a:p>
            <a:pPr algn="just"/>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8315705-3EC0-1578-B3DE-745C0B75B8AC}"/>
              </a:ext>
            </a:extLst>
          </p:cNvPr>
          <p:cNvSpPr/>
          <p:nvPr/>
        </p:nvSpPr>
        <p:spPr>
          <a:xfrm>
            <a:off x="6172200" y="3789841"/>
            <a:ext cx="11658600" cy="3477875"/>
          </a:xfrm>
          <a:prstGeom prst="rect">
            <a:avLst/>
          </a:prstGeom>
          <a:solidFill>
            <a:schemeClr val="accent4">
              <a:lumMod val="20000"/>
              <a:lumOff val="80000"/>
            </a:schemeClr>
          </a:solidFill>
        </p:spPr>
        <p:txBody>
          <a:bodyPr wrap="square">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Bút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ngụ</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sz="440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en-US" sz="4400" dirty="0">
              <a:latin typeface="Times New Roman" panose="02020603050405020304" pitchFamily="18" charset="0"/>
              <a:cs typeface="Times New Roman" panose="02020603050405020304" pitchFamily="18" charset="0"/>
            </a:endParaRPr>
          </a:p>
          <a:p>
            <a:pPr algn="just"/>
            <a:endParaRPr lang="vi-VN"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94737EF-B269-01CD-EDB4-C2E1430267A3}"/>
              </a:ext>
            </a:extLst>
          </p:cNvPr>
          <p:cNvSpPr/>
          <p:nvPr/>
        </p:nvSpPr>
        <p:spPr>
          <a:xfrm>
            <a:off x="6172200" y="647700"/>
            <a:ext cx="11658600" cy="2800767"/>
          </a:xfrm>
          <a:prstGeom prst="rect">
            <a:avLst/>
          </a:prstGeom>
          <a:solidFill>
            <a:schemeClr val="accent3">
              <a:lumMod val="20000"/>
              <a:lumOff val="80000"/>
            </a:schemeClr>
          </a:solid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vừa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tạo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vừa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động</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vi-VN" sz="4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92AE6BB-DFAD-00C8-3779-2D2D0AF83DA5}"/>
              </a:ext>
            </a:extLst>
          </p:cNvPr>
          <p:cNvSpPr/>
          <p:nvPr/>
        </p:nvSpPr>
        <p:spPr>
          <a:xfrm>
            <a:off x="446314" y="7750715"/>
            <a:ext cx="17373600" cy="2123658"/>
          </a:xfrm>
          <a:prstGeom prst="rect">
            <a:avLst/>
          </a:prstGeom>
          <a:solidFill>
            <a:schemeClr val="accent2">
              <a:lumMod val="20000"/>
              <a:lumOff val="80000"/>
            </a:schemeClr>
          </a:solidFill>
        </p:spPr>
        <p:txBody>
          <a:bodyPr wrap="square">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lục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bát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tế</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diễn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algn="just"/>
            <a:endParaRPr lang="vi-VN" sz="4400" dirty="0">
              <a:latin typeface="Times New Roman" panose="02020603050405020304" pitchFamily="18" charset="0"/>
              <a:cs typeface="Times New Roman" panose="02020603050405020304" pitchFamily="18" charset="0"/>
            </a:endParaRPr>
          </a:p>
        </p:txBody>
      </p:sp>
      <p:sp>
        <p:nvSpPr>
          <p:cNvPr id="6" name="Freeform 8">
            <a:extLst>
              <a:ext uri="{FF2B5EF4-FFF2-40B4-BE49-F238E27FC236}">
                <a16:creationId xmlns:a16="http://schemas.microsoft.com/office/drawing/2014/main" id="{D32D31C5-5277-85D7-81C1-59D13B10D687}"/>
              </a:ext>
            </a:extLst>
          </p:cNvPr>
          <p:cNvSpPr/>
          <p:nvPr/>
        </p:nvSpPr>
        <p:spPr>
          <a:xfrm>
            <a:off x="16687800" y="5372100"/>
            <a:ext cx="3919347" cy="8229600"/>
          </a:xfrm>
          <a:custGeom>
            <a:avLst/>
            <a:gdLst/>
            <a:ahLst/>
            <a:cxnLst/>
            <a:rect l="l" t="t" r="r" b="b"/>
            <a:pathLst>
              <a:path w="3919347" h="8229600">
                <a:moveTo>
                  <a:pt x="0" y="0"/>
                </a:moveTo>
                <a:lnTo>
                  <a:pt x="3919347" y="0"/>
                </a:lnTo>
                <a:lnTo>
                  <a:pt x="3919347"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75006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2943225" y="25527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Giọng đọc nhẹ nhàng, truyền cảm</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a. Đọc</a:t>
            </a:r>
            <a:endParaRPr lang="en-US" sz="4400" dirty="0">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36E5156E-BDC6-1976-C600-2A3A265A66C9}"/>
              </a:ext>
            </a:extLst>
          </p:cNvPr>
          <p:cNvPicPr>
            <a:picLocks noChangeAspect="1"/>
          </p:cNvPicPr>
          <p:nvPr/>
        </p:nvPicPr>
        <p:blipFill>
          <a:blip r:embed="rId3">
            <a:duotone>
              <a:schemeClr val="accent3">
                <a:shade val="45000"/>
                <a:satMod val="135000"/>
              </a:schemeClr>
              <a:prstClr val="white"/>
            </a:duotone>
          </a:blip>
          <a:stretch>
            <a:fillRect/>
          </a:stretch>
        </p:blipFill>
        <p:spPr>
          <a:xfrm>
            <a:off x="13205839" y="-920253"/>
            <a:ext cx="4633362" cy="4115157"/>
          </a:xfrm>
          <a:prstGeom prst="rect">
            <a:avLst/>
          </a:prstGeom>
        </p:spPr>
      </p:pic>
      <p:pic>
        <p:nvPicPr>
          <p:cNvPr id="6" name="Picture 5">
            <a:extLst>
              <a:ext uri="{FF2B5EF4-FFF2-40B4-BE49-F238E27FC236}">
                <a16:creationId xmlns:a16="http://schemas.microsoft.com/office/drawing/2014/main" id="{83942169-EAB3-4F6C-F7A6-854C51EA09D5}"/>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4859000" y="-858135"/>
            <a:ext cx="4627265" cy="4115157"/>
          </a:xfrm>
          <a:prstGeom prst="rect">
            <a:avLst/>
          </a:prstGeom>
        </p:spPr>
      </p:pic>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8DFAFCF-E114-0580-B35A-805A7D97AEE4}"/>
              </a:ext>
            </a:extLst>
          </p:cNvPr>
          <p:cNvSpPr txBox="1"/>
          <p:nvPr/>
        </p:nvSpPr>
        <p:spPr>
          <a:xfrm>
            <a:off x="8702563" y="6858000"/>
            <a:ext cx="8328134" cy="247173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grpSp>
        <p:nvGrpSpPr>
          <p:cNvPr id="2" name="Group 5">
            <a:extLst>
              <a:ext uri="{FF2B5EF4-FFF2-40B4-BE49-F238E27FC236}">
                <a16:creationId xmlns:a16="http://schemas.microsoft.com/office/drawing/2014/main" id="{2494C69C-72C1-E7EC-7EDE-8CCED69DBFA3}"/>
              </a:ext>
            </a:extLst>
          </p:cNvPr>
          <p:cNvGrpSpPr/>
          <p:nvPr/>
        </p:nvGrpSpPr>
        <p:grpSpPr>
          <a:xfrm>
            <a:off x="989820" y="258974"/>
            <a:ext cx="6324600" cy="9769052"/>
            <a:chOff x="0" y="0"/>
            <a:chExt cx="2192020" cy="3385820"/>
          </a:xfrm>
        </p:grpSpPr>
        <p:sp>
          <p:nvSpPr>
            <p:cNvPr id="5" name="Freeform 6">
              <a:extLst>
                <a:ext uri="{FF2B5EF4-FFF2-40B4-BE49-F238E27FC236}">
                  <a16:creationId xmlns:a16="http://schemas.microsoft.com/office/drawing/2014/main" id="{FE7C6EC5-AB49-D8CB-CA5D-735882559EBC}"/>
                </a:ext>
              </a:extLst>
            </p:cNvPr>
            <p:cNvSpPr/>
            <p:nvPr/>
          </p:nvSpPr>
          <p:spPr>
            <a:xfrm>
              <a:off x="1270" y="0"/>
              <a:ext cx="2194560" cy="3388360"/>
            </a:xfrm>
            <a:custGeom>
              <a:avLst/>
              <a:gdLst/>
              <a:ahLst/>
              <a:cxnLst/>
              <a:rect l="l" t="t" r="r" b="b"/>
              <a:pathLst>
                <a:path w="2194560" h="3388360">
                  <a:moveTo>
                    <a:pt x="3810" y="317500"/>
                  </a:moveTo>
                  <a:cubicBezTo>
                    <a:pt x="13970" y="425450"/>
                    <a:pt x="16510" y="533400"/>
                    <a:pt x="17780" y="642620"/>
                  </a:cubicBezTo>
                  <a:cubicBezTo>
                    <a:pt x="24130" y="1036320"/>
                    <a:pt x="21590" y="1430020"/>
                    <a:pt x="17780" y="1823720"/>
                  </a:cubicBezTo>
                  <a:cubicBezTo>
                    <a:pt x="13970" y="2218690"/>
                    <a:pt x="8890" y="2613660"/>
                    <a:pt x="8890" y="3009900"/>
                  </a:cubicBezTo>
                  <a:cubicBezTo>
                    <a:pt x="8890" y="3013710"/>
                    <a:pt x="8890" y="3017520"/>
                    <a:pt x="7620" y="3021330"/>
                  </a:cubicBezTo>
                  <a:cubicBezTo>
                    <a:pt x="11430" y="3022600"/>
                    <a:pt x="15240" y="3025140"/>
                    <a:pt x="19050" y="3027680"/>
                  </a:cubicBezTo>
                  <a:cubicBezTo>
                    <a:pt x="24130" y="3031490"/>
                    <a:pt x="27940" y="3037840"/>
                    <a:pt x="33020" y="3044190"/>
                  </a:cubicBezTo>
                  <a:cubicBezTo>
                    <a:pt x="44450" y="3058160"/>
                    <a:pt x="55880" y="3072130"/>
                    <a:pt x="66040" y="3086100"/>
                  </a:cubicBezTo>
                  <a:cubicBezTo>
                    <a:pt x="77470" y="3102610"/>
                    <a:pt x="88900" y="3117850"/>
                    <a:pt x="100330" y="3134360"/>
                  </a:cubicBezTo>
                  <a:cubicBezTo>
                    <a:pt x="105410" y="3141980"/>
                    <a:pt x="110490" y="3149600"/>
                    <a:pt x="115570" y="3155950"/>
                  </a:cubicBezTo>
                  <a:cubicBezTo>
                    <a:pt x="119380" y="3161030"/>
                    <a:pt x="125730" y="3163570"/>
                    <a:pt x="129540" y="3167380"/>
                  </a:cubicBezTo>
                  <a:cubicBezTo>
                    <a:pt x="142240" y="3177540"/>
                    <a:pt x="156210" y="3187700"/>
                    <a:pt x="168910" y="3197860"/>
                  </a:cubicBezTo>
                  <a:cubicBezTo>
                    <a:pt x="181610" y="3208020"/>
                    <a:pt x="194310" y="3216910"/>
                    <a:pt x="209550" y="3223260"/>
                  </a:cubicBezTo>
                  <a:cubicBezTo>
                    <a:pt x="243840" y="3238500"/>
                    <a:pt x="276860" y="3255010"/>
                    <a:pt x="311150" y="3270250"/>
                  </a:cubicBezTo>
                  <a:cubicBezTo>
                    <a:pt x="330200" y="3279140"/>
                    <a:pt x="349250" y="3286760"/>
                    <a:pt x="369570" y="3295650"/>
                  </a:cubicBezTo>
                  <a:cubicBezTo>
                    <a:pt x="370840" y="3296920"/>
                    <a:pt x="374650" y="3295650"/>
                    <a:pt x="375920" y="3295650"/>
                  </a:cubicBezTo>
                  <a:lnTo>
                    <a:pt x="383540" y="3295650"/>
                  </a:lnTo>
                  <a:lnTo>
                    <a:pt x="384810" y="3296920"/>
                  </a:lnTo>
                  <a:cubicBezTo>
                    <a:pt x="387350" y="3290570"/>
                    <a:pt x="389890" y="3285490"/>
                    <a:pt x="393700" y="3279140"/>
                  </a:cubicBezTo>
                  <a:cubicBezTo>
                    <a:pt x="397510" y="3274060"/>
                    <a:pt x="400050" y="3265170"/>
                    <a:pt x="408940" y="3265170"/>
                  </a:cubicBezTo>
                  <a:cubicBezTo>
                    <a:pt x="408940" y="3265170"/>
                    <a:pt x="410210" y="3265170"/>
                    <a:pt x="410210" y="3263900"/>
                  </a:cubicBezTo>
                  <a:cubicBezTo>
                    <a:pt x="414020" y="3257550"/>
                    <a:pt x="420370" y="3256280"/>
                    <a:pt x="427990" y="3255010"/>
                  </a:cubicBezTo>
                  <a:cubicBezTo>
                    <a:pt x="435610" y="3253740"/>
                    <a:pt x="441960" y="3249930"/>
                    <a:pt x="448310" y="3247390"/>
                  </a:cubicBezTo>
                  <a:cubicBezTo>
                    <a:pt x="449580" y="3247390"/>
                    <a:pt x="449580" y="3246120"/>
                    <a:pt x="450850" y="3246120"/>
                  </a:cubicBezTo>
                  <a:cubicBezTo>
                    <a:pt x="459740" y="3248660"/>
                    <a:pt x="466090" y="3242310"/>
                    <a:pt x="473710" y="3239770"/>
                  </a:cubicBezTo>
                  <a:lnTo>
                    <a:pt x="474980" y="3239770"/>
                  </a:lnTo>
                  <a:cubicBezTo>
                    <a:pt x="482600" y="3239770"/>
                    <a:pt x="488950" y="3235960"/>
                    <a:pt x="496570" y="3234690"/>
                  </a:cubicBezTo>
                  <a:cubicBezTo>
                    <a:pt x="502920" y="3233420"/>
                    <a:pt x="509270" y="3233420"/>
                    <a:pt x="515620" y="3229610"/>
                  </a:cubicBezTo>
                  <a:cubicBezTo>
                    <a:pt x="521970" y="3225800"/>
                    <a:pt x="529590" y="3223260"/>
                    <a:pt x="535940" y="3220720"/>
                  </a:cubicBezTo>
                  <a:cubicBezTo>
                    <a:pt x="542290" y="3218180"/>
                    <a:pt x="548640" y="3216910"/>
                    <a:pt x="554990" y="3214370"/>
                  </a:cubicBezTo>
                  <a:lnTo>
                    <a:pt x="561340" y="3214370"/>
                  </a:lnTo>
                  <a:cubicBezTo>
                    <a:pt x="567690" y="3214370"/>
                    <a:pt x="572770" y="3214370"/>
                    <a:pt x="577850" y="3210560"/>
                  </a:cubicBezTo>
                  <a:lnTo>
                    <a:pt x="580390" y="3210560"/>
                  </a:lnTo>
                  <a:cubicBezTo>
                    <a:pt x="586740" y="3210560"/>
                    <a:pt x="594360" y="3211830"/>
                    <a:pt x="600710" y="3211830"/>
                  </a:cubicBezTo>
                  <a:lnTo>
                    <a:pt x="605790" y="3211830"/>
                  </a:lnTo>
                  <a:cubicBezTo>
                    <a:pt x="612140" y="3210560"/>
                    <a:pt x="614680" y="3215640"/>
                    <a:pt x="618490" y="3218180"/>
                  </a:cubicBezTo>
                  <a:cubicBezTo>
                    <a:pt x="624840" y="3225800"/>
                    <a:pt x="632460" y="3227070"/>
                    <a:pt x="642620" y="3225800"/>
                  </a:cubicBezTo>
                  <a:cubicBezTo>
                    <a:pt x="651510" y="3224530"/>
                    <a:pt x="659130" y="3223260"/>
                    <a:pt x="668020" y="3223260"/>
                  </a:cubicBezTo>
                  <a:cubicBezTo>
                    <a:pt x="671830" y="3223260"/>
                    <a:pt x="676910" y="3224530"/>
                    <a:pt x="680720" y="3225800"/>
                  </a:cubicBezTo>
                  <a:cubicBezTo>
                    <a:pt x="684530" y="3227070"/>
                    <a:pt x="687070" y="3228340"/>
                    <a:pt x="690880" y="3229610"/>
                  </a:cubicBezTo>
                  <a:lnTo>
                    <a:pt x="694690" y="3233420"/>
                  </a:lnTo>
                  <a:cubicBezTo>
                    <a:pt x="694690" y="3233420"/>
                    <a:pt x="695960" y="3237230"/>
                    <a:pt x="697230" y="3238500"/>
                  </a:cubicBezTo>
                  <a:cubicBezTo>
                    <a:pt x="699770" y="3239770"/>
                    <a:pt x="702310" y="3239770"/>
                    <a:pt x="703580" y="3241040"/>
                  </a:cubicBezTo>
                  <a:lnTo>
                    <a:pt x="704850" y="3242310"/>
                  </a:lnTo>
                  <a:cubicBezTo>
                    <a:pt x="711200" y="3238500"/>
                    <a:pt x="713740" y="3244850"/>
                    <a:pt x="717550" y="3246120"/>
                  </a:cubicBezTo>
                  <a:cubicBezTo>
                    <a:pt x="722630" y="3248660"/>
                    <a:pt x="726440" y="3251200"/>
                    <a:pt x="731520" y="3255010"/>
                  </a:cubicBezTo>
                  <a:cubicBezTo>
                    <a:pt x="731520" y="3253740"/>
                    <a:pt x="731520" y="3252470"/>
                    <a:pt x="732790" y="3251200"/>
                  </a:cubicBezTo>
                  <a:cubicBezTo>
                    <a:pt x="740410" y="3252470"/>
                    <a:pt x="749300" y="3252470"/>
                    <a:pt x="756920" y="3257550"/>
                  </a:cubicBezTo>
                  <a:cubicBezTo>
                    <a:pt x="758190" y="3255010"/>
                    <a:pt x="760730" y="3252470"/>
                    <a:pt x="763270" y="3249930"/>
                  </a:cubicBezTo>
                  <a:cubicBezTo>
                    <a:pt x="763270" y="3249930"/>
                    <a:pt x="763270" y="3248660"/>
                    <a:pt x="764540" y="3248660"/>
                  </a:cubicBezTo>
                  <a:cubicBezTo>
                    <a:pt x="770890" y="3247390"/>
                    <a:pt x="774700" y="3243580"/>
                    <a:pt x="775970" y="3237230"/>
                  </a:cubicBezTo>
                  <a:cubicBezTo>
                    <a:pt x="777240" y="3234690"/>
                    <a:pt x="777240" y="3232150"/>
                    <a:pt x="777240" y="3230880"/>
                  </a:cubicBezTo>
                  <a:cubicBezTo>
                    <a:pt x="782320" y="3228340"/>
                    <a:pt x="786130" y="3225800"/>
                    <a:pt x="791210" y="3223260"/>
                  </a:cubicBezTo>
                  <a:lnTo>
                    <a:pt x="791210" y="3220720"/>
                  </a:lnTo>
                  <a:cubicBezTo>
                    <a:pt x="787400" y="3214370"/>
                    <a:pt x="787400" y="3213100"/>
                    <a:pt x="793750" y="3210560"/>
                  </a:cubicBezTo>
                  <a:cubicBezTo>
                    <a:pt x="795020" y="3209290"/>
                    <a:pt x="795020" y="3208020"/>
                    <a:pt x="796290" y="3208020"/>
                  </a:cubicBezTo>
                  <a:cubicBezTo>
                    <a:pt x="798830" y="3206750"/>
                    <a:pt x="801370" y="3205480"/>
                    <a:pt x="802640" y="3204210"/>
                  </a:cubicBezTo>
                  <a:cubicBezTo>
                    <a:pt x="802640" y="3204210"/>
                    <a:pt x="802640" y="3205480"/>
                    <a:pt x="803910" y="3205480"/>
                  </a:cubicBezTo>
                  <a:lnTo>
                    <a:pt x="803910" y="3202940"/>
                  </a:lnTo>
                  <a:cubicBezTo>
                    <a:pt x="811530" y="3200400"/>
                    <a:pt x="819150" y="3197860"/>
                    <a:pt x="826770" y="3194050"/>
                  </a:cubicBezTo>
                  <a:cubicBezTo>
                    <a:pt x="830580" y="3191510"/>
                    <a:pt x="834390" y="3190240"/>
                    <a:pt x="839470" y="3192780"/>
                  </a:cubicBezTo>
                  <a:cubicBezTo>
                    <a:pt x="842010" y="3194050"/>
                    <a:pt x="844550" y="3192780"/>
                    <a:pt x="847090" y="3191510"/>
                  </a:cubicBezTo>
                  <a:cubicBezTo>
                    <a:pt x="853440" y="3188970"/>
                    <a:pt x="859790" y="3187700"/>
                    <a:pt x="866140" y="3185160"/>
                  </a:cubicBezTo>
                  <a:cubicBezTo>
                    <a:pt x="871220" y="3183890"/>
                    <a:pt x="875030" y="3181350"/>
                    <a:pt x="880110" y="3178810"/>
                  </a:cubicBezTo>
                  <a:cubicBezTo>
                    <a:pt x="880110" y="3178810"/>
                    <a:pt x="881380" y="3176270"/>
                    <a:pt x="880110" y="3175000"/>
                  </a:cubicBezTo>
                  <a:cubicBezTo>
                    <a:pt x="880110" y="3173730"/>
                    <a:pt x="878840" y="3171190"/>
                    <a:pt x="878840" y="3169920"/>
                  </a:cubicBezTo>
                  <a:cubicBezTo>
                    <a:pt x="882650" y="3167380"/>
                    <a:pt x="885190" y="3164840"/>
                    <a:pt x="887730" y="3164840"/>
                  </a:cubicBezTo>
                  <a:cubicBezTo>
                    <a:pt x="891540" y="3163570"/>
                    <a:pt x="896620" y="3163570"/>
                    <a:pt x="901700" y="3162300"/>
                  </a:cubicBezTo>
                  <a:cubicBezTo>
                    <a:pt x="905510" y="3150870"/>
                    <a:pt x="913130" y="3148330"/>
                    <a:pt x="922020" y="3152140"/>
                  </a:cubicBezTo>
                  <a:lnTo>
                    <a:pt x="924560" y="3149600"/>
                  </a:lnTo>
                  <a:cubicBezTo>
                    <a:pt x="925830" y="3150870"/>
                    <a:pt x="925830" y="3150870"/>
                    <a:pt x="925830" y="3152140"/>
                  </a:cubicBezTo>
                  <a:cubicBezTo>
                    <a:pt x="929640" y="3149600"/>
                    <a:pt x="933450" y="3147060"/>
                    <a:pt x="937260" y="3145790"/>
                  </a:cubicBezTo>
                  <a:cubicBezTo>
                    <a:pt x="941070" y="3143250"/>
                    <a:pt x="944880" y="3140710"/>
                    <a:pt x="949960" y="3143250"/>
                  </a:cubicBezTo>
                  <a:cubicBezTo>
                    <a:pt x="949960" y="3136900"/>
                    <a:pt x="953770" y="3136900"/>
                    <a:pt x="957580" y="3138170"/>
                  </a:cubicBezTo>
                  <a:cubicBezTo>
                    <a:pt x="960120" y="3138170"/>
                    <a:pt x="963930" y="3136900"/>
                    <a:pt x="966470" y="3135630"/>
                  </a:cubicBezTo>
                  <a:cubicBezTo>
                    <a:pt x="967740" y="3135630"/>
                    <a:pt x="970280" y="3134360"/>
                    <a:pt x="971550" y="3135630"/>
                  </a:cubicBezTo>
                  <a:cubicBezTo>
                    <a:pt x="976630" y="3139440"/>
                    <a:pt x="984250" y="3140710"/>
                    <a:pt x="989330" y="3147060"/>
                  </a:cubicBezTo>
                  <a:cubicBezTo>
                    <a:pt x="993140" y="3152140"/>
                    <a:pt x="999490" y="3154680"/>
                    <a:pt x="1002030" y="3162300"/>
                  </a:cubicBezTo>
                  <a:cubicBezTo>
                    <a:pt x="1003300" y="3164840"/>
                    <a:pt x="1008380" y="3167380"/>
                    <a:pt x="1010920" y="3168650"/>
                  </a:cubicBezTo>
                  <a:cubicBezTo>
                    <a:pt x="1010920" y="3168650"/>
                    <a:pt x="1012190" y="3168650"/>
                    <a:pt x="1013460" y="3169920"/>
                  </a:cubicBezTo>
                  <a:cubicBezTo>
                    <a:pt x="1014730" y="3173730"/>
                    <a:pt x="1018540" y="3172460"/>
                    <a:pt x="1021080" y="3171190"/>
                  </a:cubicBezTo>
                  <a:cubicBezTo>
                    <a:pt x="1023620" y="3171190"/>
                    <a:pt x="1026160" y="3169920"/>
                    <a:pt x="1027430" y="3173730"/>
                  </a:cubicBezTo>
                  <a:cubicBezTo>
                    <a:pt x="1027430" y="3175000"/>
                    <a:pt x="1031240" y="3176270"/>
                    <a:pt x="1032510" y="3177540"/>
                  </a:cubicBezTo>
                  <a:cubicBezTo>
                    <a:pt x="1036320" y="3180080"/>
                    <a:pt x="1040130" y="3182620"/>
                    <a:pt x="1042670" y="3185160"/>
                  </a:cubicBezTo>
                  <a:cubicBezTo>
                    <a:pt x="1043940" y="3186430"/>
                    <a:pt x="1045210" y="3187700"/>
                    <a:pt x="1045210" y="3188970"/>
                  </a:cubicBezTo>
                  <a:cubicBezTo>
                    <a:pt x="1045210" y="3192780"/>
                    <a:pt x="1049020" y="3195320"/>
                    <a:pt x="1052830" y="3195320"/>
                  </a:cubicBezTo>
                  <a:cubicBezTo>
                    <a:pt x="1057910" y="3196590"/>
                    <a:pt x="1061720" y="3196590"/>
                    <a:pt x="1066800" y="3197860"/>
                  </a:cubicBezTo>
                  <a:cubicBezTo>
                    <a:pt x="1068070" y="3197860"/>
                    <a:pt x="1068070" y="3200400"/>
                    <a:pt x="1069340" y="3200400"/>
                  </a:cubicBezTo>
                  <a:cubicBezTo>
                    <a:pt x="1070610" y="3202940"/>
                    <a:pt x="1071880" y="3206750"/>
                    <a:pt x="1076960" y="3204210"/>
                  </a:cubicBezTo>
                  <a:cubicBezTo>
                    <a:pt x="1079500" y="3202940"/>
                    <a:pt x="1087120" y="3205480"/>
                    <a:pt x="1088390" y="3208020"/>
                  </a:cubicBezTo>
                  <a:cubicBezTo>
                    <a:pt x="1090930" y="3216910"/>
                    <a:pt x="1099820" y="3216910"/>
                    <a:pt x="1106170" y="3219450"/>
                  </a:cubicBezTo>
                  <a:cubicBezTo>
                    <a:pt x="1107440" y="3219450"/>
                    <a:pt x="1108710" y="3219450"/>
                    <a:pt x="1108710" y="3220720"/>
                  </a:cubicBezTo>
                  <a:cubicBezTo>
                    <a:pt x="1112520" y="3225800"/>
                    <a:pt x="1117600" y="3227070"/>
                    <a:pt x="1122680" y="3229610"/>
                  </a:cubicBezTo>
                  <a:cubicBezTo>
                    <a:pt x="1127760" y="3232150"/>
                    <a:pt x="1132840" y="3237230"/>
                    <a:pt x="1137920" y="3242310"/>
                  </a:cubicBezTo>
                  <a:lnTo>
                    <a:pt x="1144270" y="3248660"/>
                  </a:lnTo>
                  <a:cubicBezTo>
                    <a:pt x="1145540" y="3249930"/>
                    <a:pt x="1146810" y="3249930"/>
                    <a:pt x="1148080" y="3249930"/>
                  </a:cubicBezTo>
                  <a:cubicBezTo>
                    <a:pt x="1151890" y="3249930"/>
                    <a:pt x="1155700" y="3248660"/>
                    <a:pt x="1158240" y="3252470"/>
                  </a:cubicBezTo>
                  <a:cubicBezTo>
                    <a:pt x="1158240" y="3252470"/>
                    <a:pt x="1159510" y="3253740"/>
                    <a:pt x="1160780" y="3253740"/>
                  </a:cubicBezTo>
                  <a:cubicBezTo>
                    <a:pt x="1170940" y="3252470"/>
                    <a:pt x="1177290" y="3258820"/>
                    <a:pt x="1183640" y="3265170"/>
                  </a:cubicBezTo>
                  <a:cubicBezTo>
                    <a:pt x="1186180" y="3267710"/>
                    <a:pt x="1191260" y="3268980"/>
                    <a:pt x="1193800" y="3268980"/>
                  </a:cubicBezTo>
                  <a:cubicBezTo>
                    <a:pt x="1201420" y="3271520"/>
                    <a:pt x="1210310" y="3272790"/>
                    <a:pt x="1216660" y="3277870"/>
                  </a:cubicBezTo>
                  <a:cubicBezTo>
                    <a:pt x="1220470" y="3280410"/>
                    <a:pt x="1225550" y="3284220"/>
                    <a:pt x="1229360" y="3284220"/>
                  </a:cubicBezTo>
                  <a:cubicBezTo>
                    <a:pt x="1235710" y="3284220"/>
                    <a:pt x="1238250" y="3289300"/>
                    <a:pt x="1240790" y="3293110"/>
                  </a:cubicBezTo>
                  <a:cubicBezTo>
                    <a:pt x="1248410" y="3294380"/>
                    <a:pt x="1256030" y="3294380"/>
                    <a:pt x="1259840" y="3302000"/>
                  </a:cubicBezTo>
                  <a:cubicBezTo>
                    <a:pt x="1259840" y="3303270"/>
                    <a:pt x="1261110" y="3303270"/>
                    <a:pt x="1262380" y="3303270"/>
                  </a:cubicBezTo>
                  <a:cubicBezTo>
                    <a:pt x="1267460" y="3304540"/>
                    <a:pt x="1272540" y="3305810"/>
                    <a:pt x="1277620" y="3308350"/>
                  </a:cubicBezTo>
                  <a:cubicBezTo>
                    <a:pt x="1280160" y="3309620"/>
                    <a:pt x="1282700" y="3312160"/>
                    <a:pt x="1286510" y="3314700"/>
                  </a:cubicBezTo>
                  <a:cubicBezTo>
                    <a:pt x="1287780" y="3314700"/>
                    <a:pt x="1287780" y="3315970"/>
                    <a:pt x="1289050" y="3315970"/>
                  </a:cubicBezTo>
                  <a:cubicBezTo>
                    <a:pt x="1297940" y="3315970"/>
                    <a:pt x="1300480" y="3322320"/>
                    <a:pt x="1305560" y="3327400"/>
                  </a:cubicBezTo>
                  <a:cubicBezTo>
                    <a:pt x="1313180" y="3333750"/>
                    <a:pt x="1322070" y="3340100"/>
                    <a:pt x="1328420" y="3347720"/>
                  </a:cubicBezTo>
                  <a:cubicBezTo>
                    <a:pt x="1332230" y="3352800"/>
                    <a:pt x="1338580" y="3355340"/>
                    <a:pt x="1342390" y="3357880"/>
                  </a:cubicBezTo>
                  <a:lnTo>
                    <a:pt x="1350010" y="3361690"/>
                  </a:lnTo>
                  <a:cubicBezTo>
                    <a:pt x="1352550" y="3364230"/>
                    <a:pt x="1355090" y="3366770"/>
                    <a:pt x="1358900" y="3369310"/>
                  </a:cubicBezTo>
                  <a:cubicBezTo>
                    <a:pt x="1362710" y="3370580"/>
                    <a:pt x="1363980" y="3375660"/>
                    <a:pt x="1369060" y="3374390"/>
                  </a:cubicBezTo>
                  <a:cubicBezTo>
                    <a:pt x="1371600" y="3374390"/>
                    <a:pt x="1374140" y="3375660"/>
                    <a:pt x="1376680" y="3376930"/>
                  </a:cubicBezTo>
                  <a:cubicBezTo>
                    <a:pt x="1380490" y="3379470"/>
                    <a:pt x="1381760" y="3382010"/>
                    <a:pt x="1386840" y="3382010"/>
                  </a:cubicBezTo>
                  <a:cubicBezTo>
                    <a:pt x="1389380" y="3382010"/>
                    <a:pt x="1391920" y="3384550"/>
                    <a:pt x="1393190" y="3385820"/>
                  </a:cubicBezTo>
                  <a:cubicBezTo>
                    <a:pt x="1399540" y="3388360"/>
                    <a:pt x="1405890" y="3388360"/>
                    <a:pt x="1409700" y="3380740"/>
                  </a:cubicBezTo>
                  <a:lnTo>
                    <a:pt x="1410970" y="3379470"/>
                  </a:lnTo>
                  <a:cubicBezTo>
                    <a:pt x="1416050" y="3382010"/>
                    <a:pt x="1416050" y="3376930"/>
                    <a:pt x="1417320" y="3374390"/>
                  </a:cubicBezTo>
                  <a:cubicBezTo>
                    <a:pt x="1418590" y="3373120"/>
                    <a:pt x="1421130" y="3371850"/>
                    <a:pt x="1422400" y="3370580"/>
                  </a:cubicBezTo>
                  <a:cubicBezTo>
                    <a:pt x="1424940" y="3368040"/>
                    <a:pt x="1427480" y="3366770"/>
                    <a:pt x="1431290" y="3364230"/>
                  </a:cubicBezTo>
                  <a:cubicBezTo>
                    <a:pt x="1432560" y="3362960"/>
                    <a:pt x="1435100" y="3361690"/>
                    <a:pt x="1436370" y="3361690"/>
                  </a:cubicBezTo>
                  <a:cubicBezTo>
                    <a:pt x="1442720" y="3361690"/>
                    <a:pt x="1446530" y="3359150"/>
                    <a:pt x="1451610" y="3354070"/>
                  </a:cubicBezTo>
                  <a:cubicBezTo>
                    <a:pt x="1455420" y="3350260"/>
                    <a:pt x="1461770" y="3347720"/>
                    <a:pt x="1466850" y="3345180"/>
                  </a:cubicBezTo>
                  <a:cubicBezTo>
                    <a:pt x="1471930" y="3342640"/>
                    <a:pt x="1477010" y="3340100"/>
                    <a:pt x="1483360" y="3338830"/>
                  </a:cubicBezTo>
                  <a:cubicBezTo>
                    <a:pt x="1487170" y="3337560"/>
                    <a:pt x="1490980" y="3337560"/>
                    <a:pt x="1494790" y="3337560"/>
                  </a:cubicBezTo>
                  <a:lnTo>
                    <a:pt x="1497330" y="3337560"/>
                  </a:lnTo>
                  <a:cubicBezTo>
                    <a:pt x="1502410" y="3335020"/>
                    <a:pt x="1507490" y="3331210"/>
                    <a:pt x="1513840" y="3328670"/>
                  </a:cubicBezTo>
                  <a:lnTo>
                    <a:pt x="1517650" y="3328670"/>
                  </a:lnTo>
                  <a:cubicBezTo>
                    <a:pt x="1524000" y="3331210"/>
                    <a:pt x="1530350" y="3331210"/>
                    <a:pt x="1536700" y="3326130"/>
                  </a:cubicBezTo>
                  <a:cubicBezTo>
                    <a:pt x="1537970" y="3324860"/>
                    <a:pt x="1540510" y="3323590"/>
                    <a:pt x="1541780" y="3322320"/>
                  </a:cubicBezTo>
                  <a:cubicBezTo>
                    <a:pt x="1548130" y="3324860"/>
                    <a:pt x="1554480" y="3329940"/>
                    <a:pt x="1562100" y="3329940"/>
                  </a:cubicBezTo>
                  <a:cubicBezTo>
                    <a:pt x="1564640" y="3329940"/>
                    <a:pt x="1568450" y="3328670"/>
                    <a:pt x="1570990" y="3327400"/>
                  </a:cubicBezTo>
                  <a:cubicBezTo>
                    <a:pt x="1576070" y="3327400"/>
                    <a:pt x="1581150" y="3327400"/>
                    <a:pt x="1584960" y="3326130"/>
                  </a:cubicBezTo>
                  <a:cubicBezTo>
                    <a:pt x="1590040" y="3324860"/>
                    <a:pt x="1596390" y="3326130"/>
                    <a:pt x="1601470" y="3323590"/>
                  </a:cubicBezTo>
                  <a:cubicBezTo>
                    <a:pt x="1604010" y="3317240"/>
                    <a:pt x="1605280" y="3317240"/>
                    <a:pt x="1611630" y="3318510"/>
                  </a:cubicBezTo>
                  <a:cubicBezTo>
                    <a:pt x="1619250" y="3319780"/>
                    <a:pt x="1624330" y="3318510"/>
                    <a:pt x="1629410" y="3312160"/>
                  </a:cubicBezTo>
                  <a:cubicBezTo>
                    <a:pt x="1631950" y="3308350"/>
                    <a:pt x="1638300" y="3308350"/>
                    <a:pt x="1642110" y="3305810"/>
                  </a:cubicBezTo>
                  <a:cubicBezTo>
                    <a:pt x="1643380" y="3305810"/>
                    <a:pt x="1644650" y="3304540"/>
                    <a:pt x="1645920" y="3304540"/>
                  </a:cubicBezTo>
                  <a:cubicBezTo>
                    <a:pt x="1648460" y="3303270"/>
                    <a:pt x="1649730" y="3303270"/>
                    <a:pt x="1652270" y="3302000"/>
                  </a:cubicBezTo>
                  <a:cubicBezTo>
                    <a:pt x="1658620" y="3299460"/>
                    <a:pt x="1664970" y="3298190"/>
                    <a:pt x="1671320" y="3294380"/>
                  </a:cubicBezTo>
                  <a:cubicBezTo>
                    <a:pt x="1677670" y="3290570"/>
                    <a:pt x="1682750" y="3288030"/>
                    <a:pt x="1689100" y="3293110"/>
                  </a:cubicBezTo>
                  <a:lnTo>
                    <a:pt x="1691640" y="3293110"/>
                  </a:lnTo>
                  <a:cubicBezTo>
                    <a:pt x="1694180" y="3291840"/>
                    <a:pt x="1695450" y="3291840"/>
                    <a:pt x="1697990" y="3290570"/>
                  </a:cubicBezTo>
                  <a:cubicBezTo>
                    <a:pt x="1697990" y="3286760"/>
                    <a:pt x="1697990" y="3281680"/>
                    <a:pt x="1703070" y="3277870"/>
                  </a:cubicBezTo>
                  <a:cubicBezTo>
                    <a:pt x="1704340" y="3276600"/>
                    <a:pt x="1704340" y="3274060"/>
                    <a:pt x="1706880" y="3272790"/>
                  </a:cubicBezTo>
                  <a:cubicBezTo>
                    <a:pt x="1709420" y="3270250"/>
                    <a:pt x="1713230" y="3270250"/>
                    <a:pt x="1715770" y="3271520"/>
                  </a:cubicBezTo>
                  <a:cubicBezTo>
                    <a:pt x="1717040" y="3272790"/>
                    <a:pt x="1719580" y="3271520"/>
                    <a:pt x="1720850" y="3271520"/>
                  </a:cubicBezTo>
                  <a:cubicBezTo>
                    <a:pt x="1728470" y="3270250"/>
                    <a:pt x="1737360" y="3270250"/>
                    <a:pt x="1744980" y="3268980"/>
                  </a:cubicBezTo>
                  <a:cubicBezTo>
                    <a:pt x="1752600" y="3267710"/>
                    <a:pt x="1760220" y="3266440"/>
                    <a:pt x="1767840" y="3263900"/>
                  </a:cubicBezTo>
                  <a:cubicBezTo>
                    <a:pt x="1772920" y="3261360"/>
                    <a:pt x="1778000" y="3262630"/>
                    <a:pt x="1783080" y="3262630"/>
                  </a:cubicBezTo>
                  <a:cubicBezTo>
                    <a:pt x="1793240" y="3263900"/>
                    <a:pt x="1802130" y="3263900"/>
                    <a:pt x="1811020" y="3258820"/>
                  </a:cubicBezTo>
                  <a:lnTo>
                    <a:pt x="1808480" y="3256280"/>
                  </a:lnTo>
                  <a:cubicBezTo>
                    <a:pt x="1811020" y="3255010"/>
                    <a:pt x="1813560" y="3255010"/>
                    <a:pt x="1817370" y="3255010"/>
                  </a:cubicBezTo>
                  <a:cubicBezTo>
                    <a:pt x="1819910" y="3258820"/>
                    <a:pt x="1823720" y="3256280"/>
                    <a:pt x="1826260" y="3253740"/>
                  </a:cubicBezTo>
                  <a:cubicBezTo>
                    <a:pt x="1830070" y="3249930"/>
                    <a:pt x="1833880" y="3251200"/>
                    <a:pt x="1838960" y="3251200"/>
                  </a:cubicBezTo>
                  <a:cubicBezTo>
                    <a:pt x="1844040" y="3252470"/>
                    <a:pt x="1850390" y="3249930"/>
                    <a:pt x="1856740" y="3248660"/>
                  </a:cubicBezTo>
                  <a:cubicBezTo>
                    <a:pt x="1858010" y="3248660"/>
                    <a:pt x="1859280" y="3246120"/>
                    <a:pt x="1859280" y="3244850"/>
                  </a:cubicBezTo>
                  <a:cubicBezTo>
                    <a:pt x="1861820" y="3244850"/>
                    <a:pt x="1864360" y="3243580"/>
                    <a:pt x="1868170" y="3243580"/>
                  </a:cubicBezTo>
                  <a:lnTo>
                    <a:pt x="1873250" y="3243580"/>
                  </a:lnTo>
                  <a:cubicBezTo>
                    <a:pt x="1878330" y="3246120"/>
                    <a:pt x="1883410" y="3246120"/>
                    <a:pt x="1888490" y="3243580"/>
                  </a:cubicBezTo>
                  <a:cubicBezTo>
                    <a:pt x="1889760" y="3242310"/>
                    <a:pt x="1892300" y="3242310"/>
                    <a:pt x="1893570" y="3242310"/>
                  </a:cubicBezTo>
                  <a:cubicBezTo>
                    <a:pt x="1897380" y="3241040"/>
                    <a:pt x="1901190" y="3242310"/>
                    <a:pt x="1903730" y="3238500"/>
                  </a:cubicBezTo>
                  <a:cubicBezTo>
                    <a:pt x="1905000" y="3237230"/>
                    <a:pt x="1907540" y="3238500"/>
                    <a:pt x="1910080"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400" y="3232150"/>
                    <a:pt x="2063750"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50" y="3258820"/>
                    <a:pt x="2160270" y="3260090"/>
                  </a:cubicBezTo>
                  <a:lnTo>
                    <a:pt x="2161540" y="3260090"/>
                  </a:lnTo>
                  <a:cubicBezTo>
                    <a:pt x="2170430" y="3258820"/>
                    <a:pt x="2179320" y="3261360"/>
                    <a:pt x="2188210" y="3261360"/>
                  </a:cubicBezTo>
                  <a:cubicBezTo>
                    <a:pt x="2189480" y="3035300"/>
                    <a:pt x="2183130" y="2809240"/>
                    <a:pt x="2175510" y="2583180"/>
                  </a:cubicBezTo>
                  <a:cubicBezTo>
                    <a:pt x="2167890" y="2368550"/>
                    <a:pt x="2160270" y="2153920"/>
                    <a:pt x="2159000" y="1939290"/>
                  </a:cubicBezTo>
                  <a:cubicBezTo>
                    <a:pt x="2159000" y="1831340"/>
                    <a:pt x="2160270" y="1724660"/>
                    <a:pt x="2162810" y="1616710"/>
                  </a:cubicBezTo>
                  <a:cubicBezTo>
                    <a:pt x="2166620" y="1508760"/>
                    <a:pt x="2174240" y="1400810"/>
                    <a:pt x="2179320" y="1292860"/>
                  </a:cubicBezTo>
                  <a:cubicBezTo>
                    <a:pt x="2194560" y="951230"/>
                    <a:pt x="2185670" y="608330"/>
                    <a:pt x="2180590" y="266700"/>
                  </a:cubicBezTo>
                  <a:cubicBezTo>
                    <a:pt x="2176780" y="265430"/>
                    <a:pt x="2174240" y="264160"/>
                    <a:pt x="2171700" y="262890"/>
                  </a:cubicBezTo>
                  <a:cubicBezTo>
                    <a:pt x="2167890" y="260350"/>
                    <a:pt x="2164080" y="259080"/>
                    <a:pt x="2159000" y="260350"/>
                  </a:cubicBezTo>
                  <a:lnTo>
                    <a:pt x="2151380" y="260350"/>
                  </a:lnTo>
                  <a:cubicBezTo>
                    <a:pt x="2147570" y="260350"/>
                    <a:pt x="2142490" y="260350"/>
                    <a:pt x="2139950" y="265430"/>
                  </a:cubicBezTo>
                  <a:cubicBezTo>
                    <a:pt x="2139950" y="265430"/>
                    <a:pt x="2138680" y="266700"/>
                    <a:pt x="2137410" y="266700"/>
                  </a:cubicBezTo>
                  <a:lnTo>
                    <a:pt x="2132330" y="266700"/>
                  </a:lnTo>
                  <a:cubicBezTo>
                    <a:pt x="2131060" y="264160"/>
                    <a:pt x="2133600" y="259080"/>
                    <a:pt x="2127250" y="260350"/>
                  </a:cubicBezTo>
                  <a:cubicBezTo>
                    <a:pt x="2124710" y="260350"/>
                    <a:pt x="2120900" y="261620"/>
                    <a:pt x="2118360" y="261620"/>
                  </a:cubicBezTo>
                  <a:lnTo>
                    <a:pt x="2099310" y="261620"/>
                  </a:lnTo>
                  <a:cubicBezTo>
                    <a:pt x="2098040" y="259080"/>
                    <a:pt x="2096770" y="256540"/>
                    <a:pt x="2094230" y="252730"/>
                  </a:cubicBezTo>
                  <a:cubicBezTo>
                    <a:pt x="2092960" y="250190"/>
                    <a:pt x="2091690" y="248920"/>
                    <a:pt x="2087880" y="251460"/>
                  </a:cubicBezTo>
                  <a:cubicBezTo>
                    <a:pt x="2085340" y="252730"/>
                    <a:pt x="2084070" y="252730"/>
                    <a:pt x="2082800" y="250190"/>
                  </a:cubicBezTo>
                  <a:cubicBezTo>
                    <a:pt x="2078990" y="243840"/>
                    <a:pt x="2075180" y="238760"/>
                    <a:pt x="2067560" y="237490"/>
                  </a:cubicBezTo>
                  <a:cubicBezTo>
                    <a:pt x="2066290" y="237490"/>
                    <a:pt x="2065020" y="234950"/>
                    <a:pt x="2063750" y="233680"/>
                  </a:cubicBezTo>
                  <a:cubicBezTo>
                    <a:pt x="2061210" y="231140"/>
                    <a:pt x="2059940" y="228600"/>
                    <a:pt x="2056130" y="228600"/>
                  </a:cubicBezTo>
                  <a:cubicBezTo>
                    <a:pt x="2054860" y="228600"/>
                    <a:pt x="2052320" y="226060"/>
                    <a:pt x="2052320" y="224790"/>
                  </a:cubicBezTo>
                  <a:cubicBezTo>
                    <a:pt x="2051050" y="219710"/>
                    <a:pt x="2051050" y="215900"/>
                    <a:pt x="2051050" y="210820"/>
                  </a:cubicBezTo>
                  <a:cubicBezTo>
                    <a:pt x="2049780" y="205740"/>
                    <a:pt x="2047240" y="200660"/>
                    <a:pt x="2043430" y="198120"/>
                  </a:cubicBezTo>
                  <a:cubicBezTo>
                    <a:pt x="2037080" y="194310"/>
                    <a:pt x="2032000" y="189230"/>
                    <a:pt x="2025650" y="185420"/>
                  </a:cubicBezTo>
                  <a:cubicBezTo>
                    <a:pt x="2024380" y="184150"/>
                    <a:pt x="2021840" y="182880"/>
                    <a:pt x="2019300" y="182880"/>
                  </a:cubicBezTo>
                  <a:cubicBezTo>
                    <a:pt x="2015490" y="181610"/>
                    <a:pt x="2011680" y="180340"/>
                    <a:pt x="2007870" y="180340"/>
                  </a:cubicBezTo>
                  <a:cubicBezTo>
                    <a:pt x="2004060" y="180340"/>
                    <a:pt x="1998980" y="180340"/>
                    <a:pt x="1995170" y="182880"/>
                  </a:cubicBezTo>
                  <a:cubicBezTo>
                    <a:pt x="1987550" y="186690"/>
                    <a:pt x="1981200" y="181610"/>
                    <a:pt x="1974850" y="181610"/>
                  </a:cubicBezTo>
                  <a:cubicBezTo>
                    <a:pt x="1968500" y="180340"/>
                    <a:pt x="1962150" y="177800"/>
                    <a:pt x="1957070" y="176530"/>
                  </a:cubicBezTo>
                  <a:lnTo>
                    <a:pt x="1940560" y="176530"/>
                  </a:lnTo>
                  <a:cubicBezTo>
                    <a:pt x="1926590" y="179070"/>
                    <a:pt x="1915160" y="171450"/>
                    <a:pt x="1901190" y="170180"/>
                  </a:cubicBezTo>
                  <a:cubicBezTo>
                    <a:pt x="1897380" y="170180"/>
                    <a:pt x="1893570" y="166370"/>
                    <a:pt x="1889760" y="163830"/>
                  </a:cubicBezTo>
                  <a:cubicBezTo>
                    <a:pt x="1887220" y="161290"/>
                    <a:pt x="1884680" y="161290"/>
                    <a:pt x="1880870" y="162560"/>
                  </a:cubicBezTo>
                  <a:cubicBezTo>
                    <a:pt x="1875790" y="163830"/>
                    <a:pt x="1870710" y="162560"/>
                    <a:pt x="1865630" y="163830"/>
                  </a:cubicBezTo>
                  <a:cubicBezTo>
                    <a:pt x="1858010" y="166370"/>
                    <a:pt x="1851660" y="160020"/>
                    <a:pt x="1844040" y="160020"/>
                  </a:cubicBezTo>
                  <a:cubicBezTo>
                    <a:pt x="1837690" y="161290"/>
                    <a:pt x="1831340" y="161290"/>
                    <a:pt x="1824990" y="162560"/>
                  </a:cubicBezTo>
                  <a:lnTo>
                    <a:pt x="1809750" y="166370"/>
                  </a:lnTo>
                  <a:cubicBezTo>
                    <a:pt x="1799590" y="171450"/>
                    <a:pt x="1791970" y="165100"/>
                    <a:pt x="1783080" y="162560"/>
                  </a:cubicBezTo>
                  <a:cubicBezTo>
                    <a:pt x="1776730" y="161290"/>
                    <a:pt x="1772920" y="158750"/>
                    <a:pt x="1767840" y="154940"/>
                  </a:cubicBezTo>
                  <a:cubicBezTo>
                    <a:pt x="1762760" y="151130"/>
                    <a:pt x="1757680" y="154940"/>
                    <a:pt x="1753870" y="154940"/>
                  </a:cubicBezTo>
                  <a:cubicBezTo>
                    <a:pt x="1750060" y="154940"/>
                    <a:pt x="1747520" y="158750"/>
                    <a:pt x="1744980" y="160020"/>
                  </a:cubicBezTo>
                  <a:cubicBezTo>
                    <a:pt x="1741170" y="161290"/>
                    <a:pt x="1737360" y="161290"/>
                    <a:pt x="1733550" y="161290"/>
                  </a:cubicBezTo>
                  <a:cubicBezTo>
                    <a:pt x="1729740" y="161290"/>
                    <a:pt x="1724660" y="160020"/>
                    <a:pt x="1720850" y="161290"/>
                  </a:cubicBezTo>
                  <a:cubicBezTo>
                    <a:pt x="1714500" y="163830"/>
                    <a:pt x="1709420" y="167640"/>
                    <a:pt x="1704340" y="170180"/>
                  </a:cubicBezTo>
                  <a:cubicBezTo>
                    <a:pt x="1703070" y="171450"/>
                    <a:pt x="1701800" y="172720"/>
                    <a:pt x="1700530" y="172720"/>
                  </a:cubicBezTo>
                  <a:cubicBezTo>
                    <a:pt x="1691640" y="177800"/>
                    <a:pt x="1681480" y="179070"/>
                    <a:pt x="1670050" y="179070"/>
                  </a:cubicBezTo>
                  <a:cubicBezTo>
                    <a:pt x="1663700" y="179070"/>
                    <a:pt x="1657350" y="179070"/>
                    <a:pt x="1651000" y="177800"/>
                  </a:cubicBezTo>
                  <a:cubicBezTo>
                    <a:pt x="1647190" y="177800"/>
                    <a:pt x="1644650" y="173990"/>
                    <a:pt x="1642110" y="173990"/>
                  </a:cubicBezTo>
                  <a:cubicBezTo>
                    <a:pt x="1633220" y="172720"/>
                    <a:pt x="1625600" y="172720"/>
                    <a:pt x="1616710" y="172720"/>
                  </a:cubicBezTo>
                  <a:cubicBezTo>
                    <a:pt x="1615440" y="172720"/>
                    <a:pt x="1614170" y="173990"/>
                    <a:pt x="1612900" y="173990"/>
                  </a:cubicBezTo>
                  <a:cubicBezTo>
                    <a:pt x="1607820" y="176530"/>
                    <a:pt x="1602740" y="180340"/>
                    <a:pt x="1597660" y="182880"/>
                  </a:cubicBezTo>
                  <a:cubicBezTo>
                    <a:pt x="1588770" y="185420"/>
                    <a:pt x="1579880" y="187960"/>
                    <a:pt x="1570990" y="189230"/>
                  </a:cubicBezTo>
                  <a:lnTo>
                    <a:pt x="1567180" y="189230"/>
                  </a:lnTo>
                  <a:cubicBezTo>
                    <a:pt x="1559560" y="185420"/>
                    <a:pt x="1553210" y="189230"/>
                    <a:pt x="1545590" y="190500"/>
                  </a:cubicBezTo>
                  <a:cubicBezTo>
                    <a:pt x="1537970" y="193040"/>
                    <a:pt x="1530350" y="196850"/>
                    <a:pt x="1522730" y="199390"/>
                  </a:cubicBezTo>
                  <a:cubicBezTo>
                    <a:pt x="1520190" y="200660"/>
                    <a:pt x="1517650" y="199390"/>
                    <a:pt x="1515110" y="198120"/>
                  </a:cubicBezTo>
                  <a:cubicBezTo>
                    <a:pt x="1511300" y="196850"/>
                    <a:pt x="1508760" y="196850"/>
                    <a:pt x="1506220" y="199390"/>
                  </a:cubicBezTo>
                  <a:cubicBezTo>
                    <a:pt x="1504950" y="200660"/>
                    <a:pt x="1503680" y="200660"/>
                    <a:pt x="1502410" y="200660"/>
                  </a:cubicBezTo>
                  <a:cubicBezTo>
                    <a:pt x="1498600" y="201930"/>
                    <a:pt x="1494790" y="201930"/>
                    <a:pt x="1492250" y="203200"/>
                  </a:cubicBezTo>
                  <a:cubicBezTo>
                    <a:pt x="1487170" y="207010"/>
                    <a:pt x="1482090" y="205740"/>
                    <a:pt x="1477010" y="208280"/>
                  </a:cubicBezTo>
                  <a:cubicBezTo>
                    <a:pt x="1471930" y="210820"/>
                    <a:pt x="1466850" y="210820"/>
                    <a:pt x="1463040" y="214630"/>
                  </a:cubicBezTo>
                  <a:cubicBezTo>
                    <a:pt x="1461770" y="215900"/>
                    <a:pt x="1459230" y="215900"/>
                    <a:pt x="1456690" y="215900"/>
                  </a:cubicBezTo>
                  <a:cubicBezTo>
                    <a:pt x="1450340" y="217170"/>
                    <a:pt x="1445260" y="220980"/>
                    <a:pt x="1441450" y="226060"/>
                  </a:cubicBezTo>
                  <a:cubicBezTo>
                    <a:pt x="1436370" y="231140"/>
                    <a:pt x="1431290" y="234950"/>
                    <a:pt x="1426210" y="238760"/>
                  </a:cubicBezTo>
                  <a:cubicBezTo>
                    <a:pt x="1424940" y="240030"/>
                    <a:pt x="1421130" y="240030"/>
                    <a:pt x="1419860" y="240030"/>
                  </a:cubicBezTo>
                  <a:cubicBezTo>
                    <a:pt x="1414780" y="240030"/>
                    <a:pt x="1409700" y="238760"/>
                    <a:pt x="1405890" y="237490"/>
                  </a:cubicBezTo>
                  <a:cubicBezTo>
                    <a:pt x="1403350" y="237490"/>
                    <a:pt x="1402080" y="236220"/>
                    <a:pt x="1399540" y="236220"/>
                  </a:cubicBezTo>
                  <a:cubicBezTo>
                    <a:pt x="1391920" y="240030"/>
                    <a:pt x="1383030" y="237490"/>
                    <a:pt x="1375410" y="237490"/>
                  </a:cubicBezTo>
                  <a:cubicBezTo>
                    <a:pt x="1374140" y="237490"/>
                    <a:pt x="1371600" y="236220"/>
                    <a:pt x="1370330" y="234950"/>
                  </a:cubicBezTo>
                  <a:cubicBezTo>
                    <a:pt x="1365250" y="231140"/>
                    <a:pt x="1360170" y="231140"/>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0" y="219710"/>
                    <a:pt x="1258570" y="220980"/>
                    <a:pt x="1250950" y="215900"/>
                  </a:cubicBezTo>
                  <a:cubicBezTo>
                    <a:pt x="1247140" y="213360"/>
                    <a:pt x="1245870" y="215900"/>
                    <a:pt x="1243330" y="215900"/>
                  </a:cubicBezTo>
                  <a:cubicBezTo>
                    <a:pt x="1242060" y="215900"/>
                    <a:pt x="1240790"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0"/>
                    <a:pt x="1169670" y="224790"/>
                  </a:cubicBezTo>
                  <a:lnTo>
                    <a:pt x="1163320" y="224790"/>
                  </a:lnTo>
                  <a:cubicBezTo>
                    <a:pt x="1155700" y="226060"/>
                    <a:pt x="1151890" y="219710"/>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0" y="205740"/>
                    <a:pt x="1097280" y="200660"/>
                    <a:pt x="1090930" y="195580"/>
                  </a:cubicBezTo>
                  <a:cubicBezTo>
                    <a:pt x="1087120" y="193040"/>
                    <a:pt x="1082040" y="190500"/>
                    <a:pt x="1078230" y="189230"/>
                  </a:cubicBezTo>
                  <a:cubicBezTo>
                    <a:pt x="1073150" y="186690"/>
                    <a:pt x="1066800" y="185420"/>
                    <a:pt x="1064260" y="179070"/>
                  </a:cubicBezTo>
                  <a:cubicBezTo>
                    <a:pt x="1062990" y="176530"/>
                    <a:pt x="1060450" y="176530"/>
                    <a:pt x="1059180" y="173990"/>
                  </a:cubicBezTo>
                  <a:cubicBezTo>
                    <a:pt x="1057910" y="171450"/>
                    <a:pt x="1056640" y="168910"/>
                    <a:pt x="1056640" y="167640"/>
                  </a:cubicBezTo>
                  <a:cubicBezTo>
                    <a:pt x="1056640" y="165100"/>
                    <a:pt x="1057910" y="162560"/>
                    <a:pt x="1059180" y="160020"/>
                  </a:cubicBezTo>
                  <a:cubicBezTo>
                    <a:pt x="1060450" y="156210"/>
                    <a:pt x="1057910"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0" y="114300"/>
                    <a:pt x="1023620" y="111760"/>
                    <a:pt x="1019810" y="109220"/>
                  </a:cubicBezTo>
                  <a:cubicBezTo>
                    <a:pt x="1010920" y="105410"/>
                    <a:pt x="1002030" y="101600"/>
                    <a:pt x="993140" y="96520"/>
                  </a:cubicBezTo>
                  <a:cubicBezTo>
                    <a:pt x="993140" y="106680"/>
                    <a:pt x="990600" y="104140"/>
                    <a:pt x="989330" y="101600"/>
                  </a:cubicBezTo>
                  <a:cubicBezTo>
                    <a:pt x="989330" y="97790"/>
                    <a:pt x="986790" y="96520"/>
                    <a:pt x="982980" y="96520"/>
                  </a:cubicBezTo>
                  <a:cubicBezTo>
                    <a:pt x="982980" y="96520"/>
                    <a:pt x="981710" y="96520"/>
                    <a:pt x="981710" y="95250"/>
                  </a:cubicBezTo>
                  <a:cubicBezTo>
                    <a:pt x="980440" y="87630"/>
                    <a:pt x="974090" y="90170"/>
                    <a:pt x="970280" y="88900"/>
                  </a:cubicBezTo>
                  <a:cubicBezTo>
                    <a:pt x="967740" y="87630"/>
                    <a:pt x="965200" y="86360"/>
                    <a:pt x="962660" y="87630"/>
                  </a:cubicBezTo>
                  <a:cubicBezTo>
                    <a:pt x="957580" y="88900"/>
                    <a:pt x="953770" y="85090"/>
                    <a:pt x="948690" y="83820"/>
                  </a:cubicBezTo>
                  <a:cubicBezTo>
                    <a:pt x="947420" y="83820"/>
                    <a:pt x="946150" y="83820"/>
                    <a:pt x="944880" y="85090"/>
                  </a:cubicBezTo>
                  <a:cubicBezTo>
                    <a:pt x="942340" y="87630"/>
                    <a:pt x="939800" y="87630"/>
                    <a:pt x="935990" y="85090"/>
                  </a:cubicBezTo>
                  <a:cubicBezTo>
                    <a:pt x="930910" y="81280"/>
                    <a:pt x="925830" y="81280"/>
                    <a:pt x="919480" y="83820"/>
                  </a:cubicBezTo>
                  <a:cubicBezTo>
                    <a:pt x="916940" y="85090"/>
                    <a:pt x="914400" y="85090"/>
                    <a:pt x="911860" y="83820"/>
                  </a:cubicBezTo>
                  <a:cubicBezTo>
                    <a:pt x="906780" y="81280"/>
                    <a:pt x="901700" y="77470"/>
                    <a:pt x="895350" y="74930"/>
                  </a:cubicBezTo>
                  <a:cubicBezTo>
                    <a:pt x="894080" y="74930"/>
                    <a:pt x="892810" y="73660"/>
                    <a:pt x="891540" y="73660"/>
                  </a:cubicBezTo>
                  <a:cubicBezTo>
                    <a:pt x="883920" y="74930"/>
                    <a:pt x="877570" y="72390"/>
                    <a:pt x="869950" y="74930"/>
                  </a:cubicBezTo>
                  <a:cubicBezTo>
                    <a:pt x="866140" y="76200"/>
                    <a:pt x="861060"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5192" r="-5192"/>
              </a:stretch>
            </a:blipFill>
          </p:spPr>
        </p:sp>
      </p:grpSp>
      <p:sp>
        <p:nvSpPr>
          <p:cNvPr id="6" name="TextBox 4">
            <a:extLst>
              <a:ext uri="{FF2B5EF4-FFF2-40B4-BE49-F238E27FC236}">
                <a16:creationId xmlns:a16="http://schemas.microsoft.com/office/drawing/2014/main" id="{552F849F-BEBD-EC30-F990-2CBFA52BDB0A}"/>
              </a:ext>
            </a:extLst>
          </p:cNvPr>
          <p:cNvSpPr txBox="1"/>
          <p:nvPr/>
        </p:nvSpPr>
        <p:spPr>
          <a:xfrm>
            <a:off x="7307075" y="3681526"/>
            <a:ext cx="11119110" cy="2031325"/>
          </a:xfrm>
          <a:prstGeom prst="rect">
            <a:avLst/>
          </a:prstGeom>
        </p:spPr>
        <p:txBody>
          <a:bodyPr wrap="square" lIns="0" tIns="0" rIns="0" bIns="0" rtlCol="0" anchor="t">
            <a:spAutoFit/>
          </a:bodyPr>
          <a:lstStyle/>
          <a:p>
            <a:pPr algn="ctr"/>
            <a:r>
              <a:rPr lang="en-US" sz="6600" dirty="0">
                <a:solidFill>
                  <a:srgbClr val="870000"/>
                </a:solidFill>
                <a:latin typeface="#9Slide04 Podkova ExtraBold" panose="00000900000000000000" pitchFamily="2" charset="0"/>
                <a:cs typeface="Times New Roman" panose="02020603050405020304" pitchFamily="18" charset="0"/>
              </a:rPr>
              <a:t>III.</a:t>
            </a:r>
          </a:p>
          <a:p>
            <a:pPr algn="ctr"/>
            <a:r>
              <a:rPr lang="en-US" sz="6600" dirty="0" err="1">
                <a:solidFill>
                  <a:srgbClr val="870000"/>
                </a:solidFill>
                <a:latin typeface="#9Slide04 Podkova ExtraBold" panose="00000900000000000000" pitchFamily="2" charset="0"/>
                <a:cs typeface="Times New Roman" panose="02020603050405020304" pitchFamily="18" charset="0"/>
              </a:rPr>
              <a:t>Tổng</a:t>
            </a:r>
            <a:r>
              <a:rPr lang="en-US" sz="6600" dirty="0">
                <a:solidFill>
                  <a:srgbClr val="870000"/>
                </a:solidFill>
                <a:latin typeface="#9Slide04 Podkova ExtraBold" panose="00000900000000000000" pitchFamily="2" charset="0"/>
                <a:cs typeface="Times New Roman" panose="02020603050405020304" pitchFamily="18" charset="0"/>
              </a:rPr>
              <a:t> </a:t>
            </a:r>
            <a:r>
              <a:rPr lang="en-US" sz="6600" dirty="0" err="1">
                <a:solidFill>
                  <a:srgbClr val="870000"/>
                </a:solidFill>
                <a:latin typeface="#9Slide04 Podkova ExtraBold" panose="00000900000000000000" pitchFamily="2" charset="0"/>
                <a:cs typeface="Times New Roman" panose="02020603050405020304" pitchFamily="18" charset="0"/>
              </a:rPr>
              <a:t>kết</a:t>
            </a:r>
            <a:endParaRPr lang="en-US" sz="6600" dirty="0">
              <a:solidFill>
                <a:srgbClr val="870000"/>
              </a:solidFill>
              <a:latin typeface="#9Slide04 Podkova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324456958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0423C6-8B06-F074-A0F6-EFAE39B24225}"/>
              </a:ext>
            </a:extLst>
          </p:cNvPr>
          <p:cNvSpPr txBox="1"/>
          <p:nvPr/>
        </p:nvSpPr>
        <p:spPr>
          <a:xfrm>
            <a:off x="2667000" y="1028700"/>
            <a:ext cx="3429144" cy="769441"/>
          </a:xfrm>
          <a:prstGeom prst="rect">
            <a:avLst/>
          </a:prstGeom>
          <a:noFill/>
        </p:spPr>
        <p:txBody>
          <a:bodyPr wrap="none" rtlCol="0">
            <a:spAutoFit/>
          </a:bodyPr>
          <a:lstStyle/>
          <a:p>
            <a:r>
              <a:rPr lang="vi-VN" sz="4400" b="1" dirty="0">
                <a:solidFill>
                  <a:srgbClr val="FF0000"/>
                </a:solidFill>
                <a:latin typeface="Times New Roman" pitchFamily="18" charset="0"/>
                <a:cs typeface="Times New Roman" pitchFamily="18" charset="0"/>
              </a:rPr>
              <a:t>1. </a:t>
            </a:r>
            <a:r>
              <a:rPr lang="en-US" sz="4400" b="1" dirty="0" err="1">
                <a:solidFill>
                  <a:srgbClr val="FF0000"/>
                </a:solidFill>
                <a:latin typeface="Times New Roman" pitchFamily="18" charset="0"/>
                <a:cs typeface="Times New Roman" pitchFamily="18" charset="0"/>
              </a:rPr>
              <a:t>Nghệ</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thuật</a:t>
            </a:r>
            <a:endParaRPr lang="en-US" sz="44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8B5192B-07DF-03F1-A363-165A66C3EE7E}"/>
              </a:ext>
            </a:extLst>
          </p:cNvPr>
          <p:cNvSpPr txBox="1"/>
          <p:nvPr/>
        </p:nvSpPr>
        <p:spPr>
          <a:xfrm>
            <a:off x="12070771" y="1028700"/>
            <a:ext cx="4845629" cy="769441"/>
          </a:xfrm>
          <a:prstGeom prst="rect">
            <a:avLst/>
          </a:prstGeom>
          <a:noFill/>
        </p:spPr>
        <p:txBody>
          <a:bodyPr wrap="square" rtlCol="0">
            <a:spAutoFit/>
          </a:bodyPr>
          <a:lstStyle/>
          <a:p>
            <a:r>
              <a:rPr lang="vi-VN" sz="4400" b="1" dirty="0">
                <a:solidFill>
                  <a:srgbClr val="FF0000"/>
                </a:solidFill>
                <a:latin typeface="Times New Roman" pitchFamily="18" charset="0"/>
                <a:cs typeface="Times New Roman" pitchFamily="18" charset="0"/>
              </a:rPr>
              <a:t>2. Nội dung</a:t>
            </a:r>
            <a:endParaRPr lang="en-US" sz="4400" b="1" dirty="0">
              <a:solidFill>
                <a:srgbClr val="FF000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B6D74F1A-55C0-41AC-8D31-249C32BF7612}"/>
              </a:ext>
            </a:extLst>
          </p:cNvPr>
          <p:cNvSpPr/>
          <p:nvPr/>
        </p:nvSpPr>
        <p:spPr>
          <a:xfrm>
            <a:off x="9525003" y="2463852"/>
            <a:ext cx="7865456" cy="4832092"/>
          </a:xfrm>
          <a:prstGeom prst="rect">
            <a:avLst/>
          </a:prstGeom>
        </p:spPr>
        <p:txBody>
          <a:bodyPr wrap="square">
            <a:spAutoFit/>
          </a:bodyPr>
          <a:lstStyle/>
          <a:p>
            <a:pPr algn="just"/>
            <a:r>
              <a:rPr lang="vi-VN" sz="4400" dirty="0">
                <a:latin typeface="+mj-lt"/>
              </a:rPr>
              <a:t>    Đoạn trích </a:t>
            </a:r>
            <a:r>
              <a:rPr lang="en-US" sz="4400" dirty="0" err="1">
                <a:latin typeface="Times New Roman" panose="02020603050405020304" pitchFamily="18" charset="0"/>
                <a:cs typeface="Times New Roman" panose="02020603050405020304" pitchFamily="18" charset="0"/>
              </a:rPr>
              <a:t>là</a:t>
            </a:r>
            <a:r>
              <a:rPr lang="en-US" sz="4400" dirty="0">
                <a:latin typeface="+mj-lt"/>
              </a:rPr>
              <a:t> </a:t>
            </a:r>
            <a:r>
              <a:rPr lang="vi-VN" sz="4400" dirty="0">
                <a:latin typeface="+mj-lt"/>
              </a:rPr>
              <a:t>bức tranh thiên nhiên và lễ hội mùa xuân tươi đẹp, trong sáng,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xuyến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đợi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phía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83FE7BA4-096D-28BB-11B8-25F474A92D3D}"/>
              </a:ext>
            </a:extLst>
          </p:cNvPr>
          <p:cNvCxnSpPr/>
          <p:nvPr/>
        </p:nvCxnSpPr>
        <p:spPr>
          <a:xfrm>
            <a:off x="8839200" y="2781300"/>
            <a:ext cx="0" cy="5867400"/>
          </a:xfrm>
          <a:prstGeom prst="line">
            <a:avLst/>
          </a:prstGeom>
          <a:ln w="28575"/>
        </p:spPr>
        <p:style>
          <a:lnRef idx="1">
            <a:schemeClr val="dk1"/>
          </a:lnRef>
          <a:fillRef idx="0">
            <a:schemeClr val="dk1"/>
          </a:fillRef>
          <a:effectRef idx="0">
            <a:schemeClr val="dk1"/>
          </a:effectRef>
          <a:fontRef idx="minor">
            <a:schemeClr val="tx1"/>
          </a:fontRef>
        </p:style>
      </p:cxnSp>
      <p:sp>
        <p:nvSpPr>
          <p:cNvPr id="2" name="Rectangle 1"/>
          <p:cNvSpPr/>
          <p:nvPr/>
        </p:nvSpPr>
        <p:spPr>
          <a:xfrm>
            <a:off x="1219200" y="2463852"/>
            <a:ext cx="6934198" cy="2800767"/>
          </a:xfrm>
          <a:prstGeom prst="rect">
            <a:avLst/>
          </a:prstGeom>
        </p:spPr>
        <p:txBody>
          <a:bodyPr wrap="square">
            <a:spAutoFit/>
          </a:bodyPr>
          <a:lstStyle/>
          <a:p>
            <a:pPr algn="just" eaLnBrk="0" fontAlgn="base" hangingPunct="0">
              <a:spcBef>
                <a:spcPct val="0"/>
              </a:spcBef>
              <a:spcAft>
                <a:spcPct val="0"/>
              </a:spcAft>
              <a:tabLst>
                <a:tab pos="685800" algn="l"/>
                <a:tab pos="4114800" algn="ctr"/>
                <a:tab pos="8229600" algn="r"/>
              </a:tabLst>
            </a:pP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p>
        </p:txBody>
      </p:sp>
      <p:sp>
        <p:nvSpPr>
          <p:cNvPr id="3" name="Freeform 2">
            <a:extLst>
              <a:ext uri="{FF2B5EF4-FFF2-40B4-BE49-F238E27FC236}">
                <a16:creationId xmlns:a16="http://schemas.microsoft.com/office/drawing/2014/main" id="{56AC0138-C8B2-EA5B-C5D9-0C324FA14355}"/>
              </a:ext>
            </a:extLst>
          </p:cNvPr>
          <p:cNvSpPr/>
          <p:nvPr/>
        </p:nvSpPr>
        <p:spPr>
          <a:xfrm rot="4945596">
            <a:off x="-488258" y="5589014"/>
            <a:ext cx="5671319" cy="5448972"/>
          </a:xfrm>
          <a:custGeom>
            <a:avLst/>
            <a:gdLst/>
            <a:ahLst/>
            <a:cxnLst/>
            <a:rect l="l" t="t" r="r" b="b"/>
            <a:pathLst>
              <a:path w="10160000" h="8229600">
                <a:moveTo>
                  <a:pt x="0" y="0"/>
                </a:moveTo>
                <a:lnTo>
                  <a:pt x="10160000" y="0"/>
                </a:lnTo>
                <a:lnTo>
                  <a:pt x="10160000"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532943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808030"/>
            <a:ext cx="12877800" cy="6186309"/>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Tìm hiểu bối cảnh của đoạn trích.</a:t>
            </a: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Xác định chủ đề của đoạn trích.</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Nội dung và ý nghĩa của đoạn trích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Tìm hiểu đặc sắc nghệ thuật của đoạn trích, đặc biệt là nghệ thuật tự sự (diễn biến sự việc), miêu tả tâm lí (diễn biến nội tâm), nghệ thuật sử dụng ngôn từ, các biện pháp nghệ thuật khác, …</a:t>
            </a:r>
            <a:endParaRPr lang="vi-VN" sz="4400" b="0" i="0" dirty="0">
              <a:solidFill>
                <a:srgbClr val="00000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B0423C6-8B06-F074-A0F6-EFAE39B24225}"/>
              </a:ext>
            </a:extLst>
          </p:cNvPr>
          <p:cNvSpPr txBox="1"/>
          <p:nvPr/>
        </p:nvSpPr>
        <p:spPr>
          <a:xfrm>
            <a:off x="1524000" y="907940"/>
            <a:ext cx="13487400" cy="769441"/>
          </a:xfrm>
          <a:prstGeom prst="rect">
            <a:avLst/>
          </a:prstGeom>
          <a:noFill/>
        </p:spPr>
        <p:txBody>
          <a:bodyPr wrap="square" rtlCol="0">
            <a:spAutoFit/>
          </a:bodyPr>
          <a:lstStyle/>
          <a:p>
            <a:r>
              <a:rPr lang="en-US" sz="4400" b="1" dirty="0">
                <a:solidFill>
                  <a:srgbClr val="FF0000"/>
                </a:solidFill>
                <a:latin typeface="Times New Roman" pitchFamily="18" charset="0"/>
                <a:cs typeface="Times New Roman" pitchFamily="18" charset="0"/>
              </a:rPr>
              <a:t>3. </a:t>
            </a:r>
            <a:r>
              <a:rPr lang="en-US" sz="4400" b="1" dirty="0" err="1">
                <a:solidFill>
                  <a:srgbClr val="FF0000"/>
                </a:solidFill>
                <a:latin typeface="Times New Roman" pitchFamily="18" charset="0"/>
                <a:cs typeface="Times New Roman" pitchFamily="18" charset="0"/>
              </a:rPr>
              <a:t>Những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lưu</a:t>
            </a:r>
            <a:r>
              <a:rPr lang="en-US" sz="4400" b="1" dirty="0">
                <a:solidFill>
                  <a:srgbClr val="FF0000"/>
                </a:solidFill>
                <a:latin typeface="Times New Roman" pitchFamily="18" charset="0"/>
                <a:cs typeface="Times New Roman" pitchFamily="18" charset="0"/>
              </a:rPr>
              <a:t> ý </a:t>
            </a:r>
            <a:r>
              <a:rPr lang="en-US" sz="4400" b="1" dirty="0" err="1">
                <a:solidFill>
                  <a:srgbClr val="FF0000"/>
                </a:solidFill>
                <a:latin typeface="Times New Roman" pitchFamily="18" charset="0"/>
                <a:cs typeface="Times New Roman" pitchFamily="18" charset="0"/>
              </a:rPr>
              <a:t>khi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đọc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đoạn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trích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của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truyện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thơ</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Nôm</a:t>
            </a:r>
            <a:endParaRPr lang="en-US" sz="4400" b="1" dirty="0">
              <a:solidFill>
                <a:srgbClr val="FF0000"/>
              </a:solidFill>
              <a:latin typeface="Times New Roman" pitchFamily="18" charset="0"/>
              <a:cs typeface="Times New Roman" pitchFamily="18" charset="0"/>
            </a:endParaRPr>
          </a:p>
        </p:txBody>
      </p:sp>
      <p:sp>
        <p:nvSpPr>
          <p:cNvPr id="5" name="Freeform 5">
            <a:extLst>
              <a:ext uri="{FF2B5EF4-FFF2-40B4-BE49-F238E27FC236}">
                <a16:creationId xmlns:a16="http://schemas.microsoft.com/office/drawing/2014/main" id="{38B1E1D8-7ADE-AAD0-4A00-15CCF6D730E7}"/>
              </a:ext>
            </a:extLst>
          </p:cNvPr>
          <p:cNvSpPr/>
          <p:nvPr/>
        </p:nvSpPr>
        <p:spPr>
          <a:xfrm>
            <a:off x="15240000" y="2171700"/>
            <a:ext cx="4567428" cy="8229600"/>
          </a:xfrm>
          <a:custGeom>
            <a:avLst/>
            <a:gdLst/>
            <a:ahLst/>
            <a:cxnLst/>
            <a:rect l="l" t="t" r="r" b="b"/>
            <a:pathLst>
              <a:path w="4567428" h="8229600">
                <a:moveTo>
                  <a:pt x="0" y="0"/>
                </a:moveTo>
                <a:lnTo>
                  <a:pt x="4567428" y="0"/>
                </a:lnTo>
                <a:lnTo>
                  <a:pt x="4567428"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2746657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333500"/>
            <a:ext cx="15544800" cy="1569660"/>
          </a:xfrm>
          <a:prstGeom prst="rect">
            <a:avLst/>
          </a:prstGeom>
        </p:spPr>
        <p:txBody>
          <a:bodyPr wrap="square">
            <a:spAutoFit/>
          </a:bodyPr>
          <a:lstStyle/>
          <a:p>
            <a:pPr algn="ctr"/>
            <a:r>
              <a:rPr lang="en-US" sz="4800" b="1" dirty="0">
                <a:solidFill>
                  <a:srgbClr val="870000"/>
                </a:solidFill>
                <a:latin typeface="Times New Roman" panose="02020603050405020304" pitchFamily="18" charset="0"/>
                <a:cs typeface="Times New Roman" panose="02020603050405020304" pitchFamily="18" charset="0"/>
              </a:rPr>
              <a:t>Trong </a:t>
            </a:r>
            <a:r>
              <a:rPr lang="en-US" sz="4800" b="1" dirty="0" err="1">
                <a:solidFill>
                  <a:srgbClr val="870000"/>
                </a:solidFill>
                <a:latin typeface="Times New Roman" panose="02020603050405020304" pitchFamily="18" charset="0"/>
                <a:cs typeface="Times New Roman" panose="02020603050405020304" pitchFamily="18" charset="0"/>
              </a:rPr>
              <a:t>đoạn</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trích</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trên</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em</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thích</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nhất</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hình</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ảnh</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nào</a:t>
            </a:r>
            <a:r>
              <a:rPr lang="en-US" sz="4800" b="1" dirty="0">
                <a:solidFill>
                  <a:srgbClr val="870000"/>
                </a:solidFill>
                <a:latin typeface="Times New Roman" panose="02020603050405020304" pitchFamily="18" charset="0"/>
                <a:cs typeface="Times New Roman" panose="02020603050405020304" pitchFamily="18" charset="0"/>
              </a:rPr>
              <a:t>?</a:t>
            </a:r>
          </a:p>
          <a:p>
            <a:pPr algn="ct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Vì</a:t>
            </a:r>
            <a:r>
              <a:rPr lang="en-US" sz="4800" b="1" dirty="0">
                <a:solidFill>
                  <a:srgbClr val="870000"/>
                </a:solidFill>
                <a:latin typeface="Times New Roman" panose="02020603050405020304" pitchFamily="18" charset="0"/>
                <a:cs typeface="Times New Roman" panose="02020603050405020304" pitchFamily="18" charset="0"/>
              </a:rPr>
              <a:t> </a:t>
            </a:r>
            <a:r>
              <a:rPr lang="en-US" sz="4800" b="1" dirty="0" err="1">
                <a:solidFill>
                  <a:srgbClr val="870000"/>
                </a:solidFill>
                <a:latin typeface="Times New Roman" panose="02020603050405020304" pitchFamily="18" charset="0"/>
                <a:cs typeface="Times New Roman" panose="02020603050405020304" pitchFamily="18" charset="0"/>
              </a:rPr>
              <a:t>sao</a:t>
            </a:r>
            <a:r>
              <a:rPr lang="en-US" sz="4800" b="1" dirty="0">
                <a:solidFill>
                  <a:srgbClr val="870000"/>
                </a:solidFill>
                <a:latin typeface="Times New Roman" panose="02020603050405020304" pitchFamily="18" charset="0"/>
                <a:cs typeface="Times New Roman" panose="02020603050405020304" pitchFamily="18" charset="0"/>
              </a:rPr>
              <a:t>?</a:t>
            </a:r>
            <a:endParaRPr lang="vi-VN" sz="4800" b="1" i="0" dirty="0">
              <a:solidFill>
                <a:srgbClr val="87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1828800" y="4000500"/>
            <a:ext cx="13335000" cy="769441"/>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Ví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endParaRPr lang="en-US" sz="4400" dirty="0">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D07B68A4-A8F9-67AF-AC8D-1401E0A9292F}"/>
              </a:ext>
            </a:extLst>
          </p:cNvPr>
          <p:cNvSpPr/>
          <p:nvPr/>
        </p:nvSpPr>
        <p:spPr>
          <a:xfrm>
            <a:off x="15316200" y="4533900"/>
            <a:ext cx="5796642" cy="579664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Rectangle 4"/>
          <p:cNvSpPr/>
          <p:nvPr/>
        </p:nvSpPr>
        <p:spPr>
          <a:xfrm>
            <a:off x="1828800" y="5512221"/>
            <a:ext cx="3810000" cy="483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b="1" dirty="0" err="1">
                <a:solidFill>
                  <a:schemeClr val="tx1"/>
                </a:solidFill>
                <a:latin typeface="Times New Roman" panose="02020603050405020304" pitchFamily="18" charset="0"/>
                <a:cs typeface="Times New Roman" panose="02020603050405020304" pitchFamily="18" charset="0"/>
              </a:rPr>
              <a:t>Bước</a:t>
            </a:r>
            <a:r>
              <a:rPr lang="en-US" sz="4400" b="1" dirty="0">
                <a:solidFill>
                  <a:schemeClr val="tx1"/>
                </a:solidFill>
                <a:latin typeface="Times New Roman" panose="02020603050405020304" pitchFamily="18" charset="0"/>
                <a:cs typeface="Times New Roman" panose="02020603050405020304" pitchFamily="18" charset="0"/>
              </a:rPr>
              <a:t> 1: </a:t>
            </a:r>
            <a:r>
              <a:rPr lang="en-US" sz="4400" dirty="0" err="1">
                <a:solidFill>
                  <a:schemeClr val="tx1"/>
                </a:solidFill>
                <a:latin typeface="Times New Roman" panose="02020603050405020304" pitchFamily="18" charset="0"/>
                <a:cs typeface="Times New Roman" panose="02020603050405020304" pitchFamily="18" charset="0"/>
              </a:rPr>
              <a:t>Chọn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6324600" y="5512221"/>
            <a:ext cx="3810000" cy="483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b="1" dirty="0" err="1">
                <a:solidFill>
                  <a:schemeClr val="tx1"/>
                </a:solidFill>
                <a:latin typeface="Times New Roman" panose="02020603050405020304" pitchFamily="18" charset="0"/>
                <a:cs typeface="Times New Roman" panose="02020603050405020304" pitchFamily="18" charset="0"/>
              </a:rPr>
              <a:t>Bước</a:t>
            </a:r>
            <a:r>
              <a:rPr lang="en-US" sz="4400" b="1" dirty="0">
                <a:solidFill>
                  <a:schemeClr val="tx1"/>
                </a:solidFill>
                <a:latin typeface="Times New Roman" panose="02020603050405020304" pitchFamily="18" charset="0"/>
                <a:cs typeface="Times New Roman" panose="02020603050405020304" pitchFamily="18" charset="0"/>
              </a:rPr>
              <a:t> 2</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giải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sao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lựa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chọn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đó</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820400" y="5512221"/>
            <a:ext cx="3810000" cy="483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0" b="1" dirty="0" err="1">
                <a:solidFill>
                  <a:schemeClr val="tx1"/>
                </a:solidFill>
                <a:latin typeface="Times New Roman" panose="02020603050405020304" pitchFamily="18" charset="0"/>
                <a:cs typeface="Times New Roman" panose="02020603050405020304" pitchFamily="18" charset="0"/>
              </a:rPr>
              <a:t>Bước</a:t>
            </a:r>
            <a:r>
              <a:rPr lang="en-US" sz="4400" b="1" dirty="0">
                <a:solidFill>
                  <a:schemeClr val="tx1"/>
                </a:solidFill>
                <a:latin typeface="Times New Roman" panose="02020603050405020304" pitchFamily="18" charset="0"/>
                <a:cs typeface="Times New Roman" panose="02020603050405020304" pitchFamily="18" charset="0"/>
              </a:rPr>
              <a:t> 3: </a:t>
            </a:r>
            <a:r>
              <a:rPr lang="en-US" sz="4400" dirty="0" err="1">
                <a:solidFill>
                  <a:schemeClr val="tx1"/>
                </a:solidFill>
                <a:latin typeface="Times New Roman" panose="02020603050405020304" pitchFamily="18" charset="0"/>
                <a:cs typeface="Times New Roman" panose="02020603050405020304" pitchFamily="18" charset="0"/>
              </a:rPr>
              <a:t>Cảm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nhận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diện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nội</a:t>
            </a:r>
            <a:r>
              <a:rPr lang="en-US" sz="4400" dirty="0">
                <a:solidFill>
                  <a:schemeClr val="tx1"/>
                </a:solidFill>
                <a:latin typeface="Times New Roman" panose="02020603050405020304" pitchFamily="18" charset="0"/>
                <a:cs typeface="Times New Roman" panose="02020603050405020304" pitchFamily="18" charset="0"/>
              </a:rPr>
              <a:t> dung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nghệ</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thuật</a:t>
            </a:r>
            <a:endParaRPr 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6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62764"/>
            <a:ext cx="9144000" cy="5632311"/>
          </a:xfrm>
          <a:prstGeom prst="rect">
            <a:avLst/>
          </a:prstGeom>
        </p:spPr>
        <p:txBody>
          <a:bodyPr>
            <a:spAutoFit/>
          </a:bodyPr>
          <a:lstStyle/>
          <a:p>
            <a:pPr algn="ctr"/>
            <a:r>
              <a:rPr lang="vi-VN" sz="4000" i="1" dirty="0">
                <a:latin typeface="+mj-lt"/>
              </a:rPr>
              <a:t>Ngày xuân con én đưa thoi,</a:t>
            </a:r>
            <a:br>
              <a:rPr lang="vi-VN" sz="4000" dirty="0">
                <a:latin typeface="+mj-lt"/>
              </a:rPr>
            </a:br>
            <a:r>
              <a:rPr lang="vi-VN" sz="4000" i="1" dirty="0">
                <a:latin typeface="+mj-lt"/>
              </a:rPr>
              <a:t>Thiều quang chín chục đã ngoài sáu mươi.</a:t>
            </a:r>
            <a:br>
              <a:rPr lang="vi-VN" sz="4000" dirty="0">
                <a:latin typeface="+mj-lt"/>
              </a:rPr>
            </a:br>
            <a:r>
              <a:rPr lang="vi-VN" sz="4000" i="1" dirty="0">
                <a:latin typeface="+mj-lt"/>
              </a:rPr>
              <a:t>Cỏ non xanh tận chân trời,</a:t>
            </a:r>
            <a:br>
              <a:rPr lang="vi-VN" sz="4000" dirty="0">
                <a:latin typeface="+mj-lt"/>
              </a:rPr>
            </a:br>
            <a:r>
              <a:rPr lang="vi-VN" sz="4000" i="1" dirty="0">
                <a:latin typeface="+mj-lt"/>
              </a:rPr>
              <a:t>Cành lê trắng điểm một vài bông hoa.</a:t>
            </a:r>
            <a:br>
              <a:rPr lang="vi-VN" sz="4000" dirty="0">
                <a:latin typeface="+mj-lt"/>
              </a:rPr>
            </a:br>
            <a:r>
              <a:rPr lang="vi-VN" sz="4000" i="1" dirty="0">
                <a:latin typeface="+mj-lt"/>
              </a:rPr>
              <a:t>Thanh minh trong tiết tháng </a:t>
            </a:r>
            <a:r>
              <a:rPr lang="en-US" sz="4000" i="1" dirty="0">
                <a:latin typeface="Times New Roman" panose="02020603050405020304" pitchFamily="18" charset="0"/>
                <a:cs typeface="Times New Roman" panose="02020603050405020304" pitchFamily="18" charset="0"/>
              </a:rPr>
              <a:t>B</a:t>
            </a:r>
            <a:r>
              <a:rPr lang="vi-VN" sz="4000" i="1" dirty="0">
                <a:latin typeface="+mj-lt"/>
              </a:rPr>
              <a:t>a,</a:t>
            </a:r>
            <a:br>
              <a:rPr lang="vi-VN" sz="4000" dirty="0">
                <a:latin typeface="+mj-lt"/>
              </a:rPr>
            </a:br>
            <a:r>
              <a:rPr lang="vi-VN" sz="4000" i="1" dirty="0">
                <a:latin typeface="+mj-lt"/>
              </a:rPr>
              <a:t>Lễ là tảo mộ, hội là đạp thanh.</a:t>
            </a:r>
            <a:br>
              <a:rPr lang="vi-VN" sz="4000" dirty="0">
                <a:latin typeface="+mj-lt"/>
              </a:rPr>
            </a:br>
            <a:r>
              <a:rPr lang="vi-VN" sz="4000" i="1" dirty="0">
                <a:latin typeface="+mj-lt"/>
              </a:rPr>
              <a:t>Gần xa nô nức yến anh,</a:t>
            </a:r>
            <a:br>
              <a:rPr lang="vi-VN" sz="4000" dirty="0">
                <a:latin typeface="+mj-lt"/>
              </a:rPr>
            </a:br>
            <a:r>
              <a:rPr lang="vi-VN" sz="4000" i="1" dirty="0">
                <a:latin typeface="+mj-lt"/>
              </a:rPr>
              <a:t>Chị em sắm sửa bộ hành chơi xuân.</a:t>
            </a:r>
            <a:br>
              <a:rPr lang="vi-VN" sz="4000" dirty="0">
                <a:latin typeface="+mj-lt"/>
              </a:rPr>
            </a:br>
            <a:endParaRPr lang="vi-VN" sz="4000" b="0" i="0" dirty="0">
              <a:effectLst/>
              <a:latin typeface="+mj-lt"/>
            </a:endParaRPr>
          </a:p>
        </p:txBody>
      </p:sp>
      <p:sp>
        <p:nvSpPr>
          <p:cNvPr id="7" name="Rectangle 6"/>
          <p:cNvSpPr/>
          <p:nvPr/>
        </p:nvSpPr>
        <p:spPr>
          <a:xfrm>
            <a:off x="8991600" y="2324100"/>
            <a:ext cx="9144000" cy="6863417"/>
          </a:xfrm>
          <a:prstGeom prst="rect">
            <a:avLst/>
          </a:prstGeom>
        </p:spPr>
        <p:txBody>
          <a:bodyPr>
            <a:spAutoFit/>
          </a:bodyPr>
          <a:lstStyle/>
          <a:p>
            <a:pPr algn="ctr"/>
            <a:br>
              <a:rPr lang="vi-VN" sz="4000" dirty="0">
                <a:latin typeface="+mj-lt"/>
              </a:rPr>
            </a:br>
            <a:r>
              <a:rPr lang="vi-VN" sz="4000" i="1" dirty="0">
                <a:latin typeface="+mj-lt"/>
              </a:rPr>
              <a:t>Dập dìu tài tử, giai nhân,</a:t>
            </a:r>
            <a:br>
              <a:rPr lang="vi-VN" sz="4000" dirty="0">
                <a:latin typeface="+mj-lt"/>
              </a:rPr>
            </a:br>
            <a:r>
              <a:rPr lang="vi-VN" sz="4000" i="1" dirty="0">
                <a:latin typeface="+mj-lt"/>
              </a:rPr>
              <a:t>Ngựa xe như nước áo quần như nêm.</a:t>
            </a:r>
            <a:br>
              <a:rPr lang="vi-VN" sz="4000" dirty="0">
                <a:latin typeface="+mj-lt"/>
              </a:rPr>
            </a:br>
            <a:r>
              <a:rPr lang="vi-VN" sz="4000" i="1" dirty="0">
                <a:latin typeface="+mj-lt"/>
              </a:rPr>
              <a:t>Ngổn ngang gò đống kéo lên,</a:t>
            </a:r>
            <a:br>
              <a:rPr lang="vi-VN" sz="4000" dirty="0">
                <a:latin typeface="+mj-lt"/>
              </a:rPr>
            </a:br>
            <a:r>
              <a:rPr lang="vi-VN" sz="4000" i="1" dirty="0">
                <a:latin typeface="+mj-lt"/>
              </a:rPr>
              <a:t>Thoi vàng vó rắc tro tiền giấy bay.</a:t>
            </a:r>
            <a:br>
              <a:rPr lang="vi-VN" sz="4000" dirty="0">
                <a:latin typeface="+mj-lt"/>
              </a:rPr>
            </a:br>
            <a:r>
              <a:rPr lang="vi-VN" sz="4000" i="1" dirty="0">
                <a:latin typeface="+mj-lt"/>
              </a:rPr>
              <a:t>Tà tà bóng ngả về tây,</a:t>
            </a:r>
            <a:br>
              <a:rPr lang="vi-VN" sz="4000" dirty="0">
                <a:latin typeface="+mj-lt"/>
              </a:rPr>
            </a:br>
            <a:r>
              <a:rPr lang="vi-VN" sz="4000" i="1" dirty="0">
                <a:latin typeface="+mj-lt"/>
              </a:rPr>
              <a:t>Chị em thơ thẩn dan tay ra về.</a:t>
            </a:r>
            <a:br>
              <a:rPr lang="vi-VN" sz="4000" dirty="0">
                <a:latin typeface="+mj-lt"/>
              </a:rPr>
            </a:br>
            <a:r>
              <a:rPr lang="vi-VN" sz="4000" i="1" dirty="0">
                <a:latin typeface="+mj-lt"/>
              </a:rPr>
              <a:t>Bước dần theo ngọn tiểu khê,</a:t>
            </a:r>
            <a:br>
              <a:rPr lang="vi-VN" sz="4000" dirty="0">
                <a:latin typeface="+mj-lt"/>
              </a:rPr>
            </a:br>
            <a:r>
              <a:rPr lang="vi-VN" sz="4000" i="1" dirty="0">
                <a:latin typeface="+mj-lt"/>
              </a:rPr>
              <a:t>Lần xem phong cảnh có bề thanh thanh.</a:t>
            </a:r>
            <a:br>
              <a:rPr lang="vi-VN" sz="4000" dirty="0">
                <a:latin typeface="+mj-lt"/>
              </a:rPr>
            </a:br>
            <a:r>
              <a:rPr lang="vi-VN" sz="4000" i="1" dirty="0">
                <a:latin typeface="+mj-lt"/>
              </a:rPr>
              <a:t>Nao nao dòng nước uốn quanh,</a:t>
            </a:r>
            <a:br>
              <a:rPr lang="vi-VN" sz="4000" dirty="0">
                <a:latin typeface="+mj-lt"/>
              </a:rPr>
            </a:br>
            <a:r>
              <a:rPr lang="vi-VN" sz="4000" i="1" dirty="0">
                <a:latin typeface="+mj-lt"/>
              </a:rPr>
              <a:t>Dịp cầu nho nhỏ cuối ghềnh bắc ngang</a:t>
            </a:r>
            <a:endParaRPr lang="vi-VN" sz="4000" b="0" i="0" dirty="0">
              <a:effectLst/>
              <a:latin typeface="+mj-lt"/>
            </a:endParaRPr>
          </a:p>
        </p:txBody>
      </p:sp>
      <p:sp>
        <p:nvSpPr>
          <p:cNvPr id="8" name="TextBox 7">
            <a:extLst>
              <a:ext uri="{FF2B5EF4-FFF2-40B4-BE49-F238E27FC236}">
                <a16:creationId xmlns:a16="http://schemas.microsoft.com/office/drawing/2014/main" id="{DBC90365-6D1C-33F3-3344-509A3BED8A80}"/>
              </a:ext>
            </a:extLst>
          </p:cNvPr>
          <p:cNvSpPr txBox="1"/>
          <p:nvPr/>
        </p:nvSpPr>
        <p:spPr>
          <a:xfrm>
            <a:off x="1600200" y="451247"/>
            <a:ext cx="12080514" cy="1231106"/>
          </a:xfrm>
          <a:prstGeom prst="rect">
            <a:avLst/>
          </a:prstGeom>
        </p:spPr>
        <p:txBody>
          <a:bodyPr wrap="square" lIns="0" tIns="0" rIns="0" bIns="0" rtlCol="0" anchor="t">
            <a:spAutoFit/>
          </a:bodyPr>
          <a:lstStyle/>
          <a:p>
            <a:pPr algn="ctr"/>
            <a:r>
              <a:rPr lang="nl-NL" sz="8000" b="1" dirty="0">
                <a:solidFill>
                  <a:srgbClr val="0070C0"/>
                </a:solidFill>
                <a:latin typeface="#9Slide05 Agile Script Calligra" panose="03070402050302030203" pitchFamily="66" charset="0"/>
                <a:cs typeface="Times New Roman" pitchFamily="18" charset="0"/>
              </a:rPr>
              <a:t>Cảnh ngày xuân</a:t>
            </a:r>
            <a:endParaRPr lang="en-US" sz="8000" b="1" dirty="0">
              <a:solidFill>
                <a:srgbClr val="0070C0"/>
              </a:solidFill>
              <a:latin typeface="#9Slide05 Agile Script Calligra" panose="03070402050302030203" pitchFamily="66" charset="0"/>
              <a:cs typeface="Times New Roman" pitchFamily="18" charset="0"/>
            </a:endParaRPr>
          </a:p>
        </p:txBody>
      </p:sp>
      <p:sp>
        <p:nvSpPr>
          <p:cNvPr id="3" name="TextBox 2">
            <a:extLst>
              <a:ext uri="{FF2B5EF4-FFF2-40B4-BE49-F238E27FC236}">
                <a16:creationId xmlns:a16="http://schemas.microsoft.com/office/drawing/2014/main" id="{96A98A44-2BF0-6EF3-F2F1-FE073781E4F7}"/>
              </a:ext>
            </a:extLst>
          </p:cNvPr>
          <p:cNvSpPr txBox="1"/>
          <p:nvPr/>
        </p:nvSpPr>
        <p:spPr>
          <a:xfrm>
            <a:off x="1483086" y="1807815"/>
            <a:ext cx="12080514" cy="738664"/>
          </a:xfrm>
          <a:prstGeom prst="rect">
            <a:avLst/>
          </a:prstGeom>
        </p:spPr>
        <p:txBody>
          <a:bodyPr wrap="square" lIns="0" tIns="0" rIns="0" bIns="0" rtlCol="0" anchor="t">
            <a:spAutoFit/>
          </a:bodyPr>
          <a:lstStyle/>
          <a:p>
            <a:pPr algn="ctr"/>
            <a:r>
              <a:rPr lang="nl-NL" sz="4800" b="1" dirty="0">
                <a:latin typeface="#9Slide05 Agile Script Calligra" panose="03070402050302030203" pitchFamily="66" charset="0"/>
                <a:ea typeface="#9Slide04 Vollkorn Bold" panose="00000800000000000000" pitchFamily="2" charset="0"/>
                <a:cs typeface="Times New Roman" pitchFamily="18" charset="0"/>
              </a:rPr>
              <a:t>(Trích </a:t>
            </a:r>
            <a:r>
              <a:rPr lang="nl-NL" sz="4800" b="1" i="1" dirty="0">
                <a:latin typeface="#9Slide05 Agile Script Calligra" panose="03070402050302030203" pitchFamily="66" charset="0"/>
                <a:ea typeface="#9Slide04 Vollkorn Bold" panose="00000800000000000000" pitchFamily="2" charset="0"/>
                <a:cs typeface="Times New Roman" pitchFamily="18" charset="0"/>
              </a:rPr>
              <a:t>Truyện Kiều – </a:t>
            </a:r>
            <a:r>
              <a:rPr lang="nl-NL" sz="4800" b="1" dirty="0">
                <a:latin typeface="#9Slide05 Agile Script Calligra" panose="03070402050302030203" pitchFamily="66" charset="0"/>
                <a:ea typeface="#9Slide04 Vollkorn Bold" panose="00000800000000000000" pitchFamily="2" charset="0"/>
                <a:cs typeface="Times New Roman" pitchFamily="18" charset="0"/>
              </a:rPr>
              <a:t>Nguyễn Du</a:t>
            </a:r>
            <a:r>
              <a:rPr lang="nl-NL" sz="4800" b="1" i="1" dirty="0">
                <a:latin typeface="#9Slide05 Agile Script Calligra" panose="03070402050302030203" pitchFamily="66" charset="0"/>
                <a:ea typeface="#9Slide04 Vollkorn Bold" panose="00000800000000000000" pitchFamily="2" charset="0"/>
                <a:cs typeface="Times New Roman" pitchFamily="18" charset="0"/>
              </a:rPr>
              <a:t>)</a:t>
            </a:r>
            <a:endParaRPr lang="en-US" sz="4800" b="1" i="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5" name="Freeform 6">
            <a:extLst>
              <a:ext uri="{FF2B5EF4-FFF2-40B4-BE49-F238E27FC236}">
                <a16:creationId xmlns:a16="http://schemas.microsoft.com/office/drawing/2014/main" id="{ABF24200-4622-9189-BE99-5DD05BCBA0C6}"/>
              </a:ext>
            </a:extLst>
          </p:cNvPr>
          <p:cNvSpPr/>
          <p:nvPr/>
        </p:nvSpPr>
        <p:spPr>
          <a:xfrm>
            <a:off x="14249400" y="-190500"/>
            <a:ext cx="3535484" cy="3049355"/>
          </a:xfrm>
          <a:custGeom>
            <a:avLst/>
            <a:gdLst/>
            <a:ahLst/>
            <a:cxnLst/>
            <a:rect l="l" t="t" r="r" b="b"/>
            <a:pathLst>
              <a:path w="3535484" h="3049355">
                <a:moveTo>
                  <a:pt x="0" y="0"/>
                </a:moveTo>
                <a:lnTo>
                  <a:pt x="3535484" y="0"/>
                </a:lnTo>
                <a:lnTo>
                  <a:pt x="3535484" y="3049355"/>
                </a:lnTo>
                <a:lnTo>
                  <a:pt x="0" y="3049355"/>
                </a:lnTo>
                <a:lnTo>
                  <a:pt x="0" y="0"/>
                </a:lnTo>
                <a:close/>
              </a:path>
            </a:pathLst>
          </a:custGeom>
          <a:blipFill>
            <a:blip r:embed="rId3"/>
            <a:stretch>
              <a:fillRect/>
            </a:stretch>
          </a:blipFill>
        </p:spPr>
      </p:sp>
      <p:sp>
        <p:nvSpPr>
          <p:cNvPr id="6" name="Freeform 5">
            <a:extLst>
              <a:ext uri="{FF2B5EF4-FFF2-40B4-BE49-F238E27FC236}">
                <a16:creationId xmlns:a16="http://schemas.microsoft.com/office/drawing/2014/main" id="{FCAB3853-55B9-2C17-5A65-4ACF086233DB}"/>
              </a:ext>
            </a:extLst>
          </p:cNvPr>
          <p:cNvSpPr/>
          <p:nvPr/>
        </p:nvSpPr>
        <p:spPr>
          <a:xfrm>
            <a:off x="-914400" y="9187517"/>
            <a:ext cx="7682271"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9" name="Freeform 5">
            <a:extLst>
              <a:ext uri="{FF2B5EF4-FFF2-40B4-BE49-F238E27FC236}">
                <a16:creationId xmlns:a16="http://schemas.microsoft.com/office/drawing/2014/main" id="{DCEC0B84-03E4-5250-7063-6B5E624165E5}"/>
              </a:ext>
            </a:extLst>
          </p:cNvPr>
          <p:cNvSpPr/>
          <p:nvPr/>
        </p:nvSpPr>
        <p:spPr>
          <a:xfrm>
            <a:off x="6567129" y="9334500"/>
            <a:ext cx="7682271"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10" name="Freeform 5">
            <a:extLst>
              <a:ext uri="{FF2B5EF4-FFF2-40B4-BE49-F238E27FC236}">
                <a16:creationId xmlns:a16="http://schemas.microsoft.com/office/drawing/2014/main" id="{DCD00879-B665-4347-19A5-968B60F74A3D}"/>
              </a:ext>
            </a:extLst>
          </p:cNvPr>
          <p:cNvSpPr/>
          <p:nvPr/>
        </p:nvSpPr>
        <p:spPr>
          <a:xfrm>
            <a:off x="14048658" y="9481483"/>
            <a:ext cx="7682271" cy="1747717"/>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11" name="Freeform 9">
            <a:extLst>
              <a:ext uri="{FF2B5EF4-FFF2-40B4-BE49-F238E27FC236}">
                <a16:creationId xmlns:a16="http://schemas.microsoft.com/office/drawing/2014/main" id="{5CA9996E-885F-2D60-C536-E3E629692B13}"/>
              </a:ext>
            </a:extLst>
          </p:cNvPr>
          <p:cNvSpPr/>
          <p:nvPr/>
        </p:nvSpPr>
        <p:spPr>
          <a:xfrm flipH="1">
            <a:off x="-1371600" y="100767"/>
            <a:ext cx="3612339" cy="2989211"/>
          </a:xfrm>
          <a:custGeom>
            <a:avLst/>
            <a:gdLst/>
            <a:ahLst/>
            <a:cxnLst/>
            <a:rect l="l" t="t" r="r" b="b"/>
            <a:pathLst>
              <a:path w="3612339" h="2989211">
                <a:moveTo>
                  <a:pt x="0" y="0"/>
                </a:moveTo>
                <a:lnTo>
                  <a:pt x="3612339" y="0"/>
                </a:lnTo>
                <a:lnTo>
                  <a:pt x="3612339" y="2989211"/>
                </a:lnTo>
                <a:lnTo>
                  <a:pt x="0" y="2989211"/>
                </a:lnTo>
                <a:lnTo>
                  <a:pt x="0" y="0"/>
                </a:lnTo>
                <a:close/>
              </a:path>
            </a:pathLst>
          </a:custGeom>
          <a:blipFill>
            <a:blip r:embed="rId5"/>
            <a:stretch>
              <a:fillRect/>
            </a:stretch>
          </a:blipFill>
        </p:spPr>
      </p:sp>
    </p:spTree>
    <p:extLst>
      <p:ext uri="{BB962C8B-B14F-4D97-AF65-F5344CB8AC3E}">
        <p14:creationId xmlns:p14="http://schemas.microsoft.com/office/powerpoint/2010/main" val="2699375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C90365-6D1C-33F3-3344-509A3BED8A80}"/>
              </a:ext>
            </a:extLst>
          </p:cNvPr>
          <p:cNvSpPr txBox="1"/>
          <p:nvPr/>
        </p:nvSpPr>
        <p:spPr>
          <a:xfrm>
            <a:off x="1981200" y="1409700"/>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Chú thích</a:t>
            </a:r>
            <a:endParaRPr lang="en-US" sz="4400" b="1" dirty="0">
              <a:latin typeface="Times New Roman" pitchFamily="18" charset="0"/>
              <a:cs typeface="Times New Roman" pitchFamily="18" charset="0"/>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914400" y="668919"/>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CBF1E94E-8D40-5E96-248A-1D41F6F390AA}"/>
              </a:ext>
            </a:extLst>
          </p:cNvPr>
          <p:cNvSpPr/>
          <p:nvPr/>
        </p:nvSpPr>
        <p:spPr>
          <a:xfrm>
            <a:off x="14630400" y="5796926"/>
            <a:ext cx="3548634" cy="4877847"/>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3"/>
            <a:stretch>
              <a:fillRect/>
            </a:stretch>
          </a:blipFill>
        </p:spPr>
      </p:sp>
      <p:sp>
        <p:nvSpPr>
          <p:cNvPr id="4" name="TextBox 9">
            <a:extLst>
              <a:ext uri="{FF2B5EF4-FFF2-40B4-BE49-F238E27FC236}">
                <a16:creationId xmlns:a16="http://schemas.microsoft.com/office/drawing/2014/main" id="{54E5ADF7-0E9E-D615-B29D-AED3988D8513}"/>
              </a:ext>
            </a:extLst>
          </p:cNvPr>
          <p:cNvSpPr txBox="1"/>
          <p:nvPr/>
        </p:nvSpPr>
        <p:spPr>
          <a:xfrm>
            <a:off x="2609111" y="3427450"/>
            <a:ext cx="11017377" cy="866391"/>
          </a:xfrm>
          <a:prstGeom prst="rect">
            <a:avLst/>
          </a:prstGeom>
        </p:spPr>
        <p:txBody>
          <a:bodyPr wrap="square" lIns="0" tIns="0" rIns="0" bIns="0" rtlCol="0" anchor="t">
            <a:spAutoFit/>
          </a:bodyPr>
          <a:lstStyle/>
          <a:p>
            <a:pPr algn="ctr">
              <a:lnSpc>
                <a:spcPts val="5732"/>
              </a:lnSpc>
              <a:spcBef>
                <a:spcPct val="0"/>
              </a:spcBef>
            </a:pPr>
            <a:r>
              <a:rPr lang="en-US" sz="9600" b="1" dirty="0" err="1">
                <a:solidFill>
                  <a:srgbClr val="C00000"/>
                </a:solidFill>
                <a:latin typeface="#9Slide05 SVNLifehack Script" panose="00000500000000000000" pitchFamily="2" charset="0"/>
              </a:rPr>
              <a:t>Ghi</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chú</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từ</a:t>
            </a:r>
            <a:r>
              <a:rPr lang="en-US" sz="9600" b="1" dirty="0">
                <a:solidFill>
                  <a:srgbClr val="C00000"/>
                </a:solidFill>
                <a:latin typeface="#9Slide05 SVNLifehack Script" panose="00000500000000000000" pitchFamily="2" charset="0"/>
              </a:rPr>
              <a:t> </a:t>
            </a:r>
            <a:r>
              <a:rPr lang="en-US" sz="9600" b="1" dirty="0" err="1">
                <a:solidFill>
                  <a:srgbClr val="C00000"/>
                </a:solidFill>
                <a:latin typeface="#9Slide05 SVNLifehack Script" panose="00000500000000000000" pitchFamily="2" charset="0"/>
              </a:rPr>
              <a:t>vựng</a:t>
            </a:r>
            <a:endParaRPr lang="en-US" sz="9600" b="1" dirty="0">
              <a:solidFill>
                <a:srgbClr val="C00000"/>
              </a:solidFill>
              <a:latin typeface="#9Slide05 SVNLifehack Script" panose="00000500000000000000" pitchFamily="2" charset="0"/>
            </a:endParaRPr>
          </a:p>
        </p:txBody>
      </p:sp>
      <p:sp>
        <p:nvSpPr>
          <p:cNvPr id="7" name="TextBox 6">
            <a:extLst>
              <a:ext uri="{FF2B5EF4-FFF2-40B4-BE49-F238E27FC236}">
                <a16:creationId xmlns:a16="http://schemas.microsoft.com/office/drawing/2014/main" id="{46293701-F4FC-A764-A16E-3677D84EF442}"/>
              </a:ext>
            </a:extLst>
          </p:cNvPr>
          <p:cNvSpPr txBox="1"/>
          <p:nvPr/>
        </p:nvSpPr>
        <p:spPr>
          <a:xfrm>
            <a:off x="1524000" y="4930534"/>
            <a:ext cx="13705828"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Sau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sẻ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a:t>
            </a:r>
          </a:p>
        </p:txBody>
      </p:sp>
      <p:sp>
        <p:nvSpPr>
          <p:cNvPr id="8" name="Freeform 2">
            <a:extLst>
              <a:ext uri="{FF2B5EF4-FFF2-40B4-BE49-F238E27FC236}">
                <a16:creationId xmlns:a16="http://schemas.microsoft.com/office/drawing/2014/main" id="{A9BD50F9-747D-ABC1-EF75-3514DD011133}"/>
              </a:ext>
            </a:extLst>
          </p:cNvPr>
          <p:cNvSpPr/>
          <p:nvPr/>
        </p:nvSpPr>
        <p:spPr>
          <a:xfrm>
            <a:off x="13944600" y="63764"/>
            <a:ext cx="5283174" cy="2370824"/>
          </a:xfrm>
          <a:custGeom>
            <a:avLst/>
            <a:gdLst/>
            <a:ahLst/>
            <a:cxnLst/>
            <a:rect l="l" t="t" r="r" b="b"/>
            <a:pathLst>
              <a:path w="5283174" h="2370824">
                <a:moveTo>
                  <a:pt x="0" y="0"/>
                </a:moveTo>
                <a:lnTo>
                  <a:pt x="5283174" y="0"/>
                </a:lnTo>
                <a:lnTo>
                  <a:pt x="5283174" y="2370824"/>
                </a:lnTo>
                <a:lnTo>
                  <a:pt x="0" y="2370824"/>
                </a:lnTo>
                <a:lnTo>
                  <a:pt x="0" y="0"/>
                </a:lnTo>
                <a:close/>
              </a:path>
            </a:pathLst>
          </a:custGeom>
          <a:blipFill>
            <a:blip r:embed="rId4">
              <a:duotone>
                <a:schemeClr val="bg2">
                  <a:shade val="45000"/>
                  <a:satMod val="135000"/>
                </a:schemeClr>
                <a:prstClr val="white"/>
              </a:duotone>
            </a:blip>
            <a:stretch>
              <a:fillRect/>
            </a:stretch>
          </a:blipFill>
        </p:spPr>
      </p:sp>
    </p:spTree>
    <p:extLst>
      <p:ext uri="{BB962C8B-B14F-4D97-AF65-F5344CB8AC3E}">
        <p14:creationId xmlns:p14="http://schemas.microsoft.com/office/powerpoint/2010/main" val="39247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73D2FA4A-6B31-4873-A5C1-51F76C148760}"/>
              </a:ext>
            </a:extLst>
          </p:cNvPr>
          <p:cNvSpPr/>
          <p:nvPr/>
        </p:nvSpPr>
        <p:spPr>
          <a:xfrm>
            <a:off x="609600" y="3720034"/>
            <a:ext cx="7553999" cy="2846931"/>
          </a:xfrm>
          <a:prstGeom prst="rect">
            <a:avLst/>
          </a:prstGeom>
          <a:noFill/>
        </p:spPr>
        <p:txBody>
          <a:bodyPr wrap="square" lIns="137021" tIns="68579" rIns="137021" bIns="68579">
            <a:spAutoFit/>
          </a:bodyPr>
          <a:lstStyle/>
          <a:p>
            <a:pPr algn="ctr" defTabSz="1369968"/>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p>
          <a:p>
            <a:pPr algn="ctr" defTabSz="1369968"/>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Báo</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cáo</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sản</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phẩm</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a:t>
            </a:r>
          </a:p>
          <a:p>
            <a:pPr algn="ctr" defTabSz="1369968"/>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Hồ</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sơ</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người</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nổi</a:t>
            </a:r>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FF0000"/>
                </a:solidFill>
                <a:latin typeface="Times New Roman" panose="02020603050405020304" pitchFamily="18" charset="0"/>
                <a:ea typeface="Calibri" panose="020F0502020204030204" pitchFamily="34" charset="0"/>
                <a:cs typeface="Helvetica" panose="020B0604020202020204" pitchFamily="34" charset="0"/>
              </a:rPr>
              <a:t>tiếng</a:t>
            </a:r>
            <a:endPar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endParaRPr>
          </a:p>
          <a:p>
            <a:pPr algn="ctr" defTabSz="1369968"/>
            <a:r>
              <a:rPr lang="en-SG" sz="4400" b="1" dirty="0">
                <a:solidFill>
                  <a:srgbClr val="FF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về</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tác</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giả</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a:t>
            </a:r>
            <a:r>
              <a:rPr lang="en-SG" sz="4400" b="1" dirty="0" err="1">
                <a:solidFill>
                  <a:srgbClr val="000000"/>
                </a:solidFill>
                <a:latin typeface="Times New Roman" panose="02020603050405020304" pitchFamily="18" charset="0"/>
                <a:ea typeface="Calibri" panose="020F0502020204030204" pitchFamily="34" charset="0"/>
                <a:cs typeface="Helvetica" panose="020B0604020202020204" pitchFamily="34" charset="0"/>
              </a:rPr>
              <a:t>Nguyễn</a:t>
            </a:r>
            <a:r>
              <a:rPr lang="en-SG" sz="4400" b="1" dirty="0">
                <a:solidFill>
                  <a:srgbClr val="000000"/>
                </a:solidFill>
                <a:latin typeface="Times New Roman" panose="02020603050405020304" pitchFamily="18" charset="0"/>
                <a:ea typeface="Calibri" panose="020F0502020204030204" pitchFamily="34" charset="0"/>
                <a:cs typeface="Helvetica" panose="020B0604020202020204" pitchFamily="34" charset="0"/>
              </a:rPr>
              <a:t> Du</a:t>
            </a:r>
            <a:endParaRPr lang="en-SG" sz="4400" b="1" dirty="0">
              <a:solidFill>
                <a:srgbClr val="000000"/>
              </a:solidFill>
              <a:latin typeface="Calibri"/>
            </a:endParaRPr>
          </a:p>
        </p:txBody>
      </p:sp>
      <p:pic>
        <p:nvPicPr>
          <p:cNvPr id="5" name="Picture 4">
            <a:extLst>
              <a:ext uri="{FF2B5EF4-FFF2-40B4-BE49-F238E27FC236}">
                <a16:creationId xmlns:a16="http://schemas.microsoft.com/office/drawing/2014/main" id="{1B42DAC7-8B1B-734E-D1C2-68EC8A141F36}"/>
              </a:ext>
            </a:extLst>
          </p:cNvPr>
          <p:cNvPicPr>
            <a:picLocks noChangeAspect="1"/>
          </p:cNvPicPr>
          <p:nvPr/>
        </p:nvPicPr>
        <p:blipFill>
          <a:blip r:embed="rId3"/>
          <a:stretch>
            <a:fillRect/>
          </a:stretch>
        </p:blipFill>
        <p:spPr>
          <a:xfrm>
            <a:off x="8686800" y="0"/>
            <a:ext cx="7195066" cy="10287000"/>
          </a:xfrm>
          <a:prstGeom prst="rect">
            <a:avLst/>
          </a:prstGeom>
        </p:spPr>
      </p:pic>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D37150F9-9DC7-E175-2CB8-F84E7D1BF834}"/>
              </a:ext>
            </a:extLst>
          </p:cNvPr>
          <p:cNvGrpSpPr/>
          <p:nvPr/>
        </p:nvGrpSpPr>
        <p:grpSpPr>
          <a:xfrm>
            <a:off x="622675" y="1450268"/>
            <a:ext cx="6588590" cy="6799839"/>
            <a:chOff x="0" y="0"/>
            <a:chExt cx="8784787" cy="9066452"/>
          </a:xfrm>
        </p:grpSpPr>
        <p:sp>
          <p:nvSpPr>
            <p:cNvPr id="9" name="Freeform 3">
              <a:extLst>
                <a:ext uri="{FF2B5EF4-FFF2-40B4-BE49-F238E27FC236}">
                  <a16:creationId xmlns:a16="http://schemas.microsoft.com/office/drawing/2014/main" id="{66E5B31F-A0B3-66F9-1BC9-515050D307F1}"/>
                </a:ext>
              </a:extLst>
            </p:cNvPr>
            <p:cNvSpPr/>
            <p:nvPr/>
          </p:nvSpPr>
          <p:spPr>
            <a:xfrm>
              <a:off x="0" y="0"/>
              <a:ext cx="8784787" cy="9066452"/>
            </a:xfrm>
            <a:custGeom>
              <a:avLst/>
              <a:gdLst/>
              <a:ahLst/>
              <a:cxnLst/>
              <a:rect l="l" t="t" r="r" b="b"/>
              <a:pathLst>
                <a:path w="8784787" h="9066452">
                  <a:moveTo>
                    <a:pt x="0" y="0"/>
                  </a:moveTo>
                  <a:lnTo>
                    <a:pt x="8784787" y="0"/>
                  </a:lnTo>
                  <a:lnTo>
                    <a:pt x="8784787" y="9066452"/>
                  </a:lnTo>
                  <a:lnTo>
                    <a:pt x="0" y="9066452"/>
                  </a:lnTo>
                  <a:lnTo>
                    <a:pt x="0" y="0"/>
                  </a:lnTo>
                  <a:close/>
                </a:path>
              </a:pathLst>
            </a:custGeom>
            <a:blipFill>
              <a:blip r:embed="rId3"/>
              <a:stretch>
                <a:fillRect/>
              </a:stretch>
            </a:blipFill>
          </p:spPr>
        </p:sp>
      </p:grpSp>
      <p:sp>
        <p:nvSpPr>
          <p:cNvPr id="3" name="Rectangle 2"/>
          <p:cNvSpPr/>
          <p:nvPr/>
        </p:nvSpPr>
        <p:spPr>
          <a:xfrm>
            <a:off x="-1301509" y="7930712"/>
            <a:ext cx="9144000" cy="1754326"/>
          </a:xfrm>
          <a:prstGeom prst="rect">
            <a:avLst/>
          </a:prstGeom>
        </p:spPr>
        <p:txBody>
          <a:bodyPr>
            <a:spAutoFit/>
          </a:bodyPr>
          <a:lstStyle/>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NGUYỄN DU</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1765-1820</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Thanh</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Rectangle: Rounded Corners 4">
            <a:extLst>
              <a:ext uri="{FF2B5EF4-FFF2-40B4-BE49-F238E27FC236}">
                <a16:creationId xmlns:a16="http://schemas.microsoft.com/office/drawing/2014/main" id="{A3067605-0541-4558-B251-F9D312490A64}"/>
              </a:ext>
            </a:extLst>
          </p:cNvPr>
          <p:cNvSpPr txBox="1"/>
          <p:nvPr/>
        </p:nvSpPr>
        <p:spPr>
          <a:xfrm>
            <a:off x="7842491" y="266700"/>
            <a:ext cx="10456142" cy="28956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a:t>
            </a: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Tiên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Điền-Nghi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Xuân-Hà</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Tĩnh</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Gia </a:t>
            </a:r>
            <a:r>
              <a:rPr kumimoji="0" lang="en-SG" sz="4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đình</a:t>
            </a:r>
            <a:r>
              <a:rPr kumimoji="0" lang="en-SG" sz="4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quý</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tộc</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cha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mẹ</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tài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hát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xướng</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p:cNvGrpSpPr/>
          <p:nvPr/>
        </p:nvGrpSpPr>
        <p:grpSpPr>
          <a:xfrm>
            <a:off x="4953000" y="969446"/>
            <a:ext cx="2529277" cy="1644030"/>
            <a:chOff x="4490873" y="1109"/>
            <a:chExt cx="2529277" cy="1644030"/>
          </a:xfrm>
        </p:grpSpPr>
        <p:sp>
          <p:nvSpPr>
            <p:cNvPr id="6" name="Rounded Rectangle 5"/>
            <p:cNvSpPr/>
            <p:nvPr/>
          </p:nvSpPr>
          <p:spPr>
            <a:xfrm>
              <a:off x="4490873" y="1109"/>
              <a:ext cx="2529277" cy="164403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7" name="Rounded Rectangle 4"/>
            <p:cNvSpPr txBox="1"/>
            <p:nvPr/>
          </p:nvSpPr>
          <p:spPr>
            <a:xfrm>
              <a:off x="4571128" y="81364"/>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endPar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1" name="Rectangle 10"/>
          <p:cNvSpPr/>
          <p:nvPr/>
        </p:nvSpPr>
        <p:spPr>
          <a:xfrm>
            <a:off x="9965789" y="3834777"/>
            <a:ext cx="7810405" cy="1837426"/>
          </a:xfrm>
          <a:prstGeom prst="rect">
            <a:avLst/>
          </a:prstGeom>
        </p:spPr>
        <p:txBody>
          <a:bodyPr wrap="square">
            <a:spAutoFit/>
          </a:bodyPr>
          <a:lstStyle/>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nửa</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kỉ</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XVIII –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nửa</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kỉ</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XIX: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Thời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xã</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11"/>
          <p:cNvGrpSpPr/>
          <p:nvPr/>
        </p:nvGrpSpPr>
        <p:grpSpPr>
          <a:xfrm>
            <a:off x="7086600" y="4028173"/>
            <a:ext cx="2529277" cy="1644030"/>
            <a:chOff x="7615868" y="2271551"/>
            <a:chExt cx="2529277" cy="1644030"/>
          </a:xfrm>
        </p:grpSpPr>
        <p:sp>
          <p:nvSpPr>
            <p:cNvPr id="13" name="Rounded Rectangle 12"/>
            <p:cNvSpPr/>
            <p:nvPr/>
          </p:nvSpPr>
          <p:spPr>
            <a:xfrm>
              <a:off x="7615868" y="2271551"/>
              <a:ext cx="2529277" cy="1644030"/>
            </a:xfrm>
            <a:prstGeom prst="roundRect">
              <a:avLst/>
            </a:prstGeom>
          </p:spPr>
          <p:style>
            <a:lnRef idx="2">
              <a:schemeClr val="lt1">
                <a:hueOff val="0"/>
                <a:satOff val="0"/>
                <a:lumOff val="0"/>
                <a:alphaOff val="0"/>
              </a:schemeClr>
            </a:lnRef>
            <a:fillRef idx="1">
              <a:schemeClr val="accent3">
                <a:hueOff val="2812566"/>
                <a:satOff val="-4220"/>
                <a:lumOff val="-686"/>
                <a:alphaOff val="0"/>
              </a:schemeClr>
            </a:fillRef>
            <a:effectRef idx="0">
              <a:schemeClr val="accent3">
                <a:hueOff val="2812566"/>
                <a:satOff val="-4220"/>
                <a:lumOff val="-686"/>
                <a:alphaOff val="0"/>
              </a:schemeClr>
            </a:effectRef>
            <a:fontRef idx="minor">
              <a:schemeClr val="lt1"/>
            </a:fontRef>
          </p:style>
        </p:sp>
        <p:sp>
          <p:nvSpPr>
            <p:cNvPr id="14" name="Rounded Rectangle 4"/>
            <p:cNvSpPr txBox="1"/>
            <p:nvPr/>
          </p:nvSpPr>
          <p:spPr>
            <a:xfrm>
              <a:off x="7696123" y="2351806"/>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đại</a:t>
              </a:r>
              <a:endPar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5" name="Group 14"/>
          <p:cNvGrpSpPr/>
          <p:nvPr/>
        </p:nvGrpSpPr>
        <p:grpSpPr>
          <a:xfrm>
            <a:off x="6906089" y="7671994"/>
            <a:ext cx="2529277" cy="1644030"/>
            <a:chOff x="6422226" y="5945203"/>
            <a:chExt cx="2529277" cy="1644030"/>
          </a:xfrm>
        </p:grpSpPr>
        <p:sp>
          <p:nvSpPr>
            <p:cNvPr id="16" name="Rounded Rectangle 15"/>
            <p:cNvSpPr/>
            <p:nvPr/>
          </p:nvSpPr>
          <p:spPr>
            <a:xfrm>
              <a:off x="6422226" y="5945203"/>
              <a:ext cx="2529277" cy="1644030"/>
            </a:xfrm>
            <a:prstGeom prst="round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7" name="Rounded Rectangle 4"/>
            <p:cNvSpPr txBox="1"/>
            <p:nvPr/>
          </p:nvSpPr>
          <p:spPr>
            <a:xfrm>
              <a:off x="6502481" y="6025458"/>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Cuộc</a:t>
              </a:r>
              <a:r>
                <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44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đời</a:t>
              </a:r>
              <a:endParaRPr kumimoji="0" lang="en-SG"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 name="Rectangle 17"/>
          <p:cNvSpPr/>
          <p:nvPr/>
        </p:nvSpPr>
        <p:spPr>
          <a:xfrm>
            <a:off x="9678132" y="6712467"/>
            <a:ext cx="8426549" cy="3453253"/>
          </a:xfrm>
          <a:prstGeom prst="rect">
            <a:avLst/>
          </a:prstGeom>
        </p:spPr>
        <p:txBody>
          <a:bodyPr wrap="square">
            <a:spAutoFit/>
          </a:bodyPr>
          <a:lstStyle/>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Mồ</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cha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mẹ</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nhỏ</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lang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thang</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vất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vả</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long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đong</a:t>
            </a:r>
            <a:endPar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đắc</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triều</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Nguyễn</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Long</a:t>
            </a:r>
          </a:p>
          <a:p>
            <a:pPr marL="0" marR="0" lvl="0" indent="0" algn="just" defTabSz="1598441" rtl="0" eaLnBrk="1" fontAlgn="auto" latinLnBrk="0" hangingPunct="1">
              <a:lnSpc>
                <a:spcPct val="90000"/>
              </a:lnSpc>
              <a:spcBef>
                <a:spcPct val="0"/>
              </a:spcBef>
              <a:spcAft>
                <a:spcPct val="35000"/>
              </a:spcAft>
              <a:buClrTx/>
              <a:buSzTx/>
              <a:buFontTx/>
              <a:buNone/>
              <a:tabLst/>
              <a:defRPr/>
            </a:pP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Mất</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SG" sz="4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Huế</a:t>
            </a:r>
            <a:endParaRPr kumimoji="0" lang="en-SG"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7985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barn(inVertical)">
                                      <p:cBhvr>
                                        <p:cTn id="20" dur="500"/>
                                        <p:tgtEl>
                                          <p:spTgt spid="18">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barn(inVertical)">
                                      <p:cBhvr>
                                        <p:cTn id="23"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D1BF4F6-CB50-439B-EBEE-0D03370AA903}"/>
              </a:ext>
            </a:extLst>
          </p:cNvPr>
          <p:cNvGrpSpPr/>
          <p:nvPr/>
        </p:nvGrpSpPr>
        <p:grpSpPr>
          <a:xfrm>
            <a:off x="380999" y="1587424"/>
            <a:ext cx="6588590" cy="6799839"/>
            <a:chOff x="0" y="0"/>
            <a:chExt cx="8784787" cy="9066452"/>
          </a:xfrm>
        </p:grpSpPr>
        <p:sp>
          <p:nvSpPr>
            <p:cNvPr id="3" name="Freeform 3">
              <a:extLst>
                <a:ext uri="{FF2B5EF4-FFF2-40B4-BE49-F238E27FC236}">
                  <a16:creationId xmlns:a16="http://schemas.microsoft.com/office/drawing/2014/main" id="{AE4C676D-5B7C-75F3-54BB-6F58A3E79EBE}"/>
                </a:ext>
              </a:extLst>
            </p:cNvPr>
            <p:cNvSpPr/>
            <p:nvPr/>
          </p:nvSpPr>
          <p:spPr>
            <a:xfrm>
              <a:off x="0" y="0"/>
              <a:ext cx="8784787" cy="9066452"/>
            </a:xfrm>
            <a:custGeom>
              <a:avLst/>
              <a:gdLst/>
              <a:ahLst/>
              <a:cxnLst/>
              <a:rect l="l" t="t" r="r" b="b"/>
              <a:pathLst>
                <a:path w="8784787" h="9066452">
                  <a:moveTo>
                    <a:pt x="0" y="0"/>
                  </a:moveTo>
                  <a:lnTo>
                    <a:pt x="8784787" y="0"/>
                  </a:lnTo>
                  <a:lnTo>
                    <a:pt x="8784787" y="9066452"/>
                  </a:lnTo>
                  <a:lnTo>
                    <a:pt x="0" y="9066452"/>
                  </a:lnTo>
                  <a:lnTo>
                    <a:pt x="0" y="0"/>
                  </a:lnTo>
                  <a:close/>
                </a:path>
              </a:pathLst>
            </a:custGeom>
            <a:blipFill>
              <a:blip r:embed="rId3"/>
              <a:stretch>
                <a:fillRect/>
              </a:stretch>
            </a:blipFill>
          </p:spPr>
        </p:sp>
      </p:grpSp>
      <p:sp>
        <p:nvSpPr>
          <p:cNvPr id="8" name="Rectangle 7"/>
          <p:cNvSpPr/>
          <p:nvPr/>
        </p:nvSpPr>
        <p:spPr>
          <a:xfrm>
            <a:off x="-1295400" y="8068759"/>
            <a:ext cx="9144000" cy="1754326"/>
          </a:xfrm>
          <a:prstGeom prst="rect">
            <a:avLst/>
          </a:prstGeom>
        </p:spPr>
        <p:txBody>
          <a:bodyPr>
            <a:spAutoFit/>
          </a:bodyPr>
          <a:lstStyle/>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NGUYỄN DU</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1765-1820</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Thanh</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grpSp>
        <p:nvGrpSpPr>
          <p:cNvPr id="9" name="Group 8"/>
          <p:cNvGrpSpPr/>
          <p:nvPr/>
        </p:nvGrpSpPr>
        <p:grpSpPr>
          <a:xfrm>
            <a:off x="5704950" y="1482453"/>
            <a:ext cx="2529277" cy="1535754"/>
            <a:chOff x="1365877" y="2325689"/>
            <a:chExt cx="2529277" cy="1535754"/>
          </a:xfrm>
        </p:grpSpPr>
        <p:sp>
          <p:nvSpPr>
            <p:cNvPr id="10" name="Rounded Rectangle 9"/>
            <p:cNvSpPr/>
            <p:nvPr/>
          </p:nvSpPr>
          <p:spPr>
            <a:xfrm>
              <a:off x="1365877" y="2325689"/>
              <a:ext cx="2529277" cy="1535754"/>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11" name="Rounded Rectangle 4"/>
            <p:cNvSpPr txBox="1"/>
            <p:nvPr/>
          </p:nvSpPr>
          <p:spPr>
            <a:xfrm>
              <a:off x="1440846" y="2400658"/>
              <a:ext cx="2379339" cy="1385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SG" sz="3600" b="1" i="1" kern="1200" dirty="0" err="1">
                  <a:latin typeface="Times New Roman" panose="02020603050405020304" pitchFamily="18" charset="0"/>
                  <a:cs typeface="Times New Roman" panose="02020603050405020304" pitchFamily="18" charset="0"/>
                </a:rPr>
                <a:t>Sự</a:t>
              </a:r>
              <a:r>
                <a:rPr lang="en-SG" sz="3600" b="1" i="1" kern="1200" dirty="0">
                  <a:latin typeface="Times New Roman" panose="02020603050405020304" pitchFamily="18" charset="0"/>
                  <a:cs typeface="Times New Roman" panose="02020603050405020304" pitchFamily="18" charset="0"/>
                </a:rPr>
                <a:t> </a:t>
              </a:r>
              <a:r>
                <a:rPr lang="en-SG" sz="3600" b="1" i="1" kern="1200" dirty="0" err="1">
                  <a:latin typeface="Times New Roman" panose="02020603050405020304" pitchFamily="18" charset="0"/>
                  <a:cs typeface="Times New Roman" panose="02020603050405020304" pitchFamily="18" charset="0"/>
                </a:rPr>
                <a:t>nghiệp</a:t>
              </a:r>
              <a:r>
                <a:rPr lang="en-SG" sz="3600" b="1" i="1" kern="1200" dirty="0">
                  <a:latin typeface="Times New Roman" panose="02020603050405020304" pitchFamily="18" charset="0"/>
                  <a:cs typeface="Times New Roman" panose="02020603050405020304" pitchFamily="18" charset="0"/>
                </a:rPr>
                <a:t> </a:t>
              </a:r>
              <a:r>
                <a:rPr lang="en-SG" sz="3600" b="1" i="1" kern="1200" dirty="0" err="1">
                  <a:latin typeface="Times New Roman" panose="02020603050405020304" pitchFamily="18" charset="0"/>
                  <a:cs typeface="Times New Roman" panose="02020603050405020304" pitchFamily="18" charset="0"/>
                </a:rPr>
                <a:t>sáng</a:t>
              </a:r>
              <a:r>
                <a:rPr lang="en-SG" sz="3600" b="1" i="1" kern="1200" dirty="0">
                  <a:latin typeface="Times New Roman" panose="02020603050405020304" pitchFamily="18" charset="0"/>
                  <a:cs typeface="Times New Roman" panose="02020603050405020304" pitchFamily="18" charset="0"/>
                </a:rPr>
                <a:t> </a:t>
              </a:r>
              <a:r>
                <a:rPr lang="en-SG" sz="3600" b="1" i="1" kern="1200" dirty="0" err="1">
                  <a:latin typeface="Times New Roman" panose="02020603050405020304" pitchFamily="18" charset="0"/>
                  <a:cs typeface="Times New Roman" panose="02020603050405020304" pitchFamily="18" charset="0"/>
                </a:rPr>
                <a:t>tác</a:t>
              </a:r>
              <a:endParaRPr lang="en-SG" sz="3600" b="1" i="1" kern="1200" dirty="0">
                <a:latin typeface="Times New Roman" panose="02020603050405020304" pitchFamily="18" charset="0"/>
                <a:cs typeface="Times New Roman" panose="02020603050405020304" pitchFamily="18" charset="0"/>
              </a:endParaRPr>
            </a:p>
          </p:txBody>
        </p:sp>
      </p:grpSp>
      <p:sp>
        <p:nvSpPr>
          <p:cNvPr id="12" name="Rectangle 11"/>
          <p:cNvSpPr/>
          <p:nvPr/>
        </p:nvSpPr>
        <p:spPr>
          <a:xfrm>
            <a:off x="9144000" y="1257300"/>
            <a:ext cx="7920111" cy="3227037"/>
          </a:xfrm>
          <a:prstGeom prst="rect">
            <a:avLst/>
          </a:prstGeom>
        </p:spPr>
        <p:txBody>
          <a:bodyPr wrap="square">
            <a:spAutoFit/>
          </a:bodyPr>
          <a:lstStyle/>
          <a:p>
            <a:pPr algn="just" defTabSz="1598441">
              <a:lnSpc>
                <a:spcPct val="90000"/>
              </a:lnSpc>
              <a:spcBef>
                <a:spcPct val="0"/>
              </a:spcBef>
              <a:spcAft>
                <a:spcPct val="35000"/>
              </a:spcAft>
            </a:pP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Chữ</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Hán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gồm</a:t>
            </a:r>
            <a:r>
              <a:rPr lang="en-SG" sz="4200" b="1" dirty="0">
                <a:solidFill>
                  <a:srgbClr val="000000"/>
                </a:solidFill>
                <a:latin typeface="Times New Roman" panose="02020603050405020304" pitchFamily="18" charset="0"/>
                <a:cs typeface="Times New Roman" panose="02020603050405020304" pitchFamily="18" charset="0"/>
              </a:rPr>
              <a:t> 3 </a:t>
            </a:r>
            <a:r>
              <a:rPr lang="en-SG" sz="4200" b="1" dirty="0" err="1">
                <a:solidFill>
                  <a:srgbClr val="000000"/>
                </a:solidFill>
                <a:latin typeface="Times New Roman" panose="02020603050405020304" pitchFamily="18" charset="0"/>
                <a:cs typeface="Times New Roman" panose="02020603050405020304" pitchFamily="18" charset="0"/>
              </a:rPr>
              <a:t>tập</a:t>
            </a:r>
            <a:r>
              <a:rPr lang="en-SG" sz="4200" b="1" dirty="0">
                <a:solidFill>
                  <a:srgbClr val="000000"/>
                </a:solidFill>
                <a:latin typeface="Times New Roman" panose="02020603050405020304" pitchFamily="18" charset="0"/>
                <a:cs typeface="Times New Roman" panose="02020603050405020304" pitchFamily="18" charset="0"/>
              </a:rPr>
              <a:t>, 243  </a:t>
            </a:r>
            <a:r>
              <a:rPr lang="en-SG" sz="4200" b="1" dirty="0" err="1">
                <a:solidFill>
                  <a:srgbClr val="000000"/>
                </a:solidFill>
                <a:latin typeface="Times New Roman" panose="02020603050405020304" pitchFamily="18" charset="0"/>
                <a:cs typeface="Times New Roman" panose="02020603050405020304" pitchFamily="18" charset="0"/>
              </a:rPr>
              <a:t>bài</a:t>
            </a:r>
            <a:r>
              <a:rPr lang="en-SG" sz="4200" b="1"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Thanh</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Hiên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tập</a:t>
            </a:r>
            <a:r>
              <a:rPr lang="en-SG" sz="4200" dirty="0">
                <a:solidFill>
                  <a:srgbClr val="000000"/>
                </a:solidFill>
                <a:latin typeface="Times New Roman" panose="02020603050405020304" pitchFamily="18" charset="0"/>
                <a:cs typeface="Times New Roman" panose="02020603050405020304" pitchFamily="18" charset="0"/>
              </a:rPr>
              <a:t>, Nam </a:t>
            </a:r>
            <a:r>
              <a:rPr lang="en-SG" sz="4200" dirty="0" err="1">
                <a:solidFill>
                  <a:srgbClr val="000000"/>
                </a:solidFill>
                <a:latin typeface="Times New Roman" panose="02020603050405020304" pitchFamily="18" charset="0"/>
                <a:cs typeface="Times New Roman" panose="02020603050405020304" pitchFamily="18" charset="0"/>
              </a:rPr>
              <a:t>Trung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tạp</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ngâm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Bắc</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hành</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tạp</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lục</a:t>
            </a:r>
            <a:r>
              <a:rPr lang="en-SG" sz="4200" dirty="0">
                <a:solidFill>
                  <a:srgbClr val="000000"/>
                </a:solidFill>
                <a:latin typeface="Times New Roman" panose="02020603050405020304" pitchFamily="18" charset="0"/>
                <a:cs typeface="Times New Roman" panose="02020603050405020304" pitchFamily="18" charset="0"/>
              </a:rPr>
              <a:t>)</a:t>
            </a:r>
          </a:p>
          <a:p>
            <a:pPr algn="just" defTabSz="1598441">
              <a:lnSpc>
                <a:spcPct val="90000"/>
              </a:lnSpc>
              <a:spcBef>
                <a:spcPct val="0"/>
              </a:spcBef>
              <a:spcAft>
                <a:spcPct val="35000"/>
              </a:spcAft>
            </a:pP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Chữ</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Nôm</a:t>
            </a:r>
            <a:r>
              <a:rPr lang="en-SG" sz="4200" b="1"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Văn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chiêu</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hồn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Truyện</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Kiều</a:t>
            </a:r>
            <a:endParaRPr lang="en-SG" sz="4200" dirty="0">
              <a:solidFill>
                <a:srgbClr val="0000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7010400" y="6258874"/>
            <a:ext cx="2529277" cy="1644030"/>
            <a:chOff x="2559519" y="5945203"/>
            <a:chExt cx="2529277" cy="1644030"/>
          </a:xfrm>
        </p:grpSpPr>
        <p:sp>
          <p:nvSpPr>
            <p:cNvPr id="14" name="Rounded Rectangle 13"/>
            <p:cNvSpPr/>
            <p:nvPr/>
          </p:nvSpPr>
          <p:spPr>
            <a:xfrm>
              <a:off x="2559519" y="5945203"/>
              <a:ext cx="2529277" cy="1644030"/>
            </a:xfrm>
            <a:prstGeom prst="round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sp>
        <p:sp>
          <p:nvSpPr>
            <p:cNvPr id="15" name="Rounded Rectangle 4"/>
            <p:cNvSpPr txBox="1"/>
            <p:nvPr/>
          </p:nvSpPr>
          <p:spPr>
            <a:xfrm>
              <a:off x="2639774" y="6025458"/>
              <a:ext cx="2368767" cy="1483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SG" sz="4400" b="1" i="1" kern="1200" dirty="0">
                  <a:latin typeface="Times New Roman" panose="02020603050405020304" pitchFamily="18" charset="0"/>
                  <a:cs typeface="Times New Roman" panose="02020603050405020304" pitchFamily="18" charset="0"/>
                </a:rPr>
                <a:t>Con </a:t>
              </a:r>
              <a:r>
                <a:rPr lang="en-SG" sz="4400" b="1" i="1" kern="1200" dirty="0" err="1">
                  <a:latin typeface="Times New Roman" panose="02020603050405020304" pitchFamily="18" charset="0"/>
                  <a:cs typeface="Times New Roman" panose="02020603050405020304" pitchFamily="18" charset="0"/>
                </a:rPr>
                <a:t>người</a:t>
              </a:r>
              <a:endParaRPr lang="en-SG" sz="4400" b="1" i="1" kern="1200" dirty="0">
                <a:latin typeface="Times New Roman" panose="02020603050405020304" pitchFamily="18" charset="0"/>
                <a:cs typeface="Times New Roman" panose="02020603050405020304" pitchFamily="18" charset="0"/>
              </a:endParaRPr>
            </a:p>
          </p:txBody>
        </p:sp>
      </p:grpSp>
      <p:sp>
        <p:nvSpPr>
          <p:cNvPr id="16" name="Rectangle 15"/>
          <p:cNvSpPr/>
          <p:nvPr/>
        </p:nvSpPr>
        <p:spPr>
          <a:xfrm>
            <a:off x="9825794" y="5486816"/>
            <a:ext cx="8081207" cy="4842864"/>
          </a:xfrm>
          <a:prstGeom prst="rect">
            <a:avLst/>
          </a:prstGeom>
        </p:spPr>
        <p:txBody>
          <a:bodyPr wrap="square">
            <a:spAutoFit/>
          </a:bodyPr>
          <a:lstStyle/>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Hiểu</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biết</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có</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vốn</a:t>
            </a:r>
            <a:r>
              <a:rPr lang="en-SG" sz="4200" dirty="0">
                <a:solidFill>
                  <a:srgbClr val="000000"/>
                </a:solidFill>
                <a:latin typeface="Times New Roman" panose="02020603050405020304" pitchFamily="18" charset="0"/>
                <a:cs typeface="Times New Roman" panose="02020603050405020304" pitchFamily="18" charset="0"/>
              </a:rPr>
              <a:t> tri </a:t>
            </a:r>
            <a:r>
              <a:rPr lang="en-SG" sz="4200" dirty="0" err="1">
                <a:solidFill>
                  <a:srgbClr val="000000"/>
                </a:solidFill>
                <a:latin typeface="Times New Roman" panose="02020603050405020304" pitchFamily="18" charset="0"/>
                <a:cs typeface="Times New Roman" panose="02020603050405020304" pitchFamily="18" charset="0"/>
              </a:rPr>
              <a:t>thức</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sâu</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rộng</a:t>
            </a:r>
            <a:endParaRPr lang="en-SG" sz="4200" dirty="0">
              <a:solidFill>
                <a:srgbClr val="000000"/>
              </a:solidFill>
              <a:latin typeface="Times New Roman" panose="02020603050405020304" pitchFamily="18" charset="0"/>
              <a:cs typeface="Times New Roman" panose="02020603050405020304" pitchFamily="18" charset="0"/>
            </a:endParaRPr>
          </a:p>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Vốn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sống</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trải</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nghiệm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sống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phong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phú</a:t>
            </a:r>
            <a:endParaRPr lang="en-SG" sz="4200" dirty="0">
              <a:solidFill>
                <a:srgbClr val="000000"/>
              </a:solidFill>
              <a:latin typeface="Times New Roman" panose="02020603050405020304" pitchFamily="18" charset="0"/>
              <a:cs typeface="Times New Roman" panose="02020603050405020304" pitchFamily="18" charset="0"/>
            </a:endParaRPr>
          </a:p>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Có</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trái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tim</a:t>
            </a: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nhân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đạo</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cao</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cả</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sự</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đồng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cảm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với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người</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nghèo</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khổ</a:t>
            </a:r>
            <a:endParaRPr lang="en-SG" sz="4200" dirty="0">
              <a:solidFill>
                <a:srgbClr val="000000"/>
              </a:solidFill>
              <a:latin typeface="Times New Roman" panose="02020603050405020304" pitchFamily="18" charset="0"/>
              <a:cs typeface="Times New Roman" panose="02020603050405020304" pitchFamily="18" charset="0"/>
            </a:endParaRPr>
          </a:p>
          <a:p>
            <a:pPr algn="just" defTabSz="1598441">
              <a:lnSpc>
                <a:spcPct val="90000"/>
              </a:lnSpc>
              <a:spcBef>
                <a:spcPct val="0"/>
              </a:spcBef>
              <a:spcAft>
                <a:spcPct val="35000"/>
              </a:spcAft>
            </a:pP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Sống</a:t>
            </a:r>
            <a:r>
              <a:rPr lang="en-SG" sz="4200"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thanh</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liêm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ưu</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thích</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cuộc</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sống</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thầm</a:t>
            </a:r>
            <a:r>
              <a:rPr lang="en-SG" sz="4200" dirty="0">
                <a:solidFill>
                  <a:srgbClr val="000000"/>
                </a:solidFill>
                <a:latin typeface="Times New Roman" panose="02020603050405020304" pitchFamily="18" charset="0"/>
                <a:cs typeface="Times New Roman" panose="02020603050405020304" pitchFamily="18" charset="0"/>
              </a:rPr>
              <a:t> </a:t>
            </a:r>
            <a:r>
              <a:rPr lang="en-SG" sz="4200" dirty="0" err="1">
                <a:solidFill>
                  <a:srgbClr val="000000"/>
                </a:solidFill>
                <a:latin typeface="Times New Roman" panose="02020603050405020304" pitchFamily="18" charset="0"/>
                <a:cs typeface="Times New Roman" panose="02020603050405020304" pitchFamily="18" charset="0"/>
              </a:rPr>
              <a:t>lặng</a:t>
            </a:r>
            <a:endParaRPr lang="en-SG" sz="4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08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0" y="3543300"/>
            <a:ext cx="7920111" cy="1481944"/>
          </a:xfrm>
          <a:prstGeom prst="rect">
            <a:avLst/>
          </a:prstGeom>
        </p:spPr>
        <p:txBody>
          <a:bodyPr wrap="square">
            <a:spAutoFit/>
          </a:bodyPr>
          <a:lstStyle/>
          <a:p>
            <a:pPr algn="just" defTabSz="1598441">
              <a:lnSpc>
                <a:spcPct val="90000"/>
              </a:lnSpc>
              <a:spcBef>
                <a:spcPct val="0"/>
              </a:spcBef>
              <a:spcAft>
                <a:spcPct val="35000"/>
              </a:spcAft>
            </a:pPr>
            <a:r>
              <a:rPr lang="en-SG" sz="4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Đại</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thi</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hào</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dân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tộc</a:t>
            </a:r>
            <a:endParaRPr lang="en-SG" sz="4200" b="1" dirty="0">
              <a:solidFill>
                <a:srgbClr val="000000"/>
              </a:solidFill>
              <a:latin typeface="Times New Roman" panose="02020603050405020304" pitchFamily="18" charset="0"/>
              <a:cs typeface="Times New Roman" panose="02020603050405020304" pitchFamily="18" charset="0"/>
            </a:endParaRPr>
          </a:p>
          <a:p>
            <a:pPr algn="just" defTabSz="1598441">
              <a:lnSpc>
                <a:spcPct val="90000"/>
              </a:lnSpc>
              <a:spcBef>
                <a:spcPct val="0"/>
              </a:spcBef>
              <a:spcAft>
                <a:spcPct val="35000"/>
              </a:spcAft>
            </a:pPr>
            <a:r>
              <a:rPr lang="en-SG" sz="42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Danh</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nhân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văn</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hoá</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Thế</a:t>
            </a:r>
            <a:r>
              <a:rPr lang="en-SG" sz="4200" b="1" dirty="0">
                <a:solidFill>
                  <a:srgbClr val="000000"/>
                </a:solidFill>
                <a:latin typeface="Times New Roman" panose="02020603050405020304" pitchFamily="18" charset="0"/>
                <a:cs typeface="Times New Roman" panose="02020603050405020304" pitchFamily="18" charset="0"/>
              </a:rPr>
              <a:t> </a:t>
            </a:r>
            <a:r>
              <a:rPr lang="en-SG" sz="4200" b="1" dirty="0" err="1">
                <a:solidFill>
                  <a:srgbClr val="000000"/>
                </a:solidFill>
                <a:latin typeface="Times New Roman" panose="02020603050405020304" pitchFamily="18" charset="0"/>
                <a:cs typeface="Times New Roman" panose="02020603050405020304" pitchFamily="18" charset="0"/>
              </a:rPr>
              <a:t>giới</a:t>
            </a:r>
            <a:endParaRPr lang="en-SG" sz="4200" dirty="0">
              <a:solidFill>
                <a:srgbClr val="000000"/>
              </a:solidFill>
              <a:latin typeface="Times New Roman" panose="02020603050405020304" pitchFamily="18" charset="0"/>
              <a:cs typeface="Times New Roman" panose="02020603050405020304" pitchFamily="18" charset="0"/>
            </a:endParaRPr>
          </a:p>
        </p:txBody>
      </p:sp>
      <p:grpSp>
        <p:nvGrpSpPr>
          <p:cNvPr id="7" name="Group 2">
            <a:extLst>
              <a:ext uri="{FF2B5EF4-FFF2-40B4-BE49-F238E27FC236}">
                <a16:creationId xmlns:a16="http://schemas.microsoft.com/office/drawing/2014/main" id="{4C5DE051-F46B-CE41-33FF-92E45723C041}"/>
              </a:ext>
            </a:extLst>
          </p:cNvPr>
          <p:cNvGrpSpPr/>
          <p:nvPr/>
        </p:nvGrpSpPr>
        <p:grpSpPr>
          <a:xfrm>
            <a:off x="1793410" y="1028700"/>
            <a:ext cx="6588590" cy="6799839"/>
            <a:chOff x="0" y="0"/>
            <a:chExt cx="8784787" cy="9066452"/>
          </a:xfrm>
        </p:grpSpPr>
        <p:sp>
          <p:nvSpPr>
            <p:cNvPr id="8" name="Freeform 3">
              <a:extLst>
                <a:ext uri="{FF2B5EF4-FFF2-40B4-BE49-F238E27FC236}">
                  <a16:creationId xmlns:a16="http://schemas.microsoft.com/office/drawing/2014/main" id="{49447190-457A-67D7-813C-CFD740759163}"/>
                </a:ext>
              </a:extLst>
            </p:cNvPr>
            <p:cNvSpPr/>
            <p:nvPr/>
          </p:nvSpPr>
          <p:spPr>
            <a:xfrm>
              <a:off x="0" y="0"/>
              <a:ext cx="8784787" cy="9066452"/>
            </a:xfrm>
            <a:custGeom>
              <a:avLst/>
              <a:gdLst/>
              <a:ahLst/>
              <a:cxnLst/>
              <a:rect l="l" t="t" r="r" b="b"/>
              <a:pathLst>
                <a:path w="8784787" h="9066452">
                  <a:moveTo>
                    <a:pt x="0" y="0"/>
                  </a:moveTo>
                  <a:lnTo>
                    <a:pt x="8784787" y="0"/>
                  </a:lnTo>
                  <a:lnTo>
                    <a:pt x="8784787" y="9066452"/>
                  </a:lnTo>
                  <a:lnTo>
                    <a:pt x="0" y="9066452"/>
                  </a:lnTo>
                  <a:lnTo>
                    <a:pt x="0" y="0"/>
                  </a:lnTo>
                  <a:close/>
                </a:path>
              </a:pathLst>
            </a:custGeom>
            <a:blipFill>
              <a:blip r:embed="rId3"/>
              <a:stretch>
                <a:fillRect/>
              </a:stretch>
            </a:blipFill>
          </p:spPr>
        </p:sp>
      </p:grpSp>
      <p:sp>
        <p:nvSpPr>
          <p:cNvPr id="9" name="Rectangle 8">
            <a:extLst>
              <a:ext uri="{FF2B5EF4-FFF2-40B4-BE49-F238E27FC236}">
                <a16:creationId xmlns:a16="http://schemas.microsoft.com/office/drawing/2014/main" id="{A433B592-1EFC-FF63-C16C-52D0ED014B3B}"/>
              </a:ext>
            </a:extLst>
          </p:cNvPr>
          <p:cNvSpPr/>
          <p:nvPr/>
        </p:nvSpPr>
        <p:spPr>
          <a:xfrm>
            <a:off x="199683" y="7828539"/>
            <a:ext cx="9144000" cy="1754326"/>
          </a:xfrm>
          <a:prstGeom prst="rect">
            <a:avLst/>
          </a:prstGeom>
        </p:spPr>
        <p:txBody>
          <a:bodyPr>
            <a:spAutoFit/>
          </a:bodyPr>
          <a:lstStyle/>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NGUYỄN DU</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1765-1820</a:t>
            </a:r>
          </a:p>
          <a:p>
            <a:pPr marL="0" marR="0" lvl="0" indent="0" algn="ctr" defTabSz="1370103" rtl="0" eaLnBrk="1" fontAlgn="auto" latinLnBrk="0" hangingPunct="1">
              <a:lnSpc>
                <a:spcPct val="100000"/>
              </a:lnSpc>
              <a:spcBef>
                <a:spcPts val="0"/>
              </a:spcBef>
              <a:spcAft>
                <a:spcPts val="0"/>
              </a:spcAft>
              <a:buClrTx/>
              <a:buSzTx/>
              <a:buFontTx/>
              <a:buNone/>
              <a:tabLst/>
              <a:defRPr/>
            </a:pP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Thanh</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7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Hiên</a:t>
            </a:r>
            <a:r>
              <a:rPr kumimoji="0" lang="en-SG" sz="27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60458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2854</TotalTime>
  <Words>2290</Words>
  <Application>Microsoft Macintosh PowerPoint</Application>
  <PresentationFormat>Custom</PresentationFormat>
  <Paragraphs>257</Paragraphs>
  <Slides>33</Slides>
  <Notes>32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33</vt:i4>
      </vt:variant>
    </vt:vector>
  </HeadingPairs>
  <TitlesOfParts>
    <vt:vector size="49" baseType="lpstr">
      <vt:lpstr>Arial</vt:lpstr>
      <vt:lpstr>Wingdings</vt:lpstr>
      <vt:lpstr>#9Slide04 Podkova ExtraBold</vt:lpstr>
      <vt:lpstr>#9Slide05 SVNCookie</vt:lpstr>
      <vt:lpstr>#9Slide07 IcielBaliho Script</vt:lpstr>
      <vt:lpstr>#9Slide04 Vollkorn Bold</vt:lpstr>
      <vt:lpstr>#9Slide05 Agile Script Calligra</vt:lpstr>
      <vt:lpstr>#9Slide07 SVNGuerrilla</vt:lpstr>
      <vt:lpstr>Times New Roman</vt:lpstr>
      <vt:lpstr>#9Slide05 SVNLifehack Script</vt:lpstr>
      <vt:lpstr>Calibri</vt:lpstr>
      <vt:lpstr>Office Theme</vt:lpstr>
      <vt:lpstr>3_Office Theme</vt:lpstr>
      <vt:lpstr>4_Office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cp:lastModifiedBy>Microsoft Office User</cp:lastModifiedBy>
  <cp:revision>108</cp:revision>
  <dcterms:created xsi:type="dcterms:W3CDTF">2006-08-16T00:00:00Z</dcterms:created>
  <dcterms:modified xsi:type="dcterms:W3CDTF">2025-03-17T14:35:59Z</dcterms:modified>
  <dc:identifier>DAFqk0XwARU</dc:identifier>
</cp:coreProperties>
</file>