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4"/>
  </p:notesMasterIdLst>
  <p:sldIdLst>
    <p:sldId id="291" r:id="rId2"/>
    <p:sldId id="280" r:id="rId3"/>
    <p:sldId id="278" r:id="rId4"/>
    <p:sldId id="263" r:id="rId5"/>
    <p:sldId id="264" r:id="rId6"/>
    <p:sldId id="285" r:id="rId7"/>
    <p:sldId id="270" r:id="rId8"/>
    <p:sldId id="287" r:id="rId9"/>
    <p:sldId id="289" r:id="rId10"/>
    <p:sldId id="273" r:id="rId11"/>
    <p:sldId id="275" r:id="rId12"/>
    <p:sldId id="286" r:id="rId13"/>
  </p:sldIdLst>
  <p:sldSz cx="12192000" cy="6858000"/>
  <p:notesSz cx="6858000" cy="9144000"/>
  <p:embeddedFontLst>
    <p:embeddedFont>
      <p:font typeface="Arial Black" panose="020B0A04020102020204" pitchFamily="34" charset="0"/>
      <p:bold r:id="rId15"/>
    </p:embeddedFont>
    <p:embeddedFont>
      <p:font typeface="VNI-Ariston" pitchFamily="2" charset="0"/>
      <p:boldItalic r:id="rId16"/>
    </p:embeddedFont>
    <p:embeddedFont>
      <p:font typeface="Calibri Light" panose="020F0302020204030204" pitchFamily="34" charset="0"/>
      <p:regular r:id="rId17"/>
      <p:italic r:id="rId18"/>
    </p:embeddedFont>
    <p:embeddedFont>
      <p:font typeface="Open Sa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j0LvpXKqMyTp3NqUmesuZhn1BL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7" autoAdjust="0"/>
    <p:restoredTop sz="94660"/>
  </p:normalViewPr>
  <p:slideViewPr>
    <p:cSldViewPr snapToGrid="0">
      <p:cViewPr varScale="1">
        <p:scale>
          <a:sx n="83" d="100"/>
          <a:sy n="83" d="100"/>
        </p:scale>
        <p:origin x="552"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31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9737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12384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89745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48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184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744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9781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2585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028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62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7812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37041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247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7173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220701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0" y="0"/>
            <a:ext cx="1209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1117602" y="2794350"/>
            <a:ext cx="9277081" cy="1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8000" b="1" dirty="0">
                <a:solidFill>
                  <a:srgbClr val="0000FF"/>
                </a:solidFill>
                <a:latin typeface="VNI-Ariston" pitchFamily="2" charset="0"/>
              </a:rPr>
              <a:t>Hello every one !!!</a:t>
            </a:r>
            <a:endParaRPr lang="en-US" sz="8000" b="1" dirty="0">
              <a:solidFill>
                <a:srgbClr val="0000FF"/>
              </a:solidFill>
              <a:latin typeface="VNI-Ariston" pitchFamily="2" charset="0"/>
            </a:endParaRPr>
          </a:p>
        </p:txBody>
      </p:sp>
    </p:spTree>
    <p:extLst>
      <p:ext uri="{BB962C8B-B14F-4D97-AF65-F5344CB8AC3E}">
        <p14:creationId xmlns:p14="http://schemas.microsoft.com/office/powerpoint/2010/main" val="40982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39"/>
        <p:cNvGrpSpPr/>
        <p:nvPr/>
      </p:nvGrpSpPr>
      <p:grpSpPr>
        <a:xfrm>
          <a:off x="0" y="0"/>
          <a:ext cx="0" cy="0"/>
          <a:chOff x="0" y="0"/>
          <a:chExt cx="0" cy="0"/>
        </a:xfrm>
      </p:grpSpPr>
      <p:pic>
        <p:nvPicPr>
          <p:cNvPr id="340" name="Google Shape;340;p18"/>
          <p:cNvPicPr preferRelativeResize="0"/>
          <p:nvPr/>
        </p:nvPicPr>
        <p:blipFill rotWithShape="1">
          <a:blip r:embed="rId3">
            <a:alphaModFix/>
          </a:blip>
          <a:srcRect/>
          <a:stretch/>
        </p:blipFill>
        <p:spPr>
          <a:xfrm>
            <a:off x="0" y="-10053"/>
            <a:ext cx="12192000" cy="1083306"/>
          </a:xfrm>
          <a:prstGeom prst="rect">
            <a:avLst/>
          </a:prstGeom>
          <a:noFill/>
          <a:ln>
            <a:noFill/>
          </a:ln>
        </p:spPr>
      </p:pic>
      <p:sp>
        <p:nvSpPr>
          <p:cNvPr id="341" name="Google Shape;341;p18"/>
          <p:cNvSpPr txBox="1"/>
          <p:nvPr/>
        </p:nvSpPr>
        <p:spPr>
          <a:xfrm>
            <a:off x="487067" y="208434"/>
            <a:ext cx="87456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smtClean="0">
                <a:solidFill>
                  <a:schemeClr val="dk1"/>
                </a:solidFill>
                <a:latin typeface="Arial"/>
                <a:ea typeface="Arial"/>
                <a:cs typeface="Arial"/>
                <a:sym typeface="Arial"/>
              </a:rPr>
              <a:t>* PRODUCTION</a:t>
            </a:r>
            <a:endParaRPr dirty="0"/>
          </a:p>
        </p:txBody>
      </p:sp>
      <p:sp>
        <p:nvSpPr>
          <p:cNvPr id="342" name="Google Shape;342;p18"/>
          <p:cNvSpPr txBox="1"/>
          <p:nvPr/>
        </p:nvSpPr>
        <p:spPr>
          <a:xfrm>
            <a:off x="991791" y="1330941"/>
            <a:ext cx="60968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00"/>
                </a:solidFill>
                <a:latin typeface="Calibri"/>
                <a:ea typeface="Calibri"/>
                <a:cs typeface="Calibri"/>
                <a:sym typeface="Calibri"/>
              </a:rPr>
              <a:t>Class gallery </a:t>
            </a:r>
            <a:endParaRPr sz="4800">
              <a:solidFill>
                <a:schemeClr val="dk1"/>
              </a:solidFill>
              <a:latin typeface="Calibri"/>
              <a:ea typeface="Calibri"/>
              <a:cs typeface="Calibri"/>
              <a:sym typeface="Calibri"/>
            </a:endParaRPr>
          </a:p>
        </p:txBody>
      </p:sp>
      <p:sp>
        <p:nvSpPr>
          <p:cNvPr id="343" name="Google Shape;343;p18"/>
          <p:cNvSpPr txBox="1"/>
          <p:nvPr/>
        </p:nvSpPr>
        <p:spPr>
          <a:xfrm>
            <a:off x="5820583" y="2683895"/>
            <a:ext cx="574323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Calibri"/>
                <a:ea typeface="Calibri"/>
                <a:cs typeface="Calibri"/>
                <a:sym typeface="Calibri"/>
              </a:rPr>
              <a:t>Students can:</a:t>
            </a:r>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go and see other’s work</a:t>
            </a:r>
            <a:endParaRPr sz="3200">
              <a:solidFill>
                <a:schemeClr val="dk1"/>
              </a:solidFill>
              <a:latin typeface="Calibri"/>
              <a:ea typeface="Calibri"/>
              <a:cs typeface="Calibri"/>
              <a:sym typeface="Calibri"/>
            </a:endParaRPr>
          </a:p>
          <a:p>
            <a:pPr marL="457200" marR="0" lvl="0" indent="-457200" algn="l" rtl="0">
              <a:lnSpc>
                <a:spcPct val="150000"/>
              </a:lnSpc>
              <a:spcBef>
                <a:spcPts val="0"/>
              </a:spcBef>
              <a:spcAft>
                <a:spcPts val="0"/>
              </a:spcAft>
              <a:buClr>
                <a:schemeClr val="dk1"/>
              </a:buClr>
              <a:buSzPts val="3200"/>
              <a:buFont typeface="Noto Sans Symbols"/>
              <a:buChar char="✔"/>
            </a:pPr>
            <a:r>
              <a:rPr lang="en-US" sz="3200">
                <a:solidFill>
                  <a:schemeClr val="dk1"/>
                </a:solidFill>
                <a:latin typeface="Calibri"/>
                <a:ea typeface="Calibri"/>
                <a:cs typeface="Calibri"/>
                <a:sym typeface="Calibri"/>
              </a:rPr>
              <a:t>give comments to each other</a:t>
            </a:r>
            <a:endParaRPr/>
          </a:p>
        </p:txBody>
      </p:sp>
      <p:pic>
        <p:nvPicPr>
          <p:cNvPr id="344" name="Google Shape;344;p18"/>
          <p:cNvPicPr preferRelativeResize="0"/>
          <p:nvPr/>
        </p:nvPicPr>
        <p:blipFill rotWithShape="1">
          <a:blip r:embed="rId4">
            <a:alphaModFix/>
          </a:blip>
          <a:srcRect/>
          <a:stretch/>
        </p:blipFill>
        <p:spPr>
          <a:xfrm>
            <a:off x="1360754" y="2500481"/>
            <a:ext cx="3601539" cy="360153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372"/>
        <p:cNvGrpSpPr/>
        <p:nvPr/>
      </p:nvGrpSpPr>
      <p:grpSpPr>
        <a:xfrm>
          <a:off x="0" y="0"/>
          <a:ext cx="0" cy="0"/>
          <a:chOff x="0" y="0"/>
          <a:chExt cx="0" cy="0"/>
        </a:xfrm>
      </p:grpSpPr>
      <p:pic>
        <p:nvPicPr>
          <p:cNvPr id="376" name="Google Shape;376;p2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77" name="Google Shape;377;p20"/>
          <p:cNvSpPr txBox="1"/>
          <p:nvPr/>
        </p:nvSpPr>
        <p:spPr>
          <a:xfrm>
            <a:off x="487066" y="207665"/>
            <a:ext cx="467014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smtClean="0">
                <a:solidFill>
                  <a:schemeClr val="dk1"/>
                </a:solidFill>
                <a:latin typeface="Arial"/>
                <a:ea typeface="Arial"/>
                <a:cs typeface="Arial"/>
                <a:sym typeface="Arial"/>
              </a:rPr>
              <a:t>* CONSOLIDATION</a:t>
            </a:r>
            <a:endParaRPr sz="3600" b="1" dirty="0">
              <a:solidFill>
                <a:schemeClr val="dk1"/>
              </a:solidFill>
              <a:latin typeface="Arial"/>
              <a:ea typeface="Arial"/>
              <a:cs typeface="Arial"/>
              <a:sym typeface="Arial"/>
            </a:endParaRPr>
          </a:p>
        </p:txBody>
      </p:sp>
      <p:sp>
        <p:nvSpPr>
          <p:cNvPr id="378" name="Google Shape;378;p20"/>
          <p:cNvSpPr txBox="1"/>
          <p:nvPr/>
        </p:nvSpPr>
        <p:spPr>
          <a:xfrm>
            <a:off x="3751332" y="1685102"/>
            <a:ext cx="8152967" cy="2800767"/>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3200" b="1" dirty="0">
                <a:solidFill>
                  <a:schemeClr val="dk1"/>
                </a:solidFill>
                <a:latin typeface="Calibri"/>
                <a:ea typeface="Calibri"/>
                <a:cs typeface="Calibri"/>
                <a:sym typeface="Calibri"/>
              </a:rPr>
              <a:t>In this lesson, we have learnt to:</a:t>
            </a:r>
            <a:endParaRPr dirty="0"/>
          </a:p>
          <a:p>
            <a:pPr marL="457200" marR="0" lvl="0" indent="-457200" algn="l" rtl="0">
              <a:lnSpc>
                <a:spcPct val="200000"/>
              </a:lnSpc>
              <a:spcBef>
                <a:spcPts val="0"/>
              </a:spcBef>
              <a:spcAft>
                <a:spcPts val="0"/>
              </a:spcAft>
              <a:buClr>
                <a:schemeClr val="dk1"/>
              </a:buClr>
              <a:buSzPts val="2800"/>
              <a:buFont typeface="Courier New"/>
              <a:buChar char="o"/>
            </a:pPr>
            <a:r>
              <a:rPr lang="en-US" sz="2800" dirty="0">
                <a:solidFill>
                  <a:schemeClr val="dk1"/>
                </a:solidFill>
                <a:latin typeface="Calibri"/>
                <a:ea typeface="Calibri"/>
                <a:cs typeface="Calibri"/>
                <a:sym typeface="Calibri"/>
              </a:rPr>
              <a:t>listen for special information about a comedy;</a:t>
            </a:r>
            <a:endParaRPr sz="2800" dirty="0">
              <a:solidFill>
                <a:schemeClr val="dk1"/>
              </a:solidFill>
              <a:latin typeface="Calibri"/>
              <a:ea typeface="Calibri"/>
              <a:cs typeface="Calibri"/>
              <a:sym typeface="Calibri"/>
            </a:endParaRPr>
          </a:p>
          <a:p>
            <a:pPr marL="457200" marR="0" lvl="0" indent="-457200" algn="l" rtl="0">
              <a:lnSpc>
                <a:spcPct val="200000"/>
              </a:lnSpc>
              <a:spcBef>
                <a:spcPts val="0"/>
              </a:spcBef>
              <a:spcAft>
                <a:spcPts val="0"/>
              </a:spcAft>
              <a:buClr>
                <a:schemeClr val="dk1"/>
              </a:buClr>
              <a:buSzPts val="2800"/>
              <a:buFont typeface="Courier New"/>
              <a:buChar char="o"/>
            </a:pPr>
            <a:r>
              <a:rPr lang="en-US" sz="2800" dirty="0">
                <a:solidFill>
                  <a:schemeClr val="dk1"/>
                </a:solidFill>
                <a:latin typeface="Calibri"/>
                <a:ea typeface="Calibri"/>
                <a:cs typeface="Calibri"/>
                <a:sym typeface="Calibri"/>
              </a:rPr>
              <a:t>write a short paragraph about your favorite film. </a:t>
            </a:r>
            <a:endParaRPr sz="2800" dirty="0">
              <a:solidFill>
                <a:schemeClr val="dk1"/>
              </a:solidFill>
              <a:latin typeface="Calibri"/>
              <a:ea typeface="Calibri"/>
              <a:cs typeface="Calibri"/>
              <a:sym typeface="Calibri"/>
            </a:endParaRPr>
          </a:p>
        </p:txBody>
      </p:sp>
      <p:pic>
        <p:nvPicPr>
          <p:cNvPr id="379" name="Google Shape;379;p20" descr="Presentation with checklist with solid fill"/>
          <p:cNvPicPr preferRelativeResize="0"/>
          <p:nvPr/>
        </p:nvPicPr>
        <p:blipFill rotWithShape="1">
          <a:blip r:embed="rId4">
            <a:alphaModFix/>
          </a:blip>
          <a:srcRect/>
          <a:stretch/>
        </p:blipFill>
        <p:spPr>
          <a:xfrm>
            <a:off x="588390" y="1420392"/>
            <a:ext cx="2851881" cy="285188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hông Hình Nền Đẹp Nhất - 230 Hình Nền Powerpoint Ý Tưởng - luxury-inside.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30"/>
            <a:ext cx="12192000" cy="715753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85;p21"/>
          <p:cNvSpPr txBox="1"/>
          <p:nvPr/>
        </p:nvSpPr>
        <p:spPr>
          <a:xfrm>
            <a:off x="4767494" y="504686"/>
            <a:ext cx="3059770" cy="64629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smtClean="0">
                <a:solidFill>
                  <a:schemeClr val="dk1"/>
                </a:solidFill>
                <a:latin typeface="Arial"/>
                <a:ea typeface="Arial"/>
                <a:cs typeface="Arial"/>
                <a:sym typeface="Arial"/>
              </a:rPr>
              <a:t>* Homework</a:t>
            </a:r>
            <a:endParaRPr sz="3600" b="1" dirty="0">
              <a:solidFill>
                <a:schemeClr val="dk1"/>
              </a:solidFill>
              <a:latin typeface="Arial"/>
              <a:ea typeface="Arial"/>
              <a:cs typeface="Arial"/>
              <a:sym typeface="Arial"/>
            </a:endParaRPr>
          </a:p>
        </p:txBody>
      </p:sp>
      <p:sp>
        <p:nvSpPr>
          <p:cNvPr id="8" name="Google Shape;390;p21"/>
          <p:cNvSpPr txBox="1"/>
          <p:nvPr/>
        </p:nvSpPr>
        <p:spPr>
          <a:xfrm>
            <a:off x="846803" y="1375184"/>
            <a:ext cx="10513304" cy="1754286"/>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3600"/>
            </a:pPr>
            <a:r>
              <a:rPr lang="en-US" sz="3600" dirty="0" smtClean="0">
                <a:solidFill>
                  <a:schemeClr val="dk1"/>
                </a:solidFill>
                <a:latin typeface="Calibri"/>
                <a:ea typeface="Calibri"/>
                <a:cs typeface="Calibri"/>
                <a:sym typeface="Calibri"/>
              </a:rPr>
              <a:t>- Do exercise in the workbook.</a:t>
            </a:r>
          </a:p>
          <a:p>
            <a:pPr marR="0" lvl="0" algn="l" rtl="0">
              <a:lnSpc>
                <a:spcPct val="150000"/>
              </a:lnSpc>
              <a:spcBef>
                <a:spcPts val="0"/>
              </a:spcBef>
              <a:spcAft>
                <a:spcPts val="0"/>
              </a:spcAft>
              <a:buClr>
                <a:schemeClr val="dk1"/>
              </a:buClr>
              <a:buSzPts val="3600"/>
            </a:pPr>
            <a:r>
              <a:rPr lang="en-US" sz="3600" dirty="0" smtClean="0">
                <a:solidFill>
                  <a:schemeClr val="dk1"/>
                </a:solidFill>
                <a:latin typeface="Calibri"/>
                <a:ea typeface="Calibri"/>
                <a:cs typeface="Calibri"/>
                <a:sym typeface="Calibri"/>
              </a:rPr>
              <a:t>- Prepare </a:t>
            </a:r>
            <a:r>
              <a:rPr lang="en-US" sz="3600" dirty="0">
                <a:solidFill>
                  <a:schemeClr val="dk1"/>
                </a:solidFill>
                <a:latin typeface="Calibri"/>
                <a:ea typeface="Calibri"/>
                <a:cs typeface="Calibri"/>
                <a:sym typeface="Calibri"/>
              </a:rPr>
              <a:t>for the next lesson: </a:t>
            </a:r>
            <a:r>
              <a:rPr lang="en-US" sz="3600" b="1" dirty="0">
                <a:solidFill>
                  <a:schemeClr val="accent2"/>
                </a:solidFill>
                <a:latin typeface="Calibri"/>
                <a:ea typeface="Calibri"/>
                <a:cs typeface="Calibri"/>
                <a:sym typeface="Calibri"/>
              </a:rPr>
              <a:t>Looking back &amp; Project</a:t>
            </a:r>
            <a:endParaRPr dirty="0"/>
          </a:p>
        </p:txBody>
      </p:sp>
      <p:pic>
        <p:nvPicPr>
          <p:cNvPr id="9" name="Google Shape;391;p21"/>
          <p:cNvPicPr preferRelativeResize="0"/>
          <p:nvPr/>
        </p:nvPicPr>
        <p:blipFill rotWithShape="1">
          <a:blip r:embed="rId3">
            <a:alphaModFix/>
          </a:blip>
          <a:srcRect/>
          <a:stretch/>
        </p:blipFill>
        <p:spPr>
          <a:xfrm>
            <a:off x="8883515" y="3698277"/>
            <a:ext cx="2979301" cy="2613623"/>
          </a:xfrm>
          <a:prstGeom prst="rect">
            <a:avLst/>
          </a:prstGeom>
          <a:noFill/>
          <a:ln>
            <a:noFill/>
          </a:ln>
        </p:spPr>
      </p:pic>
    </p:spTree>
    <p:extLst>
      <p:ext uri="{BB962C8B-B14F-4D97-AF65-F5344CB8AC3E}">
        <p14:creationId xmlns:p14="http://schemas.microsoft.com/office/powerpoint/2010/main" val="127341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38"/>
        <p:cNvGrpSpPr/>
        <p:nvPr/>
      </p:nvGrpSpPr>
      <p:grpSpPr>
        <a:xfrm>
          <a:off x="0" y="0"/>
          <a:ext cx="0" cy="0"/>
          <a:chOff x="0" y="0"/>
          <a:chExt cx="0" cy="0"/>
        </a:xfrm>
      </p:grpSpPr>
      <p:sp>
        <p:nvSpPr>
          <p:cNvPr id="139" name="Google Shape;139;p5"/>
          <p:cNvSpPr/>
          <p:nvPr/>
        </p:nvSpPr>
        <p:spPr>
          <a:xfrm>
            <a:off x="3977081" y="5312012"/>
            <a:ext cx="1603229" cy="845902"/>
          </a:xfrm>
          <a:custGeom>
            <a:avLst/>
            <a:gdLst/>
            <a:ahLst/>
            <a:cxnLst/>
            <a:rect l="l" t="t" r="r" b="b"/>
            <a:pathLst>
              <a:path w="1419439" h="941884" extrusionOk="0">
                <a:moveTo>
                  <a:pt x="0" y="0"/>
                </a:moveTo>
                <a:lnTo>
                  <a:pt x="1419439" y="0"/>
                </a:lnTo>
                <a:lnTo>
                  <a:pt x="1419439"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40" name="Google Shape;140;p5"/>
          <p:cNvSpPr/>
          <p:nvPr/>
        </p:nvSpPr>
        <p:spPr>
          <a:xfrm>
            <a:off x="112117" y="40679"/>
            <a:ext cx="2115516" cy="655074"/>
          </a:xfrm>
          <a:prstGeom prst="roundRect">
            <a:avLst>
              <a:gd name="adj" fmla="val 16667"/>
            </a:avLst>
          </a:prstGeom>
          <a:solidFill>
            <a:srgbClr val="48C0B6"/>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WARM-UP</a:t>
            </a:r>
            <a:endParaRPr sz="2800" b="1">
              <a:solidFill>
                <a:srgbClr val="C00000"/>
              </a:solidFill>
              <a:latin typeface="Calibri"/>
              <a:ea typeface="Calibri"/>
              <a:cs typeface="Calibri"/>
              <a:sym typeface="Calibri"/>
            </a:endParaRPr>
          </a:p>
        </p:txBody>
      </p:sp>
      <p:sp>
        <p:nvSpPr>
          <p:cNvPr id="10" name="Google Shape;154;p6"/>
          <p:cNvSpPr/>
          <p:nvPr/>
        </p:nvSpPr>
        <p:spPr>
          <a:xfrm>
            <a:off x="2247089" y="96898"/>
            <a:ext cx="965801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Watch the video and </a:t>
            </a:r>
            <a:r>
              <a:rPr lang="en-US" sz="2800" b="1" dirty="0" smtClean="0">
                <a:solidFill>
                  <a:schemeClr val="dk1"/>
                </a:solidFill>
              </a:rPr>
              <a:t>answer some questions</a:t>
            </a:r>
            <a:r>
              <a:rPr lang="en-US" sz="2800" b="1" dirty="0" smtClean="0">
                <a:solidFill>
                  <a:schemeClr val="dk1"/>
                </a:solidFill>
                <a:latin typeface="Arial"/>
                <a:ea typeface="Arial"/>
                <a:cs typeface="Arial"/>
                <a:sym typeface="Arial"/>
              </a:rPr>
              <a:t>. </a:t>
            </a:r>
            <a:endParaRPr sz="2800" b="1" dirty="0">
              <a:solidFill>
                <a:schemeClr val="dk1"/>
              </a:solidFill>
              <a:latin typeface="Arial"/>
              <a:ea typeface="Arial"/>
              <a:cs typeface="Arial"/>
              <a:sym typeface="Arial"/>
            </a:endParaRPr>
          </a:p>
        </p:txBody>
      </p:sp>
      <p:sp>
        <p:nvSpPr>
          <p:cNvPr id="3" name="Rectangle 2"/>
          <p:cNvSpPr/>
          <p:nvPr/>
        </p:nvSpPr>
        <p:spPr>
          <a:xfrm>
            <a:off x="848862" y="1346835"/>
            <a:ext cx="11343138" cy="3046988"/>
          </a:xfrm>
          <a:prstGeom prst="rect">
            <a:avLst/>
          </a:prstGeom>
        </p:spPr>
        <p:txBody>
          <a:bodyPr wrap="square">
            <a:spAutoFit/>
          </a:bodyPr>
          <a:lstStyle/>
          <a:p>
            <a:pPr>
              <a:lnSpc>
                <a:spcPct val="150000"/>
              </a:lnSpc>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1. Who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has seen this movie?</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2. What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is the name of the film? </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3. What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type of this film? </a:t>
            </a:r>
            <a:endParaRPr lang="en-US"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3200" dirty="0" smtClean="0">
                <a:latin typeface="Times New Roman" panose="02020603050405020304" pitchFamily="18" charset="0"/>
                <a:ea typeface="Times New Roman" panose="02020603050405020304" pitchFamily="18" charset="0"/>
              </a:rPr>
              <a:t>4. What </a:t>
            </a:r>
            <a:r>
              <a:rPr lang="en-US" sz="3200" dirty="0">
                <a:latin typeface="Times New Roman" panose="02020603050405020304" pitchFamily="18" charset="0"/>
                <a:ea typeface="Times New Roman" panose="02020603050405020304" pitchFamily="18" charset="0"/>
              </a:rPr>
              <a:t>is the film about? </a:t>
            </a:r>
            <a:endParaRPr lang="en-US" sz="3200" b="1" i="1" dirty="0">
              <a:solidFill>
                <a:srgbClr val="C00000"/>
              </a:solidFill>
            </a:endParaRPr>
          </a:p>
        </p:txBody>
      </p:sp>
      <p:sp>
        <p:nvSpPr>
          <p:cNvPr id="4" name="Rectangle 3"/>
          <p:cNvSpPr/>
          <p:nvPr/>
        </p:nvSpPr>
        <p:spPr>
          <a:xfrm>
            <a:off x="6181786" y="2039332"/>
            <a:ext cx="4128053" cy="830997"/>
          </a:xfrm>
          <a:prstGeom prst="rect">
            <a:avLst/>
          </a:prstGeom>
        </p:spPr>
        <p:txBody>
          <a:bodyPr wrap="none">
            <a:spAutoFit/>
          </a:bodyPr>
          <a:lstStyle/>
          <a:p>
            <a:pPr lvl="0">
              <a:lnSpc>
                <a:spcPct val="150000"/>
              </a:lnSpc>
            </a:pPr>
            <a:r>
              <a:rPr lang="en-US"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The family is number 1</a:t>
            </a:r>
            <a:endParaRPr lang="en-US" sz="32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5369201" y="2791350"/>
            <a:ext cx="2443298" cy="830997"/>
          </a:xfrm>
          <a:prstGeom prst="rect">
            <a:avLst/>
          </a:prstGeom>
        </p:spPr>
        <p:txBody>
          <a:bodyPr wrap="none">
            <a:spAutoFit/>
          </a:bodyPr>
          <a:lstStyle/>
          <a:p>
            <a:pPr lvl="0">
              <a:lnSpc>
                <a:spcPct val="150000"/>
              </a:lnSpc>
            </a:pPr>
            <a:r>
              <a:rPr lang="en-US"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It’s a comedy</a:t>
            </a:r>
            <a:endParaRPr lang="en-US" sz="32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5119992" y="3516658"/>
            <a:ext cx="7072008" cy="830997"/>
          </a:xfrm>
          <a:prstGeom prst="rect">
            <a:avLst/>
          </a:prstGeom>
        </p:spPr>
        <p:txBody>
          <a:bodyPr wrap="square">
            <a:spAutoFit/>
          </a:bodyPr>
          <a:lstStyle/>
          <a:p>
            <a:pPr lvl="0">
              <a:lnSpc>
                <a:spcPct val="150000"/>
              </a:lnSpc>
            </a:pPr>
            <a:r>
              <a:rPr lang="en-US" sz="3200" b="1" i="1" dirty="0">
                <a:solidFill>
                  <a:srgbClr val="C00000"/>
                </a:solidFill>
                <a:latin typeface="Times New Roman" panose="02020603050405020304" pitchFamily="18" charset="0"/>
                <a:ea typeface="Times New Roman" panose="02020603050405020304" pitchFamily="18" charset="0"/>
              </a:rPr>
              <a:t>It's about funny situations in a family</a:t>
            </a:r>
            <a:endParaRPr lang="en-US" sz="3200" b="1" i="1" dirty="0">
              <a:solidFill>
                <a:srgbClr val="C00000"/>
              </a:solidFill>
            </a:endParaRPr>
          </a:p>
        </p:txBody>
      </p:sp>
    </p:spTree>
    <p:extLst>
      <p:ext uri="{BB962C8B-B14F-4D97-AF65-F5344CB8AC3E}">
        <p14:creationId xmlns:p14="http://schemas.microsoft.com/office/powerpoint/2010/main" val="29243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93;p2"/>
          <p:cNvSpPr/>
          <p:nvPr/>
        </p:nvSpPr>
        <p:spPr>
          <a:xfrm>
            <a:off x="3918939" y="1670264"/>
            <a:ext cx="404299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94;p2"/>
          <p:cNvPicPr preferRelativeResize="0"/>
          <p:nvPr/>
        </p:nvPicPr>
        <p:blipFill rotWithShape="1">
          <a:blip r:embed="rId3">
            <a:alphaModFix/>
          </a:blip>
          <a:srcRect/>
          <a:stretch/>
        </p:blipFill>
        <p:spPr>
          <a:xfrm>
            <a:off x="3327150" y="1303957"/>
            <a:ext cx="1344559" cy="1277694"/>
          </a:xfrm>
          <a:prstGeom prst="rect">
            <a:avLst/>
          </a:prstGeom>
          <a:noFill/>
          <a:ln>
            <a:noFill/>
          </a:ln>
        </p:spPr>
      </p:pic>
      <p:sp>
        <p:nvSpPr>
          <p:cNvPr id="6" name="Google Shape;95;p2"/>
          <p:cNvSpPr txBox="1"/>
          <p:nvPr/>
        </p:nvSpPr>
        <p:spPr>
          <a:xfrm>
            <a:off x="4671710" y="1757476"/>
            <a:ext cx="31229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2060"/>
                </a:solidFill>
                <a:latin typeface="Calibri"/>
                <a:ea typeface="Calibri"/>
                <a:cs typeface="Calibri"/>
                <a:sym typeface="Calibri"/>
              </a:rPr>
              <a:t>LESSON 6: SKILLS 2</a:t>
            </a:r>
            <a:endParaRPr>
              <a:solidFill>
                <a:srgbClr val="002060"/>
              </a:solidFill>
            </a:endParaRPr>
          </a:p>
        </p:txBody>
      </p:sp>
      <p:pic>
        <p:nvPicPr>
          <p:cNvPr id="7" name="Google Shape;97;p2"/>
          <p:cNvPicPr preferRelativeResize="0"/>
          <p:nvPr/>
        </p:nvPicPr>
        <p:blipFill rotWithShape="1">
          <a:blip r:embed="rId4">
            <a:alphaModFix/>
          </a:blip>
          <a:srcRect/>
          <a:stretch/>
        </p:blipFill>
        <p:spPr>
          <a:xfrm>
            <a:off x="4671709" y="606157"/>
            <a:ext cx="855823" cy="848808"/>
          </a:xfrm>
          <a:prstGeom prst="rect">
            <a:avLst/>
          </a:prstGeom>
          <a:noFill/>
          <a:ln>
            <a:noFill/>
          </a:ln>
        </p:spPr>
      </p:pic>
      <p:sp>
        <p:nvSpPr>
          <p:cNvPr id="8" name="Google Shape;98;p2"/>
          <p:cNvSpPr txBox="1"/>
          <p:nvPr/>
        </p:nvSpPr>
        <p:spPr>
          <a:xfrm>
            <a:off x="3287655" y="675027"/>
            <a:ext cx="138763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C00000"/>
                </a:solidFill>
                <a:latin typeface="Open Sans"/>
                <a:ea typeface="Open Sans"/>
                <a:cs typeface="Open Sans"/>
                <a:sym typeface="Open Sans"/>
              </a:rPr>
              <a:t>Unit</a:t>
            </a:r>
            <a:endParaRPr dirty="0">
              <a:solidFill>
                <a:srgbClr val="C00000"/>
              </a:solidFill>
            </a:endParaRPr>
          </a:p>
        </p:txBody>
      </p:sp>
      <p:sp>
        <p:nvSpPr>
          <p:cNvPr id="9" name="Google Shape;99;p2"/>
          <p:cNvSpPr txBox="1"/>
          <p:nvPr/>
        </p:nvSpPr>
        <p:spPr>
          <a:xfrm>
            <a:off x="5833890" y="667083"/>
            <a:ext cx="311059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a:ea typeface="Open Sans"/>
                <a:cs typeface="Open Sans"/>
                <a:sym typeface="Open Sans"/>
              </a:rPr>
              <a:t>FILMS</a:t>
            </a:r>
            <a:endParaRPr dirty="0">
              <a:solidFill>
                <a:srgbClr val="C00000"/>
              </a:solidFill>
            </a:endParaRPr>
          </a:p>
        </p:txBody>
      </p:sp>
      <p:sp>
        <p:nvSpPr>
          <p:cNvPr id="10" name="Google Shape;100;p2"/>
          <p:cNvSpPr txBox="1"/>
          <p:nvPr/>
        </p:nvSpPr>
        <p:spPr>
          <a:xfrm>
            <a:off x="4741978" y="627348"/>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C00000"/>
                </a:solidFill>
                <a:latin typeface="Open Sans"/>
                <a:ea typeface="Open Sans"/>
                <a:cs typeface="Open Sans"/>
                <a:sym typeface="Open Sans"/>
              </a:rPr>
              <a:t>8</a:t>
            </a:r>
            <a:endParaRPr>
              <a:solidFill>
                <a:srgbClr val="C00000"/>
              </a:solidFill>
            </a:endParaRPr>
          </a:p>
        </p:txBody>
      </p:sp>
      <p:pic>
        <p:nvPicPr>
          <p:cNvPr id="11" name="Google Shape;101;p2" descr="Free Watching Movie Cliparts, Download Free Watching Movie Cliparts png  images, Free ClipArts on Clipart Library"/>
          <p:cNvPicPr preferRelativeResize="0"/>
          <p:nvPr/>
        </p:nvPicPr>
        <p:blipFill rotWithShape="1">
          <a:blip r:embed="rId5">
            <a:alphaModFix/>
          </a:blip>
          <a:srcRect/>
          <a:stretch/>
        </p:blipFill>
        <p:spPr>
          <a:xfrm>
            <a:off x="2844839" y="3515929"/>
            <a:ext cx="1616326" cy="2157153"/>
          </a:xfrm>
          <a:prstGeom prst="rect">
            <a:avLst/>
          </a:prstGeom>
          <a:noFill/>
          <a:ln>
            <a:noFill/>
          </a:ln>
        </p:spPr>
      </p:pic>
      <p:pic>
        <p:nvPicPr>
          <p:cNvPr id="12" name="Google Shape;102;p2" descr="Free Watching Movie Cliparts, Download Free Watching Movie Cliparts png  images, Free ClipArts on Clipart Library"/>
          <p:cNvPicPr preferRelativeResize="0"/>
          <p:nvPr/>
        </p:nvPicPr>
        <p:blipFill rotWithShape="1">
          <a:blip r:embed="rId6">
            <a:alphaModFix/>
          </a:blip>
          <a:srcRect/>
          <a:stretch/>
        </p:blipFill>
        <p:spPr>
          <a:xfrm>
            <a:off x="5283922" y="3610743"/>
            <a:ext cx="1898530" cy="2029242"/>
          </a:xfrm>
          <a:prstGeom prst="rect">
            <a:avLst/>
          </a:prstGeom>
          <a:noFill/>
          <a:ln>
            <a:noFill/>
          </a:ln>
        </p:spPr>
      </p:pic>
      <p:pic>
        <p:nvPicPr>
          <p:cNvPr id="13" name="Google Shape;103;p2" descr="Free Watching Movie Cliparts, Download Free Watching Movie Cliparts png  images, Free ClipArts on Clipart Library"/>
          <p:cNvPicPr preferRelativeResize="0"/>
          <p:nvPr/>
        </p:nvPicPr>
        <p:blipFill rotWithShape="1">
          <a:blip r:embed="rId7">
            <a:alphaModFix/>
          </a:blip>
          <a:srcRect/>
          <a:stretch/>
        </p:blipFill>
        <p:spPr>
          <a:xfrm>
            <a:off x="7887000" y="3596598"/>
            <a:ext cx="1800225" cy="2009321"/>
          </a:xfrm>
          <a:prstGeom prst="rect">
            <a:avLst/>
          </a:prstGeom>
          <a:noFill/>
          <a:ln>
            <a:noFill/>
          </a:ln>
        </p:spPr>
      </p:pic>
    </p:spTree>
    <p:extLst>
      <p:ext uri="{BB962C8B-B14F-4D97-AF65-F5344CB8AC3E}">
        <p14:creationId xmlns:p14="http://schemas.microsoft.com/office/powerpoint/2010/main" val="334367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78"/>
        <p:cNvGrpSpPr/>
        <p:nvPr/>
      </p:nvGrpSpPr>
      <p:grpSpPr>
        <a:xfrm>
          <a:off x="0" y="0"/>
          <a:ext cx="0" cy="0"/>
          <a:chOff x="0" y="0"/>
          <a:chExt cx="0" cy="0"/>
        </a:xfrm>
      </p:grpSpPr>
      <p:sp>
        <p:nvSpPr>
          <p:cNvPr id="180" name="Google Shape;180;p8"/>
          <p:cNvSpPr txBox="1"/>
          <p:nvPr/>
        </p:nvSpPr>
        <p:spPr>
          <a:xfrm>
            <a:off x="146599" y="81364"/>
            <a:ext cx="2888431" cy="52318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0070C0"/>
                </a:solidFill>
                <a:latin typeface="Arial Black" panose="020B0A04020102020204" pitchFamily="34" charset="0"/>
              </a:rPr>
              <a:t>I. </a:t>
            </a:r>
            <a:r>
              <a:rPr lang="en-US" sz="2800" b="1" dirty="0" smtClean="0">
                <a:solidFill>
                  <a:srgbClr val="0070C0"/>
                </a:solidFill>
                <a:latin typeface="Arial Black" panose="020B0A04020102020204" pitchFamily="34" charset="0"/>
                <a:sym typeface="Arial"/>
              </a:rPr>
              <a:t>LISTENING</a:t>
            </a:r>
            <a:endParaRPr sz="2800" dirty="0">
              <a:solidFill>
                <a:srgbClr val="0070C0"/>
              </a:solidFill>
              <a:latin typeface="Arial Black" panose="020B0A04020102020204" pitchFamily="34" charset="0"/>
            </a:endParaRPr>
          </a:p>
        </p:txBody>
      </p:sp>
      <p:sp>
        <p:nvSpPr>
          <p:cNvPr id="181" name="Google Shape;181;p8"/>
          <p:cNvSpPr txBox="1"/>
          <p:nvPr/>
        </p:nvSpPr>
        <p:spPr>
          <a:xfrm>
            <a:off x="1083091" y="831231"/>
            <a:ext cx="996477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Work in pairs. Discuss the following question.</a:t>
            </a:r>
            <a:endParaRPr sz="2600" b="1">
              <a:solidFill>
                <a:schemeClr val="dk1"/>
              </a:solidFill>
              <a:latin typeface="Arial"/>
              <a:ea typeface="Arial"/>
              <a:cs typeface="Arial"/>
              <a:sym typeface="Arial"/>
            </a:endParaRPr>
          </a:p>
        </p:txBody>
      </p:sp>
      <p:sp>
        <p:nvSpPr>
          <p:cNvPr id="182" name="Google Shape;182;p8"/>
          <p:cNvSpPr/>
          <p:nvPr/>
        </p:nvSpPr>
        <p:spPr>
          <a:xfrm>
            <a:off x="499996" y="809496"/>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83" name="Google Shape;183;p8"/>
          <p:cNvSpPr txBox="1"/>
          <p:nvPr/>
        </p:nvSpPr>
        <p:spPr>
          <a:xfrm>
            <a:off x="564928" y="708636"/>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sp>
        <p:nvSpPr>
          <p:cNvPr id="184" name="Google Shape;184;p8"/>
          <p:cNvSpPr/>
          <p:nvPr/>
        </p:nvSpPr>
        <p:spPr>
          <a:xfrm>
            <a:off x="1304930" y="1577534"/>
            <a:ext cx="7694342" cy="578882"/>
          </a:xfrm>
          <a:prstGeom prst="wedgeRoundRectCallout">
            <a:avLst>
              <a:gd name="adj1" fmla="val 38355"/>
              <a:gd name="adj2" fmla="val 106991"/>
              <a:gd name="adj3" fmla="val 16667"/>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a:solidFill>
                  <a:srgbClr val="242021"/>
                </a:solidFill>
                <a:latin typeface="Arial"/>
                <a:ea typeface="Arial"/>
                <a:cs typeface="Arial"/>
                <a:sym typeface="Arial"/>
              </a:rPr>
              <a:t>What do you like / dislike about a comedy?</a:t>
            </a:r>
            <a:r>
              <a:rPr lang="en-US" sz="2800">
                <a:solidFill>
                  <a:schemeClr val="dk1"/>
                </a:solidFill>
                <a:latin typeface="Calibri"/>
                <a:ea typeface="Calibri"/>
                <a:cs typeface="Calibri"/>
                <a:sym typeface="Calibri"/>
              </a:rPr>
              <a:t> </a:t>
            </a:r>
            <a:endParaRPr/>
          </a:p>
        </p:txBody>
      </p:sp>
      <p:pic>
        <p:nvPicPr>
          <p:cNvPr id="185" name="Google Shape;185;p8" descr="Conversation - Free people icons"/>
          <p:cNvPicPr preferRelativeResize="0"/>
          <p:nvPr/>
        </p:nvPicPr>
        <p:blipFill rotWithShape="1">
          <a:blip r:embed="rId3">
            <a:alphaModFix/>
          </a:blip>
          <a:srcRect/>
          <a:stretch/>
        </p:blipFill>
        <p:spPr>
          <a:xfrm>
            <a:off x="9679020" y="101758"/>
            <a:ext cx="2329881" cy="1828800"/>
          </a:xfrm>
          <a:prstGeom prst="rect">
            <a:avLst/>
          </a:prstGeom>
          <a:noFill/>
          <a:ln>
            <a:noFill/>
          </a:ln>
        </p:spPr>
      </p:pic>
      <p:pic>
        <p:nvPicPr>
          <p:cNvPr id="186" name="Google Shape;186;p8" descr="Icon&#10;&#10;Description automatically generated"/>
          <p:cNvPicPr preferRelativeResize="0"/>
          <p:nvPr/>
        </p:nvPicPr>
        <p:blipFill rotWithShape="1">
          <a:blip r:embed="rId4">
            <a:alphaModFix/>
          </a:blip>
          <a:srcRect/>
          <a:stretch/>
        </p:blipFill>
        <p:spPr>
          <a:xfrm>
            <a:off x="6424217" y="2494065"/>
            <a:ext cx="1137168" cy="1015981"/>
          </a:xfrm>
          <a:prstGeom prst="rect">
            <a:avLst/>
          </a:prstGeom>
          <a:noFill/>
          <a:ln>
            <a:noFill/>
          </a:ln>
        </p:spPr>
      </p:pic>
      <p:pic>
        <p:nvPicPr>
          <p:cNvPr id="187" name="Google Shape;187;p8" descr="Icon&#10;&#10;Description automatically generated"/>
          <p:cNvPicPr preferRelativeResize="0"/>
          <p:nvPr/>
        </p:nvPicPr>
        <p:blipFill rotWithShape="1">
          <a:blip r:embed="rId5">
            <a:alphaModFix/>
          </a:blip>
          <a:srcRect/>
          <a:stretch/>
        </p:blipFill>
        <p:spPr>
          <a:xfrm>
            <a:off x="1304930" y="2315950"/>
            <a:ext cx="2055484" cy="1078888"/>
          </a:xfrm>
          <a:prstGeom prst="rect">
            <a:avLst/>
          </a:prstGeom>
          <a:noFill/>
          <a:ln>
            <a:noFill/>
          </a:ln>
        </p:spPr>
      </p:pic>
      <p:sp>
        <p:nvSpPr>
          <p:cNvPr id="188" name="Google Shape;188;p8"/>
          <p:cNvSpPr/>
          <p:nvPr/>
        </p:nvSpPr>
        <p:spPr>
          <a:xfrm>
            <a:off x="661782" y="3678536"/>
            <a:ext cx="41320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0070C0"/>
                </a:solidFill>
                <a:latin typeface="Calibri"/>
                <a:ea typeface="Calibri"/>
                <a:cs typeface="Calibri"/>
                <a:sym typeface="Calibri"/>
              </a:rPr>
              <a:t>MAKES PEOPLE LAUGH</a:t>
            </a:r>
            <a:endParaRPr sz="2400" dirty="0">
              <a:solidFill>
                <a:srgbClr val="0070C0"/>
              </a:solidFill>
              <a:latin typeface="Calibri"/>
              <a:ea typeface="Calibri"/>
              <a:cs typeface="Calibri"/>
              <a:sym typeface="Calibri"/>
            </a:endParaRPr>
          </a:p>
        </p:txBody>
      </p:sp>
      <p:sp>
        <p:nvSpPr>
          <p:cNvPr id="189" name="Google Shape;189;p8"/>
          <p:cNvSpPr/>
          <p:nvPr/>
        </p:nvSpPr>
        <p:spPr>
          <a:xfrm>
            <a:off x="661782" y="4277452"/>
            <a:ext cx="4626730"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0070C0"/>
                </a:solidFill>
                <a:latin typeface="Calibri"/>
                <a:ea typeface="Calibri"/>
                <a:cs typeface="Calibri"/>
                <a:sym typeface="Calibri"/>
              </a:rPr>
              <a:t>HELPS PEOPLE RELAX</a:t>
            </a:r>
            <a:endParaRPr dirty="0">
              <a:solidFill>
                <a:srgbClr val="0070C0"/>
              </a:solidFill>
            </a:endParaRPr>
          </a:p>
        </p:txBody>
      </p:sp>
      <p:sp>
        <p:nvSpPr>
          <p:cNvPr id="190" name="Google Shape;190;p8"/>
          <p:cNvSpPr/>
          <p:nvPr/>
        </p:nvSpPr>
        <p:spPr>
          <a:xfrm>
            <a:off x="661782" y="4872617"/>
            <a:ext cx="3775260"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0070C0"/>
                </a:solidFill>
                <a:latin typeface="Calibri"/>
                <a:ea typeface="Calibri"/>
                <a:cs typeface="Calibri"/>
                <a:sym typeface="Calibri"/>
              </a:rPr>
              <a:t>REDUCES STRESS</a:t>
            </a:r>
            <a:endParaRPr dirty="0">
              <a:solidFill>
                <a:srgbClr val="0070C0"/>
              </a:solidFill>
            </a:endParaRPr>
          </a:p>
        </p:txBody>
      </p:sp>
      <p:sp>
        <p:nvSpPr>
          <p:cNvPr id="191" name="Google Shape;191;p8"/>
          <p:cNvSpPr/>
          <p:nvPr/>
        </p:nvSpPr>
        <p:spPr>
          <a:xfrm>
            <a:off x="5467137" y="3954307"/>
            <a:ext cx="5636007"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chemeClr val="tx1"/>
                </a:solidFill>
                <a:latin typeface="Calibri"/>
                <a:ea typeface="Calibri"/>
                <a:cs typeface="Calibri"/>
                <a:sym typeface="Calibri"/>
              </a:rPr>
              <a:t>MOSTLY NOT EDUCATIONAL</a:t>
            </a:r>
            <a:endParaRPr sz="2000" dirty="0">
              <a:solidFill>
                <a:schemeClr val="tx1"/>
              </a:solidFill>
              <a:latin typeface="Calibri"/>
              <a:ea typeface="Calibri"/>
              <a:cs typeface="Calibri"/>
              <a:sym typeface="Calibri"/>
            </a:endParaRPr>
          </a:p>
        </p:txBody>
      </p:sp>
      <p:sp>
        <p:nvSpPr>
          <p:cNvPr id="192" name="Google Shape;192;p8"/>
          <p:cNvSpPr/>
          <p:nvPr/>
        </p:nvSpPr>
        <p:spPr>
          <a:xfrm>
            <a:off x="5467137" y="4470637"/>
            <a:ext cx="67248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chemeClr val="tx1"/>
                </a:solidFill>
                <a:latin typeface="Calibri"/>
                <a:ea typeface="Calibri"/>
                <a:cs typeface="Calibri"/>
                <a:sym typeface="Calibri"/>
              </a:rPr>
              <a:t>SOME ARE NOT SUITABLE FOR CHILDREN</a:t>
            </a:r>
            <a:endParaRPr>
              <a:solidFill>
                <a:schemeClr val="tx1"/>
              </a:solidFill>
            </a:endParaRPr>
          </a:p>
        </p:txBody>
      </p:sp>
      <p:sp>
        <p:nvSpPr>
          <p:cNvPr id="2" name="Rectangle 1"/>
          <p:cNvSpPr/>
          <p:nvPr/>
        </p:nvSpPr>
        <p:spPr>
          <a:xfrm>
            <a:off x="1002602" y="5705132"/>
            <a:ext cx="10112447"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like watching comedies because it's funny and helps me to reduce stress after a hard school day.</a:t>
            </a:r>
            <a:endParaRPr lang="en-US" sz="28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9"/>
                                        </p:tgtEl>
                                        <p:attrNameLst>
                                          <p:attrName>style.visibility</p:attrName>
                                        </p:attrNameLst>
                                      </p:cBhvr>
                                      <p:to>
                                        <p:strVal val="visible"/>
                                      </p:to>
                                    </p:set>
                                    <p:animEffect transition="in" filter="fade">
                                      <p:cBhvr>
                                        <p:cTn id="20" dur="500"/>
                                        <p:tgtEl>
                                          <p:spTgt spid="1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197"/>
        <p:cNvGrpSpPr/>
        <p:nvPr/>
      </p:nvGrpSpPr>
      <p:grpSpPr>
        <a:xfrm>
          <a:off x="0" y="0"/>
          <a:ext cx="0" cy="0"/>
          <a:chOff x="0" y="0"/>
          <a:chExt cx="0" cy="0"/>
        </a:xfrm>
      </p:grpSpPr>
      <p:sp>
        <p:nvSpPr>
          <p:cNvPr id="200" name="Google Shape;200;p9"/>
          <p:cNvSpPr txBox="1"/>
          <p:nvPr/>
        </p:nvSpPr>
        <p:spPr>
          <a:xfrm>
            <a:off x="854888" y="283042"/>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Mark and Hoa are talking about the film </a:t>
            </a:r>
            <a:r>
              <a:rPr lang="en-US" sz="2400" b="1" i="1">
                <a:solidFill>
                  <a:schemeClr val="dk1"/>
                </a:solidFill>
                <a:latin typeface="Arial"/>
                <a:ea typeface="Arial"/>
                <a:cs typeface="Arial"/>
                <a:sym typeface="Arial"/>
              </a:rPr>
              <a:t>Naughty Twins</a:t>
            </a:r>
            <a:r>
              <a:rPr lang="en-US" sz="2400" b="1">
                <a:solidFill>
                  <a:schemeClr val="dk1"/>
                </a:solidFill>
                <a:latin typeface="Arial"/>
                <a:ea typeface="Arial"/>
                <a:cs typeface="Arial"/>
                <a:sym typeface="Arial"/>
              </a:rPr>
              <a:t>. </a:t>
            </a:r>
            <a:endParaRPr sz="2400" b="1">
              <a:solidFill>
                <a:schemeClr val="dk1"/>
              </a:solidFill>
              <a:latin typeface="Arial"/>
              <a:ea typeface="Arial"/>
              <a:cs typeface="Arial"/>
              <a:sym typeface="Arial"/>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Listen to their conversation. Who stars in the film?</a:t>
            </a:r>
            <a:endParaRPr sz="2400" b="1">
              <a:solidFill>
                <a:schemeClr val="dk1"/>
              </a:solidFill>
              <a:latin typeface="Arial"/>
              <a:ea typeface="Arial"/>
              <a:cs typeface="Arial"/>
              <a:sym typeface="Arial"/>
            </a:endParaRPr>
          </a:p>
        </p:txBody>
      </p:sp>
      <p:sp>
        <p:nvSpPr>
          <p:cNvPr id="201" name="Google Shape;201;p9"/>
          <p:cNvSpPr/>
          <p:nvPr/>
        </p:nvSpPr>
        <p:spPr>
          <a:xfrm>
            <a:off x="299497" y="40801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02" name="Google Shape;202;p9"/>
          <p:cNvSpPr txBox="1"/>
          <p:nvPr/>
        </p:nvSpPr>
        <p:spPr>
          <a:xfrm>
            <a:off x="352282" y="305378"/>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03" name="Google Shape;203;p9"/>
          <p:cNvSpPr/>
          <p:nvPr/>
        </p:nvSpPr>
        <p:spPr>
          <a:xfrm>
            <a:off x="8494275" y="1013264"/>
            <a:ext cx="3383670" cy="1259919"/>
          </a:xfrm>
          <a:prstGeom prst="wedgeRoundRectCallout">
            <a:avLst>
              <a:gd name="adj1" fmla="val -55091"/>
              <a:gd name="adj2" fmla="val 88065"/>
              <a:gd name="adj3" fmla="val 16667"/>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dirty="0">
                <a:solidFill>
                  <a:srgbClr val="242021"/>
                </a:solidFill>
                <a:latin typeface="Open Sans"/>
                <a:ea typeface="Open Sans"/>
                <a:cs typeface="Open Sans"/>
                <a:sym typeface="Open Sans"/>
              </a:rPr>
              <a:t>Linda Brown and Susan Smith</a:t>
            </a:r>
            <a:r>
              <a:rPr lang="en-US" sz="4000" b="1" i="1" dirty="0">
                <a:solidFill>
                  <a:schemeClr val="dk1"/>
                </a:solidFill>
                <a:latin typeface="Calibri"/>
                <a:ea typeface="Calibri"/>
                <a:cs typeface="Calibri"/>
                <a:sym typeface="Calibri"/>
              </a:rPr>
              <a:t> </a:t>
            </a:r>
            <a:endParaRPr dirty="0"/>
          </a:p>
        </p:txBody>
      </p:sp>
      <p:pic>
        <p:nvPicPr>
          <p:cNvPr id="204" name="Google Shape;204;p9" descr="Conversation - Free people icons"/>
          <p:cNvPicPr preferRelativeResize="0"/>
          <p:nvPr/>
        </p:nvPicPr>
        <p:blipFill rotWithShape="1">
          <a:blip r:embed="rId5">
            <a:alphaModFix/>
          </a:blip>
          <a:srcRect/>
          <a:stretch/>
        </p:blipFill>
        <p:spPr>
          <a:xfrm>
            <a:off x="6090799" y="1676915"/>
            <a:ext cx="2403476" cy="2403477"/>
          </a:xfrm>
          <a:prstGeom prst="rect">
            <a:avLst/>
          </a:prstGeom>
          <a:noFill/>
          <a:ln>
            <a:noFill/>
          </a:ln>
        </p:spPr>
      </p:pic>
      <p:sp>
        <p:nvSpPr>
          <p:cNvPr id="205" name="Google Shape;205;p9"/>
          <p:cNvSpPr txBox="1"/>
          <p:nvPr/>
        </p:nvSpPr>
        <p:spPr>
          <a:xfrm>
            <a:off x="491939" y="1676915"/>
            <a:ext cx="5416491" cy="2368854"/>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Linda Smith and Susan Brown</a:t>
            </a:r>
            <a:endParaRPr/>
          </a:p>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Linda Brown and Susan Smith </a:t>
            </a:r>
            <a:endParaRPr/>
          </a:p>
          <a:p>
            <a:pPr marL="457200" marR="0" lvl="0" indent="-457200" algn="l" rtl="0">
              <a:lnSpc>
                <a:spcPct val="200000"/>
              </a:lnSpc>
              <a:spcBef>
                <a:spcPts val="0"/>
              </a:spcBef>
              <a:spcAft>
                <a:spcPts val="0"/>
              </a:spcAft>
              <a:buClr>
                <a:schemeClr val="dk1"/>
              </a:buClr>
              <a:buSzPts val="2600"/>
              <a:buFont typeface="Arial"/>
              <a:buAutoNum type="alphaUcPeriod"/>
            </a:pPr>
            <a:r>
              <a:rPr lang="en-US" sz="2600" b="1">
                <a:solidFill>
                  <a:schemeClr val="dk1"/>
                </a:solidFill>
                <a:latin typeface="Arial"/>
                <a:ea typeface="Arial"/>
                <a:cs typeface="Arial"/>
                <a:sym typeface="Arial"/>
              </a:rPr>
              <a:t>Susan Linda and Brown Smith</a:t>
            </a:r>
            <a:endParaRPr sz="2600" b="1">
              <a:solidFill>
                <a:schemeClr val="dk1"/>
              </a:solidFill>
              <a:latin typeface="Arial"/>
              <a:ea typeface="Arial"/>
              <a:cs typeface="Arial"/>
              <a:sym typeface="Arial"/>
            </a:endParaRPr>
          </a:p>
        </p:txBody>
      </p:sp>
      <p:sp>
        <p:nvSpPr>
          <p:cNvPr id="206" name="Google Shape;206;p9"/>
          <p:cNvSpPr/>
          <p:nvPr/>
        </p:nvSpPr>
        <p:spPr>
          <a:xfrm>
            <a:off x="401510" y="2683936"/>
            <a:ext cx="613063" cy="623455"/>
          </a:xfrm>
          <a:prstGeom prst="ellipse">
            <a:avLst/>
          </a:prstGeom>
          <a:noFill/>
          <a:ln w="571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 name="05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1551" y="28304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6370"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1" name="Google Shape;241;p12"/>
          <p:cNvSpPr txBox="1"/>
          <p:nvPr/>
        </p:nvSpPr>
        <p:spPr>
          <a:xfrm>
            <a:off x="977950" y="167186"/>
            <a:ext cx="99647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Arial"/>
                <a:ea typeface="Arial"/>
                <a:cs typeface="Arial"/>
                <a:sym typeface="Arial"/>
              </a:rPr>
              <a:t>Listen to the conversation again. Choose the best answer to each question below.</a:t>
            </a:r>
            <a:endParaRPr sz="2400" b="1" dirty="0">
              <a:solidFill>
                <a:schemeClr val="dk1"/>
              </a:solidFill>
              <a:latin typeface="Arial"/>
              <a:ea typeface="Arial"/>
              <a:cs typeface="Arial"/>
              <a:sym typeface="Arial"/>
            </a:endParaRPr>
          </a:p>
        </p:txBody>
      </p:sp>
      <p:sp>
        <p:nvSpPr>
          <p:cNvPr id="242" name="Google Shape;242;p12"/>
          <p:cNvSpPr/>
          <p:nvPr/>
        </p:nvSpPr>
        <p:spPr>
          <a:xfrm>
            <a:off x="475344" y="232247"/>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43" name="Google Shape;243;p12"/>
          <p:cNvSpPr txBox="1"/>
          <p:nvPr/>
        </p:nvSpPr>
        <p:spPr>
          <a:xfrm>
            <a:off x="475344" y="130393"/>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2" name="06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6249" y="167186"/>
            <a:ext cx="487363" cy="487363"/>
          </a:xfrm>
          <a:prstGeom prst="rect">
            <a:avLst/>
          </a:prstGeom>
        </p:spPr>
      </p:pic>
      <p:pic>
        <p:nvPicPr>
          <p:cNvPr id="3" name="Picture 2"/>
          <p:cNvPicPr>
            <a:picLocks noChangeAspect="1"/>
          </p:cNvPicPr>
          <p:nvPr/>
        </p:nvPicPr>
        <p:blipFill>
          <a:blip r:embed="rId6"/>
          <a:stretch>
            <a:fillRect/>
          </a:stretch>
        </p:blipFill>
        <p:spPr>
          <a:xfrm>
            <a:off x="392325" y="1388850"/>
            <a:ext cx="4836168" cy="3366713"/>
          </a:xfrm>
          <a:prstGeom prst="rect">
            <a:avLst/>
          </a:prstGeom>
        </p:spPr>
        <p:style>
          <a:lnRef idx="2">
            <a:schemeClr val="accent5"/>
          </a:lnRef>
          <a:fillRef idx="1">
            <a:schemeClr val="lt1"/>
          </a:fillRef>
          <a:effectRef idx="0">
            <a:schemeClr val="accent5"/>
          </a:effectRef>
          <a:fontRef idx="minor">
            <a:schemeClr val="dk1"/>
          </a:fontRef>
        </p:style>
      </p:pic>
      <p:pic>
        <p:nvPicPr>
          <p:cNvPr id="4" name="Picture 3"/>
          <p:cNvPicPr>
            <a:picLocks noChangeAspect="1"/>
          </p:cNvPicPr>
          <p:nvPr/>
        </p:nvPicPr>
        <p:blipFill>
          <a:blip r:embed="rId7"/>
          <a:stretch>
            <a:fillRect/>
          </a:stretch>
        </p:blipFill>
        <p:spPr>
          <a:xfrm>
            <a:off x="5362129" y="1399871"/>
            <a:ext cx="6123308" cy="3408112"/>
          </a:xfrm>
          <a:prstGeom prst="rect">
            <a:avLst/>
          </a:prstGeom>
        </p:spPr>
        <p:style>
          <a:lnRef idx="2">
            <a:schemeClr val="accent2"/>
          </a:lnRef>
          <a:fillRef idx="1">
            <a:schemeClr val="lt1"/>
          </a:fillRef>
          <a:effectRef idx="0">
            <a:schemeClr val="accent2"/>
          </a:effectRef>
          <a:fontRef idx="minor">
            <a:schemeClr val="dk1"/>
          </a:fontRef>
        </p:style>
      </p:pic>
      <p:pic>
        <p:nvPicPr>
          <p:cNvPr id="12" name="Google Shape;204;p9" descr="Conversation - Free people icons"/>
          <p:cNvPicPr preferRelativeResize="0"/>
          <p:nvPr/>
        </p:nvPicPr>
        <p:blipFill rotWithShape="1">
          <a:blip r:embed="rId8">
            <a:alphaModFix/>
          </a:blip>
          <a:srcRect/>
          <a:stretch/>
        </p:blipFill>
        <p:spPr>
          <a:xfrm>
            <a:off x="4648859" y="5037221"/>
            <a:ext cx="2162248" cy="1680101"/>
          </a:xfrm>
          <a:prstGeom prst="rect">
            <a:avLst/>
          </a:prstGeom>
          <a:noFill/>
          <a:ln>
            <a:noFill/>
          </a:ln>
        </p:spPr>
      </p:pic>
      <p:sp>
        <p:nvSpPr>
          <p:cNvPr id="10" name="Google Shape;245;p12"/>
          <p:cNvSpPr/>
          <p:nvPr/>
        </p:nvSpPr>
        <p:spPr>
          <a:xfrm>
            <a:off x="1334663" y="1844335"/>
            <a:ext cx="409248" cy="426067"/>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245;p12"/>
          <p:cNvSpPr/>
          <p:nvPr/>
        </p:nvSpPr>
        <p:spPr>
          <a:xfrm>
            <a:off x="6106632" y="1844335"/>
            <a:ext cx="409248" cy="426067"/>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245;p12"/>
          <p:cNvSpPr/>
          <p:nvPr/>
        </p:nvSpPr>
        <p:spPr>
          <a:xfrm>
            <a:off x="1334663" y="3807247"/>
            <a:ext cx="409248" cy="426067"/>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245;p12"/>
          <p:cNvSpPr/>
          <p:nvPr/>
        </p:nvSpPr>
        <p:spPr>
          <a:xfrm>
            <a:off x="6075408" y="3819439"/>
            <a:ext cx="409248" cy="426067"/>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2842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1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282"/>
        <p:cNvGrpSpPr/>
        <p:nvPr/>
      </p:nvGrpSpPr>
      <p:grpSpPr>
        <a:xfrm>
          <a:off x="0" y="0"/>
          <a:ext cx="0" cy="0"/>
          <a:chOff x="0" y="0"/>
          <a:chExt cx="0" cy="0"/>
        </a:xfrm>
      </p:grpSpPr>
      <p:sp>
        <p:nvSpPr>
          <p:cNvPr id="285" name="Google Shape;285;p15"/>
          <p:cNvSpPr txBox="1"/>
          <p:nvPr/>
        </p:nvSpPr>
        <p:spPr>
          <a:xfrm>
            <a:off x="1150793" y="722883"/>
            <a:ext cx="8454798"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chemeClr val="dk1"/>
                </a:solidFill>
                <a:latin typeface="Arial"/>
                <a:ea typeface="Arial"/>
                <a:cs typeface="Arial"/>
                <a:sym typeface="Arial"/>
              </a:rPr>
              <a:t>Make notes about one of your </a:t>
            </a:r>
            <a:r>
              <a:rPr lang="en-US" sz="2600" b="1" dirty="0" err="1">
                <a:solidFill>
                  <a:schemeClr val="dk1"/>
                </a:solidFill>
                <a:latin typeface="Arial"/>
                <a:ea typeface="Arial"/>
                <a:cs typeface="Arial"/>
                <a:sym typeface="Arial"/>
              </a:rPr>
              <a:t>favourite</a:t>
            </a:r>
            <a:r>
              <a:rPr lang="en-US" sz="2600" b="1" dirty="0">
                <a:solidFill>
                  <a:schemeClr val="dk1"/>
                </a:solidFill>
                <a:latin typeface="Arial"/>
                <a:ea typeface="Arial"/>
                <a:cs typeface="Arial"/>
                <a:sym typeface="Arial"/>
              </a:rPr>
              <a:t> films.</a:t>
            </a:r>
            <a:endParaRPr sz="2600" b="1" dirty="0">
              <a:solidFill>
                <a:schemeClr val="dk1"/>
              </a:solidFill>
              <a:latin typeface="Arial"/>
              <a:ea typeface="Arial"/>
              <a:cs typeface="Arial"/>
              <a:sym typeface="Arial"/>
            </a:endParaRPr>
          </a:p>
        </p:txBody>
      </p:sp>
      <p:sp>
        <p:nvSpPr>
          <p:cNvPr id="286" name="Google Shape;286;p15"/>
          <p:cNvSpPr/>
          <p:nvPr/>
        </p:nvSpPr>
        <p:spPr>
          <a:xfrm>
            <a:off x="595402" y="70084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7" name="Google Shape;287;p15"/>
          <p:cNvSpPr txBox="1"/>
          <p:nvPr/>
        </p:nvSpPr>
        <p:spPr>
          <a:xfrm>
            <a:off x="648187" y="59820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288" name="Google Shape;288;p15"/>
          <p:cNvPicPr preferRelativeResize="0"/>
          <p:nvPr/>
        </p:nvPicPr>
        <p:blipFill rotWithShape="1">
          <a:blip r:embed="rId3">
            <a:alphaModFix/>
          </a:blip>
          <a:srcRect/>
          <a:stretch/>
        </p:blipFill>
        <p:spPr>
          <a:xfrm>
            <a:off x="194155" y="1566465"/>
            <a:ext cx="5766340" cy="5098807"/>
          </a:xfrm>
          <a:prstGeom prst="rect">
            <a:avLst/>
          </a:prstGeom>
          <a:noFill/>
          <a:ln>
            <a:noFill/>
          </a:ln>
        </p:spPr>
      </p:pic>
      <p:cxnSp>
        <p:nvCxnSpPr>
          <p:cNvPr id="289" name="Google Shape;289;p15"/>
          <p:cNvCxnSpPr/>
          <p:nvPr/>
        </p:nvCxnSpPr>
        <p:spPr>
          <a:xfrm>
            <a:off x="3362768" y="2737928"/>
            <a:ext cx="29025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0" name="Google Shape;290;p15"/>
          <p:cNvCxnSpPr/>
          <p:nvPr/>
        </p:nvCxnSpPr>
        <p:spPr>
          <a:xfrm>
            <a:off x="2562668" y="3309428"/>
            <a:ext cx="37026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1" name="Google Shape;291;p15"/>
          <p:cNvCxnSpPr/>
          <p:nvPr/>
        </p:nvCxnSpPr>
        <p:spPr>
          <a:xfrm>
            <a:off x="2105468" y="4115868"/>
            <a:ext cx="41598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2" name="Google Shape;292;p15"/>
          <p:cNvCxnSpPr/>
          <p:nvPr/>
        </p:nvCxnSpPr>
        <p:spPr>
          <a:xfrm>
            <a:off x="4474595" y="4663289"/>
            <a:ext cx="1790700"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3" name="Google Shape;293;p15"/>
          <p:cNvCxnSpPr/>
          <p:nvPr/>
        </p:nvCxnSpPr>
        <p:spPr>
          <a:xfrm>
            <a:off x="2479540" y="5449956"/>
            <a:ext cx="3785755"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4" name="Google Shape;294;p15"/>
          <p:cNvCxnSpPr/>
          <p:nvPr/>
        </p:nvCxnSpPr>
        <p:spPr>
          <a:xfrm>
            <a:off x="3819968" y="5975638"/>
            <a:ext cx="2445327" cy="0"/>
          </a:xfrm>
          <a:prstGeom prst="straightConnector1">
            <a:avLst/>
          </a:prstGeom>
          <a:noFill/>
          <a:ln w="38100" cap="flat" cmpd="sng">
            <a:solidFill>
              <a:srgbClr val="C00000"/>
            </a:solidFill>
            <a:prstDash val="solid"/>
            <a:miter lim="800000"/>
            <a:headEnd type="none" w="sm" len="sm"/>
            <a:tailEnd type="triangle" w="med" len="med"/>
          </a:ln>
        </p:spPr>
      </p:cxnSp>
      <p:sp>
        <p:nvSpPr>
          <p:cNvPr id="295" name="Google Shape;295;p15"/>
          <p:cNvSpPr txBox="1"/>
          <p:nvPr/>
        </p:nvSpPr>
        <p:spPr>
          <a:xfrm>
            <a:off x="6381865" y="2476318"/>
            <a:ext cx="297988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1E4E79"/>
                </a:solidFill>
                <a:latin typeface="Calibri"/>
                <a:ea typeface="Calibri"/>
                <a:cs typeface="Calibri"/>
                <a:sym typeface="Calibri"/>
              </a:rPr>
              <a:t>Harry Potter</a:t>
            </a:r>
            <a:endParaRPr sz="2400" b="1" dirty="0">
              <a:solidFill>
                <a:srgbClr val="1E4E79"/>
              </a:solidFill>
              <a:latin typeface="Calibri"/>
              <a:ea typeface="Calibri"/>
              <a:cs typeface="Calibri"/>
              <a:sym typeface="Calibri"/>
            </a:endParaRPr>
          </a:p>
        </p:txBody>
      </p:sp>
      <p:sp>
        <p:nvSpPr>
          <p:cNvPr id="296" name="Google Shape;296;p15"/>
          <p:cNvSpPr txBox="1"/>
          <p:nvPr/>
        </p:nvSpPr>
        <p:spPr>
          <a:xfrm>
            <a:off x="6381865" y="3096204"/>
            <a:ext cx="297988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E4E79"/>
                </a:solidFill>
                <a:latin typeface="Calibri"/>
                <a:ea typeface="Calibri"/>
                <a:cs typeface="Calibri"/>
                <a:sym typeface="Calibri"/>
              </a:rPr>
              <a:t>Fantasy / Fiction</a:t>
            </a:r>
            <a:endParaRPr sz="2400" b="1">
              <a:solidFill>
                <a:srgbClr val="1E4E79"/>
              </a:solidFill>
              <a:latin typeface="Calibri"/>
              <a:ea typeface="Calibri"/>
              <a:cs typeface="Calibri"/>
              <a:sym typeface="Calibri"/>
            </a:endParaRPr>
          </a:p>
        </p:txBody>
      </p:sp>
      <p:sp>
        <p:nvSpPr>
          <p:cNvPr id="297" name="Google Shape;297;p15"/>
          <p:cNvSpPr txBox="1"/>
          <p:nvPr/>
        </p:nvSpPr>
        <p:spPr>
          <a:xfrm>
            <a:off x="6348421" y="3649530"/>
            <a:ext cx="527458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dirty="0">
                <a:solidFill>
                  <a:srgbClr val="1E4E79"/>
                </a:solidFill>
                <a:latin typeface="Calibri"/>
                <a:ea typeface="Calibri"/>
                <a:cs typeface="Calibri"/>
                <a:sym typeface="Calibri"/>
              </a:rPr>
              <a:t>Daniel Radcliffe, </a:t>
            </a:r>
            <a:r>
              <a:rPr lang="en-US" sz="2400" b="1" dirty="0">
                <a:solidFill>
                  <a:srgbClr val="F7941E"/>
                </a:solidFill>
                <a:latin typeface="Calibri"/>
                <a:ea typeface="Calibri"/>
                <a:cs typeface="Calibri"/>
                <a:sym typeface="Calibri"/>
              </a:rPr>
              <a:t>Emma Watson</a:t>
            </a:r>
            <a:r>
              <a:rPr lang="en-US" sz="2400" b="1" dirty="0">
                <a:solidFill>
                  <a:srgbClr val="1E4E79"/>
                </a:solidFill>
                <a:latin typeface="Calibri"/>
                <a:ea typeface="Calibri"/>
                <a:cs typeface="Calibri"/>
                <a:sym typeface="Calibri"/>
              </a:rPr>
              <a:t>, </a:t>
            </a:r>
            <a:endParaRPr sz="2400" b="1" dirty="0">
              <a:solidFill>
                <a:srgbClr val="1E4E79"/>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1" dirty="0">
                <a:solidFill>
                  <a:srgbClr val="1E4E79"/>
                </a:solidFill>
                <a:latin typeface="Calibri"/>
                <a:ea typeface="Calibri"/>
                <a:cs typeface="Calibri"/>
                <a:sym typeface="Calibri"/>
              </a:rPr>
              <a:t>Rupert </a:t>
            </a:r>
            <a:r>
              <a:rPr lang="en-US" sz="2400" b="1" dirty="0" err="1">
                <a:solidFill>
                  <a:srgbClr val="1E4E79"/>
                </a:solidFill>
                <a:latin typeface="Calibri"/>
                <a:ea typeface="Calibri"/>
                <a:cs typeface="Calibri"/>
                <a:sym typeface="Calibri"/>
              </a:rPr>
              <a:t>Grint</a:t>
            </a:r>
            <a:r>
              <a:rPr lang="en-US" sz="2400" b="1" dirty="0">
                <a:solidFill>
                  <a:srgbClr val="1E4E79"/>
                </a:solidFill>
                <a:latin typeface="Calibri"/>
                <a:ea typeface="Calibri"/>
                <a:cs typeface="Calibri"/>
                <a:sym typeface="Calibri"/>
              </a:rPr>
              <a:t> </a:t>
            </a:r>
            <a:endParaRPr sz="2400" b="1" dirty="0">
              <a:solidFill>
                <a:srgbClr val="1E4E79"/>
              </a:solidFill>
              <a:latin typeface="Calibri"/>
              <a:ea typeface="Calibri"/>
              <a:cs typeface="Calibri"/>
              <a:sym typeface="Calibri"/>
            </a:endParaRPr>
          </a:p>
        </p:txBody>
      </p:sp>
      <p:sp>
        <p:nvSpPr>
          <p:cNvPr id="298" name="Google Shape;298;p15"/>
          <p:cNvSpPr txBox="1"/>
          <p:nvPr/>
        </p:nvSpPr>
        <p:spPr>
          <a:xfrm>
            <a:off x="6381864" y="5190808"/>
            <a:ext cx="47771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E4E79"/>
                </a:solidFill>
                <a:latin typeface="Calibri"/>
                <a:ea typeface="Calibri"/>
                <a:cs typeface="Calibri"/>
                <a:sym typeface="Calibri"/>
              </a:rPr>
              <a:t>Great acting, beautiful scences</a:t>
            </a:r>
            <a:endParaRPr sz="2400" b="1">
              <a:solidFill>
                <a:srgbClr val="1E4E79"/>
              </a:solidFill>
              <a:latin typeface="Calibri"/>
              <a:ea typeface="Calibri"/>
              <a:cs typeface="Calibri"/>
              <a:sym typeface="Calibri"/>
            </a:endParaRPr>
          </a:p>
        </p:txBody>
      </p:sp>
      <p:sp>
        <p:nvSpPr>
          <p:cNvPr id="299" name="Google Shape;299;p15"/>
          <p:cNvSpPr txBox="1"/>
          <p:nvPr/>
        </p:nvSpPr>
        <p:spPr>
          <a:xfrm>
            <a:off x="6381864" y="5714028"/>
            <a:ext cx="47771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E4E79"/>
                </a:solidFill>
                <a:latin typeface="Calibri"/>
                <a:ea typeface="Calibri"/>
                <a:cs typeface="Calibri"/>
                <a:sym typeface="Calibri"/>
              </a:rPr>
              <a:t>Gripping, moving, funny</a:t>
            </a:r>
            <a:endParaRPr sz="2400" b="1">
              <a:solidFill>
                <a:srgbClr val="1E4E79"/>
              </a:solidFill>
              <a:latin typeface="Calibri"/>
              <a:ea typeface="Calibri"/>
              <a:cs typeface="Calibri"/>
              <a:sym typeface="Calibri"/>
            </a:endParaRPr>
          </a:p>
        </p:txBody>
      </p:sp>
      <p:sp>
        <p:nvSpPr>
          <p:cNvPr id="300" name="Google Shape;300;p15"/>
          <p:cNvSpPr txBox="1"/>
          <p:nvPr/>
        </p:nvSpPr>
        <p:spPr>
          <a:xfrm>
            <a:off x="6348421" y="4345222"/>
            <a:ext cx="584357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E4E79"/>
                </a:solidFill>
                <a:latin typeface="Calibri"/>
                <a:ea typeface="Calibri"/>
                <a:cs typeface="Calibri"/>
                <a:sym typeface="Calibri"/>
              </a:rPr>
              <a:t>A group of teenage wizards and witches in Hogwarts fight against the Dark Lord.</a:t>
            </a:r>
            <a:endParaRPr sz="2400" b="1">
              <a:solidFill>
                <a:srgbClr val="1E4E79"/>
              </a:solidFill>
              <a:latin typeface="Calibri"/>
              <a:ea typeface="Calibri"/>
              <a:cs typeface="Calibri"/>
              <a:sym typeface="Calibri"/>
            </a:endParaRPr>
          </a:p>
        </p:txBody>
      </p:sp>
      <p:sp>
        <p:nvSpPr>
          <p:cNvPr id="20" name="Google Shape;180;p8"/>
          <p:cNvSpPr txBox="1"/>
          <p:nvPr/>
        </p:nvSpPr>
        <p:spPr>
          <a:xfrm>
            <a:off x="38924" y="45921"/>
            <a:ext cx="2888431" cy="52318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0070C0"/>
                </a:solidFill>
                <a:latin typeface="Arial Black" panose="020B0A04020102020204" pitchFamily="34" charset="0"/>
              </a:rPr>
              <a:t>II.WRIT</a:t>
            </a:r>
            <a:r>
              <a:rPr lang="en-US" sz="2800" b="1" dirty="0" smtClean="0">
                <a:solidFill>
                  <a:srgbClr val="0070C0"/>
                </a:solidFill>
                <a:latin typeface="Arial Black" panose="020B0A04020102020204" pitchFamily="34" charset="0"/>
                <a:sym typeface="Arial"/>
              </a:rPr>
              <a:t>ING</a:t>
            </a:r>
            <a:endParaRPr sz="2800" dirty="0">
              <a:solidFill>
                <a:srgbClr val="0070C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5" name="Google Shape;285;p15"/>
          <p:cNvSpPr txBox="1"/>
          <p:nvPr/>
        </p:nvSpPr>
        <p:spPr>
          <a:xfrm>
            <a:off x="1150793" y="722883"/>
            <a:ext cx="8454798"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chemeClr val="dk1"/>
                </a:solidFill>
                <a:latin typeface="Arial"/>
                <a:ea typeface="Arial"/>
                <a:cs typeface="Arial"/>
                <a:sym typeface="Arial"/>
              </a:rPr>
              <a:t>Make notes about one of your </a:t>
            </a:r>
            <a:r>
              <a:rPr lang="en-US" sz="2600" b="1" dirty="0" err="1">
                <a:solidFill>
                  <a:schemeClr val="dk1"/>
                </a:solidFill>
                <a:latin typeface="Arial"/>
                <a:ea typeface="Arial"/>
                <a:cs typeface="Arial"/>
                <a:sym typeface="Arial"/>
              </a:rPr>
              <a:t>favourite</a:t>
            </a:r>
            <a:r>
              <a:rPr lang="en-US" sz="2600" b="1" dirty="0">
                <a:solidFill>
                  <a:schemeClr val="dk1"/>
                </a:solidFill>
                <a:latin typeface="Arial"/>
                <a:ea typeface="Arial"/>
                <a:cs typeface="Arial"/>
                <a:sym typeface="Arial"/>
              </a:rPr>
              <a:t> films.</a:t>
            </a:r>
            <a:endParaRPr sz="2600" b="1" dirty="0">
              <a:solidFill>
                <a:schemeClr val="dk1"/>
              </a:solidFill>
              <a:latin typeface="Arial"/>
              <a:ea typeface="Arial"/>
              <a:cs typeface="Arial"/>
              <a:sym typeface="Arial"/>
            </a:endParaRPr>
          </a:p>
        </p:txBody>
      </p:sp>
      <p:sp>
        <p:nvSpPr>
          <p:cNvPr id="286" name="Google Shape;286;p15"/>
          <p:cNvSpPr/>
          <p:nvPr/>
        </p:nvSpPr>
        <p:spPr>
          <a:xfrm>
            <a:off x="595402" y="70084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7" name="Google Shape;287;p15"/>
          <p:cNvSpPr txBox="1"/>
          <p:nvPr/>
        </p:nvSpPr>
        <p:spPr>
          <a:xfrm>
            <a:off x="648187" y="59820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288" name="Google Shape;288;p15"/>
          <p:cNvPicPr preferRelativeResize="0"/>
          <p:nvPr/>
        </p:nvPicPr>
        <p:blipFill rotWithShape="1">
          <a:blip r:embed="rId3">
            <a:alphaModFix/>
          </a:blip>
          <a:srcRect/>
          <a:stretch/>
        </p:blipFill>
        <p:spPr>
          <a:xfrm>
            <a:off x="194155" y="1566465"/>
            <a:ext cx="5766340" cy="5098807"/>
          </a:xfrm>
          <a:prstGeom prst="rect">
            <a:avLst/>
          </a:prstGeom>
          <a:noFill/>
          <a:ln>
            <a:noFill/>
          </a:ln>
        </p:spPr>
      </p:pic>
      <p:cxnSp>
        <p:nvCxnSpPr>
          <p:cNvPr id="289" name="Google Shape;289;p15"/>
          <p:cNvCxnSpPr/>
          <p:nvPr/>
        </p:nvCxnSpPr>
        <p:spPr>
          <a:xfrm>
            <a:off x="3362768" y="2737928"/>
            <a:ext cx="29025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0" name="Google Shape;290;p15"/>
          <p:cNvCxnSpPr/>
          <p:nvPr/>
        </p:nvCxnSpPr>
        <p:spPr>
          <a:xfrm>
            <a:off x="2562668" y="3309428"/>
            <a:ext cx="37026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1" name="Google Shape;291;p15"/>
          <p:cNvCxnSpPr/>
          <p:nvPr/>
        </p:nvCxnSpPr>
        <p:spPr>
          <a:xfrm>
            <a:off x="2105468" y="4115868"/>
            <a:ext cx="4159827"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2" name="Google Shape;292;p15"/>
          <p:cNvCxnSpPr/>
          <p:nvPr/>
        </p:nvCxnSpPr>
        <p:spPr>
          <a:xfrm>
            <a:off x="4474595" y="4663289"/>
            <a:ext cx="1790700"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3" name="Google Shape;293;p15"/>
          <p:cNvCxnSpPr/>
          <p:nvPr/>
        </p:nvCxnSpPr>
        <p:spPr>
          <a:xfrm>
            <a:off x="2479540" y="5449956"/>
            <a:ext cx="3785755" cy="0"/>
          </a:xfrm>
          <a:prstGeom prst="straightConnector1">
            <a:avLst/>
          </a:prstGeom>
          <a:noFill/>
          <a:ln w="38100" cap="flat" cmpd="sng">
            <a:solidFill>
              <a:srgbClr val="C00000"/>
            </a:solidFill>
            <a:prstDash val="solid"/>
            <a:miter lim="800000"/>
            <a:headEnd type="none" w="sm" len="sm"/>
            <a:tailEnd type="triangle" w="med" len="med"/>
          </a:ln>
        </p:spPr>
      </p:cxnSp>
      <p:cxnSp>
        <p:nvCxnSpPr>
          <p:cNvPr id="294" name="Google Shape;294;p15"/>
          <p:cNvCxnSpPr/>
          <p:nvPr/>
        </p:nvCxnSpPr>
        <p:spPr>
          <a:xfrm>
            <a:off x="3819968" y="6047706"/>
            <a:ext cx="2445327" cy="0"/>
          </a:xfrm>
          <a:prstGeom prst="straightConnector1">
            <a:avLst/>
          </a:prstGeom>
          <a:noFill/>
          <a:ln w="38100" cap="flat" cmpd="sng">
            <a:solidFill>
              <a:srgbClr val="C00000"/>
            </a:solidFill>
            <a:prstDash val="solid"/>
            <a:miter lim="800000"/>
            <a:headEnd type="none" w="sm" len="sm"/>
            <a:tailEnd type="triangle" w="med" len="med"/>
          </a:ln>
        </p:spPr>
      </p:cxnSp>
      <p:sp>
        <p:nvSpPr>
          <p:cNvPr id="295" name="Google Shape;295;p15"/>
          <p:cNvSpPr txBox="1"/>
          <p:nvPr/>
        </p:nvSpPr>
        <p:spPr>
          <a:xfrm>
            <a:off x="6381865" y="2439742"/>
            <a:ext cx="29798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4E79"/>
                </a:solidFill>
                <a:latin typeface="Calibri"/>
                <a:ea typeface="Calibri"/>
                <a:cs typeface="Calibri"/>
                <a:sym typeface="Calibri"/>
              </a:rPr>
              <a:t> </a:t>
            </a:r>
            <a:r>
              <a:rPr lang="en-US" sz="2800" b="1" dirty="0" smtClean="0">
                <a:solidFill>
                  <a:srgbClr val="1E4E79"/>
                </a:solidFill>
                <a:latin typeface="Calibri"/>
                <a:ea typeface="Calibri"/>
                <a:cs typeface="Calibri"/>
                <a:sym typeface="Calibri"/>
              </a:rPr>
              <a:t>Tom and Jerry</a:t>
            </a:r>
            <a:endParaRPr sz="2800" b="1" dirty="0">
              <a:solidFill>
                <a:srgbClr val="1E4E79"/>
              </a:solidFill>
              <a:latin typeface="Calibri"/>
              <a:ea typeface="Calibri"/>
              <a:cs typeface="Calibri"/>
              <a:sym typeface="Calibri"/>
            </a:endParaRPr>
          </a:p>
        </p:txBody>
      </p:sp>
      <p:sp>
        <p:nvSpPr>
          <p:cNvPr id="296" name="Google Shape;296;p15"/>
          <p:cNvSpPr txBox="1"/>
          <p:nvPr/>
        </p:nvSpPr>
        <p:spPr>
          <a:xfrm>
            <a:off x="6381865" y="3059628"/>
            <a:ext cx="29798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1E4E79"/>
                </a:solidFill>
                <a:latin typeface="Calibri"/>
                <a:ea typeface="Calibri"/>
                <a:cs typeface="Calibri"/>
                <a:sym typeface="Calibri"/>
              </a:rPr>
              <a:t>Cartoon</a:t>
            </a:r>
            <a:endParaRPr sz="2800" b="1" dirty="0">
              <a:solidFill>
                <a:srgbClr val="1E4E79"/>
              </a:solidFill>
              <a:latin typeface="Calibri"/>
              <a:ea typeface="Calibri"/>
              <a:cs typeface="Calibri"/>
              <a:sym typeface="Calibri"/>
            </a:endParaRPr>
          </a:p>
        </p:txBody>
      </p:sp>
      <p:sp>
        <p:nvSpPr>
          <p:cNvPr id="297" name="Google Shape;297;p15"/>
          <p:cNvSpPr txBox="1"/>
          <p:nvPr/>
        </p:nvSpPr>
        <p:spPr>
          <a:xfrm>
            <a:off x="6348421" y="3801593"/>
            <a:ext cx="5274581" cy="461624"/>
          </a:xfrm>
          <a:prstGeom prst="rect">
            <a:avLst/>
          </a:prstGeom>
          <a:noFill/>
          <a:ln>
            <a:noFill/>
          </a:ln>
        </p:spPr>
        <p:txBody>
          <a:bodyPr spcFirstLastPara="1" wrap="square" lIns="91425" tIns="45700" rIns="91425" bIns="45700" anchor="t" anchorCtr="0">
            <a:spAutoFit/>
          </a:bodyPr>
          <a:lstStyle/>
          <a:p>
            <a:pPr lvl="0"/>
            <a:r>
              <a:rPr lang="en-US" sz="2400" b="1" i="1" dirty="0">
                <a:solidFill>
                  <a:srgbClr val="002060"/>
                </a:solidFill>
              </a:rPr>
              <a:t>Tom and Jerry.</a:t>
            </a:r>
            <a:endParaRPr sz="2400" b="1" dirty="0">
              <a:solidFill>
                <a:srgbClr val="002060"/>
              </a:solidFill>
              <a:latin typeface="Calibri"/>
              <a:ea typeface="Calibri"/>
              <a:cs typeface="Calibri"/>
              <a:sym typeface="Calibri"/>
            </a:endParaRPr>
          </a:p>
        </p:txBody>
      </p:sp>
      <p:sp>
        <p:nvSpPr>
          <p:cNvPr id="298" name="Google Shape;298;p15"/>
          <p:cNvSpPr txBox="1"/>
          <p:nvPr/>
        </p:nvSpPr>
        <p:spPr>
          <a:xfrm>
            <a:off x="6381864" y="5190808"/>
            <a:ext cx="5529720"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1E4E79"/>
                </a:solidFill>
                <a:latin typeface="Calibri"/>
                <a:ea typeface="Calibri"/>
                <a:cs typeface="Calibri"/>
                <a:sym typeface="Calibri"/>
              </a:rPr>
              <a:t>the visual effect was </a:t>
            </a:r>
            <a:r>
              <a:rPr lang="en-US" sz="2400" b="1" dirty="0" smtClean="0">
                <a:solidFill>
                  <a:srgbClr val="1E4E79"/>
                </a:solidFill>
                <a:latin typeface="Calibri"/>
                <a:ea typeface="Calibri"/>
                <a:cs typeface="Calibri"/>
                <a:sym typeface="Calibri"/>
              </a:rPr>
              <a:t>wonderful,  </a:t>
            </a:r>
            <a:r>
              <a:rPr lang="en-US" sz="2400" b="1" dirty="0">
                <a:solidFill>
                  <a:srgbClr val="1E4E79"/>
                </a:solidFill>
                <a:latin typeface="Calibri"/>
                <a:ea typeface="Calibri"/>
                <a:cs typeface="Calibri"/>
                <a:sym typeface="Calibri"/>
              </a:rPr>
              <a:t>beautiful </a:t>
            </a:r>
            <a:r>
              <a:rPr lang="en-US" sz="2400" b="1" dirty="0" err="1">
                <a:solidFill>
                  <a:srgbClr val="1E4E79"/>
                </a:solidFill>
                <a:latin typeface="Calibri"/>
                <a:ea typeface="Calibri"/>
                <a:cs typeface="Calibri"/>
                <a:sym typeface="Calibri"/>
              </a:rPr>
              <a:t>scences</a:t>
            </a:r>
            <a:endParaRPr sz="2400" b="1" dirty="0">
              <a:solidFill>
                <a:srgbClr val="1E4E79"/>
              </a:solidFill>
              <a:latin typeface="Calibri"/>
              <a:ea typeface="Calibri"/>
              <a:cs typeface="Calibri"/>
              <a:sym typeface="Calibri"/>
            </a:endParaRPr>
          </a:p>
        </p:txBody>
      </p:sp>
      <p:sp>
        <p:nvSpPr>
          <p:cNvPr id="299" name="Google Shape;299;p15"/>
          <p:cNvSpPr txBox="1"/>
          <p:nvPr/>
        </p:nvSpPr>
        <p:spPr>
          <a:xfrm>
            <a:off x="6265295" y="5938304"/>
            <a:ext cx="477712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smtClean="0">
                <a:solidFill>
                  <a:srgbClr val="1E4E79"/>
                </a:solidFill>
                <a:latin typeface="Calibri"/>
                <a:ea typeface="Calibri"/>
                <a:cs typeface="Calibri"/>
                <a:sym typeface="Calibri"/>
              </a:rPr>
              <a:t>Gripping, </a:t>
            </a:r>
            <a:r>
              <a:rPr lang="en-US" sz="2400" b="1" dirty="0">
                <a:solidFill>
                  <a:srgbClr val="1E4E79"/>
                </a:solidFill>
                <a:latin typeface="Calibri"/>
                <a:ea typeface="Calibri"/>
                <a:cs typeface="Calibri"/>
                <a:sym typeface="Calibri"/>
              </a:rPr>
              <a:t>funny</a:t>
            </a:r>
            <a:endParaRPr sz="2400" b="1" dirty="0">
              <a:solidFill>
                <a:srgbClr val="1E4E79"/>
              </a:solidFill>
              <a:latin typeface="Calibri"/>
              <a:ea typeface="Calibri"/>
              <a:cs typeface="Calibri"/>
              <a:sym typeface="Calibri"/>
            </a:endParaRPr>
          </a:p>
        </p:txBody>
      </p:sp>
      <p:sp>
        <p:nvSpPr>
          <p:cNvPr id="300" name="Google Shape;300;p15"/>
          <p:cNvSpPr txBox="1"/>
          <p:nvPr/>
        </p:nvSpPr>
        <p:spPr>
          <a:xfrm>
            <a:off x="6348421" y="4345222"/>
            <a:ext cx="5843579" cy="830956"/>
          </a:xfrm>
          <a:prstGeom prst="rect">
            <a:avLst/>
          </a:prstGeom>
          <a:noFill/>
          <a:ln>
            <a:noFill/>
          </a:ln>
        </p:spPr>
        <p:txBody>
          <a:bodyPr spcFirstLastPara="1" wrap="square" lIns="91425" tIns="45700" rIns="91425" bIns="45700" anchor="t" anchorCtr="0">
            <a:spAutoFit/>
          </a:bodyPr>
          <a:lstStyle/>
          <a:p>
            <a:pPr lvl="0"/>
            <a:r>
              <a:rPr lang="en-US" sz="2400" b="1" dirty="0">
                <a:solidFill>
                  <a:srgbClr val="1E4E79"/>
                </a:solidFill>
                <a:latin typeface="Calibri"/>
                <a:ea typeface="Calibri"/>
                <a:cs typeface="Calibri"/>
                <a:sym typeface="Calibri"/>
              </a:rPr>
              <a:t>It’s about adventures of Tom – the cat and Jerry – the mouse. </a:t>
            </a:r>
            <a:endParaRPr sz="2400" b="1" dirty="0">
              <a:solidFill>
                <a:srgbClr val="1E4E79"/>
              </a:solidFill>
              <a:latin typeface="Calibri"/>
              <a:ea typeface="Calibri"/>
              <a:cs typeface="Calibri"/>
              <a:sym typeface="Calibri"/>
            </a:endParaRPr>
          </a:p>
        </p:txBody>
      </p:sp>
      <p:sp>
        <p:nvSpPr>
          <p:cNvPr id="20" name="Google Shape;180;p8"/>
          <p:cNvSpPr txBox="1"/>
          <p:nvPr/>
        </p:nvSpPr>
        <p:spPr>
          <a:xfrm>
            <a:off x="38924" y="45921"/>
            <a:ext cx="2888431" cy="523180"/>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0070C0"/>
                </a:solidFill>
                <a:latin typeface="Arial Black" panose="020B0A04020102020204" pitchFamily="34" charset="0"/>
              </a:rPr>
              <a:t>II.WRIT</a:t>
            </a:r>
            <a:r>
              <a:rPr lang="en-US" sz="2800" b="1" dirty="0" smtClean="0">
                <a:solidFill>
                  <a:srgbClr val="0070C0"/>
                </a:solidFill>
                <a:latin typeface="Arial Black" panose="020B0A04020102020204" pitchFamily="34" charset="0"/>
                <a:sym typeface="Arial"/>
              </a:rPr>
              <a:t>ING</a:t>
            </a:r>
            <a:endParaRPr sz="2800" dirty="0">
              <a:solidFill>
                <a:srgbClr val="0070C0"/>
              </a:solidFill>
              <a:latin typeface="Arial Black" panose="020B0A04020102020204" pitchFamily="34" charset="0"/>
            </a:endParaRPr>
          </a:p>
        </p:txBody>
      </p:sp>
      <p:pic>
        <p:nvPicPr>
          <p:cNvPr id="2" name="Picture 1"/>
          <p:cNvPicPr>
            <a:picLocks noChangeAspect="1"/>
          </p:cNvPicPr>
          <p:nvPr/>
        </p:nvPicPr>
        <p:blipFill>
          <a:blip r:embed="rId4"/>
          <a:stretch>
            <a:fillRect/>
          </a:stretch>
        </p:blipFill>
        <p:spPr>
          <a:xfrm>
            <a:off x="9489521" y="824109"/>
            <a:ext cx="2133481" cy="1844341"/>
          </a:xfrm>
          <a:prstGeom prst="rect">
            <a:avLst/>
          </a:prstGeom>
        </p:spPr>
      </p:pic>
    </p:spTree>
    <p:extLst>
      <p:ext uri="{BB962C8B-B14F-4D97-AF65-F5344CB8AC3E}">
        <p14:creationId xmlns:p14="http://schemas.microsoft.com/office/powerpoint/2010/main" val="199943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16"/>
          <p:cNvSpPr txBox="1"/>
          <p:nvPr/>
        </p:nvSpPr>
        <p:spPr>
          <a:xfrm>
            <a:off x="694730" y="355461"/>
            <a:ext cx="414074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of about 70 words about your favourite film, using the information in    . </a:t>
            </a:r>
            <a:endParaRPr sz="2400" b="1">
              <a:solidFill>
                <a:schemeClr val="dk1"/>
              </a:solidFill>
              <a:latin typeface="Arial"/>
              <a:ea typeface="Arial"/>
              <a:cs typeface="Arial"/>
              <a:sym typeface="Arial"/>
            </a:endParaRPr>
          </a:p>
        </p:txBody>
      </p:sp>
      <p:sp>
        <p:nvSpPr>
          <p:cNvPr id="309" name="Google Shape;309;p16"/>
          <p:cNvSpPr/>
          <p:nvPr/>
        </p:nvSpPr>
        <p:spPr>
          <a:xfrm>
            <a:off x="199563" y="40770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0" name="Google Shape;310;p16"/>
          <p:cNvSpPr txBox="1"/>
          <p:nvPr/>
        </p:nvSpPr>
        <p:spPr>
          <a:xfrm>
            <a:off x="228096" y="292780"/>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sp>
        <p:nvSpPr>
          <p:cNvPr id="311" name="Google Shape;311;p16"/>
          <p:cNvSpPr txBox="1"/>
          <p:nvPr/>
        </p:nvSpPr>
        <p:spPr>
          <a:xfrm>
            <a:off x="2799103" y="1353565"/>
            <a:ext cx="39703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48C0B6"/>
                </a:solidFill>
                <a:latin typeface="Open Sans"/>
                <a:ea typeface="Open Sans"/>
                <a:cs typeface="Open Sans"/>
                <a:sym typeface="Open Sans"/>
              </a:rPr>
              <a:t>4 </a:t>
            </a:r>
            <a:endParaRPr sz="3200" b="1">
              <a:solidFill>
                <a:srgbClr val="48C0B6"/>
              </a:solidFill>
              <a:latin typeface="Open Sans"/>
              <a:ea typeface="Open Sans"/>
              <a:cs typeface="Open Sans"/>
              <a:sym typeface="Open Sans"/>
            </a:endParaRPr>
          </a:p>
        </p:txBody>
      </p:sp>
      <p:pic>
        <p:nvPicPr>
          <p:cNvPr id="312" name="Google Shape;312;p16"/>
          <p:cNvPicPr preferRelativeResize="0"/>
          <p:nvPr/>
        </p:nvPicPr>
        <p:blipFill rotWithShape="1">
          <a:blip r:embed="rId3">
            <a:alphaModFix/>
          </a:blip>
          <a:srcRect/>
          <a:stretch/>
        </p:blipFill>
        <p:spPr>
          <a:xfrm>
            <a:off x="540751" y="2238915"/>
            <a:ext cx="3567953" cy="2308702"/>
          </a:xfrm>
          <a:prstGeom prst="roundRect">
            <a:avLst>
              <a:gd name="adj" fmla="val 8594"/>
            </a:avLst>
          </a:prstGeom>
          <a:solidFill>
            <a:srgbClr val="ECECEC"/>
          </a:solidFill>
          <a:ln>
            <a:noFill/>
          </a:ln>
          <a:effectLst>
            <a:reflection stA="38000" endPos="28000" dist="5000" dir="5400000" sy="-100000" algn="bl" rotWithShape="0"/>
          </a:effectLst>
        </p:spPr>
      </p:pic>
      <p:pic>
        <p:nvPicPr>
          <p:cNvPr id="313" name="Google Shape;313;p16"/>
          <p:cNvPicPr preferRelativeResize="0"/>
          <p:nvPr/>
        </p:nvPicPr>
        <p:blipFill rotWithShape="1">
          <a:blip r:embed="rId4">
            <a:alphaModFix/>
          </a:blip>
          <a:srcRect/>
          <a:stretch/>
        </p:blipFill>
        <p:spPr>
          <a:xfrm>
            <a:off x="4835471" y="407704"/>
            <a:ext cx="7144761" cy="5668226"/>
          </a:xfrm>
          <a:prstGeom prst="rect">
            <a:avLst/>
          </a:prstGeom>
          <a:noFill/>
          <a:ln>
            <a:noFill/>
          </a:ln>
        </p:spPr>
      </p:pic>
      <p:sp>
        <p:nvSpPr>
          <p:cNvPr id="2" name="Rectangle 1"/>
          <p:cNvSpPr/>
          <p:nvPr/>
        </p:nvSpPr>
        <p:spPr>
          <a:xfrm>
            <a:off x="5300511" y="1353565"/>
            <a:ext cx="6644426" cy="483209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n-US" sz="2800" i="1" dirty="0">
                <a:latin typeface="Times New Roman" panose="02020603050405020304" pitchFamily="18" charset="0"/>
                <a:ea typeface="Times New Roman" panose="02020603050405020304" pitchFamily="18" charset="0"/>
              </a:rPr>
              <a:t>My favorite film is Tom and Jerry. It’s an animation.  The main characters are Tom and Jerry. It’s about adventures of Tom – the cat and Jerry – the mouse. I like Tom best because he is very stupid but funny, Jerry is very clever and cute. They hate each other but their adventures help them to know more about friendship. You can see it on TV program or watch it on online program. Although I’m a secondary student, I like to see it.</a:t>
            </a:r>
            <a:endParaRPr lang="en-US" sz="2800" dirty="0"/>
          </a:p>
        </p:txBody>
      </p:sp>
    </p:spTree>
    <p:extLst>
      <p:ext uri="{BB962C8B-B14F-4D97-AF65-F5344CB8AC3E}">
        <p14:creationId xmlns:p14="http://schemas.microsoft.com/office/powerpoint/2010/main" val="2966421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468</Words>
  <Application>Microsoft Office PowerPoint</Application>
  <PresentationFormat>Widescreen</PresentationFormat>
  <Paragraphs>76</Paragraphs>
  <Slides>12</Slides>
  <Notes>9</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Black</vt:lpstr>
      <vt:lpstr>VNI-Ariston</vt:lpstr>
      <vt:lpstr>Noto Sans Symbols</vt:lpstr>
      <vt:lpstr>Arial</vt:lpstr>
      <vt:lpstr>Calibri Light</vt:lpstr>
      <vt:lpstr>Open Sans</vt:lpstr>
      <vt:lpstr>Times New Roman</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Adminstrator</cp:lastModifiedBy>
  <cp:revision>21</cp:revision>
  <dcterms:created xsi:type="dcterms:W3CDTF">2020-12-09T02:04:09Z</dcterms:created>
  <dcterms:modified xsi:type="dcterms:W3CDTF">2025-03-15T14:18:10Z</dcterms:modified>
</cp:coreProperties>
</file>