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85" r:id="rId2"/>
    <p:sldId id="286" r:id="rId3"/>
    <p:sldId id="270" r:id="rId4"/>
    <p:sldId id="295" r:id="rId5"/>
    <p:sldId id="296" r:id="rId6"/>
    <p:sldId id="297" r:id="rId7"/>
    <p:sldId id="299" r:id="rId8"/>
    <p:sldId id="298" r:id="rId9"/>
    <p:sldId id="300" r:id="rId10"/>
    <p:sldId id="312" r:id="rId11"/>
    <p:sldId id="257" r:id="rId12"/>
    <p:sldId id="313" r:id="rId13"/>
    <p:sldId id="272" r:id="rId14"/>
  </p:sldIdLst>
  <p:sldSz cx="18288000" cy="10287000"/>
  <p:notesSz cx="6858000" cy="9144000"/>
  <p:embeddedFontLst>
    <p:embeddedFont>
      <p:font typeface="Montserrat Medium" panose="020B0604020202020204" charset="0"/>
      <p:regular r:id="rId16"/>
      <p: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Montserrat Semi-Bold" panose="020B060402020202020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TAN Jambore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 Bold" panose="020B0604020202020204" charset="0"/>
      <p:regular r:id="rId35"/>
      <p:bold r:id="rId36"/>
      <p:italic r:id="rId37"/>
      <p:boldItalic r:id="rId38"/>
    </p:embeddedFont>
    <p:embeddedFont>
      <p:font typeface="Franklin Gothic Medium" panose="020B0603020102020204" pitchFamily="3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E98"/>
    <a:srgbClr val="D66966"/>
    <a:srgbClr val="FF7E79"/>
    <a:srgbClr val="4AB090"/>
    <a:srgbClr val="F7D300"/>
    <a:srgbClr val="00B162"/>
    <a:srgbClr val="2C6855"/>
    <a:srgbClr val="4A92F3"/>
    <a:srgbClr val="FFFAC8"/>
    <a:srgbClr val="FFF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3" autoAdjust="0"/>
    <p:restoredTop sz="95263" autoAdjust="0"/>
  </p:normalViewPr>
  <p:slideViewPr>
    <p:cSldViewPr>
      <p:cViewPr varScale="1">
        <p:scale>
          <a:sx n="56" d="100"/>
          <a:sy n="56" d="100"/>
        </p:scale>
        <p:origin x="45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8503A-E256-B84B-A41B-62E357548A36}" type="datetimeFigureOut">
              <a:rPr lang="en-VN" smtClean="0"/>
              <a:t>03/15/2025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2F72D-B94D-1047-915A-8F42EB2827A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5749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92F72D-B94D-1047-915A-8F42EB2827A2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20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20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0.svg"/><Relationship Id="rId1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94.svg"/><Relationship Id="rId12" Type="http://schemas.openxmlformats.org/officeDocument/2006/relationships/image" Target="../media/image24.png"/><Relationship Id="rId1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98.svg"/><Relationship Id="rId5" Type="http://schemas.openxmlformats.org/officeDocument/2006/relationships/image" Target="../media/image4.svg"/><Relationship Id="rId15" Type="http://schemas.openxmlformats.org/officeDocument/2006/relationships/image" Target="../media/image11.svg"/><Relationship Id="rId10" Type="http://schemas.openxmlformats.org/officeDocument/2006/relationships/image" Target="../media/image23.png"/><Relationship Id="rId19" Type="http://schemas.openxmlformats.org/officeDocument/2006/relationships/image" Target="../media/image102.svg"/><Relationship Id="rId4" Type="http://schemas.openxmlformats.org/officeDocument/2006/relationships/image" Target="../media/image3.png"/><Relationship Id="rId9" Type="http://schemas.openxmlformats.org/officeDocument/2006/relationships/image" Target="../media/image96.sv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sv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29.svg"/><Relationship Id="rId7" Type="http://schemas.openxmlformats.org/officeDocument/2006/relationships/image" Target="../media/image7.jpg"/><Relationship Id="rId12" Type="http://schemas.openxmlformats.org/officeDocument/2006/relationships/image" Target="../media/image10.png"/><Relationship Id="rId17" Type="http://schemas.openxmlformats.org/officeDocument/2006/relationships/image" Target="../media/image25.svg"/><Relationship Id="rId2" Type="http://schemas.openxmlformats.org/officeDocument/2006/relationships/image" Target="../media/image5.jpe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svg"/><Relationship Id="rId24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10" Type="http://schemas.openxmlformats.org/officeDocument/2006/relationships/image" Target="../media/image9.png"/><Relationship Id="rId19" Type="http://schemas.openxmlformats.org/officeDocument/2006/relationships/image" Target="../media/image27.svg"/><Relationship Id="rId4" Type="http://schemas.openxmlformats.org/officeDocument/2006/relationships/image" Target="../media/image4.svg"/><Relationship Id="rId9" Type="http://schemas.openxmlformats.org/officeDocument/2006/relationships/image" Target="../media/image17.svg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10" Type="http://schemas.openxmlformats.org/officeDocument/2006/relationships/image" Target="../media/image36.svg"/><Relationship Id="rId4" Type="http://schemas.openxmlformats.org/officeDocument/2006/relationships/image" Target="../media/image4.sv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955580" y="4036585"/>
            <a:ext cx="10801720" cy="333053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968232" y="0"/>
            <a:ext cx="4319768" cy="10287000"/>
            <a:chOff x="0" y="0"/>
            <a:chExt cx="1889203" cy="3479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89203" cy="3479800"/>
            </a:xfrm>
            <a:custGeom>
              <a:avLst/>
              <a:gdLst/>
              <a:ahLst/>
              <a:cxnLst/>
              <a:rect l="l" t="t" r="r" b="b"/>
              <a:pathLst>
                <a:path w="1889203" h="3479800">
                  <a:moveTo>
                    <a:pt x="0" y="0"/>
                  </a:moveTo>
                  <a:lnTo>
                    <a:pt x="1889203" y="0"/>
                  </a:lnTo>
                  <a:lnTo>
                    <a:pt x="1889203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85663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101981" y="-1132406"/>
            <a:ext cx="6372034" cy="637203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0" y="0"/>
            <a:ext cx="18288000" cy="1028700"/>
            <a:chOff x="0" y="0"/>
            <a:chExt cx="118717047" cy="6677834"/>
          </a:xfrm>
        </p:grpSpPr>
        <p:sp>
          <p:nvSpPr>
            <p:cNvPr id="9" name="Freeform 9"/>
            <p:cNvSpPr/>
            <p:nvPr/>
          </p:nvSpPr>
          <p:spPr>
            <a:xfrm>
              <a:off x="72390" y="72390"/>
              <a:ext cx="118572263" cy="6533054"/>
            </a:xfrm>
            <a:custGeom>
              <a:avLst/>
              <a:gdLst/>
              <a:ahLst/>
              <a:cxnLst/>
              <a:rect l="l" t="t" r="r" b="b"/>
              <a:pathLst>
                <a:path w="118572263" h="6533054">
                  <a:moveTo>
                    <a:pt x="0" y="0"/>
                  </a:moveTo>
                  <a:lnTo>
                    <a:pt x="118572263" y="0"/>
                  </a:lnTo>
                  <a:lnTo>
                    <a:pt x="118572263" y="6533054"/>
                  </a:lnTo>
                  <a:lnTo>
                    <a:pt x="0" y="6533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BD98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18717045" cy="6677834"/>
            </a:xfrm>
            <a:custGeom>
              <a:avLst/>
              <a:gdLst/>
              <a:ahLst/>
              <a:cxnLst/>
              <a:rect l="l" t="t" r="r" b="b"/>
              <a:pathLst>
                <a:path w="118717045" h="6677834">
                  <a:moveTo>
                    <a:pt x="118572273" y="6533054"/>
                  </a:moveTo>
                  <a:lnTo>
                    <a:pt x="118717045" y="6533054"/>
                  </a:lnTo>
                  <a:lnTo>
                    <a:pt x="118717045" y="6677834"/>
                  </a:lnTo>
                  <a:lnTo>
                    <a:pt x="118572273" y="6677834"/>
                  </a:lnTo>
                  <a:lnTo>
                    <a:pt x="118572273" y="65330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533054"/>
                  </a:lnTo>
                  <a:lnTo>
                    <a:pt x="0" y="6533054"/>
                  </a:lnTo>
                  <a:lnTo>
                    <a:pt x="0" y="144780"/>
                  </a:lnTo>
                  <a:close/>
                  <a:moveTo>
                    <a:pt x="0" y="6533054"/>
                  </a:moveTo>
                  <a:lnTo>
                    <a:pt x="144780" y="6533054"/>
                  </a:lnTo>
                  <a:lnTo>
                    <a:pt x="144780" y="6677834"/>
                  </a:lnTo>
                  <a:lnTo>
                    <a:pt x="0" y="6677834"/>
                  </a:lnTo>
                  <a:lnTo>
                    <a:pt x="0" y="6533054"/>
                  </a:lnTo>
                  <a:close/>
                  <a:moveTo>
                    <a:pt x="118572273" y="144780"/>
                  </a:moveTo>
                  <a:lnTo>
                    <a:pt x="118717045" y="144780"/>
                  </a:lnTo>
                  <a:lnTo>
                    <a:pt x="118717045" y="6533054"/>
                  </a:lnTo>
                  <a:lnTo>
                    <a:pt x="118572273" y="6533054"/>
                  </a:lnTo>
                  <a:lnTo>
                    <a:pt x="118572273" y="144780"/>
                  </a:lnTo>
                  <a:close/>
                  <a:moveTo>
                    <a:pt x="144780" y="6533054"/>
                  </a:moveTo>
                  <a:lnTo>
                    <a:pt x="118572273" y="6533054"/>
                  </a:lnTo>
                  <a:lnTo>
                    <a:pt x="118572273" y="6677834"/>
                  </a:lnTo>
                  <a:lnTo>
                    <a:pt x="144780" y="6677834"/>
                  </a:lnTo>
                  <a:lnTo>
                    <a:pt x="144780" y="6533054"/>
                  </a:lnTo>
                  <a:close/>
                  <a:moveTo>
                    <a:pt x="118572273" y="0"/>
                  </a:moveTo>
                  <a:lnTo>
                    <a:pt x="118717045" y="0"/>
                  </a:lnTo>
                  <a:lnTo>
                    <a:pt x="118717045" y="144780"/>
                  </a:lnTo>
                  <a:lnTo>
                    <a:pt x="118572273" y="144780"/>
                  </a:lnTo>
                  <a:lnTo>
                    <a:pt x="11857227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8572273" y="0"/>
                  </a:lnTo>
                  <a:lnTo>
                    <a:pt x="11857227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7865" y="425847"/>
            <a:ext cx="885028" cy="1770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8177634"/>
            <a:ext cx="6372034" cy="637203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48214" y="2573532"/>
            <a:ext cx="7520631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N Jambore"/>
                <a:ea typeface="+mn-ea"/>
                <a:cs typeface="+mn-cs"/>
              </a:rPr>
              <a:t>Unit 1</a:t>
            </a:r>
          </a:p>
          <a:p>
            <a:pPr marL="0" marR="0" lvl="0" indent="0" algn="l" defTabSz="914400" rtl="0" eaLnBrk="1" fontAlgn="auto" latinLnBrk="0" hangingPunct="1">
              <a:lnSpc>
                <a:spcPts val="1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N Jambore"/>
                <a:ea typeface="+mn-ea"/>
                <a:cs typeface="+mn-cs"/>
              </a:rPr>
              <a:t>Hobbies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1199604" y="3975766"/>
            <a:ext cx="2270554" cy="3469417"/>
            <a:chOff x="0" y="0"/>
            <a:chExt cx="768064" cy="1173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68064" cy="1173605"/>
            </a:xfrm>
            <a:custGeom>
              <a:avLst/>
              <a:gdLst/>
              <a:ahLst/>
              <a:cxnLst/>
              <a:rect l="l" t="t" r="r" b="b"/>
              <a:pathLst>
                <a:path w="768064" h="1173605">
                  <a:moveTo>
                    <a:pt x="0" y="0"/>
                  </a:moveTo>
                  <a:lnTo>
                    <a:pt x="768064" y="0"/>
                  </a:lnTo>
                  <a:lnTo>
                    <a:pt x="768064" y="1173605"/>
                  </a:lnTo>
                  <a:lnTo>
                    <a:pt x="0" y="1173605"/>
                  </a:lnTo>
                  <a:close/>
                </a:path>
              </a:pathLst>
            </a:custGeom>
            <a:solidFill>
              <a:srgbClr val="4FBD98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74073" y="8208114"/>
            <a:ext cx="733425" cy="73342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73679" y="1786911"/>
            <a:ext cx="533400" cy="533400"/>
          </a:xfrm>
          <a:prstGeom prst="rect">
            <a:avLst/>
          </a:prstGeom>
        </p:spPr>
      </p:pic>
      <p:sp>
        <p:nvSpPr>
          <p:cNvPr id="26" name="TextBox 13">
            <a:extLst>
              <a:ext uri="{FF2B5EF4-FFF2-40B4-BE49-F238E27FC236}">
                <a16:creationId xmlns:a16="http://schemas.microsoft.com/office/drawing/2014/main" id="{CDA84DD4-8207-0547-8231-89975C8F47C6}"/>
              </a:ext>
            </a:extLst>
          </p:cNvPr>
          <p:cNvSpPr txBox="1"/>
          <p:nvPr/>
        </p:nvSpPr>
        <p:spPr>
          <a:xfrm>
            <a:off x="1548214" y="6200124"/>
            <a:ext cx="8643439" cy="1495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N Jambore"/>
                <a:ea typeface="+mn-ea"/>
                <a:cs typeface="+mn-cs"/>
              </a:rPr>
              <a:t>Lesson 1: Getting started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74443450-72E1-2C4C-84F9-1652B20B3F4A}"/>
              </a:ext>
            </a:extLst>
          </p:cNvPr>
          <p:cNvSpPr txBox="1"/>
          <p:nvPr/>
        </p:nvSpPr>
        <p:spPr>
          <a:xfrm>
            <a:off x="15605627" y="342900"/>
            <a:ext cx="1984507" cy="342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English 7</a:t>
            </a:r>
          </a:p>
        </p:txBody>
      </p:sp>
    </p:spTree>
    <p:extLst>
      <p:ext uri="{BB962C8B-B14F-4D97-AF65-F5344CB8AC3E}">
        <p14:creationId xmlns:p14="http://schemas.microsoft.com/office/powerpoint/2010/main" val="40058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6D1E6C-903A-7945-B834-7FAD23B16C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201" b="9478"/>
          <a:stretch>
            <a:fillRect/>
          </a:stretch>
        </p:blipFill>
        <p:spPr>
          <a:xfrm>
            <a:off x="-11153" y="1"/>
            <a:ext cx="18288000" cy="1028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662D4-D49E-0A4A-8142-280CE10C8B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47037" r="28334" b="33704"/>
          <a:stretch/>
        </p:blipFill>
        <p:spPr>
          <a:xfrm>
            <a:off x="381000" y="140219"/>
            <a:ext cx="5715000" cy="1350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5841D7-B66D-A541-AB17-E5FE8200480A}"/>
              </a:ext>
            </a:extLst>
          </p:cNvPr>
          <p:cNvSpPr txBox="1"/>
          <p:nvPr/>
        </p:nvSpPr>
        <p:spPr>
          <a:xfrm>
            <a:off x="827047" y="1866900"/>
            <a:ext cx="16611600" cy="800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50000"/>
              </a:lnSpc>
              <a:buFont typeface="Wingdings" pitchFamily="2" charset="2"/>
              <a:buChar char="ü"/>
            </a:pPr>
            <a:r>
              <a:rPr lang="en-VN" sz="5500" dirty="0">
                <a:latin typeface="Calibri" panose="020F0502020204030204" pitchFamily="34" charset="0"/>
                <a:cs typeface="Calibri" panose="020F0502020204030204" pitchFamily="34" charset="0"/>
              </a:rPr>
              <a:t>horse riding 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hɔːs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raɪdɪŋ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/		</a:t>
            </a:r>
            <a:endParaRPr lang="en-VN" sz="5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lnSpc>
                <a:spcPct val="150000"/>
              </a:lnSpc>
              <a:buFont typeface="Wingdings" pitchFamily="2" charset="2"/>
              <a:buChar char="ü"/>
            </a:pPr>
            <a:r>
              <a:rPr lang="en-VN" sz="5500" dirty="0">
                <a:latin typeface="Calibri" panose="020F0502020204030204" pitchFamily="34" charset="0"/>
                <a:cs typeface="Calibri" panose="020F0502020204030204" pitchFamily="34" charset="0"/>
              </a:rPr>
              <a:t>making models 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meɪkɪŋ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ˈ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mɒdlz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/	</a:t>
            </a:r>
            <a:endParaRPr lang="en-VN" sz="5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lnSpc>
                <a:spcPct val="150000"/>
              </a:lnSpc>
              <a:buFont typeface="Wingdings" pitchFamily="2" charset="2"/>
              <a:buChar char="ü"/>
            </a:pPr>
            <a:r>
              <a:rPr lang="en-VN" sz="5500" dirty="0">
                <a:latin typeface="Calibri" panose="020F0502020204030204" pitchFamily="34" charset="0"/>
                <a:cs typeface="Calibri" panose="020F0502020204030204" pitchFamily="34" charset="0"/>
              </a:rPr>
              <a:t>gardening 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ɡɑːdnɪŋ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/	</a:t>
            </a:r>
            <a:endParaRPr lang="en-VN" sz="5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en-VN" sz="5500" dirty="0">
                <a:latin typeface="Calibri" panose="020F0502020204030204" pitchFamily="34" charset="0"/>
                <a:cs typeface="Calibri" panose="020F0502020204030204" pitchFamily="34" charset="0"/>
              </a:rPr>
              <a:t>collecting teddy bears </a:t>
            </a:r>
          </a:p>
          <a:p>
            <a:r>
              <a:rPr lang="en-VN" sz="55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kəlektɪŋ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ˈ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tedi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beə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(r)z/</a:t>
            </a:r>
            <a:endParaRPr lang="en-VN" sz="5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lnSpc>
                <a:spcPct val="150000"/>
              </a:lnSpc>
              <a:buFont typeface="Wingdings" pitchFamily="2" charset="2"/>
              <a:buChar char="ü"/>
            </a:pPr>
            <a:r>
              <a:rPr lang="en-VN" sz="5500" dirty="0">
                <a:latin typeface="Calibri" panose="020F0502020204030204" pitchFamily="34" charset="0"/>
                <a:cs typeface="Calibri" panose="020F0502020204030204" pitchFamily="34" charset="0"/>
              </a:rPr>
              <a:t>collecting coins /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kəlektɪŋ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kɔɪnz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endParaRPr lang="en-VN" sz="5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lnSpc>
                <a:spcPct val="150000"/>
              </a:lnSpc>
              <a:buFont typeface="Wingdings" pitchFamily="2" charset="2"/>
              <a:buChar char="ü"/>
            </a:pPr>
            <a:r>
              <a:rPr lang="en-VN" sz="5500" dirty="0">
                <a:latin typeface="Calibri" panose="020F0502020204030204" pitchFamily="34" charset="0"/>
                <a:cs typeface="Calibri" panose="020F0502020204030204" pitchFamily="34" charset="0"/>
              </a:rPr>
              <a:t>making dollhouses 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meɪkɪŋˈdɒlhaʊsiz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VN" sz="5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DA8D63-10E0-AE4C-9ED1-86BC98548BC3}"/>
              </a:ext>
            </a:extLst>
          </p:cNvPr>
          <p:cNvSpPr/>
          <p:nvPr/>
        </p:nvSpPr>
        <p:spPr>
          <a:xfrm>
            <a:off x="13411200" y="2147381"/>
            <a:ext cx="323197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500" b="1" dirty="0" err="1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cưỡi</a:t>
            </a:r>
            <a:r>
              <a:rPr lang="en-US" sz="5500" b="1" dirty="0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b="1" dirty="0" err="1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ngựa</a:t>
            </a:r>
            <a:endParaRPr lang="en-VN" b="1" dirty="0">
              <a:solidFill>
                <a:srgbClr val="00B16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7CFC54-A8EE-7D44-B292-899EDAABB3B8}"/>
              </a:ext>
            </a:extLst>
          </p:cNvPr>
          <p:cNvSpPr/>
          <p:nvPr/>
        </p:nvSpPr>
        <p:spPr>
          <a:xfrm>
            <a:off x="13370560" y="3427541"/>
            <a:ext cx="385874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500" b="1" dirty="0" err="1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5500" b="1" dirty="0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b="1" dirty="0" err="1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5500" b="1" dirty="0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b="1" dirty="0" err="1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endParaRPr lang="en-VN" b="1" dirty="0">
              <a:solidFill>
                <a:srgbClr val="00B16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EFEB21-29F9-134C-BB48-AA5D728A11C3}"/>
              </a:ext>
            </a:extLst>
          </p:cNvPr>
          <p:cNvSpPr/>
          <p:nvPr/>
        </p:nvSpPr>
        <p:spPr>
          <a:xfrm>
            <a:off x="13329920" y="4728021"/>
            <a:ext cx="305243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500" b="1" dirty="0" err="1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5500" b="1" dirty="0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b="1" dirty="0" err="1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endParaRPr lang="en-VN" b="1" dirty="0">
              <a:solidFill>
                <a:srgbClr val="00B16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7A027D-AD0B-9748-B510-A7402D0FA989}"/>
              </a:ext>
            </a:extLst>
          </p:cNvPr>
          <p:cNvSpPr/>
          <p:nvPr/>
        </p:nvSpPr>
        <p:spPr>
          <a:xfrm>
            <a:off x="11966009" y="6042603"/>
            <a:ext cx="526330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500" b="1" dirty="0" err="1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sưu</a:t>
            </a:r>
            <a:r>
              <a:rPr lang="en-US" sz="5500" b="1" dirty="0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b="1" dirty="0" err="1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5500" b="1" dirty="0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b="1" dirty="0" err="1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5500" b="1" dirty="0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b="1" dirty="0" err="1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endParaRPr lang="en-VN" b="1" dirty="0">
              <a:solidFill>
                <a:srgbClr val="00B16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B06A90-52BD-864F-AD33-2FC95AC243B2}"/>
              </a:ext>
            </a:extLst>
          </p:cNvPr>
          <p:cNvSpPr/>
          <p:nvPr/>
        </p:nvSpPr>
        <p:spPr>
          <a:xfrm>
            <a:off x="11945689" y="7586923"/>
            <a:ext cx="459042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500" b="1" dirty="0" err="1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sưu</a:t>
            </a:r>
            <a:r>
              <a:rPr lang="en-US" sz="5500" b="1" dirty="0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b="1" dirty="0" err="1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5500" b="1" dirty="0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b="1" dirty="0" err="1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5500" b="1" dirty="0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xu</a:t>
            </a:r>
            <a:endParaRPr lang="en-VN" b="1" dirty="0">
              <a:solidFill>
                <a:srgbClr val="00B16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428E4F-30FB-FD42-8BBA-BEF8F39AAF17}"/>
              </a:ext>
            </a:extLst>
          </p:cNvPr>
          <p:cNvSpPr/>
          <p:nvPr/>
        </p:nvSpPr>
        <p:spPr>
          <a:xfrm>
            <a:off x="13307129" y="8867083"/>
            <a:ext cx="472918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500" b="1" dirty="0" err="1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5500" b="1" dirty="0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b="1" dirty="0" err="1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5500" b="1" dirty="0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b="1" dirty="0" err="1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búp</a:t>
            </a:r>
            <a:r>
              <a:rPr lang="en-US" sz="5500" b="1" dirty="0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b="1" dirty="0" err="1">
                <a:solidFill>
                  <a:srgbClr val="00B1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</a:t>
            </a:r>
            <a:endParaRPr lang="en-VN" b="1" dirty="0">
              <a:solidFill>
                <a:srgbClr val="00B1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201" b="9478"/>
          <a:stretch>
            <a:fillRect/>
          </a:stretch>
        </p:blipFill>
        <p:spPr>
          <a:xfrm>
            <a:off x="0" y="602853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118717047" cy="6677834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18572263" cy="6533054"/>
            </a:xfrm>
            <a:custGeom>
              <a:avLst/>
              <a:gdLst/>
              <a:ahLst/>
              <a:cxnLst/>
              <a:rect l="l" t="t" r="r" b="b"/>
              <a:pathLst>
                <a:path w="118572263" h="6533054">
                  <a:moveTo>
                    <a:pt x="0" y="0"/>
                  </a:moveTo>
                  <a:lnTo>
                    <a:pt x="118572263" y="0"/>
                  </a:lnTo>
                  <a:lnTo>
                    <a:pt x="118572263" y="6533054"/>
                  </a:lnTo>
                  <a:lnTo>
                    <a:pt x="0" y="6533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16D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8717045" cy="6677834"/>
            </a:xfrm>
            <a:custGeom>
              <a:avLst/>
              <a:gdLst/>
              <a:ahLst/>
              <a:cxnLst/>
              <a:rect l="l" t="t" r="r" b="b"/>
              <a:pathLst>
                <a:path w="118717045" h="6677834">
                  <a:moveTo>
                    <a:pt x="118572273" y="6533054"/>
                  </a:moveTo>
                  <a:lnTo>
                    <a:pt x="118717045" y="6533054"/>
                  </a:lnTo>
                  <a:lnTo>
                    <a:pt x="118717045" y="6677834"/>
                  </a:lnTo>
                  <a:lnTo>
                    <a:pt x="118572273" y="6677834"/>
                  </a:lnTo>
                  <a:lnTo>
                    <a:pt x="118572273" y="65330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533054"/>
                  </a:lnTo>
                  <a:lnTo>
                    <a:pt x="0" y="6533054"/>
                  </a:lnTo>
                  <a:lnTo>
                    <a:pt x="0" y="144780"/>
                  </a:lnTo>
                  <a:close/>
                  <a:moveTo>
                    <a:pt x="0" y="6533054"/>
                  </a:moveTo>
                  <a:lnTo>
                    <a:pt x="144780" y="6533054"/>
                  </a:lnTo>
                  <a:lnTo>
                    <a:pt x="144780" y="6677834"/>
                  </a:lnTo>
                  <a:lnTo>
                    <a:pt x="0" y="6677834"/>
                  </a:lnTo>
                  <a:lnTo>
                    <a:pt x="0" y="6533054"/>
                  </a:lnTo>
                  <a:close/>
                  <a:moveTo>
                    <a:pt x="118572273" y="144780"/>
                  </a:moveTo>
                  <a:lnTo>
                    <a:pt x="118717045" y="144780"/>
                  </a:lnTo>
                  <a:lnTo>
                    <a:pt x="118717045" y="6533054"/>
                  </a:lnTo>
                  <a:lnTo>
                    <a:pt x="118572273" y="6533054"/>
                  </a:lnTo>
                  <a:lnTo>
                    <a:pt x="118572273" y="144780"/>
                  </a:lnTo>
                  <a:close/>
                  <a:moveTo>
                    <a:pt x="144780" y="6533054"/>
                  </a:moveTo>
                  <a:lnTo>
                    <a:pt x="118572273" y="6533054"/>
                  </a:lnTo>
                  <a:lnTo>
                    <a:pt x="118572273" y="6677834"/>
                  </a:lnTo>
                  <a:lnTo>
                    <a:pt x="144780" y="6677834"/>
                  </a:lnTo>
                  <a:lnTo>
                    <a:pt x="144780" y="6533054"/>
                  </a:lnTo>
                  <a:close/>
                  <a:moveTo>
                    <a:pt x="118572273" y="0"/>
                  </a:moveTo>
                  <a:lnTo>
                    <a:pt x="118717045" y="0"/>
                  </a:lnTo>
                  <a:lnTo>
                    <a:pt x="118717045" y="144780"/>
                  </a:lnTo>
                  <a:lnTo>
                    <a:pt x="118572273" y="144780"/>
                  </a:lnTo>
                  <a:lnTo>
                    <a:pt x="11857227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8572273" y="0"/>
                  </a:lnTo>
                  <a:lnTo>
                    <a:pt x="11857227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7865" y="425847"/>
            <a:ext cx="885028" cy="17700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3387638" y="339090"/>
            <a:ext cx="1297098" cy="35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300">
                <a:solidFill>
                  <a:srgbClr val="000000"/>
                </a:solidFill>
                <a:latin typeface="Montserrat Bold"/>
              </a:rPr>
              <a:t>File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840337" y="342900"/>
            <a:ext cx="1297098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300">
                <a:solidFill>
                  <a:srgbClr val="000000"/>
                </a:solidFill>
                <a:latin typeface="Montserrat Bold"/>
              </a:rPr>
              <a:t>Edit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293036" y="342900"/>
            <a:ext cx="1297098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300">
                <a:solidFill>
                  <a:srgbClr val="000000"/>
                </a:solidFill>
                <a:latin typeface="Montserrat Bold"/>
              </a:rPr>
              <a:t>View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37435" y="8043218"/>
            <a:ext cx="3049287" cy="304928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834438" y="9258300"/>
            <a:ext cx="619125" cy="61912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280571" y="1561504"/>
            <a:ext cx="619125" cy="619125"/>
          </a:xfrm>
          <a:prstGeom prst="rect">
            <a:avLst/>
          </a:prstGeom>
        </p:spPr>
      </p:pic>
      <p:sp>
        <p:nvSpPr>
          <p:cNvPr id="28" name="TextBox 26">
            <a:extLst>
              <a:ext uri="{FF2B5EF4-FFF2-40B4-BE49-F238E27FC236}">
                <a16:creationId xmlns:a16="http://schemas.microsoft.com/office/drawing/2014/main" id="{71B4DAC8-085C-2148-823C-A58FA8060406}"/>
              </a:ext>
            </a:extLst>
          </p:cNvPr>
          <p:cNvSpPr txBox="1"/>
          <p:nvPr/>
        </p:nvSpPr>
        <p:spPr>
          <a:xfrm>
            <a:off x="1219200" y="1306949"/>
            <a:ext cx="16318943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800" dirty="0">
                <a:solidFill>
                  <a:srgbClr val="000000"/>
                </a:solidFill>
                <a:latin typeface="Montserrat Semi-Bold"/>
              </a:rPr>
              <a:t>Exercise 4 (p.9) </a:t>
            </a:r>
          </a:p>
          <a:p>
            <a:r>
              <a:rPr lang="en-US" sz="3800" dirty="0">
                <a:solidFill>
                  <a:srgbClr val="000000"/>
                </a:solidFill>
                <a:latin typeface="Montserrat Semi-Bold"/>
              </a:rPr>
              <a:t>Work in pairs. Write the hobbies from 3 in the suitable column.</a:t>
            </a:r>
          </a:p>
        </p:txBody>
      </p:sp>
      <p:pic>
        <p:nvPicPr>
          <p:cNvPr id="29" name="Picture 30">
            <a:extLst>
              <a:ext uri="{FF2B5EF4-FFF2-40B4-BE49-F238E27FC236}">
                <a16:creationId xmlns:a16="http://schemas.microsoft.com/office/drawing/2014/main" id="{494F9DDE-0337-8B4C-9985-E76CBF89E7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21254" y="1432244"/>
            <a:ext cx="619125" cy="619125"/>
          </a:xfrm>
          <a:prstGeom prst="rect">
            <a:avLst/>
          </a:prstGeom>
        </p:spPr>
      </p:pic>
      <p:grpSp>
        <p:nvGrpSpPr>
          <p:cNvPr id="30" name="Group 12">
            <a:extLst>
              <a:ext uri="{FF2B5EF4-FFF2-40B4-BE49-F238E27FC236}">
                <a16:creationId xmlns:a16="http://schemas.microsoft.com/office/drawing/2014/main" id="{32BDA21E-9643-654F-BE2C-9CBB9529CDDE}"/>
              </a:ext>
            </a:extLst>
          </p:cNvPr>
          <p:cNvGrpSpPr/>
          <p:nvPr/>
        </p:nvGrpSpPr>
        <p:grpSpPr>
          <a:xfrm>
            <a:off x="1163416" y="3101646"/>
            <a:ext cx="15587293" cy="3789643"/>
            <a:chOff x="0" y="0"/>
            <a:chExt cx="7151791" cy="2543440"/>
          </a:xfrm>
          <a:solidFill>
            <a:srgbClr val="F7D300"/>
          </a:solidFill>
        </p:grpSpPr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D640A462-B3A5-3A46-B6B0-BBF5D3C8BB54}"/>
                </a:ext>
              </a:extLst>
            </p:cNvPr>
            <p:cNvSpPr/>
            <p:nvPr/>
          </p:nvSpPr>
          <p:spPr>
            <a:xfrm>
              <a:off x="0" y="0"/>
              <a:ext cx="7151791" cy="2543440"/>
            </a:xfrm>
            <a:custGeom>
              <a:avLst/>
              <a:gdLst/>
              <a:ahLst/>
              <a:cxnLst/>
              <a:rect l="l" t="t" r="r" b="b"/>
              <a:pathLst>
                <a:path w="7151791" h="2543440">
                  <a:moveTo>
                    <a:pt x="7027331" y="2543440"/>
                  </a:moveTo>
                  <a:lnTo>
                    <a:pt x="124460" y="2543440"/>
                  </a:lnTo>
                  <a:cubicBezTo>
                    <a:pt x="55880" y="2543440"/>
                    <a:pt x="0" y="2487560"/>
                    <a:pt x="0" y="24189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27331" y="0"/>
                  </a:lnTo>
                  <a:cubicBezTo>
                    <a:pt x="7095911" y="0"/>
                    <a:pt x="7151791" y="55880"/>
                    <a:pt x="7151791" y="124460"/>
                  </a:cubicBezTo>
                  <a:lnTo>
                    <a:pt x="7151791" y="2418980"/>
                  </a:lnTo>
                  <a:cubicBezTo>
                    <a:pt x="7151791" y="2487560"/>
                    <a:pt x="7095911" y="2543440"/>
                    <a:pt x="7027331" y="25434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2" name="AutoShape 14">
            <a:extLst>
              <a:ext uri="{FF2B5EF4-FFF2-40B4-BE49-F238E27FC236}">
                <a16:creationId xmlns:a16="http://schemas.microsoft.com/office/drawing/2014/main" id="{2F8643E1-99CE-094F-BF46-6CC38B976B07}"/>
              </a:ext>
            </a:extLst>
          </p:cNvPr>
          <p:cNvSpPr/>
          <p:nvPr/>
        </p:nvSpPr>
        <p:spPr>
          <a:xfrm rot="-5400000" flipV="1">
            <a:off x="4540496" y="4990146"/>
            <a:ext cx="3789643" cy="12644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14">
            <a:extLst>
              <a:ext uri="{FF2B5EF4-FFF2-40B4-BE49-F238E27FC236}">
                <a16:creationId xmlns:a16="http://schemas.microsoft.com/office/drawing/2014/main" id="{4F2FD7DA-D01A-AA4A-A3E0-1E5F8D3ADEAD}"/>
              </a:ext>
            </a:extLst>
          </p:cNvPr>
          <p:cNvSpPr/>
          <p:nvPr/>
        </p:nvSpPr>
        <p:spPr>
          <a:xfrm rot="-5400000" flipV="1">
            <a:off x="9806075" y="4990146"/>
            <a:ext cx="3789643" cy="12643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63662-0F76-914B-85D0-CB8897ECD81F}"/>
              </a:ext>
            </a:extLst>
          </p:cNvPr>
          <p:cNvSpPr txBox="1"/>
          <p:nvPr/>
        </p:nvSpPr>
        <p:spPr>
          <a:xfrm>
            <a:off x="1582893" y="3238500"/>
            <a:ext cx="428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d</a:t>
            </a:r>
            <a:r>
              <a:rPr lang="en-VN" sz="3600" b="1" dirty="0">
                <a:latin typeface="Century Gothic" panose="020B0502020202020204" pitchFamily="34" charset="0"/>
              </a:rPr>
              <a:t>oing things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0A591E-97C3-A9BC-A7F2-CCD815F7CADA}"/>
              </a:ext>
            </a:extLst>
          </p:cNvPr>
          <p:cNvSpPr txBox="1"/>
          <p:nvPr/>
        </p:nvSpPr>
        <p:spPr>
          <a:xfrm>
            <a:off x="6986166" y="3280064"/>
            <a:ext cx="428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making things</a:t>
            </a:r>
            <a:endParaRPr lang="en-VN" sz="36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A8B5C5-8F1D-2EFD-2CAE-CAFC4FDB9FA0}"/>
              </a:ext>
            </a:extLst>
          </p:cNvPr>
          <p:cNvSpPr txBox="1"/>
          <p:nvPr/>
        </p:nvSpPr>
        <p:spPr>
          <a:xfrm>
            <a:off x="12140057" y="3300845"/>
            <a:ext cx="428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collecting things</a:t>
            </a:r>
            <a:endParaRPr lang="en-VN" sz="3600" b="1" dirty="0">
              <a:latin typeface="Century Gothic" panose="020B0502020202020204" pitchFamily="34" charset="0"/>
            </a:endParaRPr>
          </a:p>
        </p:txBody>
      </p:sp>
      <p:sp>
        <p:nvSpPr>
          <p:cNvPr id="22" name="AutoShape 14">
            <a:extLst>
              <a:ext uri="{FF2B5EF4-FFF2-40B4-BE49-F238E27FC236}">
                <a16:creationId xmlns:a16="http://schemas.microsoft.com/office/drawing/2014/main" id="{CE0896D1-93FB-176F-4D06-F5C9080AC5D4}"/>
              </a:ext>
            </a:extLst>
          </p:cNvPr>
          <p:cNvSpPr/>
          <p:nvPr/>
        </p:nvSpPr>
        <p:spPr>
          <a:xfrm rot="-5400000">
            <a:off x="8936665" y="-3689733"/>
            <a:ext cx="40798" cy="15587295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1F77E43-7A5F-6D94-CCB3-33C67D112D56}"/>
              </a:ext>
            </a:extLst>
          </p:cNvPr>
          <p:cNvSpPr/>
          <p:nvPr/>
        </p:nvSpPr>
        <p:spPr>
          <a:xfrm>
            <a:off x="6593425" y="4539635"/>
            <a:ext cx="4677248" cy="8713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m</a:t>
            </a:r>
            <a:r>
              <a:rPr lang="en-VN" sz="3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aking dollhouses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5EE7477-65D0-0DC3-14FB-6CC9E5552CB5}"/>
              </a:ext>
            </a:extLst>
          </p:cNvPr>
          <p:cNvSpPr/>
          <p:nvPr/>
        </p:nvSpPr>
        <p:spPr>
          <a:xfrm>
            <a:off x="1573952" y="4559090"/>
            <a:ext cx="4677248" cy="8713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horse riding</a:t>
            </a:r>
            <a:endParaRPr lang="en-VN" sz="36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A07BFA0-C347-52BC-57CB-F426558AE7DA}"/>
              </a:ext>
            </a:extLst>
          </p:cNvPr>
          <p:cNvSpPr/>
          <p:nvPr/>
        </p:nvSpPr>
        <p:spPr>
          <a:xfrm>
            <a:off x="6632336" y="5629133"/>
            <a:ext cx="4677248" cy="8713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making models</a:t>
            </a:r>
            <a:endParaRPr lang="en-VN" sz="36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B448189-5A4C-BE04-BFE6-CEBFA7261439}"/>
              </a:ext>
            </a:extLst>
          </p:cNvPr>
          <p:cNvSpPr/>
          <p:nvPr/>
        </p:nvSpPr>
        <p:spPr>
          <a:xfrm>
            <a:off x="1554496" y="5629132"/>
            <a:ext cx="4677248" cy="8713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gardening</a:t>
            </a:r>
            <a:endParaRPr lang="en-VN" sz="36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E108712-EECC-D9A9-559B-6B6543BB750F}"/>
              </a:ext>
            </a:extLst>
          </p:cNvPr>
          <p:cNvSpPr/>
          <p:nvPr/>
        </p:nvSpPr>
        <p:spPr>
          <a:xfrm>
            <a:off x="11846361" y="4578546"/>
            <a:ext cx="4677248" cy="8713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collecting teddy bears</a:t>
            </a:r>
            <a:endParaRPr lang="en-VN" sz="36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824C720-5CDA-F7B2-26C1-88CEB5B6A25D}"/>
              </a:ext>
            </a:extLst>
          </p:cNvPr>
          <p:cNvSpPr/>
          <p:nvPr/>
        </p:nvSpPr>
        <p:spPr>
          <a:xfrm>
            <a:off x="11865816" y="5648589"/>
            <a:ext cx="4677248" cy="8713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collecting coins</a:t>
            </a:r>
            <a:endParaRPr lang="en-VN" sz="36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8FBB6F5-70AB-F390-9F9A-9CD14F9F7C63}"/>
              </a:ext>
            </a:extLst>
          </p:cNvPr>
          <p:cNvSpPr/>
          <p:nvPr/>
        </p:nvSpPr>
        <p:spPr>
          <a:xfrm>
            <a:off x="1163416" y="7619190"/>
            <a:ext cx="4094384" cy="990600"/>
          </a:xfrm>
          <a:prstGeom prst="roundRect">
            <a:avLst/>
          </a:prstGeom>
          <a:solidFill>
            <a:srgbClr val="4FB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</a:t>
            </a:r>
            <a:r>
              <a:rPr lang="en-VN" sz="3200" b="1" dirty="0"/>
              <a:t>aking dollhouse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4CA53F5-BCB5-4142-1979-7946956DD856}"/>
              </a:ext>
            </a:extLst>
          </p:cNvPr>
          <p:cNvSpPr/>
          <p:nvPr/>
        </p:nvSpPr>
        <p:spPr>
          <a:xfrm>
            <a:off x="5988335" y="7619190"/>
            <a:ext cx="4094384" cy="990600"/>
          </a:xfrm>
          <a:prstGeom prst="roundRect">
            <a:avLst/>
          </a:prstGeom>
          <a:solidFill>
            <a:srgbClr val="4FB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collecting coins</a:t>
            </a:r>
            <a:endParaRPr lang="en-VN" sz="3200" b="1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190EF5B-EFDA-1A98-211C-2EF9E5D63AFF}"/>
              </a:ext>
            </a:extLst>
          </p:cNvPr>
          <p:cNvSpPr/>
          <p:nvPr/>
        </p:nvSpPr>
        <p:spPr>
          <a:xfrm>
            <a:off x="10715977" y="7619190"/>
            <a:ext cx="4094384" cy="990600"/>
          </a:xfrm>
          <a:prstGeom prst="roundRect">
            <a:avLst/>
          </a:prstGeom>
          <a:solidFill>
            <a:srgbClr val="4FB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collecting teddy bears</a:t>
            </a:r>
            <a:endParaRPr lang="en-VN" sz="3200" b="1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52DF9FA-155D-0B1D-9ACD-BF20F682E79A}"/>
              </a:ext>
            </a:extLst>
          </p:cNvPr>
          <p:cNvSpPr/>
          <p:nvPr/>
        </p:nvSpPr>
        <p:spPr>
          <a:xfrm>
            <a:off x="1163416" y="8786510"/>
            <a:ext cx="4094384" cy="990600"/>
          </a:xfrm>
          <a:prstGeom prst="roundRect">
            <a:avLst/>
          </a:prstGeom>
          <a:solidFill>
            <a:srgbClr val="4FB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gardening</a:t>
            </a:r>
            <a:endParaRPr lang="en-VN" sz="3200" b="1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A5CEE2E-40AD-B961-C4E3-4A50D35A8C7C}"/>
              </a:ext>
            </a:extLst>
          </p:cNvPr>
          <p:cNvSpPr/>
          <p:nvPr/>
        </p:nvSpPr>
        <p:spPr>
          <a:xfrm>
            <a:off x="5988335" y="8786510"/>
            <a:ext cx="4094384" cy="990600"/>
          </a:xfrm>
          <a:prstGeom prst="roundRect">
            <a:avLst/>
          </a:prstGeom>
          <a:solidFill>
            <a:srgbClr val="4FB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horse riding</a:t>
            </a:r>
            <a:endParaRPr lang="en-VN" sz="3200" b="1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B2A824D-864E-7485-3F74-27AEF5EBE408}"/>
              </a:ext>
            </a:extLst>
          </p:cNvPr>
          <p:cNvSpPr/>
          <p:nvPr/>
        </p:nvSpPr>
        <p:spPr>
          <a:xfrm>
            <a:off x="10715977" y="8786510"/>
            <a:ext cx="4094384" cy="990600"/>
          </a:xfrm>
          <a:prstGeom prst="roundRect">
            <a:avLst/>
          </a:prstGeom>
          <a:solidFill>
            <a:srgbClr val="4FB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making models</a:t>
            </a:r>
            <a:endParaRPr lang="en-V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34" grpId="0"/>
      <p:bldP spid="35" grpId="0"/>
      <p:bldP spid="36" grpId="0"/>
      <p:bldP spid="37" grpId="0"/>
      <p:bldP spid="9" grpId="0" animBg="1"/>
      <p:bldP spid="9" grpId="1" animBg="1"/>
      <p:bldP spid="9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201" b="94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118717047" cy="6677834"/>
          </a:xfrm>
          <a:solidFill>
            <a:srgbClr val="F7D300"/>
          </a:solidFill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18572263" cy="6533054"/>
            </a:xfrm>
            <a:custGeom>
              <a:avLst/>
              <a:gdLst/>
              <a:ahLst/>
              <a:cxnLst/>
              <a:rect l="l" t="t" r="r" b="b"/>
              <a:pathLst>
                <a:path w="118572263" h="6533054">
                  <a:moveTo>
                    <a:pt x="0" y="0"/>
                  </a:moveTo>
                  <a:lnTo>
                    <a:pt x="118572263" y="0"/>
                  </a:lnTo>
                  <a:lnTo>
                    <a:pt x="118572263" y="6533054"/>
                  </a:lnTo>
                  <a:lnTo>
                    <a:pt x="0" y="6533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18717045" cy="6677834"/>
            </a:xfrm>
            <a:custGeom>
              <a:avLst/>
              <a:gdLst/>
              <a:ahLst/>
              <a:cxnLst/>
              <a:rect l="l" t="t" r="r" b="b"/>
              <a:pathLst>
                <a:path w="118717045" h="6677834">
                  <a:moveTo>
                    <a:pt x="118572273" y="6533054"/>
                  </a:moveTo>
                  <a:lnTo>
                    <a:pt x="118717045" y="6533054"/>
                  </a:lnTo>
                  <a:lnTo>
                    <a:pt x="118717045" y="6677834"/>
                  </a:lnTo>
                  <a:lnTo>
                    <a:pt x="118572273" y="6677834"/>
                  </a:lnTo>
                  <a:lnTo>
                    <a:pt x="118572273" y="65330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533054"/>
                  </a:lnTo>
                  <a:lnTo>
                    <a:pt x="0" y="6533054"/>
                  </a:lnTo>
                  <a:lnTo>
                    <a:pt x="0" y="144780"/>
                  </a:lnTo>
                  <a:close/>
                  <a:moveTo>
                    <a:pt x="0" y="6533054"/>
                  </a:moveTo>
                  <a:lnTo>
                    <a:pt x="144780" y="6533054"/>
                  </a:lnTo>
                  <a:lnTo>
                    <a:pt x="144780" y="6677834"/>
                  </a:lnTo>
                  <a:lnTo>
                    <a:pt x="0" y="6677834"/>
                  </a:lnTo>
                  <a:lnTo>
                    <a:pt x="0" y="6533054"/>
                  </a:lnTo>
                  <a:close/>
                  <a:moveTo>
                    <a:pt x="118572273" y="144780"/>
                  </a:moveTo>
                  <a:lnTo>
                    <a:pt x="118717045" y="144780"/>
                  </a:lnTo>
                  <a:lnTo>
                    <a:pt x="118717045" y="6533054"/>
                  </a:lnTo>
                  <a:lnTo>
                    <a:pt x="118572273" y="6533054"/>
                  </a:lnTo>
                  <a:lnTo>
                    <a:pt x="118572273" y="144780"/>
                  </a:lnTo>
                  <a:close/>
                  <a:moveTo>
                    <a:pt x="144780" y="6533054"/>
                  </a:moveTo>
                  <a:lnTo>
                    <a:pt x="118572273" y="6533054"/>
                  </a:lnTo>
                  <a:lnTo>
                    <a:pt x="118572273" y="6677834"/>
                  </a:lnTo>
                  <a:lnTo>
                    <a:pt x="144780" y="6677834"/>
                  </a:lnTo>
                  <a:lnTo>
                    <a:pt x="144780" y="6533054"/>
                  </a:lnTo>
                  <a:close/>
                  <a:moveTo>
                    <a:pt x="118572273" y="0"/>
                  </a:moveTo>
                  <a:lnTo>
                    <a:pt x="118717045" y="0"/>
                  </a:lnTo>
                  <a:lnTo>
                    <a:pt x="118717045" y="144780"/>
                  </a:lnTo>
                  <a:lnTo>
                    <a:pt x="118572273" y="144780"/>
                  </a:lnTo>
                  <a:lnTo>
                    <a:pt x="11857227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8572273" y="0"/>
                  </a:lnTo>
                  <a:lnTo>
                    <a:pt x="11857227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7865" y="425847"/>
            <a:ext cx="885028" cy="177006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447800" y="1637756"/>
            <a:ext cx="14706600" cy="555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6600" dirty="0">
                <a:solidFill>
                  <a:srgbClr val="000000"/>
                </a:solidFill>
                <a:latin typeface="Montserrat Semi-Bold"/>
              </a:rPr>
              <a:t>RECAP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21254" y="1432244"/>
            <a:ext cx="619125" cy="619125"/>
          </a:xfrm>
          <a:prstGeom prst="rect">
            <a:avLst/>
          </a:prstGeom>
        </p:spPr>
      </p:pic>
      <p:sp>
        <p:nvSpPr>
          <p:cNvPr id="32" name="TextBox 24">
            <a:extLst>
              <a:ext uri="{FF2B5EF4-FFF2-40B4-BE49-F238E27FC236}">
                <a16:creationId xmlns:a16="http://schemas.microsoft.com/office/drawing/2014/main" id="{50B7560A-EA60-5F4A-B8EC-9151E34F2117}"/>
              </a:ext>
            </a:extLst>
          </p:cNvPr>
          <p:cNvSpPr txBox="1"/>
          <p:nvPr/>
        </p:nvSpPr>
        <p:spPr>
          <a:xfrm>
            <a:off x="15605627" y="342900"/>
            <a:ext cx="1984507" cy="342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English 7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B1675C9-BF23-44E6-4F75-44577417F64C}"/>
              </a:ext>
            </a:extLst>
          </p:cNvPr>
          <p:cNvSpPr/>
          <p:nvPr/>
        </p:nvSpPr>
        <p:spPr>
          <a:xfrm>
            <a:off x="7010400" y="3695700"/>
            <a:ext cx="3886200" cy="1045449"/>
          </a:xfrm>
          <a:prstGeom prst="roundRect">
            <a:avLst/>
          </a:prstGeom>
          <a:solidFill>
            <a:srgbClr val="F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535CDC3-97BF-5031-8D98-EA0C2AFB3FEB}"/>
              </a:ext>
            </a:extLst>
          </p:cNvPr>
          <p:cNvSpPr/>
          <p:nvPr/>
        </p:nvSpPr>
        <p:spPr>
          <a:xfrm>
            <a:off x="9857509" y="7498773"/>
            <a:ext cx="3886200" cy="1045449"/>
          </a:xfrm>
          <a:prstGeom prst="roundRect">
            <a:avLst/>
          </a:prstGeom>
          <a:solidFill>
            <a:srgbClr val="F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C9DC11-2460-BFDC-0FD3-22C5794A225E}"/>
              </a:ext>
            </a:extLst>
          </p:cNvPr>
          <p:cNvSpPr txBox="1"/>
          <p:nvPr/>
        </p:nvSpPr>
        <p:spPr>
          <a:xfrm>
            <a:off x="830816" y="2802157"/>
            <a:ext cx="16923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 b="1" dirty="0"/>
              <a:t>1. </a:t>
            </a:r>
            <a:r>
              <a:rPr lang="en-VN" sz="6000" dirty="0"/>
              <a:t>What did we learn today?</a:t>
            </a:r>
          </a:p>
          <a:p>
            <a:r>
              <a:rPr lang="en-VN" sz="6000" b="1" dirty="0"/>
              <a:t>A</a:t>
            </a:r>
            <a:r>
              <a:rPr lang="en-VN" sz="6000" dirty="0"/>
              <a:t>. My school			</a:t>
            </a:r>
            <a:r>
              <a:rPr lang="en-VN" sz="6000" b="1" dirty="0"/>
              <a:t>B</a:t>
            </a:r>
            <a:r>
              <a:rPr lang="en-VN" sz="6000" dirty="0"/>
              <a:t>. Hobbies			</a:t>
            </a:r>
            <a:r>
              <a:rPr lang="en-VN" sz="6000" b="1" dirty="0"/>
              <a:t>C</a:t>
            </a:r>
            <a:r>
              <a:rPr lang="en-VN" sz="6000" dirty="0"/>
              <a:t>. Sports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4C349-2485-6519-4D24-17D9B44DF46A}"/>
              </a:ext>
            </a:extLst>
          </p:cNvPr>
          <p:cNvSpPr txBox="1"/>
          <p:nvPr/>
        </p:nvSpPr>
        <p:spPr>
          <a:xfrm>
            <a:off x="848401" y="5668449"/>
            <a:ext cx="16923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 b="1" dirty="0"/>
              <a:t>2. </a:t>
            </a:r>
            <a:r>
              <a:rPr lang="en-VN" sz="6000" dirty="0"/>
              <a:t>Odd one out.</a:t>
            </a:r>
          </a:p>
          <a:p>
            <a:r>
              <a:rPr lang="en-VN" sz="6000" dirty="0"/>
              <a:t>A. horse riding						B. making models</a:t>
            </a:r>
          </a:p>
          <a:p>
            <a:r>
              <a:rPr lang="en-VN" sz="6000" dirty="0"/>
              <a:t>C. gardening						D. hobbies</a:t>
            </a:r>
          </a:p>
        </p:txBody>
      </p:sp>
    </p:spTree>
    <p:extLst>
      <p:ext uri="{BB962C8B-B14F-4D97-AF65-F5344CB8AC3E}">
        <p14:creationId xmlns:p14="http://schemas.microsoft.com/office/powerpoint/2010/main" val="418526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3201" b="94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118717047" cy="6677834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18572263" cy="6533054"/>
            </a:xfrm>
            <a:custGeom>
              <a:avLst/>
              <a:gdLst/>
              <a:ahLst/>
              <a:cxnLst/>
              <a:rect l="l" t="t" r="r" b="b"/>
              <a:pathLst>
                <a:path w="118572263" h="6533054">
                  <a:moveTo>
                    <a:pt x="0" y="0"/>
                  </a:moveTo>
                  <a:lnTo>
                    <a:pt x="118572263" y="0"/>
                  </a:lnTo>
                  <a:lnTo>
                    <a:pt x="118572263" y="6533054"/>
                  </a:lnTo>
                  <a:lnTo>
                    <a:pt x="0" y="6533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BD9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8717045" cy="6677834"/>
            </a:xfrm>
            <a:custGeom>
              <a:avLst/>
              <a:gdLst/>
              <a:ahLst/>
              <a:cxnLst/>
              <a:rect l="l" t="t" r="r" b="b"/>
              <a:pathLst>
                <a:path w="118717045" h="6677834">
                  <a:moveTo>
                    <a:pt x="118572273" y="6533054"/>
                  </a:moveTo>
                  <a:lnTo>
                    <a:pt x="118717045" y="6533054"/>
                  </a:lnTo>
                  <a:lnTo>
                    <a:pt x="118717045" y="6677834"/>
                  </a:lnTo>
                  <a:lnTo>
                    <a:pt x="118572273" y="6677834"/>
                  </a:lnTo>
                  <a:lnTo>
                    <a:pt x="118572273" y="65330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533054"/>
                  </a:lnTo>
                  <a:lnTo>
                    <a:pt x="0" y="6533054"/>
                  </a:lnTo>
                  <a:lnTo>
                    <a:pt x="0" y="144780"/>
                  </a:lnTo>
                  <a:close/>
                  <a:moveTo>
                    <a:pt x="0" y="6533054"/>
                  </a:moveTo>
                  <a:lnTo>
                    <a:pt x="144780" y="6533054"/>
                  </a:lnTo>
                  <a:lnTo>
                    <a:pt x="144780" y="6677834"/>
                  </a:lnTo>
                  <a:lnTo>
                    <a:pt x="0" y="6677834"/>
                  </a:lnTo>
                  <a:lnTo>
                    <a:pt x="0" y="6533054"/>
                  </a:lnTo>
                  <a:close/>
                  <a:moveTo>
                    <a:pt x="118572273" y="144780"/>
                  </a:moveTo>
                  <a:lnTo>
                    <a:pt x="118717045" y="144780"/>
                  </a:lnTo>
                  <a:lnTo>
                    <a:pt x="118717045" y="6533054"/>
                  </a:lnTo>
                  <a:lnTo>
                    <a:pt x="118572273" y="6533054"/>
                  </a:lnTo>
                  <a:lnTo>
                    <a:pt x="118572273" y="144780"/>
                  </a:lnTo>
                  <a:close/>
                  <a:moveTo>
                    <a:pt x="144780" y="6533054"/>
                  </a:moveTo>
                  <a:lnTo>
                    <a:pt x="118572273" y="6533054"/>
                  </a:lnTo>
                  <a:lnTo>
                    <a:pt x="118572273" y="6677834"/>
                  </a:lnTo>
                  <a:lnTo>
                    <a:pt x="144780" y="6677834"/>
                  </a:lnTo>
                  <a:lnTo>
                    <a:pt x="144780" y="6533054"/>
                  </a:lnTo>
                  <a:close/>
                  <a:moveTo>
                    <a:pt x="118572273" y="0"/>
                  </a:moveTo>
                  <a:lnTo>
                    <a:pt x="118717045" y="0"/>
                  </a:lnTo>
                  <a:lnTo>
                    <a:pt x="118717045" y="144780"/>
                  </a:lnTo>
                  <a:lnTo>
                    <a:pt x="118572273" y="144780"/>
                  </a:lnTo>
                  <a:lnTo>
                    <a:pt x="11857227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8572273" y="0"/>
                  </a:lnTo>
                  <a:lnTo>
                    <a:pt x="11857227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7865" y="425847"/>
            <a:ext cx="885028" cy="17700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387638" y="342900"/>
            <a:ext cx="1297098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File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840337" y="342900"/>
            <a:ext cx="1297098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Edit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293036" y="342900"/>
            <a:ext cx="1297098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View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799114" y="3722446"/>
            <a:ext cx="12689773" cy="5351035"/>
            <a:chOff x="0" y="0"/>
            <a:chExt cx="82376002" cy="34736390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82231225" cy="34591609"/>
            </a:xfrm>
            <a:custGeom>
              <a:avLst/>
              <a:gdLst/>
              <a:ahLst/>
              <a:cxnLst/>
              <a:rect l="l" t="t" r="r" b="b"/>
              <a:pathLst>
                <a:path w="82231225" h="34591609">
                  <a:moveTo>
                    <a:pt x="0" y="0"/>
                  </a:moveTo>
                  <a:lnTo>
                    <a:pt x="82231225" y="0"/>
                  </a:lnTo>
                  <a:lnTo>
                    <a:pt x="82231225" y="34591609"/>
                  </a:lnTo>
                  <a:lnTo>
                    <a:pt x="0" y="34591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5663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82376001" cy="34736391"/>
            </a:xfrm>
            <a:custGeom>
              <a:avLst/>
              <a:gdLst/>
              <a:ahLst/>
              <a:cxnLst/>
              <a:rect l="l" t="t" r="r" b="b"/>
              <a:pathLst>
                <a:path w="82376001" h="34736391">
                  <a:moveTo>
                    <a:pt x="82231223" y="34591609"/>
                  </a:moveTo>
                  <a:lnTo>
                    <a:pt x="82376001" y="34591609"/>
                  </a:lnTo>
                  <a:lnTo>
                    <a:pt x="82376001" y="34736391"/>
                  </a:lnTo>
                  <a:lnTo>
                    <a:pt x="82231223" y="34736391"/>
                  </a:lnTo>
                  <a:lnTo>
                    <a:pt x="82231223" y="3459160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4591609"/>
                  </a:lnTo>
                  <a:lnTo>
                    <a:pt x="0" y="34591609"/>
                  </a:lnTo>
                  <a:lnTo>
                    <a:pt x="0" y="144780"/>
                  </a:lnTo>
                  <a:close/>
                  <a:moveTo>
                    <a:pt x="0" y="34591609"/>
                  </a:moveTo>
                  <a:lnTo>
                    <a:pt x="144780" y="34591609"/>
                  </a:lnTo>
                  <a:lnTo>
                    <a:pt x="144780" y="34736391"/>
                  </a:lnTo>
                  <a:lnTo>
                    <a:pt x="0" y="34736391"/>
                  </a:lnTo>
                  <a:lnTo>
                    <a:pt x="0" y="34591609"/>
                  </a:lnTo>
                  <a:close/>
                  <a:moveTo>
                    <a:pt x="82231223" y="144780"/>
                  </a:moveTo>
                  <a:lnTo>
                    <a:pt x="82376001" y="144780"/>
                  </a:lnTo>
                  <a:lnTo>
                    <a:pt x="82376001" y="34591609"/>
                  </a:lnTo>
                  <a:lnTo>
                    <a:pt x="82231223" y="34591609"/>
                  </a:lnTo>
                  <a:lnTo>
                    <a:pt x="82231223" y="144780"/>
                  </a:lnTo>
                  <a:close/>
                  <a:moveTo>
                    <a:pt x="144780" y="34591609"/>
                  </a:moveTo>
                  <a:lnTo>
                    <a:pt x="82231223" y="34591609"/>
                  </a:lnTo>
                  <a:lnTo>
                    <a:pt x="82231223" y="34736391"/>
                  </a:lnTo>
                  <a:lnTo>
                    <a:pt x="144780" y="34736391"/>
                  </a:lnTo>
                  <a:lnTo>
                    <a:pt x="144780" y="34591609"/>
                  </a:lnTo>
                  <a:close/>
                  <a:moveTo>
                    <a:pt x="82231223" y="0"/>
                  </a:moveTo>
                  <a:lnTo>
                    <a:pt x="82376001" y="0"/>
                  </a:lnTo>
                  <a:lnTo>
                    <a:pt x="82376001" y="144780"/>
                  </a:lnTo>
                  <a:lnTo>
                    <a:pt x="82231223" y="144780"/>
                  </a:lnTo>
                  <a:lnTo>
                    <a:pt x="822312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2231223" y="0"/>
                  </a:lnTo>
                  <a:lnTo>
                    <a:pt x="822312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799114" y="2162060"/>
            <a:ext cx="12689773" cy="1600200"/>
            <a:chOff x="0" y="0"/>
            <a:chExt cx="82376002" cy="10387742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82231225" cy="10242962"/>
            </a:xfrm>
            <a:custGeom>
              <a:avLst/>
              <a:gdLst/>
              <a:ahLst/>
              <a:cxnLst/>
              <a:rect l="l" t="t" r="r" b="b"/>
              <a:pathLst>
                <a:path w="82231225" h="10242962">
                  <a:moveTo>
                    <a:pt x="0" y="0"/>
                  </a:moveTo>
                  <a:lnTo>
                    <a:pt x="82231225" y="0"/>
                  </a:lnTo>
                  <a:lnTo>
                    <a:pt x="82231225" y="10242962"/>
                  </a:lnTo>
                  <a:lnTo>
                    <a:pt x="0" y="10242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16D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82376001" cy="10387742"/>
            </a:xfrm>
            <a:custGeom>
              <a:avLst/>
              <a:gdLst/>
              <a:ahLst/>
              <a:cxnLst/>
              <a:rect l="l" t="t" r="r" b="b"/>
              <a:pathLst>
                <a:path w="82376001" h="10387742">
                  <a:moveTo>
                    <a:pt x="82231223" y="10242962"/>
                  </a:moveTo>
                  <a:lnTo>
                    <a:pt x="82376001" y="10242962"/>
                  </a:lnTo>
                  <a:lnTo>
                    <a:pt x="82376001" y="10387742"/>
                  </a:lnTo>
                  <a:lnTo>
                    <a:pt x="82231223" y="10387742"/>
                  </a:lnTo>
                  <a:lnTo>
                    <a:pt x="82231223" y="102429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242962"/>
                  </a:lnTo>
                  <a:lnTo>
                    <a:pt x="0" y="10242962"/>
                  </a:lnTo>
                  <a:lnTo>
                    <a:pt x="0" y="144780"/>
                  </a:lnTo>
                  <a:close/>
                  <a:moveTo>
                    <a:pt x="0" y="10242962"/>
                  </a:moveTo>
                  <a:lnTo>
                    <a:pt x="144780" y="10242962"/>
                  </a:lnTo>
                  <a:lnTo>
                    <a:pt x="144780" y="10387742"/>
                  </a:lnTo>
                  <a:lnTo>
                    <a:pt x="0" y="10387742"/>
                  </a:lnTo>
                  <a:lnTo>
                    <a:pt x="0" y="10242962"/>
                  </a:lnTo>
                  <a:close/>
                  <a:moveTo>
                    <a:pt x="82231223" y="144780"/>
                  </a:moveTo>
                  <a:lnTo>
                    <a:pt x="82376001" y="144780"/>
                  </a:lnTo>
                  <a:lnTo>
                    <a:pt x="82376001" y="10242962"/>
                  </a:lnTo>
                  <a:lnTo>
                    <a:pt x="82231223" y="10242962"/>
                  </a:lnTo>
                  <a:lnTo>
                    <a:pt x="82231223" y="144780"/>
                  </a:lnTo>
                  <a:close/>
                  <a:moveTo>
                    <a:pt x="144780" y="10242962"/>
                  </a:moveTo>
                  <a:lnTo>
                    <a:pt x="82231223" y="10242962"/>
                  </a:lnTo>
                  <a:lnTo>
                    <a:pt x="82231223" y="10387742"/>
                  </a:lnTo>
                  <a:lnTo>
                    <a:pt x="144780" y="10387742"/>
                  </a:lnTo>
                  <a:lnTo>
                    <a:pt x="144780" y="10242962"/>
                  </a:lnTo>
                  <a:close/>
                  <a:moveTo>
                    <a:pt x="82231223" y="0"/>
                  </a:moveTo>
                  <a:lnTo>
                    <a:pt x="82376001" y="0"/>
                  </a:lnTo>
                  <a:lnTo>
                    <a:pt x="82376001" y="144780"/>
                  </a:lnTo>
                  <a:lnTo>
                    <a:pt x="82231223" y="144780"/>
                  </a:lnTo>
                  <a:lnTo>
                    <a:pt x="822312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2231223" y="0"/>
                  </a:lnTo>
                  <a:lnTo>
                    <a:pt x="822312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11758" y="2645856"/>
            <a:ext cx="602054" cy="60205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08064" y="2638211"/>
            <a:ext cx="609699" cy="60969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715478" y="2645856"/>
            <a:ext cx="602054" cy="60205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3976242" y="5266132"/>
            <a:ext cx="10335516" cy="2371118"/>
            <a:chOff x="0" y="0"/>
            <a:chExt cx="13780689" cy="3161491"/>
          </a:xfrm>
        </p:grpSpPr>
        <p:sp>
          <p:nvSpPr>
            <p:cNvPr id="20" name="TextBox 20"/>
            <p:cNvSpPr txBox="1"/>
            <p:nvPr/>
          </p:nvSpPr>
          <p:spPr>
            <a:xfrm>
              <a:off x="2983121" y="2470611"/>
              <a:ext cx="7814447" cy="690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Bold"/>
                  <a:ea typeface="+mn-ea"/>
                  <a:cs typeface="+mn-cs"/>
                </a:rPr>
                <a:t>See You Next Time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13780689" cy="2327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374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5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N Jambore Bold"/>
                  <a:ea typeface="+mn-ea"/>
                  <a:cs typeface="+mn-cs"/>
                </a:rPr>
                <a:t>THANK YOU</a:t>
              </a: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82893" y="1673152"/>
            <a:ext cx="2539817" cy="253981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619519" y="7721070"/>
            <a:ext cx="3782712" cy="378271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919597" y="4212969"/>
            <a:ext cx="668247" cy="66824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84347" y="8022969"/>
            <a:ext cx="668247" cy="66824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707937" y="4212969"/>
            <a:ext cx="882197" cy="88219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372687" y="8022969"/>
            <a:ext cx="882197" cy="88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1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02607" y="543020"/>
            <a:ext cx="4990909" cy="49909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118717047" cy="6677834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18572263" cy="6533054"/>
            </a:xfrm>
            <a:custGeom>
              <a:avLst/>
              <a:gdLst/>
              <a:ahLst/>
              <a:cxnLst/>
              <a:rect l="l" t="t" r="r" b="b"/>
              <a:pathLst>
                <a:path w="118572263" h="6533054">
                  <a:moveTo>
                    <a:pt x="0" y="0"/>
                  </a:moveTo>
                  <a:lnTo>
                    <a:pt x="118572263" y="0"/>
                  </a:lnTo>
                  <a:lnTo>
                    <a:pt x="118572263" y="6533054"/>
                  </a:lnTo>
                  <a:lnTo>
                    <a:pt x="0" y="6533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BD9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8717045" cy="6677834"/>
            </a:xfrm>
            <a:custGeom>
              <a:avLst/>
              <a:gdLst/>
              <a:ahLst/>
              <a:cxnLst/>
              <a:rect l="l" t="t" r="r" b="b"/>
              <a:pathLst>
                <a:path w="118717045" h="6677834">
                  <a:moveTo>
                    <a:pt x="118572273" y="6533054"/>
                  </a:moveTo>
                  <a:lnTo>
                    <a:pt x="118717045" y="6533054"/>
                  </a:lnTo>
                  <a:lnTo>
                    <a:pt x="118717045" y="6677834"/>
                  </a:lnTo>
                  <a:lnTo>
                    <a:pt x="118572273" y="6677834"/>
                  </a:lnTo>
                  <a:lnTo>
                    <a:pt x="118572273" y="65330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533054"/>
                  </a:lnTo>
                  <a:lnTo>
                    <a:pt x="0" y="6533054"/>
                  </a:lnTo>
                  <a:lnTo>
                    <a:pt x="0" y="144780"/>
                  </a:lnTo>
                  <a:close/>
                  <a:moveTo>
                    <a:pt x="0" y="6533054"/>
                  </a:moveTo>
                  <a:lnTo>
                    <a:pt x="144780" y="6533054"/>
                  </a:lnTo>
                  <a:lnTo>
                    <a:pt x="144780" y="6677834"/>
                  </a:lnTo>
                  <a:lnTo>
                    <a:pt x="0" y="6677834"/>
                  </a:lnTo>
                  <a:lnTo>
                    <a:pt x="0" y="6533054"/>
                  </a:lnTo>
                  <a:close/>
                  <a:moveTo>
                    <a:pt x="118572273" y="144780"/>
                  </a:moveTo>
                  <a:lnTo>
                    <a:pt x="118717045" y="144780"/>
                  </a:lnTo>
                  <a:lnTo>
                    <a:pt x="118717045" y="6533054"/>
                  </a:lnTo>
                  <a:lnTo>
                    <a:pt x="118572273" y="6533054"/>
                  </a:lnTo>
                  <a:lnTo>
                    <a:pt x="118572273" y="144780"/>
                  </a:lnTo>
                  <a:close/>
                  <a:moveTo>
                    <a:pt x="144780" y="6533054"/>
                  </a:moveTo>
                  <a:lnTo>
                    <a:pt x="118572273" y="6533054"/>
                  </a:lnTo>
                  <a:lnTo>
                    <a:pt x="118572273" y="6677834"/>
                  </a:lnTo>
                  <a:lnTo>
                    <a:pt x="144780" y="6677834"/>
                  </a:lnTo>
                  <a:lnTo>
                    <a:pt x="144780" y="6533054"/>
                  </a:lnTo>
                  <a:close/>
                  <a:moveTo>
                    <a:pt x="118572273" y="0"/>
                  </a:moveTo>
                  <a:lnTo>
                    <a:pt x="118717045" y="0"/>
                  </a:lnTo>
                  <a:lnTo>
                    <a:pt x="118717045" y="144780"/>
                  </a:lnTo>
                  <a:lnTo>
                    <a:pt x="118572273" y="144780"/>
                  </a:lnTo>
                  <a:lnTo>
                    <a:pt x="11857227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8572273" y="0"/>
                  </a:lnTo>
                  <a:lnTo>
                    <a:pt x="11857227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7865" y="425847"/>
            <a:ext cx="885028" cy="17700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881447" y="4421505"/>
            <a:ext cx="15532734" cy="4038600"/>
            <a:chOff x="0" y="0"/>
            <a:chExt cx="5324574" cy="13159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24574" cy="1315908"/>
            </a:xfrm>
            <a:custGeom>
              <a:avLst/>
              <a:gdLst/>
              <a:ahLst/>
              <a:cxnLst/>
              <a:rect l="l" t="t" r="r" b="b"/>
              <a:pathLst>
                <a:path w="5324574" h="1315908">
                  <a:moveTo>
                    <a:pt x="5200114" y="1315908"/>
                  </a:moveTo>
                  <a:lnTo>
                    <a:pt x="124460" y="1315908"/>
                  </a:lnTo>
                  <a:cubicBezTo>
                    <a:pt x="55880" y="1315908"/>
                    <a:pt x="0" y="1260028"/>
                    <a:pt x="0" y="11914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00114" y="0"/>
                  </a:lnTo>
                  <a:cubicBezTo>
                    <a:pt x="5268694" y="0"/>
                    <a:pt x="5324574" y="55880"/>
                    <a:pt x="5324574" y="124460"/>
                  </a:cubicBezTo>
                  <a:lnTo>
                    <a:pt x="5324574" y="1191448"/>
                  </a:lnTo>
                  <a:cubicBezTo>
                    <a:pt x="5324574" y="1260028"/>
                    <a:pt x="5268694" y="1315908"/>
                    <a:pt x="5200114" y="1315908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410459" y="2602081"/>
            <a:ext cx="946708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N Jambore"/>
                <a:ea typeface="+mn-ea"/>
                <a:cs typeface="+mn-cs"/>
              </a:rPr>
              <a:t>Objectives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54453" y="6138960"/>
            <a:ext cx="13786722" cy="603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000000"/>
                </a:solidFill>
                <a:latin typeface="Montserrat"/>
              </a:rPr>
              <a:t>lexical items related to ‘Hobbies’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8726" y="7682105"/>
            <a:ext cx="4990909" cy="4990909"/>
          </a:xfrm>
          <a:prstGeom prst="rect">
            <a:avLst/>
          </a:prstGeom>
        </p:spPr>
      </p:pic>
      <p:sp>
        <p:nvSpPr>
          <p:cNvPr id="28" name="TextBox 24">
            <a:extLst>
              <a:ext uri="{FF2B5EF4-FFF2-40B4-BE49-F238E27FC236}">
                <a16:creationId xmlns:a16="http://schemas.microsoft.com/office/drawing/2014/main" id="{57F16191-4780-D64D-BB10-D3F3DA66AC42}"/>
              </a:ext>
            </a:extLst>
          </p:cNvPr>
          <p:cNvSpPr txBox="1"/>
          <p:nvPr/>
        </p:nvSpPr>
        <p:spPr>
          <a:xfrm>
            <a:off x="15605627" y="342900"/>
            <a:ext cx="1984507" cy="342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English 7</a:t>
            </a:r>
          </a:p>
        </p:txBody>
      </p:sp>
    </p:spTree>
    <p:extLst>
      <p:ext uri="{BB962C8B-B14F-4D97-AF65-F5344CB8AC3E}">
        <p14:creationId xmlns:p14="http://schemas.microsoft.com/office/powerpoint/2010/main" val="381466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201" b="9478"/>
          <a:stretch>
            <a:fillRect/>
          </a:stretch>
        </p:blipFill>
        <p:spPr>
          <a:xfrm>
            <a:off x="11151" y="529144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118717047" cy="6677834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18572263" cy="6533054"/>
            </a:xfrm>
            <a:custGeom>
              <a:avLst/>
              <a:gdLst/>
              <a:ahLst/>
              <a:cxnLst/>
              <a:rect l="l" t="t" r="r" b="b"/>
              <a:pathLst>
                <a:path w="118572263" h="6533054">
                  <a:moveTo>
                    <a:pt x="0" y="0"/>
                  </a:moveTo>
                  <a:lnTo>
                    <a:pt x="118572263" y="0"/>
                  </a:lnTo>
                  <a:lnTo>
                    <a:pt x="118572263" y="6533054"/>
                  </a:lnTo>
                  <a:lnTo>
                    <a:pt x="0" y="6533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BD9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8717045" cy="6677834"/>
            </a:xfrm>
            <a:custGeom>
              <a:avLst/>
              <a:gdLst/>
              <a:ahLst/>
              <a:cxnLst/>
              <a:rect l="l" t="t" r="r" b="b"/>
              <a:pathLst>
                <a:path w="118717045" h="6677834">
                  <a:moveTo>
                    <a:pt x="118572273" y="6533054"/>
                  </a:moveTo>
                  <a:lnTo>
                    <a:pt x="118717045" y="6533054"/>
                  </a:lnTo>
                  <a:lnTo>
                    <a:pt x="118717045" y="6677834"/>
                  </a:lnTo>
                  <a:lnTo>
                    <a:pt x="118572273" y="6677834"/>
                  </a:lnTo>
                  <a:lnTo>
                    <a:pt x="118572273" y="65330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533054"/>
                  </a:lnTo>
                  <a:lnTo>
                    <a:pt x="0" y="6533054"/>
                  </a:lnTo>
                  <a:lnTo>
                    <a:pt x="0" y="144780"/>
                  </a:lnTo>
                  <a:close/>
                  <a:moveTo>
                    <a:pt x="0" y="6533054"/>
                  </a:moveTo>
                  <a:lnTo>
                    <a:pt x="144780" y="6533054"/>
                  </a:lnTo>
                  <a:lnTo>
                    <a:pt x="144780" y="6677834"/>
                  </a:lnTo>
                  <a:lnTo>
                    <a:pt x="0" y="6677834"/>
                  </a:lnTo>
                  <a:lnTo>
                    <a:pt x="0" y="6533054"/>
                  </a:lnTo>
                  <a:close/>
                  <a:moveTo>
                    <a:pt x="118572273" y="144780"/>
                  </a:moveTo>
                  <a:lnTo>
                    <a:pt x="118717045" y="144780"/>
                  </a:lnTo>
                  <a:lnTo>
                    <a:pt x="118717045" y="6533054"/>
                  </a:lnTo>
                  <a:lnTo>
                    <a:pt x="118572273" y="6533054"/>
                  </a:lnTo>
                  <a:lnTo>
                    <a:pt x="118572273" y="144780"/>
                  </a:lnTo>
                  <a:close/>
                  <a:moveTo>
                    <a:pt x="144780" y="6533054"/>
                  </a:moveTo>
                  <a:lnTo>
                    <a:pt x="118572273" y="6533054"/>
                  </a:lnTo>
                  <a:lnTo>
                    <a:pt x="118572273" y="6677834"/>
                  </a:lnTo>
                  <a:lnTo>
                    <a:pt x="144780" y="6677834"/>
                  </a:lnTo>
                  <a:lnTo>
                    <a:pt x="144780" y="6533054"/>
                  </a:lnTo>
                  <a:close/>
                  <a:moveTo>
                    <a:pt x="118572273" y="0"/>
                  </a:moveTo>
                  <a:lnTo>
                    <a:pt x="118717045" y="0"/>
                  </a:lnTo>
                  <a:lnTo>
                    <a:pt x="118717045" y="144780"/>
                  </a:lnTo>
                  <a:lnTo>
                    <a:pt x="118572273" y="144780"/>
                  </a:lnTo>
                  <a:lnTo>
                    <a:pt x="11857227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8572273" y="0"/>
                  </a:lnTo>
                  <a:lnTo>
                    <a:pt x="11857227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7865" y="425847"/>
            <a:ext cx="885028" cy="17700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72403" y="6656049"/>
            <a:ext cx="284987" cy="284987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5605627" y="342900"/>
            <a:ext cx="1984507" cy="342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English 7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09613" y="2092623"/>
            <a:ext cx="6917445" cy="569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</a:rPr>
              <a:t>1. Who are they? 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8534400" y="1811464"/>
            <a:ext cx="8929953" cy="8081054"/>
            <a:chOff x="0" y="0"/>
            <a:chExt cx="7245612" cy="6205220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51" b="10351"/>
            <a:stretch/>
          </p:blipFill>
          <p:spPr>
            <a:xfrm>
              <a:off x="0" y="0"/>
              <a:ext cx="7245612" cy="6205220"/>
            </a:xfrm>
            <a:prstGeom prst="rect">
              <a:avLst/>
            </a:prstGeom>
          </p:spPr>
        </p:pic>
      </p:grpSp>
      <p:pic>
        <p:nvPicPr>
          <p:cNvPr id="38" name="Picture 7">
            <a:extLst>
              <a:ext uri="{FF2B5EF4-FFF2-40B4-BE49-F238E27FC236}">
                <a16:creationId xmlns:a16="http://schemas.microsoft.com/office/drawing/2014/main" id="{4491B3B3-83F1-A249-AA35-E87059E461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218407" y="4216288"/>
            <a:ext cx="1818768" cy="5449495"/>
          </a:xfrm>
          <a:prstGeom prst="rect">
            <a:avLst/>
          </a:prstGeom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1899B8E9-9149-364A-881A-FD4AE2652D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78000" y="4704827"/>
            <a:ext cx="2582965" cy="3770709"/>
          </a:xfrm>
          <a:prstGeom prst="rect">
            <a:avLst/>
          </a:prstGeom>
        </p:spPr>
      </p:pic>
      <p:pic>
        <p:nvPicPr>
          <p:cNvPr id="41" name="Picture 5">
            <a:extLst>
              <a:ext uri="{FF2B5EF4-FFF2-40B4-BE49-F238E27FC236}">
                <a16:creationId xmlns:a16="http://schemas.microsoft.com/office/drawing/2014/main" id="{A3139B80-3DE7-7C43-A1BE-0E3CF85500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844965" y="7419995"/>
            <a:ext cx="760662" cy="1021023"/>
          </a:xfrm>
          <a:prstGeom prst="rect">
            <a:avLst/>
          </a:prstGeom>
        </p:spPr>
      </p:pic>
      <p:pic>
        <p:nvPicPr>
          <p:cNvPr id="42" name="Picture 6">
            <a:extLst>
              <a:ext uri="{FF2B5EF4-FFF2-40B4-BE49-F238E27FC236}">
                <a16:creationId xmlns:a16="http://schemas.microsoft.com/office/drawing/2014/main" id="{722A1E6F-EE2A-384A-8D74-D2038E9107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419942" y="6331614"/>
            <a:ext cx="604552" cy="729175"/>
          </a:xfrm>
          <a:prstGeom prst="rect">
            <a:avLst/>
          </a:prstGeom>
        </p:spPr>
      </p:pic>
      <p:pic>
        <p:nvPicPr>
          <p:cNvPr id="43" name="Picture 8">
            <a:extLst>
              <a:ext uri="{FF2B5EF4-FFF2-40B4-BE49-F238E27FC236}">
                <a16:creationId xmlns:a16="http://schemas.microsoft.com/office/drawing/2014/main" id="{E5ABCBCC-47AA-164E-AFAE-A5222E6D36E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843670" y="4825426"/>
            <a:ext cx="730519" cy="1248750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1F662CA9-06CC-F240-AFC4-7126563CD36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784138" y="4927194"/>
            <a:ext cx="938080" cy="1045214"/>
          </a:xfrm>
          <a:prstGeom prst="rect">
            <a:avLst/>
          </a:prstGeom>
        </p:spPr>
      </p:pic>
      <p:pic>
        <p:nvPicPr>
          <p:cNvPr id="45" name="Picture 7">
            <a:extLst>
              <a:ext uri="{FF2B5EF4-FFF2-40B4-BE49-F238E27FC236}">
                <a16:creationId xmlns:a16="http://schemas.microsoft.com/office/drawing/2014/main" id="{3D8F6B94-0CFF-A94C-8868-34286FA6B3A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857355" y="7326868"/>
            <a:ext cx="2572645" cy="2146989"/>
          </a:xfrm>
          <a:prstGeom prst="rect">
            <a:avLst/>
          </a:prstGeom>
        </p:spPr>
      </p:pic>
      <p:pic>
        <p:nvPicPr>
          <p:cNvPr id="39" name="Picture 12">
            <a:extLst>
              <a:ext uri="{FF2B5EF4-FFF2-40B4-BE49-F238E27FC236}">
                <a16:creationId xmlns:a16="http://schemas.microsoft.com/office/drawing/2014/main" id="{FA908015-5B6D-7041-88BF-EC750813F06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248097" y="4498491"/>
            <a:ext cx="1229903" cy="5124596"/>
          </a:xfrm>
          <a:prstGeom prst="rect">
            <a:avLst/>
          </a:prstGeom>
        </p:spPr>
      </p:pic>
      <p:sp>
        <p:nvSpPr>
          <p:cNvPr id="46" name="TextBox 25">
            <a:extLst>
              <a:ext uri="{FF2B5EF4-FFF2-40B4-BE49-F238E27FC236}">
                <a16:creationId xmlns:a16="http://schemas.microsoft.com/office/drawing/2014/main" id="{4B216720-B405-E94C-8CEC-C60EBC4E9122}"/>
              </a:ext>
            </a:extLst>
          </p:cNvPr>
          <p:cNvSpPr txBox="1"/>
          <p:nvPr/>
        </p:nvSpPr>
        <p:spPr>
          <a:xfrm>
            <a:off x="609613" y="3117353"/>
            <a:ext cx="6917445" cy="569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itchFamily="2" charset="77"/>
                <a:sym typeface="Wingdings" pitchFamily="2" charset="2"/>
              </a:rPr>
              <a:t> Ann and Trang</a:t>
            </a:r>
            <a:endParaRPr kumimoji="0" lang="en-US" sz="370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Medium" pitchFamily="2" charset="77"/>
            </a:endParaRPr>
          </a:p>
        </p:txBody>
      </p:sp>
      <p:sp>
        <p:nvSpPr>
          <p:cNvPr id="47" name="TextBox 25">
            <a:extLst>
              <a:ext uri="{FF2B5EF4-FFF2-40B4-BE49-F238E27FC236}">
                <a16:creationId xmlns:a16="http://schemas.microsoft.com/office/drawing/2014/main" id="{AF49CF0B-CDFB-BB4F-835B-2C1CBD54BA73}"/>
              </a:ext>
            </a:extLst>
          </p:cNvPr>
          <p:cNvSpPr txBox="1"/>
          <p:nvPr/>
        </p:nvSpPr>
        <p:spPr>
          <a:xfrm>
            <a:off x="588445" y="4331270"/>
            <a:ext cx="6917445" cy="569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</a:rPr>
              <a:t>2.</a:t>
            </a:r>
            <a:r>
              <a:rPr kumimoji="0" lang="en-US" sz="370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</a:rPr>
              <a:t> </a:t>
            </a:r>
            <a:r>
              <a:rPr lang="en-US" sz="3700" dirty="0">
                <a:solidFill>
                  <a:srgbClr val="000000"/>
                </a:solidFill>
                <a:latin typeface="Montserrat Medium" pitchFamily="2" charset="77"/>
              </a:rPr>
              <a:t>Where are they?</a:t>
            </a:r>
            <a:endParaRPr kumimoji="0" lang="en-US" sz="37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 pitchFamily="2" charset="77"/>
            </a:endParaRPr>
          </a:p>
        </p:txBody>
      </p:sp>
      <p:sp>
        <p:nvSpPr>
          <p:cNvPr id="48" name="TextBox 25">
            <a:extLst>
              <a:ext uri="{FF2B5EF4-FFF2-40B4-BE49-F238E27FC236}">
                <a16:creationId xmlns:a16="http://schemas.microsoft.com/office/drawing/2014/main" id="{B748A62D-3DED-2D40-9C71-7DF1412D8E2E}"/>
              </a:ext>
            </a:extLst>
          </p:cNvPr>
          <p:cNvSpPr txBox="1"/>
          <p:nvPr/>
        </p:nvSpPr>
        <p:spPr>
          <a:xfrm>
            <a:off x="600342" y="5452679"/>
            <a:ext cx="6917445" cy="569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itchFamily="2" charset="77"/>
                <a:sym typeface="Wingdings" pitchFamily="2" charset="2"/>
              </a:rPr>
              <a:t> Trang’s house</a:t>
            </a:r>
            <a:endParaRPr kumimoji="0" lang="en-US" sz="370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Medium" pitchFamily="2" charset="77"/>
            </a:endParaRPr>
          </a:p>
        </p:txBody>
      </p:sp>
      <p:sp>
        <p:nvSpPr>
          <p:cNvPr id="49" name="TextBox 25">
            <a:extLst>
              <a:ext uri="{FF2B5EF4-FFF2-40B4-BE49-F238E27FC236}">
                <a16:creationId xmlns:a16="http://schemas.microsoft.com/office/drawing/2014/main" id="{80C5D207-ACBD-9E44-A5F6-E98BC54423A1}"/>
              </a:ext>
            </a:extLst>
          </p:cNvPr>
          <p:cNvSpPr txBox="1"/>
          <p:nvPr/>
        </p:nvSpPr>
        <p:spPr>
          <a:xfrm>
            <a:off x="620895" y="6578968"/>
            <a:ext cx="7907929" cy="569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dirty="0">
                <a:solidFill>
                  <a:srgbClr val="000000"/>
                </a:solidFill>
                <a:latin typeface="Montserrat Medium" pitchFamily="2" charset="77"/>
              </a:rPr>
              <a:t>3. What are they talking about?</a:t>
            </a:r>
            <a:endParaRPr kumimoji="0" lang="en-US" sz="37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 pitchFamily="2" charset="77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64C8675-12C2-354E-A6E1-AC843B106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1" t="35260" r="14126" b="42106"/>
          <a:stretch/>
        </p:blipFill>
        <p:spPr>
          <a:xfrm>
            <a:off x="748042" y="7705257"/>
            <a:ext cx="6718359" cy="1205195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76F1D3F-013B-1A46-A4F7-6C9A9F70BE9C}"/>
              </a:ext>
            </a:extLst>
          </p:cNvPr>
          <p:cNvSpPr txBox="1"/>
          <p:nvPr/>
        </p:nvSpPr>
        <p:spPr>
          <a:xfrm>
            <a:off x="9879556" y="4471483"/>
            <a:ext cx="1447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4000" b="1" dirty="0"/>
              <a:t>Ann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2CC55CE-2035-6F48-BD24-7406F0996A1A}"/>
              </a:ext>
            </a:extLst>
          </p:cNvPr>
          <p:cNvSpPr txBox="1"/>
          <p:nvPr/>
        </p:nvSpPr>
        <p:spPr>
          <a:xfrm>
            <a:off x="13281731" y="3738957"/>
            <a:ext cx="1447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4000" b="1" dirty="0"/>
              <a:t>Trang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40418D-35FB-094D-A888-2CF25326E240}"/>
              </a:ext>
            </a:extLst>
          </p:cNvPr>
          <p:cNvSpPr txBox="1"/>
          <p:nvPr/>
        </p:nvSpPr>
        <p:spPr>
          <a:xfrm>
            <a:off x="13281731" y="3738957"/>
            <a:ext cx="1447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</a:rPr>
              <a:t>Trang</a:t>
            </a:r>
          </a:p>
        </p:txBody>
      </p:sp>
    </p:spTree>
    <p:extLst>
      <p:ext uri="{BB962C8B-B14F-4D97-AF65-F5344CB8AC3E}">
        <p14:creationId xmlns:p14="http://schemas.microsoft.com/office/powerpoint/2010/main" val="70271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6" grpId="0"/>
      <p:bldP spid="47" grpId="0"/>
      <p:bldP spid="48" grpId="0"/>
      <p:bldP spid="49" grpId="0"/>
      <p:bldP spid="55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201" b="94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118717047" cy="6677834"/>
          </a:xfrm>
          <a:solidFill>
            <a:srgbClr val="F7D300"/>
          </a:solidFill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18572263" cy="6533054"/>
            </a:xfrm>
            <a:custGeom>
              <a:avLst/>
              <a:gdLst/>
              <a:ahLst/>
              <a:cxnLst/>
              <a:rect l="l" t="t" r="r" b="b"/>
              <a:pathLst>
                <a:path w="118572263" h="6533054">
                  <a:moveTo>
                    <a:pt x="0" y="0"/>
                  </a:moveTo>
                  <a:lnTo>
                    <a:pt x="118572263" y="0"/>
                  </a:lnTo>
                  <a:lnTo>
                    <a:pt x="118572263" y="6533054"/>
                  </a:lnTo>
                  <a:lnTo>
                    <a:pt x="0" y="6533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18717045" cy="6677834"/>
            </a:xfrm>
            <a:custGeom>
              <a:avLst/>
              <a:gdLst/>
              <a:ahLst/>
              <a:cxnLst/>
              <a:rect l="l" t="t" r="r" b="b"/>
              <a:pathLst>
                <a:path w="118717045" h="6677834">
                  <a:moveTo>
                    <a:pt x="118572273" y="6533054"/>
                  </a:moveTo>
                  <a:lnTo>
                    <a:pt x="118717045" y="6533054"/>
                  </a:lnTo>
                  <a:lnTo>
                    <a:pt x="118717045" y="6677834"/>
                  </a:lnTo>
                  <a:lnTo>
                    <a:pt x="118572273" y="6677834"/>
                  </a:lnTo>
                  <a:lnTo>
                    <a:pt x="118572273" y="65330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533054"/>
                  </a:lnTo>
                  <a:lnTo>
                    <a:pt x="0" y="6533054"/>
                  </a:lnTo>
                  <a:lnTo>
                    <a:pt x="0" y="144780"/>
                  </a:lnTo>
                  <a:close/>
                  <a:moveTo>
                    <a:pt x="0" y="6533054"/>
                  </a:moveTo>
                  <a:lnTo>
                    <a:pt x="144780" y="6533054"/>
                  </a:lnTo>
                  <a:lnTo>
                    <a:pt x="144780" y="6677834"/>
                  </a:lnTo>
                  <a:lnTo>
                    <a:pt x="0" y="6677834"/>
                  </a:lnTo>
                  <a:lnTo>
                    <a:pt x="0" y="6533054"/>
                  </a:lnTo>
                  <a:close/>
                  <a:moveTo>
                    <a:pt x="118572273" y="144780"/>
                  </a:moveTo>
                  <a:lnTo>
                    <a:pt x="118717045" y="144780"/>
                  </a:lnTo>
                  <a:lnTo>
                    <a:pt x="118717045" y="6533054"/>
                  </a:lnTo>
                  <a:lnTo>
                    <a:pt x="118572273" y="6533054"/>
                  </a:lnTo>
                  <a:lnTo>
                    <a:pt x="118572273" y="144780"/>
                  </a:lnTo>
                  <a:close/>
                  <a:moveTo>
                    <a:pt x="144780" y="6533054"/>
                  </a:moveTo>
                  <a:lnTo>
                    <a:pt x="118572273" y="6533054"/>
                  </a:lnTo>
                  <a:lnTo>
                    <a:pt x="118572273" y="6677834"/>
                  </a:lnTo>
                  <a:lnTo>
                    <a:pt x="144780" y="6677834"/>
                  </a:lnTo>
                  <a:lnTo>
                    <a:pt x="144780" y="6533054"/>
                  </a:lnTo>
                  <a:close/>
                  <a:moveTo>
                    <a:pt x="118572273" y="0"/>
                  </a:moveTo>
                  <a:lnTo>
                    <a:pt x="118717045" y="0"/>
                  </a:lnTo>
                  <a:lnTo>
                    <a:pt x="118717045" y="144780"/>
                  </a:lnTo>
                  <a:lnTo>
                    <a:pt x="118572273" y="144780"/>
                  </a:lnTo>
                  <a:lnTo>
                    <a:pt x="11857227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8572273" y="0"/>
                  </a:lnTo>
                  <a:lnTo>
                    <a:pt x="11857227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7865" y="425847"/>
            <a:ext cx="885028" cy="177006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447800" y="1510973"/>
            <a:ext cx="14706600" cy="473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4000" dirty="0">
                <a:solidFill>
                  <a:srgbClr val="000000"/>
                </a:solidFill>
                <a:latin typeface="Montserrat Semi-Bold"/>
              </a:rPr>
              <a:t>Exercise 1 (p.8) Listen and read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21254" y="1432244"/>
            <a:ext cx="619125" cy="619125"/>
          </a:xfrm>
          <a:prstGeom prst="rect">
            <a:avLst/>
          </a:prstGeom>
        </p:spPr>
      </p:pic>
      <p:sp>
        <p:nvSpPr>
          <p:cNvPr id="32" name="TextBox 24">
            <a:extLst>
              <a:ext uri="{FF2B5EF4-FFF2-40B4-BE49-F238E27FC236}">
                <a16:creationId xmlns:a16="http://schemas.microsoft.com/office/drawing/2014/main" id="{50B7560A-EA60-5F4A-B8EC-9151E34F2117}"/>
              </a:ext>
            </a:extLst>
          </p:cNvPr>
          <p:cNvSpPr txBox="1"/>
          <p:nvPr/>
        </p:nvSpPr>
        <p:spPr>
          <a:xfrm>
            <a:off x="15605627" y="342900"/>
            <a:ext cx="1984507" cy="342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English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FE9E91-4511-C840-ACFE-34BD8C1ACB7A}"/>
              </a:ext>
            </a:extLst>
          </p:cNvPr>
          <p:cNvSpPr txBox="1"/>
          <p:nvPr/>
        </p:nvSpPr>
        <p:spPr>
          <a:xfrm>
            <a:off x="494817" y="2249686"/>
            <a:ext cx="17209135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Ann</a:t>
            </a:r>
            <a:r>
              <a:rPr lang="en-US" sz="3800" dirty="0"/>
              <a:t>: Your house is very nice, Trang. </a:t>
            </a:r>
          </a:p>
          <a:p>
            <a:pPr algn="just"/>
            <a:r>
              <a:rPr lang="en-US" sz="3800" b="1" dirty="0">
                <a:solidFill>
                  <a:srgbClr val="00B050"/>
                </a:solidFill>
              </a:rPr>
              <a:t>Trang</a:t>
            </a:r>
            <a:r>
              <a:rPr lang="en-US" sz="3800" dirty="0"/>
              <a:t>: Thanks! Let's go upstairs. I'll show you my room. </a:t>
            </a:r>
          </a:p>
          <a:p>
            <a:pPr algn="just"/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Ann</a:t>
            </a:r>
            <a:r>
              <a:rPr lang="en-US" sz="3800" dirty="0"/>
              <a:t>: I love your dollhouse. It's amazing. Did you make it yourself? </a:t>
            </a:r>
          </a:p>
          <a:p>
            <a:pPr algn="just"/>
            <a:r>
              <a:rPr lang="en-US" sz="3800" b="1" dirty="0">
                <a:solidFill>
                  <a:srgbClr val="00B050"/>
                </a:solidFill>
              </a:rPr>
              <a:t>Trang: </a:t>
            </a:r>
            <a:r>
              <a:rPr lang="en-US" sz="3800" dirty="0"/>
              <a:t>Yes. My hobby is building dollhouses. </a:t>
            </a:r>
          </a:p>
          <a:p>
            <a:pPr algn="just"/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Ann</a:t>
            </a:r>
            <a:r>
              <a:rPr lang="en-US" sz="3800" dirty="0"/>
              <a:t>: Really? Is it hard to build one? </a:t>
            </a:r>
          </a:p>
          <a:p>
            <a:pPr algn="just"/>
            <a:r>
              <a:rPr lang="en-US" sz="3800" b="1" dirty="0">
                <a:solidFill>
                  <a:srgbClr val="00B050"/>
                </a:solidFill>
              </a:rPr>
              <a:t>Trang: </a:t>
            </a:r>
            <a:r>
              <a:rPr lang="en-US" sz="3800" dirty="0"/>
              <a:t>Not really. All you need is some cardboard and glue. Then just use a bit of creativity. What do you do in your free time? </a:t>
            </a:r>
          </a:p>
          <a:p>
            <a:pPr algn="just"/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Ann: </a:t>
            </a:r>
            <a:r>
              <a:rPr lang="en-US" sz="3800" dirty="0"/>
              <a:t>I like horse riding. </a:t>
            </a:r>
          </a:p>
          <a:p>
            <a:pPr algn="just"/>
            <a:r>
              <a:rPr lang="en-US" sz="3800" b="1" dirty="0">
                <a:solidFill>
                  <a:srgbClr val="00B050"/>
                </a:solidFill>
              </a:rPr>
              <a:t>Trang: </a:t>
            </a:r>
            <a:r>
              <a:rPr lang="en-US" sz="3800" dirty="0"/>
              <a:t>That's rather unusual. Not many people do that. </a:t>
            </a:r>
          </a:p>
          <a:p>
            <a:pPr algn="just"/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Ann: </a:t>
            </a:r>
            <a:r>
              <a:rPr lang="en-US" sz="3800" dirty="0"/>
              <a:t>Actually, it's more common than you think. There are some horse riding clubs in Ha </a:t>
            </a:r>
            <a:r>
              <a:rPr lang="en-US" sz="3800" dirty="0" err="1"/>
              <a:t>Noi</a:t>
            </a:r>
            <a:r>
              <a:rPr lang="en-US" sz="3800" dirty="0"/>
              <a:t> now. I go to the Riders' Club every Sunday. </a:t>
            </a:r>
          </a:p>
          <a:p>
            <a:pPr algn="just"/>
            <a:r>
              <a:rPr lang="en-US" sz="3800" b="1" dirty="0">
                <a:solidFill>
                  <a:srgbClr val="00B050"/>
                </a:solidFill>
              </a:rPr>
              <a:t>Trang: </a:t>
            </a:r>
            <a:r>
              <a:rPr lang="en-US" sz="3800" dirty="0"/>
              <a:t>I'd love to go to your club this Sunday. I want to learn how to ride. </a:t>
            </a:r>
          </a:p>
          <a:p>
            <a:pPr algn="just"/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Ann</a:t>
            </a:r>
            <a:r>
              <a:rPr lang="en-US" sz="3800" dirty="0"/>
              <a:t>: Sure. My lesson starts at 8 a.m.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C93E69-68BE-B245-8690-A326064120E9}"/>
              </a:ext>
            </a:extLst>
          </p:cNvPr>
          <p:cNvSpPr txBox="1"/>
          <p:nvPr/>
        </p:nvSpPr>
        <p:spPr>
          <a:xfrm>
            <a:off x="494816" y="2249686"/>
            <a:ext cx="17209135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Ann</a:t>
            </a:r>
            <a:r>
              <a:rPr lang="en-US" sz="3800" dirty="0"/>
              <a:t>: Your house is very nice, Trang. </a:t>
            </a:r>
          </a:p>
          <a:p>
            <a:pPr algn="just"/>
            <a:r>
              <a:rPr lang="en-US" sz="3800" b="1" dirty="0">
                <a:solidFill>
                  <a:srgbClr val="00B050"/>
                </a:solidFill>
              </a:rPr>
              <a:t>Trang</a:t>
            </a:r>
            <a:r>
              <a:rPr lang="en-US" sz="3800" dirty="0"/>
              <a:t>: Thanks! Let's go upstairs. I'll show you my room. </a:t>
            </a:r>
          </a:p>
          <a:p>
            <a:pPr algn="just"/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Ann</a:t>
            </a:r>
            <a:r>
              <a:rPr lang="en-US" sz="3800" dirty="0"/>
              <a:t>: I love your dollhouse. It's amazing. Did you make it yourself? </a:t>
            </a:r>
          </a:p>
          <a:p>
            <a:pPr algn="just"/>
            <a:r>
              <a:rPr lang="en-US" sz="3800" b="1" dirty="0">
                <a:solidFill>
                  <a:srgbClr val="00B050"/>
                </a:solidFill>
              </a:rPr>
              <a:t>Trang: </a:t>
            </a:r>
            <a:r>
              <a:rPr lang="en-US" sz="3800" dirty="0"/>
              <a:t>Yes. My hobby is </a:t>
            </a:r>
            <a:r>
              <a:rPr lang="en-US" sz="3800" b="1" dirty="0">
                <a:highlight>
                  <a:srgbClr val="FFFF00"/>
                </a:highlight>
              </a:rPr>
              <a:t>building dollhouses. </a:t>
            </a:r>
          </a:p>
          <a:p>
            <a:pPr algn="just"/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Ann</a:t>
            </a:r>
            <a:r>
              <a:rPr lang="en-US" sz="3800" dirty="0"/>
              <a:t>: Really? Is it hard to build one? </a:t>
            </a:r>
          </a:p>
          <a:p>
            <a:pPr algn="just"/>
            <a:r>
              <a:rPr lang="en-US" sz="3800" b="1" dirty="0">
                <a:solidFill>
                  <a:srgbClr val="00B050"/>
                </a:solidFill>
              </a:rPr>
              <a:t>Trang: </a:t>
            </a:r>
            <a:r>
              <a:rPr lang="en-US" sz="3800" dirty="0"/>
              <a:t>Not really. All you need is some cardboard and glue. Then just use a bit of creativity. What do you do in your free time? </a:t>
            </a:r>
          </a:p>
          <a:p>
            <a:pPr algn="just"/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Ann: </a:t>
            </a:r>
            <a:r>
              <a:rPr lang="en-US" sz="3800" dirty="0"/>
              <a:t>I like </a:t>
            </a:r>
            <a:r>
              <a:rPr lang="en-US" sz="3800" b="1" dirty="0">
                <a:highlight>
                  <a:srgbClr val="FFFF00"/>
                </a:highlight>
              </a:rPr>
              <a:t>horse riding. </a:t>
            </a:r>
          </a:p>
          <a:p>
            <a:pPr algn="just"/>
            <a:r>
              <a:rPr lang="en-US" sz="3800" b="1" dirty="0">
                <a:solidFill>
                  <a:srgbClr val="00B050"/>
                </a:solidFill>
              </a:rPr>
              <a:t>Trang: </a:t>
            </a:r>
            <a:r>
              <a:rPr lang="en-US" sz="3800" dirty="0"/>
              <a:t>That's rather unusual. Not many people do that. </a:t>
            </a:r>
          </a:p>
          <a:p>
            <a:pPr algn="just"/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Ann: </a:t>
            </a:r>
            <a:r>
              <a:rPr lang="en-US" sz="3800" dirty="0"/>
              <a:t>Actually, it's more common than you think. There are some horse riding clubs in Ha </a:t>
            </a:r>
            <a:r>
              <a:rPr lang="en-US" sz="3800" dirty="0" err="1"/>
              <a:t>Noi</a:t>
            </a:r>
            <a:r>
              <a:rPr lang="en-US" sz="3800" dirty="0"/>
              <a:t> now. I go to the Riders' Club every Sunday. </a:t>
            </a:r>
          </a:p>
          <a:p>
            <a:pPr algn="just"/>
            <a:r>
              <a:rPr lang="en-US" sz="3800" b="1" dirty="0">
                <a:solidFill>
                  <a:srgbClr val="00B050"/>
                </a:solidFill>
              </a:rPr>
              <a:t>Trang: </a:t>
            </a:r>
            <a:r>
              <a:rPr lang="en-US" sz="3800" dirty="0"/>
              <a:t>I'd love to go to your club this Sunday. I want to learn how to ride. </a:t>
            </a:r>
          </a:p>
          <a:p>
            <a:pPr algn="just"/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Ann</a:t>
            </a:r>
            <a:r>
              <a:rPr lang="en-US" sz="3800" dirty="0"/>
              <a:t>: Sure. My lesson starts at 8 a.m. </a:t>
            </a:r>
          </a:p>
        </p:txBody>
      </p:sp>
    </p:spTree>
    <p:extLst>
      <p:ext uri="{BB962C8B-B14F-4D97-AF65-F5344CB8AC3E}">
        <p14:creationId xmlns:p14="http://schemas.microsoft.com/office/powerpoint/2010/main" val="216097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201" b="94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118717047" cy="6677834"/>
          </a:xfrm>
          <a:solidFill>
            <a:srgbClr val="F7D300"/>
          </a:solidFill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18572263" cy="6533054"/>
            </a:xfrm>
            <a:custGeom>
              <a:avLst/>
              <a:gdLst/>
              <a:ahLst/>
              <a:cxnLst/>
              <a:rect l="l" t="t" r="r" b="b"/>
              <a:pathLst>
                <a:path w="118572263" h="6533054">
                  <a:moveTo>
                    <a:pt x="0" y="0"/>
                  </a:moveTo>
                  <a:lnTo>
                    <a:pt x="118572263" y="0"/>
                  </a:lnTo>
                  <a:lnTo>
                    <a:pt x="118572263" y="6533054"/>
                  </a:lnTo>
                  <a:lnTo>
                    <a:pt x="0" y="6533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18717045" cy="6677834"/>
            </a:xfrm>
            <a:custGeom>
              <a:avLst/>
              <a:gdLst/>
              <a:ahLst/>
              <a:cxnLst/>
              <a:rect l="l" t="t" r="r" b="b"/>
              <a:pathLst>
                <a:path w="118717045" h="6677834">
                  <a:moveTo>
                    <a:pt x="118572273" y="6533054"/>
                  </a:moveTo>
                  <a:lnTo>
                    <a:pt x="118717045" y="6533054"/>
                  </a:lnTo>
                  <a:lnTo>
                    <a:pt x="118717045" y="6677834"/>
                  </a:lnTo>
                  <a:lnTo>
                    <a:pt x="118572273" y="6677834"/>
                  </a:lnTo>
                  <a:lnTo>
                    <a:pt x="118572273" y="65330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533054"/>
                  </a:lnTo>
                  <a:lnTo>
                    <a:pt x="0" y="6533054"/>
                  </a:lnTo>
                  <a:lnTo>
                    <a:pt x="0" y="144780"/>
                  </a:lnTo>
                  <a:close/>
                  <a:moveTo>
                    <a:pt x="0" y="6533054"/>
                  </a:moveTo>
                  <a:lnTo>
                    <a:pt x="144780" y="6533054"/>
                  </a:lnTo>
                  <a:lnTo>
                    <a:pt x="144780" y="6677834"/>
                  </a:lnTo>
                  <a:lnTo>
                    <a:pt x="0" y="6677834"/>
                  </a:lnTo>
                  <a:lnTo>
                    <a:pt x="0" y="6533054"/>
                  </a:lnTo>
                  <a:close/>
                  <a:moveTo>
                    <a:pt x="118572273" y="144780"/>
                  </a:moveTo>
                  <a:lnTo>
                    <a:pt x="118717045" y="144780"/>
                  </a:lnTo>
                  <a:lnTo>
                    <a:pt x="118717045" y="6533054"/>
                  </a:lnTo>
                  <a:lnTo>
                    <a:pt x="118572273" y="6533054"/>
                  </a:lnTo>
                  <a:lnTo>
                    <a:pt x="118572273" y="144780"/>
                  </a:lnTo>
                  <a:close/>
                  <a:moveTo>
                    <a:pt x="144780" y="6533054"/>
                  </a:moveTo>
                  <a:lnTo>
                    <a:pt x="118572273" y="6533054"/>
                  </a:lnTo>
                  <a:lnTo>
                    <a:pt x="118572273" y="6677834"/>
                  </a:lnTo>
                  <a:lnTo>
                    <a:pt x="144780" y="6677834"/>
                  </a:lnTo>
                  <a:lnTo>
                    <a:pt x="144780" y="6533054"/>
                  </a:lnTo>
                  <a:close/>
                  <a:moveTo>
                    <a:pt x="118572273" y="0"/>
                  </a:moveTo>
                  <a:lnTo>
                    <a:pt x="118717045" y="0"/>
                  </a:lnTo>
                  <a:lnTo>
                    <a:pt x="118717045" y="144780"/>
                  </a:lnTo>
                  <a:lnTo>
                    <a:pt x="118572273" y="144780"/>
                  </a:lnTo>
                  <a:lnTo>
                    <a:pt x="11857227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8572273" y="0"/>
                  </a:lnTo>
                  <a:lnTo>
                    <a:pt x="11857227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7865" y="425847"/>
            <a:ext cx="885028" cy="177006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447800" y="1510973"/>
            <a:ext cx="14706600" cy="473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4000" dirty="0">
                <a:solidFill>
                  <a:srgbClr val="000000"/>
                </a:solidFill>
                <a:latin typeface="Montserrat Semi-Bold"/>
              </a:rPr>
              <a:t>Exercise 1 (p.8) Listen and read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21254" y="1432244"/>
            <a:ext cx="619125" cy="619125"/>
          </a:xfrm>
          <a:prstGeom prst="rect">
            <a:avLst/>
          </a:prstGeom>
        </p:spPr>
      </p:pic>
      <p:sp>
        <p:nvSpPr>
          <p:cNvPr id="32" name="TextBox 24">
            <a:extLst>
              <a:ext uri="{FF2B5EF4-FFF2-40B4-BE49-F238E27FC236}">
                <a16:creationId xmlns:a16="http://schemas.microsoft.com/office/drawing/2014/main" id="{50B7560A-EA60-5F4A-B8EC-9151E34F2117}"/>
              </a:ext>
            </a:extLst>
          </p:cNvPr>
          <p:cNvSpPr txBox="1"/>
          <p:nvPr/>
        </p:nvSpPr>
        <p:spPr>
          <a:xfrm>
            <a:off x="15605627" y="342900"/>
            <a:ext cx="1984507" cy="342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English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F6F6E-8568-DD47-84AC-A2A55A727F2F}"/>
              </a:ext>
            </a:extLst>
          </p:cNvPr>
          <p:cNvSpPr txBox="1"/>
          <p:nvPr/>
        </p:nvSpPr>
        <p:spPr>
          <a:xfrm>
            <a:off x="2057400" y="2857500"/>
            <a:ext cx="6553200" cy="441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C61386-F3A9-7B4F-8622-4D60CCE7DF30}"/>
              </a:ext>
            </a:extLst>
          </p:cNvPr>
          <p:cNvSpPr txBox="1"/>
          <p:nvPr/>
        </p:nvSpPr>
        <p:spPr>
          <a:xfrm>
            <a:off x="9829800" y="2873829"/>
            <a:ext cx="6553200" cy="441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VN" dirty="0"/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4D22C085-F746-D94D-8ADE-8FB1FAC012B4}"/>
              </a:ext>
            </a:extLst>
          </p:cNvPr>
          <p:cNvSpPr txBox="1"/>
          <p:nvPr/>
        </p:nvSpPr>
        <p:spPr>
          <a:xfrm>
            <a:off x="2057401" y="8185719"/>
            <a:ext cx="6553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itchFamily="2" charset="77"/>
              </a:rPr>
              <a:t>building dollhouses</a:t>
            </a: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45D21C2F-4482-B942-AB34-84F07A439FF2}"/>
              </a:ext>
            </a:extLst>
          </p:cNvPr>
          <p:cNvSpPr txBox="1"/>
          <p:nvPr/>
        </p:nvSpPr>
        <p:spPr>
          <a:xfrm>
            <a:off x="9829800" y="8185719"/>
            <a:ext cx="6553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itchFamily="2" charset="77"/>
              </a:rPr>
              <a:t>horse riding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324153B8-D9F5-CB5F-A37D-1C8F3E8518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128448" y="3509500"/>
            <a:ext cx="4411104" cy="334141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3F0001C-EC40-DA19-DB64-122D8219B2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029379" y="3086195"/>
            <a:ext cx="4109391" cy="39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4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201" b="9478"/>
          <a:stretch>
            <a:fillRect/>
          </a:stretch>
        </p:blipFill>
        <p:spPr>
          <a:xfrm>
            <a:off x="0" y="19050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118717047" cy="667783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18572263" cy="6533054"/>
            </a:xfrm>
            <a:custGeom>
              <a:avLst/>
              <a:gdLst/>
              <a:ahLst/>
              <a:cxnLst/>
              <a:rect l="l" t="t" r="r" b="b"/>
              <a:pathLst>
                <a:path w="118572263" h="6533054">
                  <a:moveTo>
                    <a:pt x="0" y="0"/>
                  </a:moveTo>
                  <a:lnTo>
                    <a:pt x="118572263" y="0"/>
                  </a:lnTo>
                  <a:lnTo>
                    <a:pt x="118572263" y="6533054"/>
                  </a:lnTo>
                  <a:lnTo>
                    <a:pt x="0" y="6533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18717045" cy="6677834"/>
            </a:xfrm>
            <a:custGeom>
              <a:avLst/>
              <a:gdLst/>
              <a:ahLst/>
              <a:cxnLst/>
              <a:rect l="l" t="t" r="r" b="b"/>
              <a:pathLst>
                <a:path w="118717045" h="6677834">
                  <a:moveTo>
                    <a:pt x="118572273" y="6533054"/>
                  </a:moveTo>
                  <a:lnTo>
                    <a:pt x="118717045" y="6533054"/>
                  </a:lnTo>
                  <a:lnTo>
                    <a:pt x="118717045" y="6677834"/>
                  </a:lnTo>
                  <a:lnTo>
                    <a:pt x="118572273" y="6677834"/>
                  </a:lnTo>
                  <a:lnTo>
                    <a:pt x="118572273" y="65330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533054"/>
                  </a:lnTo>
                  <a:lnTo>
                    <a:pt x="0" y="6533054"/>
                  </a:lnTo>
                  <a:lnTo>
                    <a:pt x="0" y="144780"/>
                  </a:lnTo>
                  <a:close/>
                  <a:moveTo>
                    <a:pt x="0" y="6533054"/>
                  </a:moveTo>
                  <a:lnTo>
                    <a:pt x="144780" y="6533054"/>
                  </a:lnTo>
                  <a:lnTo>
                    <a:pt x="144780" y="6677834"/>
                  </a:lnTo>
                  <a:lnTo>
                    <a:pt x="0" y="6677834"/>
                  </a:lnTo>
                  <a:lnTo>
                    <a:pt x="0" y="6533054"/>
                  </a:lnTo>
                  <a:close/>
                  <a:moveTo>
                    <a:pt x="118572273" y="144780"/>
                  </a:moveTo>
                  <a:lnTo>
                    <a:pt x="118717045" y="144780"/>
                  </a:lnTo>
                  <a:lnTo>
                    <a:pt x="118717045" y="6533054"/>
                  </a:lnTo>
                  <a:lnTo>
                    <a:pt x="118572273" y="6533054"/>
                  </a:lnTo>
                  <a:lnTo>
                    <a:pt x="118572273" y="144780"/>
                  </a:lnTo>
                  <a:close/>
                  <a:moveTo>
                    <a:pt x="144780" y="6533054"/>
                  </a:moveTo>
                  <a:lnTo>
                    <a:pt x="118572273" y="6533054"/>
                  </a:lnTo>
                  <a:lnTo>
                    <a:pt x="118572273" y="6677834"/>
                  </a:lnTo>
                  <a:lnTo>
                    <a:pt x="144780" y="6677834"/>
                  </a:lnTo>
                  <a:lnTo>
                    <a:pt x="144780" y="6533054"/>
                  </a:lnTo>
                  <a:close/>
                  <a:moveTo>
                    <a:pt x="118572273" y="0"/>
                  </a:moveTo>
                  <a:lnTo>
                    <a:pt x="118717045" y="0"/>
                  </a:lnTo>
                  <a:lnTo>
                    <a:pt x="118717045" y="144780"/>
                  </a:lnTo>
                  <a:lnTo>
                    <a:pt x="118572273" y="144780"/>
                  </a:lnTo>
                  <a:lnTo>
                    <a:pt x="11857227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8572273" y="0"/>
                  </a:lnTo>
                  <a:lnTo>
                    <a:pt x="11857227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7865" y="425847"/>
            <a:ext cx="885028" cy="177006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447800" y="1510973"/>
            <a:ext cx="14706600" cy="473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4000" dirty="0">
                <a:solidFill>
                  <a:srgbClr val="000000"/>
                </a:solidFill>
                <a:latin typeface="Montserrat Semi-Bold"/>
              </a:rPr>
              <a:t>Exercise 2 (p.9) Read and </a:t>
            </a:r>
            <a:r>
              <a:rPr lang="en-US" sz="4000" b="1" u="sng" dirty="0">
                <a:solidFill>
                  <a:srgbClr val="FF0000"/>
                </a:solidFill>
                <a:latin typeface="Montserrat Semi-Bold"/>
              </a:rPr>
              <a:t>underline</a:t>
            </a:r>
            <a:r>
              <a:rPr lang="en-US" sz="4000" dirty="0">
                <a:solidFill>
                  <a:srgbClr val="000000"/>
                </a:solidFill>
                <a:latin typeface="Montserrat Semi-Bold"/>
              </a:rPr>
              <a:t> key words.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21254" y="1432244"/>
            <a:ext cx="619125" cy="619125"/>
          </a:xfrm>
          <a:prstGeom prst="rect">
            <a:avLst/>
          </a:prstGeom>
        </p:spPr>
      </p:pic>
      <p:sp>
        <p:nvSpPr>
          <p:cNvPr id="32" name="TextBox 24">
            <a:extLst>
              <a:ext uri="{FF2B5EF4-FFF2-40B4-BE49-F238E27FC236}">
                <a16:creationId xmlns:a16="http://schemas.microsoft.com/office/drawing/2014/main" id="{50B7560A-EA60-5F4A-B8EC-9151E34F2117}"/>
              </a:ext>
            </a:extLst>
          </p:cNvPr>
          <p:cNvSpPr txBox="1"/>
          <p:nvPr/>
        </p:nvSpPr>
        <p:spPr>
          <a:xfrm>
            <a:off x="15605627" y="342900"/>
            <a:ext cx="1984507" cy="342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English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F20C25-265B-0E45-9134-BADC2B6ACBB8}"/>
              </a:ext>
            </a:extLst>
          </p:cNvPr>
          <p:cNvSpPr txBox="1"/>
          <p:nvPr/>
        </p:nvSpPr>
        <p:spPr>
          <a:xfrm>
            <a:off x="621665" y="1926891"/>
            <a:ext cx="17209135" cy="816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5400" b="1" dirty="0"/>
              <a:t>1</a:t>
            </a:r>
            <a:r>
              <a:rPr lang="en-US" sz="5400" dirty="0"/>
              <a:t>. Trang needs help with building dollhouses.</a:t>
            </a:r>
          </a:p>
          <a:p>
            <a:pPr algn="just">
              <a:lnSpc>
                <a:spcPct val="200000"/>
              </a:lnSpc>
            </a:pPr>
            <a:r>
              <a:rPr lang="en-US" sz="5400" b="1" dirty="0"/>
              <a:t>2</a:t>
            </a:r>
            <a:r>
              <a:rPr lang="en-US" sz="5400" dirty="0"/>
              <a:t>. Trang uses glue and cardboard to build her dollhouse. </a:t>
            </a:r>
          </a:p>
          <a:p>
            <a:pPr algn="just">
              <a:lnSpc>
                <a:spcPct val="200000"/>
              </a:lnSpc>
            </a:pPr>
            <a:r>
              <a:rPr lang="en-US" sz="5400" b="1" dirty="0"/>
              <a:t>3</a:t>
            </a:r>
            <a:r>
              <a:rPr lang="en-US" sz="5400" dirty="0"/>
              <a:t>. To build a dollhouse, you need to use your creativity.</a:t>
            </a:r>
          </a:p>
          <a:p>
            <a:pPr algn="just">
              <a:lnSpc>
                <a:spcPct val="200000"/>
              </a:lnSpc>
            </a:pPr>
            <a:r>
              <a:rPr lang="en-US" sz="5400" b="1" dirty="0"/>
              <a:t>4</a:t>
            </a:r>
            <a:r>
              <a:rPr lang="en-US" sz="5400" dirty="0"/>
              <a:t>. Ann goes to a horse riding club every Sunday.</a:t>
            </a:r>
          </a:p>
          <a:p>
            <a:pPr algn="just">
              <a:lnSpc>
                <a:spcPct val="200000"/>
              </a:lnSpc>
            </a:pPr>
            <a:r>
              <a:rPr lang="en-US" sz="5400" b="1" dirty="0"/>
              <a:t>5</a:t>
            </a:r>
            <a:r>
              <a:rPr lang="en-US" sz="5400" dirty="0"/>
              <a:t>. Ann’s lesson starts at 8 p.m.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A98C97-97B0-6F45-8BB6-FCF17040C75D}"/>
              </a:ext>
            </a:extLst>
          </p:cNvPr>
          <p:cNvCxnSpPr/>
          <p:nvPr/>
        </p:nvCxnSpPr>
        <p:spPr>
          <a:xfrm>
            <a:off x="1447800" y="3390900"/>
            <a:ext cx="144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0D2A39-F02C-B14A-9E86-1445C0BBDFE6}"/>
              </a:ext>
            </a:extLst>
          </p:cNvPr>
          <p:cNvCxnSpPr>
            <a:cxnSpLocks/>
          </p:cNvCxnSpPr>
          <p:nvPr/>
        </p:nvCxnSpPr>
        <p:spPr>
          <a:xfrm>
            <a:off x="7701845" y="3379611"/>
            <a:ext cx="54045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170814-F1F1-B347-A7CB-2E2C8C7CD87A}"/>
              </a:ext>
            </a:extLst>
          </p:cNvPr>
          <p:cNvCxnSpPr>
            <a:cxnSpLocks/>
          </p:cNvCxnSpPr>
          <p:nvPr/>
        </p:nvCxnSpPr>
        <p:spPr>
          <a:xfrm>
            <a:off x="4879623" y="3390900"/>
            <a:ext cx="12163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412881-4726-B04A-864D-BE8E703EF7E4}"/>
              </a:ext>
            </a:extLst>
          </p:cNvPr>
          <p:cNvCxnSpPr>
            <a:cxnSpLocks/>
          </p:cNvCxnSpPr>
          <p:nvPr/>
        </p:nvCxnSpPr>
        <p:spPr>
          <a:xfrm>
            <a:off x="1466951" y="4991100"/>
            <a:ext cx="14286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5C2AF3-CAEB-D148-866B-0F92A4B991AA}"/>
              </a:ext>
            </a:extLst>
          </p:cNvPr>
          <p:cNvCxnSpPr>
            <a:cxnSpLocks/>
          </p:cNvCxnSpPr>
          <p:nvPr/>
        </p:nvCxnSpPr>
        <p:spPr>
          <a:xfrm>
            <a:off x="4389765" y="4991100"/>
            <a:ext cx="12490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E05E78-F32E-CF43-9B33-3E1BCB00E73E}"/>
              </a:ext>
            </a:extLst>
          </p:cNvPr>
          <p:cNvCxnSpPr>
            <a:cxnSpLocks/>
          </p:cNvCxnSpPr>
          <p:nvPr/>
        </p:nvCxnSpPr>
        <p:spPr>
          <a:xfrm>
            <a:off x="7034993" y="4991100"/>
            <a:ext cx="27948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87E185-C5D1-F441-BC3A-3199B7D7BE42}"/>
              </a:ext>
            </a:extLst>
          </p:cNvPr>
          <p:cNvCxnSpPr>
            <a:cxnSpLocks/>
          </p:cNvCxnSpPr>
          <p:nvPr/>
        </p:nvCxnSpPr>
        <p:spPr>
          <a:xfrm>
            <a:off x="10757907" y="5007428"/>
            <a:ext cx="53964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80543D-9CE3-894B-AF4C-0BF40507FE6D}"/>
              </a:ext>
            </a:extLst>
          </p:cNvPr>
          <p:cNvCxnSpPr>
            <a:cxnSpLocks/>
          </p:cNvCxnSpPr>
          <p:nvPr/>
        </p:nvCxnSpPr>
        <p:spPr>
          <a:xfrm>
            <a:off x="1450622" y="6667500"/>
            <a:ext cx="20545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E19BE4-0575-AE42-9FA1-4A828BDF0035}"/>
              </a:ext>
            </a:extLst>
          </p:cNvPr>
          <p:cNvCxnSpPr>
            <a:cxnSpLocks/>
          </p:cNvCxnSpPr>
          <p:nvPr/>
        </p:nvCxnSpPr>
        <p:spPr>
          <a:xfrm>
            <a:off x="10839550" y="6651171"/>
            <a:ext cx="5010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EBE1BB-D65E-8D42-912E-4650A7AFA7AB}"/>
              </a:ext>
            </a:extLst>
          </p:cNvPr>
          <p:cNvCxnSpPr>
            <a:cxnSpLocks/>
          </p:cNvCxnSpPr>
          <p:nvPr/>
        </p:nvCxnSpPr>
        <p:spPr>
          <a:xfrm>
            <a:off x="1371600" y="8267700"/>
            <a:ext cx="11063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3F4794A-B23D-1D48-ADF6-BD97F2AA5F4A}"/>
              </a:ext>
            </a:extLst>
          </p:cNvPr>
          <p:cNvCxnSpPr>
            <a:cxnSpLocks/>
          </p:cNvCxnSpPr>
          <p:nvPr/>
        </p:nvCxnSpPr>
        <p:spPr>
          <a:xfrm>
            <a:off x="5372100" y="8251371"/>
            <a:ext cx="4457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1F3BE61-DB48-A74C-805E-D904BA1A2393}"/>
              </a:ext>
            </a:extLst>
          </p:cNvPr>
          <p:cNvCxnSpPr>
            <a:cxnSpLocks/>
          </p:cNvCxnSpPr>
          <p:nvPr/>
        </p:nvCxnSpPr>
        <p:spPr>
          <a:xfrm>
            <a:off x="10140042" y="8267700"/>
            <a:ext cx="36521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230A17A-1471-434F-BD18-5E3F9EDA3E3A}"/>
              </a:ext>
            </a:extLst>
          </p:cNvPr>
          <p:cNvCxnSpPr>
            <a:cxnSpLocks/>
          </p:cNvCxnSpPr>
          <p:nvPr/>
        </p:nvCxnSpPr>
        <p:spPr>
          <a:xfrm>
            <a:off x="1371599" y="9944100"/>
            <a:ext cx="33528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C5BD7E0-07D7-9D44-83D1-9ED2C2B11407}"/>
              </a:ext>
            </a:extLst>
          </p:cNvPr>
          <p:cNvCxnSpPr>
            <a:cxnSpLocks/>
          </p:cNvCxnSpPr>
          <p:nvPr/>
        </p:nvCxnSpPr>
        <p:spPr>
          <a:xfrm>
            <a:off x="7396842" y="9944100"/>
            <a:ext cx="15947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0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201" b="9478"/>
          <a:stretch>
            <a:fillRect/>
          </a:stretch>
        </p:blipFill>
        <p:spPr>
          <a:xfrm>
            <a:off x="0" y="19050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118717047" cy="667783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18572263" cy="6533054"/>
            </a:xfrm>
            <a:custGeom>
              <a:avLst/>
              <a:gdLst/>
              <a:ahLst/>
              <a:cxnLst/>
              <a:rect l="l" t="t" r="r" b="b"/>
              <a:pathLst>
                <a:path w="118572263" h="6533054">
                  <a:moveTo>
                    <a:pt x="0" y="0"/>
                  </a:moveTo>
                  <a:lnTo>
                    <a:pt x="118572263" y="0"/>
                  </a:lnTo>
                  <a:lnTo>
                    <a:pt x="118572263" y="6533054"/>
                  </a:lnTo>
                  <a:lnTo>
                    <a:pt x="0" y="6533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18717045" cy="6677834"/>
            </a:xfrm>
            <a:custGeom>
              <a:avLst/>
              <a:gdLst/>
              <a:ahLst/>
              <a:cxnLst/>
              <a:rect l="l" t="t" r="r" b="b"/>
              <a:pathLst>
                <a:path w="118717045" h="6677834">
                  <a:moveTo>
                    <a:pt x="118572273" y="6533054"/>
                  </a:moveTo>
                  <a:lnTo>
                    <a:pt x="118717045" y="6533054"/>
                  </a:lnTo>
                  <a:lnTo>
                    <a:pt x="118717045" y="6677834"/>
                  </a:lnTo>
                  <a:lnTo>
                    <a:pt x="118572273" y="6677834"/>
                  </a:lnTo>
                  <a:lnTo>
                    <a:pt x="118572273" y="65330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533054"/>
                  </a:lnTo>
                  <a:lnTo>
                    <a:pt x="0" y="6533054"/>
                  </a:lnTo>
                  <a:lnTo>
                    <a:pt x="0" y="144780"/>
                  </a:lnTo>
                  <a:close/>
                  <a:moveTo>
                    <a:pt x="0" y="6533054"/>
                  </a:moveTo>
                  <a:lnTo>
                    <a:pt x="144780" y="6533054"/>
                  </a:lnTo>
                  <a:lnTo>
                    <a:pt x="144780" y="6677834"/>
                  </a:lnTo>
                  <a:lnTo>
                    <a:pt x="0" y="6677834"/>
                  </a:lnTo>
                  <a:lnTo>
                    <a:pt x="0" y="6533054"/>
                  </a:lnTo>
                  <a:close/>
                  <a:moveTo>
                    <a:pt x="118572273" y="144780"/>
                  </a:moveTo>
                  <a:lnTo>
                    <a:pt x="118717045" y="144780"/>
                  </a:lnTo>
                  <a:lnTo>
                    <a:pt x="118717045" y="6533054"/>
                  </a:lnTo>
                  <a:lnTo>
                    <a:pt x="118572273" y="6533054"/>
                  </a:lnTo>
                  <a:lnTo>
                    <a:pt x="118572273" y="144780"/>
                  </a:lnTo>
                  <a:close/>
                  <a:moveTo>
                    <a:pt x="144780" y="6533054"/>
                  </a:moveTo>
                  <a:lnTo>
                    <a:pt x="118572273" y="6533054"/>
                  </a:lnTo>
                  <a:lnTo>
                    <a:pt x="118572273" y="6677834"/>
                  </a:lnTo>
                  <a:lnTo>
                    <a:pt x="144780" y="6677834"/>
                  </a:lnTo>
                  <a:lnTo>
                    <a:pt x="144780" y="6533054"/>
                  </a:lnTo>
                  <a:close/>
                  <a:moveTo>
                    <a:pt x="118572273" y="0"/>
                  </a:moveTo>
                  <a:lnTo>
                    <a:pt x="118717045" y="0"/>
                  </a:lnTo>
                  <a:lnTo>
                    <a:pt x="118717045" y="144780"/>
                  </a:lnTo>
                  <a:lnTo>
                    <a:pt x="118572273" y="144780"/>
                  </a:lnTo>
                  <a:lnTo>
                    <a:pt x="11857227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8572273" y="0"/>
                  </a:lnTo>
                  <a:lnTo>
                    <a:pt x="11857227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7865" y="425847"/>
            <a:ext cx="885028" cy="177006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447800" y="1510973"/>
            <a:ext cx="14706600" cy="473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4000" dirty="0">
                <a:solidFill>
                  <a:srgbClr val="000000"/>
                </a:solidFill>
                <a:latin typeface="Montserrat Semi-Bold"/>
              </a:rPr>
              <a:t>Exercise 2 (p.9) Check and write T (True) and F (False).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21254" y="1432244"/>
            <a:ext cx="619125" cy="619125"/>
          </a:xfrm>
          <a:prstGeom prst="rect">
            <a:avLst/>
          </a:prstGeom>
        </p:spPr>
      </p:pic>
      <p:sp>
        <p:nvSpPr>
          <p:cNvPr id="32" name="TextBox 24">
            <a:extLst>
              <a:ext uri="{FF2B5EF4-FFF2-40B4-BE49-F238E27FC236}">
                <a16:creationId xmlns:a16="http://schemas.microsoft.com/office/drawing/2014/main" id="{50B7560A-EA60-5F4A-B8EC-9151E34F2117}"/>
              </a:ext>
            </a:extLst>
          </p:cNvPr>
          <p:cNvSpPr txBox="1"/>
          <p:nvPr/>
        </p:nvSpPr>
        <p:spPr>
          <a:xfrm>
            <a:off x="15605627" y="342900"/>
            <a:ext cx="1984507" cy="342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English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F20C25-265B-0E45-9134-BADC2B6ACBB8}"/>
              </a:ext>
            </a:extLst>
          </p:cNvPr>
          <p:cNvSpPr txBox="1"/>
          <p:nvPr/>
        </p:nvSpPr>
        <p:spPr>
          <a:xfrm>
            <a:off x="621665" y="1926891"/>
            <a:ext cx="17209135" cy="1521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5400" b="1" dirty="0"/>
              <a:t>1</a:t>
            </a:r>
            <a:r>
              <a:rPr lang="en-US" sz="5400" dirty="0"/>
              <a:t>. Trang needs help with building dollhouses.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A98C97-97B0-6F45-8BB6-FCF17040C75D}"/>
              </a:ext>
            </a:extLst>
          </p:cNvPr>
          <p:cNvCxnSpPr/>
          <p:nvPr/>
        </p:nvCxnSpPr>
        <p:spPr>
          <a:xfrm>
            <a:off x="1447800" y="3390900"/>
            <a:ext cx="144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0D2A39-F02C-B14A-9E86-1445C0BBDFE6}"/>
              </a:ext>
            </a:extLst>
          </p:cNvPr>
          <p:cNvCxnSpPr>
            <a:cxnSpLocks/>
          </p:cNvCxnSpPr>
          <p:nvPr/>
        </p:nvCxnSpPr>
        <p:spPr>
          <a:xfrm>
            <a:off x="7701845" y="3379611"/>
            <a:ext cx="54045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170814-F1F1-B347-A7CB-2E2C8C7CD87A}"/>
              </a:ext>
            </a:extLst>
          </p:cNvPr>
          <p:cNvCxnSpPr>
            <a:cxnSpLocks/>
          </p:cNvCxnSpPr>
          <p:nvPr/>
        </p:nvCxnSpPr>
        <p:spPr>
          <a:xfrm>
            <a:off x="4879623" y="3390900"/>
            <a:ext cx="12163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442B7D-87C0-7E42-8B90-FF4B7FB17A10}"/>
              </a:ext>
            </a:extLst>
          </p:cNvPr>
          <p:cNvSpPr txBox="1"/>
          <p:nvPr/>
        </p:nvSpPr>
        <p:spPr>
          <a:xfrm>
            <a:off x="1447800" y="4223954"/>
            <a:ext cx="153924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Ann</a:t>
            </a:r>
            <a:r>
              <a:rPr lang="en-US" sz="4000" dirty="0"/>
              <a:t>: I love your </a:t>
            </a:r>
            <a:r>
              <a:rPr lang="en-US" sz="4000" b="1" u="sng" dirty="0">
                <a:solidFill>
                  <a:srgbClr val="FF0000"/>
                </a:solidFill>
              </a:rPr>
              <a:t>dollhouse</a:t>
            </a:r>
            <a:r>
              <a:rPr lang="en-US" sz="4000" dirty="0"/>
              <a:t>. It's amazing. Did you </a:t>
            </a:r>
            <a:r>
              <a:rPr lang="en-US" sz="4000" b="1" u="sng" dirty="0">
                <a:solidFill>
                  <a:srgbClr val="FF0000"/>
                </a:solidFill>
              </a:rPr>
              <a:t>make it yourself</a:t>
            </a:r>
            <a:r>
              <a:rPr lang="en-US" sz="4000" dirty="0"/>
              <a:t>? </a:t>
            </a:r>
          </a:p>
          <a:p>
            <a:pPr algn="just"/>
            <a:r>
              <a:rPr lang="en-US" sz="4000" b="1" dirty="0">
                <a:solidFill>
                  <a:srgbClr val="00B050"/>
                </a:solidFill>
              </a:rPr>
              <a:t>Trang: </a:t>
            </a:r>
            <a:r>
              <a:rPr lang="en-US" sz="4000" b="1" u="sng" dirty="0">
                <a:solidFill>
                  <a:srgbClr val="FF0000"/>
                </a:solidFill>
              </a:rPr>
              <a:t>Yes</a:t>
            </a:r>
            <a:r>
              <a:rPr lang="en-US" sz="4000" dirty="0"/>
              <a:t>. My hobby is building dollhouses.</a:t>
            </a:r>
            <a:endParaRPr lang="en-VN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D77DB-F051-5847-9166-10B2519512F5}"/>
              </a:ext>
            </a:extLst>
          </p:cNvPr>
          <p:cNvSpPr txBox="1"/>
          <p:nvPr/>
        </p:nvSpPr>
        <p:spPr>
          <a:xfrm>
            <a:off x="14173200" y="2560276"/>
            <a:ext cx="502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B53774-F2E9-2444-B7DE-4D9374437D58}"/>
              </a:ext>
            </a:extLst>
          </p:cNvPr>
          <p:cNvSpPr txBox="1"/>
          <p:nvPr/>
        </p:nvSpPr>
        <p:spPr>
          <a:xfrm>
            <a:off x="605337" y="6306647"/>
            <a:ext cx="1720913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5400" b="1" dirty="0"/>
              <a:t>2</a:t>
            </a:r>
            <a:r>
              <a:rPr lang="en-US" sz="5400" dirty="0"/>
              <a:t>. Trang uses glue and cardboard to build her dollhouse.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4171B79-B757-3943-84CD-661EBF97A6F9}"/>
              </a:ext>
            </a:extLst>
          </p:cNvPr>
          <p:cNvCxnSpPr>
            <a:cxnSpLocks/>
          </p:cNvCxnSpPr>
          <p:nvPr/>
        </p:nvCxnSpPr>
        <p:spPr>
          <a:xfrm>
            <a:off x="1480458" y="7106064"/>
            <a:ext cx="14286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37E6EE-C0F2-464C-9D67-132051DB41D8}"/>
              </a:ext>
            </a:extLst>
          </p:cNvPr>
          <p:cNvCxnSpPr>
            <a:cxnSpLocks/>
          </p:cNvCxnSpPr>
          <p:nvPr/>
        </p:nvCxnSpPr>
        <p:spPr>
          <a:xfrm>
            <a:off x="4403272" y="7106064"/>
            <a:ext cx="12490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783872-5351-5F4D-BD72-C60619242373}"/>
              </a:ext>
            </a:extLst>
          </p:cNvPr>
          <p:cNvCxnSpPr>
            <a:cxnSpLocks/>
          </p:cNvCxnSpPr>
          <p:nvPr/>
        </p:nvCxnSpPr>
        <p:spPr>
          <a:xfrm>
            <a:off x="7048500" y="7106064"/>
            <a:ext cx="27948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0FF6118-0CB2-CA4B-B2C6-37CEB426DEB6}"/>
              </a:ext>
            </a:extLst>
          </p:cNvPr>
          <p:cNvCxnSpPr>
            <a:cxnSpLocks/>
          </p:cNvCxnSpPr>
          <p:nvPr/>
        </p:nvCxnSpPr>
        <p:spPr>
          <a:xfrm>
            <a:off x="10771414" y="7122392"/>
            <a:ext cx="53964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C6B46EB-99BD-9547-8033-2D066EC87FC6}"/>
              </a:ext>
            </a:extLst>
          </p:cNvPr>
          <p:cNvSpPr txBox="1"/>
          <p:nvPr/>
        </p:nvSpPr>
        <p:spPr>
          <a:xfrm>
            <a:off x="1447800" y="8004321"/>
            <a:ext cx="153924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Ann</a:t>
            </a:r>
            <a:r>
              <a:rPr lang="en-US" sz="4000" dirty="0"/>
              <a:t>: Really? </a:t>
            </a:r>
            <a:r>
              <a:rPr lang="en-US" sz="4000" b="1" u="sng" dirty="0">
                <a:solidFill>
                  <a:srgbClr val="FF0000"/>
                </a:solidFill>
              </a:rPr>
              <a:t>Is it hard </a:t>
            </a:r>
            <a:r>
              <a:rPr lang="en-US" sz="4000" dirty="0"/>
              <a:t>to </a:t>
            </a:r>
            <a:r>
              <a:rPr lang="en-US" sz="4000" b="1" u="sng" dirty="0">
                <a:solidFill>
                  <a:srgbClr val="FF0000"/>
                </a:solidFill>
              </a:rPr>
              <a:t>build</a:t>
            </a:r>
            <a:r>
              <a:rPr lang="en-US" sz="4000" dirty="0"/>
              <a:t> one? </a:t>
            </a:r>
          </a:p>
          <a:p>
            <a:pPr algn="just"/>
            <a:r>
              <a:rPr lang="en-US" sz="4000" b="1" dirty="0">
                <a:solidFill>
                  <a:srgbClr val="00B050"/>
                </a:solidFill>
              </a:rPr>
              <a:t>Trang: </a:t>
            </a:r>
            <a:r>
              <a:rPr lang="en-US" sz="4000" dirty="0"/>
              <a:t>Not really. All you need is some </a:t>
            </a:r>
            <a:r>
              <a:rPr lang="en-US" sz="4000" b="1" u="sng" dirty="0">
                <a:solidFill>
                  <a:srgbClr val="FF0000"/>
                </a:solidFill>
              </a:rPr>
              <a:t>cardboard</a:t>
            </a:r>
            <a:r>
              <a:rPr lang="en-US" sz="4000" dirty="0"/>
              <a:t> and </a:t>
            </a:r>
            <a:r>
              <a:rPr lang="en-US" sz="4000" b="1" u="sng" dirty="0">
                <a:solidFill>
                  <a:srgbClr val="FF0000"/>
                </a:solidFill>
              </a:rPr>
              <a:t>glue</a:t>
            </a:r>
            <a:r>
              <a:rPr lang="en-US" sz="4000" dirty="0"/>
              <a:t>. Then just use a bit of creativity.</a:t>
            </a:r>
            <a:endParaRPr lang="en-VN" sz="4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A3AC15-B639-A34D-A465-A0162DF1129A}"/>
              </a:ext>
            </a:extLst>
          </p:cNvPr>
          <p:cNvSpPr txBox="1"/>
          <p:nvPr/>
        </p:nvSpPr>
        <p:spPr>
          <a:xfrm>
            <a:off x="16582292" y="6305799"/>
            <a:ext cx="502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59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8" grpId="0"/>
      <p:bldP spid="28" grpId="0"/>
      <p:bldP spid="41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201" b="9478"/>
          <a:stretch>
            <a:fillRect/>
          </a:stretch>
        </p:blipFill>
        <p:spPr>
          <a:xfrm>
            <a:off x="-11153" y="425847"/>
            <a:ext cx="18288000" cy="985000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118717047" cy="667783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18572263" cy="6533054"/>
            </a:xfrm>
            <a:custGeom>
              <a:avLst/>
              <a:gdLst/>
              <a:ahLst/>
              <a:cxnLst/>
              <a:rect l="l" t="t" r="r" b="b"/>
              <a:pathLst>
                <a:path w="118572263" h="6533054">
                  <a:moveTo>
                    <a:pt x="0" y="0"/>
                  </a:moveTo>
                  <a:lnTo>
                    <a:pt x="118572263" y="0"/>
                  </a:lnTo>
                  <a:lnTo>
                    <a:pt x="118572263" y="6533054"/>
                  </a:lnTo>
                  <a:lnTo>
                    <a:pt x="0" y="6533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18717045" cy="6677834"/>
            </a:xfrm>
            <a:custGeom>
              <a:avLst/>
              <a:gdLst/>
              <a:ahLst/>
              <a:cxnLst/>
              <a:rect l="l" t="t" r="r" b="b"/>
              <a:pathLst>
                <a:path w="118717045" h="6677834">
                  <a:moveTo>
                    <a:pt x="118572273" y="6533054"/>
                  </a:moveTo>
                  <a:lnTo>
                    <a:pt x="118717045" y="6533054"/>
                  </a:lnTo>
                  <a:lnTo>
                    <a:pt x="118717045" y="6677834"/>
                  </a:lnTo>
                  <a:lnTo>
                    <a:pt x="118572273" y="6677834"/>
                  </a:lnTo>
                  <a:lnTo>
                    <a:pt x="118572273" y="65330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533054"/>
                  </a:lnTo>
                  <a:lnTo>
                    <a:pt x="0" y="6533054"/>
                  </a:lnTo>
                  <a:lnTo>
                    <a:pt x="0" y="144780"/>
                  </a:lnTo>
                  <a:close/>
                  <a:moveTo>
                    <a:pt x="0" y="6533054"/>
                  </a:moveTo>
                  <a:lnTo>
                    <a:pt x="144780" y="6533054"/>
                  </a:lnTo>
                  <a:lnTo>
                    <a:pt x="144780" y="6677834"/>
                  </a:lnTo>
                  <a:lnTo>
                    <a:pt x="0" y="6677834"/>
                  </a:lnTo>
                  <a:lnTo>
                    <a:pt x="0" y="6533054"/>
                  </a:lnTo>
                  <a:close/>
                  <a:moveTo>
                    <a:pt x="118572273" y="144780"/>
                  </a:moveTo>
                  <a:lnTo>
                    <a:pt x="118717045" y="144780"/>
                  </a:lnTo>
                  <a:lnTo>
                    <a:pt x="118717045" y="6533054"/>
                  </a:lnTo>
                  <a:lnTo>
                    <a:pt x="118572273" y="6533054"/>
                  </a:lnTo>
                  <a:lnTo>
                    <a:pt x="118572273" y="144780"/>
                  </a:lnTo>
                  <a:close/>
                  <a:moveTo>
                    <a:pt x="144780" y="6533054"/>
                  </a:moveTo>
                  <a:lnTo>
                    <a:pt x="118572273" y="6533054"/>
                  </a:lnTo>
                  <a:lnTo>
                    <a:pt x="118572273" y="6677834"/>
                  </a:lnTo>
                  <a:lnTo>
                    <a:pt x="144780" y="6677834"/>
                  </a:lnTo>
                  <a:lnTo>
                    <a:pt x="144780" y="6533054"/>
                  </a:lnTo>
                  <a:close/>
                  <a:moveTo>
                    <a:pt x="118572273" y="0"/>
                  </a:moveTo>
                  <a:lnTo>
                    <a:pt x="118717045" y="0"/>
                  </a:lnTo>
                  <a:lnTo>
                    <a:pt x="118717045" y="144780"/>
                  </a:lnTo>
                  <a:lnTo>
                    <a:pt x="118572273" y="144780"/>
                  </a:lnTo>
                  <a:lnTo>
                    <a:pt x="11857227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8572273" y="0"/>
                  </a:lnTo>
                  <a:lnTo>
                    <a:pt x="11857227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7865" y="425847"/>
            <a:ext cx="885028" cy="177006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447800" y="1336029"/>
            <a:ext cx="14706600" cy="473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4000" dirty="0">
                <a:solidFill>
                  <a:srgbClr val="000000"/>
                </a:solidFill>
                <a:latin typeface="Montserrat Semi-Bold"/>
              </a:rPr>
              <a:t>Exercise 2 (p.9) Check and write T (True) and F (False).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21254" y="1257300"/>
            <a:ext cx="619125" cy="619125"/>
          </a:xfrm>
          <a:prstGeom prst="rect">
            <a:avLst/>
          </a:prstGeom>
        </p:spPr>
      </p:pic>
      <p:sp>
        <p:nvSpPr>
          <p:cNvPr id="32" name="TextBox 24">
            <a:extLst>
              <a:ext uri="{FF2B5EF4-FFF2-40B4-BE49-F238E27FC236}">
                <a16:creationId xmlns:a16="http://schemas.microsoft.com/office/drawing/2014/main" id="{50B7560A-EA60-5F4A-B8EC-9151E34F2117}"/>
              </a:ext>
            </a:extLst>
          </p:cNvPr>
          <p:cNvSpPr txBox="1"/>
          <p:nvPr/>
        </p:nvSpPr>
        <p:spPr>
          <a:xfrm>
            <a:off x="15605627" y="342900"/>
            <a:ext cx="1984507" cy="342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English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F20C25-265B-0E45-9134-BADC2B6ACBB8}"/>
              </a:ext>
            </a:extLst>
          </p:cNvPr>
          <p:cNvSpPr txBox="1"/>
          <p:nvPr/>
        </p:nvSpPr>
        <p:spPr>
          <a:xfrm>
            <a:off x="662696" y="1995726"/>
            <a:ext cx="172091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/>
              <a:t>3</a:t>
            </a:r>
            <a:r>
              <a:rPr lang="en-US" sz="5000" dirty="0"/>
              <a:t>. To build a dollhouse, you need to use your creativity.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A98C97-97B0-6F45-8BB6-FCF17040C75D}"/>
              </a:ext>
            </a:extLst>
          </p:cNvPr>
          <p:cNvCxnSpPr>
            <a:cxnSpLocks/>
          </p:cNvCxnSpPr>
          <p:nvPr/>
        </p:nvCxnSpPr>
        <p:spPr>
          <a:xfrm>
            <a:off x="1371600" y="2741369"/>
            <a:ext cx="2057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0D2A39-F02C-B14A-9E86-1445C0BBDFE6}"/>
              </a:ext>
            </a:extLst>
          </p:cNvPr>
          <p:cNvCxnSpPr>
            <a:cxnSpLocks/>
          </p:cNvCxnSpPr>
          <p:nvPr/>
        </p:nvCxnSpPr>
        <p:spPr>
          <a:xfrm>
            <a:off x="9975603" y="2741369"/>
            <a:ext cx="48833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442B7D-87C0-7E42-8B90-FF4B7FB17A10}"/>
              </a:ext>
            </a:extLst>
          </p:cNvPr>
          <p:cNvSpPr txBox="1"/>
          <p:nvPr/>
        </p:nvSpPr>
        <p:spPr>
          <a:xfrm>
            <a:off x="1447800" y="3068166"/>
            <a:ext cx="153924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Ann</a:t>
            </a:r>
            <a:r>
              <a:rPr lang="en-US" sz="3600" dirty="0"/>
              <a:t>: Really? Is it hard to </a:t>
            </a:r>
            <a:r>
              <a:rPr lang="en-US" sz="3600" b="1" u="sng" dirty="0">
                <a:solidFill>
                  <a:srgbClr val="FF0000"/>
                </a:solidFill>
              </a:rPr>
              <a:t>build</a:t>
            </a:r>
            <a:r>
              <a:rPr lang="en-US" sz="3600" dirty="0"/>
              <a:t> one? </a:t>
            </a:r>
          </a:p>
          <a:p>
            <a:pPr algn="just"/>
            <a:r>
              <a:rPr lang="en-US" sz="3600" b="1" dirty="0">
                <a:solidFill>
                  <a:srgbClr val="00B050"/>
                </a:solidFill>
              </a:rPr>
              <a:t>Trang: </a:t>
            </a:r>
            <a:r>
              <a:rPr lang="en-US" sz="3600" dirty="0"/>
              <a:t>Not really. </a:t>
            </a:r>
            <a:r>
              <a:rPr lang="en-US" sz="3600" b="1" u="sng" dirty="0">
                <a:solidFill>
                  <a:srgbClr val="FF0000"/>
                </a:solidFill>
              </a:rPr>
              <a:t>All you need </a:t>
            </a:r>
            <a:r>
              <a:rPr lang="en-US" sz="3600" dirty="0"/>
              <a:t>is some cardboard and glue. Then just </a:t>
            </a:r>
            <a:r>
              <a:rPr lang="en-US" sz="3600" b="1" u="sng" dirty="0">
                <a:solidFill>
                  <a:srgbClr val="FF0000"/>
                </a:solidFill>
              </a:rPr>
              <a:t>use a bit of creativity</a:t>
            </a:r>
            <a:r>
              <a:rPr lang="en-US" sz="3600" dirty="0"/>
              <a:t>.</a:t>
            </a:r>
            <a:endParaRPr lang="en-VN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D77DB-F051-5847-9166-10B2519512F5}"/>
              </a:ext>
            </a:extLst>
          </p:cNvPr>
          <p:cNvSpPr txBox="1"/>
          <p:nvPr/>
        </p:nvSpPr>
        <p:spPr>
          <a:xfrm>
            <a:off x="15532849" y="1978663"/>
            <a:ext cx="502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B53774-F2E9-2444-B7DE-4D9374437D58}"/>
              </a:ext>
            </a:extLst>
          </p:cNvPr>
          <p:cNvSpPr txBox="1"/>
          <p:nvPr/>
        </p:nvSpPr>
        <p:spPr>
          <a:xfrm>
            <a:off x="618332" y="5152997"/>
            <a:ext cx="17209135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5000" b="1" dirty="0"/>
              <a:t>4</a:t>
            </a:r>
            <a:r>
              <a:rPr lang="en-US" sz="5000" dirty="0"/>
              <a:t>. Ann goes to a horse riding club every Sunday.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4171B79-B757-3943-84CD-661EBF97A6F9}"/>
              </a:ext>
            </a:extLst>
          </p:cNvPr>
          <p:cNvCxnSpPr>
            <a:cxnSpLocks/>
          </p:cNvCxnSpPr>
          <p:nvPr/>
        </p:nvCxnSpPr>
        <p:spPr>
          <a:xfrm>
            <a:off x="1219200" y="5941769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37E6EE-C0F2-464C-9D67-132051DB41D8}"/>
              </a:ext>
            </a:extLst>
          </p:cNvPr>
          <p:cNvCxnSpPr>
            <a:cxnSpLocks/>
          </p:cNvCxnSpPr>
          <p:nvPr/>
        </p:nvCxnSpPr>
        <p:spPr>
          <a:xfrm>
            <a:off x="5029200" y="5950454"/>
            <a:ext cx="42567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0FF6118-0CB2-CA4B-B2C6-37CEB426DEB6}"/>
              </a:ext>
            </a:extLst>
          </p:cNvPr>
          <p:cNvCxnSpPr>
            <a:cxnSpLocks/>
          </p:cNvCxnSpPr>
          <p:nvPr/>
        </p:nvCxnSpPr>
        <p:spPr>
          <a:xfrm>
            <a:off x="9473542" y="5934412"/>
            <a:ext cx="34042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C6B46EB-99BD-9547-8033-2D066EC87FC6}"/>
              </a:ext>
            </a:extLst>
          </p:cNvPr>
          <p:cNvSpPr txBox="1"/>
          <p:nvPr/>
        </p:nvSpPr>
        <p:spPr>
          <a:xfrm>
            <a:off x="1450428" y="6265557"/>
            <a:ext cx="15392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Ann: </a:t>
            </a:r>
            <a:r>
              <a:rPr lang="en-US" sz="3600" dirty="0"/>
              <a:t>Actually, it's more common than you think. There are some </a:t>
            </a:r>
            <a:r>
              <a:rPr lang="en-US" sz="3600" b="1" u="sng" dirty="0">
                <a:solidFill>
                  <a:srgbClr val="FF0000"/>
                </a:solidFill>
              </a:rPr>
              <a:t>horse riding clubs</a:t>
            </a:r>
            <a:r>
              <a:rPr lang="en-US" sz="3600" dirty="0"/>
              <a:t> in Ha </a:t>
            </a:r>
            <a:r>
              <a:rPr lang="en-US" sz="3600" dirty="0" err="1"/>
              <a:t>Noi</a:t>
            </a:r>
            <a:r>
              <a:rPr lang="en-US" sz="3600" dirty="0"/>
              <a:t> now. I go to the Riders' Club </a:t>
            </a:r>
            <a:r>
              <a:rPr lang="en-US" sz="3600" b="1" u="sng" dirty="0">
                <a:solidFill>
                  <a:srgbClr val="FF0000"/>
                </a:solidFill>
              </a:rPr>
              <a:t>every Sunday</a:t>
            </a:r>
            <a:r>
              <a:rPr lang="en-US" sz="3600" dirty="0"/>
              <a:t>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A3AC15-B639-A34D-A465-A0162DF1129A}"/>
              </a:ext>
            </a:extLst>
          </p:cNvPr>
          <p:cNvSpPr txBox="1"/>
          <p:nvPr/>
        </p:nvSpPr>
        <p:spPr>
          <a:xfrm>
            <a:off x="13445808" y="5191634"/>
            <a:ext cx="502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F1E5C9-BC0A-7245-9501-E6AC48CC76F3}"/>
              </a:ext>
            </a:extLst>
          </p:cNvPr>
          <p:cNvSpPr txBox="1"/>
          <p:nvPr/>
        </p:nvSpPr>
        <p:spPr>
          <a:xfrm>
            <a:off x="697865" y="7252611"/>
            <a:ext cx="172091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5000" b="1" dirty="0"/>
              <a:t>5</a:t>
            </a:r>
            <a:r>
              <a:rPr lang="en-US" sz="5000" dirty="0"/>
              <a:t>. Ann’s lesson starts at 8 p.m.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63BE049-7B74-7841-9F37-E314217F8321}"/>
              </a:ext>
            </a:extLst>
          </p:cNvPr>
          <p:cNvCxnSpPr>
            <a:cxnSpLocks/>
          </p:cNvCxnSpPr>
          <p:nvPr/>
        </p:nvCxnSpPr>
        <p:spPr>
          <a:xfrm>
            <a:off x="1371600" y="8608769"/>
            <a:ext cx="3276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B471D2A-AA55-8D42-A64E-7C03BB2FB7CC}"/>
              </a:ext>
            </a:extLst>
          </p:cNvPr>
          <p:cNvCxnSpPr>
            <a:cxnSpLocks/>
          </p:cNvCxnSpPr>
          <p:nvPr/>
        </p:nvCxnSpPr>
        <p:spPr>
          <a:xfrm>
            <a:off x="6934200" y="8608769"/>
            <a:ext cx="16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4C4E347-3AFF-BE43-BD2C-29A96A58D610}"/>
              </a:ext>
            </a:extLst>
          </p:cNvPr>
          <p:cNvSpPr txBox="1"/>
          <p:nvPr/>
        </p:nvSpPr>
        <p:spPr>
          <a:xfrm>
            <a:off x="1571063" y="8854072"/>
            <a:ext cx="15392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</a:rPr>
              <a:t>Trang: </a:t>
            </a:r>
            <a:r>
              <a:rPr lang="en-US" sz="3600" dirty="0"/>
              <a:t>I'd love to go to your club this Sunday. I want to learn how to ride. </a:t>
            </a:r>
          </a:p>
          <a:p>
            <a:pPr algn="just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Ann</a:t>
            </a:r>
            <a:r>
              <a:rPr lang="en-US" sz="3600" dirty="0"/>
              <a:t>: Sure. My lesson starts </a:t>
            </a:r>
            <a:r>
              <a:rPr lang="en-US" sz="3600" b="1" u="sng" dirty="0">
                <a:solidFill>
                  <a:srgbClr val="FF0000"/>
                </a:solidFill>
              </a:rPr>
              <a:t>at 8 a.m.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BB8E49-6ED1-4D42-BF2F-41189D6BA138}"/>
              </a:ext>
            </a:extLst>
          </p:cNvPr>
          <p:cNvSpPr txBox="1"/>
          <p:nvPr/>
        </p:nvSpPr>
        <p:spPr>
          <a:xfrm>
            <a:off x="9132847" y="7770569"/>
            <a:ext cx="502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000" b="1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6231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8" grpId="0"/>
      <p:bldP spid="28" grpId="0"/>
      <p:bldP spid="41" grpId="0" animBg="1"/>
      <p:bldP spid="43" grpId="0"/>
      <p:bldP spid="44" grpId="0"/>
      <p:bldP spid="47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201" b="9478"/>
          <a:stretch>
            <a:fillRect/>
          </a:stretch>
        </p:blipFill>
        <p:spPr>
          <a:xfrm>
            <a:off x="0" y="190500"/>
            <a:ext cx="18288000" cy="10096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118717047" cy="667783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18572263" cy="6533054"/>
            </a:xfrm>
            <a:custGeom>
              <a:avLst/>
              <a:gdLst/>
              <a:ahLst/>
              <a:cxnLst/>
              <a:rect l="l" t="t" r="r" b="b"/>
              <a:pathLst>
                <a:path w="118572263" h="6533054">
                  <a:moveTo>
                    <a:pt x="0" y="0"/>
                  </a:moveTo>
                  <a:lnTo>
                    <a:pt x="118572263" y="0"/>
                  </a:lnTo>
                  <a:lnTo>
                    <a:pt x="118572263" y="6533054"/>
                  </a:lnTo>
                  <a:lnTo>
                    <a:pt x="0" y="6533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18717045" cy="6677834"/>
            </a:xfrm>
            <a:custGeom>
              <a:avLst/>
              <a:gdLst/>
              <a:ahLst/>
              <a:cxnLst/>
              <a:rect l="l" t="t" r="r" b="b"/>
              <a:pathLst>
                <a:path w="118717045" h="6677834">
                  <a:moveTo>
                    <a:pt x="118572273" y="6533054"/>
                  </a:moveTo>
                  <a:lnTo>
                    <a:pt x="118717045" y="6533054"/>
                  </a:lnTo>
                  <a:lnTo>
                    <a:pt x="118717045" y="6677834"/>
                  </a:lnTo>
                  <a:lnTo>
                    <a:pt x="118572273" y="6677834"/>
                  </a:lnTo>
                  <a:lnTo>
                    <a:pt x="118572273" y="65330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533054"/>
                  </a:lnTo>
                  <a:lnTo>
                    <a:pt x="0" y="6533054"/>
                  </a:lnTo>
                  <a:lnTo>
                    <a:pt x="0" y="144780"/>
                  </a:lnTo>
                  <a:close/>
                  <a:moveTo>
                    <a:pt x="0" y="6533054"/>
                  </a:moveTo>
                  <a:lnTo>
                    <a:pt x="144780" y="6533054"/>
                  </a:lnTo>
                  <a:lnTo>
                    <a:pt x="144780" y="6677834"/>
                  </a:lnTo>
                  <a:lnTo>
                    <a:pt x="0" y="6677834"/>
                  </a:lnTo>
                  <a:lnTo>
                    <a:pt x="0" y="6533054"/>
                  </a:lnTo>
                  <a:close/>
                  <a:moveTo>
                    <a:pt x="118572273" y="144780"/>
                  </a:moveTo>
                  <a:lnTo>
                    <a:pt x="118717045" y="144780"/>
                  </a:lnTo>
                  <a:lnTo>
                    <a:pt x="118717045" y="6533054"/>
                  </a:lnTo>
                  <a:lnTo>
                    <a:pt x="118572273" y="6533054"/>
                  </a:lnTo>
                  <a:lnTo>
                    <a:pt x="118572273" y="144780"/>
                  </a:lnTo>
                  <a:close/>
                  <a:moveTo>
                    <a:pt x="144780" y="6533054"/>
                  </a:moveTo>
                  <a:lnTo>
                    <a:pt x="118572273" y="6533054"/>
                  </a:lnTo>
                  <a:lnTo>
                    <a:pt x="118572273" y="6677834"/>
                  </a:lnTo>
                  <a:lnTo>
                    <a:pt x="144780" y="6677834"/>
                  </a:lnTo>
                  <a:lnTo>
                    <a:pt x="144780" y="6533054"/>
                  </a:lnTo>
                  <a:close/>
                  <a:moveTo>
                    <a:pt x="118572273" y="0"/>
                  </a:moveTo>
                  <a:lnTo>
                    <a:pt x="118717045" y="0"/>
                  </a:lnTo>
                  <a:lnTo>
                    <a:pt x="118717045" y="144780"/>
                  </a:lnTo>
                  <a:lnTo>
                    <a:pt x="118572273" y="144780"/>
                  </a:lnTo>
                  <a:lnTo>
                    <a:pt x="11857227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8572273" y="0"/>
                  </a:lnTo>
                  <a:lnTo>
                    <a:pt x="11857227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7865" y="425847"/>
            <a:ext cx="885028" cy="177006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447800" y="1510973"/>
            <a:ext cx="14706600" cy="473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4000" dirty="0">
                <a:solidFill>
                  <a:srgbClr val="000000"/>
                </a:solidFill>
                <a:latin typeface="Montserrat Semi-Bold"/>
              </a:rPr>
              <a:t>Exercise 2 (p.9) Check and write T (True) and F (False).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21254" y="1432244"/>
            <a:ext cx="619125" cy="619125"/>
          </a:xfrm>
          <a:prstGeom prst="rect">
            <a:avLst/>
          </a:prstGeom>
        </p:spPr>
      </p:pic>
      <p:sp>
        <p:nvSpPr>
          <p:cNvPr id="32" name="TextBox 24">
            <a:extLst>
              <a:ext uri="{FF2B5EF4-FFF2-40B4-BE49-F238E27FC236}">
                <a16:creationId xmlns:a16="http://schemas.microsoft.com/office/drawing/2014/main" id="{50B7560A-EA60-5F4A-B8EC-9151E34F2117}"/>
              </a:ext>
            </a:extLst>
          </p:cNvPr>
          <p:cNvSpPr txBox="1"/>
          <p:nvPr/>
        </p:nvSpPr>
        <p:spPr>
          <a:xfrm>
            <a:off x="15605627" y="342900"/>
            <a:ext cx="1984507" cy="342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English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58F8A8-0A62-144B-971D-E27A510D0CC8}"/>
              </a:ext>
            </a:extLst>
          </p:cNvPr>
          <p:cNvSpPr txBox="1"/>
          <p:nvPr/>
        </p:nvSpPr>
        <p:spPr>
          <a:xfrm>
            <a:off x="621665" y="1926891"/>
            <a:ext cx="17209135" cy="816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5400" b="1" dirty="0"/>
              <a:t>1</a:t>
            </a:r>
            <a:r>
              <a:rPr lang="en-US" sz="5400" dirty="0"/>
              <a:t>. Trang needs help with building dollhouses.</a:t>
            </a:r>
          </a:p>
          <a:p>
            <a:pPr algn="just">
              <a:lnSpc>
                <a:spcPct val="200000"/>
              </a:lnSpc>
            </a:pPr>
            <a:r>
              <a:rPr lang="en-US" sz="5400" b="1" dirty="0"/>
              <a:t>2</a:t>
            </a:r>
            <a:r>
              <a:rPr lang="en-US" sz="5400" dirty="0"/>
              <a:t>. Trang uses glue and cardboard to build her dollhouse. </a:t>
            </a:r>
          </a:p>
          <a:p>
            <a:pPr algn="just">
              <a:lnSpc>
                <a:spcPct val="200000"/>
              </a:lnSpc>
            </a:pPr>
            <a:r>
              <a:rPr lang="en-US" sz="5400" b="1" dirty="0"/>
              <a:t>3</a:t>
            </a:r>
            <a:r>
              <a:rPr lang="en-US" sz="5400" dirty="0"/>
              <a:t>. To build a dollhouse, you need to use your creativity.</a:t>
            </a:r>
          </a:p>
          <a:p>
            <a:pPr algn="just">
              <a:lnSpc>
                <a:spcPct val="200000"/>
              </a:lnSpc>
            </a:pPr>
            <a:r>
              <a:rPr lang="en-US" sz="5400" b="1" dirty="0"/>
              <a:t>4</a:t>
            </a:r>
            <a:r>
              <a:rPr lang="en-US" sz="5400" dirty="0"/>
              <a:t>. Ann goes to a horse riding club every Sunday.</a:t>
            </a:r>
          </a:p>
          <a:p>
            <a:pPr algn="just">
              <a:lnSpc>
                <a:spcPct val="200000"/>
              </a:lnSpc>
            </a:pPr>
            <a:r>
              <a:rPr lang="en-US" sz="5400" b="1" dirty="0"/>
              <a:t>5</a:t>
            </a:r>
            <a:r>
              <a:rPr lang="en-US" sz="5400" dirty="0"/>
              <a:t>. Ann’s lesson starts at 8 p.m.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B00FB6-4EB9-C14B-90EE-B422A4E17EED}"/>
              </a:ext>
            </a:extLst>
          </p:cNvPr>
          <p:cNvSpPr txBox="1"/>
          <p:nvPr/>
        </p:nvSpPr>
        <p:spPr>
          <a:xfrm>
            <a:off x="14020800" y="2552700"/>
            <a:ext cx="76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54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72E557-8BB6-8045-B116-808B9BCD879B}"/>
              </a:ext>
            </a:extLst>
          </p:cNvPr>
          <p:cNvSpPr txBox="1"/>
          <p:nvPr/>
        </p:nvSpPr>
        <p:spPr>
          <a:xfrm>
            <a:off x="16529538" y="4053253"/>
            <a:ext cx="76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5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498A0A-E568-F949-9B61-80BE1DD122FE}"/>
              </a:ext>
            </a:extLst>
          </p:cNvPr>
          <p:cNvSpPr txBox="1"/>
          <p:nvPr/>
        </p:nvSpPr>
        <p:spPr>
          <a:xfrm>
            <a:off x="16154400" y="5671038"/>
            <a:ext cx="76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5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5CAF0C-9E48-2149-BD8F-D2297819A27F}"/>
              </a:ext>
            </a:extLst>
          </p:cNvPr>
          <p:cNvSpPr txBox="1"/>
          <p:nvPr/>
        </p:nvSpPr>
        <p:spPr>
          <a:xfrm>
            <a:off x="14231815" y="7359161"/>
            <a:ext cx="76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5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B47959-7936-F44E-9404-BB6FFEF9DC19}"/>
              </a:ext>
            </a:extLst>
          </p:cNvPr>
          <p:cNvSpPr txBox="1"/>
          <p:nvPr/>
        </p:nvSpPr>
        <p:spPr>
          <a:xfrm>
            <a:off x="9495692" y="9023838"/>
            <a:ext cx="76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5400" b="1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7137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9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943</Words>
  <Application>Microsoft Office PowerPoint</Application>
  <PresentationFormat>Custom</PresentationFormat>
  <Paragraphs>132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Montserrat Medium</vt:lpstr>
      <vt:lpstr>Montserrat</vt:lpstr>
      <vt:lpstr>Montserrat Semi-Bold</vt:lpstr>
      <vt:lpstr>Century Gothic</vt:lpstr>
      <vt:lpstr>TAN Jambore</vt:lpstr>
      <vt:lpstr>TAN Jambore Bold</vt:lpstr>
      <vt:lpstr>Calibri</vt:lpstr>
      <vt:lpstr>Wingdings</vt:lpstr>
      <vt:lpstr>Arial</vt:lpstr>
      <vt:lpstr>Montserrat Bold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Adminstrator</cp:lastModifiedBy>
  <cp:revision>15</cp:revision>
  <dcterms:created xsi:type="dcterms:W3CDTF">2006-08-16T00:00:00Z</dcterms:created>
  <dcterms:modified xsi:type="dcterms:W3CDTF">2025-03-15T13:04:56Z</dcterms:modified>
  <dc:identifier>DAEyMetqJao</dc:identifier>
</cp:coreProperties>
</file>