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92" r:id="rId2"/>
    <p:sldId id="294" r:id="rId3"/>
    <p:sldId id="295" r:id="rId4"/>
    <p:sldId id="302" r:id="rId5"/>
    <p:sldId id="299" r:id="rId6"/>
    <p:sldId id="300" r:id="rId7"/>
    <p:sldId id="301" r:id="rId8"/>
    <p:sldId id="305" r:id="rId9"/>
    <p:sldId id="304" r:id="rId10"/>
    <p:sldId id="307" r:id="rId11"/>
    <p:sldId id="297" r:id="rId12"/>
    <p:sldId id="308" r:id="rId13"/>
    <p:sldId id="258" r:id="rId14"/>
    <p:sldId id="289" r:id="rId15"/>
    <p:sldId id="309" r:id="rId16"/>
    <p:sldId id="260" r:id="rId17"/>
    <p:sldId id="261" r:id="rId18"/>
    <p:sldId id="293" r:id="rId19"/>
    <p:sldId id="310" r:id="rId20"/>
    <p:sldId id="312" r:id="rId21"/>
    <p:sldId id="313" r:id="rId22"/>
    <p:sldId id="31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B1"/>
    <a:srgbClr val="008080"/>
    <a:srgbClr val="005AAB"/>
    <a:srgbClr val="6EA8DC"/>
    <a:srgbClr val="DEEBF7"/>
    <a:srgbClr val="D6EFF2"/>
    <a:srgbClr val="EF008D"/>
    <a:srgbClr val="FFD9F0"/>
    <a:srgbClr val="BCE6DE"/>
    <a:srgbClr val="A1D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1476" y="-102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46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38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7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file:///D:\var\folders\82\4m730xqn4bj1m5zt4_nx948m0000gn\T\com.microsoft.Word\WebArchiveCopyPasteTempFiles\happy-cute-kid-girl-win-game-gold-trophy-happy-cute-kid-girl-win-game-gold-trophy-achievement-athlete-award-best-boy-cartoon-160885558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image" Target="../media/image6.png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3500"/>
            <a:ext cx="7987622" cy="347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3992" cy="228679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395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54038" y="132798"/>
            <a:ext cx="8531457" cy="122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731" tIns="72366" rIns="144731" bIns="72366">
            <a:spAutoFit/>
          </a:bodyPr>
          <a:lstStyle/>
          <a:p>
            <a:r>
              <a:rPr lang="en-US" sz="7000" b="1" dirty="0" smtClean="0">
                <a:solidFill>
                  <a:srgbClr val="FF0000"/>
                </a:solidFill>
                <a:latin typeface="VNI-Ariston" pitchFamily="2" charset="0"/>
              </a:rPr>
              <a:t>Good morning class</a:t>
            </a:r>
            <a:endParaRPr lang="en-US" sz="7000" b="1" dirty="0">
              <a:solidFill>
                <a:srgbClr val="FF0000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6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1730" y="61555"/>
            <a:ext cx="74131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Translate the following sentence into English: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2049" name="Picture 3" descr="Description: Kết quả hình ảnh cho won a cup cartoon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039" y="538609"/>
            <a:ext cx="2993922" cy="268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59492" y="4144425"/>
            <a:ext cx="81492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 won in the Speaking</a:t>
            </a:r>
            <a:r>
              <a:rPr kumimoji="0" lang="en-US" sz="32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EL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contest last Monday.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23568" y="3119612"/>
            <a:ext cx="809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GB" sz="2800" b="1" dirty="0" err="1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GB" sz="2800" b="1" dirty="0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GB" sz="2800" b="1" dirty="0" err="1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GB" sz="2800" b="1" dirty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800" b="1" dirty="0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GB" sz="2800" b="1" dirty="0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800" b="1" dirty="0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GB" sz="2800" b="1" dirty="0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GB" sz="2800" b="1" dirty="0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800" b="1" dirty="0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GB" sz="2800" b="1" dirty="0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GB" sz="2800" b="1" dirty="0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2800" b="1" dirty="0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GB" sz="2800" b="1" dirty="0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vi-VN" sz="2800" b="1" dirty="0">
              <a:solidFill>
                <a:srgbClr val="005AA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5-Point Star 8">
            <a:hlinkClick r:id="rId5" action="ppaction://hlinksldjump"/>
          </p:cNvPr>
          <p:cNvSpPr/>
          <p:nvPr/>
        </p:nvSpPr>
        <p:spPr>
          <a:xfrm>
            <a:off x="4160809" y="6046836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736" y="985607"/>
            <a:ext cx="3771285" cy="329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94913" y="161921"/>
            <a:ext cx="4521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* Complete </a:t>
            </a:r>
            <a:r>
              <a:rPr lang="en-US" sz="3200" b="1" dirty="0"/>
              <a:t>the </a:t>
            </a:r>
            <a:r>
              <a:rPr lang="en-US" sz="3200" b="1" dirty="0" smtClean="0"/>
              <a:t>sentence: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3401" y="4527754"/>
            <a:ext cx="7983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8. Nam ………....a good student last year.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8736" y="4424518"/>
            <a:ext cx="1017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was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160809" y="6046836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0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29" y="134200"/>
            <a:ext cx="92181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423" y="-71074"/>
            <a:ext cx="9348716" cy="726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3803" y="1364033"/>
            <a:ext cx="6864823" cy="76944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FF00"/>
                </a:solidFill>
              </a:rPr>
              <a:t>UNIT 8: SPORTS AND GAMES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29420" y="2215065"/>
            <a:ext cx="7085160" cy="3002679"/>
            <a:chOff x="1418628" y="1811975"/>
            <a:chExt cx="7085160" cy="3002679"/>
          </a:xfrm>
        </p:grpSpPr>
        <p:grpSp>
          <p:nvGrpSpPr>
            <p:cNvPr id="11" name="Group 10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2873158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FF00"/>
                  </a:solidFill>
                </a:rPr>
                <a:t>Everyday English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18628" y="3737436"/>
              <a:ext cx="70851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Expressing and responding to congratulations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57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874520" y="3596640"/>
            <a:ext cx="2861672" cy="47337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Rounded Rectangle 4"/>
          <p:cNvSpPr/>
          <p:nvPr/>
        </p:nvSpPr>
        <p:spPr>
          <a:xfrm>
            <a:off x="2389239" y="4630992"/>
            <a:ext cx="1626705" cy="46404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26464" y="74839"/>
            <a:ext cx="77108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short conversation below, paying attention to the highlighted parts.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6464" y="1310192"/>
            <a:ext cx="7325169" cy="4878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i="1" dirty="0"/>
              <a:t>Duong: </a:t>
            </a:r>
            <a:r>
              <a:rPr lang="en-US" sz="3200" dirty="0"/>
              <a:t>Last week I played table tennis with </a:t>
            </a:r>
            <a:r>
              <a:rPr lang="en-US" sz="3200" dirty="0" err="1"/>
              <a:t>Duy</a:t>
            </a:r>
            <a:r>
              <a:rPr lang="en-US" sz="3200" dirty="0"/>
              <a:t>, and I won for the first time. </a:t>
            </a:r>
          </a:p>
          <a:p>
            <a:pPr>
              <a:lnSpc>
                <a:spcPct val="200000"/>
              </a:lnSpc>
            </a:pPr>
            <a:r>
              <a:rPr lang="en-US" sz="3200" b="1" i="1" dirty="0"/>
              <a:t>Mai: </a:t>
            </a:r>
            <a:r>
              <a:rPr lang="en-US" sz="3200" dirty="0"/>
              <a:t>Congratulations!</a:t>
            </a:r>
          </a:p>
          <a:p>
            <a:pPr>
              <a:lnSpc>
                <a:spcPct val="200000"/>
              </a:lnSpc>
            </a:pPr>
            <a:r>
              <a:rPr lang="en-US" sz="3200" b="1" i="1" dirty="0"/>
              <a:t>Duong: </a:t>
            </a:r>
            <a:r>
              <a:rPr lang="en-US" sz="3200" dirty="0"/>
              <a:t>Thank you, Mai.</a:t>
            </a:r>
          </a:p>
          <a:p>
            <a:pPr>
              <a:lnSpc>
                <a:spcPct val="200000"/>
              </a:lnSpc>
            </a:pPr>
            <a:r>
              <a:rPr lang="en-US" sz="3200" b="1" i="1" dirty="0"/>
              <a:t>Mai: </a:t>
            </a:r>
            <a:r>
              <a:rPr lang="en-US" sz="3200" dirty="0"/>
              <a:t>So you’re our class champion now.</a:t>
            </a:r>
          </a:p>
        </p:txBody>
      </p:sp>
      <p:pic>
        <p:nvPicPr>
          <p:cNvPr id="3" name="B2_11">
            <a:hlinkClick r:id="" action="ppaction://media"/>
            <a:extLst>
              <a:ext uri="{FF2B5EF4-FFF2-40B4-BE49-F238E27FC236}">
                <a16:creationId xmlns:a16="http://schemas.microsoft.com/office/drawing/2014/main" xmlns="" id="{49325967-F658-4A8A-8F31-AB8E5C9E8F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82003" y="5548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04431" y="104779"/>
            <a:ext cx="789804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Student A has won a prize in the school’s singing contest / sports competition. Student B congratulates him / her. Make a similar dialogue. Remember to use the highlighted sentences in </a:t>
            </a:r>
            <a:r>
              <a:rPr lang="en-US" sz="25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Then change roles.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355364" y="2840217"/>
            <a:ext cx="719581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 Last week I won the first prize of my school’s singing contest.                         </a:t>
            </a:r>
          </a:p>
          <a:p>
            <a:r>
              <a:rPr lang="en-GB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GB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:Congratulations</a:t>
            </a:r>
            <a:r>
              <a:rPr lang="vi-VN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GB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GB" sz="28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 Thank you, Minh.</a:t>
            </a:r>
          </a:p>
          <a:p>
            <a:r>
              <a:rPr lang="vi-VN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057" y="2265837"/>
            <a:ext cx="2106710" cy="23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99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5807" y="2541211"/>
            <a:ext cx="6299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* The </a:t>
            </a:r>
            <a:r>
              <a:rPr lang="en-US" sz="4000" b="1" dirty="0">
                <a:solidFill>
                  <a:srgbClr val="FF0000"/>
                </a:solidFill>
              </a:rPr>
              <a:t>sport / game you like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36" y="277100"/>
            <a:ext cx="1787097" cy="5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1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299695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6" name="TextBox 35"/>
          <p:cNvSpPr txBox="1"/>
          <p:nvPr/>
        </p:nvSpPr>
        <p:spPr>
          <a:xfrm>
            <a:off x="2906709" y="384639"/>
            <a:ext cx="5066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Do the quiz.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47" y="336098"/>
            <a:ext cx="1787097" cy="54987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84955" y="1259888"/>
            <a:ext cx="7167245" cy="470318"/>
            <a:chOff x="363373" y="1262747"/>
            <a:chExt cx="7167245" cy="470318"/>
          </a:xfrm>
        </p:grpSpPr>
        <p:sp>
          <p:nvSpPr>
            <p:cNvPr id="26" name="TextBox 2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7313" y="1271400"/>
              <a:ext cx="6703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How many players are there in a football match?</a:t>
              </a:r>
              <a:endParaRPr lang="en-US" sz="2400" b="1" i="1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84955" y="2256907"/>
            <a:ext cx="7565721" cy="461665"/>
            <a:chOff x="369902" y="2142097"/>
            <a:chExt cx="7565721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How long does a football match last?</a:t>
              </a:r>
              <a:endParaRPr lang="en-US" sz="2400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4955" y="3245273"/>
            <a:ext cx="6914269" cy="470318"/>
            <a:chOff x="363373" y="4026312"/>
            <a:chExt cx="6914269" cy="470318"/>
          </a:xfrm>
        </p:grpSpPr>
        <p:sp>
          <p:nvSpPr>
            <p:cNvPr id="32" name="TextBox 31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How often do the Olympic Games take place?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84955" y="4233639"/>
            <a:ext cx="6471767" cy="470318"/>
            <a:chOff x="363373" y="3312302"/>
            <a:chExt cx="6471767" cy="470318"/>
          </a:xfrm>
        </p:grpSpPr>
        <p:sp>
          <p:nvSpPr>
            <p:cNvPr id="35" name="TextBox 34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How long is a marathon?</a:t>
              </a:r>
            </a:p>
          </p:txBody>
        </p:sp>
      </p:grpSp>
      <p:cxnSp>
        <p:nvCxnSpPr>
          <p:cNvPr id="52" name="Straight Connector 51"/>
          <p:cNvCxnSpPr/>
          <p:nvPr/>
        </p:nvCxnSpPr>
        <p:spPr>
          <a:xfrm flipV="1">
            <a:off x="1179807" y="209809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179807" y="316489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183932" y="417251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183932" y="507305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42869" y="196350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42869" y="306459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42869" y="401328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42869" y="494811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584761" y="5336242"/>
            <a:ext cx="7330101" cy="470318"/>
            <a:chOff x="363373" y="3312302"/>
            <a:chExt cx="7330101" cy="470318"/>
          </a:xfrm>
        </p:grpSpPr>
        <p:sp>
          <p:nvSpPr>
            <p:cNvPr id="61" name="TextBox 60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Where did the first Olympic Games take place?</a:t>
              </a:r>
            </a:p>
          </p:txBody>
        </p:sp>
      </p:grpSp>
      <p:cxnSp>
        <p:nvCxnSpPr>
          <p:cNvPr id="63" name="Straight Connector 62"/>
          <p:cNvCxnSpPr/>
          <p:nvPr/>
        </p:nvCxnSpPr>
        <p:spPr>
          <a:xfrm flipV="1">
            <a:off x="1183738" y="617565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42675" y="6050718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182CF5-46DC-456B-A4EB-CB9CAE3CEC9F}"/>
              </a:ext>
            </a:extLst>
          </p:cNvPr>
          <p:cNvSpPr txBox="1"/>
          <p:nvPr/>
        </p:nvSpPr>
        <p:spPr>
          <a:xfrm>
            <a:off x="1059591" y="1738124"/>
            <a:ext cx="6046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There are usually 22 players (11 on each side).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7139FEE-7AA6-45AF-93D4-75DE4ED1CFC5}"/>
              </a:ext>
            </a:extLst>
          </p:cNvPr>
          <p:cNvSpPr txBox="1"/>
          <p:nvPr/>
        </p:nvSpPr>
        <p:spPr>
          <a:xfrm>
            <a:off x="1063533" y="2819004"/>
            <a:ext cx="7033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It normally lasts 90 minutes (divided into two halves).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EDD853A-D08E-44D9-B612-A0786B936518}"/>
              </a:ext>
            </a:extLst>
          </p:cNvPr>
          <p:cNvSpPr txBox="1"/>
          <p:nvPr/>
        </p:nvSpPr>
        <p:spPr>
          <a:xfrm>
            <a:off x="1098198" y="3790309"/>
            <a:ext cx="437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They take place every four years.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50ED7C6-A129-46A1-959F-122A22E97368}"/>
              </a:ext>
            </a:extLst>
          </p:cNvPr>
          <p:cNvSpPr txBox="1"/>
          <p:nvPr/>
        </p:nvSpPr>
        <p:spPr>
          <a:xfrm>
            <a:off x="1066181" y="4713435"/>
            <a:ext cx="7827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-30" dirty="0">
                <a:solidFill>
                  <a:srgbClr val="FF0000"/>
                </a:solidFill>
              </a:rPr>
              <a:t>A marathon is 42.195 </a:t>
            </a:r>
            <a:r>
              <a:rPr lang="en-US" sz="2400" b="1" spc="-30" dirty="0" err="1">
                <a:solidFill>
                  <a:srgbClr val="FF0000"/>
                </a:solidFill>
              </a:rPr>
              <a:t>kilometres</a:t>
            </a:r>
            <a:r>
              <a:rPr lang="en-US" sz="2400" b="1" spc="-30" dirty="0">
                <a:solidFill>
                  <a:srgbClr val="FF0000"/>
                </a:solidFill>
              </a:rPr>
              <a:t> long (26 mile and 385 yards).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B217342-5038-4C28-8A41-A9B3ACD0EBDF}"/>
              </a:ext>
            </a:extLst>
          </p:cNvPr>
          <p:cNvSpPr txBox="1"/>
          <p:nvPr/>
        </p:nvSpPr>
        <p:spPr>
          <a:xfrm>
            <a:off x="1046441" y="5803466"/>
            <a:ext cx="7687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They took place in Olympia (in Ancient Greece) (in 776 BC).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9348"/>
            <a:ext cx="587409" cy="6043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91564" y="73536"/>
            <a:ext cx="8252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Interview your partners using the following questions. You may ask for more information.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8" y="1381403"/>
            <a:ext cx="3824891" cy="25499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55" y="4166978"/>
            <a:ext cx="3824890" cy="25456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19" y="1503362"/>
            <a:ext cx="4168850" cy="234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9079" y="9657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3909" y="944713"/>
            <a:ext cx="758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sports / games do you play in your free time? Do you play them well? When and how often do you play them?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079" y="202593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3909" y="2004911"/>
            <a:ext cx="637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Which sport / game do you like watching on TV?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079" y="279358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3909" y="2784927"/>
            <a:ext cx="344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Did you join any clubs?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9079" y="35864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3909" y="3577791"/>
            <a:ext cx="5721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If you don’t play sport, what do you often do in your spare time?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9079" y="4739987"/>
            <a:ext cx="65712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Report your interviews to the class.</a:t>
            </a:r>
          </a:p>
        </p:txBody>
      </p:sp>
      <p:sp>
        <p:nvSpPr>
          <p:cNvPr id="2" name="Rectangle 1"/>
          <p:cNvSpPr/>
          <p:nvPr/>
        </p:nvSpPr>
        <p:spPr>
          <a:xfrm>
            <a:off x="324465" y="119729"/>
            <a:ext cx="8421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84B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Interview </a:t>
            </a:r>
            <a:r>
              <a:rPr lang="en-US" sz="2400" b="1" dirty="0">
                <a:solidFill>
                  <a:srgbClr val="0084B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your partners using the following questions. </a:t>
            </a:r>
            <a:endParaRPr lang="en-US" sz="2400" dirty="0">
              <a:solidFill>
                <a:srgbClr val="0084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969" y="623031"/>
            <a:ext cx="85393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:</a:t>
            </a:r>
            <a:r>
              <a:rPr lang="en-GB" sz="24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sports / games do you play in your free time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my free time I play badminton and chess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 play them well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I’m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good at badminton, but I’m not good at chess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how often do you play them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I play badminton at the weekend and I play chess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in  the evening.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sport / game do you like watching on TV?</a:t>
            </a:r>
          </a:p>
          <a:p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I like watching football matches on TV. The players are really amazing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Did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 join any clubs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Yes, I do. I’m a member of the chess club of my school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 often do anything else in your spare time? </a:t>
            </a:r>
          </a:p>
          <a:p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Well, I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often  listen to music and chat with my friends.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6369" y="69033"/>
            <a:ext cx="2607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smtClean="0">
                <a:solidFill>
                  <a:srgbClr val="FF0000"/>
                </a:solidFill>
              </a:rPr>
              <a:t>Give example: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6813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" y="76200"/>
            <a:ext cx="9067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6858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latin typeface=".VnBahamasBH" pitchFamily="34" charset="0"/>
              </a:rPr>
              <a:t>warm </a:t>
            </a:r>
            <a:r>
              <a:rPr lang="en-GB" sz="3600" b="1" dirty="0" smtClean="0">
                <a:solidFill>
                  <a:srgbClr val="FFFF00"/>
                </a:solidFill>
                <a:latin typeface=".VnBahamasBH" pitchFamily="34" charset="0"/>
              </a:rPr>
              <a:t>-up</a:t>
            </a:r>
            <a:endParaRPr lang="en-US" sz="3600" b="1" dirty="0">
              <a:solidFill>
                <a:srgbClr val="FFFF00"/>
              </a:solidFill>
              <a:latin typeface=".VnBahamasBH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1" y="1346879"/>
            <a:ext cx="502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Game: Lucky number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0524" y="226981"/>
            <a:ext cx="65712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Report your interviews to the class.</a:t>
            </a:r>
          </a:p>
        </p:txBody>
      </p:sp>
    </p:spTree>
    <p:extLst>
      <p:ext uri="{BB962C8B-B14F-4D97-AF65-F5344CB8AC3E}">
        <p14:creationId xmlns:p14="http://schemas.microsoft.com/office/powerpoint/2010/main" val="36476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79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650" y="2438613"/>
            <a:ext cx="79338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Write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down the results and feedback of the previous interviews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Prepare lesson 5: Skills 1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381002"/>
            <a:ext cx="59436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  <a:r>
              <a:rPr kumimoji="0" lang="en-US" sz="60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15041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76" y="1265790"/>
            <a:ext cx="3168002" cy="21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52" y="60054"/>
            <a:ext cx="4663807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44" y="94996"/>
            <a:ext cx="4663807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48015" y="5372338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2938" y="4895865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96" y="2587422"/>
            <a:ext cx="5867605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43813" y="5355026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5914" y="4943712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16766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23851" y="53878"/>
            <a:ext cx="78200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5400" b="1" dirty="0">
                <a:solidFill>
                  <a:srgbClr val="FF0000"/>
                </a:solidFill>
              </a:rPr>
              <a:t>LUCKY NUMBERS</a:t>
            </a:r>
          </a:p>
        </p:txBody>
      </p:sp>
      <p:sp>
        <p:nvSpPr>
          <p:cNvPr id="11" name="Rectangl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010938" y="1301400"/>
            <a:ext cx="1479074" cy="154146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8000" b="1" dirty="0" smtClean="0">
                <a:solidFill>
                  <a:srgbClr val="009900"/>
                </a:solidFill>
              </a:rPr>
              <a:t>1</a:t>
            </a:r>
            <a:endParaRPr lang="en-US" sz="8000" b="1" dirty="0">
              <a:solidFill>
                <a:srgbClr val="009900"/>
              </a:solidFill>
            </a:endParaRPr>
          </a:p>
        </p:txBody>
      </p:sp>
      <p:sp>
        <p:nvSpPr>
          <p:cNvPr id="12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43212" y="1299812"/>
            <a:ext cx="1506537" cy="154146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80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3" name="Rectangle 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639329" y="1295049"/>
            <a:ext cx="1506537" cy="154146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8000" b="1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" name="Rectangle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420698" y="1301400"/>
            <a:ext cx="1506537" cy="1541462"/>
          </a:xfrm>
          <a:prstGeom prst="rect">
            <a:avLst/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8000" b="1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16" name="Rectangle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033934" y="3074782"/>
            <a:ext cx="1506537" cy="1541462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GB" sz="8000" b="1" dirty="0"/>
              <a:t>5</a:t>
            </a:r>
            <a:endParaRPr lang="en-US" sz="8000" b="1" dirty="0"/>
          </a:p>
        </p:txBody>
      </p:sp>
      <p:sp>
        <p:nvSpPr>
          <p:cNvPr id="17" name="Rectangle 1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843212" y="3060034"/>
            <a:ext cx="1506537" cy="1541462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GB" sz="8000" b="1" dirty="0">
                <a:solidFill>
                  <a:srgbClr val="66FFCC"/>
                </a:solidFill>
              </a:rPr>
              <a:t>6</a:t>
            </a:r>
            <a:endParaRPr lang="en-US" sz="8000" b="1" dirty="0">
              <a:solidFill>
                <a:srgbClr val="66FFCC"/>
              </a:solidFill>
            </a:endParaRPr>
          </a:p>
        </p:txBody>
      </p:sp>
      <p:sp>
        <p:nvSpPr>
          <p:cNvPr id="18" name="Rectangle 1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24581" y="3043239"/>
            <a:ext cx="1506537" cy="154146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GB" sz="8000" b="1" dirty="0">
                <a:solidFill>
                  <a:srgbClr val="FFFF00"/>
                </a:solidFill>
              </a:rPr>
              <a:t>7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19" name="Rectangle 8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441796" y="3057985"/>
            <a:ext cx="1506537" cy="152618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GB" sz="8000" b="1" dirty="0" smtClean="0">
                <a:solidFill>
                  <a:srgbClr val="FF0000"/>
                </a:solidFill>
              </a:rPr>
              <a:t>8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265464" y="4874364"/>
            <a:ext cx="1143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3200" b="1">
                <a:solidFill>
                  <a:srgbClr val="0000CC"/>
                </a:solidFill>
                <a:latin typeface="Arial" charset="0"/>
              </a:rPr>
              <a:t>A</a:t>
            </a: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265464" y="5407764"/>
            <a:ext cx="1143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1484664" y="48743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2</a:t>
            </a:r>
          </a:p>
        </p:txBody>
      </p:sp>
      <p:sp>
        <p:nvSpPr>
          <p:cNvPr id="24" name="AutoShape 19"/>
          <p:cNvSpPr>
            <a:spLocks noChangeArrowheads="1"/>
          </p:cNvSpPr>
          <p:nvPr/>
        </p:nvSpPr>
        <p:spPr bwMode="auto">
          <a:xfrm>
            <a:off x="1484664" y="54077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>
            <a:off x="2475264" y="48743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4</a:t>
            </a:r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auto">
          <a:xfrm>
            <a:off x="3465864" y="48743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6</a:t>
            </a: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4456464" y="48743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8</a:t>
            </a:r>
          </a:p>
        </p:txBody>
      </p:sp>
      <p:sp>
        <p:nvSpPr>
          <p:cNvPr id="28" name="AutoShape 23"/>
          <p:cNvSpPr>
            <a:spLocks noChangeArrowheads="1"/>
          </p:cNvSpPr>
          <p:nvPr/>
        </p:nvSpPr>
        <p:spPr bwMode="auto">
          <a:xfrm>
            <a:off x="5447064" y="48743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10</a:t>
            </a:r>
          </a:p>
        </p:txBody>
      </p:sp>
      <p:sp>
        <p:nvSpPr>
          <p:cNvPr id="29" name="AutoShape 24"/>
          <p:cNvSpPr>
            <a:spLocks noChangeArrowheads="1"/>
          </p:cNvSpPr>
          <p:nvPr/>
        </p:nvSpPr>
        <p:spPr bwMode="auto">
          <a:xfrm>
            <a:off x="6437664" y="48743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12</a:t>
            </a:r>
          </a:p>
        </p:txBody>
      </p:sp>
      <p:sp>
        <p:nvSpPr>
          <p:cNvPr id="30" name="AutoShape 25"/>
          <p:cNvSpPr>
            <a:spLocks noChangeArrowheads="1"/>
          </p:cNvSpPr>
          <p:nvPr/>
        </p:nvSpPr>
        <p:spPr bwMode="auto">
          <a:xfrm>
            <a:off x="7428264" y="48743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14</a:t>
            </a:r>
          </a:p>
        </p:txBody>
      </p:sp>
      <p:sp>
        <p:nvSpPr>
          <p:cNvPr id="31" name="AutoShape 26"/>
          <p:cNvSpPr>
            <a:spLocks noChangeArrowheads="1"/>
          </p:cNvSpPr>
          <p:nvPr/>
        </p:nvSpPr>
        <p:spPr bwMode="auto">
          <a:xfrm>
            <a:off x="7428264" y="54077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2" name="AutoShape 27"/>
          <p:cNvSpPr>
            <a:spLocks noChangeArrowheads="1"/>
          </p:cNvSpPr>
          <p:nvPr/>
        </p:nvSpPr>
        <p:spPr bwMode="auto">
          <a:xfrm>
            <a:off x="6437664" y="54077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3" name="AutoShape 28"/>
          <p:cNvSpPr>
            <a:spLocks noChangeArrowheads="1"/>
          </p:cNvSpPr>
          <p:nvPr/>
        </p:nvSpPr>
        <p:spPr bwMode="auto">
          <a:xfrm>
            <a:off x="5447064" y="54077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4" name="AutoShape 29"/>
          <p:cNvSpPr>
            <a:spLocks noChangeArrowheads="1"/>
          </p:cNvSpPr>
          <p:nvPr/>
        </p:nvSpPr>
        <p:spPr bwMode="auto">
          <a:xfrm>
            <a:off x="4456464" y="54077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" name="AutoShape 30"/>
          <p:cNvSpPr>
            <a:spLocks noChangeArrowheads="1"/>
          </p:cNvSpPr>
          <p:nvPr/>
        </p:nvSpPr>
        <p:spPr bwMode="auto">
          <a:xfrm>
            <a:off x="3465864" y="54077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6" name="AutoShape 31"/>
          <p:cNvSpPr>
            <a:spLocks noChangeArrowheads="1"/>
          </p:cNvSpPr>
          <p:nvPr/>
        </p:nvSpPr>
        <p:spPr bwMode="auto">
          <a:xfrm>
            <a:off x="2475264" y="54077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1824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11" y="2085150"/>
            <a:ext cx="4201916" cy="347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46714"/>
            <a:ext cx="7262192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NUMBER!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8100392" y="5869858"/>
            <a:ext cx="45719" cy="589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hlinkClick r:id="rId4" action="ppaction://hlinksldjump"/>
          </p:cNvPr>
          <p:cNvSpPr/>
          <p:nvPr/>
        </p:nvSpPr>
        <p:spPr>
          <a:xfrm>
            <a:off x="4058105" y="5899355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7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5388" y="161921"/>
            <a:ext cx="6603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*</a:t>
            </a:r>
            <a:r>
              <a:rPr lang="en-US" sz="3200" b="1" dirty="0" smtClean="0"/>
              <a:t> </a:t>
            </a:r>
            <a:r>
              <a:rPr lang="en-US" sz="3200" b="1" dirty="0"/>
              <a:t>Complete the following imperative: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2450" y="4146896"/>
            <a:ext cx="82148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2. ...……..watch TV more than 3 hours a day. It’s bad for your eyes.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7" name="Picture 6" descr="Kết quả hình ảnh cho watch tv carto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81" y="884903"/>
            <a:ext cx="3229896" cy="29644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796519" y="4050718"/>
            <a:ext cx="113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Don’t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160809" y="6046836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0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94913" y="161921"/>
            <a:ext cx="4482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* Complete </a:t>
            </a:r>
            <a:r>
              <a:rPr lang="en-US" sz="3200" b="1" dirty="0"/>
              <a:t>the question:</a:t>
            </a:r>
          </a:p>
        </p:txBody>
      </p:sp>
      <p:pic>
        <p:nvPicPr>
          <p:cNvPr id="6" name="Picture 5" descr="Kết quả hình ảnh cho have dinner with family carto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314" y="1032388"/>
            <a:ext cx="4187900" cy="29292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53961" y="4132457"/>
            <a:ext cx="87900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i="1" dirty="0" smtClean="0">
                <a:solidFill>
                  <a:srgbClr val="0070C0"/>
                </a:solidFill>
              </a:rPr>
              <a:t>3. .……. </a:t>
            </a:r>
            <a:r>
              <a:rPr lang="en-US" sz="3000" b="1" i="1" dirty="0">
                <a:solidFill>
                  <a:srgbClr val="0070C0"/>
                </a:solidFill>
              </a:rPr>
              <a:t>you have dinner with your parents yesterday</a:t>
            </a:r>
            <a:r>
              <a:rPr lang="en-US" sz="3000" b="1" i="1" dirty="0" smtClean="0">
                <a:solidFill>
                  <a:srgbClr val="0070C0"/>
                </a:solidFill>
              </a:rPr>
              <a:t>?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8350" y="4054872"/>
            <a:ext cx="805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000" b="1" i="1" dirty="0">
                <a:solidFill>
                  <a:srgbClr val="FF0000"/>
                </a:solidFill>
              </a:rPr>
              <a:t>Did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160809" y="6046836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0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8929" y="156158"/>
            <a:ext cx="7624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* </a:t>
            </a:r>
            <a:r>
              <a:rPr lang="en-US" sz="2800" b="1" dirty="0"/>
              <a:t>Look at the picture and complete the sentence: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10" y="679378"/>
            <a:ext cx="2639961" cy="297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8929" y="3951945"/>
            <a:ext cx="7372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1" dirty="0" smtClean="0">
                <a:solidFill>
                  <a:srgbClr val="0070C0"/>
                </a:solidFill>
              </a:rPr>
              <a:t>4. ……..</a:t>
            </a:r>
            <a:r>
              <a:rPr lang="vi-VN" sz="3200" b="1" i="1" dirty="0" smtClean="0">
                <a:solidFill>
                  <a:srgbClr val="0070C0"/>
                </a:solidFill>
              </a:rPr>
              <a:t>… </a:t>
            </a:r>
            <a:r>
              <a:rPr lang="vi-VN" sz="3200" b="1" i="1" dirty="0">
                <a:solidFill>
                  <a:srgbClr val="0070C0"/>
                </a:solidFill>
              </a:rPr>
              <a:t>to the instructor at the gym.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8099" y="3863457"/>
            <a:ext cx="1173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Listen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160809" y="6046836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0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10" y="2276874"/>
            <a:ext cx="4010187" cy="332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26926"/>
            <a:ext cx="7262192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NUMBER!</a:t>
            </a:r>
          </a:p>
        </p:txBody>
      </p:sp>
      <p:sp>
        <p:nvSpPr>
          <p:cNvPr id="4" name="5-Point Star 3">
            <a:hlinkClick r:id="rId4" action="ppaction://hlinksldjump"/>
          </p:cNvPr>
          <p:cNvSpPr/>
          <p:nvPr/>
        </p:nvSpPr>
        <p:spPr>
          <a:xfrm>
            <a:off x="4160809" y="6046836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5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Kết quả hình ảnh cho play badminton carto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62" y="531894"/>
            <a:ext cx="3303638" cy="31119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94968" y="8674"/>
            <a:ext cx="7462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* Look </a:t>
            </a:r>
            <a:r>
              <a:rPr lang="en-US" sz="2800" b="1" dirty="0"/>
              <a:t>at the picture and complete the sentence:</a:t>
            </a:r>
          </a:p>
        </p:txBody>
      </p:sp>
      <p:sp>
        <p:nvSpPr>
          <p:cNvPr id="7" name="Rectangle 6"/>
          <p:cNvSpPr/>
          <p:nvPr/>
        </p:nvSpPr>
        <p:spPr>
          <a:xfrm>
            <a:off x="132736" y="4069932"/>
            <a:ext cx="9011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6. Jane …………………………... </a:t>
            </a:r>
            <a:r>
              <a:rPr lang="en-US" sz="2800" b="1" i="1" dirty="0">
                <a:solidFill>
                  <a:srgbClr val="0070C0"/>
                </a:solidFill>
              </a:rPr>
              <a:t>with her brother last weekend.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8969" y="3995880"/>
            <a:ext cx="2895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played </a:t>
            </a:r>
            <a:r>
              <a:rPr lang="en-US" sz="2800" b="1" dirty="0">
                <a:solidFill>
                  <a:srgbClr val="FF0000"/>
                </a:solidFill>
              </a:rPr>
              <a:t>badminton</a:t>
            </a: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160809" y="6046836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0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2059</TotalTime>
  <Words>717</Words>
  <Application>Microsoft Office PowerPoint</Application>
  <PresentationFormat>On-screen Show (4:3)</PresentationFormat>
  <Paragraphs>112</Paragraphs>
  <Slides>22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117</cp:revision>
  <dcterms:created xsi:type="dcterms:W3CDTF">2020-12-09T02:04:09Z</dcterms:created>
  <dcterms:modified xsi:type="dcterms:W3CDTF">2021-12-09T01:46:41Z</dcterms:modified>
</cp:coreProperties>
</file>