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60" r:id="rId2"/>
    <p:sldMasterId id="2147483685" r:id="rId3"/>
    <p:sldMasterId id="2147483697" r:id="rId4"/>
    <p:sldMasterId id="2147483722" r:id="rId5"/>
  </p:sldMasterIdLst>
  <p:notesMasterIdLst>
    <p:notesMasterId r:id="rId21"/>
  </p:notesMasterIdLst>
  <p:handoutMasterIdLst>
    <p:handoutMasterId r:id="rId22"/>
  </p:handoutMasterIdLst>
  <p:sldIdLst>
    <p:sldId id="621" r:id="rId6"/>
    <p:sldId id="626" r:id="rId7"/>
    <p:sldId id="611" r:id="rId8"/>
    <p:sldId id="613" r:id="rId9"/>
    <p:sldId id="637" r:id="rId10"/>
    <p:sldId id="636" r:id="rId11"/>
    <p:sldId id="635" r:id="rId12"/>
    <p:sldId id="634" r:id="rId13"/>
    <p:sldId id="633" r:id="rId14"/>
    <p:sldId id="357" r:id="rId15"/>
    <p:sldId id="373" r:id="rId16"/>
    <p:sldId id="304" r:id="rId17"/>
    <p:sldId id="283" r:id="rId18"/>
    <p:sldId id="381" r:id="rId19"/>
    <p:sldId id="625"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3C"/>
    <a:srgbClr val="000099"/>
    <a:srgbClr val="0000FF"/>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57" autoAdjust="0"/>
  </p:normalViewPr>
  <p:slideViewPr>
    <p:cSldViewPr>
      <p:cViewPr varScale="1">
        <p:scale>
          <a:sx n="102" d="100"/>
          <a:sy n="102" d="100"/>
        </p:scale>
        <p:origin x="898" y="72"/>
      </p:cViewPr>
      <p:guideLst>
        <p:guide orient="horz" pos="1620"/>
        <p:guide pos="2880"/>
      </p:guideLst>
    </p:cSldViewPr>
  </p:slideViewPr>
  <p:notesTextViewPr>
    <p:cViewPr>
      <p:scale>
        <a:sx n="1" d="1"/>
        <a:sy n="1" d="1"/>
      </p:scale>
      <p:origin x="0" y="0"/>
    </p:cViewPr>
  </p:notesTextViewPr>
  <p:notesViewPr>
    <p:cSldViewPr showGuides="1">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DD7B6-791E-4961-8FEC-29CCD62ED843}" type="datetimeFigureOut">
              <a:rPr lang="en-US" smtClean="0"/>
              <a:t>3/16/2025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77F45-4311-46EF-82D0-374612DCB225}" type="slidenum">
              <a:rPr lang="en-US" smtClean="0"/>
              <a:t>‹#›</a:t>
            </a:fld>
            <a:endParaRPr lang="en-US"/>
          </a:p>
        </p:txBody>
      </p:sp>
    </p:spTree>
    <p:extLst>
      <p:ext uri="{BB962C8B-B14F-4D97-AF65-F5344CB8AC3E}">
        <p14:creationId xmlns:p14="http://schemas.microsoft.com/office/powerpoint/2010/main" val="390467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3/16/2025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GV tham khảo nội dung sau để dẫn vào bài: Tây Nguyên là một trong những vùng đất độc đáo và phong phú nhất của Việt Nam. Bao gồm năm tỉnh: Kon Tum, Gia Lai, Đắk Lắk, Đắk Nông và Lâm Đồng. Vùng đất này nổi tiếng với khí hậu mát mẻ quanh năm, đặc biệt là vào mùa khô với những cơn gió cao nguyên lộng lẫy.</a:t>
            </a:r>
          </a:p>
          <a:p>
            <a:r>
              <a:rPr lang="en-US" sz="1200" kern="1200">
                <a:solidFill>
                  <a:schemeClr val="tx1"/>
                </a:solidFill>
                <a:effectLst/>
                <a:latin typeface="+mn-lt"/>
                <a:ea typeface="+mn-ea"/>
                <a:cs typeface="+mn-cs"/>
              </a:rPr>
              <a:t>	Tây Nguyên còn được biết đến với cảnh quan thiên nhiên hùng vĩ, với những dãy núi trùng điệp, các thác nước tuyệt đẹp như thác Dray Nur, thác Pongour, và hồ Lắk rộng lớn. Rừng nguyên sinh ở Tây Nguyên là nơi sinh sống của nhiều loài động - thực vật quý hiếm, tạo nên một hệ sinh thái phong phú.</a:t>
            </a:r>
          </a:p>
          <a:p>
            <a:r>
              <a:rPr lang="en-US" sz="1200" kern="1200">
                <a:solidFill>
                  <a:schemeClr val="tx1"/>
                </a:solidFill>
                <a:effectLst/>
                <a:latin typeface="+mn-lt"/>
                <a:ea typeface="+mn-ea"/>
                <a:cs typeface="+mn-cs"/>
              </a:rPr>
              <a:t>	Văn hóa Tây Nguyên mang đậm bản sắc dân tộc với hơn 40 dân tộc thiểu số, trong đó có các dân tộc Êđê, Gia Rai, Ba Na. Các lễ hội truyền thống như lễ hội đâm trâu, lễ hội cồng chiêng, và các nghi lễ liên quan đến trồng trọt, săn bắn đều mang đậm nét huyền bí và độc đáo. Đặc biệt, Không gian văn hóa cồng chiêng Tây Nguyên đã được UNESCO công nhận là di sản văn hóa phi vật thể của nhân loại.</a:t>
            </a:r>
          </a:p>
          <a:p>
            <a:r>
              <a:rPr lang="en-US" sz="1200" kern="1200">
                <a:solidFill>
                  <a:schemeClr val="tx1"/>
                </a:solidFill>
                <a:effectLst/>
                <a:latin typeface="+mn-lt"/>
                <a:ea typeface="+mn-ea"/>
                <a:cs typeface="+mn-cs"/>
              </a:rPr>
              <a:t>	Kinh tế Tây Nguyên chủ yếu dựa vào nông nghiệp với các cây trồng chủ lực như cà phê, hồ tiêu, cao su, và cacao. Cà phê Buôn Ma Thuột nổi tiếng khắp cả nước và thế giới. Ngoài ra, Tây Nguyên còn có tiềm năng phát triển du lịch sinh thái, du lịch văn hóa và du lịch mạo hiểm.</a:t>
            </a:r>
          </a:p>
          <a:p>
            <a:r>
              <a:rPr lang="en-US" sz="1200" kern="1200">
                <a:solidFill>
                  <a:schemeClr val="tx1"/>
                </a:solidFill>
                <a:effectLst/>
                <a:latin typeface="+mn-lt"/>
                <a:ea typeface="+mn-ea"/>
                <a:cs typeface="+mn-cs"/>
              </a:rPr>
              <a:t>	Tây Nguyên không chỉ là một vùng đất của thiên nhiên hùng vĩ mà còn là nơi lưu giữ và phát triển những giá trị văn hóa độc đáo, góp phần làm phong phú thêm bức tranh đa dạng của Việt Nam.</a:t>
            </a:r>
            <a:endParaRPr lang="en-US"/>
          </a:p>
        </p:txBody>
      </p:sp>
      <p:sp>
        <p:nvSpPr>
          <p:cNvPr id="4" name="Slide Number Placeholder 3"/>
          <p:cNvSpPr>
            <a:spLocks noGrp="1"/>
          </p:cNvSpPr>
          <p:nvPr>
            <p:ph type="sldNum" sz="quarter" idx="10"/>
          </p:nvPr>
        </p:nvSpPr>
        <p:spPr/>
        <p:txBody>
          <a:bodyPr/>
          <a:lstStyle/>
          <a:p>
            <a:fld id="{C137489B-9115-48D9-8D08-A2FE8284312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6000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33652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2F6400-53A4-4C9B-9D25-EA5D415A60BF}"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55490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48518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150332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104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338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170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287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9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372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2627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591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641968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3127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6790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0312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038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97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221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74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377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8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3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F6400-53A4-4C9B-9D25-EA5D415A60BF}"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554997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58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20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562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1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02A1-B26A-442C-8043-20939094B5D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AF29A-2711-4980-9047-A30692EEB5B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FE25823-4349-4C0C-9C60-C8830C2177CA}"/>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081C8EE-B6FD-4D3D-9749-91C215B7AE2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B53EBF7-A85D-462A-A26F-298794063D5C}"/>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684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88E6-1A59-4639-9BE0-7D3C26A1344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A3A75A-0986-4475-84C6-2C502A914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C29051-336D-45A2-A120-8930EB209D1B}"/>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E1E883A-D7A0-454F-90A1-236CD7066F0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DBAD1F0-16CA-45C2-A115-C245814D3581}"/>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27852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0066-9B8C-46A5-B63A-34FBC8C5685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948C94A-8603-4485-8882-00CECE388F6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F8E6D-E95D-4E37-BCD5-F8BC56A92E8A}"/>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2C51CB1-1AE6-4D2A-B788-93F5FDDE4E5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56E9BC3-E641-4CA3-84FF-52518677FD75}"/>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51355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154B-C485-4D2C-A8E2-9011E01F46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C46B929-FA5B-4D72-A0AE-91F28E858D9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A2CF512-C379-4F32-8AB1-006B8CB1E82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5B5EF2-CDFE-4575-AFED-23BFB76AF28F}"/>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1CDD91E0-D7EB-440B-B598-969E92CCE0E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B72F3F9-9A95-4C61-9332-9219C1282D87}"/>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223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E5B4-2018-4D7A-B6E0-8B8FF8C91CD1}"/>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B738C1F-A330-4AA9-ACB2-15F9B878416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4CAEA-B371-4824-8A78-B404C6C8014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BC2FF8D-4E0F-4034-941F-BE283F54B98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1FEC4-DFCB-4DA4-AD5D-81C7BB602E9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157B981-E0CC-454A-9463-E646F1BBF8F4}"/>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770CF36-89D2-4848-9F9A-5677B5866DF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0D0A8D33-4A74-4825-ADB1-EB36A1F43D75}"/>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8113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2C41-E69A-496B-87CD-63E7B5BEC3E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BD6003D-63CF-4B98-B9FC-24D4137729F0}"/>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94E18784-9069-4F47-B9C6-84DE1E4B2F7F}"/>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3DB07E85-F927-40D2-B882-821905252874}"/>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431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2F6400-53A4-4C9B-9D25-EA5D415A60BF}"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426343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C5B7D-3DC9-42DC-9CCD-411A9122A9F6}"/>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DF521E20-5994-43AD-AF9B-E6F96212AD13}"/>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9291151-A9E1-42A7-B87C-9269516F7044}"/>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03559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4253-4BBB-4EB4-956C-48464B4844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D7517DA-39BD-4628-BF95-5D48B4CA505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4B21316-EEA9-467A-A5A6-6436C84C87A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242373-C567-4EB3-A04B-7306F8DF17F9}"/>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D11C6653-CDE6-4F88-A231-47AE03E0D75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111E0521-358A-43CE-A798-88D5BB534143}"/>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2551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E89-79AF-4CF4-B3B3-1E42589EF5F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8BE7B3-5B04-47C3-823B-9309DBC3C8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CEC53C0-448F-4251-8720-6C83F076D9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1BEA20-9EC0-4F07-9790-03CA5361FC97}"/>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C54A513-6AC0-407F-9F93-65C1C220804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59C356E2-EE42-442F-A12C-CE61EF7D50B9}"/>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0304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83B-798F-4ACE-83B5-F517176A5C4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966986F-4925-46FF-A2A9-36E6FED76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B379ED-C54C-4361-98B1-7142BAF23360}"/>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061EE85-E5B4-4A3C-8BFE-6FE68B7907B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F8DA28C-14C8-410C-B148-46EFF85335DD}"/>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0457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FB38A4-9833-4DE5-BB39-D48AAE56002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24594D6-D85A-4500-BB5E-02728C0B0B6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33696A-06B9-40DA-899C-7D16FF36ABCD}"/>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F848B26-878F-4F0F-B2DD-83EEDF676E0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C190F93-45AB-446E-B9C1-834218C869A9}"/>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15841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0F1B50A-7B53-46BF-AD99-3534BF84E6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133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21C1511-11B1-48CA-8A37-7E325337E81A}"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9472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0F414C4-4B59-4937-8845-907014743959}"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92488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556229B-1A31-4535-9CD6-8581069E3B67}"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07569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1BD59A-CB5C-47F0-AF02-4C84B33EE76D}"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4295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2F6400-53A4-4C9B-9D25-EA5D415A60BF}"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1641419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68B35E2-8B72-4725-983F-0FB23A786990}"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77943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6EED070-A629-4002-A00A-FFF318BB940E}"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55562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5AE9D56-5E89-4BB2-A9D1-1981EA827754}"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34939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CCBE055-2189-4F2E-9592-668F51A17252}"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3131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85521C-9951-47B5-8D44-20B75C5EB4AE}"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4005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E449E77-26B3-437F-9E40-67DAE25A78AF}"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64175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0F6C74C-243A-435C-B376-3530615CDFB2}"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31304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SmartArt Placeholder 2"/>
          <p:cNvSpPr>
            <a:spLocks noGrp="1"/>
          </p:cNvSpPr>
          <p:nvPr>
            <p:ph type="dgm" idx="1"/>
          </p:nvPr>
        </p:nvSpPr>
        <p:spPr>
          <a:xfrm>
            <a:off x="457200" y="1200150"/>
            <a:ext cx="8229600" cy="3398044"/>
          </a:xfrm>
        </p:spPr>
        <p:txBody>
          <a:bodyPr/>
          <a:lstStyle/>
          <a:p>
            <a:pPr lvl="0"/>
            <a:endParaRPr lang="en-US" noProof="0"/>
          </a:p>
        </p:txBody>
      </p:sp>
      <p:sp>
        <p:nvSpPr>
          <p:cNvPr id="4" name="Date Placeholder 3"/>
          <p:cNvSpPr>
            <a:spLocks noGrp="1"/>
          </p:cNvSpPr>
          <p:nvPr>
            <p:ph type="dt" sz="half" idx="10"/>
          </p:nvPr>
        </p:nvSpPr>
        <p:spPr>
          <a:xfrm>
            <a:off x="457200" y="4682729"/>
            <a:ext cx="2133600" cy="34290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a:xfrm>
            <a:off x="3124200" y="4686300"/>
            <a:ext cx="2895600" cy="342900"/>
          </a:xfr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a:xfrm>
            <a:off x="6553200" y="4682729"/>
            <a:ext cx="2133600" cy="34290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2F9B641-0D52-434C-82C1-8350BA5C5E11}" type="slidenum">
              <a:rPr kumimoji="0" lang="en-US" alt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459487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2F6400-53A4-4C9B-9D25-EA5D415A60BF}"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95262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F6400-53A4-4C9B-9D25-EA5D415A60BF}"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31176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F6400-53A4-4C9B-9D25-EA5D415A60BF}"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68640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F6400-53A4-4C9B-9D25-EA5D415A60BF}"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28902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32F6400-53A4-4C9B-9D25-EA5D415A60BF}" type="datetimeFigureOut">
              <a:rPr lang="en-US" smtClean="0"/>
              <a:t>3/16/2025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480E8-0381-4A7B-8F1A-1709C0764F91}" type="slidenum">
              <a:rPr lang="en-US" smtClean="0"/>
              <a:t>‹#›</a:t>
            </a:fld>
            <a:endParaRPr lang="en-US"/>
          </a:p>
        </p:txBody>
      </p:sp>
    </p:spTree>
    <p:extLst>
      <p:ext uri="{BB962C8B-B14F-4D97-AF65-F5344CB8AC3E}">
        <p14:creationId xmlns:p14="http://schemas.microsoft.com/office/powerpoint/2010/main" val="35746845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E9F21DE-91B0-4F59-9729-201E87135832}" type="datetimeFigureOut">
              <a:rPr lang="en-US" smtClean="0">
                <a:solidFill>
                  <a:prstClr val="black">
                    <a:tint val="75000"/>
                  </a:prstClr>
                </a:solidFill>
              </a:rPr>
              <a:pPr>
                <a:def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200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E02100-3795-4BEF-BE9C-06181126E3A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2474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7921C-1A63-40CE-B002-10F051D203E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0187463-95D8-4CF7-B8FC-8C8E384B2A3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F52185-48FC-4136-90CF-85D79EA36E0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03061CC-3D04-454E-924B-718621B9FD7F}" type="datetimeFigureOut">
              <a:rPr lang="vi-VN" smtClean="0">
                <a:solidFill>
                  <a:prstClr val="black">
                    <a:tint val="75000"/>
                  </a:prstClr>
                </a:solidFill>
              </a:rPr>
              <a:pPr/>
              <a:t>16/03/2025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CC52ED5-D41F-443F-9025-F578956BDFC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DAAC1018-225C-494D-A645-99E7115F9BC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592099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D2203AC-AC82-41D6-8F1F-EF6988406B9D}" type="slidenum">
              <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2204575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C864D8-94FF-41B2-991B-05EF775C1920}"/>
              </a:ext>
            </a:extLst>
          </p:cNvPr>
          <p:cNvSpPr/>
          <p:nvPr/>
        </p:nvSpPr>
        <p:spPr>
          <a:xfrm>
            <a:off x="1031966" y="1504950"/>
            <a:ext cx="7080080" cy="584775"/>
          </a:xfrm>
          <a:prstGeom prst="rect">
            <a:avLst/>
          </a:prstGeom>
          <a:noFill/>
        </p:spPr>
        <p:txBody>
          <a:bodyPr wrap="none" lIns="91440" tIns="45720" rIns="91440" bIns="45720">
            <a:spAutoFit/>
          </a:bodyPr>
          <a:lstStyle/>
          <a:p>
            <a:pPr algn="ctr"/>
            <a:r>
              <a:rPr lang="en-US" sz="3200" b="1">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BÀI 17: VÙNG TÂY NGUYÊN (Tiết 1)</a:t>
            </a:r>
            <a:endParaRPr lang="en-US" sz="3200" b="1"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5" name="Rectangle 5">
            <a:extLst>
              <a:ext uri="{FF2B5EF4-FFF2-40B4-BE49-F238E27FC236}">
                <a16:creationId xmlns:a16="http://schemas.microsoft.com/office/drawing/2014/main" id="{92EA59C7-7EED-485B-A9ED-438A79DA8CB3}"/>
              </a:ext>
            </a:extLst>
          </p:cNvPr>
          <p:cNvSpPr/>
          <p:nvPr/>
        </p:nvSpPr>
        <p:spPr>
          <a:xfrm>
            <a:off x="714572" y="438150"/>
            <a:ext cx="7714869" cy="561692"/>
          </a:xfrm>
          <a:prstGeom prst="rect">
            <a:avLst/>
          </a:prstGeom>
          <a:noFill/>
        </p:spPr>
        <p:txBody>
          <a:bodyPr wrap="none" lIns="68580" tIns="34290" rIns="68580" bIns="34290">
            <a:spAutoFit/>
          </a:bodyPr>
          <a:lstStyle/>
          <a:p>
            <a:pPr algn="ctr"/>
            <a:r>
              <a:rPr lang="en-US" sz="3200" b="1">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CHƯƠNG 3: SỰ PHÂN HOÁ LÃNH THỔ</a:t>
            </a:r>
            <a:endParaRPr lang="en-US"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261BFD3-6104-1734-E1AA-8B0AA914D2EB}"/>
              </a:ext>
            </a:extLst>
          </p:cNvPr>
          <p:cNvSpPr txBox="1"/>
          <p:nvPr/>
        </p:nvSpPr>
        <p:spPr>
          <a:xfrm>
            <a:off x="4724400" y="2394778"/>
            <a:ext cx="24384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GV: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Kiều</a:t>
            </a:r>
            <a:r>
              <a:rPr lang="en-US" sz="2000" dirty="0">
                <a:latin typeface="Times New Roman" panose="02020603050405020304" pitchFamily="18" charset="0"/>
                <a:cs typeface="Times New Roman" panose="02020603050405020304" pitchFamily="18" charset="0"/>
              </a:rPr>
              <a:t> Trang</a:t>
            </a:r>
          </a:p>
        </p:txBody>
      </p:sp>
    </p:spTree>
    <p:custDataLst>
      <p:tags r:id="rId1"/>
    </p:custDataLst>
    <p:extLst>
      <p:ext uri="{BB962C8B-B14F-4D97-AF65-F5344CB8AC3E}">
        <p14:creationId xmlns:p14="http://schemas.microsoft.com/office/powerpoint/2010/main" val="36852376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6303742C-EE80-0EEF-A22B-26092F641C4E}"/>
              </a:ext>
            </a:extLst>
          </p:cNvPr>
          <p:cNvSpPr txBox="1">
            <a:spLocks noChangeArrowheads="1"/>
          </p:cNvSpPr>
          <p:nvPr/>
        </p:nvSpPr>
        <p:spPr bwMode="auto">
          <a:xfrm>
            <a:off x="145902" y="590550"/>
            <a:ext cx="4426098" cy="446276"/>
          </a:xfrm>
          <a:prstGeom prst="rect">
            <a:avLst/>
          </a:prstGeom>
          <a:noFill/>
          <a:ln>
            <a:noFill/>
          </a:ln>
          <a:effectLst/>
        </p:spPr>
        <p:txBody>
          <a:bodyPr>
            <a:spAutoFit/>
          </a:bodyPr>
          <a:lstStyle/>
          <a:p>
            <a:pPr>
              <a:spcBef>
                <a:spcPct val="50000"/>
              </a:spcBef>
              <a:defRPr/>
            </a:pP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III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Đặc</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điểm</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dân</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cư</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xã</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hội</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a:t>
            </a:r>
          </a:p>
        </p:txBody>
      </p:sp>
      <p:sp>
        <p:nvSpPr>
          <p:cNvPr id="8" name="Rectangle 7">
            <a:extLst>
              <a:ext uri="{FF2B5EF4-FFF2-40B4-BE49-F238E27FC236}">
                <a16:creationId xmlns:a16="http://schemas.microsoft.com/office/drawing/2014/main" id="{615CB7F8-28A3-15BD-BE7C-DE83498EA203}"/>
              </a:ext>
            </a:extLst>
          </p:cNvPr>
          <p:cNvSpPr>
            <a:spLocks noChangeArrowheads="1"/>
          </p:cNvSpPr>
          <p:nvPr/>
        </p:nvSpPr>
        <p:spPr bwMode="auto">
          <a:xfrm>
            <a:off x="0" y="1059033"/>
            <a:ext cx="8998098" cy="383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6675" eaLnBrk="0" hangingPunct="0">
              <a:tabLst>
                <a:tab pos="168275" algn="l"/>
              </a:tabLst>
              <a:defRPr sz="2800">
                <a:solidFill>
                  <a:schemeClr val="tx1"/>
                </a:solidFill>
                <a:latin typeface="Arial" panose="020B0604020202020204" pitchFamily="34" charset="0"/>
                <a:cs typeface="Arial" panose="020B0604020202020204" pitchFamily="34" charset="0"/>
              </a:defRPr>
            </a:lvl1pPr>
            <a:lvl2pPr marL="742950" indent="-285750" eaLnBrk="0" hangingPunct="0">
              <a:tabLst>
                <a:tab pos="168275" algn="l"/>
              </a:tabLst>
              <a:defRPr sz="2800">
                <a:solidFill>
                  <a:schemeClr val="tx1"/>
                </a:solidFill>
                <a:latin typeface="Arial" panose="020B0604020202020204" pitchFamily="34" charset="0"/>
                <a:cs typeface="Arial" panose="020B0604020202020204" pitchFamily="34" charset="0"/>
              </a:defRPr>
            </a:lvl2pPr>
            <a:lvl3pPr marL="1143000" indent="-228600" eaLnBrk="0" hangingPunct="0">
              <a:tabLst>
                <a:tab pos="168275" algn="l"/>
              </a:tabLst>
              <a:defRPr sz="2800">
                <a:solidFill>
                  <a:schemeClr val="tx1"/>
                </a:solidFill>
                <a:latin typeface="Arial" panose="020B0604020202020204" pitchFamily="34" charset="0"/>
                <a:cs typeface="Arial" panose="020B0604020202020204" pitchFamily="34" charset="0"/>
              </a:defRPr>
            </a:lvl3pPr>
            <a:lvl4pPr marL="1600200" indent="-228600" eaLnBrk="0" hangingPunct="0">
              <a:tabLst>
                <a:tab pos="168275" algn="l"/>
              </a:tabLst>
              <a:defRPr sz="2800">
                <a:solidFill>
                  <a:schemeClr val="tx1"/>
                </a:solidFill>
                <a:latin typeface="Arial" panose="020B0604020202020204" pitchFamily="34" charset="0"/>
                <a:cs typeface="Arial" panose="020B0604020202020204" pitchFamily="34" charset="0"/>
              </a:defRPr>
            </a:lvl4pPr>
            <a:lvl5pPr marL="2057400" indent="-228600" eaLnBrk="0" hangingPunct="0">
              <a:tabLst>
                <a:tab pos="168275" algn="l"/>
              </a:tabLst>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8275" algn="l"/>
              </a:tabLs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8275" algn="l"/>
              </a:tabLs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8275" algn="l"/>
              </a:tabLs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8275" algn="l"/>
              </a:tabLst>
              <a:defRPr sz="28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2059" b="1" dirty="0">
                <a:solidFill>
                  <a:srgbClr val="FF0000"/>
                </a:solidFill>
                <a:latin typeface="Times New Roman" panose="02020603050405020304" pitchFamily="18" charset="0"/>
                <a:cs typeface="Times New Roman" panose="02020603050405020304" pitchFamily="18" charset="0"/>
              </a:rPr>
              <a:t>THẢO LUẬN NHÓM</a:t>
            </a:r>
            <a:r>
              <a:rPr lang="en-US" altLang="en-US" sz="2059"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eaLnBrk="1" hangingPunct="1">
              <a:lnSpc>
                <a:spcPct val="150000"/>
              </a:lnSpc>
            </a:pPr>
            <a:r>
              <a:rPr lang="en-US" altLang="en-US" sz="2059"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059" b="1" dirty="0">
                <a:latin typeface="Times New Roman" panose="02020603050405020304" pitchFamily="18" charset="0"/>
                <a:cs typeface="Times New Roman" panose="02020603050405020304" pitchFamily="18" charset="0"/>
              </a:rPr>
              <a:t>*</a:t>
            </a:r>
            <a:r>
              <a:rPr lang="en-US" altLang="en-US" sz="2059" b="1" dirty="0" err="1">
                <a:latin typeface="Times New Roman" panose="02020603050405020304" pitchFamily="18" charset="0"/>
                <a:cs typeface="Times New Roman" panose="02020603050405020304" pitchFamily="18" charset="0"/>
              </a:rPr>
              <a:t>Nhóm</a:t>
            </a:r>
            <a:r>
              <a:rPr lang="en-US" altLang="en-US" sz="2059" b="1" dirty="0">
                <a:latin typeface="Times New Roman" panose="02020603050405020304" pitchFamily="18" charset="0"/>
                <a:cs typeface="Times New Roman" panose="02020603050405020304" pitchFamily="18" charset="0"/>
              </a:rPr>
              <a:t> 1,2:</a:t>
            </a:r>
            <a:r>
              <a:rPr lang="en-US" altLang="en-US" sz="2059" dirty="0">
                <a:latin typeface="Times New Roman" panose="02020603050405020304" pitchFamily="18" charset="0"/>
                <a:cs typeface="Times New Roman" panose="02020603050405020304" pitchFamily="18" charset="0"/>
              </a:rPr>
              <a:t> </a:t>
            </a:r>
          </a:p>
          <a:p>
            <a:pPr eaLnBrk="1" hangingPunct="1">
              <a:lnSpc>
                <a:spcPct val="150000"/>
              </a:lnSpc>
            </a:pPr>
            <a:r>
              <a:rPr lang="en-US" altLang="en-US" sz="2059" dirty="0">
                <a:latin typeface="Times New Roman" panose="02020603050405020304" pitchFamily="18" charset="0"/>
                <a:cs typeface="Times New Roman" panose="02020603050405020304" pitchFamily="18" charset="0"/>
              </a:rPr>
              <a:t>- </a:t>
            </a:r>
            <a:r>
              <a:rPr lang="vi-VN" altLang="en-US" sz="2059" dirty="0">
                <a:latin typeface="Times New Roman" panose="02020603050405020304" pitchFamily="18" charset="0"/>
                <a:cs typeface="Times New Roman" panose="02020603050405020304" pitchFamily="18" charset="0"/>
              </a:rPr>
              <a:t>Trình bày </a:t>
            </a:r>
            <a:r>
              <a:rPr lang="en-US" altLang="en-US" sz="2059" dirty="0" err="1">
                <a:latin typeface="Times New Roman" panose="02020603050405020304" pitchFamily="18" charset="0"/>
                <a:cs typeface="Times New Roman" panose="02020603050405020304" pitchFamily="18" charset="0"/>
              </a:rPr>
              <a:t>các</a:t>
            </a:r>
            <a:r>
              <a:rPr lang="en-US" altLang="en-US" sz="2059" dirty="0">
                <a:latin typeface="Times New Roman" panose="02020603050405020304" pitchFamily="18" charset="0"/>
                <a:cs typeface="Times New Roman" panose="02020603050405020304" pitchFamily="18" charset="0"/>
              </a:rPr>
              <a:t> </a:t>
            </a:r>
            <a:r>
              <a:rPr lang="vi-VN" altLang="en-US" sz="2059" dirty="0">
                <a:latin typeface="Times New Roman" panose="02020603050405020304" pitchFamily="18" charset="0"/>
                <a:cs typeface="Times New Roman" panose="02020603050405020304" pitchFamily="18" charset="0"/>
              </a:rPr>
              <a:t>đặc điểm dân cư </a:t>
            </a:r>
            <a:r>
              <a:rPr lang="en-US" altLang="en-US" sz="2059" dirty="0" err="1">
                <a:latin typeface="Times New Roman" panose="02020603050405020304" pitchFamily="18" charset="0"/>
                <a:cs typeface="Times New Roman" panose="02020603050405020304" pitchFamily="18" charset="0"/>
              </a:rPr>
              <a:t>vùng</a:t>
            </a:r>
            <a:r>
              <a:rPr lang="en-US" altLang="en-US" sz="2059" dirty="0">
                <a:latin typeface="Times New Roman" panose="02020603050405020304" pitchFamily="18" charset="0"/>
                <a:cs typeface="Times New Roman" panose="02020603050405020304" pitchFamily="18" charset="0"/>
              </a:rPr>
              <a:t> </a:t>
            </a:r>
            <a:r>
              <a:rPr lang="vi-VN" altLang="en-US" sz="2059" dirty="0">
                <a:latin typeface="Times New Roman" panose="02020603050405020304" pitchFamily="18" charset="0"/>
                <a:cs typeface="Times New Roman" panose="02020603050405020304" pitchFamily="18" charset="0"/>
              </a:rPr>
              <a:t>Tây Nguyên(thành phần dân tộc, mật độ dân số, phân bố dân cư)?</a:t>
            </a:r>
            <a:endParaRPr lang="en-US" altLang="en-US" sz="2059" dirty="0">
              <a:latin typeface="Times New Roman" panose="02020603050405020304" pitchFamily="18" charset="0"/>
              <a:cs typeface="Times New Roman" panose="02020603050405020304" pitchFamily="18" charset="0"/>
            </a:endParaRPr>
          </a:p>
          <a:p>
            <a:pPr eaLnBrk="1" hangingPunct="1">
              <a:lnSpc>
                <a:spcPct val="150000"/>
              </a:lnSpc>
              <a:buSzPts val="1300"/>
            </a:pPr>
            <a:r>
              <a:rPr lang="en-US" altLang="en-US" sz="2059" dirty="0">
                <a:latin typeface="Times New Roman" panose="02020603050405020304" pitchFamily="18" charset="0"/>
                <a:cs typeface="Times New Roman" panose="02020603050405020304" pitchFamily="18" charset="0"/>
              </a:rPr>
              <a:t>- </a:t>
            </a:r>
            <a:r>
              <a:rPr lang="vi-VN" altLang="en-US" sz="2059" dirty="0">
                <a:latin typeface="Times New Roman" panose="02020603050405020304" pitchFamily="18" charset="0"/>
                <a:cs typeface="Times New Roman" panose="02020603050405020304" pitchFamily="18" charset="0"/>
              </a:rPr>
              <a:t>Đặc điểm dân cư, xã hội Tây Nguyên có những thuận lợi gì</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cho</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phát</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triển</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kinh</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tế-xã</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hội</a:t>
            </a:r>
            <a:r>
              <a:rPr lang="vi-VN" altLang="en-US" sz="2059" dirty="0">
                <a:latin typeface="Times New Roman" panose="02020603050405020304" pitchFamily="18" charset="0"/>
                <a:cs typeface="Times New Roman" panose="02020603050405020304" pitchFamily="18" charset="0"/>
              </a:rPr>
              <a:t>?</a:t>
            </a:r>
            <a:endParaRPr lang="en-US" altLang="en-US" sz="2059" dirty="0">
              <a:latin typeface="Times New Roman" panose="02020603050405020304" pitchFamily="18" charset="0"/>
              <a:cs typeface="Times New Roman" panose="02020603050405020304" pitchFamily="18" charset="0"/>
            </a:endParaRPr>
          </a:p>
          <a:p>
            <a:pPr eaLnBrk="1" hangingPunct="1">
              <a:lnSpc>
                <a:spcPct val="150000"/>
              </a:lnSpc>
            </a:pPr>
            <a:r>
              <a:rPr lang="en-US" altLang="en-US" sz="2059" b="1" dirty="0">
                <a:latin typeface="Times New Roman" panose="02020603050405020304" pitchFamily="18" charset="0"/>
                <a:cs typeface="Times New Roman" panose="02020603050405020304" pitchFamily="18" charset="0"/>
              </a:rPr>
              <a:t>*</a:t>
            </a:r>
            <a:r>
              <a:rPr lang="en-US" altLang="en-US" sz="2059" b="1" dirty="0" err="1">
                <a:latin typeface="Times New Roman" panose="02020603050405020304" pitchFamily="18" charset="0"/>
                <a:cs typeface="Times New Roman" panose="02020603050405020304" pitchFamily="18" charset="0"/>
              </a:rPr>
              <a:t>Nhóm</a:t>
            </a:r>
            <a:r>
              <a:rPr lang="en-US" altLang="en-US" sz="2059" b="1" dirty="0">
                <a:latin typeface="Times New Roman" panose="02020603050405020304" pitchFamily="18" charset="0"/>
                <a:cs typeface="Times New Roman" panose="02020603050405020304" pitchFamily="18" charset="0"/>
              </a:rPr>
              <a:t> 3,4:</a:t>
            </a:r>
            <a:r>
              <a:rPr lang="en-US" altLang="en-US" sz="2059" dirty="0">
                <a:latin typeface="Times New Roman" panose="02020603050405020304" pitchFamily="18" charset="0"/>
                <a:cs typeface="Times New Roman" panose="02020603050405020304" pitchFamily="18" charset="0"/>
              </a:rPr>
              <a:t> </a:t>
            </a:r>
            <a:r>
              <a:rPr lang="vi-VN" altLang="en-US" sz="2059" dirty="0">
                <a:latin typeface="Times New Roman" panose="02020603050405020304" pitchFamily="18" charset="0"/>
                <a:cs typeface="Times New Roman" panose="02020603050405020304" pitchFamily="18" charset="0"/>
              </a:rPr>
              <a:t>Quan sát bảng 28.2 SGK, so sánh các chỉ tiêu của Tây Nguyên so với cả nước?</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Từ</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đó</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rút</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ra</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những</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khó</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khăn</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về</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dân</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cư-xã</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hội</a:t>
            </a:r>
            <a:r>
              <a:rPr lang="en-US" altLang="en-US" sz="2059" dirty="0">
                <a:latin typeface="Times New Roman" panose="02020603050405020304" pitchFamily="18" charset="0"/>
                <a:cs typeface="Times New Roman" panose="02020603050405020304" pitchFamily="18" charset="0"/>
              </a:rPr>
              <a:t> ở </a:t>
            </a:r>
            <a:r>
              <a:rPr lang="en-US" altLang="en-US" sz="2059" dirty="0" err="1">
                <a:latin typeface="Times New Roman" panose="02020603050405020304" pitchFamily="18" charset="0"/>
                <a:cs typeface="Times New Roman" panose="02020603050405020304" pitchFamily="18" charset="0"/>
              </a:rPr>
              <a:t>vùng</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Tây</a:t>
            </a:r>
            <a:r>
              <a:rPr lang="en-US" altLang="en-US" sz="2059" dirty="0">
                <a:latin typeface="Times New Roman" panose="02020603050405020304" pitchFamily="18" charset="0"/>
                <a:cs typeface="Times New Roman" panose="02020603050405020304" pitchFamily="18" charset="0"/>
              </a:rPr>
              <a:t> </a:t>
            </a:r>
            <a:r>
              <a:rPr lang="en-US" altLang="en-US" sz="2059" dirty="0" err="1">
                <a:latin typeface="Times New Roman" panose="02020603050405020304" pitchFamily="18" charset="0"/>
                <a:cs typeface="Times New Roman" panose="02020603050405020304" pitchFamily="18" charset="0"/>
              </a:rPr>
              <a:t>Nguyên</a:t>
            </a:r>
            <a:r>
              <a:rPr lang="en-US" altLang="en-US" sz="2059"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094FAFD2-0DF1-9422-CFDD-5469A67BF0D2}"/>
              </a:ext>
            </a:extLst>
          </p:cNvPr>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A7F68194-D239-2B9D-B862-A2344AA9EFAE}"/>
              </a:ext>
            </a:extLst>
          </p:cNvPr>
          <p:cNvSpPr txBox="1">
            <a:spLocks noChangeArrowheads="1"/>
          </p:cNvSpPr>
          <p:nvPr/>
        </p:nvSpPr>
        <p:spPr bwMode="auto">
          <a:xfrm>
            <a:off x="145903" y="554794"/>
            <a:ext cx="4426098" cy="446276"/>
          </a:xfrm>
          <a:prstGeom prst="rect">
            <a:avLst/>
          </a:prstGeom>
          <a:noFill/>
          <a:ln>
            <a:noFill/>
          </a:ln>
          <a:effectLst/>
        </p:spPr>
        <p:txBody>
          <a:bodyPr>
            <a:spAutoFit/>
          </a:bodyPr>
          <a:lstStyle/>
          <a:p>
            <a:pPr>
              <a:spcBef>
                <a:spcPct val="50000"/>
              </a:spcBef>
              <a:defRPr/>
            </a:pP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III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Đặc</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điểm</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dân</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cư</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xã</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2300" b="1" dirty="0" err="1">
                <a:solidFill>
                  <a:srgbClr val="C00000"/>
                </a:solidFill>
                <a:effectLst>
                  <a:outerShdw blurRad="38100" dist="38100" dir="2700000" algn="tl">
                    <a:srgbClr val="C0C0C0"/>
                  </a:outerShdw>
                </a:effectLst>
                <a:latin typeface="Times New Roman" pitchFamily="18" charset="0"/>
                <a:cs typeface="Times New Roman" pitchFamily="18" charset="0"/>
              </a:rPr>
              <a:t>hội</a:t>
            </a:r>
            <a:r>
              <a:rPr lang="en-US" sz="2300" b="1" dirty="0">
                <a:solidFill>
                  <a:srgbClr val="C00000"/>
                </a:solidFill>
                <a:effectLst>
                  <a:outerShdw blurRad="38100" dist="38100" dir="2700000" algn="tl">
                    <a:srgbClr val="C0C0C0"/>
                  </a:outerShdw>
                </a:effectLst>
                <a:latin typeface="Times New Roman" pitchFamily="18" charset="0"/>
                <a:cs typeface="Times New Roman" pitchFamily="18" charset="0"/>
              </a:rPr>
              <a:t>:</a:t>
            </a:r>
          </a:p>
        </p:txBody>
      </p:sp>
      <p:sp>
        <p:nvSpPr>
          <p:cNvPr id="6" name="Text Box 3">
            <a:extLst>
              <a:ext uri="{FF2B5EF4-FFF2-40B4-BE49-F238E27FC236}">
                <a16:creationId xmlns:a16="http://schemas.microsoft.com/office/drawing/2014/main" id="{0A236E4F-AFF9-2FDB-4EBC-8B35D1CB752E}"/>
              </a:ext>
            </a:extLst>
          </p:cNvPr>
          <p:cNvSpPr txBox="1">
            <a:spLocks noChangeArrowheads="1"/>
          </p:cNvSpPr>
          <p:nvPr/>
        </p:nvSpPr>
        <p:spPr bwMode="auto">
          <a:xfrm>
            <a:off x="201930" y="1059033"/>
            <a:ext cx="2555044" cy="415498"/>
          </a:xfrm>
          <a:prstGeom prst="rect">
            <a:avLst/>
          </a:prstGeom>
          <a:noFill/>
          <a:ln>
            <a:noFill/>
          </a:ln>
          <a:effectLst/>
        </p:spPr>
        <p:txBody>
          <a:bodyPr>
            <a:spAutoFit/>
          </a:bodyPr>
          <a:lstStyle/>
          <a:p>
            <a:pPr>
              <a:spcBef>
                <a:spcPct val="50000"/>
              </a:spcBef>
              <a:defRPr/>
            </a:pPr>
            <a:r>
              <a:rPr lang="en-US" sz="2100" dirty="0">
                <a:effectLst>
                  <a:outerShdw blurRad="38100" dist="38100" dir="2700000" algn="tl">
                    <a:srgbClr val="C0C0C0"/>
                  </a:outerShdw>
                </a:effectLst>
                <a:latin typeface="Times New Roman" panose="02020603050405020304"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Đặc</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điểm</a:t>
            </a:r>
            <a:r>
              <a:rPr lang="en-US" sz="2100" dirty="0">
                <a:effectLst>
                  <a:outerShdw blurRad="38100" dist="38100" dir="2700000" algn="tl">
                    <a:srgbClr val="C0C0C0"/>
                  </a:outerShdw>
                </a:effectLst>
                <a:latin typeface="Times New Roman" pitchFamily="18" charset="0"/>
                <a:cs typeface="Times New Roman" pitchFamily="18" charset="0"/>
              </a:rPr>
              <a:t>:</a:t>
            </a:r>
          </a:p>
        </p:txBody>
      </p:sp>
      <p:sp>
        <p:nvSpPr>
          <p:cNvPr id="9" name="Text Box 3">
            <a:extLst>
              <a:ext uri="{FF2B5EF4-FFF2-40B4-BE49-F238E27FC236}">
                <a16:creationId xmlns:a16="http://schemas.microsoft.com/office/drawing/2014/main" id="{FFF7EFCD-5438-7E5D-ACEA-8B96DE88719F}"/>
              </a:ext>
            </a:extLst>
          </p:cNvPr>
          <p:cNvSpPr txBox="1">
            <a:spLocks noChangeArrowheads="1"/>
          </p:cNvSpPr>
          <p:nvPr/>
        </p:nvSpPr>
        <p:spPr bwMode="auto">
          <a:xfrm>
            <a:off x="237562" y="1608980"/>
            <a:ext cx="8684115" cy="738664"/>
          </a:xfrm>
          <a:prstGeom prst="rect">
            <a:avLst/>
          </a:prstGeom>
          <a:noFill/>
          <a:ln>
            <a:noFill/>
          </a:ln>
          <a:effectLst/>
        </p:spPr>
        <p:txBody>
          <a:bodyPr>
            <a:spAutoFit/>
          </a:bodyPr>
          <a:lstStyle/>
          <a:p>
            <a:pPr>
              <a:spcBef>
                <a:spcPct val="50000"/>
              </a:spcBef>
              <a:defRPr/>
            </a:pP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Là</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địa</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bàn</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cư</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trú</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của</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nhiều</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dân</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tộc</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ít</a:t>
            </a:r>
            <a:r>
              <a:rPr lang="en-US" sz="2100" dirty="0">
                <a:effectLst>
                  <a:outerShdw blurRad="38100" dist="38100" dir="2700000" algn="tl">
                    <a:srgbClr val="C0C0C0"/>
                  </a:outerShdw>
                </a:effectLst>
                <a:latin typeface="Times New Roman" pitchFamily="18" charset="0"/>
                <a:cs typeface="Times New Roman" pitchFamily="18" charset="0"/>
              </a:rPr>
              <a:t> </a:t>
            </a:r>
            <a:r>
              <a:rPr lang="en-US" sz="2100" dirty="0" err="1">
                <a:effectLst>
                  <a:outerShdw blurRad="38100" dist="38100" dir="2700000" algn="tl">
                    <a:srgbClr val="C0C0C0"/>
                  </a:outerShdw>
                </a:effectLst>
                <a:latin typeface="Times New Roman" pitchFamily="18" charset="0"/>
                <a:cs typeface="Times New Roman" pitchFamily="18" charset="0"/>
              </a:rPr>
              <a:t>người</a:t>
            </a:r>
            <a:r>
              <a:rPr lang="vi-VN" sz="2100" dirty="0">
                <a:latin typeface="Times New Roman" panose="02020603050405020304" pitchFamily="18" charset="0"/>
                <a:cs typeface="Times New Roman" panose="02020603050405020304" pitchFamily="18" charset="0"/>
              </a:rPr>
              <a:t> </a:t>
            </a:r>
            <a:r>
              <a:rPr lang="en-US" sz="2100" dirty="0" err="1">
                <a:latin typeface="Times New Roman" pitchFamily="18" charset="0"/>
                <a:cs typeface="Times New Roman" pitchFamily="18" charset="0"/>
              </a:rPr>
              <a:t>như</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Gia-rai, Ê-đê, Ba-na, Mnông, Cơ-ho</a:t>
            </a:r>
            <a:r>
              <a:rPr lang="en-US" sz="2100" dirty="0">
                <a:latin typeface="Times New Roman" pitchFamily="18" charset="0"/>
                <a:cs typeface="Times New Roman" pitchFamily="18" charset="0"/>
              </a:rPr>
              <a:t>,…</a:t>
            </a:r>
            <a:endParaRPr lang="en-US" sz="2100" dirty="0">
              <a:effectLst>
                <a:outerShdw blurRad="38100" dist="38100" dir="2700000" algn="tl">
                  <a:srgbClr val="C0C0C0"/>
                </a:outerShdw>
              </a:effectLst>
              <a:latin typeface="Times New Roman" pitchFamily="18" charset="0"/>
              <a:cs typeface="Times New Roman" pitchFamily="18" charset="0"/>
            </a:endParaRPr>
          </a:p>
        </p:txBody>
      </p:sp>
      <p:sp>
        <p:nvSpPr>
          <p:cNvPr id="10" name="Text Box 3">
            <a:extLst>
              <a:ext uri="{FF2B5EF4-FFF2-40B4-BE49-F238E27FC236}">
                <a16:creationId xmlns:a16="http://schemas.microsoft.com/office/drawing/2014/main" id="{1777EB4D-A36B-2CE9-D18E-741F0D05139D}"/>
              </a:ext>
            </a:extLst>
          </p:cNvPr>
          <p:cNvSpPr txBox="1">
            <a:spLocks noChangeArrowheads="1"/>
          </p:cNvSpPr>
          <p:nvPr/>
        </p:nvSpPr>
        <p:spPr bwMode="auto">
          <a:xfrm>
            <a:off x="219419" y="2482093"/>
            <a:ext cx="8684115" cy="415498"/>
          </a:xfrm>
          <a:prstGeom prst="rect">
            <a:avLst/>
          </a:prstGeom>
          <a:noFill/>
          <a:ln>
            <a:noFill/>
          </a:ln>
          <a:effectLst/>
        </p:spPr>
        <p:txBody>
          <a:bodyPr>
            <a:spAutoFit/>
          </a:bodyPr>
          <a:lstStyle/>
          <a:p>
            <a:pPr>
              <a:spcBef>
                <a:spcPct val="50000"/>
              </a:spcBef>
              <a:defRPr/>
            </a:pPr>
            <a:r>
              <a:rPr lang="en-US" sz="2100" dirty="0">
                <a:effectLst>
                  <a:outerShdw blurRad="38100" dist="38100" dir="2700000" algn="tl">
                    <a:srgbClr val="C0C0C0"/>
                  </a:outerShdw>
                </a:effectLst>
                <a:latin typeface="Times New Roman" pitchFamily="18" charset="0"/>
                <a:cs typeface="Times New Roman" pitchFamily="18" charset="0"/>
              </a:rPr>
              <a:t>- </a:t>
            </a:r>
            <a:r>
              <a:rPr lang="vi-VN" sz="2100" dirty="0">
                <a:latin typeface="Times New Roman" pitchFamily="18" charset="0"/>
                <a:cs typeface="Times New Roman" pitchFamily="18" charset="0"/>
              </a:rPr>
              <a:t>Vùng thưa dân nhất nước ta</a:t>
            </a:r>
            <a:r>
              <a:rPr lang="en-US" sz="2100" dirty="0">
                <a:latin typeface="Times New Roman" pitchFamily="18" charset="0"/>
                <a:cs typeface="Times New Roman" pitchFamily="18" charset="0"/>
              </a:rPr>
              <a:t> ( </a:t>
            </a:r>
            <a:r>
              <a:rPr lang="en-US" sz="2100" dirty="0" err="1">
                <a:latin typeface="Times New Roman" pitchFamily="18" charset="0"/>
                <a:cs typeface="Times New Roman" pitchFamily="18" charset="0"/>
              </a:rPr>
              <a:t>dân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số</a:t>
            </a:r>
            <a:r>
              <a:rPr lang="en-US" sz="2100" dirty="0">
                <a:latin typeface="Times New Roman" pitchFamily="18" charset="0"/>
                <a:cs typeface="Times New Roman" pitchFamily="18" charset="0"/>
              </a:rPr>
              <a:t> : 4,4 </a:t>
            </a:r>
            <a:r>
              <a:rPr lang="en-US" sz="2100" dirty="0" err="1">
                <a:latin typeface="Times New Roman" pitchFamily="18" charset="0"/>
                <a:cs typeface="Times New Roman" pitchFamily="18" charset="0"/>
              </a:rPr>
              <a:t>triệu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- 2002)</a:t>
            </a:r>
            <a:endParaRPr lang="en-US" sz="2100" dirty="0">
              <a:effectLst>
                <a:outerShdw blurRad="38100" dist="38100" dir="2700000" algn="tl">
                  <a:srgbClr val="C0C0C0"/>
                </a:outerShdw>
              </a:effectLst>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8B510578-2FF4-252D-6BFB-B8F9BB264943}"/>
              </a:ext>
            </a:extLst>
          </p:cNvPr>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3" name="Text Box 26">
            <a:extLst>
              <a:ext uri="{FF2B5EF4-FFF2-40B4-BE49-F238E27FC236}">
                <a16:creationId xmlns:a16="http://schemas.microsoft.com/office/drawing/2014/main" id="{723E7F75-7C1E-C94F-3776-D6B27FCEF266}"/>
              </a:ext>
            </a:extLst>
          </p:cNvPr>
          <p:cNvSpPr txBox="1">
            <a:spLocks noChangeArrowheads="1"/>
          </p:cNvSpPr>
          <p:nvPr/>
        </p:nvSpPr>
        <p:spPr bwMode="auto">
          <a:xfrm>
            <a:off x="222572" y="3105150"/>
            <a:ext cx="8839355" cy="72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59" dirty="0">
                <a:latin typeface="Times New Roman" panose="02020603050405020304" pitchFamily="18" charset="0"/>
              </a:rPr>
              <a:t>- </a:t>
            </a:r>
            <a:r>
              <a:rPr lang="en-US" altLang="en-US" sz="2059" dirty="0" err="1">
                <a:latin typeface="Times New Roman" panose="02020603050405020304" pitchFamily="18" charset="0"/>
              </a:rPr>
              <a:t>Mật</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độ</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dân</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số</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thấp</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nhất</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cả</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nước</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dân</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cư</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phân</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bố</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không</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đồng</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đều</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Dân</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tộc</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Kinh</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phân</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bố</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chủ</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yếu</a:t>
            </a:r>
            <a:r>
              <a:rPr lang="en-US" altLang="en-US" sz="2059" dirty="0">
                <a:latin typeface="Times New Roman" panose="02020603050405020304" pitchFamily="18" charset="0"/>
              </a:rPr>
              <a:t> ở </a:t>
            </a:r>
            <a:r>
              <a:rPr lang="en-US" altLang="en-US" sz="2059" dirty="0" err="1">
                <a:latin typeface="Times New Roman" panose="02020603050405020304" pitchFamily="18" charset="0"/>
              </a:rPr>
              <a:t>các</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đô</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thị,ven</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trục</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đường</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giao</a:t>
            </a:r>
            <a:r>
              <a:rPr lang="en-US" altLang="en-US" sz="2059" dirty="0">
                <a:latin typeface="Times New Roman" panose="02020603050405020304" pitchFamily="18" charset="0"/>
              </a:rPr>
              <a:t> </a:t>
            </a:r>
            <a:r>
              <a:rPr lang="en-US" altLang="en-US" sz="2059" dirty="0" err="1">
                <a:latin typeface="Times New Roman" panose="02020603050405020304" pitchFamily="18" charset="0"/>
              </a:rPr>
              <a:t>thông</a:t>
            </a:r>
            <a:r>
              <a:rPr lang="en-US" altLang="en-US" sz="2059"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9">
            <a:extLst>
              <a:ext uri="{FF2B5EF4-FFF2-40B4-BE49-F238E27FC236}">
                <a16:creationId xmlns:a16="http://schemas.microsoft.com/office/drawing/2014/main" id="{C15398D1-12FA-67AC-6E37-813AD38427F6}"/>
              </a:ext>
            </a:extLst>
          </p:cNvPr>
          <p:cNvSpPr>
            <a:spLocks noChangeArrowheads="1"/>
          </p:cNvSpPr>
          <p:nvPr/>
        </p:nvSpPr>
        <p:spPr bwMode="auto">
          <a:xfrm>
            <a:off x="3451470" y="946980"/>
            <a:ext cx="2857354" cy="2185035"/>
          </a:xfrm>
          <a:prstGeom prst="irregularSeal1">
            <a:avLst/>
          </a:prstGeom>
          <a:gradFill rotWithShape="1">
            <a:gsLst>
              <a:gs pos="0">
                <a:srgbClr val="00CCFF"/>
              </a:gs>
              <a:gs pos="100000">
                <a:schemeClr val="tx1"/>
              </a:gs>
            </a:gsLst>
            <a:lin ang="5400000" scaled="1"/>
          </a:gra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endParaRPr lang="en-US" altLang="en-US" sz="1765" b="1">
              <a:solidFill>
                <a:srgbClr val="FFFFFF"/>
              </a:solidFill>
              <a:latin typeface="Times New Roman" panose="02020603050405020304" pitchFamily="18" charset="0"/>
            </a:endParaRPr>
          </a:p>
        </p:txBody>
      </p:sp>
      <p:pic>
        <p:nvPicPr>
          <p:cNvPr id="90115" name="Picture 4" descr="Image associée">
            <a:extLst>
              <a:ext uri="{FF2B5EF4-FFF2-40B4-BE49-F238E27FC236}">
                <a16:creationId xmlns:a16="http://schemas.microsoft.com/office/drawing/2014/main" id="{5A96B5C4-14CE-A408-FEA2-030E1763C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555"/>
            <a:ext cx="4572000" cy="252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6" descr="Résultat de recherche d'images pour &quot;văn hóa tây nguyên&quot;">
            <a:extLst>
              <a:ext uri="{FF2B5EF4-FFF2-40B4-BE49-F238E27FC236}">
                <a16:creationId xmlns:a16="http://schemas.microsoft.com/office/drawing/2014/main" id="{A61ED7D8-B458-E563-6D0E-A3370518D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843" y="50555"/>
            <a:ext cx="4552157" cy="252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8" descr="Résultat de recherche d'images pour &quot;văn hóa tây nguyên&quot;">
            <a:extLst>
              <a:ext uri="{FF2B5EF4-FFF2-40B4-BE49-F238E27FC236}">
                <a16:creationId xmlns:a16="http://schemas.microsoft.com/office/drawing/2014/main" id="{8A5D8B08-0330-8639-38EA-EB9EF6412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571750"/>
            <a:ext cx="4572000" cy="252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10" descr="Résultat de recherche d'images pour &quot;văn hóa tây nguyên&quot;">
            <a:extLst>
              <a:ext uri="{FF2B5EF4-FFF2-40B4-BE49-F238E27FC236}">
                <a16:creationId xmlns:a16="http://schemas.microsoft.com/office/drawing/2014/main" id="{14AD5F79-5BCF-90F9-D22D-7FCB0BBDF4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2571750"/>
            <a:ext cx="4572000" cy="252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11">
            <a:extLst>
              <a:ext uri="{FF2B5EF4-FFF2-40B4-BE49-F238E27FC236}">
                <a16:creationId xmlns:a16="http://schemas.microsoft.com/office/drawing/2014/main" id="{7594FF41-6FDA-F90C-BB8D-8804584EE801}"/>
              </a:ext>
            </a:extLst>
          </p:cNvPr>
          <p:cNvSpPr>
            <a:spLocks noChangeArrowheads="1"/>
          </p:cNvSpPr>
          <p:nvPr/>
        </p:nvSpPr>
        <p:spPr bwMode="auto">
          <a:xfrm>
            <a:off x="3283390" y="2067511"/>
            <a:ext cx="3137487" cy="616292"/>
          </a:xfrm>
          <a:prstGeom prst="rect">
            <a:avLst/>
          </a:prstGeom>
          <a:gradFill rotWithShape="1">
            <a:gsLst>
              <a:gs pos="0">
                <a:srgbClr val="FFFF00"/>
              </a:gs>
              <a:gs pos="100000">
                <a:srgbClr val="00CCFF"/>
              </a:gs>
            </a:gsLst>
            <a:lin ang="5400000" scaled="1"/>
          </a:gra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059" dirty="0" err="1">
                <a:solidFill>
                  <a:srgbClr val="000000"/>
                </a:solidFill>
                <a:latin typeface="Times New Roman" panose="02020603050405020304" pitchFamily="18" charset="0"/>
                <a:cs typeface="Times New Roman" panose="02020603050405020304" pitchFamily="18" charset="0"/>
              </a:rPr>
              <a:t>Nền</a:t>
            </a:r>
            <a:r>
              <a:rPr lang="en-US" altLang="en-US" sz="2059" dirty="0">
                <a:solidFill>
                  <a:srgbClr val="000000"/>
                </a:solidFill>
                <a:latin typeface="Times New Roman" panose="02020603050405020304" pitchFamily="18" charset="0"/>
                <a:cs typeface="Times New Roman" panose="02020603050405020304" pitchFamily="18" charset="0"/>
              </a:rPr>
              <a:t> </a:t>
            </a:r>
            <a:r>
              <a:rPr lang="en-US" altLang="en-US" sz="2059" dirty="0" err="1">
                <a:solidFill>
                  <a:srgbClr val="000000"/>
                </a:solidFill>
                <a:latin typeface="Times New Roman" panose="02020603050405020304" pitchFamily="18" charset="0"/>
                <a:cs typeface="Times New Roman" panose="02020603050405020304" pitchFamily="18" charset="0"/>
              </a:rPr>
              <a:t>văn</a:t>
            </a:r>
            <a:r>
              <a:rPr lang="en-US" altLang="en-US" sz="2059" dirty="0">
                <a:solidFill>
                  <a:srgbClr val="000000"/>
                </a:solidFill>
                <a:latin typeface="Times New Roman" panose="02020603050405020304" pitchFamily="18" charset="0"/>
                <a:cs typeface="Times New Roman" panose="02020603050405020304" pitchFamily="18" charset="0"/>
              </a:rPr>
              <a:t> </a:t>
            </a:r>
            <a:r>
              <a:rPr lang="en-US" altLang="en-US" sz="2059" dirty="0" err="1">
                <a:solidFill>
                  <a:srgbClr val="000000"/>
                </a:solidFill>
                <a:latin typeface="Times New Roman" panose="02020603050405020304" pitchFamily="18" charset="0"/>
                <a:cs typeface="Times New Roman" panose="02020603050405020304" pitchFamily="18" charset="0"/>
              </a:rPr>
              <a:t>hóa</a:t>
            </a:r>
            <a:r>
              <a:rPr lang="en-US" altLang="en-US" sz="2059" dirty="0">
                <a:solidFill>
                  <a:srgbClr val="000000"/>
                </a:solidFill>
                <a:latin typeface="Times New Roman" panose="02020603050405020304" pitchFamily="18" charset="0"/>
                <a:cs typeface="Times New Roman" panose="02020603050405020304" pitchFamily="18" charset="0"/>
              </a:rPr>
              <a:t> </a:t>
            </a:r>
            <a:r>
              <a:rPr lang="en-US" altLang="en-US" sz="2059" dirty="0" err="1">
                <a:solidFill>
                  <a:srgbClr val="000000"/>
                </a:solidFill>
                <a:latin typeface="Times New Roman" panose="02020603050405020304" pitchFamily="18" charset="0"/>
                <a:cs typeface="Times New Roman" panose="02020603050405020304" pitchFamily="18" charset="0"/>
              </a:rPr>
              <a:t>Tây</a:t>
            </a:r>
            <a:r>
              <a:rPr lang="en-US" altLang="en-US" sz="2059" dirty="0">
                <a:solidFill>
                  <a:srgbClr val="000000"/>
                </a:solidFill>
                <a:latin typeface="Times New Roman" panose="02020603050405020304" pitchFamily="18" charset="0"/>
                <a:cs typeface="Times New Roman" panose="02020603050405020304" pitchFamily="18" charset="0"/>
              </a:rPr>
              <a:t> </a:t>
            </a:r>
            <a:r>
              <a:rPr lang="en-US" altLang="en-US" sz="2059" dirty="0" err="1">
                <a:solidFill>
                  <a:srgbClr val="000000"/>
                </a:solidFill>
                <a:latin typeface="Times New Roman" panose="02020603050405020304" pitchFamily="18" charset="0"/>
                <a:cs typeface="Times New Roman" panose="02020603050405020304" pitchFamily="18" charset="0"/>
              </a:rPr>
              <a:t>Nguyên</a:t>
            </a:r>
            <a:endParaRPr lang="en-US" altLang="en-US" sz="2059"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linds(horizontal)">
                                      <p:cBhvr>
                                        <p:cTn id="7"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94" name="Group 62">
            <a:extLst>
              <a:ext uri="{FF2B5EF4-FFF2-40B4-BE49-F238E27FC236}">
                <a16:creationId xmlns:a16="http://schemas.microsoft.com/office/drawing/2014/main" id="{240E9A58-5BE5-D29A-799D-8926AE590AF9}"/>
              </a:ext>
            </a:extLst>
          </p:cNvPr>
          <p:cNvGraphicFramePr>
            <a:graphicFrameLocks noGrp="1"/>
          </p:cNvGraphicFramePr>
          <p:nvPr>
            <p:ph idx="4294967295"/>
          </p:nvPr>
        </p:nvGraphicFramePr>
        <p:xfrm>
          <a:off x="1" y="442741"/>
          <a:ext cx="8457675" cy="3249542"/>
        </p:xfrm>
        <a:graphic>
          <a:graphicData uri="http://schemas.openxmlformats.org/drawingml/2006/table">
            <a:tbl>
              <a:tblPr/>
              <a:tblGrid>
                <a:gridCol w="3885674">
                  <a:extLst>
                    <a:ext uri="{9D8B030D-6E8A-4147-A177-3AD203B41FA5}">
                      <a16:colId xmlns:a16="http://schemas.microsoft.com/office/drawing/2014/main" val="20000"/>
                    </a:ext>
                  </a:extLst>
                </a:gridCol>
                <a:gridCol w="1824365">
                  <a:extLst>
                    <a:ext uri="{9D8B030D-6E8A-4147-A177-3AD203B41FA5}">
                      <a16:colId xmlns:a16="http://schemas.microsoft.com/office/drawing/2014/main" val="20001"/>
                    </a:ext>
                  </a:extLst>
                </a:gridCol>
                <a:gridCol w="1443851">
                  <a:extLst>
                    <a:ext uri="{9D8B030D-6E8A-4147-A177-3AD203B41FA5}">
                      <a16:colId xmlns:a16="http://schemas.microsoft.com/office/drawing/2014/main" val="20002"/>
                    </a:ext>
                  </a:extLst>
                </a:gridCol>
                <a:gridCol w="1303785">
                  <a:extLst>
                    <a:ext uri="{9D8B030D-6E8A-4147-A177-3AD203B41FA5}">
                      <a16:colId xmlns:a16="http://schemas.microsoft.com/office/drawing/2014/main" val="20003"/>
                    </a:ext>
                  </a:extLst>
                </a:gridCol>
              </a:tblGrid>
              <a:tr h="5696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err="1">
                          <a:ln>
                            <a:noFill/>
                          </a:ln>
                          <a:solidFill>
                            <a:schemeClr val="tx1"/>
                          </a:solidFill>
                          <a:effectLst/>
                          <a:latin typeface="Arial" charset="0"/>
                          <a:cs typeface="Arial" charset="0"/>
                        </a:rPr>
                        <a:t>Tiêu</a:t>
                      </a:r>
                      <a:r>
                        <a:rPr kumimoji="0" lang="en-US" sz="1500" b="1" i="0" u="none" strike="noStrike" cap="none" normalizeH="0" baseline="0" dirty="0">
                          <a:ln>
                            <a:noFill/>
                          </a:ln>
                          <a:solidFill>
                            <a:schemeClr val="tx1"/>
                          </a:solidFill>
                          <a:effectLst/>
                          <a:latin typeface="Arial" charset="0"/>
                          <a:cs typeface="Arial" charset="0"/>
                        </a:rPr>
                        <a:t> </a:t>
                      </a:r>
                      <a:r>
                        <a:rPr kumimoji="0" lang="en-US" sz="1500" b="1" i="0" u="none" strike="noStrike" cap="none" normalizeH="0" baseline="0" dirty="0" err="1">
                          <a:ln>
                            <a:noFill/>
                          </a:ln>
                          <a:solidFill>
                            <a:schemeClr val="tx1"/>
                          </a:solidFill>
                          <a:effectLst/>
                          <a:latin typeface="Arial" charset="0"/>
                          <a:cs typeface="Arial" charset="0"/>
                        </a:rPr>
                        <a:t>chí</a:t>
                      </a:r>
                      <a:endParaRPr kumimoji="0" lang="en-US" sz="1500" b="1" i="0" u="none" strike="noStrike" cap="none" normalizeH="0" baseline="0" dirty="0">
                        <a:ln>
                          <a:noFill/>
                        </a:ln>
                        <a:solidFill>
                          <a:schemeClr val="tx1"/>
                        </a:solidFill>
                        <a:effectLst/>
                        <a:latin typeface="Arial" charset="0"/>
                        <a:cs typeface="Arial" charset="0"/>
                      </a:endParaRPr>
                    </a:p>
                  </a:txBody>
                  <a:tcPr marL="67232" marR="67232" marT="33618" marB="336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ĐV tính</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FF0000"/>
                          </a:solidFill>
                          <a:effectLst/>
                          <a:latin typeface="Arial" charset="0"/>
                          <a:cs typeface="Arial" charset="0"/>
                        </a:rPr>
                        <a:t>Tây Nguyên</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Cả nước</a:t>
                      </a:r>
                    </a:p>
                  </a:txBody>
                  <a:tcPr marL="67232" marR="67232" marT="33618" marB="336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Mật độ dân số</a:t>
                      </a:r>
                    </a:p>
                  </a:txBody>
                  <a:tcPr marL="67232" marR="67232" marT="33618" marB="33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Người/ km</a:t>
                      </a:r>
                      <a:r>
                        <a:rPr kumimoji="0" lang="en-US" sz="1500" b="1" i="0" u="none" strike="noStrike" cap="none" normalizeH="0" baseline="30000">
                          <a:ln>
                            <a:noFill/>
                          </a:ln>
                          <a:solidFill>
                            <a:schemeClr val="tx1"/>
                          </a:solidFill>
                          <a:effectLst/>
                          <a:latin typeface="Arial" charset="0"/>
                          <a:cs typeface="Arial" charset="0"/>
                        </a:rPr>
                        <a:t>2</a:t>
                      </a:r>
                      <a:endParaRPr kumimoji="0" lang="en-US" sz="1500" b="1" i="0" u="none" strike="noStrike" cap="none" normalizeH="0" baseline="0">
                        <a:ln>
                          <a:noFill/>
                        </a:ln>
                        <a:solidFill>
                          <a:schemeClr val="tx1"/>
                        </a:solidFill>
                        <a:effectLst/>
                        <a:latin typeface="Arial" charset="0"/>
                        <a:cs typeface="Arial" charset="0"/>
                      </a:endParaRP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FF0000"/>
                          </a:solidFill>
                          <a:effectLst/>
                          <a:latin typeface="Arial" charset="0"/>
                          <a:cs typeface="Arial" charset="0"/>
                        </a:rPr>
                        <a:t>75</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233</a:t>
                      </a:r>
                    </a:p>
                  </a:txBody>
                  <a:tcPr marL="67232" marR="67232" marT="33618" marB="336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TT tăng tự nhiên của dân số</a:t>
                      </a:r>
                    </a:p>
                  </a:txBody>
                  <a:tcPr marL="67232" marR="67232" marT="33618" marB="33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FF0000"/>
                          </a:solidFill>
                          <a:effectLst/>
                          <a:latin typeface="Arial" charset="0"/>
                          <a:cs typeface="Arial" charset="0"/>
                        </a:rPr>
                        <a:t>2,1</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1,4</a:t>
                      </a:r>
                    </a:p>
                  </a:txBody>
                  <a:tcPr marL="67232" marR="67232" marT="33618" marB="336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Tỉ lệ hộ nghèo</a:t>
                      </a:r>
                    </a:p>
                  </a:txBody>
                  <a:tcPr marL="67232" marR="67232" marT="33618" marB="33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FF0000"/>
                          </a:solidFill>
                          <a:effectLst/>
                          <a:latin typeface="Arial" charset="0"/>
                          <a:cs typeface="Arial" charset="0"/>
                        </a:rPr>
                        <a:t>21,2</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13,3</a:t>
                      </a:r>
                    </a:p>
                  </a:txBody>
                  <a:tcPr marL="67232" marR="67232" marT="33618" marB="336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9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Thu nhập bình quân đầu người/tháng</a:t>
                      </a:r>
                    </a:p>
                  </a:txBody>
                  <a:tcPr marL="67232" marR="67232" marT="33618" marB="33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Nghìn đồng</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FF0000"/>
                          </a:solidFill>
                          <a:effectLst/>
                          <a:latin typeface="Arial" charset="0"/>
                          <a:cs typeface="Arial" charset="0"/>
                        </a:rPr>
                        <a:t>344,7</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295,0</a:t>
                      </a:r>
                    </a:p>
                  </a:txBody>
                  <a:tcPr marL="67232" marR="67232" marT="33618" marB="336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Tỉ lệ người lớn biêt chữ</a:t>
                      </a:r>
                    </a:p>
                  </a:txBody>
                  <a:tcPr marL="67232" marR="67232" marT="33618" marB="33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FF0000"/>
                          </a:solidFill>
                          <a:effectLst/>
                          <a:latin typeface="Arial" charset="0"/>
                          <a:cs typeface="Arial" charset="0"/>
                        </a:rPr>
                        <a:t>83,0</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90,3</a:t>
                      </a:r>
                    </a:p>
                  </a:txBody>
                  <a:tcPr marL="67232" marR="67232" marT="33618" marB="336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Tuổi thọ bình quân</a:t>
                      </a:r>
                    </a:p>
                  </a:txBody>
                  <a:tcPr marL="67232" marR="67232" marT="33618" marB="33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Năm</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FF0000"/>
                          </a:solidFill>
                          <a:effectLst/>
                          <a:latin typeface="Arial" charset="0"/>
                          <a:cs typeface="Arial" charset="0"/>
                        </a:rPr>
                        <a:t>63,5</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70,9</a:t>
                      </a:r>
                    </a:p>
                  </a:txBody>
                  <a:tcPr marL="67232" marR="67232" marT="33618" marB="336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Tỉ lệ dân số thành thị</a:t>
                      </a:r>
                    </a:p>
                  </a:txBody>
                  <a:tcPr marL="67232" marR="67232" marT="33618" marB="33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FF0000"/>
                          </a:solidFill>
                          <a:effectLst/>
                          <a:latin typeface="Arial" charset="0"/>
                          <a:cs typeface="Arial" charset="0"/>
                        </a:rPr>
                        <a:t>26,8</a:t>
                      </a:r>
                    </a:p>
                  </a:txBody>
                  <a:tcPr marL="67232" marR="67232" marT="33618" marB="336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cs typeface="Arial" charset="0"/>
                        </a:rPr>
                        <a:t>23,6</a:t>
                      </a:r>
                    </a:p>
                  </a:txBody>
                  <a:tcPr marL="67232" marR="67232" marT="33618" marB="336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4091" name="Text Box 59">
            <a:extLst>
              <a:ext uri="{FF2B5EF4-FFF2-40B4-BE49-F238E27FC236}">
                <a16:creationId xmlns:a16="http://schemas.microsoft.com/office/drawing/2014/main" id="{5C350BBD-1C0A-8CDC-4AF9-B7C0933E78EC}"/>
              </a:ext>
            </a:extLst>
          </p:cNvPr>
          <p:cNvSpPr txBox="1">
            <a:spLocks noChangeArrowheads="1"/>
          </p:cNvSpPr>
          <p:nvPr/>
        </p:nvSpPr>
        <p:spPr bwMode="auto">
          <a:xfrm>
            <a:off x="370010" y="50555"/>
            <a:ext cx="8381805" cy="3639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765" b="1">
                <a:solidFill>
                  <a:srgbClr val="FF0000"/>
                </a:solidFill>
                <a:latin typeface="Times New Roman" panose="02020603050405020304" pitchFamily="18" charset="0"/>
              </a:rPr>
              <a:t>Bảng 28.2: Một số chỉ tiêu phát triển dân cư, xã hội ở Tây Nguyên, năm 1999</a:t>
            </a:r>
          </a:p>
        </p:txBody>
      </p:sp>
      <p:sp>
        <p:nvSpPr>
          <p:cNvPr id="31794" name="Rectangle 50">
            <a:extLst>
              <a:ext uri="{FF2B5EF4-FFF2-40B4-BE49-F238E27FC236}">
                <a16:creationId xmlns:a16="http://schemas.microsoft.com/office/drawing/2014/main" id="{60BD7DF4-4B5F-EF85-1C10-0AA2D16CA112}"/>
              </a:ext>
            </a:extLst>
          </p:cNvPr>
          <p:cNvSpPr>
            <a:spLocks noChangeArrowheads="1"/>
          </p:cNvSpPr>
          <p:nvPr/>
        </p:nvSpPr>
        <p:spPr bwMode="auto">
          <a:xfrm>
            <a:off x="1" y="3679198"/>
            <a:ext cx="9144000" cy="37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1838" b="1"/>
              <a:t>Căn cứ vào bảng 28.2, hãy nhận xét về tình hình dân cư, xã hội ở Tây Nguyên?</a:t>
            </a:r>
          </a:p>
        </p:txBody>
      </p:sp>
      <p:sp>
        <p:nvSpPr>
          <p:cNvPr id="31795" name="Rectangle 51">
            <a:extLst>
              <a:ext uri="{FF2B5EF4-FFF2-40B4-BE49-F238E27FC236}">
                <a16:creationId xmlns:a16="http://schemas.microsoft.com/office/drawing/2014/main" id="{A6488E3F-5A51-D162-174D-380260D16A68}"/>
              </a:ext>
            </a:extLst>
          </p:cNvPr>
          <p:cNvSpPr>
            <a:spLocks noChangeArrowheads="1"/>
          </p:cNvSpPr>
          <p:nvPr/>
        </p:nvSpPr>
        <p:spPr bwMode="auto">
          <a:xfrm>
            <a:off x="257956" y="4002641"/>
            <a:ext cx="8628089" cy="907171"/>
          </a:xfrm>
          <a:prstGeom prst="rect">
            <a:avLst/>
          </a:prstGeom>
          <a:ln/>
        </p:spPr>
        <p:style>
          <a:lnRef idx="1">
            <a:schemeClr val="accent1"/>
          </a:lnRef>
          <a:fillRef idx="2">
            <a:schemeClr val="accent1"/>
          </a:fillRef>
          <a:effectRef idx="1">
            <a:schemeClr val="accent1"/>
          </a:effectRef>
          <a:fontRef idx="minor">
            <a:schemeClr val="dk1"/>
          </a:fontRef>
        </p:style>
        <p:txBody>
          <a:bodyPr anchor="ctr">
            <a:spAutoFit/>
          </a:bodyPr>
          <a:lstStyle/>
          <a:p>
            <a:pPr>
              <a:defRPr/>
            </a:pPr>
            <a:r>
              <a:rPr lang="en-US" sz="1324" dirty="0">
                <a:latin typeface="Times New Roman" pitchFamily="18" charset="0"/>
                <a:cs typeface="Times New Roman" pitchFamily="18" charset="0"/>
              </a:rPr>
              <a:t>- </a:t>
            </a:r>
            <a:r>
              <a:rPr lang="en-US" sz="1765" dirty="0" err="1">
                <a:latin typeface="Times New Roman" pitchFamily="18" charset="0"/>
                <a:cs typeface="Times New Roman" pitchFamily="18" charset="0"/>
              </a:rPr>
              <a:t>Tây</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Nguyên</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có</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các</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chỉ</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tiêu</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cao</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hơn</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cả</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nước</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là</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tỉ</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lệ</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tăng</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tự</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nhiên</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của</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dân</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số</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tỉ</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lệ</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hộ</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nghèo</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các</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chỉ</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tiêu</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thấp</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hơn</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cả</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nước</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là</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mật</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độ</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dân</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số</a:t>
            </a:r>
            <a:r>
              <a:rPr lang="en-US" sz="1765" dirty="0">
                <a:latin typeface="Times New Roman" pitchFamily="18" charset="0"/>
                <a:cs typeface="Times New Roman" pitchFamily="18" charset="0"/>
              </a:rPr>
              <a:t>, GDP/</a:t>
            </a:r>
            <a:r>
              <a:rPr lang="en-US" sz="1765" dirty="0" err="1">
                <a:latin typeface="Times New Roman" pitchFamily="18" charset="0"/>
                <a:cs typeface="Times New Roman" pitchFamily="18" charset="0"/>
              </a:rPr>
              <a:t>người</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tỉ</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lệ</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người</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lớn</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biết</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chữ</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tuổi</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thọ</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trung</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bình</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tỉ</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lệ</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dân</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số</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thành</a:t>
            </a:r>
            <a:r>
              <a:rPr lang="en-US" sz="1765" dirty="0">
                <a:latin typeface="Times New Roman" pitchFamily="18" charset="0"/>
                <a:cs typeface="Times New Roman" pitchFamily="18" charset="0"/>
              </a:rPr>
              <a:t> </a:t>
            </a:r>
            <a:r>
              <a:rPr lang="en-US" sz="1765" dirty="0" err="1">
                <a:latin typeface="Times New Roman" pitchFamily="18" charset="0"/>
                <a:cs typeface="Times New Roman" pitchFamily="18" charset="0"/>
              </a:rPr>
              <a:t>thị</a:t>
            </a:r>
            <a:r>
              <a:rPr lang="en-US" sz="1765"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4091"/>
                                        </p:tgtEl>
                                        <p:attrNameLst>
                                          <p:attrName>style.visibility</p:attrName>
                                        </p:attrNameLst>
                                      </p:cBhvr>
                                      <p:to>
                                        <p:strVal val="visible"/>
                                      </p:to>
                                    </p:set>
                                    <p:anim calcmode="lin" valueType="num">
                                      <p:cBhvr>
                                        <p:cTn id="7" dur="1000" fill="hold"/>
                                        <p:tgtEl>
                                          <p:spTgt spid="44091"/>
                                        </p:tgtEl>
                                        <p:attrNameLst>
                                          <p:attrName>ppt_x</p:attrName>
                                        </p:attrNameLst>
                                      </p:cBhvr>
                                      <p:tavLst>
                                        <p:tav tm="0">
                                          <p:val>
                                            <p:strVal val="#ppt_x-.2"/>
                                          </p:val>
                                        </p:tav>
                                        <p:tav tm="100000">
                                          <p:val>
                                            <p:strVal val="#ppt_x"/>
                                          </p:val>
                                        </p:tav>
                                      </p:tavLst>
                                    </p:anim>
                                    <p:anim calcmode="lin" valueType="num">
                                      <p:cBhvr>
                                        <p:cTn id="8" dur="1000" fill="hold"/>
                                        <p:tgtEl>
                                          <p:spTgt spid="440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4094"/>
                                        </p:tgtEl>
                                        <p:attrNameLst>
                                          <p:attrName>style.visibility</p:attrName>
                                        </p:attrNameLst>
                                      </p:cBhvr>
                                      <p:to>
                                        <p:strVal val="visible"/>
                                      </p:to>
                                    </p:set>
                                    <p:animEffect transition="in" filter="barn(inVertical)">
                                      <p:cBhvr>
                                        <p:cTn id="14" dur="500"/>
                                        <p:tgtEl>
                                          <p:spTgt spid="440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1794"/>
                                        </p:tgtEl>
                                        <p:attrNameLst>
                                          <p:attrName>style.visibility</p:attrName>
                                        </p:attrNameLst>
                                      </p:cBhvr>
                                      <p:to>
                                        <p:strVal val="visible"/>
                                      </p:to>
                                    </p:set>
                                    <p:anim calcmode="lin" valueType="num">
                                      <p:cBhvr>
                                        <p:cTn id="19" dur="1000" fill="hold"/>
                                        <p:tgtEl>
                                          <p:spTgt spid="31794"/>
                                        </p:tgtEl>
                                        <p:attrNameLst>
                                          <p:attrName>ppt_w</p:attrName>
                                        </p:attrNameLst>
                                      </p:cBhvr>
                                      <p:tavLst>
                                        <p:tav tm="0">
                                          <p:val>
                                            <p:strVal val="#ppt_w+.3"/>
                                          </p:val>
                                        </p:tav>
                                        <p:tav tm="100000">
                                          <p:val>
                                            <p:strVal val="#ppt_w"/>
                                          </p:val>
                                        </p:tav>
                                      </p:tavLst>
                                    </p:anim>
                                    <p:anim calcmode="lin" valueType="num">
                                      <p:cBhvr>
                                        <p:cTn id="20" dur="1000" fill="hold"/>
                                        <p:tgtEl>
                                          <p:spTgt spid="31794"/>
                                        </p:tgtEl>
                                        <p:attrNameLst>
                                          <p:attrName>ppt_h</p:attrName>
                                        </p:attrNameLst>
                                      </p:cBhvr>
                                      <p:tavLst>
                                        <p:tav tm="0">
                                          <p:val>
                                            <p:strVal val="#ppt_h"/>
                                          </p:val>
                                        </p:tav>
                                        <p:tav tm="100000">
                                          <p:val>
                                            <p:strVal val="#ppt_h"/>
                                          </p:val>
                                        </p:tav>
                                      </p:tavLst>
                                    </p:anim>
                                    <p:animEffect transition="in" filter="fade">
                                      <p:cBhvr>
                                        <p:cTn id="21" dur="1000"/>
                                        <p:tgtEl>
                                          <p:spTgt spid="317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795"/>
                                        </p:tgtEl>
                                        <p:attrNameLst>
                                          <p:attrName>style.visibility</p:attrName>
                                        </p:attrNameLst>
                                      </p:cBhvr>
                                      <p:to>
                                        <p:strVal val="visible"/>
                                      </p:to>
                                    </p:set>
                                    <p:anim calcmode="lin" valueType="num">
                                      <p:cBhvr additive="base">
                                        <p:cTn id="26" dur="500" fill="hold"/>
                                        <p:tgtEl>
                                          <p:spTgt spid="31795"/>
                                        </p:tgtEl>
                                        <p:attrNameLst>
                                          <p:attrName>ppt_x</p:attrName>
                                        </p:attrNameLst>
                                      </p:cBhvr>
                                      <p:tavLst>
                                        <p:tav tm="0">
                                          <p:val>
                                            <p:strVal val="#ppt_x"/>
                                          </p:val>
                                        </p:tav>
                                        <p:tav tm="100000">
                                          <p:val>
                                            <p:strVal val="#ppt_x"/>
                                          </p:val>
                                        </p:tav>
                                      </p:tavLst>
                                    </p:anim>
                                    <p:anim calcmode="lin" valueType="num">
                                      <p:cBhvr additive="base">
                                        <p:cTn id="27" dur="500" fill="hold"/>
                                        <p:tgtEl>
                                          <p:spTgt spid="31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91" grpId="0" animBg="1"/>
      <p:bldP spid="31794" grpId="0"/>
      <p:bldP spid="317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9CD6DB84-95BA-2BC2-8777-CDFC43783EC8}"/>
              </a:ext>
            </a:extLst>
          </p:cNvPr>
          <p:cNvSpPr txBox="1">
            <a:spLocks noChangeArrowheads="1"/>
          </p:cNvSpPr>
          <p:nvPr/>
        </p:nvSpPr>
        <p:spPr bwMode="auto">
          <a:xfrm>
            <a:off x="145903" y="554794"/>
            <a:ext cx="4426098" cy="296107"/>
          </a:xfrm>
          <a:prstGeom prst="rect">
            <a:avLst/>
          </a:prstGeom>
          <a:noFill/>
          <a:ln>
            <a:noFill/>
          </a:ln>
          <a:effectLst/>
        </p:spPr>
        <p:txBody>
          <a:bodyPr>
            <a:spAutoFit/>
          </a:bodyPr>
          <a:lstStyle/>
          <a:p>
            <a:pPr>
              <a:spcBef>
                <a:spcPct val="50000"/>
              </a:spcBef>
              <a:defRPr/>
            </a:pPr>
            <a:r>
              <a:rPr lang="en-US" sz="1324" b="1" dirty="0">
                <a:solidFill>
                  <a:srgbClr val="C00000"/>
                </a:solidFill>
                <a:effectLst>
                  <a:outerShdw blurRad="38100" dist="38100" dir="2700000" algn="tl">
                    <a:srgbClr val="C0C0C0"/>
                  </a:outerShdw>
                </a:effectLst>
                <a:latin typeface="Times New Roman" pitchFamily="18" charset="0"/>
                <a:cs typeface="Times New Roman" pitchFamily="18" charset="0"/>
              </a:rPr>
              <a:t>III .</a:t>
            </a:r>
            <a:r>
              <a:rPr lang="en-US" sz="1324" b="1" dirty="0" err="1">
                <a:solidFill>
                  <a:srgbClr val="C00000"/>
                </a:solidFill>
                <a:effectLst>
                  <a:outerShdw blurRad="38100" dist="38100" dir="2700000" algn="tl">
                    <a:srgbClr val="C0C0C0"/>
                  </a:outerShdw>
                </a:effectLst>
                <a:latin typeface="Times New Roman" pitchFamily="18" charset="0"/>
                <a:cs typeface="Times New Roman" pitchFamily="18" charset="0"/>
              </a:rPr>
              <a:t>Đặc</a:t>
            </a:r>
            <a:r>
              <a:rPr lang="en-US" sz="1324"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1324" b="1" dirty="0" err="1">
                <a:solidFill>
                  <a:srgbClr val="C00000"/>
                </a:solidFill>
                <a:effectLst>
                  <a:outerShdw blurRad="38100" dist="38100" dir="2700000" algn="tl">
                    <a:srgbClr val="C0C0C0"/>
                  </a:outerShdw>
                </a:effectLst>
                <a:latin typeface="Times New Roman" pitchFamily="18" charset="0"/>
                <a:cs typeface="Times New Roman" pitchFamily="18" charset="0"/>
              </a:rPr>
              <a:t>điểm</a:t>
            </a:r>
            <a:r>
              <a:rPr lang="en-US" sz="1324"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1324" b="1" dirty="0" err="1">
                <a:solidFill>
                  <a:srgbClr val="C00000"/>
                </a:solidFill>
                <a:effectLst>
                  <a:outerShdw blurRad="38100" dist="38100" dir="2700000" algn="tl">
                    <a:srgbClr val="C0C0C0"/>
                  </a:outerShdw>
                </a:effectLst>
                <a:latin typeface="Times New Roman" pitchFamily="18" charset="0"/>
                <a:cs typeface="Times New Roman" pitchFamily="18" charset="0"/>
              </a:rPr>
              <a:t>dân</a:t>
            </a:r>
            <a:r>
              <a:rPr lang="en-US" sz="1324"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1324" b="1" dirty="0" err="1">
                <a:solidFill>
                  <a:srgbClr val="C00000"/>
                </a:solidFill>
                <a:effectLst>
                  <a:outerShdw blurRad="38100" dist="38100" dir="2700000" algn="tl">
                    <a:srgbClr val="C0C0C0"/>
                  </a:outerShdw>
                </a:effectLst>
                <a:latin typeface="Times New Roman" pitchFamily="18" charset="0"/>
                <a:cs typeface="Times New Roman" pitchFamily="18" charset="0"/>
              </a:rPr>
              <a:t>cư</a:t>
            </a:r>
            <a:r>
              <a:rPr lang="en-US" sz="1324"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1324" b="1" dirty="0" err="1">
                <a:solidFill>
                  <a:srgbClr val="C00000"/>
                </a:solidFill>
                <a:effectLst>
                  <a:outerShdw blurRad="38100" dist="38100" dir="2700000" algn="tl">
                    <a:srgbClr val="C0C0C0"/>
                  </a:outerShdw>
                </a:effectLst>
                <a:latin typeface="Times New Roman" pitchFamily="18" charset="0"/>
                <a:cs typeface="Times New Roman" pitchFamily="18" charset="0"/>
              </a:rPr>
              <a:t>xã</a:t>
            </a:r>
            <a:r>
              <a:rPr lang="en-US" sz="1324"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sz="1324" b="1" dirty="0" err="1">
                <a:solidFill>
                  <a:srgbClr val="C00000"/>
                </a:solidFill>
                <a:effectLst>
                  <a:outerShdw blurRad="38100" dist="38100" dir="2700000" algn="tl">
                    <a:srgbClr val="C0C0C0"/>
                  </a:outerShdw>
                </a:effectLst>
                <a:latin typeface="Times New Roman" pitchFamily="18" charset="0"/>
                <a:cs typeface="Times New Roman" pitchFamily="18" charset="0"/>
              </a:rPr>
              <a:t>hội</a:t>
            </a:r>
            <a:r>
              <a:rPr lang="en-US" sz="1324" b="1" dirty="0">
                <a:solidFill>
                  <a:srgbClr val="C00000"/>
                </a:solidFill>
                <a:effectLst>
                  <a:outerShdw blurRad="38100" dist="38100" dir="2700000" algn="tl">
                    <a:srgbClr val="C0C0C0"/>
                  </a:outerShdw>
                </a:effectLst>
                <a:latin typeface="Times New Roman" pitchFamily="18" charset="0"/>
                <a:cs typeface="Times New Roman" pitchFamily="18" charset="0"/>
              </a:rPr>
              <a:t>:</a:t>
            </a:r>
          </a:p>
        </p:txBody>
      </p:sp>
      <p:sp>
        <p:nvSpPr>
          <p:cNvPr id="92165" name="Rectangle 7">
            <a:extLst>
              <a:ext uri="{FF2B5EF4-FFF2-40B4-BE49-F238E27FC236}">
                <a16:creationId xmlns:a16="http://schemas.microsoft.com/office/drawing/2014/main" id="{D44B72B8-62D5-23EC-EC8F-A54F919F56A4}"/>
              </a:ext>
            </a:extLst>
          </p:cNvPr>
          <p:cNvSpPr>
            <a:spLocks noChangeArrowheads="1"/>
          </p:cNvSpPr>
          <p:nvPr/>
        </p:nvSpPr>
        <p:spPr bwMode="auto">
          <a:xfrm>
            <a:off x="145903" y="1059034"/>
            <a:ext cx="8516036" cy="40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vi-VN" altLang="en-US" sz="2059" dirty="0">
                <a:latin typeface="Times New Roman" panose="02020603050405020304" pitchFamily="18" charset="0"/>
                <a:cs typeface="Times New Roman" panose="02020603050405020304" pitchFamily="18" charset="0"/>
              </a:rPr>
              <a:t>- Thuận lợi: nền văn hóa giàu bản sắc, thuận lợi cho phát triển du lịch.</a:t>
            </a:r>
            <a:endParaRPr lang="en-US" altLang="en-US" sz="2059"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2EDC3CC-45F5-3295-3D2E-15FC960371D8}"/>
              </a:ext>
            </a:extLst>
          </p:cNvPr>
          <p:cNvSpPr>
            <a:spLocks noChangeArrowheads="1"/>
          </p:cNvSpPr>
          <p:nvPr/>
        </p:nvSpPr>
        <p:spPr bwMode="auto">
          <a:xfrm>
            <a:off x="145903" y="1675326"/>
            <a:ext cx="8572062" cy="40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vi-VN" altLang="en-US" sz="2059" dirty="0">
                <a:latin typeface="Times New Roman" panose="02020603050405020304" pitchFamily="18" charset="0"/>
                <a:cs typeface="Times New Roman" panose="02020603050405020304" pitchFamily="18" charset="0"/>
              </a:rPr>
              <a:t>- Khó khăn: thiếu lao động, trình độ lao động chưa cao.</a:t>
            </a:r>
            <a:endParaRPr lang="en-US" altLang="en-US" sz="2059"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40593B2-7F20-9422-54B2-1EA8D08EE0AA}"/>
              </a:ext>
            </a:extLst>
          </p:cNvPr>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C42C37B-89A6-51EE-6448-A843D9F158D6}"/>
              </a:ext>
            </a:extLst>
          </p:cNvPr>
          <p:cNvSpPr>
            <a:spLocks noChangeArrowheads="1"/>
          </p:cNvSpPr>
          <p:nvPr/>
        </p:nvSpPr>
        <p:spPr bwMode="auto">
          <a:xfrm>
            <a:off x="1054820" y="2874420"/>
            <a:ext cx="7451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vi-VN" altLang="en-US" sz="2000" dirty="0">
                <a:latin typeface="Times New Roman" panose="02020603050405020304" pitchFamily="18" charset="0"/>
                <a:cs typeface="Times New Roman" panose="02020603050405020304" pitchFamily="18" charset="0"/>
              </a:rPr>
              <a:t>+ Chuyển dịch cơ cấu kinh tế, đầu tư phát triển kinh tế.</a:t>
            </a:r>
            <a:endParaRPr lang="en-US" alt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9BD4569-C3AD-B80E-7BF9-117BA3E1180D}"/>
              </a:ext>
            </a:extLst>
          </p:cNvPr>
          <p:cNvSpPr>
            <a:spLocks noChangeArrowheads="1"/>
          </p:cNvSpPr>
          <p:nvPr/>
        </p:nvSpPr>
        <p:spPr bwMode="auto">
          <a:xfrm>
            <a:off x="1054820" y="3490712"/>
            <a:ext cx="7059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vi-VN" altLang="en-US" sz="2000">
                <a:latin typeface="Times New Roman" panose="02020603050405020304" pitchFamily="18" charset="0"/>
                <a:cs typeface="Times New Roman" panose="02020603050405020304" pitchFamily="18" charset="0"/>
              </a:rPr>
              <a:t>+ Xóa đói giảm nghèo, cải thiện đời sống người dân.</a:t>
            </a:r>
            <a:endParaRPr lang="en-US" altLang="en-US" sz="20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3B049A7-A44C-E6F9-0C26-058DFF87D1D0}"/>
              </a:ext>
            </a:extLst>
          </p:cNvPr>
          <p:cNvSpPr>
            <a:spLocks noChangeArrowheads="1"/>
          </p:cNvSpPr>
          <p:nvPr/>
        </p:nvSpPr>
        <p:spPr bwMode="auto">
          <a:xfrm>
            <a:off x="1054820" y="4064409"/>
            <a:ext cx="7675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vi-VN"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chặn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rừng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vệ</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rừng</a:t>
            </a:r>
            <a:r>
              <a:rPr lang="en-US" altLang="en-US" sz="2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339E655F-36F6-FF55-9DBF-0ACC74EDCEB7}"/>
              </a:ext>
            </a:extLst>
          </p:cNvPr>
          <p:cNvSpPr txBox="1"/>
          <p:nvPr/>
        </p:nvSpPr>
        <p:spPr>
          <a:xfrm>
            <a:off x="381000" y="2282080"/>
            <a:ext cx="5765265" cy="400110"/>
          </a:xfrm>
          <a:prstGeom prst="rect">
            <a:avLst/>
          </a:prstGeom>
          <a:noFill/>
        </p:spPr>
        <p:txBody>
          <a:bodyPr wrap="square">
            <a:spAutoFit/>
          </a:bodyPr>
          <a:lstStyle/>
          <a:p>
            <a:r>
              <a:rPr lang="en-US" sz="2000" b="1" dirty="0">
                <a:solidFill>
                  <a:srgbClr val="FF0000"/>
                </a:solidFill>
                <a:latin typeface="Times New Roman" pitchFamily="18" charset="0"/>
                <a:cs typeface="Times New Roman" pitchFamily="18" charset="0"/>
              </a:rPr>
              <a:t>*G</a:t>
            </a:r>
            <a:r>
              <a:rPr lang="vi-VN" sz="2000" b="1" dirty="0" err="1">
                <a:solidFill>
                  <a:srgbClr val="FF0000"/>
                </a:solidFill>
                <a:latin typeface="Times New Roman" pitchFamily="18" charset="0"/>
                <a:cs typeface="Times New Roman" pitchFamily="18" charset="0"/>
              </a:rPr>
              <a:t>iải</a:t>
            </a:r>
            <a:r>
              <a:rPr lang="vi-VN" sz="2000" b="1" dirty="0">
                <a:solidFill>
                  <a:srgbClr val="FF0000"/>
                </a:solidFill>
                <a:latin typeface="Times New Roman" pitchFamily="18" charset="0"/>
                <a:cs typeface="Times New Roman" pitchFamily="18" charset="0"/>
              </a:rPr>
              <a:t> pháp nhằm nâng cao mức sống người dân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amond(in)">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amond(in)">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088C9-A8F9-491E-B242-9733E9906C55}"/>
              </a:ext>
            </a:extLst>
          </p:cNvPr>
          <p:cNvSpPr/>
          <p:nvPr/>
        </p:nvSpPr>
        <p:spPr>
          <a:xfrm>
            <a:off x="1746826" y="1091467"/>
            <a:ext cx="5981446" cy="1985159"/>
          </a:xfrm>
          <a:prstGeom prst="rect">
            <a:avLst/>
          </a:prstGeom>
          <a:noFill/>
        </p:spPr>
        <p:txBody>
          <a:bodyPr wrap="none" lIns="68580" tIns="34290" rIns="68580" bIns="34290">
            <a:spAutoFit/>
            <a:scene3d>
              <a:camera prst="orthographicFront"/>
              <a:lightRig rig="threePt" dir="t"/>
            </a:scene3d>
            <a:sp3d extrusionH="57150">
              <a:bevelT w="57150" h="38100" prst="hardEdge"/>
            </a:sp3d>
          </a:bodyPr>
          <a:lstStyle/>
          <a:p>
            <a:pPr algn="ctr">
              <a:defRPr/>
            </a:pPr>
            <a:r>
              <a:rPr lang="en-US" sz="12450" b="1" dirty="0">
                <a:ln w="22225">
                  <a:solidFill>
                    <a:srgbClr val="BD582C"/>
                  </a:solidFill>
                  <a:prstDash val="solid"/>
                </a:ln>
                <a:solidFill>
                  <a:srgbClr val="FF0000"/>
                </a:solidFill>
                <a:latin typeface="Tw Cen MT" panose="020B0602020104020603"/>
              </a:rPr>
              <a:t>T</a:t>
            </a:r>
            <a:r>
              <a:rPr lang="en-US" sz="12450" b="1" dirty="0">
                <a:ln w="22225">
                  <a:solidFill>
                    <a:srgbClr val="BD582C"/>
                  </a:solidFill>
                  <a:prstDash val="solid"/>
                </a:ln>
                <a:solidFill>
                  <a:srgbClr val="000000"/>
                </a:solidFill>
                <a:latin typeface="Tw Cen MT" panose="020B0602020104020603"/>
              </a:rPr>
              <a:t>H</a:t>
            </a:r>
            <a:r>
              <a:rPr lang="en-US" sz="12450" b="1" dirty="0">
                <a:ln w="22225">
                  <a:solidFill>
                    <a:srgbClr val="BD582C"/>
                  </a:solidFill>
                  <a:prstDash val="solid"/>
                </a:ln>
                <a:solidFill>
                  <a:srgbClr val="00B0F0"/>
                </a:solidFill>
                <a:latin typeface="Tw Cen MT" panose="020B0602020104020603"/>
              </a:rPr>
              <a:t>E</a:t>
            </a:r>
            <a:r>
              <a:rPr lang="en-US" sz="12450" b="1" dirty="0">
                <a:ln w="22225">
                  <a:solidFill>
                    <a:srgbClr val="BD582C"/>
                  </a:solidFill>
                  <a:prstDash val="solid"/>
                </a:ln>
                <a:solidFill>
                  <a:srgbClr val="FF0000"/>
                </a:solidFill>
                <a:latin typeface="Tw Cen MT" panose="020B0602020104020603"/>
              </a:rPr>
              <a:t> </a:t>
            </a:r>
            <a:r>
              <a:rPr lang="en-US" sz="12450" b="1" dirty="0">
                <a:ln w="22225">
                  <a:solidFill>
                    <a:srgbClr val="BD582C"/>
                  </a:solidFill>
                  <a:prstDash val="solid"/>
                </a:ln>
                <a:solidFill>
                  <a:srgbClr val="CCFF33"/>
                </a:solidFill>
                <a:latin typeface="Tw Cen MT" panose="020B0602020104020603"/>
              </a:rPr>
              <a:t>E</a:t>
            </a:r>
            <a:r>
              <a:rPr lang="en-US" sz="12450" b="1" dirty="0">
                <a:ln w="22225">
                  <a:solidFill>
                    <a:srgbClr val="BD582C"/>
                  </a:solidFill>
                  <a:prstDash val="solid"/>
                </a:ln>
                <a:solidFill>
                  <a:srgbClr val="0070C0"/>
                </a:solidFill>
                <a:latin typeface="Tw Cen MT" panose="020B0602020104020603"/>
              </a:rPr>
              <a:t>N</a:t>
            </a:r>
            <a:r>
              <a:rPr lang="en-US" sz="12450" b="1" dirty="0">
                <a:ln w="22225">
                  <a:solidFill>
                    <a:srgbClr val="BD582C"/>
                  </a:solidFill>
                  <a:prstDash val="solid"/>
                </a:ln>
                <a:solidFill>
                  <a:srgbClr val="FF0000"/>
                </a:solidFill>
                <a:latin typeface="Tw Cen MT" panose="020B0602020104020603"/>
              </a:rPr>
              <a:t>D</a:t>
            </a:r>
          </a:p>
        </p:txBody>
      </p:sp>
    </p:spTree>
    <p:extLst>
      <p:ext uri="{BB962C8B-B14F-4D97-AF65-F5344CB8AC3E}">
        <p14:creationId xmlns:p14="http://schemas.microsoft.com/office/powerpoint/2010/main" val="192869361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
          <p:cNvSpPr txBox="1">
            <a:spLocks noChangeArrowheads="1"/>
          </p:cNvSpPr>
          <p:nvPr/>
        </p:nvSpPr>
        <p:spPr bwMode="auto">
          <a:xfrm>
            <a:off x="103187" y="-19050"/>
            <a:ext cx="88994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h="25400" prst="softRound"/>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prstClr val="black"/>
                </a:solidFill>
                <a:effectLst>
                  <a:glow rad="139700">
                    <a:srgbClr val="FFC000">
                      <a:satMod val="175000"/>
                      <a:alpha val="40000"/>
                    </a:srgbClr>
                  </a:glow>
                  <a:reflection blurRad="6350" stA="60000" endA="900" endPos="58000" dir="5400000" sy="-100000" algn="bl" rotWithShape="0"/>
                </a:effectLst>
                <a:uLnTx/>
                <a:uFillTx/>
                <a:latin typeface="Times New Roman" panose="02020603050405020304" pitchFamily="18" charset="0"/>
                <a:ea typeface="+mn-ea"/>
                <a:cs typeface="+mn-cs"/>
              </a:rPr>
              <a:t>          </a:t>
            </a:r>
            <a:r>
              <a:rPr kumimoji="0" lang="vi-VN" altLang="vi-VN" sz="3600" b="1" i="0" u="none" strike="noStrike" kern="1200" cap="none" spc="0" normalizeH="0" baseline="0" noProof="0" dirty="0">
                <a:ln>
                  <a:noFill/>
                </a:ln>
                <a:solidFill>
                  <a:srgbClr val="C00000"/>
                </a:solidFill>
                <a:effectLst>
                  <a:glow rad="139700">
                    <a:srgbClr val="FFC000">
                      <a:satMod val="175000"/>
                      <a:alpha val="40000"/>
                    </a:srgbClr>
                  </a:glow>
                  <a:reflection blurRad="6350" stA="60000" endA="900" endPos="58000" dir="5400000" sy="-100000" algn="bl" rotWithShape="0"/>
                </a:effectLst>
                <a:uLnTx/>
                <a:uFillTx/>
                <a:latin typeface="Times New Roman" panose="02020603050405020304" pitchFamily="18" charset="0"/>
                <a:ea typeface="+mn-ea"/>
                <a:cs typeface="+mn-cs"/>
              </a:rPr>
              <a:t>MỤC TIÊU BÀI HỌC                                   </a:t>
            </a:r>
          </a:p>
        </p:txBody>
      </p:sp>
      <p:sp>
        <p:nvSpPr>
          <p:cNvPr id="557" name="Rectangle 556"/>
          <p:cNvSpPr/>
          <p:nvPr/>
        </p:nvSpPr>
        <p:spPr>
          <a:xfrm>
            <a:off x="103188" y="66126"/>
            <a:ext cx="8888413" cy="4985698"/>
          </a:xfrm>
          <a:prstGeom prst="rect">
            <a:avLst/>
          </a:prstGeom>
          <a:noFill/>
          <a:ln w="50800" cmpd="thinThick">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4868" y="45391"/>
            <a:ext cx="778754" cy="927845"/>
          </a:xfrm>
          <a:prstGeom prst="rect">
            <a:avLst/>
          </a:prstGeom>
        </p:spPr>
      </p:pic>
      <p:sp>
        <p:nvSpPr>
          <p:cNvPr id="10" name="Pentagon 9"/>
          <p:cNvSpPr/>
          <p:nvPr/>
        </p:nvSpPr>
        <p:spPr>
          <a:xfrm>
            <a:off x="152400" y="666750"/>
            <a:ext cx="8686801" cy="4486617"/>
          </a:xfrm>
          <a:prstGeom prst="homePlate">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srgbClr val="FF0000"/>
                </a:solidFill>
                <a:latin typeface="Times New Roman" panose="02020603050405020304" pitchFamily="18" charset="0"/>
                <a:cs typeface="Times New Roman" panose="02020603050405020304" pitchFamily="18" charset="0"/>
              </a:rPr>
              <a:t>1. Về kiến thức</a:t>
            </a:r>
            <a:r>
              <a:rPr lang="vi-VN" sz="1700" b="1">
                <a:solidFill>
                  <a:srgbClr val="FF0000"/>
                </a:solidFill>
                <a:latin typeface="Times New Roman" panose="02020603050405020304" pitchFamily="18" charset="0"/>
                <a:cs typeface="Times New Roman" panose="02020603050405020304" pitchFamily="18" charset="0"/>
              </a:rPr>
              <a:t>: </a:t>
            </a:r>
            <a:endParaRPr lang="en-US" sz="1700">
              <a:solidFill>
                <a:srgbClr val="FF0000"/>
              </a:solidFill>
              <a:latin typeface="Times New Roman" panose="02020603050405020304" pitchFamily="18" charset="0"/>
              <a:cs typeface="Times New Roman" panose="02020603050405020304" pitchFamily="18" charset="0"/>
            </a:endParaRPr>
          </a:p>
          <a:p>
            <a:r>
              <a:rPr lang="en-US" sz="1700" b="1">
                <a:solidFill>
                  <a:srgbClr val="FF0000"/>
                </a:solidFill>
                <a:latin typeface="Times New Roman" panose="02020603050405020304" pitchFamily="18" charset="0"/>
                <a:cs typeface="Times New Roman" panose="02020603050405020304" pitchFamily="18" charset="0"/>
              </a:rPr>
              <a:t>- </a:t>
            </a:r>
            <a:r>
              <a:rPr lang="en-US" sz="1700">
                <a:solidFill>
                  <a:srgbClr val="FF0000"/>
                </a:solidFill>
                <a:latin typeface="Times New Roman" panose="02020603050405020304" pitchFamily="18" charset="0"/>
                <a:cs typeface="Times New Roman" panose="02020603050405020304" pitchFamily="18" charset="0"/>
              </a:rPr>
              <a:t>Trình bày được: </a:t>
            </a:r>
          </a:p>
          <a:p>
            <a:r>
              <a:rPr lang="en-US" sz="1700">
                <a:solidFill>
                  <a:srgbClr val="FF0000"/>
                </a:solidFill>
                <a:latin typeface="Times New Roman" panose="02020603050405020304" pitchFamily="18" charset="0"/>
                <a:cs typeface="Times New Roman" panose="02020603050405020304" pitchFamily="18" charset="0"/>
              </a:rPr>
              <a:t>	+ </a:t>
            </a:r>
            <a:r>
              <a:rPr lang="en-US" sz="1700" cap="all">
                <a:solidFill>
                  <a:srgbClr val="FF0000"/>
                </a:solidFill>
                <a:latin typeface="Times New Roman" panose="02020603050405020304" pitchFamily="18" charset="0"/>
                <a:cs typeface="Times New Roman" panose="02020603050405020304" pitchFamily="18" charset="0"/>
              </a:rPr>
              <a:t>đ</a:t>
            </a:r>
            <a:r>
              <a:rPr lang="en-US" sz="1700">
                <a:solidFill>
                  <a:srgbClr val="FF0000"/>
                </a:solidFill>
                <a:latin typeface="Times New Roman" panose="02020603050405020304" pitchFamily="18" charset="0"/>
                <a:cs typeface="Times New Roman" panose="02020603050405020304" pitchFamily="18" charset="0"/>
              </a:rPr>
              <a:t>ặc điểm vị trí địa lí và phạm vi lãnh thổ của vùng.</a:t>
            </a:r>
          </a:p>
          <a:p>
            <a:r>
              <a:rPr lang="en-US" sz="1700">
                <a:solidFill>
                  <a:srgbClr val="FF0000"/>
                </a:solidFill>
                <a:latin typeface="Times New Roman" panose="02020603050405020304" pitchFamily="18" charset="0"/>
                <a:cs typeface="Times New Roman" panose="02020603050405020304" pitchFamily="18" charset="0"/>
              </a:rPr>
              <a:t>	+ Thế mạnh và hạn chế về điều kiện tự nhiên và tài nguyên thiên nhiên của vùng.</a:t>
            </a:r>
          </a:p>
          <a:p>
            <a:r>
              <a:rPr lang="en-US" sz="1700">
                <a:solidFill>
                  <a:srgbClr val="FF0000"/>
                </a:solidFill>
                <a:latin typeface="Times New Roman" panose="02020603050405020304" pitchFamily="18" charset="0"/>
                <a:cs typeface="Times New Roman" panose="02020603050405020304" pitchFamily="18" charset="0"/>
              </a:rPr>
              <a:t>	</a:t>
            </a:r>
            <a:r>
              <a:rPr lang="en-US" sz="1700" b="1">
                <a:solidFill>
                  <a:srgbClr val="FF0000"/>
                </a:solidFill>
                <a:latin typeface="Times New Roman" panose="02020603050405020304" pitchFamily="18" charset="0"/>
                <a:cs typeface="Times New Roman" panose="02020603050405020304" pitchFamily="18" charset="0"/>
              </a:rPr>
              <a:t>2</a:t>
            </a:r>
            <a:r>
              <a:rPr lang="vi-VN" sz="1700" b="1">
                <a:solidFill>
                  <a:srgbClr val="FF0000"/>
                </a:solidFill>
                <a:latin typeface="Times New Roman" panose="02020603050405020304" pitchFamily="18" charset="0"/>
                <a:cs typeface="Times New Roman" panose="02020603050405020304" pitchFamily="18" charset="0"/>
              </a:rPr>
              <a:t>. </a:t>
            </a:r>
            <a:r>
              <a:rPr lang="en-US" sz="1700" b="1">
                <a:solidFill>
                  <a:srgbClr val="FF0000"/>
                </a:solidFill>
                <a:latin typeface="Times New Roman" panose="02020603050405020304" pitchFamily="18" charset="0"/>
                <a:cs typeface="Times New Roman" panose="02020603050405020304" pitchFamily="18" charset="0"/>
              </a:rPr>
              <a:t>Về n</a:t>
            </a:r>
            <a:r>
              <a:rPr lang="vi-VN" sz="1700" b="1">
                <a:solidFill>
                  <a:srgbClr val="FF0000"/>
                </a:solidFill>
                <a:latin typeface="Times New Roman" panose="02020603050405020304" pitchFamily="18" charset="0"/>
                <a:cs typeface="Times New Roman" panose="02020603050405020304" pitchFamily="18" charset="0"/>
              </a:rPr>
              <a:t>ăng lực:</a:t>
            </a:r>
            <a:r>
              <a:rPr lang="vi-VN" sz="1700">
                <a:solidFill>
                  <a:srgbClr val="FF0000"/>
                </a:solidFill>
                <a:latin typeface="Times New Roman" panose="02020603050405020304" pitchFamily="18" charset="0"/>
                <a:cs typeface="Times New Roman" panose="02020603050405020304" pitchFamily="18" charset="0"/>
              </a:rPr>
              <a:t> </a:t>
            </a:r>
            <a:endParaRPr lang="en-US" sz="1700">
              <a:solidFill>
                <a:srgbClr val="FF0000"/>
              </a:solidFill>
              <a:latin typeface="Times New Roman" panose="02020603050405020304" pitchFamily="18" charset="0"/>
              <a:cs typeface="Times New Roman" panose="02020603050405020304" pitchFamily="18" charset="0"/>
            </a:endParaRPr>
          </a:p>
          <a:p>
            <a:pPr lvl="0"/>
            <a:r>
              <a:rPr lang="en-US" sz="1700">
                <a:solidFill>
                  <a:srgbClr val="FF0000"/>
                </a:solidFill>
                <a:latin typeface="Times New Roman" panose="02020603050405020304" pitchFamily="18" charset="0"/>
                <a:cs typeface="Times New Roman" panose="02020603050405020304" pitchFamily="18" charset="0"/>
              </a:rPr>
              <a:t>Năng lực chung:</a:t>
            </a:r>
          </a:p>
          <a:p>
            <a:r>
              <a:rPr lang="vi-VN" sz="1700">
                <a:solidFill>
                  <a:srgbClr val="FF0000"/>
                </a:solidFill>
                <a:latin typeface="Times New Roman" panose="02020603050405020304" pitchFamily="18" charset="0"/>
                <a:cs typeface="Times New Roman" panose="02020603050405020304" pitchFamily="18" charset="0"/>
              </a:rPr>
              <a:t>+ Tự chủ và tự học</a:t>
            </a:r>
            <a:r>
              <a:rPr lang="en-US" sz="1700">
                <a:solidFill>
                  <a:srgbClr val="FF0000"/>
                </a:solidFill>
                <a:latin typeface="Times New Roman" panose="02020603050405020304" pitchFamily="18" charset="0"/>
                <a:cs typeface="Times New Roman" panose="02020603050405020304" pitchFamily="18" charset="0"/>
              </a:rPr>
              <a:t>;</a:t>
            </a:r>
            <a:r>
              <a:rPr lang="vi-VN" sz="1700">
                <a:solidFill>
                  <a:srgbClr val="FF0000"/>
                </a:solidFill>
                <a:latin typeface="Times New Roman" panose="02020603050405020304" pitchFamily="18" charset="0"/>
                <a:cs typeface="Times New Roman" panose="02020603050405020304" pitchFamily="18" charset="0"/>
              </a:rPr>
              <a:t> Giao tiếp và hợp tác</a:t>
            </a:r>
            <a:r>
              <a:rPr lang="en-US" sz="1700">
                <a:solidFill>
                  <a:srgbClr val="FF0000"/>
                </a:solidFill>
                <a:latin typeface="Times New Roman" panose="02020603050405020304" pitchFamily="18" charset="0"/>
                <a:cs typeface="Times New Roman" panose="02020603050405020304" pitchFamily="18" charset="0"/>
              </a:rPr>
              <a:t>; </a:t>
            </a:r>
            <a:r>
              <a:rPr lang="vi-VN" sz="1700">
                <a:solidFill>
                  <a:srgbClr val="FF0000"/>
                </a:solidFill>
                <a:latin typeface="Times New Roman" panose="02020603050405020304" pitchFamily="18" charset="0"/>
                <a:cs typeface="Times New Roman" panose="02020603050405020304" pitchFamily="18" charset="0"/>
              </a:rPr>
              <a:t>Giải quyết vấn đề và sáng tạo</a:t>
            </a:r>
            <a:endParaRPr lang="en-US" sz="1700">
              <a:solidFill>
                <a:srgbClr val="FF0000"/>
              </a:solidFill>
              <a:latin typeface="Times New Roman" panose="02020603050405020304" pitchFamily="18" charset="0"/>
              <a:cs typeface="Times New Roman" panose="02020603050405020304" pitchFamily="18" charset="0"/>
            </a:endParaRPr>
          </a:p>
          <a:p>
            <a:pPr lvl="0"/>
            <a:r>
              <a:rPr lang="en-US" sz="1700">
                <a:solidFill>
                  <a:srgbClr val="FF0000"/>
                </a:solidFill>
                <a:latin typeface="Times New Roman" panose="02020603050405020304" pitchFamily="18" charset="0"/>
                <a:cs typeface="Times New Roman" panose="02020603050405020304" pitchFamily="18" charset="0"/>
              </a:rPr>
              <a:t>Năng lực đặc thù:</a:t>
            </a:r>
          </a:p>
          <a:p>
            <a:r>
              <a:rPr lang="vi-VN" sz="1700">
                <a:solidFill>
                  <a:srgbClr val="FF0000"/>
                </a:solidFill>
                <a:latin typeface="Times New Roman" panose="02020603050405020304" pitchFamily="18" charset="0"/>
                <a:cs typeface="Times New Roman" panose="02020603050405020304" pitchFamily="18" charset="0"/>
              </a:rPr>
              <a:t>+ Nhận thức khoa học Địa lí</a:t>
            </a:r>
            <a:r>
              <a:rPr lang="en-US" sz="1700">
                <a:solidFill>
                  <a:srgbClr val="FF0000"/>
                </a:solidFill>
                <a:latin typeface="Times New Roman" panose="02020603050405020304" pitchFamily="18" charset="0"/>
                <a:cs typeface="Times New Roman" panose="02020603050405020304" pitchFamily="18" charset="0"/>
              </a:rPr>
              <a:t>; Tìm hiểu địa lí: sử dụng các công cụ của Địa lí học: bản đồ, biểu đồ, sơ đồ, bảng số liệu, khai thác internet nội dung có liên quan đến bài học.</a:t>
            </a:r>
          </a:p>
          <a:p>
            <a:r>
              <a:rPr lang="en-US" sz="1700" b="1">
                <a:solidFill>
                  <a:srgbClr val="FF0000"/>
                </a:solidFill>
                <a:latin typeface="Times New Roman" panose="02020603050405020304" pitchFamily="18" charset="0"/>
                <a:cs typeface="Times New Roman" panose="02020603050405020304" pitchFamily="18" charset="0"/>
              </a:rPr>
              <a:t>3</a:t>
            </a:r>
            <a:r>
              <a:rPr lang="vi-VN" sz="1700" b="1">
                <a:solidFill>
                  <a:srgbClr val="FF0000"/>
                </a:solidFill>
                <a:latin typeface="Times New Roman" panose="02020603050405020304" pitchFamily="18" charset="0"/>
                <a:cs typeface="Times New Roman" panose="02020603050405020304" pitchFamily="18" charset="0"/>
              </a:rPr>
              <a:t>. </a:t>
            </a:r>
            <a:r>
              <a:rPr lang="en-US" sz="1700" b="1">
                <a:solidFill>
                  <a:srgbClr val="FF0000"/>
                </a:solidFill>
                <a:latin typeface="Times New Roman" panose="02020603050405020304" pitchFamily="18" charset="0"/>
                <a:cs typeface="Times New Roman" panose="02020603050405020304" pitchFamily="18" charset="0"/>
              </a:rPr>
              <a:t>Về p</a:t>
            </a:r>
            <a:r>
              <a:rPr lang="vi-VN" sz="1700" b="1">
                <a:solidFill>
                  <a:srgbClr val="FF0000"/>
                </a:solidFill>
                <a:latin typeface="Times New Roman" panose="02020603050405020304" pitchFamily="18" charset="0"/>
                <a:cs typeface="Times New Roman" panose="02020603050405020304" pitchFamily="18" charset="0"/>
              </a:rPr>
              <a:t>hẩm chất:</a:t>
            </a:r>
            <a:r>
              <a:rPr lang="vi-VN" sz="1700">
                <a:solidFill>
                  <a:srgbClr val="FF0000"/>
                </a:solidFill>
                <a:latin typeface="Times New Roman" panose="02020603050405020304" pitchFamily="18" charset="0"/>
                <a:cs typeface="Times New Roman" panose="02020603050405020304" pitchFamily="18" charset="0"/>
              </a:rPr>
              <a:t> </a:t>
            </a:r>
            <a:endParaRPr lang="en-US" sz="1700">
              <a:solidFill>
                <a:srgbClr val="FF0000"/>
              </a:solidFill>
              <a:latin typeface="Times New Roman" panose="02020603050405020304" pitchFamily="18" charset="0"/>
              <a:cs typeface="Times New Roman" panose="02020603050405020304" pitchFamily="18" charset="0"/>
            </a:endParaRPr>
          </a:p>
          <a:p>
            <a:pPr lvl="0"/>
            <a:r>
              <a:rPr lang="en-US" sz="1700">
                <a:solidFill>
                  <a:srgbClr val="FF0000"/>
                </a:solidFill>
                <a:latin typeface="Times New Roman" panose="02020603050405020304" pitchFamily="18" charset="0"/>
                <a:cs typeface="Times New Roman" panose="02020603050405020304" pitchFamily="18" charset="0"/>
              </a:rPr>
              <a:t>Thêm yêu quý và có trách nhiệm trong việc bảo vệ tài nguyên thiên nhiên, môi trường,... vùng Tây Nguyên.</a:t>
            </a:r>
          </a:p>
          <a:p>
            <a:r>
              <a:rPr lang="en-US" sz="1700">
                <a:solidFill>
                  <a:srgbClr val="FF0000"/>
                </a:solidFill>
                <a:latin typeface="Times New Roman" panose="02020603050405020304" pitchFamily="18" charset="0"/>
                <a:cs typeface="Times New Roman" panose="02020603050405020304" pitchFamily="18" charset="0"/>
              </a:rPr>
              <a:t>- Tôn trọng sự đa dạng về văn hóa các vùng, miền</a:t>
            </a:r>
            <a:r>
              <a:rPr lang="en-US" sz="1700">
                <a:latin typeface="Times New Roman" panose="02020603050405020304" pitchFamily="18" charset="0"/>
                <a:cs typeface="Times New Roman" panose="02020603050405020304" pitchFamily="18" charset="0"/>
              </a:rPr>
              <a:t>.</a:t>
            </a:r>
            <a:endParaRPr kumimoji="0" lang="en-US" sz="17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563039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234277" y="454668"/>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735374" y="1662149"/>
            <a:ext cx="5865826"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HÌNH THÀNH KIẾN THỨC</a:t>
            </a:r>
            <a:endParaRPr lang="en-US" sz="32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341895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T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9894"/>
            <a:ext cx="3905280" cy="47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874" y="1200150"/>
            <a:ext cx="4875585" cy="830997"/>
          </a:xfrm>
          <a:prstGeom prst="rect">
            <a:avLst/>
          </a:prstGeom>
        </p:spPr>
        <p:txBody>
          <a:bodyPr wrap="square">
            <a:spAutoFit/>
          </a:bodyPr>
          <a:lstStyle/>
          <a:p>
            <a:r>
              <a:rPr lang="en-US" sz="2400" b="1">
                <a:latin typeface="Times New Roman" panose="02020603050405020304" pitchFamily="18" charset="0"/>
                <a:ea typeface="Calibri" panose="020F0502020204030204" pitchFamily="34" charset="0"/>
              </a:rPr>
              <a:t>Dựa</a:t>
            </a:r>
            <a:r>
              <a:rPr lang="en-US" sz="2400" b="1" spc="-7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vào</a:t>
            </a:r>
            <a:r>
              <a:rPr lang="en-US" sz="2400" b="1" spc="-7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bản</a:t>
            </a:r>
            <a:r>
              <a:rPr lang="en-US" sz="2400" b="1" spc="-7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đồ</a:t>
            </a:r>
            <a:r>
              <a:rPr lang="en-US" sz="2400" b="1" spc="-7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vùng</a:t>
            </a:r>
            <a:r>
              <a:rPr lang="en-US" sz="2400" b="1" spc="-7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Tây</a:t>
            </a:r>
            <a:r>
              <a:rPr lang="en-US" sz="2400" b="1" spc="-75">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Nguyên và nội dung mục 1 em hãy</a:t>
            </a:r>
            <a:r>
              <a:rPr lang="en-US" sz="2400" b="1" spc="-7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cho</a:t>
            </a:r>
            <a:r>
              <a:rPr lang="en-US" sz="2400" b="1" spc="-70">
                <a:latin typeface="Times New Roman" panose="02020603050405020304" pitchFamily="18" charset="0"/>
                <a:ea typeface="Calibri" panose="020F0502020204030204" pitchFamily="34" charset="0"/>
              </a:rPr>
              <a:t> </a:t>
            </a:r>
            <a:r>
              <a:rPr lang="en-US" sz="2400" b="1" spc="-10">
                <a:latin typeface="Times New Roman" panose="02020603050405020304" pitchFamily="18" charset="0"/>
                <a:ea typeface="Calibri" panose="020F0502020204030204" pitchFamily="34" charset="0"/>
              </a:rPr>
              <a:t>biết:</a:t>
            </a:r>
            <a:endParaRPr lang="en-US" sz="2400" b="1"/>
          </a:p>
        </p:txBody>
      </p:sp>
      <p:sp>
        <p:nvSpPr>
          <p:cNvPr id="4" name="Rectangle 3"/>
          <p:cNvSpPr/>
          <p:nvPr/>
        </p:nvSpPr>
        <p:spPr>
          <a:xfrm>
            <a:off x="152399" y="2190750"/>
            <a:ext cx="4812059" cy="2590453"/>
          </a:xfrm>
          <a:prstGeom prst="rect">
            <a:avLst/>
          </a:prstGeom>
        </p:spPr>
        <p:txBody>
          <a:bodyPr wrap="square">
            <a:spAutoFit/>
          </a:bodyPr>
          <a:lstStyle/>
          <a:p>
            <a:pPr marL="243205">
              <a:spcBef>
                <a:spcPts val="545"/>
              </a:spcBef>
              <a:spcAft>
                <a:spcPts val="600"/>
              </a:spcAft>
            </a:pPr>
            <a:r>
              <a:rPr lang="en-US" sz="2400" b="1" spc="-10">
                <a:solidFill>
                  <a:srgbClr val="002060"/>
                </a:solidFill>
                <a:latin typeface="Times New Roman" panose="02020603050405020304" pitchFamily="18" charset="0"/>
                <a:ea typeface="Calibri" panose="020F0502020204030204" pitchFamily="34" charset="0"/>
              </a:rPr>
              <a:t>+</a:t>
            </a:r>
            <a:r>
              <a:rPr lang="en-US" sz="2400" b="1" spc="-6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Tây</a:t>
            </a:r>
            <a:r>
              <a:rPr lang="en-US" sz="2400" b="1" spc="-60">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Nguyên</a:t>
            </a:r>
            <a:r>
              <a:rPr lang="en-US" sz="2400" b="1" spc="-6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gồm</a:t>
            </a:r>
            <a:r>
              <a:rPr lang="en-US" sz="2400" b="1" spc="-60">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những</a:t>
            </a:r>
            <a:r>
              <a:rPr lang="en-US" sz="2400" b="1" spc="-6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tỉnh</a:t>
            </a:r>
            <a:r>
              <a:rPr lang="en-US" sz="2400" b="1" spc="-60">
                <a:solidFill>
                  <a:srgbClr val="002060"/>
                </a:solidFill>
                <a:latin typeface="Times New Roman" panose="02020603050405020304" pitchFamily="18" charset="0"/>
                <a:ea typeface="Calibri" panose="020F0502020204030204" pitchFamily="34" charset="0"/>
              </a:rPr>
              <a:t> </a:t>
            </a:r>
            <a:r>
              <a:rPr lang="en-US" sz="2400" b="1" spc="-20">
                <a:solidFill>
                  <a:srgbClr val="002060"/>
                </a:solidFill>
                <a:latin typeface="Times New Roman" panose="02020603050405020304" pitchFamily="18" charset="0"/>
                <a:ea typeface="Calibri" panose="020F0502020204030204" pitchFamily="34" charset="0"/>
              </a:rPr>
              <a:t>nào?</a:t>
            </a:r>
            <a:endParaRPr lang="en-US" sz="2400" b="1">
              <a:solidFill>
                <a:srgbClr val="002060"/>
              </a:solidFill>
              <a:latin typeface="Times New Roman" panose="02020603050405020304" pitchFamily="18" charset="0"/>
              <a:ea typeface="Calibri" panose="020F0502020204030204" pitchFamily="34" charset="0"/>
            </a:endParaRPr>
          </a:p>
          <a:p>
            <a:pPr marL="243205">
              <a:spcBef>
                <a:spcPts val="545"/>
              </a:spcBef>
              <a:spcAft>
                <a:spcPts val="600"/>
              </a:spcAft>
            </a:pPr>
            <a:r>
              <a:rPr lang="en-US" sz="2400" b="1" spc="-30">
                <a:solidFill>
                  <a:srgbClr val="002060"/>
                </a:solidFill>
                <a:latin typeface="Times New Roman" panose="02020603050405020304" pitchFamily="18" charset="0"/>
                <a:ea typeface="Calibri" panose="020F0502020204030204" pitchFamily="34" charset="0"/>
              </a:rPr>
              <a:t>+</a:t>
            </a:r>
            <a:r>
              <a:rPr lang="en-US" sz="2400" b="1" spc="-35">
                <a:solidFill>
                  <a:srgbClr val="002060"/>
                </a:solidFill>
                <a:latin typeface="Times New Roman" panose="02020603050405020304" pitchFamily="18" charset="0"/>
                <a:ea typeface="Calibri" panose="020F0502020204030204" pitchFamily="34" charset="0"/>
              </a:rPr>
              <a:t> </a:t>
            </a:r>
            <a:r>
              <a:rPr lang="en-US" sz="2400" b="1" spc="-30">
                <a:solidFill>
                  <a:srgbClr val="002060"/>
                </a:solidFill>
                <a:latin typeface="Times New Roman" panose="02020603050405020304" pitchFamily="18" charset="0"/>
                <a:ea typeface="Calibri" panose="020F0502020204030204" pitchFamily="34" charset="0"/>
              </a:rPr>
              <a:t>Tây</a:t>
            </a:r>
            <a:r>
              <a:rPr lang="en-US" sz="2400" b="1" spc="-35">
                <a:solidFill>
                  <a:srgbClr val="002060"/>
                </a:solidFill>
                <a:latin typeface="Times New Roman" panose="02020603050405020304" pitchFamily="18" charset="0"/>
                <a:ea typeface="Calibri" panose="020F0502020204030204" pitchFamily="34" charset="0"/>
              </a:rPr>
              <a:t> </a:t>
            </a:r>
            <a:r>
              <a:rPr lang="en-US" sz="2400" b="1" spc="-30">
                <a:solidFill>
                  <a:srgbClr val="002060"/>
                </a:solidFill>
                <a:latin typeface="Times New Roman" panose="02020603050405020304" pitchFamily="18" charset="0"/>
                <a:ea typeface="Calibri" panose="020F0502020204030204" pitchFamily="34" charset="0"/>
              </a:rPr>
              <a:t>Nguyên</a:t>
            </a:r>
            <a:r>
              <a:rPr lang="en-US" sz="2400" b="1" spc="-35">
                <a:solidFill>
                  <a:srgbClr val="002060"/>
                </a:solidFill>
                <a:latin typeface="Times New Roman" panose="02020603050405020304" pitchFamily="18" charset="0"/>
                <a:ea typeface="Calibri" panose="020F0502020204030204" pitchFamily="34" charset="0"/>
              </a:rPr>
              <a:t> </a:t>
            </a:r>
            <a:r>
              <a:rPr lang="en-US" sz="2400" b="1" spc="-30">
                <a:solidFill>
                  <a:srgbClr val="002060"/>
                </a:solidFill>
                <a:latin typeface="Times New Roman" panose="02020603050405020304" pitchFamily="18" charset="0"/>
                <a:ea typeface="Calibri" panose="020F0502020204030204" pitchFamily="34" charset="0"/>
              </a:rPr>
              <a:t>tiếp</a:t>
            </a:r>
            <a:r>
              <a:rPr lang="en-US" sz="2400" b="1" spc="-35">
                <a:solidFill>
                  <a:srgbClr val="002060"/>
                </a:solidFill>
                <a:latin typeface="Times New Roman" panose="02020603050405020304" pitchFamily="18" charset="0"/>
                <a:ea typeface="Calibri" panose="020F0502020204030204" pitchFamily="34" charset="0"/>
              </a:rPr>
              <a:t> </a:t>
            </a:r>
            <a:r>
              <a:rPr lang="en-US" sz="2400" b="1" spc="-30">
                <a:solidFill>
                  <a:srgbClr val="002060"/>
                </a:solidFill>
                <a:latin typeface="Times New Roman" panose="02020603050405020304" pitchFamily="18" charset="0"/>
                <a:ea typeface="Calibri" panose="020F0502020204030204" pitchFamily="34" charset="0"/>
              </a:rPr>
              <a:t>giáp</a:t>
            </a:r>
            <a:r>
              <a:rPr lang="en-US" sz="2400" b="1" spc="-35">
                <a:solidFill>
                  <a:srgbClr val="002060"/>
                </a:solidFill>
                <a:latin typeface="Times New Roman" panose="02020603050405020304" pitchFamily="18" charset="0"/>
                <a:ea typeface="Calibri" panose="020F0502020204030204" pitchFamily="34" charset="0"/>
              </a:rPr>
              <a:t> </a:t>
            </a:r>
            <a:r>
              <a:rPr lang="en-US" sz="2400" b="1" spc="-30">
                <a:solidFill>
                  <a:srgbClr val="002060"/>
                </a:solidFill>
                <a:latin typeface="Times New Roman" panose="02020603050405020304" pitchFamily="18" charset="0"/>
                <a:ea typeface="Calibri" panose="020F0502020204030204" pitchFamily="34" charset="0"/>
              </a:rPr>
              <a:t>với</a:t>
            </a:r>
            <a:r>
              <a:rPr lang="en-US" sz="2400" b="1" spc="-35">
                <a:solidFill>
                  <a:srgbClr val="002060"/>
                </a:solidFill>
                <a:latin typeface="Times New Roman" panose="02020603050405020304" pitchFamily="18" charset="0"/>
                <a:ea typeface="Calibri" panose="020F0502020204030204" pitchFamily="34" charset="0"/>
              </a:rPr>
              <a:t> </a:t>
            </a:r>
            <a:r>
              <a:rPr lang="en-US" sz="2400" b="1" spc="-30">
                <a:solidFill>
                  <a:srgbClr val="002060"/>
                </a:solidFill>
                <a:latin typeface="Times New Roman" panose="02020603050405020304" pitchFamily="18" charset="0"/>
                <a:ea typeface="Calibri" panose="020F0502020204030204" pitchFamily="34" charset="0"/>
              </a:rPr>
              <a:t>các</a:t>
            </a:r>
            <a:r>
              <a:rPr lang="en-US" sz="2400" b="1" spc="-35">
                <a:solidFill>
                  <a:srgbClr val="002060"/>
                </a:solidFill>
                <a:latin typeface="Times New Roman" panose="02020603050405020304" pitchFamily="18" charset="0"/>
                <a:ea typeface="Calibri" panose="020F0502020204030204" pitchFamily="34" charset="0"/>
              </a:rPr>
              <a:t> </a:t>
            </a:r>
            <a:r>
              <a:rPr lang="en-US" sz="2400" b="1" spc="-30">
                <a:solidFill>
                  <a:srgbClr val="002060"/>
                </a:solidFill>
                <a:latin typeface="Times New Roman" panose="02020603050405020304" pitchFamily="18" charset="0"/>
                <a:ea typeface="Calibri" panose="020F0502020204030204" pitchFamily="34" charset="0"/>
              </a:rPr>
              <a:t>vùng</a:t>
            </a:r>
            <a:r>
              <a:rPr lang="en-US" sz="2400" b="1" spc="-35">
                <a:solidFill>
                  <a:srgbClr val="002060"/>
                </a:solidFill>
                <a:latin typeface="Times New Roman" panose="02020603050405020304" pitchFamily="18" charset="0"/>
                <a:ea typeface="Calibri" panose="020F0502020204030204" pitchFamily="34" charset="0"/>
              </a:rPr>
              <a:t> kinh tế và các quốc gia </a:t>
            </a:r>
            <a:r>
              <a:rPr lang="en-US" sz="2400" b="1" spc="-30">
                <a:solidFill>
                  <a:srgbClr val="002060"/>
                </a:solidFill>
                <a:latin typeface="Times New Roman" panose="02020603050405020304" pitchFamily="18" charset="0"/>
                <a:ea typeface="Calibri" panose="020F0502020204030204" pitchFamily="34" charset="0"/>
              </a:rPr>
              <a:t>nào?</a:t>
            </a:r>
            <a:endParaRPr lang="en-US" sz="2400" b="1">
              <a:solidFill>
                <a:srgbClr val="002060"/>
              </a:solidFill>
              <a:latin typeface="Times New Roman" panose="02020603050405020304" pitchFamily="18" charset="0"/>
              <a:ea typeface="Calibri" panose="020F0502020204030204" pitchFamily="34" charset="0"/>
            </a:endParaRPr>
          </a:p>
          <a:p>
            <a:pPr marL="243205">
              <a:spcBef>
                <a:spcPts val="545"/>
              </a:spcBef>
              <a:spcAft>
                <a:spcPts val="600"/>
              </a:spcAft>
            </a:pPr>
            <a:r>
              <a:rPr lang="en-US" sz="2400" b="1" spc="-10">
                <a:solidFill>
                  <a:srgbClr val="002060"/>
                </a:solidFill>
                <a:latin typeface="Times New Roman" panose="02020603050405020304" pitchFamily="18" charset="0"/>
                <a:ea typeface="Calibri" panose="020F0502020204030204" pitchFamily="34" charset="0"/>
              </a:rPr>
              <a:t>+</a:t>
            </a:r>
            <a:r>
              <a:rPr lang="en-US" sz="2400" b="1" spc="-5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Ý</a:t>
            </a:r>
            <a:r>
              <a:rPr lang="en-US" sz="2400" b="1" spc="-5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nghĩa</a:t>
            </a:r>
            <a:r>
              <a:rPr lang="en-US" sz="2400" b="1" spc="-50">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vị</a:t>
            </a:r>
            <a:r>
              <a:rPr lang="en-US" sz="2400" b="1" spc="-5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trí</a:t>
            </a:r>
            <a:r>
              <a:rPr lang="en-US" sz="2400" b="1" spc="-50">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địa</a:t>
            </a:r>
            <a:r>
              <a:rPr lang="en-US" sz="2400" b="1" spc="-5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lí</a:t>
            </a:r>
            <a:r>
              <a:rPr lang="en-US" sz="2400" b="1" spc="-50">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của</a:t>
            </a:r>
            <a:r>
              <a:rPr lang="en-US" sz="2400" b="1" spc="-5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vùng</a:t>
            </a:r>
            <a:r>
              <a:rPr lang="en-US" sz="2400" b="1" spc="-50">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Tây</a:t>
            </a:r>
            <a:r>
              <a:rPr lang="en-US" sz="2400" b="1" spc="-55">
                <a:solidFill>
                  <a:srgbClr val="002060"/>
                </a:solidFill>
                <a:latin typeface="Times New Roman" panose="02020603050405020304" pitchFamily="18" charset="0"/>
                <a:ea typeface="Calibri" panose="020F0502020204030204" pitchFamily="34" charset="0"/>
              </a:rPr>
              <a:t> </a:t>
            </a:r>
            <a:r>
              <a:rPr lang="en-US" sz="2400" b="1" spc="-10">
                <a:solidFill>
                  <a:srgbClr val="002060"/>
                </a:solidFill>
                <a:latin typeface="Times New Roman" panose="02020603050405020304" pitchFamily="18" charset="0"/>
                <a:ea typeface="Calibri" panose="020F0502020204030204" pitchFamily="34" charset="0"/>
              </a:rPr>
              <a:t>Nguyên.</a:t>
            </a:r>
            <a:endParaRPr lang="en-US" sz="2400" b="1">
              <a:solidFill>
                <a:srgbClr val="002060"/>
              </a:solidFill>
              <a:latin typeface="Times New Roman" panose="02020603050405020304" pitchFamily="18" charset="0"/>
              <a:ea typeface="Calibri" panose="020F0502020204030204" pitchFamily="34" charset="0"/>
            </a:endParaRPr>
          </a:p>
        </p:txBody>
      </p:sp>
      <p:sp>
        <p:nvSpPr>
          <p:cNvPr id="6" name="Rectangle 5"/>
          <p:cNvSpPr/>
          <p:nvPr/>
        </p:nvSpPr>
        <p:spPr>
          <a:xfrm>
            <a:off x="100597" y="509885"/>
            <a:ext cx="4875585" cy="461665"/>
          </a:xfrm>
          <a:prstGeom prst="rect">
            <a:avLst/>
          </a:prstGeom>
        </p:spPr>
        <p:txBody>
          <a:bodyPr wrap="square">
            <a:spAutoFit/>
          </a:bodyPr>
          <a:lstStyle/>
          <a:p>
            <a:r>
              <a:rPr lang="en-US" sz="2400" b="1">
                <a:solidFill>
                  <a:srgbClr val="FF0000"/>
                </a:solidFill>
                <a:latin typeface="Times New Roman" panose="02020603050405020304" pitchFamily="18" charset="0"/>
                <a:ea typeface="Calibri" panose="020F0502020204030204" pitchFamily="34" charset="0"/>
              </a:rPr>
              <a:t>1. Vị trí địa lí và phạm vi lãnh thổ</a:t>
            </a:r>
            <a:endParaRPr lang="en-US" sz="2400" b="1">
              <a:solidFill>
                <a:srgbClr val="FF0000"/>
              </a:solidFill>
            </a:endParaRPr>
          </a:p>
        </p:txBody>
      </p:sp>
    </p:spTree>
    <p:extLst>
      <p:ext uri="{BB962C8B-B14F-4D97-AF65-F5344CB8AC3E}">
        <p14:creationId xmlns:p14="http://schemas.microsoft.com/office/powerpoint/2010/main" val="3348313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0597" y="509885"/>
            <a:ext cx="4875585" cy="461665"/>
          </a:xfrm>
          <a:prstGeom prst="rect">
            <a:avLst/>
          </a:prstGeom>
        </p:spPr>
        <p:txBody>
          <a:bodyPr wrap="square">
            <a:spAutoFit/>
          </a:bodyPr>
          <a:lstStyle/>
          <a:p>
            <a:r>
              <a:rPr lang="en-US" sz="2400" b="1">
                <a:solidFill>
                  <a:srgbClr val="FF0000"/>
                </a:solidFill>
                <a:latin typeface="Times New Roman" panose="02020603050405020304" pitchFamily="18" charset="0"/>
                <a:ea typeface="Calibri" panose="020F0502020204030204" pitchFamily="34" charset="0"/>
              </a:rPr>
              <a:t>1. Vị trí địa lí và phạm vi lãnh thổ</a:t>
            </a:r>
            <a:endParaRPr lang="en-US" sz="2400" b="1">
              <a:solidFill>
                <a:srgbClr val="FF0000"/>
              </a:solidFill>
            </a:endParaRPr>
          </a:p>
        </p:txBody>
      </p:sp>
      <p:sp>
        <p:nvSpPr>
          <p:cNvPr id="6" name="Rectangle 5"/>
          <p:cNvSpPr/>
          <p:nvPr/>
        </p:nvSpPr>
        <p:spPr>
          <a:xfrm>
            <a:off x="304800" y="1065937"/>
            <a:ext cx="8686800" cy="2964914"/>
          </a:xfrm>
          <a:prstGeom prst="rect">
            <a:avLst/>
          </a:prstGeom>
        </p:spPr>
        <p:txBody>
          <a:bodyPr wrap="square">
            <a:spAutoFit/>
          </a:bodyPr>
          <a:lstStyle/>
          <a:p>
            <a:pPr marL="139700" marR="135255" algn="just">
              <a:lnSpc>
                <a:spcPct val="115000"/>
              </a:lnSpc>
              <a:spcBef>
                <a:spcPts val="905"/>
              </a:spcBef>
              <a:spcAft>
                <a:spcPts val="0"/>
              </a:spcAft>
              <a:tabLst>
                <a:tab pos="273685" algn="l"/>
              </a:tabLst>
            </a:pPr>
            <a:r>
              <a:rPr lang="en-US" sz="2000" dirty="0">
                <a:solidFill>
                  <a:srgbClr val="231F20"/>
                </a:solidFill>
                <a:latin typeface="Times New Roman" panose="02020603050405020304" pitchFamily="18" charset="0"/>
                <a:ea typeface="Times New Roman" panose="02020603050405020304" pitchFamily="18" charset="0"/>
              </a:rPr>
              <a:t>- </a:t>
            </a:r>
            <a:r>
              <a:rPr lang="vi-VN" sz="2000" dirty="0">
                <a:solidFill>
                  <a:srgbClr val="231F20"/>
                </a:solidFill>
                <a:latin typeface="Times New Roman" panose="02020603050405020304" pitchFamily="18" charset="0"/>
                <a:ea typeface="Times New Roman" panose="02020603050405020304" pitchFamily="18" charset="0"/>
              </a:rPr>
              <a:t>Vùng Tây Nguyên gồm 5 tỉnh: </a:t>
            </a:r>
            <a:r>
              <a:rPr lang="vi-VN" sz="2000" dirty="0" err="1">
                <a:solidFill>
                  <a:srgbClr val="231F20"/>
                </a:solidFill>
                <a:latin typeface="Times New Roman" panose="02020603050405020304" pitchFamily="18" charset="0"/>
                <a:ea typeface="Times New Roman" panose="02020603050405020304" pitchFamily="18" charset="0"/>
              </a:rPr>
              <a:t>Kon</a:t>
            </a:r>
            <a:r>
              <a:rPr lang="vi-VN" sz="2000" dirty="0">
                <a:solidFill>
                  <a:srgbClr val="231F20"/>
                </a:solidFill>
                <a:latin typeface="Times New Roman" panose="02020603050405020304" pitchFamily="18" charset="0"/>
                <a:ea typeface="Times New Roman" panose="02020603050405020304" pitchFamily="18" charset="0"/>
              </a:rPr>
              <a:t> </a:t>
            </a:r>
            <a:r>
              <a:rPr lang="vi-VN" sz="2000" dirty="0" err="1">
                <a:solidFill>
                  <a:srgbClr val="231F20"/>
                </a:solidFill>
                <a:latin typeface="Times New Roman" panose="02020603050405020304" pitchFamily="18" charset="0"/>
                <a:ea typeface="Times New Roman" panose="02020603050405020304" pitchFamily="18" charset="0"/>
              </a:rPr>
              <a:t>Tum</a:t>
            </a:r>
            <a:r>
              <a:rPr lang="vi-VN" sz="2000" dirty="0">
                <a:solidFill>
                  <a:srgbClr val="231F20"/>
                </a:solidFill>
                <a:latin typeface="Times New Roman" panose="02020603050405020304" pitchFamily="18" charset="0"/>
                <a:ea typeface="Times New Roman" panose="02020603050405020304" pitchFamily="18" charset="0"/>
              </a:rPr>
              <a:t>, Gia Lai, </a:t>
            </a:r>
            <a:r>
              <a:rPr lang="vi-VN" sz="2000" dirty="0" err="1">
                <a:solidFill>
                  <a:srgbClr val="231F20"/>
                </a:solidFill>
                <a:latin typeface="Times New Roman" panose="02020603050405020304" pitchFamily="18" charset="0"/>
                <a:ea typeface="Times New Roman" panose="02020603050405020304" pitchFamily="18" charset="0"/>
              </a:rPr>
              <a:t>Đắk</a:t>
            </a:r>
            <a:r>
              <a:rPr lang="vi-VN" sz="2000" dirty="0">
                <a:solidFill>
                  <a:srgbClr val="231F20"/>
                </a:solidFill>
                <a:latin typeface="Times New Roman" panose="02020603050405020304" pitchFamily="18" charset="0"/>
                <a:ea typeface="Times New Roman" panose="02020603050405020304" pitchFamily="18" charset="0"/>
              </a:rPr>
              <a:t> </a:t>
            </a:r>
            <a:r>
              <a:rPr lang="vi-VN" sz="2000" dirty="0" err="1">
                <a:solidFill>
                  <a:srgbClr val="231F20"/>
                </a:solidFill>
                <a:latin typeface="Times New Roman" panose="02020603050405020304" pitchFamily="18" charset="0"/>
                <a:ea typeface="Times New Roman" panose="02020603050405020304" pitchFamily="18" charset="0"/>
              </a:rPr>
              <a:t>Lắk</a:t>
            </a:r>
            <a:r>
              <a:rPr lang="vi-VN" sz="2000" dirty="0">
                <a:solidFill>
                  <a:srgbClr val="231F20"/>
                </a:solidFill>
                <a:latin typeface="Times New Roman" panose="02020603050405020304" pitchFamily="18" charset="0"/>
                <a:ea typeface="Times New Roman" panose="02020603050405020304" pitchFamily="18" charset="0"/>
              </a:rPr>
              <a:t>, </a:t>
            </a:r>
            <a:r>
              <a:rPr lang="vi-VN" sz="2000" dirty="0" err="1">
                <a:solidFill>
                  <a:srgbClr val="231F20"/>
                </a:solidFill>
                <a:latin typeface="Times New Roman" panose="02020603050405020304" pitchFamily="18" charset="0"/>
                <a:ea typeface="Times New Roman" panose="02020603050405020304" pitchFamily="18" charset="0"/>
              </a:rPr>
              <a:t>Đắk</a:t>
            </a:r>
            <a:r>
              <a:rPr lang="vi-VN" sz="2000" dirty="0">
                <a:solidFill>
                  <a:srgbClr val="231F20"/>
                </a:solidFill>
                <a:latin typeface="Times New Roman" panose="02020603050405020304" pitchFamily="18" charset="0"/>
                <a:ea typeface="Times New Roman" panose="02020603050405020304" pitchFamily="18" charset="0"/>
              </a:rPr>
              <a:t> Nông và Lâm Đồng.</a:t>
            </a:r>
            <a:endParaRPr lang="en-US" sz="2000" dirty="0">
              <a:latin typeface="Times New Roman" panose="02020603050405020304" pitchFamily="18" charset="0"/>
              <a:ea typeface="Times New Roman" panose="02020603050405020304" pitchFamily="18" charset="0"/>
            </a:endParaRPr>
          </a:p>
          <a:p>
            <a:pPr marL="139700" marR="138430" algn="just">
              <a:lnSpc>
                <a:spcPct val="115000"/>
              </a:lnSpc>
              <a:spcBef>
                <a:spcPts val="685"/>
              </a:spcBef>
              <a:spcAft>
                <a:spcPts val="0"/>
              </a:spcAft>
              <a:tabLst>
                <a:tab pos="264795" algn="l"/>
              </a:tabLst>
            </a:pPr>
            <a:r>
              <a:rPr lang="en-US" sz="2000" dirty="0">
                <a:solidFill>
                  <a:srgbClr val="231F20"/>
                </a:solidFill>
                <a:latin typeface="Times New Roman" panose="02020603050405020304" pitchFamily="18" charset="0"/>
                <a:ea typeface="Times New Roman" panose="02020603050405020304" pitchFamily="18" charset="0"/>
              </a:rPr>
              <a:t>- </a:t>
            </a:r>
            <a:r>
              <a:rPr lang="vi-VN" sz="2000" dirty="0">
                <a:solidFill>
                  <a:srgbClr val="231F20"/>
                </a:solidFill>
                <a:latin typeface="Times New Roman" panose="02020603050405020304" pitchFamily="18" charset="0"/>
                <a:ea typeface="Times New Roman" panose="02020603050405020304" pitchFamily="18" charset="0"/>
              </a:rPr>
              <a:t>Giáp với Bắc Trung Bộ và Duyên hải miền Trung, Đông Nam Bộ và hai nước Lào và Cam-</a:t>
            </a:r>
            <a:r>
              <a:rPr lang="vi-VN" sz="2000" dirty="0" err="1">
                <a:solidFill>
                  <a:srgbClr val="231F20"/>
                </a:solidFill>
                <a:latin typeface="Times New Roman" panose="02020603050405020304" pitchFamily="18" charset="0"/>
                <a:ea typeface="Times New Roman" panose="02020603050405020304" pitchFamily="18" charset="0"/>
              </a:rPr>
              <a:t>pu</a:t>
            </a:r>
            <a:r>
              <a:rPr lang="vi-VN" sz="2000" dirty="0">
                <a:solidFill>
                  <a:srgbClr val="231F20"/>
                </a:solidFill>
                <a:latin typeface="Times New Roman" panose="02020603050405020304" pitchFamily="18" charset="0"/>
                <a:ea typeface="Times New Roman" panose="02020603050405020304" pitchFamily="18" charset="0"/>
              </a:rPr>
              <a:t>-chia.</a:t>
            </a:r>
            <a:endParaRPr lang="en-US" sz="2000" dirty="0">
              <a:solidFill>
                <a:srgbClr val="231F20"/>
              </a:solidFill>
              <a:latin typeface="Times New Roman" panose="02020603050405020304" pitchFamily="18" charset="0"/>
              <a:ea typeface="Times New Roman" panose="02020603050405020304" pitchFamily="18" charset="0"/>
            </a:endParaRPr>
          </a:p>
          <a:p>
            <a:pPr marL="139700" marR="138430" algn="just">
              <a:lnSpc>
                <a:spcPct val="115000"/>
              </a:lnSpc>
              <a:spcBef>
                <a:spcPts val="685"/>
              </a:spcBef>
              <a:spcAft>
                <a:spcPts val="0"/>
              </a:spcAft>
              <a:tabLst>
                <a:tab pos="264795" algn="l"/>
              </a:tabLst>
            </a:pPr>
            <a:endParaRPr lang="en-US" sz="2000" dirty="0">
              <a:latin typeface="Times New Roman" panose="02020603050405020304" pitchFamily="18" charset="0"/>
              <a:ea typeface="Times New Roman" panose="02020603050405020304" pitchFamily="18" charset="0"/>
            </a:endParaRPr>
          </a:p>
          <a:p>
            <a:r>
              <a:rPr lang="en-US" sz="2000" dirty="0">
                <a:solidFill>
                  <a:srgbClr val="231F20"/>
                </a:solidFill>
                <a:latin typeface="Times New Roman" panose="02020603050405020304" pitchFamily="18" charset="0"/>
                <a:ea typeface="Calibri" panose="020F0502020204030204" pitchFamily="34" charset="0"/>
              </a:rPr>
              <a:t>  - </a:t>
            </a:r>
            <a:r>
              <a:rPr lang="en-US" sz="2000" dirty="0" err="1">
                <a:solidFill>
                  <a:srgbClr val="231F20"/>
                </a:solidFill>
                <a:latin typeface="Times New Roman" panose="02020603050405020304" pitchFamily="18" charset="0"/>
                <a:ea typeface="Calibri" panose="020F0502020204030204" pitchFamily="34" charset="0"/>
              </a:rPr>
              <a:t>Vùng</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có</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vị</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trí</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chiến</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lược</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quan</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trọng</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về</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kinh</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tế</a:t>
            </a:r>
            <a:r>
              <a:rPr lang="en-US" sz="2000" dirty="0">
                <a:solidFill>
                  <a:srgbClr val="231F20"/>
                </a:solidFill>
                <a:latin typeface="Times New Roman" panose="02020603050405020304" pitchFamily="18" charset="0"/>
                <a:ea typeface="Calibri" panose="020F0502020204030204" pitchFamily="34" charset="0"/>
              </a:rPr>
              <a:t>,</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chính</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trị</a:t>
            </a:r>
            <a:r>
              <a:rPr lang="en-US" sz="2000" dirty="0">
                <a:solidFill>
                  <a:srgbClr val="231F20"/>
                </a:solidFill>
                <a:latin typeface="Times New Roman" panose="02020603050405020304" pitchFamily="18" charset="0"/>
                <a:ea typeface="Calibri" panose="020F0502020204030204" pitchFamily="34" charset="0"/>
              </a:rPr>
              <a:t>,</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quốc</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phòng</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a:solidFill>
                  <a:srgbClr val="231F20"/>
                </a:solidFill>
                <a:latin typeface="Times New Roman" panose="02020603050405020304" pitchFamily="18" charset="0"/>
                <a:ea typeface="Calibri" panose="020F0502020204030204" pitchFamily="34" charset="0"/>
              </a:rPr>
              <a:t>an</a:t>
            </a:r>
            <a:r>
              <a:rPr lang="en-US" sz="2000" spc="-1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ninh</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thuận</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lợi</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trong</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giao</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thương</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với</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các</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vùng</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trong</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nước</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và</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đóng</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vai</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trò</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quan</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trọng</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trong</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kết</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nối</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với</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các</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nước</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Đông</a:t>
            </a:r>
            <a:r>
              <a:rPr lang="en-US" sz="2000" dirty="0">
                <a:solidFill>
                  <a:srgbClr val="231F20"/>
                </a:solidFill>
                <a:latin typeface="Times New Roman" panose="02020603050405020304" pitchFamily="18" charset="0"/>
                <a:ea typeface="Calibri" panose="020F0502020204030204" pitchFamily="34" charset="0"/>
              </a:rPr>
              <a:t> Nam Á </a:t>
            </a:r>
            <a:r>
              <a:rPr lang="en-US" sz="2000" dirty="0" err="1">
                <a:solidFill>
                  <a:srgbClr val="231F20"/>
                </a:solidFill>
                <a:latin typeface="Times New Roman" panose="02020603050405020304" pitchFamily="18" charset="0"/>
                <a:ea typeface="Calibri" panose="020F0502020204030204" pitchFamily="34" charset="0"/>
              </a:rPr>
              <a:t>lục</a:t>
            </a:r>
            <a:r>
              <a:rPr lang="en-US" sz="2000" dirty="0">
                <a:solidFill>
                  <a:srgbClr val="231F20"/>
                </a:solidFill>
                <a:latin typeface="Times New Roman" panose="02020603050405020304" pitchFamily="18" charset="0"/>
                <a:ea typeface="Calibri" panose="020F0502020204030204" pitchFamily="34" charset="0"/>
              </a:rPr>
              <a:t> </a:t>
            </a:r>
            <a:r>
              <a:rPr lang="en-US" sz="2000" dirty="0" err="1">
                <a:solidFill>
                  <a:srgbClr val="231F20"/>
                </a:solidFill>
                <a:latin typeface="Times New Roman" panose="02020603050405020304" pitchFamily="18" charset="0"/>
                <a:ea typeface="Calibri" panose="020F0502020204030204" pitchFamily="34" charset="0"/>
              </a:rPr>
              <a:t>địa</a:t>
            </a:r>
            <a:r>
              <a:rPr lang="en-US" sz="2000" dirty="0">
                <a:solidFill>
                  <a:srgbClr val="231F20"/>
                </a:solidFill>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451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0597" y="509885"/>
            <a:ext cx="7214603" cy="461665"/>
          </a:xfrm>
          <a:prstGeom prst="rect">
            <a:avLst/>
          </a:prstGeom>
        </p:spPr>
        <p:txBody>
          <a:bodyPr wrap="square">
            <a:spAutoFit/>
          </a:bodyPr>
          <a:lstStyle/>
          <a:p>
            <a:r>
              <a:rPr lang="en-US" sz="2400" b="1">
                <a:solidFill>
                  <a:schemeClr val="accent2"/>
                </a:solidFill>
                <a:latin typeface="Times New Roman" panose="02020603050405020304" pitchFamily="18" charset="0"/>
                <a:cs typeface="Times New Roman" panose="02020603050405020304" pitchFamily="18" charset="0"/>
              </a:rPr>
              <a:t>2. </a:t>
            </a:r>
            <a:r>
              <a:rPr lang="en-US" sz="2400" b="1" cap="all">
                <a:solidFill>
                  <a:schemeClr val="accent2"/>
                </a:solidFill>
                <a:latin typeface="Times New Roman" panose="02020603050405020304" pitchFamily="18" charset="0"/>
                <a:cs typeface="Times New Roman" panose="02020603050405020304" pitchFamily="18" charset="0"/>
              </a:rPr>
              <a:t>đ</a:t>
            </a:r>
            <a:r>
              <a:rPr lang="en-US" sz="2400" b="1">
                <a:solidFill>
                  <a:schemeClr val="accent2"/>
                </a:solidFill>
                <a:latin typeface="Times New Roman" panose="02020603050405020304" pitchFamily="18" charset="0"/>
                <a:cs typeface="Times New Roman" panose="02020603050405020304" pitchFamily="18" charset="0"/>
              </a:rPr>
              <a:t>iều kiện tự nhiên và tài nguyên thiên nhiên</a:t>
            </a:r>
          </a:p>
        </p:txBody>
      </p:sp>
      <p:sp>
        <p:nvSpPr>
          <p:cNvPr id="5" name="Rectangle 4"/>
          <p:cNvSpPr/>
          <p:nvPr/>
        </p:nvSpPr>
        <p:spPr>
          <a:xfrm>
            <a:off x="304800" y="1581150"/>
            <a:ext cx="8534400" cy="1695144"/>
          </a:xfrm>
          <a:prstGeom prst="rect">
            <a:avLst/>
          </a:prstGeom>
        </p:spPr>
        <p:txBody>
          <a:bodyPr wrap="square">
            <a:spAutoFit/>
          </a:bodyPr>
          <a:lstStyle/>
          <a:p>
            <a:pPr>
              <a:lnSpc>
                <a:spcPct val="150000"/>
              </a:lnSpc>
            </a:pP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Hoạt</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động</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cặp</a:t>
            </a:r>
            <a:r>
              <a:rPr lang="en-US" sz="2400" dirty="0">
                <a:solidFill>
                  <a:srgbClr val="02023C"/>
                </a:solidFill>
                <a:latin typeface="Times New Roman" panose="02020603050405020304" pitchFamily="18" charset="0"/>
                <a:ea typeface="Calibri" panose="020F0502020204030204" pitchFamily="34" charset="0"/>
              </a:rPr>
              <a:t>/</a:t>
            </a:r>
            <a:r>
              <a:rPr lang="en-US" sz="2400" dirty="0" err="1">
                <a:solidFill>
                  <a:srgbClr val="02023C"/>
                </a:solidFill>
                <a:latin typeface="Times New Roman" panose="02020603050405020304" pitchFamily="18" charset="0"/>
                <a:ea typeface="Calibri" panose="020F0502020204030204" pitchFamily="34" charset="0"/>
              </a:rPr>
              <a:t>nhóm</a:t>
            </a:r>
            <a:r>
              <a:rPr lang="en-US" sz="2400" dirty="0">
                <a:solidFill>
                  <a:srgbClr val="02023C"/>
                </a:solidFill>
                <a:latin typeface="Times New Roman" panose="02020603050405020304" pitchFamily="18" charset="0"/>
                <a:ea typeface="Calibri" panose="020F0502020204030204" pitchFamily="34" charset="0"/>
              </a:rPr>
              <a:t>:</a:t>
            </a:r>
          </a:p>
          <a:p>
            <a:pPr>
              <a:lnSpc>
                <a:spcPct val="150000"/>
              </a:lnSpc>
            </a:pPr>
            <a:r>
              <a:rPr lang="en-US" sz="2400" dirty="0" err="1">
                <a:solidFill>
                  <a:srgbClr val="02023C"/>
                </a:solidFill>
                <a:latin typeface="Times New Roman" panose="02020603050405020304" pitchFamily="18" charset="0"/>
                <a:ea typeface="Calibri" panose="020F0502020204030204" pitchFamily="34" charset="0"/>
              </a:rPr>
              <a:t>Đọc</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thông</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a:solidFill>
                  <a:srgbClr val="02023C"/>
                </a:solidFill>
                <a:latin typeface="Times New Roman" panose="02020603050405020304" pitchFamily="18" charset="0"/>
                <a:ea typeface="Calibri" panose="020F0502020204030204" pitchFamily="34" charset="0"/>
              </a:rPr>
              <a:t>tin</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trong</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a:solidFill>
                  <a:srgbClr val="02023C"/>
                </a:solidFill>
                <a:latin typeface="Times New Roman" panose="02020603050405020304" pitchFamily="18" charset="0"/>
                <a:ea typeface="Calibri" panose="020F0502020204030204" pitchFamily="34" charset="0"/>
              </a:rPr>
              <a:t>SGK,</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hãy</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trình</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bày</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thế</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mạnh</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và</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hạn</a:t>
            </a:r>
            <a:r>
              <a:rPr lang="en-US" sz="2400" spc="-7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chế</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về</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điều</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kiện</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tự</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nhiên</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và</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tài</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nguyên</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thiên</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nhiên</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của</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vùng</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Tây</a:t>
            </a:r>
            <a:r>
              <a:rPr lang="en-US" sz="2400" dirty="0">
                <a:solidFill>
                  <a:srgbClr val="02023C"/>
                </a:solidFill>
                <a:latin typeface="Times New Roman" panose="02020603050405020304" pitchFamily="18" charset="0"/>
                <a:ea typeface="Calibri" panose="020F0502020204030204" pitchFamily="34" charset="0"/>
              </a:rPr>
              <a:t> </a:t>
            </a:r>
            <a:r>
              <a:rPr lang="en-US" sz="2400" dirty="0" err="1">
                <a:solidFill>
                  <a:srgbClr val="02023C"/>
                </a:solidFill>
                <a:latin typeface="Times New Roman" panose="02020603050405020304" pitchFamily="18" charset="0"/>
                <a:ea typeface="Calibri" panose="020F0502020204030204" pitchFamily="34" charset="0"/>
              </a:rPr>
              <a:t>Nguyên</a:t>
            </a:r>
            <a:r>
              <a:rPr lang="en-US" sz="2400" dirty="0">
                <a:solidFill>
                  <a:srgbClr val="02023C"/>
                </a:solidFill>
                <a:latin typeface="Times New Roman" panose="02020603050405020304" pitchFamily="18" charset="0"/>
                <a:ea typeface="Calibri" panose="020F0502020204030204" pitchFamily="34" charset="0"/>
              </a:rPr>
              <a:t>?</a:t>
            </a:r>
            <a:endParaRPr lang="en-US" sz="2400" dirty="0">
              <a:solidFill>
                <a:srgbClr val="02023C"/>
              </a:solidFill>
            </a:endParaRPr>
          </a:p>
        </p:txBody>
      </p:sp>
    </p:spTree>
    <p:extLst>
      <p:ext uri="{BB962C8B-B14F-4D97-AF65-F5344CB8AC3E}">
        <p14:creationId xmlns:p14="http://schemas.microsoft.com/office/powerpoint/2010/main" val="29180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1785" y="415498"/>
            <a:ext cx="2100768" cy="461665"/>
          </a:xfrm>
          <a:prstGeom prst="rect">
            <a:avLst/>
          </a:prstGeom>
        </p:spPr>
        <p:txBody>
          <a:bodyPr wrap="none">
            <a:spAutoFit/>
          </a:bodyPr>
          <a:lstStyle/>
          <a:p>
            <a:pPr marL="180340" algn="just">
              <a:spcBef>
                <a:spcPts val="1170"/>
              </a:spcBef>
              <a:spcAft>
                <a:spcPts val="0"/>
              </a:spcAft>
              <a:tabLst>
                <a:tab pos="463550" algn="l"/>
              </a:tabLst>
            </a:pPr>
            <a:r>
              <a:rPr lang="en-US" sz="2400" b="1" spc="-30">
                <a:solidFill>
                  <a:srgbClr val="FF0000"/>
                </a:solidFill>
                <a:latin typeface="Times New Roman" panose="02020603050405020304" pitchFamily="18" charset="0"/>
                <a:ea typeface="Calibri" panose="020F0502020204030204" pitchFamily="34" charset="0"/>
              </a:rPr>
              <a:t>a) Thế </a:t>
            </a:r>
            <a:r>
              <a:rPr lang="en-US" sz="2400" b="1" spc="-20">
                <a:solidFill>
                  <a:srgbClr val="FF0000"/>
                </a:solidFill>
                <a:latin typeface="Times New Roman" panose="02020603050405020304" pitchFamily="18" charset="0"/>
                <a:ea typeface="Calibri" panose="020F0502020204030204" pitchFamily="34" charset="0"/>
              </a:rPr>
              <a:t>mạnh:</a:t>
            </a:r>
            <a:endParaRPr lang="en-US" sz="2400" b="1">
              <a:solidFill>
                <a:srgbClr val="FF0000"/>
              </a:solidFill>
              <a:latin typeface="Times New Roman" panose="02020603050405020304" pitchFamily="18" charset="0"/>
              <a:ea typeface="Calibri" panose="020F0502020204030204" pitchFamily="34" charset="0"/>
            </a:endParaRPr>
          </a:p>
        </p:txBody>
      </p:sp>
      <p:sp>
        <p:nvSpPr>
          <p:cNvPr id="5" name="Rectangle 4"/>
          <p:cNvSpPr/>
          <p:nvPr/>
        </p:nvSpPr>
        <p:spPr>
          <a:xfrm>
            <a:off x="228600" y="1186755"/>
            <a:ext cx="8465820" cy="1384995"/>
          </a:xfrm>
          <a:prstGeom prst="rect">
            <a:avLst/>
          </a:prstGeom>
        </p:spPr>
        <p:txBody>
          <a:bodyPr wrap="square">
            <a:spAutoFit/>
          </a:bodyPr>
          <a:lstStyle/>
          <a:p>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Địa</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hình</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và</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đất</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Chủ</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yếu</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là</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các</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cao</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nguyên</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xếp</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tầng</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bề</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mặt</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tương</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đối</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bằng</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phẳng</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đất</a:t>
            </a:r>
            <a:r>
              <a:rPr lang="en-US" sz="2100" dirty="0">
                <a:solidFill>
                  <a:srgbClr val="231F20"/>
                </a:solidFill>
                <a:latin typeface="Times New Roman" panose="02020603050405020304" pitchFamily="18" charset="0"/>
                <a:ea typeface="Calibri" panose="020F0502020204030204" pitchFamily="34" charset="0"/>
              </a:rPr>
              <a:t> badan </a:t>
            </a:r>
            <a:r>
              <a:rPr lang="en-US" sz="2100" dirty="0" err="1">
                <a:solidFill>
                  <a:srgbClr val="231F20"/>
                </a:solidFill>
                <a:latin typeface="Times New Roman" panose="02020603050405020304" pitchFamily="18" charset="0"/>
                <a:ea typeface="Calibri" panose="020F0502020204030204" pitchFamily="34" charset="0"/>
              </a:rPr>
              <a:t>màu</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mỡ</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thuận</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lợi</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cho</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quy</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hoạch</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các</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vùng</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chuyên</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canh</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cây</a:t>
            </a:r>
            <a:r>
              <a:rPr lang="en-US" sz="210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công</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nghiệp</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và</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cây</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ăn</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quả</a:t>
            </a:r>
            <a:r>
              <a:rPr lang="en-US" sz="2100" spc="-20" dirty="0">
                <a:solidFill>
                  <a:srgbClr val="231F20"/>
                </a:solidFill>
                <a:latin typeface="Times New Roman" panose="02020603050405020304" pitchFamily="18" charset="0"/>
                <a:ea typeface="Calibri" panose="020F0502020204030204" pitchFamily="34" charset="0"/>
              </a:rPr>
              <a:t>,</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phát</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triển</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lâm</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nghiệp</a:t>
            </a:r>
            <a:r>
              <a:rPr lang="en-US" sz="2100" spc="-20" dirty="0">
                <a:solidFill>
                  <a:srgbClr val="231F20"/>
                </a:solidFill>
                <a:latin typeface="Times New Roman" panose="02020603050405020304" pitchFamily="18" charset="0"/>
                <a:ea typeface="Calibri" panose="020F0502020204030204" pitchFamily="34" charset="0"/>
              </a:rPr>
              <a:t>,</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cây</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dược</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liệu</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a:solidFill>
                  <a:srgbClr val="231F20"/>
                </a:solidFill>
                <a:latin typeface="Times New Roman" panose="02020603050405020304" pitchFamily="18" charset="0"/>
                <a:ea typeface="Calibri" panose="020F0502020204030204" pitchFamily="34" charset="0"/>
              </a:rPr>
              <a:t>(</a:t>
            </a:r>
            <a:r>
              <a:rPr lang="en-US" sz="2100" spc="-20" dirty="0" err="1">
                <a:solidFill>
                  <a:srgbClr val="231F20"/>
                </a:solidFill>
                <a:latin typeface="Times New Roman" panose="02020603050405020304" pitchFamily="18" charset="0"/>
                <a:ea typeface="Calibri" panose="020F0502020204030204" pitchFamily="34" charset="0"/>
              </a:rPr>
              <a:t>khối</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núi</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a:solidFill>
                  <a:srgbClr val="231F20"/>
                </a:solidFill>
                <a:latin typeface="Times New Roman" panose="02020603050405020304" pitchFamily="18" charset="0"/>
                <a:ea typeface="Calibri" panose="020F0502020204030204" pitchFamily="34" charset="0"/>
              </a:rPr>
              <a:t>Kon</a:t>
            </a:r>
            <a:r>
              <a:rPr lang="en-US" sz="2100" spc="-40" dirty="0">
                <a:solidFill>
                  <a:srgbClr val="231F20"/>
                </a:solidFill>
                <a:latin typeface="Times New Roman" panose="02020603050405020304" pitchFamily="18" charset="0"/>
                <a:ea typeface="Calibri" panose="020F0502020204030204" pitchFamily="34" charset="0"/>
              </a:rPr>
              <a:t> </a:t>
            </a:r>
            <a:r>
              <a:rPr lang="en-US" sz="2100" spc="-20" dirty="0">
                <a:solidFill>
                  <a:srgbClr val="231F20"/>
                </a:solidFill>
                <a:latin typeface="Times New Roman" panose="02020603050405020304" pitchFamily="18" charset="0"/>
                <a:ea typeface="Calibri" panose="020F0502020204030204" pitchFamily="34" charset="0"/>
              </a:rPr>
              <a:t>Tum </a:t>
            </a:r>
            <a:r>
              <a:rPr lang="en-US" sz="2100" dirty="0" err="1">
                <a:solidFill>
                  <a:srgbClr val="231F20"/>
                </a:solidFill>
                <a:latin typeface="Times New Roman" panose="02020603050405020304" pitchFamily="18" charset="0"/>
                <a:ea typeface="Calibri" panose="020F0502020204030204" pitchFamily="34" charset="0"/>
              </a:rPr>
              <a:t>và</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khối</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núi</a:t>
            </a:r>
            <a:r>
              <a:rPr lang="en-US" sz="210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cực</a:t>
            </a:r>
            <a:r>
              <a:rPr lang="en-US" sz="2100" dirty="0">
                <a:solidFill>
                  <a:srgbClr val="231F20"/>
                </a:solidFill>
                <a:latin typeface="Times New Roman" panose="02020603050405020304" pitchFamily="18" charset="0"/>
                <a:ea typeface="Calibri" panose="020F0502020204030204" pitchFamily="34" charset="0"/>
              </a:rPr>
              <a:t> Nam Trung </a:t>
            </a:r>
            <a:r>
              <a:rPr lang="en-US" sz="2100" dirty="0" err="1">
                <a:solidFill>
                  <a:srgbClr val="231F20"/>
                </a:solidFill>
                <a:latin typeface="Times New Roman" panose="02020603050405020304" pitchFamily="18" charset="0"/>
                <a:ea typeface="Calibri" panose="020F0502020204030204" pitchFamily="34" charset="0"/>
              </a:rPr>
              <a:t>Bộ</a:t>
            </a:r>
            <a:r>
              <a:rPr lang="en-US" sz="2100" dirty="0">
                <a:solidFill>
                  <a:srgbClr val="231F20"/>
                </a:solidFill>
                <a:latin typeface="Times New Roman" panose="02020603050405020304" pitchFamily="18" charset="0"/>
                <a:ea typeface="Calibri" panose="020F0502020204030204" pitchFamily="34" charset="0"/>
              </a:rPr>
              <a:t>).</a:t>
            </a:r>
            <a:endParaRPr lang="en-US" sz="2100" dirty="0"/>
          </a:p>
        </p:txBody>
      </p:sp>
      <p:sp>
        <p:nvSpPr>
          <p:cNvPr id="6" name="Rectangle 5"/>
          <p:cNvSpPr/>
          <p:nvPr/>
        </p:nvSpPr>
        <p:spPr>
          <a:xfrm>
            <a:off x="228600" y="2797105"/>
            <a:ext cx="8305800" cy="1687129"/>
          </a:xfrm>
          <a:prstGeom prst="rect">
            <a:avLst/>
          </a:prstGeom>
        </p:spPr>
        <p:txBody>
          <a:bodyPr wrap="square">
            <a:spAutoFit/>
          </a:bodyPr>
          <a:lstStyle/>
          <a:p>
            <a:pPr marL="342900" lvl="0" indent="-342900" algn="just">
              <a:lnSpc>
                <a:spcPts val="1425"/>
              </a:lnSpc>
              <a:spcBef>
                <a:spcPts val="600"/>
              </a:spcBef>
              <a:spcAft>
                <a:spcPts val="0"/>
              </a:spcAft>
              <a:buClr>
                <a:srgbClr val="231F20"/>
              </a:buClr>
              <a:buSzPts val="1250"/>
              <a:buFont typeface="Times New Roman" panose="02020603050405020304" pitchFamily="18" charset="0"/>
              <a:buChar char="–"/>
              <a:tabLst>
                <a:tab pos="180340" algn="l"/>
              </a:tabLst>
            </a:pPr>
            <a:r>
              <a:rPr lang="en-US" sz="2100" dirty="0" err="1">
                <a:solidFill>
                  <a:srgbClr val="231F20"/>
                </a:solidFill>
                <a:latin typeface="Times New Roman" panose="02020603050405020304" pitchFamily="18" charset="0"/>
                <a:ea typeface="Times New Roman" panose="02020603050405020304" pitchFamily="18" charset="0"/>
              </a:rPr>
              <a:t>Khí</a:t>
            </a:r>
            <a:r>
              <a:rPr lang="en-US" sz="2100" spc="-55" dirty="0">
                <a:solidFill>
                  <a:srgbClr val="231F20"/>
                </a:solidFill>
                <a:latin typeface="Times New Roman" panose="02020603050405020304" pitchFamily="18" charset="0"/>
                <a:ea typeface="Times New Roman" panose="02020603050405020304" pitchFamily="18" charset="0"/>
              </a:rPr>
              <a:t> </a:t>
            </a:r>
            <a:r>
              <a:rPr lang="en-US" sz="2100" spc="-20" dirty="0" err="1">
                <a:solidFill>
                  <a:srgbClr val="231F20"/>
                </a:solidFill>
                <a:latin typeface="Times New Roman" panose="02020603050405020304" pitchFamily="18" charset="0"/>
                <a:ea typeface="Times New Roman" panose="02020603050405020304" pitchFamily="18" charset="0"/>
              </a:rPr>
              <a:t>hậu</a:t>
            </a:r>
            <a:r>
              <a:rPr lang="en-US" sz="2100" spc="-20" dirty="0">
                <a:solidFill>
                  <a:srgbClr val="231F20"/>
                </a:solidFill>
                <a:latin typeface="Times New Roman" panose="02020603050405020304" pitchFamily="18" charset="0"/>
                <a:ea typeface="Times New Roman" panose="02020603050405020304" pitchFamily="18" charset="0"/>
              </a:rPr>
              <a:t>:</a:t>
            </a:r>
            <a:endParaRPr lang="en-US" sz="2100" dirty="0">
              <a:solidFill>
                <a:srgbClr val="000000"/>
              </a:solidFill>
              <a:latin typeface="Times New Roman" panose="02020603050405020304" pitchFamily="18" charset="0"/>
              <a:ea typeface="Times New Roman" panose="02020603050405020304" pitchFamily="18" charset="0"/>
            </a:endParaRPr>
          </a:p>
          <a:p>
            <a:pPr marL="90170" marR="222250" algn="just">
              <a:lnSpc>
                <a:spcPct val="115000"/>
              </a:lnSpc>
              <a:spcBef>
                <a:spcPts val="215"/>
              </a:spcBef>
              <a:spcAft>
                <a:spcPts val="0"/>
              </a:spcAft>
            </a:pPr>
            <a:r>
              <a:rPr lang="vi-VN" sz="2100" dirty="0">
                <a:solidFill>
                  <a:srgbClr val="231F20"/>
                </a:solidFill>
                <a:latin typeface="Times New Roman" panose="02020603050405020304" pitchFamily="18" charset="0"/>
                <a:ea typeface="Times New Roman" panose="02020603050405020304" pitchFamily="18" charset="0"/>
              </a:rPr>
              <a:t>+ Có tính chất cận xích đạo, có mùa mưa và mùa khô rõ rệt, thuận lợi cho cây trồng nhiệt đới phát triển và phơi, sấy nông sản.</a:t>
            </a:r>
            <a:endParaRPr lang="en-US" sz="2100" dirty="0">
              <a:latin typeface="Times New Roman" panose="02020603050405020304" pitchFamily="18" charset="0"/>
              <a:ea typeface="Times New Roman" panose="02020603050405020304" pitchFamily="18" charset="0"/>
            </a:endParaRPr>
          </a:p>
          <a:p>
            <a:r>
              <a:rPr lang="en-US" sz="2100" dirty="0">
                <a:solidFill>
                  <a:srgbClr val="231F20"/>
                </a:solidFill>
                <a:latin typeface="Times New Roman" panose="02020603050405020304" pitchFamily="18" charset="0"/>
                <a:ea typeface="Calibri" panose="020F0502020204030204" pitchFamily="34" charset="0"/>
              </a:rPr>
              <a:t> +</a:t>
            </a:r>
            <a:r>
              <a:rPr lang="en-US" sz="2100" spc="-6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Một</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số</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khu</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vực</a:t>
            </a:r>
            <a:r>
              <a:rPr lang="en-US" sz="2100" spc="-6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khí</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hậu</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mát</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mẻ</a:t>
            </a:r>
            <a:r>
              <a:rPr lang="en-US" sz="2100" dirty="0">
                <a:solidFill>
                  <a:srgbClr val="231F20"/>
                </a:solidFill>
                <a:latin typeface="Times New Roman" panose="02020603050405020304" pitchFamily="18" charset="0"/>
                <a:ea typeface="Calibri" panose="020F0502020204030204" pitchFamily="34" charset="0"/>
              </a:rPr>
              <a:t>,</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có</a:t>
            </a:r>
            <a:r>
              <a:rPr lang="en-US" sz="2100" spc="-6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thể</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trồng</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cây</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cận</a:t>
            </a:r>
            <a:r>
              <a:rPr lang="en-US" sz="2100" spc="-6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nhiệt</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và</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phát</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triển</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a:solidFill>
                  <a:srgbClr val="231F20"/>
                </a:solidFill>
                <a:latin typeface="Times New Roman" panose="02020603050405020304" pitchFamily="18" charset="0"/>
                <a:ea typeface="Calibri" panose="020F0502020204030204" pitchFamily="34" charset="0"/>
              </a:rPr>
              <a:t>du</a:t>
            </a:r>
            <a:r>
              <a:rPr lang="en-US" sz="2100" spc="-60"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lịch</a:t>
            </a:r>
            <a:r>
              <a:rPr lang="en-US" sz="2100" spc="-10" dirty="0">
                <a:solidFill>
                  <a:srgbClr val="231F20"/>
                </a:solidFill>
                <a:latin typeface="Times New Roman" panose="02020603050405020304" pitchFamily="18" charset="0"/>
                <a:ea typeface="Calibri" panose="020F0502020204030204" pitchFamily="34" charset="0"/>
              </a:rPr>
              <a:t>.</a:t>
            </a:r>
            <a:endParaRPr lang="en-US" sz="2100" dirty="0"/>
          </a:p>
        </p:txBody>
      </p:sp>
    </p:spTree>
    <p:extLst>
      <p:ext uri="{BB962C8B-B14F-4D97-AF65-F5344CB8AC3E}">
        <p14:creationId xmlns:p14="http://schemas.microsoft.com/office/powerpoint/2010/main" val="32302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485" y="428630"/>
            <a:ext cx="2100768" cy="461665"/>
          </a:xfrm>
          <a:prstGeom prst="rect">
            <a:avLst/>
          </a:prstGeom>
        </p:spPr>
        <p:txBody>
          <a:bodyPr wrap="none">
            <a:spAutoFit/>
          </a:bodyPr>
          <a:lstStyle/>
          <a:p>
            <a:pPr marL="180340" algn="just">
              <a:spcBef>
                <a:spcPts val="1170"/>
              </a:spcBef>
              <a:spcAft>
                <a:spcPts val="0"/>
              </a:spcAft>
              <a:tabLst>
                <a:tab pos="463550" algn="l"/>
              </a:tabLst>
            </a:pPr>
            <a:r>
              <a:rPr lang="en-US" sz="2400" b="1" spc="-30" dirty="0">
                <a:solidFill>
                  <a:srgbClr val="FF0000"/>
                </a:solidFill>
                <a:latin typeface="Times New Roman" panose="02020603050405020304" pitchFamily="18" charset="0"/>
                <a:ea typeface="Calibri" panose="020F0502020204030204" pitchFamily="34" charset="0"/>
              </a:rPr>
              <a:t>a) </a:t>
            </a:r>
            <a:r>
              <a:rPr lang="en-US" sz="2400" b="1" spc="-30" dirty="0" err="1">
                <a:solidFill>
                  <a:srgbClr val="FF0000"/>
                </a:solidFill>
                <a:latin typeface="Times New Roman" panose="02020603050405020304" pitchFamily="18" charset="0"/>
                <a:ea typeface="Calibri" panose="020F0502020204030204" pitchFamily="34" charset="0"/>
              </a:rPr>
              <a:t>Thế</a:t>
            </a:r>
            <a:r>
              <a:rPr lang="en-US" sz="2400" b="1" spc="-30" dirty="0">
                <a:solidFill>
                  <a:srgbClr val="FF0000"/>
                </a:solidFill>
                <a:latin typeface="Times New Roman" panose="02020603050405020304" pitchFamily="18" charset="0"/>
                <a:ea typeface="Calibri" panose="020F0502020204030204" pitchFamily="34" charset="0"/>
              </a:rPr>
              <a:t> </a:t>
            </a:r>
            <a:r>
              <a:rPr lang="en-US" sz="2400" b="1" spc="-20" dirty="0" err="1">
                <a:solidFill>
                  <a:srgbClr val="FF0000"/>
                </a:solidFill>
                <a:latin typeface="Times New Roman" panose="02020603050405020304" pitchFamily="18" charset="0"/>
                <a:ea typeface="Calibri" panose="020F0502020204030204" pitchFamily="34" charset="0"/>
              </a:rPr>
              <a:t>mạnh</a:t>
            </a:r>
            <a:r>
              <a:rPr lang="en-US" sz="2400" b="1" spc="-20" dirty="0">
                <a:solidFill>
                  <a:srgbClr val="FF0000"/>
                </a:solidFill>
                <a:latin typeface="Times New Roman" panose="02020603050405020304" pitchFamily="18" charset="0"/>
                <a:ea typeface="Calibri" panose="020F0502020204030204" pitchFamily="34" charset="0"/>
              </a:rPr>
              <a:t>:</a:t>
            </a:r>
            <a:endParaRPr lang="en-US" sz="2400" b="1" dirty="0">
              <a:solidFill>
                <a:srgbClr val="FF0000"/>
              </a:solidFill>
              <a:latin typeface="Times New Roman" panose="02020603050405020304" pitchFamily="18" charset="0"/>
              <a:ea typeface="Calibri" panose="020F0502020204030204" pitchFamily="34" charset="0"/>
            </a:endParaRPr>
          </a:p>
        </p:txBody>
      </p:sp>
      <p:sp>
        <p:nvSpPr>
          <p:cNvPr id="5" name="Rectangle 4"/>
          <p:cNvSpPr/>
          <p:nvPr/>
        </p:nvSpPr>
        <p:spPr>
          <a:xfrm>
            <a:off x="94904" y="903427"/>
            <a:ext cx="8999220" cy="1802545"/>
          </a:xfrm>
          <a:prstGeom prst="rect">
            <a:avLst/>
          </a:prstGeom>
        </p:spPr>
        <p:txBody>
          <a:bodyPr wrap="square">
            <a:spAutoFit/>
          </a:bodyPr>
          <a:lstStyle/>
          <a:p>
            <a:pPr marL="342900" lvl="0" indent="-342900" algn="just">
              <a:spcBef>
                <a:spcPts val="210"/>
              </a:spcBef>
              <a:spcAft>
                <a:spcPts val="0"/>
              </a:spcAft>
              <a:buClr>
                <a:srgbClr val="231F20"/>
              </a:buClr>
              <a:buSzPts val="1250"/>
              <a:buFont typeface="Times New Roman" panose="02020603050405020304" pitchFamily="18" charset="0"/>
              <a:buChar char="–"/>
              <a:tabLst>
                <a:tab pos="90170" algn="l"/>
              </a:tabLst>
            </a:pPr>
            <a:r>
              <a:rPr lang="en-US" sz="210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Nguồn</a:t>
            </a:r>
            <a:r>
              <a:rPr lang="en-US" sz="2100" spc="-15" dirty="0">
                <a:solidFill>
                  <a:srgbClr val="231F20"/>
                </a:solidFill>
                <a:latin typeface="Times New Roman" panose="02020603050405020304" pitchFamily="18" charset="0"/>
                <a:ea typeface="Times New Roman" panose="02020603050405020304" pitchFamily="18" charset="0"/>
              </a:rPr>
              <a:t> </a:t>
            </a:r>
            <a:r>
              <a:rPr lang="en-US" sz="2100" spc="-10" dirty="0" err="1">
                <a:solidFill>
                  <a:srgbClr val="231F20"/>
                </a:solidFill>
                <a:latin typeface="Times New Roman" panose="02020603050405020304" pitchFamily="18" charset="0"/>
                <a:ea typeface="Times New Roman" panose="02020603050405020304" pitchFamily="18" charset="0"/>
              </a:rPr>
              <a:t>nước</a:t>
            </a:r>
            <a:r>
              <a:rPr lang="en-US" sz="2100" spc="-10" dirty="0">
                <a:solidFill>
                  <a:srgbClr val="231F20"/>
                </a:solidFill>
                <a:latin typeface="Times New Roman" panose="02020603050405020304" pitchFamily="18" charset="0"/>
                <a:ea typeface="Times New Roman" panose="02020603050405020304" pitchFamily="18" charset="0"/>
              </a:rPr>
              <a:t>:</a:t>
            </a:r>
            <a:endParaRPr lang="en-US" sz="2100" dirty="0">
              <a:solidFill>
                <a:srgbClr val="000000"/>
              </a:solidFill>
              <a:latin typeface="Times New Roman" panose="02020603050405020304" pitchFamily="18" charset="0"/>
              <a:ea typeface="Times New Roman" panose="02020603050405020304" pitchFamily="18" charset="0"/>
            </a:endParaRPr>
          </a:p>
          <a:p>
            <a:pPr marL="90170" marR="222885" algn="just">
              <a:lnSpc>
                <a:spcPct val="115000"/>
              </a:lnSpc>
              <a:spcBef>
                <a:spcPts val="215"/>
              </a:spcBef>
              <a:spcAft>
                <a:spcPts val="0"/>
              </a:spcAft>
            </a:pPr>
            <a:r>
              <a:rPr lang="vi-VN" sz="2100" dirty="0">
                <a:solidFill>
                  <a:srgbClr val="231F20"/>
                </a:solidFill>
                <a:latin typeface="Times New Roman" panose="02020603050405020304" pitchFamily="18" charset="0"/>
                <a:ea typeface="Times New Roman" panose="02020603050405020304" pitchFamily="18" charset="0"/>
              </a:rPr>
              <a:t>+</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Là</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nơi</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bắt</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nguồn</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của</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nhiều</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con</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sông</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chảy</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qua</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các</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bậc</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địa</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hình</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khác</a:t>
            </a:r>
            <a:r>
              <a:rPr lang="vi-VN" sz="2100" spc="-1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nhau</a:t>
            </a:r>
            <a:r>
              <a:rPr lang="en-US" sz="2100" dirty="0">
                <a:solidFill>
                  <a:srgbClr val="231F20"/>
                </a:solidFill>
                <a:latin typeface="Times New Roman" panose="02020603050405020304" pitchFamily="18" charset="0"/>
                <a:ea typeface="Times New Roman" panose="02020603050405020304" pitchFamily="18" charset="0"/>
              </a:rPr>
              <a:t> </a:t>
            </a:r>
          </a:p>
          <a:p>
            <a:pPr marL="90170" marR="222885" algn="just">
              <a:lnSpc>
                <a:spcPct val="115000"/>
              </a:lnSpc>
              <a:spcBef>
                <a:spcPts val="215"/>
              </a:spcBef>
              <a:spcAft>
                <a:spcPts val="0"/>
              </a:spcAft>
            </a:pPr>
            <a:r>
              <a:rPr lang="en-US" sz="2100" dirty="0">
                <a:solidFill>
                  <a:srgbClr val="231F20"/>
                </a:solidFill>
                <a:latin typeface="Times New Roman" panose="02020603050405020304" pitchFamily="18" charset="0"/>
                <a:ea typeface="Times New Roman" panose="02020603050405020304" pitchFamily="18" charset="0"/>
              </a:rPr>
              <a:t>=&gt;</a:t>
            </a:r>
            <a:r>
              <a:rPr lang="vi-VN" sz="2100" dirty="0">
                <a:solidFill>
                  <a:srgbClr val="231F20"/>
                </a:solidFill>
                <a:latin typeface="Times New Roman" panose="02020603050405020304" pitchFamily="18" charset="0"/>
                <a:ea typeface="Times New Roman" panose="02020603050405020304" pitchFamily="18" charset="0"/>
              </a:rPr>
              <a:t> </a:t>
            </a:r>
            <a:r>
              <a:rPr lang="en-US" sz="2100" dirty="0">
                <a:solidFill>
                  <a:srgbClr val="231F20"/>
                </a:solidFill>
                <a:latin typeface="Times New Roman" panose="02020603050405020304" pitchFamily="18" charset="0"/>
                <a:ea typeface="Times New Roman" panose="02020603050405020304" pitchFamily="18" charset="0"/>
              </a:rPr>
              <a:t>T</a:t>
            </a:r>
            <a:r>
              <a:rPr lang="vi-VN" sz="2100" dirty="0" err="1">
                <a:solidFill>
                  <a:srgbClr val="231F20"/>
                </a:solidFill>
                <a:latin typeface="Times New Roman" panose="02020603050405020304" pitchFamily="18" charset="0"/>
                <a:ea typeface="Times New Roman" panose="02020603050405020304" pitchFamily="18" charset="0"/>
              </a:rPr>
              <a:t>iềm</a:t>
            </a:r>
            <a:r>
              <a:rPr lang="vi-VN" sz="2100" dirty="0">
                <a:solidFill>
                  <a:srgbClr val="231F20"/>
                </a:solidFill>
                <a:latin typeface="Times New Roman" panose="02020603050405020304" pitchFamily="18" charset="0"/>
                <a:ea typeface="Times New Roman" panose="02020603050405020304" pitchFamily="18" charset="0"/>
              </a:rPr>
              <a:t> năng </a:t>
            </a:r>
            <a:r>
              <a:rPr lang="vi-VN" sz="2100" dirty="0" err="1">
                <a:solidFill>
                  <a:srgbClr val="231F20"/>
                </a:solidFill>
                <a:latin typeface="Times New Roman" panose="02020603050405020304" pitchFamily="18" charset="0"/>
                <a:ea typeface="Times New Roman" panose="02020603050405020304" pitchFamily="18" charset="0"/>
              </a:rPr>
              <a:t>thuỷ</a:t>
            </a:r>
            <a:r>
              <a:rPr lang="vi-VN" sz="2100" dirty="0">
                <a:solidFill>
                  <a:srgbClr val="231F20"/>
                </a:solidFill>
                <a:latin typeface="Times New Roman" panose="02020603050405020304" pitchFamily="18" charset="0"/>
                <a:ea typeface="Times New Roman" panose="02020603050405020304" pitchFamily="18" charset="0"/>
              </a:rPr>
              <a:t> điện lớn.</a:t>
            </a:r>
            <a:endParaRPr lang="en-US" sz="2100" dirty="0">
              <a:latin typeface="Times New Roman" panose="02020603050405020304" pitchFamily="18" charset="0"/>
              <a:ea typeface="Times New Roman" panose="02020603050405020304" pitchFamily="18" charset="0"/>
            </a:endParaRPr>
          </a:p>
          <a:p>
            <a:pPr marL="90170" algn="just">
              <a:lnSpc>
                <a:spcPts val="1430"/>
              </a:lnSpc>
              <a:spcBef>
                <a:spcPts val="685"/>
              </a:spcBef>
              <a:spcAft>
                <a:spcPts val="0"/>
              </a:spcAft>
            </a:pPr>
            <a:r>
              <a:rPr lang="vi-VN" sz="2100" dirty="0">
                <a:solidFill>
                  <a:srgbClr val="231F20"/>
                </a:solidFill>
                <a:latin typeface="Times New Roman" panose="02020603050405020304" pitchFamily="18" charset="0"/>
                <a:ea typeface="Times New Roman" panose="02020603050405020304" pitchFamily="18" charset="0"/>
              </a:rPr>
              <a:t>+</a:t>
            </a:r>
            <a:r>
              <a:rPr lang="vi-VN" sz="2100" spc="-10"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Nhiều</a:t>
            </a:r>
            <a:r>
              <a:rPr lang="vi-VN" sz="2100" spc="-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hồ</a:t>
            </a:r>
            <a:r>
              <a:rPr lang="vi-VN" sz="2100" spc="-10"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có</a:t>
            </a:r>
            <a:r>
              <a:rPr lang="vi-VN" sz="2100" spc="-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khả</a:t>
            </a:r>
            <a:r>
              <a:rPr lang="vi-VN" sz="2100" spc="-10"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năng</a:t>
            </a:r>
            <a:r>
              <a:rPr lang="vi-VN" sz="2100" spc="-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trữ</a:t>
            </a:r>
            <a:r>
              <a:rPr lang="vi-VN" sz="2100" spc="-10"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nước</a:t>
            </a:r>
            <a:r>
              <a:rPr lang="vi-VN" sz="2100" spc="-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và</a:t>
            </a:r>
            <a:r>
              <a:rPr lang="vi-VN" sz="2100" spc="-10"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điều</a:t>
            </a:r>
            <a:r>
              <a:rPr lang="vi-VN" sz="2100" spc="-5"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tiết</a:t>
            </a:r>
            <a:r>
              <a:rPr lang="vi-VN" sz="2100" spc="-10" dirty="0">
                <a:solidFill>
                  <a:srgbClr val="231F20"/>
                </a:solidFill>
                <a:latin typeface="Times New Roman" panose="02020603050405020304" pitchFamily="18" charset="0"/>
                <a:ea typeface="Times New Roman" panose="02020603050405020304" pitchFamily="18" charset="0"/>
              </a:rPr>
              <a:t> </a:t>
            </a:r>
            <a:r>
              <a:rPr lang="vi-VN" sz="2100" dirty="0">
                <a:solidFill>
                  <a:srgbClr val="231F20"/>
                </a:solidFill>
                <a:latin typeface="Times New Roman" panose="02020603050405020304" pitchFamily="18" charset="0"/>
                <a:ea typeface="Times New Roman" panose="02020603050405020304" pitchFamily="18" charset="0"/>
              </a:rPr>
              <a:t>dòng</a:t>
            </a:r>
            <a:r>
              <a:rPr lang="vi-VN" sz="2100" spc="-5" dirty="0">
                <a:solidFill>
                  <a:srgbClr val="231F20"/>
                </a:solidFill>
                <a:latin typeface="Times New Roman" panose="02020603050405020304" pitchFamily="18" charset="0"/>
                <a:ea typeface="Times New Roman" panose="02020603050405020304" pitchFamily="18" charset="0"/>
              </a:rPr>
              <a:t> </a:t>
            </a:r>
            <a:r>
              <a:rPr lang="vi-VN" sz="2100" spc="-10" dirty="0">
                <a:solidFill>
                  <a:srgbClr val="231F20"/>
                </a:solidFill>
                <a:latin typeface="Times New Roman" panose="02020603050405020304" pitchFamily="18" charset="0"/>
                <a:ea typeface="Times New Roman" panose="02020603050405020304" pitchFamily="18" charset="0"/>
              </a:rPr>
              <a:t>chảy.</a:t>
            </a:r>
            <a:endParaRPr lang="en-US" sz="2100" dirty="0">
              <a:latin typeface="Times New Roman" panose="02020603050405020304" pitchFamily="18" charset="0"/>
              <a:ea typeface="Times New Roman" panose="02020603050405020304" pitchFamily="18" charset="0"/>
            </a:endParaRPr>
          </a:p>
          <a:p>
            <a:r>
              <a:rPr lang="en-US" sz="2100" dirty="0">
                <a:solidFill>
                  <a:srgbClr val="231F20"/>
                </a:solidFill>
                <a:latin typeface="Times New Roman" panose="02020603050405020304" pitchFamily="18" charset="0"/>
                <a:ea typeface="Calibri" panose="020F0502020204030204" pitchFamily="34" charset="0"/>
              </a:rPr>
              <a:t> +</a:t>
            </a:r>
            <a:r>
              <a:rPr lang="en-US" sz="2100" spc="-2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Nước</a:t>
            </a:r>
            <a:r>
              <a:rPr lang="en-US" sz="2100" spc="-1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ngầm</a:t>
            </a:r>
            <a:r>
              <a:rPr lang="en-US" sz="2100" spc="-2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khá</a:t>
            </a:r>
            <a:r>
              <a:rPr lang="en-US" sz="2100" spc="-1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phong</a:t>
            </a:r>
            <a:r>
              <a:rPr lang="en-US" sz="2100" spc="-2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phú</a:t>
            </a:r>
            <a:r>
              <a:rPr lang="en-US" sz="2100" dirty="0">
                <a:solidFill>
                  <a:srgbClr val="231F20"/>
                </a:solidFill>
                <a:latin typeface="Times New Roman" panose="02020603050405020304" pitchFamily="18" charset="0"/>
                <a:ea typeface="Calibri" panose="020F0502020204030204" pitchFamily="34" charset="0"/>
              </a:rPr>
              <a:t>,</a:t>
            </a:r>
            <a:r>
              <a:rPr lang="en-US" sz="2100" spc="-1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cung</a:t>
            </a:r>
            <a:r>
              <a:rPr lang="en-US" sz="2100" spc="-1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cấp</a:t>
            </a:r>
            <a:r>
              <a:rPr lang="en-US" sz="2100" spc="-2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nước</a:t>
            </a:r>
            <a:r>
              <a:rPr lang="en-US" sz="2100" spc="-1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tưới</a:t>
            </a:r>
            <a:r>
              <a:rPr lang="en-US" sz="2100" spc="-2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vào</a:t>
            </a:r>
            <a:r>
              <a:rPr lang="en-US" sz="2100" spc="-1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mùa</a:t>
            </a:r>
            <a:r>
              <a:rPr lang="en-US" sz="2100" spc="-20" dirty="0">
                <a:solidFill>
                  <a:srgbClr val="231F20"/>
                </a:solidFill>
                <a:latin typeface="Times New Roman" panose="02020603050405020304" pitchFamily="18" charset="0"/>
                <a:ea typeface="Calibri" panose="020F0502020204030204" pitchFamily="34" charset="0"/>
              </a:rPr>
              <a:t> </a:t>
            </a:r>
            <a:r>
              <a:rPr lang="en-US" sz="2100" spc="-20" dirty="0" err="1">
                <a:solidFill>
                  <a:srgbClr val="231F20"/>
                </a:solidFill>
                <a:latin typeface="Times New Roman" panose="02020603050405020304" pitchFamily="18" charset="0"/>
                <a:ea typeface="Calibri" panose="020F0502020204030204" pitchFamily="34" charset="0"/>
              </a:rPr>
              <a:t>khô</a:t>
            </a:r>
            <a:r>
              <a:rPr lang="en-US" sz="2100" spc="-20" dirty="0">
                <a:solidFill>
                  <a:srgbClr val="231F20"/>
                </a:solidFill>
                <a:latin typeface="Times New Roman" panose="02020603050405020304" pitchFamily="18" charset="0"/>
                <a:ea typeface="Calibri" panose="020F0502020204030204" pitchFamily="34" charset="0"/>
              </a:rPr>
              <a:t>.</a:t>
            </a:r>
            <a:endParaRPr lang="en-US" sz="2100" dirty="0"/>
          </a:p>
        </p:txBody>
      </p:sp>
      <p:sp>
        <p:nvSpPr>
          <p:cNvPr id="6" name="Rectangle 5"/>
          <p:cNvSpPr/>
          <p:nvPr/>
        </p:nvSpPr>
        <p:spPr>
          <a:xfrm>
            <a:off x="74917" y="2724150"/>
            <a:ext cx="9089195" cy="1856406"/>
          </a:xfrm>
          <a:prstGeom prst="rect">
            <a:avLst/>
          </a:prstGeom>
        </p:spPr>
        <p:txBody>
          <a:bodyPr wrap="square">
            <a:spAutoFit/>
          </a:bodyPr>
          <a:lstStyle/>
          <a:p>
            <a:pPr marL="342900" lvl="0" indent="-342900">
              <a:spcBef>
                <a:spcPts val="215"/>
              </a:spcBef>
              <a:spcAft>
                <a:spcPts val="0"/>
              </a:spcAft>
              <a:buClr>
                <a:srgbClr val="231F20"/>
              </a:buClr>
              <a:buSzPts val="1250"/>
              <a:buFont typeface="Times New Roman" panose="02020603050405020304" pitchFamily="18" charset="0"/>
              <a:buChar char="–"/>
              <a:tabLst>
                <a:tab pos="90170" algn="l"/>
              </a:tabLst>
            </a:pPr>
            <a:r>
              <a:rPr lang="en-US" sz="2100" spc="-100" dirty="0" err="1">
                <a:solidFill>
                  <a:srgbClr val="231F20"/>
                </a:solidFill>
                <a:latin typeface="Times New Roman" panose="02020603050405020304" pitchFamily="18" charset="0"/>
                <a:ea typeface="Times New Roman" panose="02020603050405020304" pitchFamily="18" charset="0"/>
              </a:rPr>
              <a:t>Khoáng</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sản</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có</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nhiều</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loại</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trong</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đó</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bô-xít</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có</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trữ</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lượng</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lớn</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nhất</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cả</a:t>
            </a:r>
            <a:r>
              <a:rPr lang="en-US" sz="2100" spc="-100" dirty="0">
                <a:solidFill>
                  <a:srgbClr val="231F20"/>
                </a:solidFill>
                <a:latin typeface="Times New Roman" panose="02020603050405020304" pitchFamily="18" charset="0"/>
                <a:ea typeface="Times New Roman" panose="02020603050405020304" pitchFamily="18" charset="0"/>
              </a:rPr>
              <a:t> </a:t>
            </a:r>
            <a:r>
              <a:rPr lang="en-US" sz="2100" spc="-100" dirty="0" err="1">
                <a:solidFill>
                  <a:srgbClr val="231F20"/>
                </a:solidFill>
                <a:latin typeface="Times New Roman" panose="02020603050405020304" pitchFamily="18" charset="0"/>
                <a:ea typeface="Times New Roman" panose="02020603050405020304" pitchFamily="18" charset="0"/>
              </a:rPr>
              <a:t>nước</a:t>
            </a:r>
            <a:r>
              <a:rPr lang="en-US" sz="2100" spc="-100" dirty="0">
                <a:solidFill>
                  <a:srgbClr val="231F20"/>
                </a:solidFill>
                <a:latin typeface="Times New Roman" panose="02020603050405020304" pitchFamily="18" charset="0"/>
                <a:ea typeface="Times New Roman" panose="02020603050405020304" pitchFamily="18" charset="0"/>
              </a:rPr>
              <a:t>.</a:t>
            </a:r>
            <a:endParaRPr lang="en-US" sz="2100" spc="-100" dirty="0">
              <a:solidFill>
                <a:srgbClr val="000000"/>
              </a:solidFill>
              <a:latin typeface="Times New Roman" panose="02020603050405020304" pitchFamily="18" charset="0"/>
              <a:ea typeface="Times New Roman" panose="02020603050405020304" pitchFamily="18" charset="0"/>
            </a:endParaRPr>
          </a:p>
          <a:p>
            <a:pPr marL="342900" lvl="0" indent="-342900">
              <a:spcBef>
                <a:spcPts val="215"/>
              </a:spcBef>
              <a:spcAft>
                <a:spcPts val="0"/>
              </a:spcAft>
              <a:buClr>
                <a:srgbClr val="231F20"/>
              </a:buClr>
              <a:buSzPts val="1250"/>
              <a:buFont typeface="Times New Roman" panose="02020603050405020304" pitchFamily="18" charset="0"/>
              <a:buChar char="–"/>
              <a:tabLst>
                <a:tab pos="90170" algn="l"/>
              </a:tabLst>
            </a:pPr>
            <a:r>
              <a:rPr lang="en-US" sz="2100" dirty="0">
                <a:solidFill>
                  <a:srgbClr val="231F20"/>
                </a:solidFill>
                <a:latin typeface="Times New Roman" panose="02020603050405020304" pitchFamily="18" charset="0"/>
                <a:ea typeface="Times New Roman" panose="02020603050405020304" pitchFamily="18" charset="0"/>
              </a:rPr>
              <a:t>Sinh</a:t>
            </a:r>
            <a:r>
              <a:rPr lang="en-US" sz="2100" spc="-65" dirty="0">
                <a:solidFill>
                  <a:srgbClr val="231F20"/>
                </a:solidFill>
                <a:latin typeface="Times New Roman" panose="02020603050405020304" pitchFamily="18" charset="0"/>
                <a:ea typeface="Times New Roman" panose="02020603050405020304" pitchFamily="18" charset="0"/>
              </a:rPr>
              <a:t> </a:t>
            </a:r>
            <a:r>
              <a:rPr lang="en-US" sz="2100" spc="-20" dirty="0" err="1">
                <a:solidFill>
                  <a:srgbClr val="231F20"/>
                </a:solidFill>
                <a:latin typeface="Times New Roman" panose="02020603050405020304" pitchFamily="18" charset="0"/>
                <a:ea typeface="Times New Roman" panose="02020603050405020304" pitchFamily="18" charset="0"/>
              </a:rPr>
              <a:t>vật</a:t>
            </a:r>
            <a:r>
              <a:rPr lang="en-US" sz="2100" spc="-20" dirty="0">
                <a:solidFill>
                  <a:srgbClr val="231F20"/>
                </a:solidFill>
                <a:latin typeface="Times New Roman" panose="02020603050405020304" pitchFamily="18" charset="0"/>
                <a:ea typeface="Times New Roman" panose="02020603050405020304" pitchFamily="18" charset="0"/>
              </a:rPr>
              <a:t>:</a:t>
            </a:r>
            <a:endParaRPr lang="en-US" sz="2100" dirty="0">
              <a:solidFill>
                <a:srgbClr val="000000"/>
              </a:solidFill>
              <a:latin typeface="Times New Roman" panose="02020603050405020304" pitchFamily="18" charset="0"/>
              <a:ea typeface="Times New Roman" panose="02020603050405020304" pitchFamily="18" charset="0"/>
            </a:endParaRPr>
          </a:p>
          <a:p>
            <a:pPr marL="90170">
              <a:lnSpc>
                <a:spcPct val="115000"/>
              </a:lnSpc>
              <a:spcBef>
                <a:spcPts val="210"/>
              </a:spcBef>
              <a:spcAft>
                <a:spcPts val="0"/>
              </a:spcAft>
            </a:pPr>
            <a:r>
              <a:rPr lang="vi-VN" sz="2100" dirty="0">
                <a:solidFill>
                  <a:srgbClr val="231F20"/>
                </a:solidFill>
                <a:latin typeface="Times New Roman" panose="02020603050405020304" pitchFamily="18" charset="0"/>
                <a:ea typeface="Times New Roman" panose="02020603050405020304" pitchFamily="18" charset="0"/>
              </a:rPr>
              <a:t>+ Rừng có trữ lượng gỗ lớn, nhiều loài động, thực vật hoang dã, quý hiếm có ý nghĩa lớn về mặt khoa học và kinh tế.</a:t>
            </a:r>
            <a:endParaRPr lang="en-US" sz="2100" dirty="0">
              <a:latin typeface="Times New Roman" panose="02020603050405020304" pitchFamily="18" charset="0"/>
              <a:ea typeface="Times New Roman" panose="02020603050405020304" pitchFamily="18" charset="0"/>
            </a:endParaRPr>
          </a:p>
          <a:p>
            <a:r>
              <a:rPr lang="en-US" sz="2100" dirty="0">
                <a:solidFill>
                  <a:srgbClr val="231F20"/>
                </a:solidFill>
                <a:latin typeface="Times New Roman" panose="02020603050405020304" pitchFamily="18" charset="0"/>
                <a:ea typeface="Calibri" panose="020F0502020204030204" pitchFamily="34" charset="0"/>
              </a:rPr>
              <a:t> +</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Cảnh</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quan</a:t>
            </a:r>
            <a:r>
              <a:rPr lang="en-US" sz="2100" spc="-5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thiên</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nhiên</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hùng</a:t>
            </a:r>
            <a:r>
              <a:rPr lang="en-US" sz="2100" spc="-5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vĩ</a:t>
            </a:r>
            <a:r>
              <a:rPr lang="en-US" sz="2100" dirty="0">
                <a:solidFill>
                  <a:srgbClr val="231F20"/>
                </a:solidFill>
                <a:latin typeface="Times New Roman" panose="02020603050405020304" pitchFamily="18" charset="0"/>
                <a:ea typeface="Calibri" panose="020F0502020204030204" pitchFamily="34" charset="0"/>
              </a:rPr>
              <a:t>,</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độc</a:t>
            </a:r>
            <a:r>
              <a:rPr lang="en-US" sz="2100" spc="-5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đáo</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là</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thế</a:t>
            </a:r>
            <a:r>
              <a:rPr lang="en-US" sz="2100" spc="-5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mạnh</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phát</a:t>
            </a:r>
            <a:r>
              <a:rPr lang="en-US" sz="2100" spc="-5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triển</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a:solidFill>
                  <a:srgbClr val="231F20"/>
                </a:solidFill>
                <a:latin typeface="Times New Roman" panose="02020603050405020304" pitchFamily="18" charset="0"/>
                <a:ea typeface="Calibri" panose="020F0502020204030204" pitchFamily="34" charset="0"/>
              </a:rPr>
              <a:t>du</a:t>
            </a:r>
            <a:r>
              <a:rPr lang="en-US" sz="2100" spc="-55"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lịch</a:t>
            </a:r>
            <a:r>
              <a:rPr lang="en-US" sz="2100" spc="-50" dirty="0">
                <a:solidFill>
                  <a:srgbClr val="231F20"/>
                </a:solidFill>
                <a:latin typeface="Times New Roman" panose="02020603050405020304" pitchFamily="18" charset="0"/>
                <a:ea typeface="Calibri" panose="020F0502020204030204" pitchFamily="34" charset="0"/>
              </a:rPr>
              <a:t> </a:t>
            </a:r>
            <a:r>
              <a:rPr lang="en-US" sz="2100" dirty="0" err="1">
                <a:solidFill>
                  <a:srgbClr val="231F20"/>
                </a:solidFill>
                <a:latin typeface="Times New Roman" panose="02020603050405020304" pitchFamily="18" charset="0"/>
                <a:ea typeface="Calibri" panose="020F0502020204030204" pitchFamily="34" charset="0"/>
              </a:rPr>
              <a:t>sinh</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thái</a:t>
            </a:r>
            <a:r>
              <a:rPr lang="en-US" sz="2100" spc="-10" dirty="0">
                <a:solidFill>
                  <a:srgbClr val="231F20"/>
                </a:solidFill>
                <a:latin typeface="Times New Roman" panose="02020603050405020304" pitchFamily="18" charset="0"/>
                <a:ea typeface="Calibri" panose="020F0502020204030204" pitchFamily="34" charset="0"/>
              </a:rPr>
              <a:t>.</a:t>
            </a:r>
            <a:endParaRPr lang="en-US" sz="2100" dirty="0"/>
          </a:p>
        </p:txBody>
      </p:sp>
    </p:spTree>
    <p:extLst>
      <p:ext uri="{BB962C8B-B14F-4D97-AF65-F5344CB8AC3E}">
        <p14:creationId xmlns:p14="http://schemas.microsoft.com/office/powerpoint/2010/main" val="27586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 y="0"/>
            <a:ext cx="9144000" cy="415498"/>
          </a:xfrm>
          <a:prstGeom prst="rect">
            <a:avLst/>
          </a:prstGeom>
          <a:solidFill>
            <a:srgbClr val="FFFF00"/>
          </a:solidFill>
        </p:spPr>
        <p:txBody>
          <a:bodyPr wrap="square">
            <a:spAutoFit/>
          </a:bodyPr>
          <a:lstStyle/>
          <a:p>
            <a:pPr algn="ctr"/>
            <a:r>
              <a:rPr lang="en-US" sz="2100" b="1">
                <a:ln/>
                <a:solidFill>
                  <a:srgbClr val="FF0000"/>
                </a:solidFill>
                <a:latin typeface="Times New Roman" panose="02020603050405020304" pitchFamily="18" charset="0"/>
                <a:cs typeface="Times New Roman" panose="02020603050405020304" pitchFamily="18" charset="0"/>
              </a:rPr>
              <a:t>BÀI 17: VÙNG TÂY NGUYÊN (Tiết 1)</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 y="443340"/>
            <a:ext cx="1877437" cy="461665"/>
          </a:xfrm>
          <a:prstGeom prst="rect">
            <a:avLst/>
          </a:prstGeom>
        </p:spPr>
        <p:txBody>
          <a:bodyPr wrap="none">
            <a:spAutoFit/>
          </a:bodyPr>
          <a:lstStyle/>
          <a:p>
            <a:pPr marL="90170">
              <a:spcBef>
                <a:spcPts val="215"/>
              </a:spcBef>
              <a:spcAft>
                <a:spcPts val="0"/>
              </a:spcAft>
            </a:pPr>
            <a:r>
              <a:rPr lang="vi-VN" sz="2400" b="1">
                <a:solidFill>
                  <a:srgbClr val="FF0000"/>
                </a:solidFill>
                <a:latin typeface="Times New Roman" panose="02020603050405020304" pitchFamily="18" charset="0"/>
                <a:ea typeface="Times New Roman" panose="02020603050405020304" pitchFamily="18" charset="0"/>
              </a:rPr>
              <a:t>b)</a:t>
            </a:r>
            <a:r>
              <a:rPr lang="vi-VN" sz="2400" b="1" spc="5">
                <a:solidFill>
                  <a:srgbClr val="FF0000"/>
                </a:solidFill>
                <a:latin typeface="Times New Roman" panose="02020603050405020304" pitchFamily="18" charset="0"/>
                <a:ea typeface="Times New Roman" panose="02020603050405020304" pitchFamily="18" charset="0"/>
              </a:rPr>
              <a:t> </a:t>
            </a:r>
            <a:r>
              <a:rPr lang="vi-VN" sz="2400" b="1">
                <a:solidFill>
                  <a:srgbClr val="FF0000"/>
                </a:solidFill>
                <a:latin typeface="Times New Roman" panose="02020603050405020304" pitchFamily="18" charset="0"/>
                <a:ea typeface="Times New Roman" panose="02020603050405020304" pitchFamily="18" charset="0"/>
              </a:rPr>
              <a:t>Hạn</a:t>
            </a:r>
            <a:r>
              <a:rPr lang="vi-VN" sz="2400" b="1" spc="10">
                <a:solidFill>
                  <a:srgbClr val="FF0000"/>
                </a:solidFill>
                <a:latin typeface="Times New Roman" panose="02020603050405020304" pitchFamily="18" charset="0"/>
                <a:ea typeface="Times New Roman" panose="02020603050405020304" pitchFamily="18" charset="0"/>
              </a:rPr>
              <a:t> </a:t>
            </a:r>
            <a:r>
              <a:rPr lang="vi-VN" sz="2400" b="1" spc="-25">
                <a:solidFill>
                  <a:srgbClr val="FF0000"/>
                </a:solidFill>
                <a:latin typeface="Times New Roman" panose="02020603050405020304" pitchFamily="18" charset="0"/>
                <a:ea typeface="Times New Roman" panose="02020603050405020304" pitchFamily="18" charset="0"/>
              </a:rPr>
              <a:t>chế</a:t>
            </a:r>
            <a:r>
              <a:rPr lang="en-US" sz="2400" b="1" spc="-25">
                <a:solidFill>
                  <a:srgbClr val="FF0000"/>
                </a:solidFill>
                <a:latin typeface="Times New Roman" panose="02020603050405020304" pitchFamily="18" charset="0"/>
                <a:ea typeface="Times New Roman" panose="02020603050405020304" pitchFamily="18" charset="0"/>
              </a:rPr>
              <a:t>: </a:t>
            </a:r>
            <a:endParaRPr lang="en-US" sz="2400" b="1">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442689" y="1428750"/>
            <a:ext cx="8273862" cy="2457083"/>
          </a:xfrm>
          <a:prstGeom prst="rect">
            <a:avLst/>
          </a:prstGeom>
        </p:spPr>
        <p:txBody>
          <a:bodyPr wrap="square">
            <a:spAutoFit/>
          </a:bodyPr>
          <a:lstStyle/>
          <a:p>
            <a:pPr marL="342900" lvl="0" indent="-342900">
              <a:spcBef>
                <a:spcPts val="210"/>
              </a:spcBef>
              <a:spcAft>
                <a:spcPts val="0"/>
              </a:spcAft>
              <a:buClr>
                <a:srgbClr val="231F20"/>
              </a:buClr>
              <a:buSzPts val="1250"/>
              <a:buFontTx/>
              <a:buChar char="-"/>
              <a:tabLst>
                <a:tab pos="90170" algn="l"/>
              </a:tabLst>
            </a:pPr>
            <a:r>
              <a:rPr lang="en-US" sz="2100" dirty="0" err="1">
                <a:solidFill>
                  <a:srgbClr val="231F20"/>
                </a:solidFill>
                <a:latin typeface="Times New Roman" panose="02020603050405020304" pitchFamily="18" charset="0"/>
                <a:ea typeface="Times New Roman" panose="02020603050405020304" pitchFamily="18" charset="0"/>
              </a:rPr>
              <a:t>Đất</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đang</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bị</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suy</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thoái</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ảnh</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hưởng</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đến</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năng</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suất</a:t>
            </a:r>
            <a:r>
              <a:rPr lang="en-US" sz="2100" dirty="0">
                <a:solidFill>
                  <a:srgbClr val="231F20"/>
                </a:solidFill>
                <a:latin typeface="Times New Roman" panose="02020603050405020304" pitchFamily="18" charset="0"/>
                <a:ea typeface="Times New Roman" panose="02020603050405020304" pitchFamily="18" charset="0"/>
              </a:rPr>
              <a:t>,</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chất</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lượng</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cây</a:t>
            </a:r>
            <a:r>
              <a:rPr lang="en-US" sz="2100" spc="-35" dirty="0">
                <a:solidFill>
                  <a:srgbClr val="231F20"/>
                </a:solidFill>
                <a:latin typeface="Times New Roman" panose="02020603050405020304" pitchFamily="18" charset="0"/>
                <a:ea typeface="Times New Roman" panose="02020603050405020304" pitchFamily="18" charset="0"/>
              </a:rPr>
              <a:t> </a:t>
            </a:r>
            <a:r>
              <a:rPr lang="en-US" sz="2100" spc="-10" dirty="0" err="1">
                <a:solidFill>
                  <a:srgbClr val="231F20"/>
                </a:solidFill>
                <a:latin typeface="Times New Roman" panose="02020603050405020304" pitchFamily="18" charset="0"/>
                <a:ea typeface="Times New Roman" panose="02020603050405020304" pitchFamily="18" charset="0"/>
              </a:rPr>
              <a:t>trồng</a:t>
            </a:r>
            <a:r>
              <a:rPr lang="en-US" sz="2100" spc="-10" dirty="0">
                <a:solidFill>
                  <a:srgbClr val="231F20"/>
                </a:solidFill>
                <a:latin typeface="Times New Roman" panose="02020603050405020304" pitchFamily="18" charset="0"/>
                <a:ea typeface="Times New Roman" panose="02020603050405020304" pitchFamily="18" charset="0"/>
              </a:rPr>
              <a:t>.</a:t>
            </a:r>
          </a:p>
          <a:p>
            <a:pPr marL="342900" lvl="0" indent="-342900">
              <a:spcBef>
                <a:spcPts val="210"/>
              </a:spcBef>
              <a:spcAft>
                <a:spcPts val="0"/>
              </a:spcAft>
              <a:buClr>
                <a:srgbClr val="231F20"/>
              </a:buClr>
              <a:buSzPts val="1250"/>
              <a:buFontTx/>
              <a:buChar char="-"/>
              <a:tabLst>
                <a:tab pos="90170" algn="l"/>
              </a:tabLst>
            </a:pPr>
            <a:endParaRPr lang="en-US" sz="2100" dirty="0">
              <a:solidFill>
                <a:srgbClr val="000000"/>
              </a:solidFill>
              <a:latin typeface="Times New Roman" panose="02020603050405020304" pitchFamily="18" charset="0"/>
              <a:ea typeface="Times New Roman" panose="02020603050405020304" pitchFamily="18" charset="0"/>
            </a:endParaRPr>
          </a:p>
          <a:p>
            <a:pPr marL="342900" lvl="0" indent="-342900">
              <a:spcBef>
                <a:spcPts val="215"/>
              </a:spcBef>
              <a:spcAft>
                <a:spcPts val="0"/>
              </a:spcAft>
              <a:buClr>
                <a:srgbClr val="231F20"/>
              </a:buClr>
              <a:buSzPts val="1250"/>
              <a:buFontTx/>
              <a:buChar char="-"/>
              <a:tabLst>
                <a:tab pos="90170" algn="l"/>
              </a:tabLst>
            </a:pPr>
            <a:r>
              <a:rPr lang="en-US" sz="2100" dirty="0" err="1">
                <a:solidFill>
                  <a:srgbClr val="231F20"/>
                </a:solidFill>
                <a:latin typeface="Times New Roman" panose="02020603050405020304" pitchFamily="18" charset="0"/>
                <a:ea typeface="Times New Roman" panose="02020603050405020304" pitchFamily="18" charset="0"/>
              </a:rPr>
              <a:t>Mùa</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khô</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kéo</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dài</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dẫn</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tới</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nguy</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cơ</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thiếu</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nước</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sản</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xuất</a:t>
            </a:r>
            <a:r>
              <a:rPr lang="en-US" sz="2100" dirty="0">
                <a:solidFill>
                  <a:srgbClr val="231F20"/>
                </a:solidFill>
                <a:latin typeface="Times New Roman" panose="02020603050405020304" pitchFamily="18" charset="0"/>
                <a:ea typeface="Times New Roman" panose="02020603050405020304" pitchFamily="18" charset="0"/>
              </a:rPr>
              <a:t>,</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sinh</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hoạt</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và</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dirty="0" err="1">
                <a:solidFill>
                  <a:srgbClr val="231F20"/>
                </a:solidFill>
                <a:latin typeface="Times New Roman" panose="02020603050405020304" pitchFamily="18" charset="0"/>
                <a:ea typeface="Times New Roman" panose="02020603050405020304" pitchFamily="18" charset="0"/>
              </a:rPr>
              <a:t>cháy</a:t>
            </a:r>
            <a:r>
              <a:rPr lang="en-US" sz="2100" spc="-30" dirty="0">
                <a:solidFill>
                  <a:srgbClr val="231F20"/>
                </a:solidFill>
                <a:latin typeface="Times New Roman" panose="02020603050405020304" pitchFamily="18" charset="0"/>
                <a:ea typeface="Times New Roman" panose="02020603050405020304" pitchFamily="18" charset="0"/>
              </a:rPr>
              <a:t> </a:t>
            </a:r>
            <a:r>
              <a:rPr lang="en-US" sz="2100" spc="-10" dirty="0" err="1">
                <a:solidFill>
                  <a:srgbClr val="231F20"/>
                </a:solidFill>
                <a:latin typeface="Times New Roman" panose="02020603050405020304" pitchFamily="18" charset="0"/>
                <a:ea typeface="Times New Roman" panose="02020603050405020304" pitchFamily="18" charset="0"/>
              </a:rPr>
              <a:t>rừng</a:t>
            </a:r>
            <a:r>
              <a:rPr lang="en-US" sz="2100" spc="-10" dirty="0">
                <a:solidFill>
                  <a:srgbClr val="231F20"/>
                </a:solidFill>
                <a:latin typeface="Times New Roman" panose="02020603050405020304" pitchFamily="18" charset="0"/>
                <a:ea typeface="Times New Roman" panose="02020603050405020304" pitchFamily="18" charset="0"/>
              </a:rPr>
              <a:t>.</a:t>
            </a:r>
          </a:p>
          <a:p>
            <a:pPr marL="342900" lvl="0" indent="-342900">
              <a:spcBef>
                <a:spcPts val="215"/>
              </a:spcBef>
              <a:spcAft>
                <a:spcPts val="0"/>
              </a:spcAft>
              <a:buClr>
                <a:srgbClr val="231F20"/>
              </a:buClr>
              <a:buSzPts val="1250"/>
              <a:buFontTx/>
              <a:buChar char="-"/>
              <a:tabLst>
                <a:tab pos="90170" algn="l"/>
              </a:tabLst>
            </a:pPr>
            <a:endParaRPr lang="en-US" sz="2100" spc="-10" dirty="0">
              <a:solidFill>
                <a:srgbClr val="231F20"/>
              </a:solidFill>
              <a:latin typeface="Times New Roman" panose="02020603050405020304" pitchFamily="18" charset="0"/>
              <a:ea typeface="Calibri" panose="020F0502020204030204" pitchFamily="34" charset="0"/>
            </a:endParaRPr>
          </a:p>
          <a:p>
            <a:pPr marL="342900" lvl="0" indent="-342900">
              <a:spcBef>
                <a:spcPts val="215"/>
              </a:spcBef>
              <a:spcAft>
                <a:spcPts val="0"/>
              </a:spcAft>
              <a:buClr>
                <a:srgbClr val="231F20"/>
              </a:buClr>
              <a:buSzPts val="1250"/>
              <a:buFontTx/>
              <a:buChar char="-"/>
              <a:tabLst>
                <a:tab pos="90170" algn="l"/>
              </a:tabLst>
            </a:pPr>
            <a:r>
              <a:rPr lang="en-US" sz="2100" spc="-10" dirty="0" err="1">
                <a:solidFill>
                  <a:srgbClr val="231F20"/>
                </a:solidFill>
                <a:latin typeface="Times New Roman" panose="02020603050405020304" pitchFamily="18" charset="0"/>
                <a:ea typeface="Calibri" panose="020F0502020204030204" pitchFamily="34" charset="0"/>
              </a:rPr>
              <a:t>Nước</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ngầm</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nằm</a:t>
            </a:r>
            <a:r>
              <a:rPr lang="en-US" sz="2100" spc="-50"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sâu</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và</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có</a:t>
            </a:r>
            <a:r>
              <a:rPr lang="en-US" sz="2100" spc="-50"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sự</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suy</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giảm</a:t>
            </a:r>
            <a:r>
              <a:rPr lang="en-US" sz="2100" spc="-50"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về</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trữ</a:t>
            </a:r>
            <a:r>
              <a:rPr lang="en-US" sz="2100" spc="-50"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lượng</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gây</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khó</a:t>
            </a:r>
            <a:r>
              <a:rPr lang="en-US" sz="2100" spc="-50"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khăn</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cho</a:t>
            </a:r>
            <a:r>
              <a:rPr lang="en-US" sz="2100" spc="-55"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khai</a:t>
            </a:r>
            <a:r>
              <a:rPr lang="en-US" sz="2100" spc="-50" dirty="0">
                <a:solidFill>
                  <a:srgbClr val="231F20"/>
                </a:solidFill>
                <a:latin typeface="Times New Roman" panose="02020603050405020304" pitchFamily="18" charset="0"/>
                <a:ea typeface="Calibri" panose="020F0502020204030204" pitchFamily="34" charset="0"/>
              </a:rPr>
              <a:t> </a:t>
            </a:r>
            <a:r>
              <a:rPr lang="en-US" sz="2100" spc="-10" dirty="0" err="1">
                <a:solidFill>
                  <a:srgbClr val="231F20"/>
                </a:solidFill>
                <a:latin typeface="Times New Roman" panose="02020603050405020304" pitchFamily="18" charset="0"/>
                <a:ea typeface="Calibri" panose="020F0502020204030204" pitchFamily="34" charset="0"/>
              </a:rPr>
              <a:t>thác</a:t>
            </a:r>
            <a:r>
              <a:rPr lang="en-US" sz="2100" spc="-10" dirty="0">
                <a:solidFill>
                  <a:srgbClr val="231F20"/>
                </a:solidFill>
                <a:latin typeface="Times New Roman" panose="02020603050405020304" pitchFamily="18" charset="0"/>
                <a:ea typeface="Calibri" panose="020F0502020204030204" pitchFamily="34" charset="0"/>
              </a:rPr>
              <a:t>.</a:t>
            </a:r>
            <a:endParaRPr lang="en-US" sz="2100" dirty="0"/>
          </a:p>
        </p:txBody>
      </p:sp>
    </p:spTree>
    <p:extLst>
      <p:ext uri="{BB962C8B-B14F-4D97-AF65-F5344CB8AC3E}">
        <p14:creationId xmlns:p14="http://schemas.microsoft.com/office/powerpoint/2010/main" val="3030331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ISPRING_SLIDE_INDENT_LEVEL" val="0"/>
  <p:tag name="ISPRING_CUSTOM_TIMING_USED" val="1"/>
  <p:tag name="GENSWF_SLIDE_TITLE" val="TỰA BÀI"/>
  <p:tag name="ISPRING_PRESENTER_ID" val="{7257E5D0-9D30-4FF0-97B0-8B144157FD3C}"/>
  <p:tag name="ISPRING_SLIDE_ID_2" val="{86E28706-79C3-4FF9-A642-6C9FBFB2000F}"/>
  <p:tag name="GENSWF_ADVANCE_TIME" val="4.182"/>
</p:tagLst>
</file>

<file path=ppt/tags/tag2.xml><?xml version="1.0" encoding="utf-8"?>
<p:tagLst xmlns:a="http://schemas.openxmlformats.org/drawingml/2006/main" xmlns:r="http://schemas.openxmlformats.org/officeDocument/2006/relationships" xmlns:p="http://schemas.openxmlformats.org/presentationml/2006/main">
  <p:tag name="GENSWF_SLIDE_TITLE" val="MỤC TIÊU BÀI HỌC"/>
  <p:tag name="ISPRING_SLIDE_INDENT_LEVEL" val="0"/>
  <p:tag name="ISPRING_CUSTOM_TIMING_USED" val="0"/>
  <p:tag name="GENSWF_ADVANCE_TIME" val="0.0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2166</TotalTime>
  <Words>1690</Words>
  <Application>Microsoft Office PowerPoint</Application>
  <PresentationFormat>On-screen Show (16:9)</PresentationFormat>
  <Paragraphs>124</Paragraphs>
  <Slides>15</Slides>
  <Notes>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Calibri Light</vt:lpstr>
      <vt:lpstr>Times New Roman</vt:lpstr>
      <vt:lpstr>Tw Cen MT</vt:lpstr>
      <vt:lpstr>Custom Design</vt:lpstr>
      <vt:lpstr>2_Office Theme</vt:lpstr>
      <vt:lpstr>3_Office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Admin</cp:lastModifiedBy>
  <cp:revision>341</cp:revision>
  <dcterms:created xsi:type="dcterms:W3CDTF">2021-07-22T17:31:00Z</dcterms:created>
  <dcterms:modified xsi:type="dcterms:W3CDTF">2025-03-16T11:18:59Z</dcterms:modified>
</cp:coreProperties>
</file>