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Lst>
  <p:notesMasterIdLst>
    <p:notesMasterId r:id="rId18"/>
  </p:notesMasterIdLst>
  <p:sldIdLst>
    <p:sldId id="260" r:id="rId3"/>
    <p:sldId id="261" r:id="rId4"/>
    <p:sldId id="265" r:id="rId5"/>
    <p:sldId id="270" r:id="rId6"/>
    <p:sldId id="276" r:id="rId7"/>
    <p:sldId id="279" r:id="rId8"/>
    <p:sldId id="280" r:id="rId9"/>
    <p:sldId id="6414" r:id="rId10"/>
    <p:sldId id="737" r:id="rId11"/>
    <p:sldId id="740" r:id="rId12"/>
    <p:sldId id="6371" r:id="rId13"/>
    <p:sldId id="6416" r:id="rId14"/>
    <p:sldId id="6373" r:id="rId15"/>
    <p:sldId id="6420" r:id="rId16"/>
    <p:sldId id="6428" r:id="rId17"/>
  </p:sldIdLst>
  <p:sldSz cx="12192000" cy="6858000"/>
  <p:notesSz cx="6858000" cy="9144000"/>
  <p:embeddedFontLst>
    <p:embeddedFont>
      <p:font typeface="#9Slide07 IcielBaliho Script" panose="020B0604020202020204" charset="0"/>
      <p:regular r:id="rId19"/>
    </p:embeddedFont>
    <p:embeddedFont>
      <p:font typeface="Roboto Condensed" panose="02000000000000000000" pitchFamily="2"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02F4"/>
    <a:srgbClr val="99E4FF"/>
    <a:srgbClr val="9933FF"/>
    <a:srgbClr val="FF9900"/>
    <a:srgbClr val="FFF2CC"/>
    <a:srgbClr val="FF0066"/>
    <a:srgbClr val="FF00FF"/>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Kiểu Sáng 3 - Màu chủ đề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Kiểu Sáng 2 - Màu chủ đề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3210" autoAdjust="0"/>
  </p:normalViewPr>
  <p:slideViewPr>
    <p:cSldViewPr snapToGrid="0">
      <p:cViewPr varScale="1">
        <p:scale>
          <a:sx n="79" d="100"/>
          <a:sy n="79" d="100"/>
        </p:scale>
        <p:origin x="71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803808-03BB-41B0-BF90-1C7CE32CE1F0}" type="datetimeFigureOut">
              <a:rPr lang="en-US" smtClean="0"/>
              <a:t>3/16/2025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D108C-F503-40F9-A2DC-CBDA8EA14BCB}" type="slidenum">
              <a:rPr lang="en-US" smtClean="0"/>
              <a:t>‹#›</a:t>
            </a:fld>
            <a:endParaRPr lang="en-US"/>
          </a:p>
        </p:txBody>
      </p:sp>
    </p:spTree>
    <p:extLst>
      <p:ext uri="{BB962C8B-B14F-4D97-AF65-F5344CB8AC3E}">
        <p14:creationId xmlns:p14="http://schemas.microsoft.com/office/powerpoint/2010/main" val="3693644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4ABD108C-F503-40F9-A2DC-CBDA8EA14BCB}" type="slidenum">
              <a:rPr lang="en-US" smtClean="0"/>
              <a:t>8</a:t>
            </a:fld>
            <a:endParaRPr lang="en-US"/>
          </a:p>
        </p:txBody>
      </p:sp>
    </p:spTree>
    <p:extLst>
      <p:ext uri="{BB962C8B-B14F-4D97-AF65-F5344CB8AC3E}">
        <p14:creationId xmlns:p14="http://schemas.microsoft.com/office/powerpoint/2010/main" val="431124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C96B72E-1FCB-7713-C7CA-C4234B6D6DB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BA383A7-DAF5-C961-0236-EC843BEF8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082945-ABB5-154A-BB8D-72CD1C105263}"/>
              </a:ext>
            </a:extLst>
          </p:cNvPr>
          <p:cNvSpPr>
            <a:spLocks noGrp="1"/>
          </p:cNvSpPr>
          <p:nvPr>
            <p:ph type="dt" sz="half" idx="10"/>
          </p:nvPr>
        </p:nvSpPr>
        <p:spPr/>
        <p:txBody>
          <a:bodyPr/>
          <a:lstStyle/>
          <a:p>
            <a:fld id="{EB10E7E9-26CE-4AFF-8856-3E603C7CB0EE}" type="datetimeFigureOut">
              <a:rPr lang="en-US" smtClean="0"/>
              <a:t>3/16/2025</a:t>
            </a:fld>
            <a:endParaRPr lang="en-US"/>
          </a:p>
        </p:txBody>
      </p:sp>
      <p:sp>
        <p:nvSpPr>
          <p:cNvPr id="5" name="Chỗ dành sẵn cho Chân trang 4">
            <a:extLst>
              <a:ext uri="{FF2B5EF4-FFF2-40B4-BE49-F238E27FC236}">
                <a16:creationId xmlns:a16="http://schemas.microsoft.com/office/drawing/2014/main" id="{B5E5202D-5897-1AA0-32FC-A52692D0524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99A5C27-A918-BD30-133B-2B71D253B601}"/>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14797658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6571B6-5533-A845-5D52-D71D6B1F83E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B562B4-92AC-3E89-1A4B-323B69ED5E4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056045A-E134-76A7-2C97-A3251BA2AACE}"/>
              </a:ext>
            </a:extLst>
          </p:cNvPr>
          <p:cNvSpPr>
            <a:spLocks noGrp="1"/>
          </p:cNvSpPr>
          <p:nvPr>
            <p:ph type="dt" sz="half" idx="10"/>
          </p:nvPr>
        </p:nvSpPr>
        <p:spPr/>
        <p:txBody>
          <a:bodyPr/>
          <a:lstStyle/>
          <a:p>
            <a:fld id="{EB10E7E9-26CE-4AFF-8856-3E603C7CB0EE}" type="datetimeFigureOut">
              <a:rPr lang="en-US" smtClean="0"/>
              <a:t>3/16/2025</a:t>
            </a:fld>
            <a:endParaRPr lang="en-US"/>
          </a:p>
        </p:txBody>
      </p:sp>
      <p:sp>
        <p:nvSpPr>
          <p:cNvPr id="5" name="Chỗ dành sẵn cho Chân trang 4">
            <a:extLst>
              <a:ext uri="{FF2B5EF4-FFF2-40B4-BE49-F238E27FC236}">
                <a16:creationId xmlns:a16="http://schemas.microsoft.com/office/drawing/2014/main" id="{419CE925-92DC-E837-1763-DE029320241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FBD5CA-F180-5AB6-1DDA-F4886DA9FA43}"/>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145889160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F36C829-BE0D-C915-5CD3-E75F97B4691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333F0F8-6FD4-8757-F0CB-602A2A9AE48F}"/>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114AA5C-4864-AFF2-6569-ACD48B32AD39}"/>
              </a:ext>
            </a:extLst>
          </p:cNvPr>
          <p:cNvSpPr>
            <a:spLocks noGrp="1"/>
          </p:cNvSpPr>
          <p:nvPr>
            <p:ph type="dt" sz="half" idx="10"/>
          </p:nvPr>
        </p:nvSpPr>
        <p:spPr/>
        <p:txBody>
          <a:bodyPr/>
          <a:lstStyle/>
          <a:p>
            <a:fld id="{EB10E7E9-26CE-4AFF-8856-3E603C7CB0EE}" type="datetimeFigureOut">
              <a:rPr lang="en-US" smtClean="0"/>
              <a:t>3/16/2025</a:t>
            </a:fld>
            <a:endParaRPr lang="en-US"/>
          </a:p>
        </p:txBody>
      </p:sp>
      <p:sp>
        <p:nvSpPr>
          <p:cNvPr id="5" name="Chỗ dành sẵn cho Chân trang 4">
            <a:extLst>
              <a:ext uri="{FF2B5EF4-FFF2-40B4-BE49-F238E27FC236}">
                <a16:creationId xmlns:a16="http://schemas.microsoft.com/office/drawing/2014/main" id="{82B60EF9-214C-46A6-858F-8949FCE9D25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B8ECEC6-F773-0BBD-7E59-B377B4601AC1}"/>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425991630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3/16/2025</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0689977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a:xfrm>
            <a:off x="838200" y="410368"/>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3/16/2025</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45331818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3/16/2025</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40482319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a:xfrm>
            <a:off x="838200" y="410368"/>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3/16/2025</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32770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3/16/2025</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80129869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a:xfrm>
            <a:off x="838200" y="410368"/>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3/16/2025</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75023931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3/16/2025</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2631845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3/16/2025</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1819871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1D6F503-E404-3AA7-1E7E-ABC453C1E39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85E1759-A8E9-D55D-0450-8701C8F8043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BD035BC-53A0-CD7C-1138-A8845766408B}"/>
              </a:ext>
            </a:extLst>
          </p:cNvPr>
          <p:cNvSpPr>
            <a:spLocks noGrp="1"/>
          </p:cNvSpPr>
          <p:nvPr>
            <p:ph type="dt" sz="half" idx="10"/>
          </p:nvPr>
        </p:nvSpPr>
        <p:spPr/>
        <p:txBody>
          <a:bodyPr/>
          <a:lstStyle/>
          <a:p>
            <a:fld id="{EB10E7E9-26CE-4AFF-8856-3E603C7CB0EE}" type="datetimeFigureOut">
              <a:rPr lang="en-US" smtClean="0"/>
              <a:t>3/16/2025</a:t>
            </a:fld>
            <a:endParaRPr lang="en-US"/>
          </a:p>
        </p:txBody>
      </p:sp>
      <p:sp>
        <p:nvSpPr>
          <p:cNvPr id="5" name="Chỗ dành sẵn cho Chân trang 4">
            <a:extLst>
              <a:ext uri="{FF2B5EF4-FFF2-40B4-BE49-F238E27FC236}">
                <a16:creationId xmlns:a16="http://schemas.microsoft.com/office/drawing/2014/main" id="{F4F55D51-7CA5-FE43-4816-4656FACA1F5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B5C1B6B-3332-4511-2C47-D5BC21C3A59D}"/>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299328423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3/16/2025</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55343707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a:xfrm>
            <a:off x="838200" y="410368"/>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3/16/2025</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03314869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3/16/2025</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057422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82470A-15E8-4612-9F38-43670A33107E}"/>
              </a:ext>
            </a:extLst>
          </p:cNvPr>
          <p:cNvSpPr>
            <a:spLocks noGrp="1"/>
          </p:cNvSpPr>
          <p:nvPr>
            <p:ph type="pic" sz="quarter" idx="10"/>
          </p:nvPr>
        </p:nvSpPr>
        <p:spPr>
          <a:xfrm>
            <a:off x="629585" y="689546"/>
            <a:ext cx="10972801" cy="5486402"/>
          </a:xfrm>
          <a:custGeom>
            <a:avLst/>
            <a:gdLst>
              <a:gd name="connsiteX0" fmla="*/ 0 w 10972801"/>
              <a:gd name="connsiteY0" fmla="*/ 0 h 5486402"/>
              <a:gd name="connsiteX1" fmla="*/ 10972801 w 10972801"/>
              <a:gd name="connsiteY1" fmla="*/ 0 h 5486402"/>
              <a:gd name="connsiteX2" fmla="*/ 10972801 w 10972801"/>
              <a:gd name="connsiteY2" fmla="*/ 5486402 h 5486402"/>
              <a:gd name="connsiteX3" fmla="*/ 0 w 10972801"/>
              <a:gd name="connsiteY3" fmla="*/ 5486402 h 5486402"/>
            </a:gdLst>
            <a:ahLst/>
            <a:cxnLst>
              <a:cxn ang="0">
                <a:pos x="connsiteX0" y="connsiteY0"/>
              </a:cxn>
              <a:cxn ang="0">
                <a:pos x="connsiteX1" y="connsiteY1"/>
              </a:cxn>
              <a:cxn ang="0">
                <a:pos x="connsiteX2" y="connsiteY2"/>
              </a:cxn>
              <a:cxn ang="0">
                <a:pos x="connsiteX3" y="connsiteY3"/>
              </a:cxn>
            </a:cxnLst>
            <a:rect l="l" t="t" r="r" b="b"/>
            <a:pathLst>
              <a:path w="10972801" h="5486402">
                <a:moveTo>
                  <a:pt x="0" y="0"/>
                </a:moveTo>
                <a:lnTo>
                  <a:pt x="10972801" y="0"/>
                </a:lnTo>
                <a:lnTo>
                  <a:pt x="10972801" y="5486402"/>
                </a:lnTo>
                <a:lnTo>
                  <a:pt x="0" y="5486402"/>
                </a:lnTo>
                <a:close/>
              </a:path>
            </a:pathLst>
          </a:custGeom>
        </p:spPr>
        <p:txBody>
          <a:bodyPr wrap="square">
            <a:noAutofit/>
          </a:bodyPr>
          <a:lstStyle/>
          <a:p>
            <a:endParaRPr lang="en-US"/>
          </a:p>
        </p:txBody>
      </p:sp>
    </p:spTree>
    <p:extLst>
      <p:ext uri="{BB962C8B-B14F-4D97-AF65-F5344CB8AC3E}">
        <p14:creationId xmlns:p14="http://schemas.microsoft.com/office/powerpoint/2010/main" val="87997778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lumns 1">
  <p:cSld name="Two Columns 1">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808700" y="653497"/>
            <a:ext cx="10558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34" name="Google Shape;134;p20"/>
          <p:cNvSpPr txBox="1">
            <a:spLocks noGrp="1"/>
          </p:cNvSpPr>
          <p:nvPr>
            <p:ph type="title" idx="2"/>
          </p:nvPr>
        </p:nvSpPr>
        <p:spPr>
          <a:xfrm>
            <a:off x="2892400" y="2279467"/>
            <a:ext cx="2829200" cy="763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1800"/>
              <a:buNone/>
              <a:defRPr sz="4000">
                <a:solidFill>
                  <a:schemeClr val="lt1"/>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35" name="Google Shape;135;p20"/>
          <p:cNvSpPr txBox="1">
            <a:spLocks noGrp="1"/>
          </p:cNvSpPr>
          <p:nvPr>
            <p:ph type="subTitle" idx="1"/>
          </p:nvPr>
        </p:nvSpPr>
        <p:spPr>
          <a:xfrm>
            <a:off x="2892400" y="3429001"/>
            <a:ext cx="2829200" cy="1601200"/>
          </a:xfrm>
          <a:prstGeom prst="rect">
            <a:avLst/>
          </a:prstGeom>
          <a:solidFill>
            <a:schemeClr val="accent4"/>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0"/>
          <p:cNvSpPr txBox="1">
            <a:spLocks noGrp="1"/>
          </p:cNvSpPr>
          <p:nvPr>
            <p:ph type="title" idx="3"/>
          </p:nvPr>
        </p:nvSpPr>
        <p:spPr>
          <a:xfrm>
            <a:off x="6470400" y="3050328"/>
            <a:ext cx="2829200" cy="763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1800"/>
              <a:buNone/>
              <a:defRPr sz="4000">
                <a:solidFill>
                  <a:schemeClr val="lt1"/>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37" name="Google Shape;137;p20"/>
          <p:cNvSpPr txBox="1">
            <a:spLocks noGrp="1"/>
          </p:cNvSpPr>
          <p:nvPr>
            <p:ph type="subTitle" idx="4"/>
          </p:nvPr>
        </p:nvSpPr>
        <p:spPr>
          <a:xfrm>
            <a:off x="6470400" y="4194556"/>
            <a:ext cx="2829200" cy="1601200"/>
          </a:xfrm>
          <a:prstGeom prst="rect">
            <a:avLst/>
          </a:prstGeom>
          <a:solidFill>
            <a:schemeClr val="accent4"/>
          </a:solid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20"/>
          <p:cNvSpPr/>
          <p:nvPr/>
        </p:nvSpPr>
        <p:spPr>
          <a:xfrm>
            <a:off x="-254000" y="4982284"/>
            <a:ext cx="3302000" cy="2015433"/>
          </a:xfrm>
          <a:custGeom>
            <a:avLst/>
            <a:gdLst/>
            <a:ahLst/>
            <a:cxnLst/>
            <a:rect l="l" t="t" r="r" b="b"/>
            <a:pathLst>
              <a:path w="99060" h="60463" extrusionOk="0">
                <a:moveTo>
                  <a:pt x="0" y="5980"/>
                </a:moveTo>
                <a:cubicBezTo>
                  <a:pt x="12213" y="-3180"/>
                  <a:pt x="41145" y="-2222"/>
                  <a:pt x="45339" y="12457"/>
                </a:cubicBezTo>
                <a:cubicBezTo>
                  <a:pt x="46820" y="17641"/>
                  <a:pt x="45535" y="24944"/>
                  <a:pt x="41148" y="28078"/>
                </a:cubicBezTo>
                <a:cubicBezTo>
                  <a:pt x="39089" y="29549"/>
                  <a:pt x="35164" y="27989"/>
                  <a:pt x="33909" y="25792"/>
                </a:cubicBezTo>
                <a:cubicBezTo>
                  <a:pt x="32870" y="23973"/>
                  <a:pt x="33446" y="20358"/>
                  <a:pt x="35433" y="19696"/>
                </a:cubicBezTo>
                <a:cubicBezTo>
                  <a:pt x="43656" y="16955"/>
                  <a:pt x="54831" y="18520"/>
                  <a:pt x="60960" y="24649"/>
                </a:cubicBezTo>
                <a:cubicBezTo>
                  <a:pt x="69254" y="32943"/>
                  <a:pt x="72097" y="45692"/>
                  <a:pt x="80391" y="53986"/>
                </a:cubicBezTo>
                <a:cubicBezTo>
                  <a:pt x="85049" y="58644"/>
                  <a:pt x="93169" y="57517"/>
                  <a:pt x="99060" y="60463"/>
                </a:cubicBezTo>
              </a:path>
            </a:pathLst>
          </a:custGeom>
          <a:noFill/>
          <a:ln w="38100" cap="flat" cmpd="sng">
            <a:solidFill>
              <a:schemeClr val="accent4"/>
            </a:solidFill>
            <a:prstDash val="dash"/>
            <a:round/>
            <a:headEnd type="none" w="med" len="med"/>
            <a:tailEnd type="none" w="med" len="med"/>
          </a:ln>
        </p:spPr>
      </p:sp>
      <p:sp>
        <p:nvSpPr>
          <p:cNvPr id="139" name="Google Shape;139;p20"/>
          <p:cNvSpPr/>
          <p:nvPr/>
        </p:nvSpPr>
        <p:spPr>
          <a:xfrm>
            <a:off x="10564861" y="1320801"/>
            <a:ext cx="1843033" cy="3492500"/>
          </a:xfrm>
          <a:custGeom>
            <a:avLst/>
            <a:gdLst/>
            <a:ahLst/>
            <a:cxnLst/>
            <a:rect l="l" t="t" r="r" b="b"/>
            <a:pathLst>
              <a:path w="55291" h="104775" extrusionOk="0">
                <a:moveTo>
                  <a:pt x="53767" y="0"/>
                </a:moveTo>
                <a:cubicBezTo>
                  <a:pt x="52109" y="11606"/>
                  <a:pt x="37989" y="19258"/>
                  <a:pt x="26716" y="22479"/>
                </a:cubicBezTo>
                <a:cubicBezTo>
                  <a:pt x="17320" y="25163"/>
                  <a:pt x="4147" y="27012"/>
                  <a:pt x="808" y="36195"/>
                </a:cubicBezTo>
                <a:cubicBezTo>
                  <a:pt x="-3391" y="47742"/>
                  <a:pt x="10039" y="59896"/>
                  <a:pt x="19096" y="68199"/>
                </a:cubicBezTo>
                <a:cubicBezTo>
                  <a:pt x="28194" y="76539"/>
                  <a:pt x="34372" y="87666"/>
                  <a:pt x="43099" y="96393"/>
                </a:cubicBezTo>
                <a:cubicBezTo>
                  <a:pt x="46586" y="99880"/>
                  <a:pt x="51804" y="101288"/>
                  <a:pt x="55291" y="104775"/>
                </a:cubicBezTo>
              </a:path>
            </a:pathLst>
          </a:custGeom>
          <a:noFill/>
          <a:ln w="38100" cap="flat" cmpd="sng">
            <a:solidFill>
              <a:schemeClr val="accent4"/>
            </a:solidFill>
            <a:prstDash val="dash"/>
            <a:round/>
            <a:headEnd type="none" w="med" len="med"/>
            <a:tailEnd type="none" w="med" len="med"/>
          </a:ln>
        </p:spPr>
      </p:sp>
    </p:spTree>
    <p:extLst>
      <p:ext uri="{BB962C8B-B14F-4D97-AF65-F5344CB8AC3E}">
        <p14:creationId xmlns:p14="http://schemas.microsoft.com/office/powerpoint/2010/main" val="25921527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p:nvPr/>
        </p:nvSpPr>
        <p:spPr>
          <a:xfrm rot="120236">
            <a:off x="6029621" y="-85251"/>
            <a:ext cx="6302809" cy="1704861"/>
          </a:xfrm>
          <a:custGeom>
            <a:avLst/>
            <a:gdLst/>
            <a:ahLst/>
            <a:cxnLst/>
            <a:rect l="l" t="t" r="r" b="b"/>
            <a:pathLst>
              <a:path w="182649" h="63284" extrusionOk="0">
                <a:moveTo>
                  <a:pt x="182649" y="2302"/>
                </a:moveTo>
                <a:cubicBezTo>
                  <a:pt x="179506" y="-1888"/>
                  <a:pt x="172180" y="979"/>
                  <a:pt x="166960" y="1414"/>
                </a:cubicBezTo>
                <a:cubicBezTo>
                  <a:pt x="159029" y="2075"/>
                  <a:pt x="149794" y="2892"/>
                  <a:pt x="144166" y="8519"/>
                </a:cubicBezTo>
                <a:cubicBezTo>
                  <a:pt x="130652" y="22029"/>
                  <a:pt x="136093" y="51480"/>
                  <a:pt x="119003" y="60028"/>
                </a:cubicBezTo>
                <a:cubicBezTo>
                  <a:pt x="109695" y="64684"/>
                  <a:pt x="96245" y="63313"/>
                  <a:pt x="87920" y="57067"/>
                </a:cubicBezTo>
                <a:cubicBezTo>
                  <a:pt x="78959" y="50344"/>
                  <a:pt x="70296" y="41186"/>
                  <a:pt x="59205" y="39602"/>
                </a:cubicBezTo>
                <a:cubicBezTo>
                  <a:pt x="38163" y="36597"/>
                  <a:pt x="20164" y="56563"/>
                  <a:pt x="0" y="63284"/>
                </a:cubicBezTo>
              </a:path>
            </a:pathLst>
          </a:custGeom>
          <a:noFill/>
          <a:ln w="38100" cap="flat" cmpd="sng">
            <a:solidFill>
              <a:schemeClr val="accent4"/>
            </a:solidFill>
            <a:prstDash val="dash"/>
            <a:round/>
            <a:headEnd type="none" w="med" len="med"/>
            <a:tailEnd type="oval" w="med" len="med"/>
          </a:ln>
        </p:spPr>
      </p:sp>
      <p:sp>
        <p:nvSpPr>
          <p:cNvPr id="34" name="Google Shape;34;p7"/>
          <p:cNvSpPr txBox="1">
            <a:spLocks noGrp="1"/>
          </p:cNvSpPr>
          <p:nvPr>
            <p:ph type="title"/>
          </p:nvPr>
        </p:nvSpPr>
        <p:spPr>
          <a:xfrm>
            <a:off x="7084800" y="3354233"/>
            <a:ext cx="3167600" cy="8880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40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5" name="Google Shape;35;p7"/>
          <p:cNvSpPr txBox="1">
            <a:spLocks noGrp="1"/>
          </p:cNvSpPr>
          <p:nvPr>
            <p:ph type="body" idx="1"/>
          </p:nvPr>
        </p:nvSpPr>
        <p:spPr>
          <a:xfrm>
            <a:off x="7084800" y="4118567"/>
            <a:ext cx="3167600" cy="1216400"/>
          </a:xfrm>
          <a:prstGeom prst="rect">
            <a:avLst/>
          </a:prstGeom>
          <a:noFill/>
        </p:spPr>
        <p:txBody>
          <a:bodyPr spcFirstLastPara="1" wrap="square" lIns="91425" tIns="91425" rIns="91425" bIns="91425" anchor="t" anchorCtr="0">
            <a:noAutofit/>
          </a:bodyPr>
          <a:lstStyle>
            <a:lvl1pPr marL="609585" lvl="0" indent="-406390" rtl="0">
              <a:spcBef>
                <a:spcPts val="0"/>
              </a:spcBef>
              <a:spcAft>
                <a:spcPts val="0"/>
              </a:spcAft>
              <a:buSzPts val="1200"/>
              <a:buChar char="●"/>
              <a:defRPr>
                <a:solidFill>
                  <a:schemeClr val="dk1"/>
                </a:solidFill>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67987525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lumns 1">
  <p:cSld name="Three Columns 1">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778467" y="798533"/>
            <a:ext cx="5317600" cy="862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rgbClr val="000000"/>
              </a:buClr>
              <a:buSzPts val="40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17" name="Google Shape;117;p18"/>
          <p:cNvSpPr txBox="1">
            <a:spLocks noGrp="1"/>
          </p:cNvSpPr>
          <p:nvPr>
            <p:ph type="title" idx="2"/>
          </p:nvPr>
        </p:nvSpPr>
        <p:spPr>
          <a:xfrm>
            <a:off x="1704087" y="2212407"/>
            <a:ext cx="3375600" cy="560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3333">
                <a:solidFill>
                  <a:schemeClr val="dk1"/>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18" name="Google Shape;118;p18"/>
          <p:cNvSpPr txBox="1">
            <a:spLocks noGrp="1"/>
          </p:cNvSpPr>
          <p:nvPr>
            <p:ph type="subTitle" idx="1"/>
          </p:nvPr>
        </p:nvSpPr>
        <p:spPr>
          <a:xfrm>
            <a:off x="1704067" y="2772800"/>
            <a:ext cx="3782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8"/>
          <p:cNvSpPr txBox="1">
            <a:spLocks noGrp="1"/>
          </p:cNvSpPr>
          <p:nvPr>
            <p:ph type="title" idx="3"/>
          </p:nvPr>
        </p:nvSpPr>
        <p:spPr>
          <a:xfrm>
            <a:off x="1704073" y="3618072"/>
            <a:ext cx="3375600" cy="560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3333">
                <a:solidFill>
                  <a:schemeClr val="dk1"/>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0" name="Google Shape;120;p18"/>
          <p:cNvSpPr txBox="1">
            <a:spLocks noGrp="1"/>
          </p:cNvSpPr>
          <p:nvPr>
            <p:ph type="subTitle" idx="4"/>
          </p:nvPr>
        </p:nvSpPr>
        <p:spPr>
          <a:xfrm>
            <a:off x="1704067" y="4149125"/>
            <a:ext cx="3782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8"/>
          <p:cNvSpPr txBox="1">
            <a:spLocks noGrp="1"/>
          </p:cNvSpPr>
          <p:nvPr>
            <p:ph type="title" idx="5"/>
          </p:nvPr>
        </p:nvSpPr>
        <p:spPr>
          <a:xfrm>
            <a:off x="1704087" y="4994408"/>
            <a:ext cx="3375600" cy="560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800"/>
              <a:buNone/>
              <a:defRPr sz="3333">
                <a:solidFill>
                  <a:schemeClr val="dk1"/>
                </a:solidFill>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122" name="Google Shape;122;p18"/>
          <p:cNvSpPr txBox="1">
            <a:spLocks noGrp="1"/>
          </p:cNvSpPr>
          <p:nvPr>
            <p:ph type="subTitle" idx="6"/>
          </p:nvPr>
        </p:nvSpPr>
        <p:spPr>
          <a:xfrm>
            <a:off x="1704067" y="5554800"/>
            <a:ext cx="3782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8"/>
          <p:cNvSpPr/>
          <p:nvPr/>
        </p:nvSpPr>
        <p:spPr>
          <a:xfrm rot="4024234">
            <a:off x="620427" y="-1853940"/>
            <a:ext cx="140131" cy="4766589"/>
          </a:xfrm>
          <a:custGeom>
            <a:avLst/>
            <a:gdLst/>
            <a:ahLst/>
            <a:cxnLst/>
            <a:rect l="l" t="t" r="r" b="b"/>
            <a:pathLst>
              <a:path w="11059" h="227968" extrusionOk="0">
                <a:moveTo>
                  <a:pt x="10255" y="0"/>
                </a:moveTo>
                <a:cubicBezTo>
                  <a:pt x="7659" y="10386"/>
                  <a:pt x="6859" y="21427"/>
                  <a:pt x="8187" y="32050"/>
                </a:cubicBezTo>
                <a:cubicBezTo>
                  <a:pt x="9066" y="39079"/>
                  <a:pt x="11456" y="46372"/>
                  <a:pt x="9738" y="53244"/>
                </a:cubicBezTo>
                <a:cubicBezTo>
                  <a:pt x="6999" y="64197"/>
                  <a:pt x="-2017" y="74790"/>
                  <a:pt x="433" y="85811"/>
                </a:cubicBezTo>
                <a:cubicBezTo>
                  <a:pt x="3589" y="100008"/>
                  <a:pt x="8968" y="113768"/>
                  <a:pt x="10772" y="128200"/>
                </a:cubicBezTo>
                <a:cubicBezTo>
                  <a:pt x="11918" y="137364"/>
                  <a:pt x="6636" y="146361"/>
                  <a:pt x="6636" y="155597"/>
                </a:cubicBezTo>
                <a:cubicBezTo>
                  <a:pt x="6636" y="165816"/>
                  <a:pt x="11743" y="176076"/>
                  <a:pt x="9738" y="186097"/>
                </a:cubicBezTo>
                <a:cubicBezTo>
                  <a:pt x="8831" y="190631"/>
                  <a:pt x="4108" y="193915"/>
                  <a:pt x="3535" y="198503"/>
                </a:cubicBezTo>
                <a:cubicBezTo>
                  <a:pt x="2302" y="208370"/>
                  <a:pt x="8187" y="218025"/>
                  <a:pt x="8187" y="227968"/>
                </a:cubicBezTo>
              </a:path>
            </a:pathLst>
          </a:custGeom>
          <a:noFill/>
          <a:ln w="38100" cap="flat" cmpd="sng">
            <a:solidFill>
              <a:schemeClr val="accent4"/>
            </a:solidFill>
            <a:prstDash val="dash"/>
            <a:round/>
            <a:headEnd type="none" w="med" len="med"/>
            <a:tailEnd type="none" w="med" len="med"/>
          </a:ln>
        </p:spPr>
      </p:sp>
    </p:spTree>
    <p:extLst>
      <p:ext uri="{BB962C8B-B14F-4D97-AF65-F5344CB8AC3E}">
        <p14:creationId xmlns:p14="http://schemas.microsoft.com/office/powerpoint/2010/main" val="52064252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B4B9AA-FDB9-E08A-B53B-40BED3822A4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3626C19-1B50-B95D-E887-980745EE58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DBD43F-0C76-3664-7C2C-F7D8711B49C3}"/>
              </a:ext>
            </a:extLst>
          </p:cNvPr>
          <p:cNvSpPr>
            <a:spLocks noGrp="1"/>
          </p:cNvSpPr>
          <p:nvPr>
            <p:ph type="dt" sz="half" idx="10"/>
          </p:nvPr>
        </p:nvSpPr>
        <p:spPr/>
        <p:txBody>
          <a:bodyPr/>
          <a:lstStyle/>
          <a:p>
            <a:fld id="{EB10E7E9-26CE-4AFF-8856-3E603C7CB0EE}" type="datetimeFigureOut">
              <a:rPr lang="en-US" smtClean="0"/>
              <a:t>3/16/2025</a:t>
            </a:fld>
            <a:endParaRPr lang="en-US"/>
          </a:p>
        </p:txBody>
      </p:sp>
      <p:sp>
        <p:nvSpPr>
          <p:cNvPr id="5" name="Chỗ dành sẵn cho Chân trang 4">
            <a:extLst>
              <a:ext uri="{FF2B5EF4-FFF2-40B4-BE49-F238E27FC236}">
                <a16:creationId xmlns:a16="http://schemas.microsoft.com/office/drawing/2014/main" id="{BC4DE1BB-D4DE-24F7-B48C-9D9BE70E4DE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9501BA3-075B-6EA1-BB02-B6E671485D03}"/>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215632837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AE86539-B178-BA51-9D40-7A4BE5D4015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63CC8BF-3873-CF21-657D-72D1AC607B9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4F05288-E635-A01E-D949-50FF449ECA7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3F1721AC-7ED7-5283-7424-4E69BB9A6334}"/>
              </a:ext>
            </a:extLst>
          </p:cNvPr>
          <p:cNvSpPr>
            <a:spLocks noGrp="1"/>
          </p:cNvSpPr>
          <p:nvPr>
            <p:ph type="dt" sz="half" idx="10"/>
          </p:nvPr>
        </p:nvSpPr>
        <p:spPr/>
        <p:txBody>
          <a:bodyPr/>
          <a:lstStyle/>
          <a:p>
            <a:fld id="{EB10E7E9-26CE-4AFF-8856-3E603C7CB0EE}" type="datetimeFigureOut">
              <a:rPr lang="en-US" smtClean="0"/>
              <a:t>3/16/2025</a:t>
            </a:fld>
            <a:endParaRPr lang="en-US"/>
          </a:p>
        </p:txBody>
      </p:sp>
      <p:sp>
        <p:nvSpPr>
          <p:cNvPr id="6" name="Chỗ dành sẵn cho Chân trang 5">
            <a:extLst>
              <a:ext uri="{FF2B5EF4-FFF2-40B4-BE49-F238E27FC236}">
                <a16:creationId xmlns:a16="http://schemas.microsoft.com/office/drawing/2014/main" id="{FF7B0B53-CC82-2328-A968-93AB0218EF3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2896FC6-CF3D-C5E7-3107-167AAD4A6467}"/>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265756871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7DBA9B-D32F-E70D-E92E-B801A895EFD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50E802E-4C90-3027-5F7D-2601136AFD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98BF8A4-4A7F-316B-F6F1-14E7D7717FCA}"/>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96E7FDE3-B46D-EA97-0DBD-6E70CE2EDC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957BA4C-1CFC-1001-0B18-056EBFE08A8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B0CD2E9-CAA7-0953-59D4-1DD33240EFDC}"/>
              </a:ext>
            </a:extLst>
          </p:cNvPr>
          <p:cNvSpPr>
            <a:spLocks noGrp="1"/>
          </p:cNvSpPr>
          <p:nvPr>
            <p:ph type="dt" sz="half" idx="10"/>
          </p:nvPr>
        </p:nvSpPr>
        <p:spPr/>
        <p:txBody>
          <a:bodyPr/>
          <a:lstStyle/>
          <a:p>
            <a:fld id="{EB10E7E9-26CE-4AFF-8856-3E603C7CB0EE}" type="datetimeFigureOut">
              <a:rPr lang="en-US" smtClean="0"/>
              <a:t>3/16/2025</a:t>
            </a:fld>
            <a:endParaRPr lang="en-US"/>
          </a:p>
        </p:txBody>
      </p:sp>
      <p:sp>
        <p:nvSpPr>
          <p:cNvPr id="8" name="Chỗ dành sẵn cho Chân trang 7">
            <a:extLst>
              <a:ext uri="{FF2B5EF4-FFF2-40B4-BE49-F238E27FC236}">
                <a16:creationId xmlns:a16="http://schemas.microsoft.com/office/drawing/2014/main" id="{6ADF1EB3-52FE-AC79-5A5D-01CA8D8130C8}"/>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E0A82FEE-5F04-2905-C9C8-6B96D9FFCA01}"/>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315426483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6AAB84-F835-85D0-B0AB-B229CAC1D59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5D0A8C5-CDC3-5975-0314-35C5B4656A78}"/>
              </a:ext>
            </a:extLst>
          </p:cNvPr>
          <p:cNvSpPr>
            <a:spLocks noGrp="1"/>
          </p:cNvSpPr>
          <p:nvPr>
            <p:ph type="dt" sz="half" idx="10"/>
          </p:nvPr>
        </p:nvSpPr>
        <p:spPr/>
        <p:txBody>
          <a:bodyPr/>
          <a:lstStyle/>
          <a:p>
            <a:fld id="{EB10E7E9-26CE-4AFF-8856-3E603C7CB0EE}" type="datetimeFigureOut">
              <a:rPr lang="en-US" smtClean="0"/>
              <a:t>3/16/2025</a:t>
            </a:fld>
            <a:endParaRPr lang="en-US"/>
          </a:p>
        </p:txBody>
      </p:sp>
      <p:sp>
        <p:nvSpPr>
          <p:cNvPr id="4" name="Chỗ dành sẵn cho Chân trang 3">
            <a:extLst>
              <a:ext uri="{FF2B5EF4-FFF2-40B4-BE49-F238E27FC236}">
                <a16:creationId xmlns:a16="http://schemas.microsoft.com/office/drawing/2014/main" id="{C3DFFE62-5EFE-DBF5-B21F-D61E60554462}"/>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6BAF9A6-38A8-A63B-D8A9-3DA6E3A6886D}"/>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166476656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396A752-A015-45FB-A408-CB382C436CC7}"/>
              </a:ext>
            </a:extLst>
          </p:cNvPr>
          <p:cNvSpPr>
            <a:spLocks noGrp="1"/>
          </p:cNvSpPr>
          <p:nvPr>
            <p:ph type="dt" sz="half" idx="10"/>
          </p:nvPr>
        </p:nvSpPr>
        <p:spPr/>
        <p:txBody>
          <a:bodyPr/>
          <a:lstStyle/>
          <a:p>
            <a:fld id="{EB10E7E9-26CE-4AFF-8856-3E603C7CB0EE}" type="datetimeFigureOut">
              <a:rPr lang="en-US" smtClean="0"/>
              <a:t>3/16/2025</a:t>
            </a:fld>
            <a:endParaRPr lang="en-US"/>
          </a:p>
        </p:txBody>
      </p:sp>
      <p:sp>
        <p:nvSpPr>
          <p:cNvPr id="3" name="Chỗ dành sẵn cho Chân trang 2">
            <a:extLst>
              <a:ext uri="{FF2B5EF4-FFF2-40B4-BE49-F238E27FC236}">
                <a16:creationId xmlns:a16="http://schemas.microsoft.com/office/drawing/2014/main" id="{8D362168-7A55-0BB6-A448-13AE72932F1A}"/>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DF6722E-ECE5-7F59-07DA-EEFB9EDB7A08}"/>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428918493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B1C75-B795-A95F-283E-41274780D95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E1EA1AE-E170-7D45-2F91-381EDF543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ECB6994-5AF9-0FEE-AA3E-CAFAB6285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61DD028-F05E-43D6-2485-15F31E0B41B9}"/>
              </a:ext>
            </a:extLst>
          </p:cNvPr>
          <p:cNvSpPr>
            <a:spLocks noGrp="1"/>
          </p:cNvSpPr>
          <p:nvPr>
            <p:ph type="dt" sz="half" idx="10"/>
          </p:nvPr>
        </p:nvSpPr>
        <p:spPr/>
        <p:txBody>
          <a:bodyPr/>
          <a:lstStyle/>
          <a:p>
            <a:fld id="{EB10E7E9-26CE-4AFF-8856-3E603C7CB0EE}" type="datetimeFigureOut">
              <a:rPr lang="en-US" smtClean="0"/>
              <a:t>3/16/2025</a:t>
            </a:fld>
            <a:endParaRPr lang="en-US"/>
          </a:p>
        </p:txBody>
      </p:sp>
      <p:sp>
        <p:nvSpPr>
          <p:cNvPr id="6" name="Chỗ dành sẵn cho Chân trang 5">
            <a:extLst>
              <a:ext uri="{FF2B5EF4-FFF2-40B4-BE49-F238E27FC236}">
                <a16:creationId xmlns:a16="http://schemas.microsoft.com/office/drawing/2014/main" id="{16D699A4-FAAA-647B-DE62-53255F4AD29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581E2F8-E099-122C-FE91-C2B5521C6096}"/>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224592114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49C61D-F347-95FF-B381-2AF22F2DD4B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8411AF7-ECE9-0A9F-3D54-8AD3862DD0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8BA2820-B3E6-515C-6DEA-08F42886E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F306779-5545-4CFE-ABDD-6AF19BCBAD06}"/>
              </a:ext>
            </a:extLst>
          </p:cNvPr>
          <p:cNvSpPr>
            <a:spLocks noGrp="1"/>
          </p:cNvSpPr>
          <p:nvPr>
            <p:ph type="dt" sz="half" idx="10"/>
          </p:nvPr>
        </p:nvSpPr>
        <p:spPr/>
        <p:txBody>
          <a:bodyPr/>
          <a:lstStyle/>
          <a:p>
            <a:fld id="{EB10E7E9-26CE-4AFF-8856-3E603C7CB0EE}" type="datetimeFigureOut">
              <a:rPr lang="en-US" smtClean="0"/>
              <a:t>3/16/2025</a:t>
            </a:fld>
            <a:endParaRPr lang="en-US"/>
          </a:p>
        </p:txBody>
      </p:sp>
      <p:sp>
        <p:nvSpPr>
          <p:cNvPr id="6" name="Chỗ dành sẵn cho Chân trang 5">
            <a:extLst>
              <a:ext uri="{FF2B5EF4-FFF2-40B4-BE49-F238E27FC236}">
                <a16:creationId xmlns:a16="http://schemas.microsoft.com/office/drawing/2014/main" id="{7A46BC67-1358-2B36-668E-D42F30CE965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BD483EE-87E9-4518-10D7-387EBE75B119}"/>
              </a:ext>
            </a:extLst>
          </p:cNvPr>
          <p:cNvSpPr>
            <a:spLocks noGrp="1"/>
          </p:cNvSpPr>
          <p:nvPr>
            <p:ph type="sldNum" sz="quarter" idx="12"/>
          </p:nvPr>
        </p:nvSpPr>
        <p:spPr/>
        <p:txBody>
          <a:bodyPr/>
          <a:lstStyle/>
          <a:p>
            <a:fld id="{3B58B777-F23D-4E0E-828E-064D057CB1C7}" type="slidenum">
              <a:rPr lang="en-US" smtClean="0"/>
              <a:t>‹#›</a:t>
            </a:fld>
            <a:endParaRPr lang="en-US"/>
          </a:p>
        </p:txBody>
      </p:sp>
    </p:spTree>
    <p:extLst>
      <p:ext uri="{BB962C8B-B14F-4D97-AF65-F5344CB8AC3E}">
        <p14:creationId xmlns:p14="http://schemas.microsoft.com/office/powerpoint/2010/main" val="250173827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E227B1A-32DD-7F38-85E9-43064C9114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2523FEA-FDAA-EF3A-C74D-05A4687A2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504ED41-3B43-C2E9-E146-FBCF9B159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10E7E9-26CE-4AFF-8856-3E603C7CB0EE}" type="datetimeFigureOut">
              <a:rPr lang="en-US" smtClean="0"/>
              <a:t>3/16/2025</a:t>
            </a:fld>
            <a:endParaRPr lang="en-US"/>
          </a:p>
        </p:txBody>
      </p:sp>
      <p:sp>
        <p:nvSpPr>
          <p:cNvPr id="5" name="Chỗ dành sẵn cho Chân trang 4">
            <a:extLst>
              <a:ext uri="{FF2B5EF4-FFF2-40B4-BE49-F238E27FC236}">
                <a16:creationId xmlns:a16="http://schemas.microsoft.com/office/drawing/2014/main" id="{82426BB2-2B13-837D-6C6F-74A3201FA8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E87FDB22-D14A-4D67-17C7-C0D7A02D02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58B777-F23D-4E0E-828E-064D057CB1C7}" type="slidenum">
              <a:rPr lang="en-US" smtClean="0"/>
              <a:t>‹#›</a:t>
            </a:fld>
            <a:endParaRPr lang="en-US"/>
          </a:p>
        </p:txBody>
      </p:sp>
    </p:spTree>
    <p:extLst>
      <p:ext uri="{BB962C8B-B14F-4D97-AF65-F5344CB8AC3E}">
        <p14:creationId xmlns:p14="http://schemas.microsoft.com/office/powerpoint/2010/main" val="4212171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F74D68-D43F-4776-B910-7F125481886A}"/>
              </a:ext>
            </a:extLst>
          </p:cNvPr>
          <p:cNvSpPr/>
          <p:nvPr userDrawn="1"/>
        </p:nvSpPr>
        <p:spPr>
          <a:xfrm>
            <a:off x="250004" y="159249"/>
            <a:ext cx="11691991" cy="6575461"/>
          </a:xfrm>
          <a:prstGeom prst="roundRect">
            <a:avLst>
              <a:gd name="adj" fmla="val 4948"/>
            </a:avLst>
          </a:prstGeom>
          <a:solidFill>
            <a:schemeClr val="bg1"/>
          </a:solid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13244D0-8B49-48A4-90BF-6BFD06D0B870}"/>
              </a:ext>
            </a:extLst>
          </p:cNvPr>
          <p:cNvPicPr>
            <a:picLocks noChangeAspect="1"/>
          </p:cNvPicPr>
          <p:nvPr userDrawn="1"/>
        </p:nvPicPr>
        <p:blipFill>
          <a:blip r:embed="rId17"/>
          <a:stretch>
            <a:fillRect/>
          </a:stretch>
        </p:blipFill>
        <p:spPr>
          <a:xfrm>
            <a:off x="12404038" y="5309937"/>
            <a:ext cx="1548063" cy="1548063"/>
          </a:xfrm>
          <a:prstGeom prst="ellipse">
            <a:avLst/>
          </a:prstGeom>
        </p:spPr>
      </p:pic>
    </p:spTree>
    <p:extLst>
      <p:ext uri="{BB962C8B-B14F-4D97-AF65-F5344CB8AC3E}">
        <p14:creationId xmlns:p14="http://schemas.microsoft.com/office/powerpoint/2010/main" val="13233972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descr="Ảnh có chứa mây, Nhiếp ảnh trên không, bầu trời, Góc nhìn cao&#10;&#10;Mô tả được tạo tự động">
            <a:extLst>
              <a:ext uri="{FF2B5EF4-FFF2-40B4-BE49-F238E27FC236}">
                <a16:creationId xmlns:a16="http://schemas.microsoft.com/office/drawing/2014/main" id="{4ADA6CF8-2646-5579-B92D-420B33F54F78}"/>
              </a:ext>
            </a:extLst>
          </p:cNvPr>
          <p:cNvPicPr>
            <a:picLocks noChangeAspect="1"/>
          </p:cNvPicPr>
          <p:nvPr/>
        </p:nvPicPr>
        <p:blipFill>
          <a:blip r:embed="rId2"/>
          <a:srcRect l="11556" r="-1"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B0102B56-06BC-9329-E995-6E3A64F0F6C5}"/>
              </a:ext>
            </a:extLst>
          </p:cNvPr>
          <p:cNvSpPr txBox="1"/>
          <p:nvPr/>
        </p:nvSpPr>
        <p:spPr>
          <a:xfrm>
            <a:off x="490537" y="5375835"/>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solidFill>
                  <a:srgbClr val="0070C0"/>
                </a:solidFill>
                <a:latin typeface="#9Slide07 IcielBaliho Script" pitchFamily="2" charset="0"/>
                <a:ea typeface="+mj-ea"/>
                <a:cs typeface="+mj-cs"/>
              </a:rPr>
              <a:t>BÀI 12: VÙNG ĐỒNG BẰNG SÔNG HỒNG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6" name="Hình chữ nhật: Góc Tròn 5">
            <a:extLst>
              <a:ext uri="{FF2B5EF4-FFF2-40B4-BE49-F238E27FC236}">
                <a16:creationId xmlns:a16="http://schemas.microsoft.com/office/drawing/2014/main" id="{B854DD84-5E4D-837F-CDFE-66F8C03B87FD}"/>
              </a:ext>
            </a:extLst>
          </p:cNvPr>
          <p:cNvSpPr/>
          <p:nvPr/>
        </p:nvSpPr>
        <p:spPr>
          <a:xfrm>
            <a:off x="343332" y="1026695"/>
            <a:ext cx="2124326" cy="2980977"/>
          </a:xfrm>
          <a:prstGeom prst="roundRect">
            <a:avLst/>
          </a:pr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9Slide07 IcielBaliho Script" pitchFamily="2" charset="0"/>
              </a:rPr>
              <a:t>1. Vị </a:t>
            </a:r>
            <a:r>
              <a:rPr lang="en-US" sz="3600" dirty="0" err="1">
                <a:solidFill>
                  <a:schemeClr val="bg1"/>
                </a:solidFill>
                <a:latin typeface="#9Slide07 IcielBaliho Script" pitchFamily="2" charset="0"/>
              </a:rPr>
              <a:t>trí</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địa</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lí</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và</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phạm</a:t>
            </a:r>
            <a:r>
              <a:rPr lang="en-US" sz="3600" dirty="0">
                <a:solidFill>
                  <a:schemeClr val="bg1"/>
                </a:solidFill>
                <a:latin typeface="#9Slide07 IcielBaliho Script" pitchFamily="2" charset="0"/>
              </a:rPr>
              <a:t> vi </a:t>
            </a:r>
            <a:r>
              <a:rPr lang="en-US" sz="3600" dirty="0" err="1">
                <a:solidFill>
                  <a:schemeClr val="bg1"/>
                </a:solidFill>
                <a:latin typeface="#9Slide07 IcielBaliho Script" pitchFamily="2" charset="0"/>
              </a:rPr>
              <a:t>lãnh</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thổ</a:t>
            </a:r>
            <a:endParaRPr lang="en-US" sz="3600" dirty="0">
              <a:solidFill>
                <a:schemeClr val="bg1"/>
              </a:solidFill>
              <a:latin typeface="#9Slide07 IcielBaliho Script" pitchFamily="2" charset="0"/>
            </a:endParaRPr>
          </a:p>
        </p:txBody>
      </p:sp>
      <p:sp>
        <p:nvSpPr>
          <p:cNvPr id="7" name="Hình chữ nhật: Góc Tròn 6">
            <a:extLst>
              <a:ext uri="{FF2B5EF4-FFF2-40B4-BE49-F238E27FC236}">
                <a16:creationId xmlns:a16="http://schemas.microsoft.com/office/drawing/2014/main" id="{237D4558-0885-71E4-97B2-22B36526D7DF}"/>
              </a:ext>
            </a:extLst>
          </p:cNvPr>
          <p:cNvSpPr/>
          <p:nvPr/>
        </p:nvSpPr>
        <p:spPr>
          <a:xfrm>
            <a:off x="2644185" y="1026695"/>
            <a:ext cx="2122251" cy="2980977"/>
          </a:xfrm>
          <a:prstGeom prst="round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bg1"/>
                </a:solidFill>
                <a:latin typeface="#9Slide07 IcielBaliho Script" pitchFamily="2" charset="0"/>
              </a:rPr>
              <a:t>2. </a:t>
            </a:r>
            <a:r>
              <a:rPr lang="en-US" sz="3500" dirty="0" err="1">
                <a:solidFill>
                  <a:schemeClr val="bg1"/>
                </a:solidFill>
                <a:latin typeface="#9Slide07 IcielBaliho Script" pitchFamily="2" charset="0"/>
              </a:rPr>
              <a:t>Điều</a:t>
            </a:r>
            <a:r>
              <a:rPr lang="en-US" sz="3500" dirty="0">
                <a:solidFill>
                  <a:schemeClr val="bg1"/>
                </a:solidFill>
                <a:latin typeface="#9Slide07 IcielBaliho Script" pitchFamily="2" charset="0"/>
              </a:rPr>
              <a:t> </a:t>
            </a:r>
            <a:r>
              <a:rPr lang="en-US" sz="3500" dirty="0" err="1">
                <a:solidFill>
                  <a:schemeClr val="bg1"/>
                </a:solidFill>
                <a:latin typeface="#9Slide07 IcielBaliho Script" pitchFamily="2" charset="0"/>
              </a:rPr>
              <a:t>kiện</a:t>
            </a:r>
            <a:r>
              <a:rPr lang="en-US" sz="3500" dirty="0">
                <a:solidFill>
                  <a:schemeClr val="bg1"/>
                </a:solidFill>
                <a:latin typeface="#9Slide07 IcielBaliho Script" pitchFamily="2" charset="0"/>
              </a:rPr>
              <a:t> </a:t>
            </a:r>
            <a:r>
              <a:rPr lang="en-US" sz="3500" dirty="0" err="1">
                <a:solidFill>
                  <a:schemeClr val="bg1"/>
                </a:solidFill>
                <a:latin typeface="#9Slide07 IcielBaliho Script" pitchFamily="2" charset="0"/>
              </a:rPr>
              <a:t>tự</a:t>
            </a:r>
            <a:r>
              <a:rPr lang="en-US" sz="3500" dirty="0">
                <a:solidFill>
                  <a:schemeClr val="bg1"/>
                </a:solidFill>
                <a:latin typeface="#9Slide07 IcielBaliho Script" pitchFamily="2" charset="0"/>
              </a:rPr>
              <a:t> </a:t>
            </a:r>
            <a:r>
              <a:rPr lang="en-US" sz="3500" dirty="0" err="1">
                <a:solidFill>
                  <a:schemeClr val="bg1"/>
                </a:solidFill>
                <a:latin typeface="#9Slide07 IcielBaliho Script" pitchFamily="2" charset="0"/>
              </a:rPr>
              <a:t>nhiên</a:t>
            </a:r>
            <a:r>
              <a:rPr lang="en-US" sz="3500" dirty="0">
                <a:solidFill>
                  <a:schemeClr val="bg1"/>
                </a:solidFill>
                <a:latin typeface="#9Slide07 IcielBaliho Script" pitchFamily="2" charset="0"/>
              </a:rPr>
              <a:t> </a:t>
            </a:r>
            <a:r>
              <a:rPr lang="en-US" sz="3500" dirty="0" err="1">
                <a:solidFill>
                  <a:schemeClr val="bg1"/>
                </a:solidFill>
                <a:latin typeface="#9Slide07 IcielBaliho Script" pitchFamily="2" charset="0"/>
              </a:rPr>
              <a:t>và</a:t>
            </a:r>
            <a:r>
              <a:rPr lang="en-US" sz="3500" dirty="0">
                <a:solidFill>
                  <a:schemeClr val="bg1"/>
                </a:solidFill>
                <a:latin typeface="#9Slide07 IcielBaliho Script" pitchFamily="2" charset="0"/>
              </a:rPr>
              <a:t> </a:t>
            </a:r>
            <a:r>
              <a:rPr lang="en-US" sz="3500" dirty="0" err="1">
                <a:solidFill>
                  <a:schemeClr val="bg1"/>
                </a:solidFill>
                <a:latin typeface="#9Slide07 IcielBaliho Script" pitchFamily="2" charset="0"/>
              </a:rPr>
              <a:t>tài</a:t>
            </a:r>
            <a:r>
              <a:rPr lang="en-US" sz="3500" dirty="0">
                <a:solidFill>
                  <a:schemeClr val="bg1"/>
                </a:solidFill>
                <a:latin typeface="#9Slide07 IcielBaliho Script" pitchFamily="2" charset="0"/>
              </a:rPr>
              <a:t> </a:t>
            </a:r>
            <a:r>
              <a:rPr lang="en-US" sz="3500" dirty="0" err="1">
                <a:solidFill>
                  <a:schemeClr val="bg1"/>
                </a:solidFill>
                <a:latin typeface="#9Slide07 IcielBaliho Script" pitchFamily="2" charset="0"/>
              </a:rPr>
              <a:t>nguyên</a:t>
            </a:r>
            <a:r>
              <a:rPr lang="en-US" sz="3500" dirty="0">
                <a:solidFill>
                  <a:schemeClr val="bg1"/>
                </a:solidFill>
                <a:latin typeface="#9Slide07 IcielBaliho Script" pitchFamily="2" charset="0"/>
              </a:rPr>
              <a:t> </a:t>
            </a:r>
            <a:r>
              <a:rPr lang="en-US" sz="3500" dirty="0" err="1">
                <a:solidFill>
                  <a:schemeClr val="bg1"/>
                </a:solidFill>
                <a:latin typeface="#9Slide07 IcielBaliho Script" pitchFamily="2" charset="0"/>
              </a:rPr>
              <a:t>thiên</a:t>
            </a:r>
            <a:r>
              <a:rPr lang="en-US" sz="3500" dirty="0">
                <a:solidFill>
                  <a:schemeClr val="bg1"/>
                </a:solidFill>
                <a:latin typeface="#9Slide07 IcielBaliho Script" pitchFamily="2" charset="0"/>
              </a:rPr>
              <a:t> </a:t>
            </a:r>
            <a:r>
              <a:rPr lang="en-US" sz="3500" dirty="0" err="1">
                <a:solidFill>
                  <a:schemeClr val="bg1"/>
                </a:solidFill>
                <a:latin typeface="#9Slide07 IcielBaliho Script" pitchFamily="2" charset="0"/>
              </a:rPr>
              <a:t>nhiên</a:t>
            </a:r>
            <a:endParaRPr lang="en-US" sz="3500" dirty="0">
              <a:solidFill>
                <a:schemeClr val="bg1"/>
              </a:solidFill>
              <a:latin typeface="#9Slide07 IcielBaliho Script" pitchFamily="2" charset="0"/>
            </a:endParaRPr>
          </a:p>
        </p:txBody>
      </p:sp>
      <p:sp>
        <p:nvSpPr>
          <p:cNvPr id="8" name="Hình chữ nhật: Góc Tròn 7">
            <a:extLst>
              <a:ext uri="{FF2B5EF4-FFF2-40B4-BE49-F238E27FC236}">
                <a16:creationId xmlns:a16="http://schemas.microsoft.com/office/drawing/2014/main" id="{CF61D4B0-E057-B54F-F798-93987FE90E50}"/>
              </a:ext>
            </a:extLst>
          </p:cNvPr>
          <p:cNvSpPr/>
          <p:nvPr/>
        </p:nvSpPr>
        <p:spPr>
          <a:xfrm>
            <a:off x="5001896" y="1011626"/>
            <a:ext cx="2318906" cy="2980977"/>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9Slide07 IcielBaliho Script" pitchFamily="2" charset="0"/>
              </a:rPr>
              <a:t>3. </a:t>
            </a:r>
            <a:r>
              <a:rPr lang="en-US" sz="3600" dirty="0" err="1">
                <a:solidFill>
                  <a:schemeClr val="bg1"/>
                </a:solidFill>
                <a:latin typeface="#9Slide07 IcielBaliho Script" pitchFamily="2" charset="0"/>
              </a:rPr>
              <a:t>Dân</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cư</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xã</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hội</a:t>
            </a:r>
            <a:endParaRPr lang="en-US" sz="3600" dirty="0">
              <a:solidFill>
                <a:schemeClr val="bg1"/>
              </a:solidFill>
              <a:latin typeface="#9Slide07 IcielBaliho Script" pitchFamily="2" charset="0"/>
            </a:endParaRPr>
          </a:p>
        </p:txBody>
      </p:sp>
      <p:sp>
        <p:nvSpPr>
          <p:cNvPr id="9" name="Hình chữ nhật: Góc Tròn 8">
            <a:extLst>
              <a:ext uri="{FF2B5EF4-FFF2-40B4-BE49-F238E27FC236}">
                <a16:creationId xmlns:a16="http://schemas.microsoft.com/office/drawing/2014/main" id="{EBB8DF5E-80B1-2193-72B4-F5290410F21B}"/>
              </a:ext>
            </a:extLst>
          </p:cNvPr>
          <p:cNvSpPr/>
          <p:nvPr/>
        </p:nvSpPr>
        <p:spPr>
          <a:xfrm>
            <a:off x="9832214" y="1011626"/>
            <a:ext cx="2124326" cy="2980977"/>
          </a:xfrm>
          <a:prstGeom prst="roundRect">
            <a:avLst/>
          </a:prstGeom>
          <a:solidFill>
            <a:srgbClr val="0560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9Slide07 IcielBaliho Script" pitchFamily="2" charset="0"/>
              </a:rPr>
              <a:t>5. Sự </a:t>
            </a:r>
            <a:r>
              <a:rPr lang="en-US" sz="3600" dirty="0" err="1">
                <a:solidFill>
                  <a:schemeClr val="bg1"/>
                </a:solidFill>
                <a:latin typeface="#9Slide07 IcielBaliho Script" pitchFamily="2" charset="0"/>
              </a:rPr>
              <a:t>phát</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triển</a:t>
            </a:r>
            <a:r>
              <a:rPr lang="en-US" sz="3600" dirty="0">
                <a:solidFill>
                  <a:schemeClr val="bg1"/>
                </a:solidFill>
                <a:latin typeface="#9Slide07 IcielBaliho Script" pitchFamily="2" charset="0"/>
              </a:rPr>
              <a:t> và </a:t>
            </a:r>
            <a:r>
              <a:rPr lang="en-US" sz="3600" dirty="0" err="1">
                <a:solidFill>
                  <a:schemeClr val="bg1"/>
                </a:solidFill>
                <a:latin typeface="#9Slide07 IcielBaliho Script" pitchFamily="2" charset="0"/>
              </a:rPr>
              <a:t>phân</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bố</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kinh</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tế</a:t>
            </a:r>
            <a:endParaRPr lang="en-US" sz="3600" dirty="0">
              <a:solidFill>
                <a:schemeClr val="bg1"/>
              </a:solidFill>
              <a:latin typeface="#9Slide07 IcielBaliho Script" pitchFamily="2" charset="0"/>
            </a:endParaRPr>
          </a:p>
        </p:txBody>
      </p:sp>
      <p:sp>
        <p:nvSpPr>
          <p:cNvPr id="11" name="Hình chữ nhật: Góc Tròn 10">
            <a:extLst>
              <a:ext uri="{FF2B5EF4-FFF2-40B4-BE49-F238E27FC236}">
                <a16:creationId xmlns:a16="http://schemas.microsoft.com/office/drawing/2014/main" id="{9EDA2DBA-3C18-5672-6E75-F127048A537B}"/>
              </a:ext>
            </a:extLst>
          </p:cNvPr>
          <p:cNvSpPr/>
          <p:nvPr/>
        </p:nvSpPr>
        <p:spPr>
          <a:xfrm>
            <a:off x="7472429" y="1026695"/>
            <a:ext cx="2124326" cy="2980977"/>
          </a:xfrm>
          <a:prstGeom prst="round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9Slide07 IcielBaliho Script" pitchFamily="2" charset="0"/>
              </a:rPr>
              <a:t>4. Vị </a:t>
            </a:r>
            <a:r>
              <a:rPr lang="en-US" sz="3600" dirty="0" err="1">
                <a:solidFill>
                  <a:schemeClr val="bg1"/>
                </a:solidFill>
                <a:latin typeface="#9Slide07 IcielBaliho Script" pitchFamily="2" charset="0"/>
              </a:rPr>
              <a:t>thế</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của</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thủ</a:t>
            </a:r>
            <a:r>
              <a:rPr lang="en-US" sz="3600" dirty="0">
                <a:solidFill>
                  <a:schemeClr val="bg1"/>
                </a:solidFill>
                <a:latin typeface="#9Slide07 IcielBaliho Script" pitchFamily="2" charset="0"/>
              </a:rPr>
              <a:t> </a:t>
            </a:r>
            <a:r>
              <a:rPr lang="en-US" sz="3600" dirty="0" err="1">
                <a:solidFill>
                  <a:schemeClr val="bg1"/>
                </a:solidFill>
                <a:latin typeface="#9Slide07 IcielBaliho Script" pitchFamily="2" charset="0"/>
              </a:rPr>
              <a:t>đô</a:t>
            </a:r>
            <a:r>
              <a:rPr lang="en-US" sz="3600" dirty="0">
                <a:solidFill>
                  <a:schemeClr val="bg1"/>
                </a:solidFill>
                <a:latin typeface="#9Slide07 IcielBaliho Script" pitchFamily="2" charset="0"/>
              </a:rPr>
              <a:t> Hà </a:t>
            </a:r>
            <a:r>
              <a:rPr lang="en-US" sz="3600" dirty="0" err="1">
                <a:solidFill>
                  <a:schemeClr val="bg1"/>
                </a:solidFill>
                <a:latin typeface="#9Slide07 IcielBaliho Script" pitchFamily="2" charset="0"/>
              </a:rPr>
              <a:t>Nội</a:t>
            </a:r>
            <a:endParaRPr lang="en-US" sz="3600" dirty="0">
              <a:solidFill>
                <a:schemeClr val="bg1"/>
              </a:solidFill>
              <a:latin typeface="#9Slide07 IcielBaliho Script" pitchFamily="2" charset="0"/>
            </a:endParaRPr>
          </a:p>
        </p:txBody>
      </p:sp>
      <p:sp>
        <p:nvSpPr>
          <p:cNvPr id="2" name="TextBox 1">
            <a:extLst>
              <a:ext uri="{FF2B5EF4-FFF2-40B4-BE49-F238E27FC236}">
                <a16:creationId xmlns:a16="http://schemas.microsoft.com/office/drawing/2014/main" id="{DBC2A8B5-3690-2B44-951F-EBED0DF3898D}"/>
              </a:ext>
            </a:extLst>
          </p:cNvPr>
          <p:cNvSpPr txBox="1"/>
          <p:nvPr/>
        </p:nvSpPr>
        <p:spPr>
          <a:xfrm>
            <a:off x="4666033" y="6265594"/>
            <a:ext cx="28599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GV: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r>
              <a:rPr lang="en-US" sz="2400" dirty="0">
                <a:latin typeface="Times New Roman" panose="02020603050405020304" pitchFamily="18" charset="0"/>
                <a:cs typeface="Times New Roman" panose="02020603050405020304" pitchFamily="18" charset="0"/>
              </a:rPr>
              <a:t> Trang</a:t>
            </a:r>
          </a:p>
        </p:txBody>
      </p:sp>
    </p:spTree>
    <p:extLst>
      <p:ext uri="{BB962C8B-B14F-4D97-AF65-F5344CB8AC3E}">
        <p14:creationId xmlns:p14="http://schemas.microsoft.com/office/powerpoint/2010/main" val="261030643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Hộp Văn bản 6">
            <a:extLst>
              <a:ext uri="{FF2B5EF4-FFF2-40B4-BE49-F238E27FC236}">
                <a16:creationId xmlns:a16="http://schemas.microsoft.com/office/drawing/2014/main" id="{DE7B430C-AE6D-E88A-8F8F-4C48503980F9}"/>
              </a:ext>
            </a:extLst>
          </p:cNvPr>
          <p:cNvSpPr txBox="1"/>
          <p:nvPr/>
        </p:nvSpPr>
        <p:spPr>
          <a:xfrm>
            <a:off x="572493" y="132834"/>
            <a:ext cx="11018520" cy="1434415"/>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5400" b="1" dirty="0">
                <a:solidFill>
                  <a:prstClr val="black"/>
                </a:solidFill>
                <a:latin typeface="Aptos Display" panose="02110004020202020204"/>
              </a:rPr>
              <a:t>4</a:t>
            </a:r>
            <a:r>
              <a:rPr kumimoji="0" lang="en-US" sz="5400" b="1" i="0" u="none" strike="noStrike" kern="1200" cap="none" spc="0" normalizeH="0" baseline="0" noProof="0" dirty="0">
                <a:ln>
                  <a:noFill/>
                </a:ln>
                <a:solidFill>
                  <a:prstClr val="black"/>
                </a:solidFill>
                <a:effectLst/>
                <a:uLnTx/>
                <a:uFillTx/>
                <a:latin typeface="Aptos Display" panose="02110004020202020204"/>
                <a:ea typeface="+mn-ea"/>
                <a:cs typeface="+mn-cs"/>
              </a:rPr>
              <a:t>. Vị </a:t>
            </a:r>
            <a:r>
              <a:rPr kumimoji="0" lang="en-US" sz="5400" b="1" i="0" u="none" strike="noStrike" kern="1200" cap="none" spc="0" normalizeH="0" baseline="0" noProof="0" dirty="0" err="1">
                <a:ln>
                  <a:noFill/>
                </a:ln>
                <a:solidFill>
                  <a:prstClr val="black"/>
                </a:solidFill>
                <a:effectLst/>
                <a:uLnTx/>
                <a:uFillTx/>
                <a:latin typeface="Aptos Display" panose="02110004020202020204"/>
                <a:ea typeface="+mn-ea"/>
                <a:cs typeface="+mn-cs"/>
              </a:rPr>
              <a:t>thế</a:t>
            </a:r>
            <a:r>
              <a:rPr kumimoji="0" lang="en-US" sz="5400" b="1" i="0" u="none" strike="noStrike" kern="1200" cap="none" spc="0" normalizeH="0" baseline="0" noProof="0" dirty="0">
                <a:ln>
                  <a:noFill/>
                </a:ln>
                <a:solidFill>
                  <a:prstClr val="black"/>
                </a:solidFill>
                <a:effectLst/>
                <a:uLnTx/>
                <a:uFillTx/>
                <a:latin typeface="Aptos Display" panose="02110004020202020204"/>
                <a:ea typeface="+mn-ea"/>
                <a:cs typeface="+mn-cs"/>
              </a:rPr>
              <a:t> </a:t>
            </a:r>
            <a:r>
              <a:rPr kumimoji="0" lang="en-US" sz="5400" b="1" i="0" u="none" strike="noStrike" kern="1200" cap="none" spc="0" normalizeH="0" baseline="0" noProof="0" dirty="0" err="1">
                <a:ln>
                  <a:noFill/>
                </a:ln>
                <a:solidFill>
                  <a:prstClr val="black"/>
                </a:solidFill>
                <a:effectLst/>
                <a:uLnTx/>
                <a:uFillTx/>
                <a:latin typeface="Aptos Display" panose="02110004020202020204"/>
                <a:ea typeface="+mn-ea"/>
                <a:cs typeface="+mn-cs"/>
              </a:rPr>
              <a:t>của</a:t>
            </a:r>
            <a:r>
              <a:rPr kumimoji="0" lang="en-US" sz="5400" b="1" i="0" u="none" strike="noStrike" kern="1200" cap="none" spc="0" normalizeH="0" baseline="0" noProof="0" dirty="0">
                <a:ln>
                  <a:noFill/>
                </a:ln>
                <a:solidFill>
                  <a:prstClr val="black"/>
                </a:solidFill>
                <a:effectLst/>
                <a:uLnTx/>
                <a:uFillTx/>
                <a:latin typeface="Aptos Display" panose="02110004020202020204"/>
                <a:ea typeface="+mn-ea"/>
                <a:cs typeface="+mn-cs"/>
              </a:rPr>
              <a:t> </a:t>
            </a:r>
            <a:r>
              <a:rPr kumimoji="0" lang="en-US" sz="5400" b="1" i="0" u="none" strike="noStrike" kern="1200" cap="none" spc="0" normalizeH="0" baseline="0" noProof="0" dirty="0" err="1">
                <a:ln>
                  <a:noFill/>
                </a:ln>
                <a:solidFill>
                  <a:prstClr val="black"/>
                </a:solidFill>
                <a:effectLst/>
                <a:uLnTx/>
                <a:uFillTx/>
                <a:latin typeface="Aptos Display" panose="02110004020202020204"/>
                <a:ea typeface="+mn-ea"/>
                <a:cs typeface="+mn-cs"/>
              </a:rPr>
              <a:t>Thủ</a:t>
            </a:r>
            <a:r>
              <a:rPr kumimoji="0" lang="en-US" sz="5400" b="1" i="0" u="none" strike="noStrike" kern="1200" cap="none" spc="0" normalizeH="0" baseline="0" noProof="0" dirty="0">
                <a:ln>
                  <a:noFill/>
                </a:ln>
                <a:solidFill>
                  <a:prstClr val="black"/>
                </a:solidFill>
                <a:effectLst/>
                <a:uLnTx/>
                <a:uFillTx/>
                <a:latin typeface="Aptos Display" panose="02110004020202020204"/>
                <a:ea typeface="+mn-ea"/>
                <a:cs typeface="+mn-cs"/>
              </a:rPr>
              <a:t> </a:t>
            </a:r>
            <a:r>
              <a:rPr kumimoji="0" lang="en-US" sz="5400" b="1" i="0" u="none" strike="noStrike" kern="1200" cap="none" spc="0" normalizeH="0" baseline="0" noProof="0" dirty="0" err="1">
                <a:ln>
                  <a:noFill/>
                </a:ln>
                <a:solidFill>
                  <a:prstClr val="black"/>
                </a:solidFill>
                <a:effectLst/>
                <a:uLnTx/>
                <a:uFillTx/>
                <a:latin typeface="Aptos Display" panose="02110004020202020204"/>
                <a:ea typeface="+mn-ea"/>
                <a:cs typeface="+mn-cs"/>
              </a:rPr>
              <a:t>đô</a:t>
            </a:r>
            <a:r>
              <a:rPr kumimoji="0" lang="en-US" sz="5400" b="1" i="0" u="none" strike="noStrike" kern="1200" cap="none" spc="0" normalizeH="0" baseline="0" noProof="0" dirty="0">
                <a:ln>
                  <a:noFill/>
                </a:ln>
                <a:solidFill>
                  <a:prstClr val="black"/>
                </a:solidFill>
                <a:effectLst/>
                <a:uLnTx/>
                <a:uFillTx/>
                <a:latin typeface="Aptos Display" panose="02110004020202020204"/>
                <a:ea typeface="+mn-ea"/>
                <a:cs typeface="+mn-cs"/>
              </a:rPr>
              <a:t> Hà </a:t>
            </a:r>
            <a:r>
              <a:rPr kumimoji="0" lang="en-US" sz="5400" b="1" i="0" u="none" strike="noStrike" kern="1200" cap="none" spc="0" normalizeH="0" baseline="0" noProof="0" dirty="0" err="1">
                <a:ln>
                  <a:noFill/>
                </a:ln>
                <a:solidFill>
                  <a:prstClr val="black"/>
                </a:solidFill>
                <a:effectLst/>
                <a:uLnTx/>
                <a:uFillTx/>
                <a:latin typeface="Aptos Display" panose="02110004020202020204"/>
                <a:ea typeface="+mn-ea"/>
                <a:cs typeface="+mn-cs"/>
              </a:rPr>
              <a:t>Nội</a:t>
            </a:r>
            <a:endParaRPr kumimoji="0" lang="en-US" sz="5400" b="1"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Hộp Văn bản 4">
            <a:extLst>
              <a:ext uri="{FF2B5EF4-FFF2-40B4-BE49-F238E27FC236}">
                <a16:creationId xmlns:a16="http://schemas.microsoft.com/office/drawing/2014/main" id="{E76179EF-C2A4-9F77-5FBF-41FF3CDE44B6}"/>
              </a:ext>
            </a:extLst>
          </p:cNvPr>
          <p:cNvSpPr txBox="1"/>
          <p:nvPr/>
        </p:nvSpPr>
        <p:spPr>
          <a:xfrm>
            <a:off x="481053" y="1824187"/>
            <a:ext cx="6713552" cy="4795274"/>
          </a:xfrm>
          <a:prstGeom prst="rect">
            <a:avLst/>
          </a:prstGeom>
        </p:spPr>
        <p:txBody>
          <a:bodyPr vert="horz" lIns="91440" tIns="45720" rIns="91440" bIns="45720" rtlCol="0" anchor="t">
            <a:noAutofit/>
          </a:bodyPr>
          <a:lstStyle/>
          <a:p>
            <a:pPr lvl="0" algn="just">
              <a:lnSpc>
                <a:spcPts val="3000"/>
              </a:lnSpc>
              <a:spcAft>
                <a:spcPts val="600"/>
              </a:spcAft>
            </a:pPr>
            <a:r>
              <a:rPr lang="en-US" sz="2200" dirty="0">
                <a:solidFill>
                  <a:srgbClr val="002060"/>
                </a:solidFill>
                <a:latin typeface="Roboto Condensed" panose="02000000000000000000" pitchFamily="2" charset="0"/>
                <a:ea typeface="Roboto Condensed" panose="02000000000000000000" pitchFamily="2" charset="0"/>
              </a:rPr>
              <a:t>- </a:t>
            </a:r>
            <a:r>
              <a:rPr lang="vi-VN" sz="2200" dirty="0">
                <a:solidFill>
                  <a:srgbClr val="002060"/>
                </a:solidFill>
                <a:latin typeface="Roboto Condensed" panose="02000000000000000000" pitchFamily="2" charset="0"/>
                <a:ea typeface="Roboto Condensed" panose="02000000000000000000" pitchFamily="2" charset="0"/>
              </a:rPr>
              <a:t>Vị thế đặc biệt quan trọng đối với vùng Đồng bằng sông Hồng và cả nước. Là trung tâm đầu não chính trị - hành chính quốc gia, là trung tâm lớn về kinh tế, văn hóa, khoa học, giáo dục, giao dịch quốc tế,…</a:t>
            </a:r>
          </a:p>
          <a:p>
            <a:pPr lvl="0" algn="just">
              <a:lnSpc>
                <a:spcPts val="3000"/>
              </a:lnSpc>
              <a:spcAft>
                <a:spcPts val="600"/>
              </a:spcAft>
            </a:pPr>
            <a:r>
              <a:rPr lang="vi-VN" sz="2200" dirty="0">
                <a:solidFill>
                  <a:srgbClr val="002060"/>
                </a:solidFill>
                <a:latin typeface="Roboto Condensed" panose="02000000000000000000" pitchFamily="2" charset="0"/>
                <a:ea typeface="Roboto Condensed" panose="02000000000000000000" pitchFamily="2" charset="0"/>
              </a:rPr>
              <a:t>- Năm 2021, tổng sản phẩm của Hà Nội chiếm khoảng 41% GRDP toàn vùng Đồng bằng sông Hồng, khoảng 12% GDP cả nước. Thu hút vốn đầu tư trực tiếp nước ngoài và có trị giá xuất khẩu đứng hàng đầu cả nước.</a:t>
            </a:r>
          </a:p>
          <a:p>
            <a:pPr lvl="0" algn="just">
              <a:lnSpc>
                <a:spcPts val="3000"/>
              </a:lnSpc>
              <a:spcAft>
                <a:spcPts val="600"/>
              </a:spcAft>
            </a:pPr>
            <a:r>
              <a:rPr lang="vi-VN" sz="2200" dirty="0">
                <a:solidFill>
                  <a:srgbClr val="002060"/>
                </a:solidFill>
                <a:latin typeface="Roboto Condensed" panose="02000000000000000000" pitchFamily="2" charset="0"/>
                <a:ea typeface="Roboto Condensed" panose="02000000000000000000" pitchFamily="2" charset="0"/>
              </a:rPr>
              <a:t>- Có sức lan tỏa, thúc đẩy vùng Đồng bằng sông Hồng, Vùng kinh tế trọng điểm Bắc Bộ và cả nước cùng phát triển. Trong tương lai, Hà Nội phấn đấu phát triển ngang tầm thủ đô các nước phát triển trong khu vực.</a:t>
            </a:r>
            <a:endParaRPr kumimoji="0" lang="en-US" sz="22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endParaRPr>
          </a:p>
        </p:txBody>
      </p:sp>
      <p:pic>
        <p:nvPicPr>
          <p:cNvPr id="6" name="Hình ảnh 5">
            <a:extLst>
              <a:ext uri="{FF2B5EF4-FFF2-40B4-BE49-F238E27FC236}">
                <a16:creationId xmlns:a16="http://schemas.microsoft.com/office/drawing/2014/main" id="{47F8B810-13EC-CA27-E5A6-6D5C23B18BFE}"/>
              </a:ext>
            </a:extLst>
          </p:cNvPr>
          <p:cNvPicPr>
            <a:picLocks noChangeAspect="1"/>
          </p:cNvPicPr>
          <p:nvPr/>
        </p:nvPicPr>
        <p:blipFill>
          <a:blip r:embed="rId2"/>
          <a:srcRect l="13016" r="14922"/>
          <a:stretch/>
        </p:blipFill>
        <p:spPr>
          <a:xfrm>
            <a:off x="7675658" y="2093976"/>
            <a:ext cx="3941064" cy="4096512"/>
          </a:xfrm>
          <a:prstGeom prst="rect">
            <a:avLst/>
          </a:prstGeom>
        </p:spPr>
      </p:pic>
    </p:spTree>
    <p:extLst>
      <p:ext uri="{BB962C8B-B14F-4D97-AF65-F5344CB8AC3E}">
        <p14:creationId xmlns:p14="http://schemas.microsoft.com/office/powerpoint/2010/main" val="22870572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F350905-052D-38B8-BCEF-E9CDC90C28AA}"/>
              </a:ext>
            </a:extLst>
          </p:cNvPr>
          <p:cNvSpPr txBox="1"/>
          <p:nvPr/>
        </p:nvSpPr>
        <p:spPr>
          <a:xfrm>
            <a:off x="297712" y="203507"/>
            <a:ext cx="9811488" cy="646331"/>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065362"/>
                </a:solidFill>
                <a:latin typeface="#9Slide07 IcielBaliho Script" pitchFamily="2" charset="0"/>
              </a:rPr>
              <a:t>5</a:t>
            </a:r>
            <a:r>
              <a:rPr kumimoji="0" lang="en-US" sz="3600" b="0" i="0" u="none" strike="noStrike" kern="1200" cap="none" spc="0" normalizeH="0" baseline="0" noProof="0" dirty="0">
                <a:ln>
                  <a:noFill/>
                </a:ln>
                <a:solidFill>
                  <a:srgbClr val="065362"/>
                </a:solidFill>
                <a:effectLst/>
                <a:uLnTx/>
                <a:uFillTx/>
                <a:latin typeface="#9Slide07 IcielBaliho Script" pitchFamily="2" charset="0"/>
                <a:ea typeface="+mn-ea"/>
                <a:cs typeface="+mn-cs"/>
              </a:rPr>
              <a:t>. SỰ PHÁT TRIỂN VÀ PHÂN BỐ KINH TẾ</a:t>
            </a:r>
          </a:p>
        </p:txBody>
      </p:sp>
      <p:sp>
        <p:nvSpPr>
          <p:cNvPr id="6" name="Hộp Văn bản 5">
            <a:extLst>
              <a:ext uri="{FF2B5EF4-FFF2-40B4-BE49-F238E27FC236}">
                <a16:creationId xmlns:a16="http://schemas.microsoft.com/office/drawing/2014/main" id="{0334397D-7E98-565F-2080-311D6793EF09}"/>
              </a:ext>
            </a:extLst>
          </p:cNvPr>
          <p:cNvSpPr txBox="1"/>
          <p:nvPr/>
        </p:nvSpPr>
        <p:spPr>
          <a:xfrm>
            <a:off x="463059" y="3904381"/>
            <a:ext cx="10716218" cy="1852430"/>
          </a:xfrm>
          <a:prstGeom prst="rect">
            <a:avLst/>
          </a:prstGeom>
          <a:solidFill>
            <a:schemeClr val="bg1">
              <a:alpha val="85000"/>
            </a:schemeClr>
          </a:solidFill>
          <a:ln>
            <a:noFill/>
          </a:ln>
        </p:spPr>
        <p:txBody>
          <a:bodyPr wrap="square" rtlCol="0">
            <a:sp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lang="en-US" sz="2200" b="1" noProof="0" dirty="0">
                <a:solidFill>
                  <a:srgbClr val="FF0000"/>
                </a:solidFill>
                <a:latin typeface="Roboto Condensed" panose="02000000000000000000" pitchFamily="2" charset="0"/>
                <a:ea typeface="Roboto Condensed" panose="02000000000000000000" pitchFamily="2" charset="0"/>
              </a:rPr>
              <a:t>*</a:t>
            </a:r>
            <a:r>
              <a:rPr kumimoji="0" lang="en-US" sz="22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mn-cs"/>
              </a:rPr>
              <a:t>KHÁI QUÁT CHUNG</a:t>
            </a:r>
          </a:p>
          <a:p>
            <a:pPr lvl="0" algn="just">
              <a:lnSpc>
                <a:spcPts val="3500"/>
              </a:lnSpc>
              <a:defRPr/>
            </a:pPr>
            <a:r>
              <a:rPr lang="en-US" sz="2400" dirty="0">
                <a:solidFill>
                  <a:srgbClr val="002060"/>
                </a:solidFill>
                <a:latin typeface="Roboto Condensed" panose="02000000000000000000" pitchFamily="2" charset="0"/>
                <a:ea typeface="Roboto Condensed" panose="02000000000000000000" pitchFamily="2" charset="0"/>
              </a:rPr>
              <a:t>- </a:t>
            </a:r>
            <a:r>
              <a:rPr lang="vi-VN" sz="2400" dirty="0">
                <a:solidFill>
                  <a:srgbClr val="002060"/>
                </a:solidFill>
                <a:latin typeface="Roboto Condensed" panose="02000000000000000000" pitchFamily="2" charset="0"/>
                <a:ea typeface="Roboto Condensed" panose="02000000000000000000" pitchFamily="2" charset="0"/>
              </a:rPr>
              <a:t>Tổng sản phẩm của vùng </a:t>
            </a:r>
            <a:r>
              <a:rPr lang="en-US" sz="2400" dirty="0">
                <a:solidFill>
                  <a:srgbClr val="002060"/>
                </a:solidFill>
                <a:latin typeface="Roboto Condensed" panose="02000000000000000000" pitchFamily="2" charset="0"/>
                <a:ea typeface="Roboto Condensed" panose="02000000000000000000" pitchFamily="2" charset="0"/>
              </a:rPr>
              <a:t>…………………………….</a:t>
            </a:r>
            <a:r>
              <a:rPr lang="vi-VN" sz="2400" dirty="0">
                <a:solidFill>
                  <a:srgbClr val="002060"/>
                </a:solidFill>
                <a:latin typeface="Roboto Condensed" panose="02000000000000000000" pitchFamily="2" charset="0"/>
                <a:ea typeface="Roboto Condensed" panose="02000000000000000000" pitchFamily="2" charset="0"/>
              </a:rPr>
              <a:t>, năm 2021 chiếm hơn </a:t>
            </a:r>
            <a:r>
              <a:rPr lang="en-US" sz="2400" dirty="0">
                <a:solidFill>
                  <a:srgbClr val="002060"/>
                </a:solidFill>
                <a:latin typeface="Roboto Condensed" panose="02000000000000000000" pitchFamily="2" charset="0"/>
                <a:ea typeface="Roboto Condensed" panose="02000000000000000000" pitchFamily="2" charset="0"/>
              </a:rPr>
              <a:t>……………</a:t>
            </a:r>
            <a:r>
              <a:rPr lang="vi-VN" sz="2400" dirty="0">
                <a:solidFill>
                  <a:srgbClr val="002060"/>
                </a:solidFill>
                <a:latin typeface="Roboto Condensed" panose="02000000000000000000" pitchFamily="2" charset="0"/>
                <a:ea typeface="Roboto Condensed" panose="02000000000000000000" pitchFamily="2" charset="0"/>
              </a:rPr>
              <a:t>GDP cả nước. </a:t>
            </a:r>
            <a:endParaRPr lang="en-US" sz="2400" dirty="0">
              <a:solidFill>
                <a:srgbClr val="002060"/>
              </a:solidFill>
              <a:latin typeface="Roboto Condensed" panose="02000000000000000000" pitchFamily="2" charset="0"/>
              <a:ea typeface="Roboto Condensed" panose="02000000000000000000" pitchFamily="2" charset="0"/>
            </a:endParaRPr>
          </a:p>
          <a:p>
            <a:pPr lvl="0" algn="just">
              <a:lnSpc>
                <a:spcPts val="3500"/>
              </a:lnSpc>
              <a:defRPr/>
            </a:pPr>
            <a:r>
              <a:rPr lang="en-US" sz="2400" dirty="0">
                <a:solidFill>
                  <a:srgbClr val="002060"/>
                </a:solidFill>
                <a:latin typeface="Roboto Condensed" panose="02000000000000000000" pitchFamily="2" charset="0"/>
                <a:ea typeface="Roboto Condensed" panose="02000000000000000000" pitchFamily="2" charset="0"/>
              </a:rPr>
              <a:t>- </a:t>
            </a:r>
            <a:r>
              <a:rPr lang="vi-VN" sz="2400" dirty="0">
                <a:solidFill>
                  <a:srgbClr val="002060"/>
                </a:solidFill>
                <a:latin typeface="Roboto Condensed" panose="02000000000000000000" pitchFamily="2" charset="0"/>
                <a:ea typeface="Roboto Condensed" panose="02000000000000000000" pitchFamily="2" charset="0"/>
              </a:rPr>
              <a:t>Cơ cấu </a:t>
            </a:r>
            <a:r>
              <a:rPr lang="en-US" sz="2400" dirty="0" err="1">
                <a:solidFill>
                  <a:srgbClr val="002060"/>
                </a:solidFill>
                <a:latin typeface="Roboto Condensed" panose="02000000000000000000" pitchFamily="2" charset="0"/>
                <a:ea typeface="Roboto Condensed" panose="02000000000000000000" pitchFamily="2" charset="0"/>
              </a:rPr>
              <a:t>ngành</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kinh</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tế</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của</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vùng</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đang</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chuyển</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dịch</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theo</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hướng</a:t>
            </a:r>
            <a:r>
              <a:rPr lang="en-US" sz="2400" dirty="0">
                <a:solidFill>
                  <a:srgbClr val="002060"/>
                </a:solidFill>
                <a:latin typeface="Roboto Condensed" panose="02000000000000000000" pitchFamily="2" charset="0"/>
                <a:ea typeface="Roboto Condensed" panose="02000000000000000000" pitchFamily="2" charset="0"/>
              </a:rPr>
              <a:t>…………………………………………</a:t>
            </a:r>
          </a:p>
          <a:p>
            <a:pPr lvl="0" algn="just">
              <a:lnSpc>
                <a:spcPts val="3500"/>
              </a:lnSpc>
              <a:defRPr/>
            </a:pPr>
            <a:r>
              <a:rPr lang="en-US" sz="2400" dirty="0">
                <a:solidFill>
                  <a:srgbClr val="002060"/>
                </a:solidFill>
                <a:latin typeface="Roboto Condensed" panose="02000000000000000000" pitchFamily="2" charset="0"/>
                <a:ea typeface="Roboto Condensed" panose="02000000000000000000" pitchFamily="2" charset="0"/>
              </a:rPr>
              <a:t>=&gt; </a:t>
            </a:r>
            <a:r>
              <a:rPr lang="vi-VN" sz="2400" dirty="0">
                <a:solidFill>
                  <a:srgbClr val="002060"/>
                </a:solidFill>
                <a:latin typeface="Roboto Condensed" panose="02000000000000000000" pitchFamily="2" charset="0"/>
                <a:ea typeface="Roboto Condensed" panose="02000000000000000000" pitchFamily="2" charset="0"/>
              </a:rPr>
              <a:t>Là vùng kinh tế </a:t>
            </a:r>
            <a:r>
              <a:rPr lang="en-US" sz="2400" dirty="0">
                <a:solidFill>
                  <a:srgbClr val="002060"/>
                </a:solidFill>
                <a:latin typeface="Roboto Condensed" panose="02000000000000000000" pitchFamily="2" charset="0"/>
                <a:ea typeface="Roboto Condensed" panose="02000000000000000000" pitchFamily="2" charset="0"/>
              </a:rPr>
              <a:t>………………………</a:t>
            </a:r>
            <a:r>
              <a:rPr lang="vi-VN" sz="2400" dirty="0">
                <a:solidFill>
                  <a:srgbClr val="002060"/>
                </a:solidFill>
                <a:latin typeface="Roboto Condensed" panose="02000000000000000000" pitchFamily="2" charset="0"/>
                <a:ea typeface="Roboto Condensed" panose="02000000000000000000" pitchFamily="2" charset="0"/>
              </a:rPr>
              <a:t>của cả nước. </a:t>
            </a:r>
            <a:endParaRPr kumimoji="0" lang="en-US" sz="24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endParaRPr>
          </a:p>
        </p:txBody>
      </p:sp>
      <p:pic>
        <p:nvPicPr>
          <p:cNvPr id="12" name="Hình ảnh 11">
            <a:extLst>
              <a:ext uri="{FF2B5EF4-FFF2-40B4-BE49-F238E27FC236}">
                <a16:creationId xmlns:a16="http://schemas.microsoft.com/office/drawing/2014/main" id="{1AF83966-7132-7BE4-FCBB-3F4A5596D1C5}"/>
              </a:ext>
            </a:extLst>
          </p:cNvPr>
          <p:cNvPicPr>
            <a:picLocks noChangeAspect="1"/>
          </p:cNvPicPr>
          <p:nvPr/>
        </p:nvPicPr>
        <p:blipFill>
          <a:blip r:embed="rId2"/>
          <a:stretch>
            <a:fillRect/>
          </a:stretch>
        </p:blipFill>
        <p:spPr>
          <a:xfrm>
            <a:off x="1091029" y="1117158"/>
            <a:ext cx="3778999" cy="2689587"/>
          </a:xfrm>
          <a:prstGeom prst="rect">
            <a:avLst/>
          </a:prstGeom>
        </p:spPr>
      </p:pic>
      <p:pic>
        <p:nvPicPr>
          <p:cNvPr id="4" name="Hình ảnh 3">
            <a:extLst>
              <a:ext uri="{FF2B5EF4-FFF2-40B4-BE49-F238E27FC236}">
                <a16:creationId xmlns:a16="http://schemas.microsoft.com/office/drawing/2014/main" id="{2D0BE8D3-67C0-04F1-5F70-1F2372FB8392}"/>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6732"/>
          <a:stretch/>
        </p:blipFill>
        <p:spPr>
          <a:xfrm>
            <a:off x="5513020" y="1076626"/>
            <a:ext cx="6314244" cy="2852158"/>
          </a:xfrm>
          <a:prstGeom prst="rect">
            <a:avLst/>
          </a:prstGeom>
        </p:spPr>
      </p:pic>
      <p:sp>
        <p:nvSpPr>
          <p:cNvPr id="13" name="Hộp Văn bản 12">
            <a:extLst>
              <a:ext uri="{FF2B5EF4-FFF2-40B4-BE49-F238E27FC236}">
                <a16:creationId xmlns:a16="http://schemas.microsoft.com/office/drawing/2014/main" id="{A18116E9-7E93-FA83-7419-407747631AAE}"/>
              </a:ext>
            </a:extLst>
          </p:cNvPr>
          <p:cNvSpPr txBox="1"/>
          <p:nvPr/>
        </p:nvSpPr>
        <p:spPr>
          <a:xfrm>
            <a:off x="2897644" y="5316608"/>
            <a:ext cx="697495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C00000"/>
                </a:solidFill>
                <a:latin typeface="Roboto Condensed" panose="02000000000000000000" pitchFamily="2" charset="0"/>
                <a:ea typeface="Roboto Condensed" panose="02000000000000000000" pitchFamily="2" charset="0"/>
              </a:rPr>
              <a:t>c</a:t>
            </a:r>
            <a:r>
              <a:rPr lang="en-US" sz="2200" noProof="0" dirty="0" err="1">
                <a:solidFill>
                  <a:srgbClr val="C00000"/>
                </a:solidFill>
                <a:latin typeface="Roboto Condensed" panose="02000000000000000000" pitchFamily="2" charset="0"/>
                <a:ea typeface="Roboto Condensed" panose="02000000000000000000" pitchFamily="2" charset="0"/>
              </a:rPr>
              <a:t>hiến</a:t>
            </a:r>
            <a:r>
              <a:rPr lang="en-US" sz="2200" noProof="0" dirty="0">
                <a:solidFill>
                  <a:srgbClr val="C00000"/>
                </a:solidFill>
                <a:latin typeface="Roboto Condensed" panose="02000000000000000000" pitchFamily="2" charset="0"/>
                <a:ea typeface="Roboto Condensed" panose="02000000000000000000" pitchFamily="2" charset="0"/>
              </a:rPr>
              <a:t> </a:t>
            </a:r>
            <a:r>
              <a:rPr lang="en-US" sz="2200" noProof="0" dirty="0" err="1">
                <a:solidFill>
                  <a:srgbClr val="C00000"/>
                </a:solidFill>
                <a:latin typeface="Roboto Condensed" panose="02000000000000000000" pitchFamily="2" charset="0"/>
                <a:ea typeface="Roboto Condensed" panose="02000000000000000000" pitchFamily="2" charset="0"/>
              </a:rPr>
              <a:t>lược</a:t>
            </a:r>
            <a:r>
              <a:rPr lang="en-US" sz="2200" noProof="0" dirty="0">
                <a:solidFill>
                  <a:srgbClr val="C00000"/>
                </a:solidFill>
                <a:latin typeface="Roboto Condensed" panose="02000000000000000000" pitchFamily="2" charset="0"/>
                <a:ea typeface="Roboto Condensed" panose="02000000000000000000" pitchFamily="2" charset="0"/>
              </a:rPr>
              <a:t> </a:t>
            </a:r>
            <a:endParaRPr kumimoji="0" lang="en-US" sz="2200" b="0" i="0" u="none" strike="noStrike" kern="1200" cap="none" spc="0" normalizeH="0" baseline="0" noProof="0" dirty="0">
              <a:ln>
                <a:noFill/>
              </a:ln>
              <a:solidFill>
                <a:srgbClr val="C00000"/>
              </a:solidFill>
              <a:effectLst/>
              <a:uLnTx/>
              <a:uFillTx/>
              <a:latin typeface="Roboto Condensed" panose="02000000000000000000" pitchFamily="2" charset="0"/>
              <a:ea typeface="Roboto Condensed" panose="02000000000000000000" pitchFamily="2" charset="0"/>
              <a:cs typeface="+mn-cs"/>
            </a:endParaRPr>
          </a:p>
        </p:txBody>
      </p:sp>
      <p:sp>
        <p:nvSpPr>
          <p:cNvPr id="7" name="Hộp Văn bản 6">
            <a:extLst>
              <a:ext uri="{FF2B5EF4-FFF2-40B4-BE49-F238E27FC236}">
                <a16:creationId xmlns:a16="http://schemas.microsoft.com/office/drawing/2014/main" id="{B5724BA3-AEBD-CE61-F7C6-2DCD93DCF6AC}"/>
              </a:ext>
            </a:extLst>
          </p:cNvPr>
          <p:cNvSpPr txBox="1"/>
          <p:nvPr/>
        </p:nvSpPr>
        <p:spPr>
          <a:xfrm>
            <a:off x="8565927" y="4390279"/>
            <a:ext cx="697495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C00000"/>
                </a:solidFill>
                <a:latin typeface="Roboto Condensed" panose="02000000000000000000" pitchFamily="2" charset="0"/>
                <a:ea typeface="Roboto Condensed" panose="02000000000000000000" pitchFamily="2" charset="0"/>
              </a:rPr>
              <a:t>30%</a:t>
            </a:r>
            <a:endParaRPr kumimoji="0" lang="en-US" sz="2200" b="0" i="0" u="none" strike="noStrike" kern="1200" cap="none" spc="0" normalizeH="0" baseline="0" noProof="0" dirty="0">
              <a:ln>
                <a:noFill/>
              </a:ln>
              <a:solidFill>
                <a:srgbClr val="C00000"/>
              </a:solidFill>
              <a:effectLst/>
              <a:uLnTx/>
              <a:uFillTx/>
              <a:latin typeface="Roboto Condensed" panose="02000000000000000000" pitchFamily="2" charset="0"/>
              <a:ea typeface="Roboto Condensed" panose="02000000000000000000" pitchFamily="2" charset="0"/>
              <a:cs typeface="+mn-cs"/>
            </a:endParaRPr>
          </a:p>
        </p:txBody>
      </p:sp>
      <p:sp>
        <p:nvSpPr>
          <p:cNvPr id="8" name="Hộp Văn bản 7">
            <a:extLst>
              <a:ext uri="{FF2B5EF4-FFF2-40B4-BE49-F238E27FC236}">
                <a16:creationId xmlns:a16="http://schemas.microsoft.com/office/drawing/2014/main" id="{505A2E7A-0084-0D34-C8E4-54A265B973D4}"/>
              </a:ext>
            </a:extLst>
          </p:cNvPr>
          <p:cNvSpPr txBox="1"/>
          <p:nvPr/>
        </p:nvSpPr>
        <p:spPr>
          <a:xfrm>
            <a:off x="4077685" y="4346357"/>
            <a:ext cx="234278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C00000"/>
                </a:solidFill>
                <a:latin typeface="Roboto Condensed" panose="02000000000000000000" pitchFamily="2" charset="0"/>
                <a:ea typeface="Roboto Condensed" panose="02000000000000000000" pitchFamily="2" charset="0"/>
              </a:rPr>
              <a:t>t</a:t>
            </a:r>
            <a:r>
              <a:rPr kumimoji="0" lang="en-US" sz="2200" b="0" i="0" u="none" strike="noStrike" kern="1200" cap="none" spc="0" normalizeH="0" baseline="0" noProof="0" dirty="0" err="1">
                <a:ln>
                  <a:noFill/>
                </a:ln>
                <a:solidFill>
                  <a:srgbClr val="C00000"/>
                </a:solidFill>
                <a:effectLst/>
                <a:uLnTx/>
                <a:uFillTx/>
                <a:latin typeface="Roboto Condensed" panose="02000000000000000000" pitchFamily="2" charset="0"/>
                <a:ea typeface="Roboto Condensed" panose="02000000000000000000" pitchFamily="2" charset="0"/>
                <a:cs typeface="+mn-cs"/>
              </a:rPr>
              <a:t>ăng</a:t>
            </a:r>
            <a:r>
              <a:rPr kumimoji="0" lang="en-US" sz="2200" b="0" i="0" u="none" strike="noStrike" kern="1200" cap="none" spc="0" normalizeH="0" noProof="0" dirty="0">
                <a:ln>
                  <a:noFill/>
                </a:ln>
                <a:solidFill>
                  <a:srgbClr val="C00000"/>
                </a:solidFill>
                <a:effectLst/>
                <a:uLnTx/>
                <a:uFillTx/>
                <a:latin typeface="Roboto Condensed" panose="02000000000000000000" pitchFamily="2" charset="0"/>
                <a:ea typeface="Roboto Condensed" panose="02000000000000000000" pitchFamily="2" charset="0"/>
                <a:cs typeface="+mn-cs"/>
              </a:rPr>
              <a:t> </a:t>
            </a:r>
            <a:r>
              <a:rPr kumimoji="0" lang="en-US" sz="2200" b="0" i="0" u="none" strike="noStrike" kern="1200" cap="none" spc="0" normalizeH="0" noProof="0" dirty="0" err="1">
                <a:ln>
                  <a:noFill/>
                </a:ln>
                <a:solidFill>
                  <a:srgbClr val="C00000"/>
                </a:solidFill>
                <a:effectLst/>
                <a:uLnTx/>
                <a:uFillTx/>
                <a:latin typeface="Roboto Condensed" panose="02000000000000000000" pitchFamily="2" charset="0"/>
                <a:ea typeface="Roboto Condensed" panose="02000000000000000000" pitchFamily="2" charset="0"/>
                <a:cs typeface="+mn-cs"/>
              </a:rPr>
              <a:t>nhanh</a:t>
            </a:r>
            <a:endParaRPr kumimoji="0" lang="en-US" sz="2200" b="0" i="0" u="none" strike="noStrike" kern="1200" cap="none" spc="0" normalizeH="0" baseline="0" noProof="0" dirty="0">
              <a:ln>
                <a:noFill/>
              </a:ln>
              <a:solidFill>
                <a:srgbClr val="C00000"/>
              </a:solidFill>
              <a:effectLst/>
              <a:uLnTx/>
              <a:uFillTx/>
              <a:latin typeface="Roboto Condensed" panose="02000000000000000000" pitchFamily="2" charset="0"/>
              <a:ea typeface="Roboto Condensed" panose="02000000000000000000" pitchFamily="2" charset="0"/>
              <a:cs typeface="+mn-cs"/>
            </a:endParaRPr>
          </a:p>
        </p:txBody>
      </p:sp>
      <p:sp>
        <p:nvSpPr>
          <p:cNvPr id="14" name="Hộp Văn bản 13">
            <a:extLst>
              <a:ext uri="{FF2B5EF4-FFF2-40B4-BE49-F238E27FC236}">
                <a16:creationId xmlns:a16="http://schemas.microsoft.com/office/drawing/2014/main" id="{AA81CC95-12D3-0656-D7FD-CE1279738491}"/>
              </a:ext>
            </a:extLst>
          </p:cNvPr>
          <p:cNvSpPr txBox="1"/>
          <p:nvPr/>
        </p:nvSpPr>
        <p:spPr>
          <a:xfrm>
            <a:off x="8452856" y="4819609"/>
            <a:ext cx="697495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noProof="0" dirty="0" err="1">
                <a:solidFill>
                  <a:srgbClr val="C00000"/>
                </a:solidFill>
                <a:latin typeface="Roboto Condensed" panose="02000000000000000000" pitchFamily="2" charset="0"/>
                <a:ea typeface="Roboto Condensed" panose="02000000000000000000" pitchFamily="2" charset="0"/>
              </a:rPr>
              <a:t>tích</a:t>
            </a:r>
            <a:r>
              <a:rPr lang="en-US" sz="2200" noProof="0" dirty="0">
                <a:solidFill>
                  <a:srgbClr val="C00000"/>
                </a:solidFill>
                <a:latin typeface="Roboto Condensed" panose="02000000000000000000" pitchFamily="2" charset="0"/>
                <a:ea typeface="Roboto Condensed" panose="02000000000000000000" pitchFamily="2" charset="0"/>
              </a:rPr>
              <a:t> </a:t>
            </a:r>
            <a:r>
              <a:rPr lang="en-US" sz="2200" noProof="0" dirty="0" err="1">
                <a:solidFill>
                  <a:srgbClr val="C00000"/>
                </a:solidFill>
                <a:latin typeface="Roboto Condensed" panose="02000000000000000000" pitchFamily="2" charset="0"/>
                <a:ea typeface="Roboto Condensed" panose="02000000000000000000" pitchFamily="2" charset="0"/>
              </a:rPr>
              <a:t>cực</a:t>
            </a:r>
            <a:endParaRPr kumimoji="0" lang="en-US" sz="2200" b="0" i="0" u="none" strike="noStrike" kern="1200" cap="none" spc="0" normalizeH="0" baseline="0" noProof="0" dirty="0">
              <a:ln>
                <a:noFill/>
              </a:ln>
              <a:solidFill>
                <a:srgbClr val="C00000"/>
              </a:solidFill>
              <a:effectLst/>
              <a:uLnTx/>
              <a:uFillTx/>
              <a:latin typeface="Roboto Condensed" panose="02000000000000000000" pitchFamily="2" charset="0"/>
              <a:ea typeface="Roboto Condensed" panose="02000000000000000000" pitchFamily="2" charset="0"/>
              <a:cs typeface="+mn-cs"/>
            </a:endParaRPr>
          </a:p>
        </p:txBody>
      </p:sp>
    </p:spTree>
    <p:extLst>
      <p:ext uri="{BB962C8B-B14F-4D97-AF65-F5344CB8AC3E}">
        <p14:creationId xmlns:p14="http://schemas.microsoft.com/office/powerpoint/2010/main" val="16204113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7" grpId="0"/>
      <p:bldP spid="8"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C45B27B4-584B-80B8-5163-288B48F4964A}"/>
              </a:ext>
            </a:extLst>
          </p:cNvPr>
          <p:cNvGraphicFramePr>
            <a:graphicFrameLocks noGrp="1"/>
          </p:cNvGraphicFramePr>
          <p:nvPr>
            <p:extLst>
              <p:ext uri="{D42A27DB-BD31-4B8C-83A1-F6EECF244321}">
                <p14:modId xmlns:p14="http://schemas.microsoft.com/office/powerpoint/2010/main" val="96816089"/>
              </p:ext>
            </p:extLst>
          </p:nvPr>
        </p:nvGraphicFramePr>
        <p:xfrm>
          <a:off x="112384" y="116886"/>
          <a:ext cx="7047537" cy="6556673"/>
        </p:xfrm>
        <a:graphic>
          <a:graphicData uri="http://schemas.openxmlformats.org/drawingml/2006/table">
            <a:tbl>
              <a:tblPr firstRow="1" firstCol="1" bandRow="1">
                <a:tableStyleId>{2D5ABB26-0587-4C30-8999-92F81FD0307C}</a:tableStyleId>
              </a:tblPr>
              <a:tblGrid>
                <a:gridCol w="1830716">
                  <a:extLst>
                    <a:ext uri="{9D8B030D-6E8A-4147-A177-3AD203B41FA5}">
                      <a16:colId xmlns:a16="http://schemas.microsoft.com/office/drawing/2014/main" val="1953220699"/>
                    </a:ext>
                  </a:extLst>
                </a:gridCol>
                <a:gridCol w="5216821">
                  <a:extLst>
                    <a:ext uri="{9D8B030D-6E8A-4147-A177-3AD203B41FA5}">
                      <a16:colId xmlns:a16="http://schemas.microsoft.com/office/drawing/2014/main" val="3322822184"/>
                    </a:ext>
                  </a:extLst>
                </a:gridCol>
              </a:tblGrid>
              <a:tr h="346383">
                <a:tc gridSpan="2">
                  <a:txBody>
                    <a:bodyPr/>
                    <a:lstStyle/>
                    <a:p>
                      <a:pPr algn="ctr">
                        <a:lnSpc>
                          <a:spcPct val="124000"/>
                        </a:lnSpc>
                        <a:spcAft>
                          <a:spcPts val="200"/>
                        </a:spcAft>
                      </a:pPr>
                      <a:r>
                        <a:rPr lang="en-US" sz="1800" b="1" dirty="0">
                          <a:solidFill>
                            <a:schemeClr val="bg1"/>
                          </a:solidFill>
                          <a:effectLst/>
                          <a:latin typeface="Roboto Condensed" panose="02000000000000000000" pitchFamily="2" charset="0"/>
                          <a:ea typeface="Roboto Condensed" panose="02000000000000000000" pitchFamily="2" charset="0"/>
                        </a:rPr>
                        <a:t>PHIẾU HỌC TẬP SỐ 1 (N1, 3)</a:t>
                      </a: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F0066"/>
                    </a:solidFill>
                  </a:tcPr>
                </a:tc>
                <a:tc hMerge="1">
                  <a:txBody>
                    <a:bodyPr/>
                    <a:lstStyle/>
                    <a:p>
                      <a:pPr algn="ctr">
                        <a:lnSpc>
                          <a:spcPct val="124000"/>
                        </a:lnSpc>
                        <a:spcAft>
                          <a:spcPts val="200"/>
                        </a:spcAft>
                      </a:pPr>
                      <a:endParaRPr lang="en-US" sz="1800" dirty="0">
                        <a:solidFill>
                          <a:srgbClr val="231F2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832645035"/>
                  </a:ext>
                </a:extLst>
              </a:tr>
              <a:tr h="755246">
                <a:tc>
                  <a:txBody>
                    <a:bodyPr/>
                    <a:lstStyle/>
                    <a:p>
                      <a:pPr algn="ctr">
                        <a:lnSpc>
                          <a:spcPct val="124000"/>
                        </a:lnSpc>
                        <a:spcAft>
                          <a:spcPts val="200"/>
                        </a:spcAft>
                      </a:pPr>
                      <a:r>
                        <a:rPr lang="en-US" sz="1800" dirty="0" err="1">
                          <a:solidFill>
                            <a:srgbClr val="002060"/>
                          </a:solidFill>
                          <a:effectLst/>
                          <a:latin typeface="Roboto Condensed" panose="02000000000000000000" pitchFamily="2" charset="0"/>
                          <a:ea typeface="Roboto Condensed" panose="02000000000000000000" pitchFamily="2" charset="0"/>
                        </a:rPr>
                        <a:t>Nông</a:t>
                      </a:r>
                      <a:r>
                        <a:rPr lang="en-US" sz="1800" dirty="0">
                          <a:solidFill>
                            <a:srgbClr val="002060"/>
                          </a:solidFill>
                          <a:effectLst/>
                          <a:latin typeface="Roboto Condensed" panose="02000000000000000000" pitchFamily="2" charset="0"/>
                          <a:ea typeface="Roboto Condensed" panose="02000000000000000000" pitchFamily="2" charset="0"/>
                        </a:rPr>
                        <a:t> nghiệp, </a:t>
                      </a:r>
                      <a:r>
                        <a:rPr lang="en-US" sz="1800" dirty="0" err="1">
                          <a:solidFill>
                            <a:srgbClr val="002060"/>
                          </a:solidFill>
                          <a:effectLst/>
                          <a:latin typeface="Roboto Condensed" panose="02000000000000000000" pitchFamily="2" charset="0"/>
                          <a:ea typeface="Roboto Condensed" panose="02000000000000000000" pitchFamily="2" charset="0"/>
                        </a:rPr>
                        <a:t>thủy</a:t>
                      </a:r>
                      <a:r>
                        <a:rPr lang="en-US" sz="1800" dirty="0">
                          <a:solidFill>
                            <a:srgbClr val="002060"/>
                          </a:solidFill>
                          <a:effectLst/>
                          <a:latin typeface="Roboto Condensed" panose="02000000000000000000" pitchFamily="2" charset="0"/>
                          <a:ea typeface="Roboto Condensed" panose="02000000000000000000" pitchFamily="2" charset="0"/>
                        </a:rPr>
                        <a:t> </a:t>
                      </a:r>
                      <a:r>
                        <a:rPr lang="en-US" sz="1800" dirty="0" err="1">
                          <a:solidFill>
                            <a:srgbClr val="002060"/>
                          </a:solidFill>
                          <a:effectLst/>
                          <a:latin typeface="Roboto Condensed" panose="02000000000000000000" pitchFamily="2" charset="0"/>
                          <a:ea typeface="Roboto Condensed" panose="02000000000000000000" pitchFamily="2" charset="0"/>
                        </a:rPr>
                        <a:t>sản</a:t>
                      </a:r>
                      <a:r>
                        <a:rPr lang="en-US" sz="1800" dirty="0">
                          <a:solidFill>
                            <a:srgbClr val="002060"/>
                          </a:solidFill>
                          <a:effectLst/>
                          <a:latin typeface="Roboto Condensed" panose="02000000000000000000" pitchFamily="2" charset="0"/>
                          <a:ea typeface="Roboto Condensed" panose="02000000000000000000" pitchFamily="2" charset="0"/>
                        </a:rPr>
                        <a:t> </a:t>
                      </a:r>
                      <a:r>
                        <a:rPr lang="en-US" sz="1800" dirty="0" err="1">
                          <a:solidFill>
                            <a:srgbClr val="002060"/>
                          </a:solidFill>
                          <a:effectLst/>
                          <a:latin typeface="Roboto Condensed" panose="02000000000000000000" pitchFamily="2" charset="0"/>
                          <a:ea typeface="Roboto Condensed" panose="02000000000000000000" pitchFamily="2" charset="0"/>
                        </a:rPr>
                        <a:t>và</a:t>
                      </a:r>
                      <a:r>
                        <a:rPr lang="en-US" sz="1800" dirty="0">
                          <a:solidFill>
                            <a:srgbClr val="002060"/>
                          </a:solidFill>
                          <a:effectLst/>
                          <a:latin typeface="Roboto Condensed" panose="02000000000000000000" pitchFamily="2" charset="0"/>
                          <a:ea typeface="Roboto Condensed" panose="02000000000000000000" pitchFamily="2" charset="0"/>
                        </a:rPr>
                        <a:t> </a:t>
                      </a:r>
                      <a:r>
                        <a:rPr lang="en-US" sz="1800" dirty="0" err="1">
                          <a:solidFill>
                            <a:srgbClr val="002060"/>
                          </a:solidFill>
                          <a:effectLst/>
                          <a:latin typeface="Roboto Condensed" panose="02000000000000000000" pitchFamily="2" charset="0"/>
                          <a:ea typeface="Roboto Condensed" panose="02000000000000000000" pitchFamily="2" charset="0"/>
                        </a:rPr>
                        <a:t>lâm</a:t>
                      </a:r>
                      <a:r>
                        <a:rPr lang="en-US" sz="1800" dirty="0">
                          <a:solidFill>
                            <a:srgbClr val="002060"/>
                          </a:solidFill>
                          <a:effectLst/>
                          <a:latin typeface="Roboto Condensed" panose="02000000000000000000" pitchFamily="2" charset="0"/>
                          <a:ea typeface="Roboto Condensed" panose="02000000000000000000" pitchFamily="2" charset="0"/>
                        </a:rPr>
                        <a:t> nghiệp</a:t>
                      </a: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lnSpc>
                          <a:spcPct val="124000"/>
                        </a:lnSpc>
                        <a:spcAft>
                          <a:spcPts val="200"/>
                        </a:spcAft>
                      </a:pPr>
                      <a:r>
                        <a:rPr lang="vi-VN" sz="1800" dirty="0">
                          <a:solidFill>
                            <a:srgbClr val="002060"/>
                          </a:solidFill>
                          <a:effectLst/>
                          <a:latin typeface="Roboto Condensed" panose="02000000000000000000" pitchFamily="2" charset="0"/>
                          <a:ea typeface="Roboto Condensed" panose="02000000000000000000" pitchFamily="2" charset="0"/>
                        </a:rPr>
                        <a:t>Sự phát triển và phân bố</a:t>
                      </a: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787740031"/>
                  </a:ext>
                </a:extLst>
              </a:tr>
              <a:tr h="1958318">
                <a:tc>
                  <a:txBody>
                    <a:bodyPr/>
                    <a:lstStyle/>
                    <a:p>
                      <a:pPr algn="ctr">
                        <a:lnSpc>
                          <a:spcPct val="120000"/>
                        </a:lnSpc>
                        <a:spcAft>
                          <a:spcPts val="200"/>
                        </a:spcAft>
                      </a:pPr>
                      <a:r>
                        <a:rPr lang="en-US" sz="1800" dirty="0" err="1">
                          <a:solidFill>
                            <a:srgbClr val="002060"/>
                          </a:solidFill>
                          <a:effectLst/>
                          <a:latin typeface="Roboto Condensed" panose="02000000000000000000" pitchFamily="2" charset="0"/>
                          <a:ea typeface="Roboto Condensed" panose="02000000000000000000" pitchFamily="2" charset="0"/>
                        </a:rPr>
                        <a:t>Nông</a:t>
                      </a:r>
                      <a:r>
                        <a:rPr lang="en-US" sz="1800" dirty="0">
                          <a:solidFill>
                            <a:srgbClr val="002060"/>
                          </a:solidFill>
                          <a:effectLst/>
                          <a:latin typeface="Roboto Condensed" panose="02000000000000000000" pitchFamily="2" charset="0"/>
                          <a:ea typeface="Roboto Condensed" panose="02000000000000000000" pitchFamily="2" charset="0"/>
                        </a:rPr>
                        <a:t> </a:t>
                      </a:r>
                      <a:r>
                        <a:rPr lang="en-US" sz="1800" dirty="0" err="1">
                          <a:solidFill>
                            <a:srgbClr val="002060"/>
                          </a:solidFill>
                          <a:effectLst/>
                          <a:latin typeface="Roboto Condensed" panose="02000000000000000000" pitchFamily="2" charset="0"/>
                          <a:ea typeface="Roboto Condensed" panose="02000000000000000000" pitchFamily="2" charset="0"/>
                        </a:rPr>
                        <a:t>nghệp</a:t>
                      </a: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91378180"/>
                  </a:ext>
                </a:extLst>
              </a:tr>
              <a:tr h="1444328">
                <a:tc>
                  <a:txBody>
                    <a:bodyPr/>
                    <a:lstStyle/>
                    <a:p>
                      <a:pPr algn="ctr">
                        <a:lnSpc>
                          <a:spcPct val="124000"/>
                        </a:lnSpc>
                        <a:spcAft>
                          <a:spcPts val="200"/>
                        </a:spcAft>
                      </a:pPr>
                      <a:r>
                        <a:rPr lang="en-US" sz="1800" dirty="0" err="1">
                          <a:solidFill>
                            <a:srgbClr val="002060"/>
                          </a:solidFill>
                          <a:effectLst/>
                          <a:latin typeface="Roboto Condensed" panose="02000000000000000000" pitchFamily="2" charset="0"/>
                          <a:ea typeface="Roboto Condensed" panose="02000000000000000000" pitchFamily="2" charset="0"/>
                        </a:rPr>
                        <a:t>Thủy</a:t>
                      </a:r>
                      <a:r>
                        <a:rPr lang="en-US" sz="1800" dirty="0">
                          <a:solidFill>
                            <a:srgbClr val="002060"/>
                          </a:solidFill>
                          <a:effectLst/>
                          <a:latin typeface="Roboto Condensed" panose="02000000000000000000" pitchFamily="2" charset="0"/>
                          <a:ea typeface="Roboto Condensed" panose="02000000000000000000" pitchFamily="2" charset="0"/>
                        </a:rPr>
                        <a:t> </a:t>
                      </a:r>
                      <a:r>
                        <a:rPr lang="en-US" sz="1800" dirty="0" err="1">
                          <a:solidFill>
                            <a:srgbClr val="002060"/>
                          </a:solidFill>
                          <a:effectLst/>
                          <a:latin typeface="Roboto Condensed" panose="02000000000000000000" pitchFamily="2" charset="0"/>
                          <a:ea typeface="Roboto Condensed" panose="02000000000000000000" pitchFamily="2" charset="0"/>
                        </a:rPr>
                        <a:t>sản</a:t>
                      </a: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979890831"/>
                  </a:ext>
                </a:extLst>
              </a:tr>
              <a:tr h="2052398">
                <a:tc>
                  <a:txBody>
                    <a:bodyPr/>
                    <a:lstStyle/>
                    <a:p>
                      <a:pPr algn="ctr">
                        <a:lnSpc>
                          <a:spcPct val="124000"/>
                        </a:lnSpc>
                        <a:spcAft>
                          <a:spcPts val="200"/>
                        </a:spcAft>
                      </a:pPr>
                      <a:r>
                        <a:rPr lang="en-US" sz="1800" dirty="0">
                          <a:solidFill>
                            <a:srgbClr val="002060"/>
                          </a:solidFill>
                          <a:effectLst/>
                          <a:latin typeface="Roboto Condensed" panose="02000000000000000000" pitchFamily="2" charset="0"/>
                          <a:ea typeface="Roboto Condensed" panose="02000000000000000000" pitchFamily="2" charset="0"/>
                        </a:rPr>
                        <a:t>Lâm nghiệp</a:t>
                      </a: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850691747"/>
                  </a:ext>
                </a:extLst>
              </a:tr>
            </a:tbl>
          </a:graphicData>
        </a:graphic>
      </p:graphicFrame>
      <p:pic>
        <p:nvPicPr>
          <p:cNvPr id="2" name="Hình ảnh 1">
            <a:extLst>
              <a:ext uri="{FF2B5EF4-FFF2-40B4-BE49-F238E27FC236}">
                <a16:creationId xmlns:a16="http://schemas.microsoft.com/office/drawing/2014/main" id="{675193C7-38EF-2EE3-04EA-FADECF01AA65}"/>
              </a:ext>
            </a:extLst>
          </p:cNvPr>
          <p:cNvPicPr>
            <a:picLocks noChangeAspect="1"/>
          </p:cNvPicPr>
          <p:nvPr/>
        </p:nvPicPr>
        <p:blipFill>
          <a:blip r:embed="rId2"/>
          <a:stretch>
            <a:fillRect/>
          </a:stretch>
        </p:blipFill>
        <p:spPr>
          <a:xfrm>
            <a:off x="7400766" y="249751"/>
            <a:ext cx="2558481" cy="6358497"/>
          </a:xfrm>
          <a:prstGeom prst="rect">
            <a:avLst/>
          </a:prstGeom>
        </p:spPr>
      </p:pic>
      <p:pic>
        <p:nvPicPr>
          <p:cNvPr id="4" name="Hình ảnh 3">
            <a:extLst>
              <a:ext uri="{FF2B5EF4-FFF2-40B4-BE49-F238E27FC236}">
                <a16:creationId xmlns:a16="http://schemas.microsoft.com/office/drawing/2014/main" id="{4D50F30B-F012-508C-AEDB-989188114569}"/>
              </a:ext>
            </a:extLst>
          </p:cNvPr>
          <p:cNvPicPr>
            <a:picLocks noChangeAspect="1"/>
          </p:cNvPicPr>
          <p:nvPr/>
        </p:nvPicPr>
        <p:blipFill>
          <a:blip r:embed="rId3"/>
          <a:stretch>
            <a:fillRect/>
          </a:stretch>
        </p:blipFill>
        <p:spPr>
          <a:xfrm>
            <a:off x="7379533" y="249750"/>
            <a:ext cx="4700083" cy="6443675"/>
          </a:xfrm>
          <a:prstGeom prst="rect">
            <a:avLst/>
          </a:prstGeom>
        </p:spPr>
      </p:pic>
      <p:sp>
        <p:nvSpPr>
          <p:cNvPr id="6" name="Hộp Văn bản 5">
            <a:extLst>
              <a:ext uri="{FF2B5EF4-FFF2-40B4-BE49-F238E27FC236}">
                <a16:creationId xmlns:a16="http://schemas.microsoft.com/office/drawing/2014/main" id="{6A550BC6-F6F9-0E54-E16E-38BC21954B24}"/>
              </a:ext>
            </a:extLst>
          </p:cNvPr>
          <p:cNvSpPr txBox="1"/>
          <p:nvPr/>
        </p:nvSpPr>
        <p:spPr>
          <a:xfrm>
            <a:off x="1951224" y="4709789"/>
            <a:ext cx="5062043" cy="2031325"/>
          </a:xfrm>
          <a:prstGeom prst="rect">
            <a:avLst/>
          </a:prstGeom>
          <a:noFill/>
        </p:spPr>
        <p:txBody>
          <a:bodyPr wrap="square">
            <a:spAutoFit/>
          </a:bodyPr>
          <a:lstStyle/>
          <a:p>
            <a:pPr lvl="0" algn="just">
              <a:defRPr/>
            </a:pPr>
            <a:r>
              <a:rPr lang="en-US" dirty="0">
                <a:solidFill>
                  <a:srgbClr val="002060"/>
                </a:solidFill>
                <a:latin typeface="Roboto Condensed" panose="02000000000000000000" pitchFamily="2" charset="0"/>
                <a:ea typeface="Roboto Condensed" panose="02000000000000000000" pitchFamily="2" charset="0"/>
              </a:rPr>
              <a:t>- D</a:t>
            </a:r>
            <a:r>
              <a:rPr lang="vi-VN" dirty="0" err="1">
                <a:solidFill>
                  <a:srgbClr val="002060"/>
                </a:solidFill>
                <a:latin typeface="Roboto Condensed" panose="02000000000000000000" pitchFamily="2" charset="0"/>
                <a:ea typeface="Roboto Condensed" panose="02000000000000000000" pitchFamily="2" charset="0"/>
              </a:rPr>
              <a:t>iện</a:t>
            </a:r>
            <a:r>
              <a:rPr lang="vi-VN" dirty="0">
                <a:solidFill>
                  <a:srgbClr val="002060"/>
                </a:solidFill>
                <a:latin typeface="Roboto Condensed" panose="02000000000000000000" pitchFamily="2" charset="0"/>
                <a:ea typeface="Roboto Condensed" panose="02000000000000000000" pitchFamily="2" charset="0"/>
              </a:rPr>
              <a:t> tích rừng và sản lượng gỗ khai thác còn ít. Quảng Ninh có diện tích rừng và sản lượng gỗ khai thác lớn nhất. </a:t>
            </a:r>
            <a:endParaRPr lang="en-US" dirty="0">
              <a:solidFill>
                <a:srgbClr val="002060"/>
              </a:solidFill>
              <a:latin typeface="Roboto Condensed" panose="02000000000000000000" pitchFamily="2" charset="0"/>
              <a:ea typeface="Roboto Condensed" panose="02000000000000000000" pitchFamily="2" charset="0"/>
            </a:endParaRPr>
          </a:p>
          <a:p>
            <a:pPr lvl="0" algn="just">
              <a:defRPr/>
            </a:pPr>
            <a:r>
              <a:rPr lang="en-US" dirty="0">
                <a:solidFill>
                  <a:srgbClr val="002060"/>
                </a:solidFill>
                <a:latin typeface="Roboto Condensed" panose="02000000000000000000" pitchFamily="2" charset="0"/>
                <a:ea typeface="Roboto Condensed" panose="02000000000000000000" pitchFamily="2" charset="0"/>
              </a:rPr>
              <a:t>- </a:t>
            </a:r>
            <a:r>
              <a:rPr lang="vi-VN" dirty="0">
                <a:solidFill>
                  <a:srgbClr val="002060"/>
                </a:solidFill>
                <a:latin typeface="Roboto Condensed" panose="02000000000000000000" pitchFamily="2" charset="0"/>
                <a:ea typeface="Roboto Condensed" panose="02000000000000000000" pitchFamily="2" charset="0"/>
              </a:rPr>
              <a:t>Rừng được chú trọng bảo vệ, nhất là ở các vườn quốc gia, các khu dự trữ sinh quyển. </a:t>
            </a:r>
            <a:endParaRPr lang="en-US" dirty="0">
              <a:solidFill>
                <a:srgbClr val="002060"/>
              </a:solidFill>
              <a:latin typeface="Roboto Condensed" panose="02000000000000000000" pitchFamily="2" charset="0"/>
              <a:ea typeface="Roboto Condensed" panose="02000000000000000000" pitchFamily="2" charset="0"/>
            </a:endParaRPr>
          </a:p>
          <a:p>
            <a:pPr lvl="0" algn="just">
              <a:defRPr/>
            </a:pPr>
            <a:r>
              <a:rPr lang="en-US" dirty="0">
                <a:solidFill>
                  <a:srgbClr val="002060"/>
                </a:solidFill>
                <a:latin typeface="Roboto Condensed" panose="02000000000000000000" pitchFamily="2" charset="0"/>
                <a:ea typeface="Roboto Condensed" panose="02000000000000000000" pitchFamily="2" charset="0"/>
              </a:rPr>
              <a:t>- </a:t>
            </a:r>
            <a:r>
              <a:rPr lang="vi-VN" dirty="0">
                <a:solidFill>
                  <a:srgbClr val="002060"/>
                </a:solidFill>
                <a:latin typeface="Roboto Condensed" panose="02000000000000000000" pitchFamily="2" charset="0"/>
                <a:ea typeface="Roboto Condensed" panose="02000000000000000000" pitchFamily="2" charset="0"/>
              </a:rPr>
              <a:t>Nghề trồng dược liệu ở khu vực đồi núi ngày càng phát triển</a:t>
            </a:r>
            <a:r>
              <a:rPr lang="en-US" dirty="0">
                <a:solidFill>
                  <a:srgbClr val="002060"/>
                </a:solidFill>
                <a:latin typeface="Roboto Condensed" panose="02000000000000000000" pitchFamily="2" charset="0"/>
                <a:ea typeface="Roboto Condensed" panose="02000000000000000000" pitchFamily="2" charset="0"/>
              </a:rPr>
              <a:t>.</a:t>
            </a:r>
            <a:endParaRPr kumimoji="0" lang="vi-VN" sz="1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8" name="Hộp Văn bản 7">
            <a:extLst>
              <a:ext uri="{FF2B5EF4-FFF2-40B4-BE49-F238E27FC236}">
                <a16:creationId xmlns:a16="http://schemas.microsoft.com/office/drawing/2014/main" id="{57047258-CC2A-DBC4-72FE-4D15F427D6DE}"/>
              </a:ext>
            </a:extLst>
          </p:cNvPr>
          <p:cNvSpPr txBox="1"/>
          <p:nvPr/>
        </p:nvSpPr>
        <p:spPr>
          <a:xfrm>
            <a:off x="1949655" y="1180678"/>
            <a:ext cx="5063612" cy="1200329"/>
          </a:xfrm>
          <a:prstGeom prst="rect">
            <a:avLst/>
          </a:prstGeom>
          <a:noFill/>
        </p:spPr>
        <p:txBody>
          <a:bodyPr wrap="square">
            <a:spAutoFit/>
          </a:bodyPr>
          <a:lstStyle/>
          <a:p>
            <a:pPr lvl="0" algn="just"/>
            <a:r>
              <a:rPr lang="en-US" dirty="0">
                <a:solidFill>
                  <a:srgbClr val="002060"/>
                </a:solidFill>
                <a:latin typeface="Roboto Condensed" panose="02000000000000000000" pitchFamily="2" charset="0"/>
                <a:ea typeface="Roboto Condensed" panose="02000000000000000000" pitchFamily="2" charset="0"/>
              </a:rPr>
              <a:t>- Trồng </a:t>
            </a:r>
            <a:r>
              <a:rPr lang="en-US" dirty="0" err="1">
                <a:solidFill>
                  <a:srgbClr val="002060"/>
                </a:solidFill>
                <a:latin typeface="Roboto Condensed" panose="02000000000000000000" pitchFamily="2" charset="0"/>
                <a:ea typeface="Roboto Condensed" panose="02000000000000000000" pitchFamily="2" charset="0"/>
              </a:rPr>
              <a:t>trọt</a:t>
            </a:r>
            <a:r>
              <a:rPr lang="en-US" dirty="0">
                <a:solidFill>
                  <a:srgbClr val="002060"/>
                </a:solidFill>
                <a:latin typeface="Roboto Condensed" panose="02000000000000000000" pitchFamily="2" charset="0"/>
                <a:ea typeface="Roboto Condensed" panose="02000000000000000000" pitchFamily="2" charset="0"/>
              </a:rPr>
              <a:t>: V</a:t>
            </a:r>
            <a:r>
              <a:rPr lang="vi-VN" dirty="0">
                <a:solidFill>
                  <a:srgbClr val="002060"/>
                </a:solidFill>
                <a:latin typeface="Roboto Condensed" panose="02000000000000000000" pitchFamily="2" charset="0"/>
                <a:ea typeface="Roboto Condensed" panose="02000000000000000000" pitchFamily="2" charset="0"/>
              </a:rPr>
              <a:t>ùng sản xuất cây lương thực lớn thứ 2 cả nước, chủ yếu là cây lúa. năng suất lúa đứng hàng đầu cả nước</a:t>
            </a:r>
            <a:r>
              <a:rPr lang="en-US" dirty="0">
                <a:solidFill>
                  <a:srgbClr val="002060"/>
                </a:solidFill>
                <a:latin typeface="Roboto Condensed" panose="02000000000000000000" pitchFamily="2" charset="0"/>
                <a:ea typeface="Roboto Condensed" panose="02000000000000000000" pitchFamily="2" charset="0"/>
              </a:rPr>
              <a:t>.</a:t>
            </a:r>
            <a:r>
              <a:rPr lang="vi-VN" dirty="0">
                <a:solidFill>
                  <a:srgbClr val="002060"/>
                </a:solidFill>
                <a:latin typeface="Roboto Condensed" panose="02000000000000000000" pitchFamily="2" charset="0"/>
                <a:ea typeface="Roboto Condensed" panose="02000000000000000000" pitchFamily="2" charset="0"/>
              </a:rPr>
              <a:t>Thế mạnh trồng cây thực phẩm, nhất là cây vụ đông</a:t>
            </a:r>
            <a:r>
              <a:rPr lang="en-US" dirty="0">
                <a:solidFill>
                  <a:srgbClr val="002060"/>
                </a:solidFill>
                <a:latin typeface="Roboto Condensed" panose="02000000000000000000" pitchFamily="2" charset="0"/>
                <a:ea typeface="Roboto Condensed" panose="02000000000000000000" pitchFamily="2" charset="0"/>
              </a:rPr>
              <a:t>. </a:t>
            </a:r>
            <a:r>
              <a:rPr lang="vi-VN" dirty="0">
                <a:solidFill>
                  <a:srgbClr val="002060"/>
                </a:solidFill>
                <a:latin typeface="Roboto Condensed" panose="02000000000000000000" pitchFamily="2" charset="0"/>
                <a:ea typeface="Roboto Condensed" panose="02000000000000000000" pitchFamily="2" charset="0"/>
              </a:rPr>
              <a:t>Cây ăn quả xu hướng mở rộng diện tích</a:t>
            </a:r>
            <a:r>
              <a:rPr lang="en-US" dirty="0">
                <a:solidFill>
                  <a:srgbClr val="002060"/>
                </a:solidFill>
                <a:latin typeface="Roboto Condensed" panose="02000000000000000000" pitchFamily="2" charset="0"/>
                <a:ea typeface="Roboto Condensed" panose="02000000000000000000" pitchFamily="2" charset="0"/>
              </a:rPr>
              <a:t>.</a:t>
            </a:r>
          </a:p>
        </p:txBody>
      </p:sp>
      <p:sp>
        <p:nvSpPr>
          <p:cNvPr id="9" name="Hộp Văn bản 8">
            <a:extLst>
              <a:ext uri="{FF2B5EF4-FFF2-40B4-BE49-F238E27FC236}">
                <a16:creationId xmlns:a16="http://schemas.microsoft.com/office/drawing/2014/main" id="{91EB3A1B-27E8-C7BC-4B77-86901E038048}"/>
              </a:ext>
            </a:extLst>
          </p:cNvPr>
          <p:cNvSpPr txBox="1"/>
          <p:nvPr/>
        </p:nvSpPr>
        <p:spPr>
          <a:xfrm>
            <a:off x="1949655" y="2323462"/>
            <a:ext cx="5063612" cy="646331"/>
          </a:xfrm>
          <a:prstGeom prst="rect">
            <a:avLst/>
          </a:prstGeom>
          <a:noFill/>
        </p:spPr>
        <p:txBody>
          <a:bodyPr wrap="square">
            <a:spAutoFit/>
          </a:bodyPr>
          <a:lstStyle/>
          <a:p>
            <a:pPr lvl="0" algn="just"/>
            <a:r>
              <a:rPr lang="en-US" dirty="0">
                <a:solidFill>
                  <a:srgbClr val="002060"/>
                </a:solidFill>
                <a:latin typeface="Roboto Condensed" panose="02000000000000000000" pitchFamily="2" charset="0"/>
                <a:ea typeface="Roboto Condensed" panose="02000000000000000000" pitchFamily="2" charset="0"/>
              </a:rPr>
              <a:t>- Chăn </a:t>
            </a:r>
            <a:r>
              <a:rPr lang="en-US" dirty="0" err="1">
                <a:solidFill>
                  <a:srgbClr val="002060"/>
                </a:solidFill>
                <a:latin typeface="Roboto Condensed" panose="02000000000000000000" pitchFamily="2" charset="0"/>
                <a:ea typeface="Roboto Condensed" panose="02000000000000000000" pitchFamily="2" charset="0"/>
              </a:rPr>
              <a:t>nuôi</a:t>
            </a:r>
            <a:r>
              <a:rPr lang="en-US" dirty="0">
                <a:solidFill>
                  <a:srgbClr val="002060"/>
                </a:solidFill>
                <a:latin typeface="Roboto Condensed" panose="02000000000000000000" pitchFamily="2" charset="0"/>
                <a:ea typeface="Roboto Condensed" panose="02000000000000000000" pitchFamily="2" charset="0"/>
              </a:rPr>
              <a:t>: C</a:t>
            </a:r>
            <a:r>
              <a:rPr lang="vi-VN" dirty="0">
                <a:solidFill>
                  <a:srgbClr val="002060"/>
                </a:solidFill>
                <a:latin typeface="Roboto Condensed" panose="02000000000000000000" pitchFamily="2" charset="0"/>
                <a:ea typeface="Roboto Condensed" panose="02000000000000000000" pitchFamily="2" charset="0"/>
              </a:rPr>
              <a:t>hú trọng phát triển, phương thức chăn nuôi hiện đại, quy mô lớn ngày càng phổ biến.</a:t>
            </a:r>
            <a:endParaRPr lang="en-US" dirty="0">
              <a:solidFill>
                <a:srgbClr val="002060"/>
              </a:solidFill>
              <a:latin typeface="Roboto Condensed" panose="02000000000000000000" pitchFamily="2" charset="0"/>
              <a:ea typeface="Roboto Condensed" panose="02000000000000000000" pitchFamily="2" charset="0"/>
            </a:endParaRPr>
          </a:p>
        </p:txBody>
      </p:sp>
      <p:sp>
        <p:nvSpPr>
          <p:cNvPr id="11" name="Hộp Văn bản 10">
            <a:extLst>
              <a:ext uri="{FF2B5EF4-FFF2-40B4-BE49-F238E27FC236}">
                <a16:creationId xmlns:a16="http://schemas.microsoft.com/office/drawing/2014/main" id="{228B9297-01EA-CD0B-E534-66466CF89164}"/>
              </a:ext>
            </a:extLst>
          </p:cNvPr>
          <p:cNvSpPr txBox="1"/>
          <p:nvPr/>
        </p:nvSpPr>
        <p:spPr>
          <a:xfrm>
            <a:off x="1949655" y="3199756"/>
            <a:ext cx="5063612" cy="1200329"/>
          </a:xfrm>
          <a:prstGeom prst="rect">
            <a:avLst/>
          </a:prstGeom>
          <a:noFill/>
        </p:spPr>
        <p:txBody>
          <a:bodyPr wrap="square">
            <a:spAutoFit/>
          </a:bodyPr>
          <a:lstStyle/>
          <a:p>
            <a:pPr algn="just"/>
            <a:r>
              <a:rPr lang="en-US" dirty="0">
                <a:solidFill>
                  <a:srgbClr val="002060"/>
                </a:solidFill>
                <a:latin typeface="Roboto Condensed" panose="02000000000000000000" pitchFamily="2" charset="0"/>
                <a:ea typeface="Roboto Condensed" panose="02000000000000000000" pitchFamily="2" charset="0"/>
              </a:rPr>
              <a:t>- K</a:t>
            </a:r>
            <a:r>
              <a:rPr lang="vi-VN" b="0" i="0" dirty="0">
                <a:solidFill>
                  <a:srgbClr val="002060"/>
                </a:solidFill>
                <a:effectLst/>
                <a:latin typeface="Roboto Condensed" panose="02000000000000000000" pitchFamily="2" charset="0"/>
                <a:ea typeface="Roboto Condensed" panose="02000000000000000000" pitchFamily="2" charset="0"/>
              </a:rPr>
              <a:t>hai thác và nuôi trồng được đẩy mạnh, sản lượng thủy sản tăng liên tục. </a:t>
            </a:r>
            <a:endParaRPr lang="en-US" b="0" i="0" dirty="0">
              <a:solidFill>
                <a:srgbClr val="002060"/>
              </a:solidFill>
              <a:effectLst/>
              <a:latin typeface="Roboto Condensed" panose="02000000000000000000" pitchFamily="2" charset="0"/>
              <a:ea typeface="Roboto Condensed" panose="02000000000000000000" pitchFamily="2" charset="0"/>
            </a:endParaRPr>
          </a:p>
          <a:p>
            <a:pPr algn="just"/>
            <a:r>
              <a:rPr lang="en-US" b="0" i="0" dirty="0">
                <a:solidFill>
                  <a:srgbClr val="002060"/>
                </a:solidFill>
                <a:effectLst/>
                <a:latin typeface="Roboto Condensed" panose="02000000000000000000" pitchFamily="2" charset="0"/>
                <a:ea typeface="Roboto Condensed" panose="02000000000000000000" pitchFamily="2" charset="0"/>
              </a:rPr>
              <a:t>- </a:t>
            </a:r>
            <a:r>
              <a:rPr lang="vi-VN" b="0" i="0" dirty="0">
                <a:solidFill>
                  <a:srgbClr val="002060"/>
                </a:solidFill>
                <a:effectLst/>
                <a:latin typeface="Roboto Condensed" panose="02000000000000000000" pitchFamily="2" charset="0"/>
                <a:ea typeface="Roboto Condensed" panose="02000000000000000000" pitchFamily="2" charset="0"/>
              </a:rPr>
              <a:t>Phương tiện khai thác ngày càng hiện đại, nuôi trồng công nghiệp ngày càng phổ biến. </a:t>
            </a:r>
            <a:endParaRPr lang="en-US" dirty="0">
              <a:solidFill>
                <a:srgbClr val="00206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22230246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43827982-6FD3-EA6C-D2CB-8B82F23AFBA2}"/>
              </a:ext>
            </a:extLst>
          </p:cNvPr>
          <p:cNvGraphicFramePr>
            <a:graphicFrameLocks noGrp="1"/>
          </p:cNvGraphicFramePr>
          <p:nvPr>
            <p:extLst>
              <p:ext uri="{D42A27DB-BD31-4B8C-83A1-F6EECF244321}">
                <p14:modId xmlns:p14="http://schemas.microsoft.com/office/powerpoint/2010/main" val="3039214331"/>
              </p:ext>
            </p:extLst>
          </p:nvPr>
        </p:nvGraphicFramePr>
        <p:xfrm>
          <a:off x="135919" y="130495"/>
          <a:ext cx="6689087" cy="6564724"/>
        </p:xfrm>
        <a:graphic>
          <a:graphicData uri="http://schemas.openxmlformats.org/drawingml/2006/table">
            <a:tbl>
              <a:tblPr firstRow="1" firstCol="1" bandRow="1">
                <a:tableStyleId>{2D5ABB26-0587-4C30-8999-92F81FD0307C}</a:tableStyleId>
              </a:tblPr>
              <a:tblGrid>
                <a:gridCol w="1540481">
                  <a:extLst>
                    <a:ext uri="{9D8B030D-6E8A-4147-A177-3AD203B41FA5}">
                      <a16:colId xmlns:a16="http://schemas.microsoft.com/office/drawing/2014/main" val="1953220699"/>
                    </a:ext>
                  </a:extLst>
                </a:gridCol>
                <a:gridCol w="5148606">
                  <a:extLst>
                    <a:ext uri="{9D8B030D-6E8A-4147-A177-3AD203B41FA5}">
                      <a16:colId xmlns:a16="http://schemas.microsoft.com/office/drawing/2014/main" val="3322822184"/>
                    </a:ext>
                  </a:extLst>
                </a:gridCol>
              </a:tblGrid>
              <a:tr h="314718">
                <a:tc gridSpan="2">
                  <a:txBody>
                    <a:bodyPr/>
                    <a:lstStyle/>
                    <a:p>
                      <a:pPr algn="ctr">
                        <a:lnSpc>
                          <a:spcPct val="124000"/>
                        </a:lnSpc>
                        <a:spcAft>
                          <a:spcPts val="200"/>
                        </a:spcAft>
                      </a:pPr>
                      <a:r>
                        <a:rPr lang="en-US" sz="1800" b="1" dirty="0">
                          <a:solidFill>
                            <a:schemeClr val="bg1"/>
                          </a:solidFill>
                          <a:effectLst/>
                          <a:latin typeface="Roboto Condensed" panose="02000000000000000000" pitchFamily="2" charset="0"/>
                          <a:ea typeface="Roboto Condensed" panose="02000000000000000000" pitchFamily="2" charset="0"/>
                        </a:rPr>
                        <a:t>PHIẾU HỌC TẬP SỐ 2 (N2, 5)</a:t>
                      </a: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F0066"/>
                    </a:solidFill>
                  </a:tcPr>
                </a:tc>
                <a:tc hMerge="1">
                  <a:txBody>
                    <a:bodyPr/>
                    <a:lstStyle/>
                    <a:p>
                      <a:pPr algn="ctr">
                        <a:lnSpc>
                          <a:spcPct val="124000"/>
                        </a:lnSpc>
                        <a:spcAft>
                          <a:spcPts val="200"/>
                        </a:spcAft>
                      </a:pPr>
                      <a:endParaRPr lang="en-US" sz="1800" dirty="0">
                        <a:solidFill>
                          <a:srgbClr val="231F2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06951356"/>
                  </a:ext>
                </a:extLst>
              </a:tr>
              <a:tr h="314718">
                <a:tc>
                  <a:txBody>
                    <a:bodyPr/>
                    <a:lstStyle/>
                    <a:p>
                      <a:pPr algn="ctr">
                        <a:lnSpc>
                          <a:spcPct val="124000"/>
                        </a:lnSpc>
                        <a:spcAft>
                          <a:spcPts val="200"/>
                        </a:spcAft>
                      </a:pPr>
                      <a:r>
                        <a:rPr lang="en-US" sz="1800" dirty="0" err="1">
                          <a:solidFill>
                            <a:srgbClr val="002060"/>
                          </a:solidFill>
                          <a:effectLst/>
                          <a:latin typeface="Roboto Condensed" panose="02000000000000000000" pitchFamily="2" charset="0"/>
                          <a:ea typeface="Roboto Condensed" panose="02000000000000000000" pitchFamily="2" charset="0"/>
                        </a:rPr>
                        <a:t>Công</a:t>
                      </a:r>
                      <a:r>
                        <a:rPr lang="en-US" sz="1800" dirty="0">
                          <a:solidFill>
                            <a:srgbClr val="002060"/>
                          </a:solidFill>
                          <a:effectLst/>
                          <a:latin typeface="Roboto Condensed" panose="02000000000000000000" pitchFamily="2" charset="0"/>
                          <a:ea typeface="Roboto Condensed" panose="02000000000000000000" pitchFamily="2" charset="0"/>
                        </a:rPr>
                        <a:t> nghiệp</a:t>
                      </a: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lnSpc>
                          <a:spcPct val="124000"/>
                        </a:lnSpc>
                        <a:spcAft>
                          <a:spcPts val="200"/>
                        </a:spcAft>
                      </a:pPr>
                      <a:r>
                        <a:rPr lang="vi-VN" sz="1800" dirty="0">
                          <a:solidFill>
                            <a:srgbClr val="002060"/>
                          </a:solidFill>
                          <a:effectLst/>
                          <a:latin typeface="Roboto Condensed" panose="02000000000000000000" pitchFamily="2" charset="0"/>
                          <a:ea typeface="Roboto Condensed" panose="02000000000000000000" pitchFamily="2" charset="0"/>
                        </a:rPr>
                        <a:t>Sự phát triển và phân bố</a:t>
                      </a: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787740031"/>
                  </a:ext>
                </a:extLst>
              </a:tr>
              <a:tr h="1068869">
                <a:tc>
                  <a:txBody>
                    <a:bodyPr/>
                    <a:lstStyle/>
                    <a:p>
                      <a:pPr algn="ctr">
                        <a:lnSpc>
                          <a:spcPct val="124000"/>
                        </a:lnSpc>
                        <a:spcAft>
                          <a:spcPts val="200"/>
                        </a:spcAft>
                      </a:pPr>
                      <a:r>
                        <a:rPr lang="en-US" sz="1800" dirty="0" err="1">
                          <a:solidFill>
                            <a:srgbClr val="002060"/>
                          </a:solidFill>
                          <a:effectLst/>
                          <a:latin typeface="Roboto Condensed" panose="02000000000000000000" pitchFamily="2" charset="0"/>
                          <a:ea typeface="Roboto Condensed" panose="02000000000000000000" pitchFamily="2" charset="0"/>
                        </a:rPr>
                        <a:t>Khái</a:t>
                      </a:r>
                      <a:r>
                        <a:rPr lang="en-US" sz="1800" dirty="0">
                          <a:solidFill>
                            <a:srgbClr val="002060"/>
                          </a:solidFill>
                          <a:effectLst/>
                          <a:latin typeface="Roboto Condensed" panose="02000000000000000000" pitchFamily="2" charset="0"/>
                          <a:ea typeface="Roboto Condensed" panose="02000000000000000000" pitchFamily="2" charset="0"/>
                        </a:rPr>
                        <a:t> </a:t>
                      </a:r>
                      <a:r>
                        <a:rPr lang="en-US" sz="1800" dirty="0" err="1">
                          <a:solidFill>
                            <a:srgbClr val="002060"/>
                          </a:solidFill>
                          <a:effectLst/>
                          <a:latin typeface="Roboto Condensed" panose="02000000000000000000" pitchFamily="2" charset="0"/>
                          <a:ea typeface="Roboto Condensed" panose="02000000000000000000" pitchFamily="2" charset="0"/>
                        </a:rPr>
                        <a:t>quát</a:t>
                      </a:r>
                      <a:r>
                        <a:rPr lang="en-US" sz="1800" dirty="0">
                          <a:solidFill>
                            <a:srgbClr val="002060"/>
                          </a:solidFill>
                          <a:effectLst/>
                          <a:latin typeface="Roboto Condensed" panose="02000000000000000000" pitchFamily="2" charset="0"/>
                          <a:ea typeface="Roboto Condensed" panose="02000000000000000000" pitchFamily="2" charset="0"/>
                        </a:rPr>
                        <a:t> </a:t>
                      </a:r>
                    </a:p>
                    <a:p>
                      <a:pPr algn="ctr">
                        <a:lnSpc>
                          <a:spcPct val="124000"/>
                        </a:lnSpc>
                        <a:spcAft>
                          <a:spcPts val="200"/>
                        </a:spcAft>
                      </a:pPr>
                      <a:r>
                        <a:rPr lang="en-US" sz="1800" dirty="0" err="1">
                          <a:solidFill>
                            <a:srgbClr val="002060"/>
                          </a:solidFill>
                          <a:effectLst/>
                          <a:latin typeface="Roboto Condensed" panose="02000000000000000000" pitchFamily="2" charset="0"/>
                          <a:ea typeface="Roboto Condensed" panose="02000000000000000000" pitchFamily="2" charset="0"/>
                        </a:rPr>
                        <a:t>chung</a:t>
                      </a: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lnSpc>
                          <a:spcPct val="124000"/>
                        </a:lnSpc>
                        <a:spcAft>
                          <a:spcPts val="200"/>
                        </a:spcAft>
                      </a:pP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469898560"/>
                  </a:ext>
                </a:extLst>
              </a:tr>
              <a:tr h="2209800">
                <a:tc>
                  <a:txBody>
                    <a:bodyPr/>
                    <a:lstStyle/>
                    <a:p>
                      <a:pPr algn="ctr">
                        <a:lnSpc>
                          <a:spcPct val="120000"/>
                        </a:lnSpc>
                        <a:spcAft>
                          <a:spcPts val="200"/>
                        </a:spcAft>
                      </a:pPr>
                      <a:r>
                        <a:rPr lang="en-US" sz="1800" dirty="0" err="1">
                          <a:solidFill>
                            <a:srgbClr val="002060"/>
                          </a:solidFill>
                          <a:effectLst/>
                          <a:latin typeface="Roboto Condensed" panose="02000000000000000000" pitchFamily="2" charset="0"/>
                          <a:ea typeface="Roboto Condensed" panose="02000000000000000000" pitchFamily="2" charset="0"/>
                        </a:rPr>
                        <a:t>Tình</a:t>
                      </a:r>
                      <a:r>
                        <a:rPr lang="en-US" sz="1800" dirty="0">
                          <a:solidFill>
                            <a:srgbClr val="002060"/>
                          </a:solidFill>
                          <a:effectLst/>
                          <a:latin typeface="Roboto Condensed" panose="02000000000000000000" pitchFamily="2" charset="0"/>
                          <a:ea typeface="Roboto Condensed" panose="02000000000000000000" pitchFamily="2" charset="0"/>
                        </a:rPr>
                        <a:t> </a:t>
                      </a:r>
                      <a:r>
                        <a:rPr lang="en-US" sz="1800" dirty="0" err="1">
                          <a:solidFill>
                            <a:srgbClr val="002060"/>
                          </a:solidFill>
                          <a:effectLst/>
                          <a:latin typeface="Roboto Condensed" panose="02000000000000000000" pitchFamily="2" charset="0"/>
                          <a:ea typeface="Roboto Condensed" panose="02000000000000000000" pitchFamily="2" charset="0"/>
                        </a:rPr>
                        <a:t>hình</a:t>
                      </a: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lnSpc>
                          <a:spcPct val="120000"/>
                        </a:lnSpc>
                        <a:spcAft>
                          <a:spcPts val="200"/>
                        </a:spcAft>
                      </a:pPr>
                      <a:r>
                        <a:rPr lang="en-US" sz="1800" dirty="0">
                          <a:solidFill>
                            <a:srgbClr val="002060"/>
                          </a:solidFill>
                          <a:effectLst/>
                          <a:latin typeface="Roboto Condensed" panose="02000000000000000000" pitchFamily="2" charset="0"/>
                          <a:ea typeface="Roboto Condensed" panose="02000000000000000000" pitchFamily="2" charset="0"/>
                        </a:rPr>
                        <a:t> </a:t>
                      </a:r>
                      <a:r>
                        <a:rPr lang="en-US" sz="1800" dirty="0" err="1">
                          <a:solidFill>
                            <a:srgbClr val="002060"/>
                          </a:solidFill>
                          <a:effectLst/>
                          <a:latin typeface="Roboto Condensed" panose="02000000000000000000" pitchFamily="2" charset="0"/>
                          <a:ea typeface="Roboto Condensed" panose="02000000000000000000" pitchFamily="2" charset="0"/>
                        </a:rPr>
                        <a:t>phát</a:t>
                      </a:r>
                      <a:r>
                        <a:rPr lang="en-US" sz="1800" dirty="0">
                          <a:solidFill>
                            <a:srgbClr val="002060"/>
                          </a:solidFill>
                          <a:effectLst/>
                          <a:latin typeface="Roboto Condensed" panose="02000000000000000000" pitchFamily="2" charset="0"/>
                          <a:ea typeface="Roboto Condensed" panose="02000000000000000000" pitchFamily="2" charset="0"/>
                        </a:rPr>
                        <a:t> </a:t>
                      </a:r>
                      <a:r>
                        <a:rPr lang="en-US" sz="1800" dirty="0" err="1">
                          <a:solidFill>
                            <a:srgbClr val="002060"/>
                          </a:solidFill>
                          <a:effectLst/>
                          <a:latin typeface="Roboto Condensed" panose="02000000000000000000" pitchFamily="2" charset="0"/>
                          <a:ea typeface="Roboto Condensed" panose="02000000000000000000" pitchFamily="2" charset="0"/>
                        </a:rPr>
                        <a:t>triển</a:t>
                      </a: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endParaRPr lang="en-US" sz="1800" dirty="0">
                        <a:solidFill>
                          <a:srgbClr val="002060"/>
                        </a:solidFill>
                        <a:effectLst/>
                        <a:latin typeface="Roboto Condensed" panose="02000000000000000000" pitchFamily="2" charset="0"/>
                        <a:ea typeface="Roboto Condensed" panose="02000000000000000000" pitchFamily="2" charset="0"/>
                      </a:endParaRPr>
                    </a:p>
                    <a:p>
                      <a:pPr algn="ctr"/>
                      <a:r>
                        <a:rPr lang="vi-VN" sz="1800" dirty="0">
                          <a:solidFill>
                            <a:srgbClr val="002060"/>
                          </a:solidFill>
                          <a:effectLst/>
                          <a:latin typeface="Roboto Condensed" panose="02000000000000000000" pitchFamily="2" charset="0"/>
                          <a:ea typeface="Roboto Condensed" panose="02000000000000000000" pitchFamily="2" charset="0"/>
                        </a:rPr>
                        <a:t> </a:t>
                      </a: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91378180"/>
                  </a:ext>
                </a:extLst>
              </a:tr>
              <a:tr h="1025939">
                <a:tc>
                  <a:txBody>
                    <a:bodyPr/>
                    <a:lstStyle/>
                    <a:p>
                      <a:pPr marL="0" marR="0" lvl="0" indent="0" algn="ctr" defTabSz="914400" rtl="0" eaLnBrk="1" fontAlgn="auto" latinLnBrk="0" hangingPunct="1">
                        <a:lnSpc>
                          <a:spcPct val="124000"/>
                        </a:lnSpc>
                        <a:spcBef>
                          <a:spcPts val="0"/>
                        </a:spcBef>
                        <a:spcAft>
                          <a:spcPts val="200"/>
                        </a:spcAft>
                        <a:buClrTx/>
                        <a:buSzTx/>
                        <a:buFontTx/>
                        <a:buNone/>
                        <a:tabLst/>
                        <a:defRPr/>
                      </a:pPr>
                      <a:r>
                        <a:rPr lang="en-US" sz="1800" dirty="0" err="1">
                          <a:solidFill>
                            <a:srgbClr val="002060"/>
                          </a:solidFill>
                          <a:effectLst/>
                          <a:latin typeface="Roboto Condensed" panose="02000000000000000000" pitchFamily="2" charset="0"/>
                          <a:ea typeface="Roboto Condensed" panose="02000000000000000000" pitchFamily="2" charset="0"/>
                        </a:rPr>
                        <a:t>Các</a:t>
                      </a:r>
                      <a:r>
                        <a:rPr lang="en-US" sz="1800" dirty="0">
                          <a:solidFill>
                            <a:srgbClr val="002060"/>
                          </a:solidFill>
                          <a:effectLst/>
                          <a:latin typeface="Roboto Condensed" panose="02000000000000000000" pitchFamily="2" charset="0"/>
                          <a:ea typeface="Roboto Condensed" panose="02000000000000000000" pitchFamily="2" charset="0"/>
                        </a:rPr>
                        <a:t> </a:t>
                      </a:r>
                      <a:r>
                        <a:rPr lang="en-US" sz="1800" dirty="0" err="1">
                          <a:solidFill>
                            <a:srgbClr val="002060"/>
                          </a:solidFill>
                          <a:effectLst/>
                          <a:latin typeface="Roboto Condensed" panose="02000000000000000000" pitchFamily="2" charset="0"/>
                          <a:ea typeface="Roboto Condensed" panose="02000000000000000000" pitchFamily="2" charset="0"/>
                        </a:rPr>
                        <a:t>trung</a:t>
                      </a:r>
                      <a:endParaRPr lang="en-US" sz="1800" dirty="0">
                        <a:solidFill>
                          <a:srgbClr val="002060"/>
                        </a:solidFill>
                        <a:effectLst/>
                        <a:latin typeface="Roboto Condensed" panose="02000000000000000000" pitchFamily="2" charset="0"/>
                        <a:ea typeface="Roboto Condensed" panose="02000000000000000000" pitchFamily="2" charset="0"/>
                      </a:endParaRPr>
                    </a:p>
                    <a:p>
                      <a:pPr marL="0" marR="0" lvl="0" indent="0" algn="ctr" defTabSz="914400" rtl="0" eaLnBrk="1" fontAlgn="auto" latinLnBrk="0" hangingPunct="1">
                        <a:lnSpc>
                          <a:spcPct val="124000"/>
                        </a:lnSpc>
                        <a:spcBef>
                          <a:spcPts val="0"/>
                        </a:spcBef>
                        <a:spcAft>
                          <a:spcPts val="200"/>
                        </a:spcAft>
                        <a:buClrTx/>
                        <a:buSzTx/>
                        <a:buFontTx/>
                        <a:buNone/>
                        <a:tabLst/>
                        <a:defRPr/>
                      </a:pPr>
                      <a:r>
                        <a:rPr lang="en-US" sz="1800" dirty="0">
                          <a:solidFill>
                            <a:srgbClr val="002060"/>
                          </a:solidFill>
                          <a:effectLst/>
                          <a:latin typeface="Roboto Condensed" panose="02000000000000000000" pitchFamily="2" charset="0"/>
                          <a:ea typeface="Roboto Condensed" panose="02000000000000000000" pitchFamily="2" charset="0"/>
                        </a:rPr>
                        <a:t> </a:t>
                      </a:r>
                      <a:r>
                        <a:rPr lang="en-US" sz="1800" dirty="0" err="1">
                          <a:solidFill>
                            <a:srgbClr val="002060"/>
                          </a:solidFill>
                          <a:effectLst/>
                          <a:latin typeface="Roboto Condensed" panose="02000000000000000000" pitchFamily="2" charset="0"/>
                          <a:ea typeface="Roboto Condensed" panose="02000000000000000000" pitchFamily="2" charset="0"/>
                        </a:rPr>
                        <a:t>tâm</a:t>
                      </a:r>
                      <a:r>
                        <a:rPr lang="en-US" sz="1800" dirty="0">
                          <a:solidFill>
                            <a:srgbClr val="002060"/>
                          </a:solidFill>
                          <a:effectLst/>
                          <a:latin typeface="Roboto Condensed" panose="02000000000000000000" pitchFamily="2" charset="0"/>
                          <a:ea typeface="Roboto Condensed" panose="02000000000000000000" pitchFamily="2" charset="0"/>
                        </a:rPr>
                        <a:t> </a:t>
                      </a:r>
                      <a:r>
                        <a:rPr lang="en-US" sz="1800" dirty="0" err="1">
                          <a:solidFill>
                            <a:srgbClr val="002060"/>
                          </a:solidFill>
                          <a:effectLst/>
                          <a:latin typeface="Roboto Condensed" panose="02000000000000000000" pitchFamily="2" charset="0"/>
                          <a:ea typeface="Roboto Condensed" panose="02000000000000000000" pitchFamily="2" charset="0"/>
                        </a:rPr>
                        <a:t>công</a:t>
                      </a:r>
                      <a:r>
                        <a:rPr lang="en-US" sz="1800" dirty="0">
                          <a:solidFill>
                            <a:srgbClr val="002060"/>
                          </a:solidFill>
                          <a:effectLst/>
                          <a:latin typeface="Roboto Condensed" panose="02000000000000000000" pitchFamily="2" charset="0"/>
                          <a:ea typeface="Roboto Condensed" panose="02000000000000000000" pitchFamily="2" charset="0"/>
                        </a:rPr>
                        <a:t> nghiệp </a:t>
                      </a:r>
                      <a:r>
                        <a:rPr lang="en-US" sz="1800" dirty="0" err="1">
                          <a:solidFill>
                            <a:srgbClr val="002060"/>
                          </a:solidFill>
                          <a:effectLst/>
                          <a:latin typeface="Roboto Condensed" panose="02000000000000000000" pitchFamily="2" charset="0"/>
                          <a:ea typeface="Roboto Condensed" panose="02000000000000000000" pitchFamily="2" charset="0"/>
                        </a:rPr>
                        <a:t>lớn</a:t>
                      </a: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r>
                        <a:rPr lang="vi-VN" sz="1800" dirty="0">
                          <a:solidFill>
                            <a:srgbClr val="002060"/>
                          </a:solidFill>
                          <a:effectLst/>
                          <a:latin typeface="Roboto Condensed" panose="02000000000000000000" pitchFamily="2" charset="0"/>
                          <a:ea typeface="Roboto Condensed" panose="02000000000000000000" pitchFamily="2" charset="0"/>
                        </a:rPr>
                        <a:t> </a:t>
                      </a:r>
                      <a:endParaRPr lang="en-US" sz="180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979890831"/>
                  </a:ext>
                </a:extLst>
              </a:tr>
            </a:tbl>
          </a:graphicData>
        </a:graphic>
      </p:graphicFrame>
      <p:sp>
        <p:nvSpPr>
          <p:cNvPr id="9" name="Hộp Văn bản 8">
            <a:extLst>
              <a:ext uri="{FF2B5EF4-FFF2-40B4-BE49-F238E27FC236}">
                <a16:creationId xmlns:a16="http://schemas.microsoft.com/office/drawing/2014/main" id="{A38C65C1-64B6-6F99-0F95-F493EF23A3B3}"/>
              </a:ext>
            </a:extLst>
          </p:cNvPr>
          <p:cNvSpPr txBox="1"/>
          <p:nvPr/>
        </p:nvSpPr>
        <p:spPr>
          <a:xfrm>
            <a:off x="1689100" y="762685"/>
            <a:ext cx="5135906" cy="1015663"/>
          </a:xfrm>
          <a:prstGeom prst="rect">
            <a:avLst/>
          </a:prstGeom>
          <a:noFill/>
        </p:spPr>
        <p:txBody>
          <a:bodyPr wrap="square">
            <a:spAutoFit/>
          </a:bodyPr>
          <a:lstStyle/>
          <a:p>
            <a:pPr algn="just"/>
            <a:r>
              <a:rPr lang="vi-VN" sz="2000" dirty="0">
                <a:solidFill>
                  <a:srgbClr val="002060"/>
                </a:solidFill>
                <a:latin typeface="Roboto Condensed" panose="02000000000000000000" pitchFamily="2" charset="0"/>
                <a:ea typeface="Roboto Condensed" panose="02000000000000000000" pitchFamily="2" charset="0"/>
              </a:rPr>
              <a:t>Công nghiệp hình thành sớm nhất cả nước. Năm 2021, tổng sản phẩm đóng góp khoảng 35% GRDP vùng.</a:t>
            </a:r>
            <a:endParaRPr lang="en-US" sz="2000" dirty="0">
              <a:solidFill>
                <a:srgbClr val="002060"/>
              </a:solidFill>
              <a:latin typeface="Roboto Condensed" panose="02000000000000000000" pitchFamily="2" charset="0"/>
              <a:ea typeface="Roboto Condensed" panose="02000000000000000000" pitchFamily="2" charset="0"/>
            </a:endParaRPr>
          </a:p>
        </p:txBody>
      </p:sp>
      <p:sp>
        <p:nvSpPr>
          <p:cNvPr id="11" name="Hộp Văn bản 10">
            <a:extLst>
              <a:ext uri="{FF2B5EF4-FFF2-40B4-BE49-F238E27FC236}">
                <a16:creationId xmlns:a16="http://schemas.microsoft.com/office/drawing/2014/main" id="{62F37C4E-A184-E968-B6D5-CA2879FF7877}"/>
              </a:ext>
            </a:extLst>
          </p:cNvPr>
          <p:cNvSpPr txBox="1"/>
          <p:nvPr/>
        </p:nvSpPr>
        <p:spPr>
          <a:xfrm>
            <a:off x="1689100" y="1897550"/>
            <a:ext cx="4805604" cy="2862322"/>
          </a:xfrm>
          <a:prstGeom prst="rect">
            <a:avLst/>
          </a:prstGeom>
          <a:noFill/>
        </p:spPr>
        <p:txBody>
          <a:bodyPr wrap="square">
            <a:spAutoFit/>
          </a:bodyPr>
          <a:lstStyle/>
          <a:p>
            <a:pPr algn="just"/>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Cơ cấu ngành đa dạng</a:t>
            </a:r>
            <a:endParaRPr lang="en-US" sz="2000" dirty="0">
              <a:solidFill>
                <a:srgbClr val="002060"/>
              </a:solidFill>
              <a:latin typeface="Roboto Condensed" panose="02000000000000000000" pitchFamily="2" charset="0"/>
              <a:ea typeface="Roboto Condensed" panose="02000000000000000000" pitchFamily="2" charset="0"/>
            </a:endParaRPr>
          </a:p>
          <a:p>
            <a:pPr algn="just"/>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Các</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ngành</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quan</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trọng</a:t>
            </a:r>
            <a:r>
              <a:rPr lang="en-US" sz="2000" dirty="0">
                <a:solidFill>
                  <a:srgbClr val="002060"/>
                </a:solidFill>
                <a:latin typeface="Roboto Condensed" panose="02000000000000000000" pitchFamily="2" charset="0"/>
                <a:ea typeface="Roboto Condensed" panose="02000000000000000000" pitchFamily="2" charset="0"/>
              </a:rPr>
              <a:t>: CN</a:t>
            </a:r>
            <a:r>
              <a:rPr lang="vi-VN" sz="2000" dirty="0">
                <a:solidFill>
                  <a:srgbClr val="002060"/>
                </a:solidFill>
                <a:latin typeface="Roboto Condensed" panose="02000000000000000000" pitchFamily="2" charset="0"/>
                <a:ea typeface="Roboto Condensed" panose="02000000000000000000" pitchFamily="2" charset="0"/>
              </a:rPr>
              <a:t> sản xuất, chế biến thực phẩm</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sản xuất đồ uống; dệt và sản xuất trang phục</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sản xuất sản phẩm điện tử, máy vi tính</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sản xuất ô tô và xe có động cơ khác</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nhiệt điện</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khai thác than</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sản xuất vật liệu xây dựng</a:t>
            </a:r>
            <a:r>
              <a:rPr lang="en-US" sz="2000" dirty="0">
                <a:solidFill>
                  <a:srgbClr val="002060"/>
                </a:solidFill>
                <a:latin typeface="Roboto Condensed" panose="02000000000000000000" pitchFamily="2" charset="0"/>
                <a:ea typeface="Roboto Condensed" panose="02000000000000000000" pitchFamily="2" charset="0"/>
              </a:rPr>
              <a:t>, …</a:t>
            </a:r>
            <a:endParaRPr lang="vi-VN" sz="2000" dirty="0">
              <a:solidFill>
                <a:srgbClr val="002060"/>
              </a:solidFill>
              <a:latin typeface="Roboto Condensed" panose="02000000000000000000" pitchFamily="2" charset="0"/>
              <a:ea typeface="Roboto Condensed" panose="02000000000000000000" pitchFamily="2" charset="0"/>
            </a:endParaRPr>
          </a:p>
          <a:p>
            <a:pPr algn="just"/>
            <a:r>
              <a:rPr lang="vi-VN" sz="2000" dirty="0">
                <a:solidFill>
                  <a:srgbClr val="002060"/>
                </a:solidFill>
                <a:latin typeface="Roboto Condensed" panose="02000000000000000000" pitchFamily="2" charset="0"/>
                <a:ea typeface="Roboto Condensed" panose="02000000000000000000" pitchFamily="2" charset="0"/>
              </a:rPr>
              <a:t>- Mức độ tập trung công nghiệp</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cao</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thu hút vốn đầu tư nước ngoài</a:t>
            </a:r>
            <a:endParaRPr lang="en-US" sz="2000" dirty="0">
              <a:solidFill>
                <a:srgbClr val="002060"/>
              </a:solidFill>
              <a:latin typeface="Roboto Condensed" panose="02000000000000000000" pitchFamily="2" charset="0"/>
              <a:ea typeface="Roboto Condensed" panose="02000000000000000000" pitchFamily="2" charset="0"/>
            </a:endParaRPr>
          </a:p>
        </p:txBody>
      </p:sp>
      <p:sp>
        <p:nvSpPr>
          <p:cNvPr id="18" name="Hộp Văn bản 17">
            <a:extLst>
              <a:ext uri="{FF2B5EF4-FFF2-40B4-BE49-F238E27FC236}">
                <a16:creationId xmlns:a16="http://schemas.microsoft.com/office/drawing/2014/main" id="{B4775D9F-6AAA-9AA0-ABA1-0569B4E01F4C}"/>
              </a:ext>
            </a:extLst>
          </p:cNvPr>
          <p:cNvSpPr txBox="1"/>
          <p:nvPr/>
        </p:nvSpPr>
        <p:spPr>
          <a:xfrm>
            <a:off x="1854251" y="5895260"/>
            <a:ext cx="4805604" cy="400110"/>
          </a:xfrm>
          <a:prstGeom prst="rect">
            <a:avLst/>
          </a:prstGeom>
          <a:noFill/>
        </p:spPr>
        <p:txBody>
          <a:bodyPr wrap="square">
            <a:spAutoFit/>
          </a:bodyPr>
          <a:lstStyle/>
          <a:p>
            <a:pPr algn="just"/>
            <a:r>
              <a:rPr lang="en-US" sz="2000" dirty="0">
                <a:solidFill>
                  <a:srgbClr val="002060"/>
                </a:solidFill>
                <a:latin typeface="Roboto Condensed" panose="02000000000000000000" pitchFamily="2" charset="0"/>
                <a:ea typeface="Roboto Condensed" panose="02000000000000000000" pitchFamily="2" charset="0"/>
              </a:rPr>
              <a:t>- Hà </a:t>
            </a:r>
            <a:r>
              <a:rPr lang="en-US" sz="2000" dirty="0" err="1">
                <a:solidFill>
                  <a:srgbClr val="002060"/>
                </a:solidFill>
                <a:latin typeface="Roboto Condensed" panose="02000000000000000000" pitchFamily="2" charset="0"/>
                <a:ea typeface="Roboto Condensed" panose="02000000000000000000" pitchFamily="2" charset="0"/>
              </a:rPr>
              <a:t>Nội</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Hải</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Phòng</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Bắc</a:t>
            </a:r>
            <a:r>
              <a:rPr lang="en-US" sz="2000" dirty="0">
                <a:solidFill>
                  <a:srgbClr val="002060"/>
                </a:solidFill>
                <a:latin typeface="Roboto Condensed" panose="02000000000000000000" pitchFamily="2" charset="0"/>
                <a:ea typeface="Roboto Condensed" panose="02000000000000000000" pitchFamily="2" charset="0"/>
              </a:rPr>
              <a:t> Ninh, …..</a:t>
            </a:r>
          </a:p>
        </p:txBody>
      </p:sp>
      <p:pic>
        <p:nvPicPr>
          <p:cNvPr id="4" name="Hình ảnh 3">
            <a:extLst>
              <a:ext uri="{FF2B5EF4-FFF2-40B4-BE49-F238E27FC236}">
                <a16:creationId xmlns:a16="http://schemas.microsoft.com/office/drawing/2014/main" id="{7DDA7C97-9C27-61AE-A2C0-E556FEE33E8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t="1448"/>
          <a:stretch/>
        </p:blipFill>
        <p:spPr>
          <a:xfrm>
            <a:off x="7007605" y="206477"/>
            <a:ext cx="5048476" cy="5280658"/>
          </a:xfrm>
          <a:prstGeom prst="rect">
            <a:avLst/>
          </a:prstGeom>
        </p:spPr>
      </p:pic>
    </p:spTree>
    <p:extLst>
      <p:ext uri="{BB962C8B-B14F-4D97-AF65-F5344CB8AC3E}">
        <p14:creationId xmlns:p14="http://schemas.microsoft.com/office/powerpoint/2010/main" val="99558252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714A10B9-F9FB-BD36-C656-B5221A981F7B}"/>
              </a:ext>
            </a:extLst>
          </p:cNvPr>
          <p:cNvGraphicFramePr>
            <a:graphicFrameLocks noGrp="1"/>
          </p:cNvGraphicFramePr>
          <p:nvPr>
            <p:extLst>
              <p:ext uri="{D42A27DB-BD31-4B8C-83A1-F6EECF244321}">
                <p14:modId xmlns:p14="http://schemas.microsoft.com/office/powerpoint/2010/main" val="3060212564"/>
              </p:ext>
            </p:extLst>
          </p:nvPr>
        </p:nvGraphicFramePr>
        <p:xfrm>
          <a:off x="147423" y="92828"/>
          <a:ext cx="6418337" cy="6587372"/>
        </p:xfrm>
        <a:graphic>
          <a:graphicData uri="http://schemas.openxmlformats.org/drawingml/2006/table">
            <a:tbl>
              <a:tblPr firstRow="1" firstCol="1" bandRow="1">
                <a:tableStyleId>{2D5ABB26-0587-4C30-8999-92F81FD0307C}</a:tableStyleId>
              </a:tblPr>
              <a:tblGrid>
                <a:gridCol w="1120938">
                  <a:extLst>
                    <a:ext uri="{9D8B030D-6E8A-4147-A177-3AD203B41FA5}">
                      <a16:colId xmlns:a16="http://schemas.microsoft.com/office/drawing/2014/main" val="1953220699"/>
                    </a:ext>
                  </a:extLst>
                </a:gridCol>
                <a:gridCol w="5297399">
                  <a:extLst>
                    <a:ext uri="{9D8B030D-6E8A-4147-A177-3AD203B41FA5}">
                      <a16:colId xmlns:a16="http://schemas.microsoft.com/office/drawing/2014/main" val="3322822184"/>
                    </a:ext>
                  </a:extLst>
                </a:gridCol>
              </a:tblGrid>
              <a:tr h="408072">
                <a:tc gridSpan="2">
                  <a:txBody>
                    <a:bodyPr/>
                    <a:lstStyle/>
                    <a:p>
                      <a:pPr algn="ctr">
                        <a:lnSpc>
                          <a:spcPct val="124000"/>
                        </a:lnSpc>
                        <a:spcAft>
                          <a:spcPts val="200"/>
                        </a:spcAft>
                      </a:pPr>
                      <a:r>
                        <a:rPr lang="en-US" sz="1800" b="1" dirty="0">
                          <a:solidFill>
                            <a:schemeClr val="bg1"/>
                          </a:solidFill>
                          <a:effectLst/>
                          <a:latin typeface="Roboto Condensed" panose="02000000000000000000" pitchFamily="2" charset="0"/>
                          <a:ea typeface="Roboto Condensed" panose="02000000000000000000" pitchFamily="2" charset="0"/>
                        </a:rPr>
                        <a:t>PHIẾU HỌC TẬP SỐ 3 (N 4,6)</a:t>
                      </a: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FF0066"/>
                    </a:solidFill>
                  </a:tcPr>
                </a:tc>
                <a:tc hMerge="1">
                  <a:txBody>
                    <a:bodyPr/>
                    <a:lstStyle/>
                    <a:p>
                      <a:pPr algn="ctr">
                        <a:lnSpc>
                          <a:spcPct val="124000"/>
                        </a:lnSpc>
                        <a:spcAft>
                          <a:spcPts val="200"/>
                        </a:spcAft>
                      </a:pPr>
                      <a:endParaRPr lang="en-US" sz="1800" dirty="0">
                        <a:solidFill>
                          <a:srgbClr val="231F2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80054746"/>
                  </a:ext>
                </a:extLst>
              </a:tr>
              <a:tr h="391756">
                <a:tc>
                  <a:txBody>
                    <a:bodyPr/>
                    <a:lstStyle/>
                    <a:p>
                      <a:pPr algn="ctr">
                        <a:lnSpc>
                          <a:spcPct val="124000"/>
                        </a:lnSpc>
                        <a:spcAft>
                          <a:spcPts val="200"/>
                        </a:spcAft>
                      </a:pPr>
                      <a:r>
                        <a:rPr lang="en-US" sz="1800" b="0" dirty="0" err="1">
                          <a:solidFill>
                            <a:srgbClr val="002060"/>
                          </a:solidFill>
                          <a:effectLst/>
                          <a:latin typeface="Roboto Condensed" panose="02000000000000000000" pitchFamily="2" charset="0"/>
                          <a:ea typeface="Roboto Condensed" panose="02000000000000000000" pitchFamily="2" charset="0"/>
                        </a:rPr>
                        <a:t>Dịch</a:t>
                      </a:r>
                      <a:r>
                        <a:rPr lang="en-US" sz="1800" b="0" dirty="0">
                          <a:solidFill>
                            <a:srgbClr val="002060"/>
                          </a:solidFill>
                          <a:effectLst/>
                          <a:latin typeface="Roboto Condensed" panose="02000000000000000000" pitchFamily="2" charset="0"/>
                          <a:ea typeface="Roboto Condensed" panose="02000000000000000000" pitchFamily="2" charset="0"/>
                        </a:rPr>
                        <a:t> </a:t>
                      </a:r>
                      <a:r>
                        <a:rPr lang="en-US" sz="1800" b="0" dirty="0" err="1">
                          <a:solidFill>
                            <a:srgbClr val="002060"/>
                          </a:solidFill>
                          <a:effectLst/>
                          <a:latin typeface="Roboto Condensed" panose="02000000000000000000" pitchFamily="2" charset="0"/>
                          <a:ea typeface="Roboto Condensed" panose="02000000000000000000" pitchFamily="2" charset="0"/>
                        </a:rPr>
                        <a:t>vụ</a:t>
                      </a:r>
                      <a:endParaRPr lang="en-US" sz="1800" b="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lnSpc>
                          <a:spcPct val="124000"/>
                        </a:lnSpc>
                        <a:spcAft>
                          <a:spcPts val="200"/>
                        </a:spcAft>
                      </a:pPr>
                      <a:r>
                        <a:rPr lang="vi-VN" sz="1800" b="0" dirty="0">
                          <a:solidFill>
                            <a:srgbClr val="002060"/>
                          </a:solidFill>
                          <a:effectLst/>
                          <a:latin typeface="Roboto Condensed" panose="02000000000000000000" pitchFamily="2" charset="0"/>
                          <a:ea typeface="Roboto Condensed" panose="02000000000000000000" pitchFamily="2" charset="0"/>
                        </a:rPr>
                        <a:t>Sự phát triển và phân bố</a:t>
                      </a:r>
                      <a:endParaRPr lang="en-US" sz="1800" b="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787740031"/>
                  </a:ext>
                </a:extLst>
              </a:tr>
              <a:tr h="992449">
                <a:tc>
                  <a:txBody>
                    <a:bodyPr/>
                    <a:lstStyle/>
                    <a:p>
                      <a:pPr algn="ctr">
                        <a:lnSpc>
                          <a:spcPct val="124000"/>
                        </a:lnSpc>
                        <a:spcAft>
                          <a:spcPts val="200"/>
                        </a:spcAft>
                      </a:pPr>
                      <a:r>
                        <a:rPr lang="en-US" sz="1800" b="0" dirty="0" err="1">
                          <a:solidFill>
                            <a:srgbClr val="002060"/>
                          </a:solidFill>
                          <a:effectLst/>
                          <a:latin typeface="Roboto Condensed" panose="02000000000000000000" pitchFamily="2" charset="0"/>
                          <a:ea typeface="Roboto Condensed" panose="02000000000000000000" pitchFamily="2" charset="0"/>
                        </a:rPr>
                        <a:t>Khái</a:t>
                      </a:r>
                      <a:r>
                        <a:rPr lang="en-US" sz="1800" b="0" dirty="0">
                          <a:solidFill>
                            <a:srgbClr val="002060"/>
                          </a:solidFill>
                          <a:effectLst/>
                          <a:latin typeface="Roboto Condensed" panose="02000000000000000000" pitchFamily="2" charset="0"/>
                          <a:ea typeface="Roboto Condensed" panose="02000000000000000000" pitchFamily="2" charset="0"/>
                        </a:rPr>
                        <a:t> </a:t>
                      </a:r>
                      <a:r>
                        <a:rPr lang="en-US" sz="1800" b="0" dirty="0" err="1">
                          <a:solidFill>
                            <a:srgbClr val="002060"/>
                          </a:solidFill>
                          <a:effectLst/>
                          <a:latin typeface="Roboto Condensed" panose="02000000000000000000" pitchFamily="2" charset="0"/>
                          <a:ea typeface="Roboto Condensed" panose="02000000000000000000" pitchFamily="2" charset="0"/>
                        </a:rPr>
                        <a:t>quát</a:t>
                      </a:r>
                      <a:r>
                        <a:rPr lang="en-US" sz="1800" b="0" dirty="0">
                          <a:solidFill>
                            <a:srgbClr val="002060"/>
                          </a:solidFill>
                          <a:effectLst/>
                          <a:latin typeface="Roboto Condensed" panose="02000000000000000000" pitchFamily="2" charset="0"/>
                          <a:ea typeface="Roboto Condensed" panose="02000000000000000000" pitchFamily="2" charset="0"/>
                        </a:rPr>
                        <a:t> </a:t>
                      </a: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979890831"/>
                  </a:ext>
                </a:extLst>
              </a:tr>
              <a:tr h="4795095">
                <a:tc>
                  <a:txBody>
                    <a:bodyPr/>
                    <a:lstStyle/>
                    <a:p>
                      <a:pPr algn="ctr">
                        <a:lnSpc>
                          <a:spcPct val="124000"/>
                        </a:lnSpc>
                        <a:spcAft>
                          <a:spcPts val="200"/>
                        </a:spcAft>
                      </a:pPr>
                      <a:r>
                        <a:rPr lang="en-US" sz="1800" b="0" dirty="0" err="1">
                          <a:solidFill>
                            <a:srgbClr val="002060"/>
                          </a:solidFill>
                          <a:effectLst/>
                          <a:latin typeface="Roboto Condensed" panose="02000000000000000000" pitchFamily="2" charset="0"/>
                          <a:ea typeface="Roboto Condensed" panose="02000000000000000000" pitchFamily="2" charset="0"/>
                        </a:rPr>
                        <a:t>Các</a:t>
                      </a:r>
                      <a:r>
                        <a:rPr lang="en-US" sz="1800" b="0" dirty="0">
                          <a:solidFill>
                            <a:srgbClr val="002060"/>
                          </a:solidFill>
                          <a:effectLst/>
                          <a:latin typeface="Roboto Condensed" panose="02000000000000000000" pitchFamily="2" charset="0"/>
                          <a:ea typeface="Roboto Condensed" panose="02000000000000000000" pitchFamily="2" charset="0"/>
                        </a:rPr>
                        <a:t> </a:t>
                      </a:r>
                      <a:r>
                        <a:rPr lang="en-US" sz="1800" b="0" dirty="0" err="1">
                          <a:solidFill>
                            <a:srgbClr val="002060"/>
                          </a:solidFill>
                          <a:effectLst/>
                          <a:latin typeface="Roboto Condensed" panose="02000000000000000000" pitchFamily="2" charset="0"/>
                          <a:ea typeface="Roboto Condensed" panose="02000000000000000000" pitchFamily="2" charset="0"/>
                        </a:rPr>
                        <a:t>lĩnh</a:t>
                      </a:r>
                      <a:r>
                        <a:rPr lang="en-US" sz="1800" b="0" dirty="0">
                          <a:solidFill>
                            <a:srgbClr val="002060"/>
                          </a:solidFill>
                          <a:effectLst/>
                          <a:latin typeface="Roboto Condensed" panose="02000000000000000000" pitchFamily="2" charset="0"/>
                          <a:ea typeface="Roboto Condensed" panose="02000000000000000000" pitchFamily="2" charset="0"/>
                        </a:rPr>
                        <a:t> </a:t>
                      </a:r>
                      <a:r>
                        <a:rPr lang="en-US" sz="1800" b="0" dirty="0" err="1">
                          <a:solidFill>
                            <a:srgbClr val="002060"/>
                          </a:solidFill>
                          <a:effectLst/>
                          <a:latin typeface="Roboto Condensed" panose="02000000000000000000" pitchFamily="2" charset="0"/>
                          <a:ea typeface="Roboto Condensed" panose="02000000000000000000" pitchFamily="2" charset="0"/>
                        </a:rPr>
                        <a:t>vực</a:t>
                      </a:r>
                      <a:r>
                        <a:rPr lang="en-US" sz="1800" b="0" dirty="0">
                          <a:solidFill>
                            <a:srgbClr val="002060"/>
                          </a:solidFill>
                          <a:effectLst/>
                          <a:latin typeface="Roboto Condensed" panose="02000000000000000000" pitchFamily="2" charset="0"/>
                          <a:ea typeface="Roboto Condensed" panose="02000000000000000000" pitchFamily="2" charset="0"/>
                        </a:rPr>
                        <a:t> </a:t>
                      </a:r>
                      <a:r>
                        <a:rPr lang="en-US" sz="1800" b="0" dirty="0" err="1">
                          <a:solidFill>
                            <a:srgbClr val="002060"/>
                          </a:solidFill>
                          <a:effectLst/>
                          <a:latin typeface="Roboto Condensed" panose="02000000000000000000" pitchFamily="2" charset="0"/>
                          <a:ea typeface="Roboto Condensed" panose="02000000000000000000" pitchFamily="2" charset="0"/>
                        </a:rPr>
                        <a:t>phát</a:t>
                      </a:r>
                      <a:r>
                        <a:rPr lang="en-US" sz="1800" b="0" dirty="0">
                          <a:solidFill>
                            <a:srgbClr val="002060"/>
                          </a:solidFill>
                          <a:effectLst/>
                          <a:latin typeface="Roboto Condensed" panose="02000000000000000000" pitchFamily="2" charset="0"/>
                          <a:ea typeface="Roboto Condensed" panose="02000000000000000000" pitchFamily="2" charset="0"/>
                        </a:rPr>
                        <a:t> </a:t>
                      </a:r>
                      <a:r>
                        <a:rPr lang="en-US" sz="1800" b="0" dirty="0" err="1">
                          <a:solidFill>
                            <a:srgbClr val="002060"/>
                          </a:solidFill>
                          <a:effectLst/>
                          <a:latin typeface="Roboto Condensed" panose="02000000000000000000" pitchFamily="2" charset="0"/>
                          <a:ea typeface="Roboto Condensed" panose="02000000000000000000" pitchFamily="2" charset="0"/>
                        </a:rPr>
                        <a:t>triển</a:t>
                      </a:r>
                      <a:r>
                        <a:rPr lang="en-US" sz="1800" b="0" dirty="0">
                          <a:solidFill>
                            <a:srgbClr val="002060"/>
                          </a:solidFill>
                          <a:effectLst/>
                          <a:latin typeface="Roboto Condensed" panose="02000000000000000000" pitchFamily="2" charset="0"/>
                          <a:ea typeface="Roboto Condensed" panose="02000000000000000000" pitchFamily="2" charset="0"/>
                        </a:rPr>
                        <a:t> </a:t>
                      </a:r>
                      <a:r>
                        <a:rPr lang="en-US" sz="1800" b="0" dirty="0" err="1">
                          <a:solidFill>
                            <a:srgbClr val="002060"/>
                          </a:solidFill>
                          <a:effectLst/>
                          <a:latin typeface="Roboto Condensed" panose="02000000000000000000" pitchFamily="2" charset="0"/>
                          <a:ea typeface="Roboto Condensed" panose="02000000000000000000" pitchFamily="2" charset="0"/>
                        </a:rPr>
                        <a:t>mạnh</a:t>
                      </a:r>
                      <a:endParaRPr lang="en-US" sz="1800" b="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p>
                      <a:pPr algn="ctr"/>
                      <a:endParaRPr lang="en-US" sz="1800" b="0" dirty="0">
                        <a:solidFill>
                          <a:srgbClr val="002060"/>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90590471"/>
                  </a:ext>
                </a:extLst>
              </a:tr>
            </a:tbl>
          </a:graphicData>
        </a:graphic>
      </p:graphicFrame>
      <p:sp>
        <p:nvSpPr>
          <p:cNvPr id="3" name="Hộp Văn bản 2">
            <a:extLst>
              <a:ext uri="{FF2B5EF4-FFF2-40B4-BE49-F238E27FC236}">
                <a16:creationId xmlns:a16="http://schemas.microsoft.com/office/drawing/2014/main" id="{EBBD0986-870E-8E95-30B6-8C71A474465E}"/>
              </a:ext>
            </a:extLst>
          </p:cNvPr>
          <p:cNvSpPr txBox="1"/>
          <p:nvPr/>
        </p:nvSpPr>
        <p:spPr>
          <a:xfrm>
            <a:off x="1342388" y="5982904"/>
            <a:ext cx="4819119" cy="646331"/>
          </a:xfrm>
          <a:prstGeom prst="rect">
            <a:avLst/>
          </a:prstGeom>
          <a:noFill/>
        </p:spPr>
        <p:txBody>
          <a:bodyPr wrap="square">
            <a:spAutoFit/>
          </a:bodyPr>
          <a:lstStyle/>
          <a:p>
            <a:pPr lvl="0" algn="just">
              <a:defRPr/>
            </a:pPr>
            <a:r>
              <a:rPr lang="en-US" b="1" dirty="0">
                <a:solidFill>
                  <a:srgbClr val="002060"/>
                </a:solidFill>
                <a:latin typeface="Roboto Condensed" panose="02000000000000000000" pitchFamily="2" charset="0"/>
                <a:ea typeface="Roboto Condensed" panose="02000000000000000000" pitchFamily="2" charset="0"/>
              </a:rPr>
              <a:t>- B</a:t>
            </a:r>
            <a:r>
              <a:rPr lang="vi-VN" b="1" dirty="0">
                <a:solidFill>
                  <a:srgbClr val="002060"/>
                </a:solidFill>
                <a:latin typeface="Roboto Condensed" panose="02000000000000000000" pitchFamily="2" charset="0"/>
                <a:ea typeface="Roboto Condensed" panose="02000000000000000000" pitchFamily="2" charset="0"/>
              </a:rPr>
              <a:t>ưu chính viễn thông, </a:t>
            </a:r>
            <a:r>
              <a:rPr lang="vi-VN" b="1" dirty="0" err="1">
                <a:solidFill>
                  <a:srgbClr val="002060"/>
                </a:solidFill>
                <a:latin typeface="Roboto Condensed" panose="02000000000000000000" pitchFamily="2" charset="0"/>
                <a:ea typeface="Roboto Condensed" panose="02000000000000000000" pitchFamily="2" charset="0"/>
              </a:rPr>
              <a:t>logistics</a:t>
            </a:r>
            <a:r>
              <a:rPr lang="vi-VN" b="1" dirty="0">
                <a:solidFill>
                  <a:srgbClr val="002060"/>
                </a:solidFill>
                <a:latin typeface="Roboto Condensed" panose="02000000000000000000" pitchFamily="2" charset="0"/>
                <a:ea typeface="Roboto Condensed" panose="02000000000000000000" pitchFamily="2" charset="0"/>
              </a:rPr>
              <a:t>, giáo dục - đào tạo, y tế</a:t>
            </a:r>
            <a:r>
              <a:rPr lang="vi-VN" dirty="0"/>
              <a:t>,</a:t>
            </a:r>
            <a:r>
              <a:rPr lang="en-US" dirty="0"/>
              <a:t>…</a:t>
            </a:r>
            <a:r>
              <a:rPr lang="vi-VN" dirty="0">
                <a:solidFill>
                  <a:srgbClr val="002060"/>
                </a:solidFill>
                <a:latin typeface="Roboto Condensed" panose="02000000000000000000" pitchFamily="2" charset="0"/>
                <a:ea typeface="Roboto Condensed" panose="02000000000000000000" pitchFamily="2" charset="0"/>
              </a:rPr>
              <a:t>cũng phát triển rất mạnh.</a:t>
            </a:r>
            <a:endParaRPr kumimoji="0" lang="vi-VN" sz="180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endParaRPr>
          </a:p>
        </p:txBody>
      </p:sp>
      <p:pic>
        <p:nvPicPr>
          <p:cNvPr id="4" name="Hình ảnh 3">
            <a:extLst>
              <a:ext uri="{FF2B5EF4-FFF2-40B4-BE49-F238E27FC236}">
                <a16:creationId xmlns:a16="http://schemas.microsoft.com/office/drawing/2014/main" id="{7CE0CAA6-67DA-068A-C4C1-6F0E5C46D11E}"/>
              </a:ext>
            </a:extLst>
          </p:cNvPr>
          <p:cNvPicPr>
            <a:picLocks noChangeAspect="1"/>
          </p:cNvPicPr>
          <p:nvPr/>
        </p:nvPicPr>
        <p:blipFill>
          <a:blip r:embed="rId2"/>
          <a:stretch>
            <a:fillRect/>
          </a:stretch>
        </p:blipFill>
        <p:spPr>
          <a:xfrm>
            <a:off x="7055669" y="234203"/>
            <a:ext cx="4718459" cy="3145639"/>
          </a:xfrm>
          <a:prstGeom prst="rect">
            <a:avLst/>
          </a:prstGeom>
        </p:spPr>
      </p:pic>
      <p:pic>
        <p:nvPicPr>
          <p:cNvPr id="7" name="Hình ảnh 6">
            <a:extLst>
              <a:ext uri="{FF2B5EF4-FFF2-40B4-BE49-F238E27FC236}">
                <a16:creationId xmlns:a16="http://schemas.microsoft.com/office/drawing/2014/main" id="{8BE34FA1-04D5-5463-819F-CC7E5AFFC9E8}"/>
              </a:ext>
            </a:extLst>
          </p:cNvPr>
          <p:cNvPicPr>
            <a:picLocks noChangeAspect="1"/>
          </p:cNvPicPr>
          <p:nvPr/>
        </p:nvPicPr>
        <p:blipFill>
          <a:blip r:embed="rId3"/>
          <a:stretch>
            <a:fillRect/>
          </a:stretch>
        </p:blipFill>
        <p:spPr>
          <a:xfrm>
            <a:off x="7055669" y="3880597"/>
            <a:ext cx="4718459" cy="2743200"/>
          </a:xfrm>
          <a:prstGeom prst="rect">
            <a:avLst/>
          </a:prstGeom>
        </p:spPr>
      </p:pic>
      <p:sp>
        <p:nvSpPr>
          <p:cNvPr id="11" name="Hộp Văn bản 10">
            <a:extLst>
              <a:ext uri="{FF2B5EF4-FFF2-40B4-BE49-F238E27FC236}">
                <a16:creationId xmlns:a16="http://schemas.microsoft.com/office/drawing/2014/main" id="{6736D19D-25FE-0734-2416-BF4BF72B6C75}"/>
              </a:ext>
            </a:extLst>
          </p:cNvPr>
          <p:cNvSpPr txBox="1"/>
          <p:nvPr/>
        </p:nvSpPr>
        <p:spPr>
          <a:xfrm>
            <a:off x="1342389" y="4362279"/>
            <a:ext cx="4819119" cy="923330"/>
          </a:xfrm>
          <a:prstGeom prst="rect">
            <a:avLst/>
          </a:prstGeom>
          <a:noFill/>
        </p:spPr>
        <p:txBody>
          <a:bodyPr wrap="square">
            <a:spAutoFit/>
          </a:bodyPr>
          <a:lstStyle/>
          <a:p>
            <a:pPr lvl="0" algn="just">
              <a:defRPr/>
            </a:pPr>
            <a:r>
              <a:rPr lang="en-US" b="1" dirty="0">
                <a:solidFill>
                  <a:srgbClr val="002060"/>
                </a:solidFill>
                <a:latin typeface="Roboto Condensed" panose="02000000000000000000" pitchFamily="2" charset="0"/>
                <a:ea typeface="Roboto Condensed" panose="02000000000000000000" pitchFamily="2" charset="0"/>
              </a:rPr>
              <a:t>- T</a:t>
            </a:r>
            <a:r>
              <a:rPr lang="vi-VN" b="1" dirty="0" err="1">
                <a:solidFill>
                  <a:srgbClr val="002060"/>
                </a:solidFill>
                <a:latin typeface="Roboto Condensed" panose="02000000000000000000" pitchFamily="2" charset="0"/>
                <a:ea typeface="Roboto Condensed" panose="02000000000000000000" pitchFamily="2" charset="0"/>
              </a:rPr>
              <a:t>ài</a:t>
            </a:r>
            <a:r>
              <a:rPr lang="vi-VN" b="1" dirty="0">
                <a:solidFill>
                  <a:srgbClr val="002060"/>
                </a:solidFill>
                <a:latin typeface="Roboto Condensed" panose="02000000000000000000" pitchFamily="2" charset="0"/>
                <a:ea typeface="Roboto Condensed" panose="02000000000000000000" pitchFamily="2" charset="0"/>
              </a:rPr>
              <a:t> chính - ngân hang</a:t>
            </a:r>
            <a:r>
              <a:rPr lang="en-US" b="1" dirty="0">
                <a:solidFill>
                  <a:srgbClr val="002060"/>
                </a:solidFill>
                <a:latin typeface="Roboto Condensed" panose="02000000000000000000" pitchFamily="2" charset="0"/>
                <a:ea typeface="Roboto Condensed" panose="02000000000000000000" pitchFamily="2" charset="0"/>
              </a:rPr>
              <a:t> </a:t>
            </a:r>
            <a:r>
              <a:rPr lang="vi-VN" dirty="0">
                <a:solidFill>
                  <a:srgbClr val="002060"/>
                </a:solidFill>
                <a:latin typeface="Roboto Condensed" panose="02000000000000000000" pitchFamily="2" charset="0"/>
                <a:ea typeface="Roboto Condensed" panose="02000000000000000000" pitchFamily="2" charset="0"/>
              </a:rPr>
              <a:t>phát triển rộng khắp</a:t>
            </a:r>
            <a:r>
              <a:rPr lang="vi-VN" b="1" dirty="0">
                <a:solidFill>
                  <a:srgbClr val="002060"/>
                </a:solidFill>
                <a:latin typeface="Roboto Condensed" panose="02000000000000000000" pitchFamily="2" charset="0"/>
                <a:ea typeface="Roboto Condensed" panose="02000000000000000000" pitchFamily="2" charset="0"/>
              </a:rPr>
              <a:t>, </a:t>
            </a:r>
            <a:r>
              <a:rPr lang="vi-VN" dirty="0">
                <a:solidFill>
                  <a:srgbClr val="002060"/>
                </a:solidFill>
                <a:latin typeface="Roboto Condensed" panose="02000000000000000000" pitchFamily="2" charset="0"/>
                <a:ea typeface="Roboto Condensed" panose="02000000000000000000" pitchFamily="2" charset="0"/>
              </a:rPr>
              <a:t>Hà Nội là một trong 2 trung tâm tài chính ngân hàng lớn nhất cả nước.</a:t>
            </a:r>
            <a:endParaRPr kumimoji="0" lang="vi-VN" sz="180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endParaRPr>
          </a:p>
        </p:txBody>
      </p:sp>
      <p:sp>
        <p:nvSpPr>
          <p:cNvPr id="12" name="Hộp Văn bản 11">
            <a:extLst>
              <a:ext uri="{FF2B5EF4-FFF2-40B4-BE49-F238E27FC236}">
                <a16:creationId xmlns:a16="http://schemas.microsoft.com/office/drawing/2014/main" id="{45984893-BE86-05B2-DBC3-344FBF9F5D6E}"/>
              </a:ext>
            </a:extLst>
          </p:cNvPr>
          <p:cNvSpPr txBox="1"/>
          <p:nvPr/>
        </p:nvSpPr>
        <p:spPr>
          <a:xfrm>
            <a:off x="1342388" y="5285609"/>
            <a:ext cx="4819119" cy="646331"/>
          </a:xfrm>
          <a:prstGeom prst="rect">
            <a:avLst/>
          </a:prstGeom>
          <a:noFill/>
        </p:spPr>
        <p:txBody>
          <a:bodyPr wrap="square">
            <a:spAutoFit/>
          </a:bodyPr>
          <a:lstStyle/>
          <a:p>
            <a:pPr lvl="0" algn="just">
              <a:defRPr/>
            </a:pPr>
            <a:r>
              <a:rPr lang="en-US" b="1" dirty="0">
                <a:solidFill>
                  <a:srgbClr val="002060"/>
                </a:solidFill>
                <a:latin typeface="Roboto Condensed" panose="02000000000000000000" pitchFamily="2" charset="0"/>
                <a:ea typeface="Roboto Condensed" panose="02000000000000000000" pitchFamily="2" charset="0"/>
              </a:rPr>
              <a:t>- </a:t>
            </a:r>
            <a:r>
              <a:rPr lang="vi-VN" b="1" dirty="0">
                <a:solidFill>
                  <a:srgbClr val="002060"/>
                </a:solidFill>
                <a:latin typeface="Roboto Condensed" panose="02000000000000000000" pitchFamily="2" charset="0"/>
                <a:ea typeface="Roboto Condensed" panose="02000000000000000000" pitchFamily="2" charset="0"/>
              </a:rPr>
              <a:t>Du lịch</a:t>
            </a:r>
            <a:r>
              <a:rPr lang="en-US" b="1" dirty="0">
                <a:solidFill>
                  <a:srgbClr val="002060"/>
                </a:solidFill>
                <a:latin typeface="Roboto Condensed" panose="02000000000000000000" pitchFamily="2" charset="0"/>
                <a:ea typeface="Roboto Condensed" panose="02000000000000000000" pitchFamily="2" charset="0"/>
              </a:rPr>
              <a:t> </a:t>
            </a:r>
            <a:r>
              <a:rPr lang="vi-VN" dirty="0">
                <a:solidFill>
                  <a:srgbClr val="002060"/>
                </a:solidFill>
                <a:latin typeface="Roboto Condensed" panose="02000000000000000000" pitchFamily="2" charset="0"/>
                <a:ea typeface="Roboto Condensed" panose="02000000000000000000" pitchFamily="2" charset="0"/>
              </a:rPr>
              <a:t>nhiều tiềm năng phát triển, dần trở thành ngành kinh tế mũi nhọn của vùng. </a:t>
            </a:r>
            <a:endParaRPr kumimoji="0" lang="vi-VN" sz="180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endParaRPr>
          </a:p>
        </p:txBody>
      </p:sp>
      <p:sp>
        <p:nvSpPr>
          <p:cNvPr id="13" name="Hộp Văn bản 12">
            <a:extLst>
              <a:ext uri="{FF2B5EF4-FFF2-40B4-BE49-F238E27FC236}">
                <a16:creationId xmlns:a16="http://schemas.microsoft.com/office/drawing/2014/main" id="{749647D2-4815-71A5-0D96-3C17C193419F}"/>
              </a:ext>
            </a:extLst>
          </p:cNvPr>
          <p:cNvSpPr txBox="1"/>
          <p:nvPr/>
        </p:nvSpPr>
        <p:spPr>
          <a:xfrm>
            <a:off x="1276881" y="3161950"/>
            <a:ext cx="5107514" cy="1200329"/>
          </a:xfrm>
          <a:prstGeom prst="rect">
            <a:avLst/>
          </a:prstGeom>
          <a:noFill/>
        </p:spPr>
        <p:txBody>
          <a:bodyPr wrap="square">
            <a:spAutoFit/>
          </a:bodyPr>
          <a:lstStyle/>
          <a:p>
            <a:pPr lvl="0" algn="just">
              <a:defRPr/>
            </a:pPr>
            <a:r>
              <a:rPr lang="en-US" b="1" dirty="0">
                <a:solidFill>
                  <a:srgbClr val="002060"/>
                </a:solidFill>
                <a:latin typeface="Roboto Condensed" panose="02000000000000000000" pitchFamily="2" charset="0"/>
                <a:ea typeface="Roboto Condensed" panose="02000000000000000000" pitchFamily="2" charset="0"/>
              </a:rPr>
              <a:t>- </a:t>
            </a:r>
            <a:r>
              <a:rPr lang="vi-VN" b="1" dirty="0">
                <a:solidFill>
                  <a:srgbClr val="002060"/>
                </a:solidFill>
                <a:latin typeface="Roboto Condensed" panose="02000000000000000000" pitchFamily="2" charset="0"/>
                <a:ea typeface="Roboto Condensed" panose="02000000000000000000" pitchFamily="2" charset="0"/>
              </a:rPr>
              <a:t>Giao thông vận tải</a:t>
            </a:r>
            <a:r>
              <a:rPr lang="en-US" b="1" dirty="0">
                <a:solidFill>
                  <a:srgbClr val="002060"/>
                </a:solidFill>
                <a:latin typeface="Roboto Condensed" panose="02000000000000000000" pitchFamily="2" charset="0"/>
                <a:ea typeface="Roboto Condensed" panose="02000000000000000000" pitchFamily="2" charset="0"/>
              </a:rPr>
              <a:t>: </a:t>
            </a:r>
            <a:r>
              <a:rPr lang="en-US" dirty="0">
                <a:solidFill>
                  <a:srgbClr val="002060"/>
                </a:solidFill>
                <a:latin typeface="Roboto Condensed" panose="02000000000000000000" pitchFamily="2" charset="0"/>
                <a:ea typeface="Roboto Condensed" panose="02000000000000000000" pitchFamily="2" charset="0"/>
              </a:rPr>
              <a:t>N</a:t>
            </a:r>
            <a:r>
              <a:rPr lang="vi-VN" dirty="0">
                <a:solidFill>
                  <a:srgbClr val="002060"/>
                </a:solidFill>
                <a:latin typeface="Roboto Condensed" panose="02000000000000000000" pitchFamily="2" charset="0"/>
                <a:ea typeface="Roboto Condensed" panose="02000000000000000000" pitchFamily="2" charset="0"/>
              </a:rPr>
              <a:t>gày càng hiện đại, nhiều loại hình khác nhau, kết nối các địa phương trong vùng và cả nước cũng như quốc tế.</a:t>
            </a:r>
            <a:r>
              <a:rPr lang="en-US" dirty="0">
                <a:solidFill>
                  <a:srgbClr val="002060"/>
                </a:solidFill>
                <a:latin typeface="Roboto Condensed" panose="02000000000000000000" pitchFamily="2" charset="0"/>
                <a:ea typeface="Roboto Condensed" panose="02000000000000000000" pitchFamily="2" charset="0"/>
              </a:rPr>
              <a:t> Hà </a:t>
            </a:r>
            <a:r>
              <a:rPr lang="en-US" dirty="0" err="1">
                <a:solidFill>
                  <a:srgbClr val="002060"/>
                </a:solidFill>
                <a:latin typeface="Roboto Condensed" panose="02000000000000000000" pitchFamily="2" charset="0"/>
                <a:ea typeface="Roboto Condensed" panose="02000000000000000000" pitchFamily="2" charset="0"/>
              </a:rPr>
              <a:t>Nội</a:t>
            </a:r>
            <a:r>
              <a:rPr lang="en-US" dirty="0">
                <a:solidFill>
                  <a:srgbClr val="002060"/>
                </a:solidFill>
                <a:latin typeface="Roboto Condensed" panose="02000000000000000000" pitchFamily="2" charset="0"/>
                <a:ea typeface="Roboto Condensed" panose="02000000000000000000" pitchFamily="2" charset="0"/>
              </a:rPr>
              <a:t> </a:t>
            </a:r>
            <a:r>
              <a:rPr lang="en-US" dirty="0" err="1">
                <a:solidFill>
                  <a:srgbClr val="002060"/>
                </a:solidFill>
                <a:latin typeface="Roboto Condensed" panose="02000000000000000000" pitchFamily="2" charset="0"/>
                <a:ea typeface="Roboto Condensed" panose="02000000000000000000" pitchFamily="2" charset="0"/>
              </a:rPr>
              <a:t>và</a:t>
            </a:r>
            <a:r>
              <a:rPr lang="en-US" dirty="0">
                <a:solidFill>
                  <a:srgbClr val="002060"/>
                </a:solidFill>
                <a:latin typeface="Roboto Condensed" panose="02000000000000000000" pitchFamily="2" charset="0"/>
                <a:ea typeface="Roboto Condensed" panose="02000000000000000000" pitchFamily="2" charset="0"/>
              </a:rPr>
              <a:t> </a:t>
            </a:r>
            <a:r>
              <a:rPr lang="en-US" dirty="0" err="1">
                <a:solidFill>
                  <a:srgbClr val="002060"/>
                </a:solidFill>
                <a:latin typeface="Roboto Condensed" panose="02000000000000000000" pitchFamily="2" charset="0"/>
                <a:ea typeface="Roboto Condensed" panose="02000000000000000000" pitchFamily="2" charset="0"/>
              </a:rPr>
              <a:t>Hải</a:t>
            </a:r>
            <a:r>
              <a:rPr lang="en-US" dirty="0">
                <a:solidFill>
                  <a:srgbClr val="002060"/>
                </a:solidFill>
                <a:latin typeface="Roboto Condensed" panose="02000000000000000000" pitchFamily="2" charset="0"/>
                <a:ea typeface="Roboto Condensed" panose="02000000000000000000" pitchFamily="2" charset="0"/>
              </a:rPr>
              <a:t> </a:t>
            </a:r>
            <a:r>
              <a:rPr lang="en-US" dirty="0" err="1">
                <a:solidFill>
                  <a:srgbClr val="002060"/>
                </a:solidFill>
                <a:latin typeface="Roboto Condensed" panose="02000000000000000000" pitchFamily="2" charset="0"/>
                <a:ea typeface="Roboto Condensed" panose="02000000000000000000" pitchFamily="2" charset="0"/>
              </a:rPr>
              <a:t>Phòng</a:t>
            </a:r>
            <a:r>
              <a:rPr lang="en-US" dirty="0">
                <a:solidFill>
                  <a:srgbClr val="002060"/>
                </a:solidFill>
                <a:latin typeface="Roboto Condensed" panose="02000000000000000000" pitchFamily="2" charset="0"/>
                <a:ea typeface="Roboto Condensed" panose="02000000000000000000" pitchFamily="2" charset="0"/>
              </a:rPr>
              <a:t> là </a:t>
            </a:r>
            <a:r>
              <a:rPr lang="en-US" dirty="0" err="1">
                <a:solidFill>
                  <a:srgbClr val="002060"/>
                </a:solidFill>
                <a:latin typeface="Roboto Condensed" panose="02000000000000000000" pitchFamily="2" charset="0"/>
                <a:ea typeface="Roboto Condensed" panose="02000000000000000000" pitchFamily="2" charset="0"/>
              </a:rPr>
              <a:t>hai</a:t>
            </a:r>
            <a:r>
              <a:rPr lang="en-US" dirty="0">
                <a:solidFill>
                  <a:srgbClr val="002060"/>
                </a:solidFill>
                <a:latin typeface="Roboto Condensed" panose="02000000000000000000" pitchFamily="2" charset="0"/>
                <a:ea typeface="Roboto Condensed" panose="02000000000000000000" pitchFamily="2" charset="0"/>
              </a:rPr>
              <a:t> </a:t>
            </a:r>
            <a:r>
              <a:rPr lang="en-US" dirty="0" err="1">
                <a:solidFill>
                  <a:srgbClr val="002060"/>
                </a:solidFill>
                <a:latin typeface="Roboto Condensed" panose="02000000000000000000" pitchFamily="2" charset="0"/>
                <a:ea typeface="Roboto Condensed" panose="02000000000000000000" pitchFamily="2" charset="0"/>
              </a:rPr>
              <a:t>đầu</a:t>
            </a:r>
            <a:r>
              <a:rPr lang="en-US" dirty="0">
                <a:solidFill>
                  <a:srgbClr val="002060"/>
                </a:solidFill>
                <a:latin typeface="Roboto Condensed" panose="02000000000000000000" pitchFamily="2" charset="0"/>
                <a:ea typeface="Roboto Condensed" panose="02000000000000000000" pitchFamily="2" charset="0"/>
              </a:rPr>
              <a:t> </a:t>
            </a:r>
            <a:r>
              <a:rPr lang="en-US" dirty="0" err="1">
                <a:solidFill>
                  <a:srgbClr val="002060"/>
                </a:solidFill>
                <a:latin typeface="Roboto Condensed" panose="02000000000000000000" pitchFamily="2" charset="0"/>
                <a:ea typeface="Roboto Condensed" panose="02000000000000000000" pitchFamily="2" charset="0"/>
              </a:rPr>
              <a:t>mối</a:t>
            </a:r>
            <a:r>
              <a:rPr lang="en-US" dirty="0">
                <a:solidFill>
                  <a:srgbClr val="002060"/>
                </a:solidFill>
                <a:latin typeface="Roboto Condensed" panose="02000000000000000000" pitchFamily="2" charset="0"/>
                <a:ea typeface="Roboto Condensed" panose="02000000000000000000" pitchFamily="2" charset="0"/>
              </a:rPr>
              <a:t> </a:t>
            </a:r>
            <a:r>
              <a:rPr lang="en-US" dirty="0" err="1">
                <a:solidFill>
                  <a:srgbClr val="002060"/>
                </a:solidFill>
                <a:latin typeface="Roboto Condensed" panose="02000000000000000000" pitchFamily="2" charset="0"/>
                <a:ea typeface="Roboto Condensed" panose="02000000000000000000" pitchFamily="2" charset="0"/>
              </a:rPr>
              <a:t>giao</a:t>
            </a:r>
            <a:r>
              <a:rPr lang="en-US" dirty="0">
                <a:solidFill>
                  <a:srgbClr val="002060"/>
                </a:solidFill>
                <a:latin typeface="Roboto Condensed" panose="02000000000000000000" pitchFamily="2" charset="0"/>
                <a:ea typeface="Roboto Condensed" panose="02000000000000000000" pitchFamily="2" charset="0"/>
              </a:rPr>
              <a:t> </a:t>
            </a:r>
            <a:r>
              <a:rPr lang="en-US" dirty="0" err="1">
                <a:solidFill>
                  <a:srgbClr val="002060"/>
                </a:solidFill>
                <a:latin typeface="Roboto Condensed" panose="02000000000000000000" pitchFamily="2" charset="0"/>
                <a:ea typeface="Roboto Condensed" panose="02000000000000000000" pitchFamily="2" charset="0"/>
              </a:rPr>
              <a:t>thông</a:t>
            </a:r>
            <a:r>
              <a:rPr lang="en-US" dirty="0">
                <a:solidFill>
                  <a:srgbClr val="002060"/>
                </a:solidFill>
                <a:latin typeface="Roboto Condensed" panose="02000000000000000000" pitchFamily="2" charset="0"/>
                <a:ea typeface="Roboto Condensed" panose="02000000000000000000" pitchFamily="2" charset="0"/>
              </a:rPr>
              <a:t> </a:t>
            </a:r>
            <a:r>
              <a:rPr lang="en-US" dirty="0" err="1">
                <a:solidFill>
                  <a:srgbClr val="002060"/>
                </a:solidFill>
                <a:latin typeface="Roboto Condensed" panose="02000000000000000000" pitchFamily="2" charset="0"/>
                <a:ea typeface="Roboto Condensed" panose="02000000000000000000" pitchFamily="2" charset="0"/>
              </a:rPr>
              <a:t>vận</a:t>
            </a:r>
            <a:r>
              <a:rPr lang="en-US" dirty="0">
                <a:solidFill>
                  <a:srgbClr val="002060"/>
                </a:solidFill>
                <a:latin typeface="Roboto Condensed" panose="02000000000000000000" pitchFamily="2" charset="0"/>
                <a:ea typeface="Roboto Condensed" panose="02000000000000000000" pitchFamily="2" charset="0"/>
              </a:rPr>
              <a:t> </a:t>
            </a:r>
            <a:r>
              <a:rPr lang="en-US" dirty="0" err="1">
                <a:solidFill>
                  <a:srgbClr val="002060"/>
                </a:solidFill>
                <a:latin typeface="Roboto Condensed" panose="02000000000000000000" pitchFamily="2" charset="0"/>
                <a:ea typeface="Roboto Condensed" panose="02000000000000000000" pitchFamily="2" charset="0"/>
              </a:rPr>
              <a:t>tải</a:t>
            </a:r>
            <a:r>
              <a:rPr lang="en-US" dirty="0">
                <a:solidFill>
                  <a:srgbClr val="002060"/>
                </a:solidFill>
                <a:latin typeface="Roboto Condensed" panose="02000000000000000000" pitchFamily="2" charset="0"/>
                <a:ea typeface="Roboto Condensed" panose="02000000000000000000" pitchFamily="2" charset="0"/>
              </a:rPr>
              <a:t> </a:t>
            </a:r>
            <a:r>
              <a:rPr lang="en-US" dirty="0" err="1">
                <a:solidFill>
                  <a:srgbClr val="002060"/>
                </a:solidFill>
                <a:latin typeface="Roboto Condensed" panose="02000000000000000000" pitchFamily="2" charset="0"/>
                <a:ea typeface="Roboto Condensed" panose="02000000000000000000" pitchFamily="2" charset="0"/>
              </a:rPr>
              <a:t>quan</a:t>
            </a:r>
            <a:r>
              <a:rPr lang="en-US" dirty="0">
                <a:solidFill>
                  <a:srgbClr val="002060"/>
                </a:solidFill>
                <a:latin typeface="Roboto Condensed" panose="02000000000000000000" pitchFamily="2" charset="0"/>
                <a:ea typeface="Roboto Condensed" panose="02000000000000000000" pitchFamily="2" charset="0"/>
              </a:rPr>
              <a:t> </a:t>
            </a:r>
            <a:r>
              <a:rPr lang="en-US" dirty="0" err="1">
                <a:solidFill>
                  <a:srgbClr val="002060"/>
                </a:solidFill>
                <a:latin typeface="Roboto Condensed" panose="02000000000000000000" pitchFamily="2" charset="0"/>
                <a:ea typeface="Roboto Condensed" panose="02000000000000000000" pitchFamily="2" charset="0"/>
              </a:rPr>
              <a:t>trọng</a:t>
            </a:r>
            <a:r>
              <a:rPr lang="en-US" dirty="0">
                <a:solidFill>
                  <a:srgbClr val="002060"/>
                </a:solidFill>
                <a:latin typeface="Roboto Condensed" panose="02000000000000000000" pitchFamily="2" charset="0"/>
                <a:ea typeface="Roboto Condensed" panose="02000000000000000000" pitchFamily="2" charset="0"/>
              </a:rPr>
              <a:t> </a:t>
            </a:r>
            <a:r>
              <a:rPr lang="en-US" dirty="0" err="1">
                <a:solidFill>
                  <a:srgbClr val="002060"/>
                </a:solidFill>
                <a:latin typeface="Roboto Condensed" panose="02000000000000000000" pitchFamily="2" charset="0"/>
                <a:ea typeface="Roboto Condensed" panose="02000000000000000000" pitchFamily="2" charset="0"/>
              </a:rPr>
              <a:t>nhất</a:t>
            </a:r>
            <a:r>
              <a:rPr lang="en-US" dirty="0">
                <a:solidFill>
                  <a:srgbClr val="002060"/>
                </a:solidFill>
                <a:latin typeface="Roboto Condensed" panose="02000000000000000000" pitchFamily="2" charset="0"/>
                <a:ea typeface="Roboto Condensed" panose="02000000000000000000" pitchFamily="2" charset="0"/>
              </a:rPr>
              <a:t> ở </a:t>
            </a:r>
            <a:r>
              <a:rPr lang="en-US" dirty="0" err="1">
                <a:solidFill>
                  <a:srgbClr val="002060"/>
                </a:solidFill>
                <a:latin typeface="Roboto Condensed" panose="02000000000000000000" pitchFamily="2" charset="0"/>
                <a:ea typeface="Roboto Condensed" panose="02000000000000000000" pitchFamily="2" charset="0"/>
              </a:rPr>
              <a:t>vùng</a:t>
            </a:r>
            <a:r>
              <a:rPr lang="en-US" dirty="0">
                <a:solidFill>
                  <a:srgbClr val="002060"/>
                </a:solidFill>
                <a:latin typeface="Roboto Condensed" panose="02000000000000000000" pitchFamily="2" charset="0"/>
                <a:ea typeface="Roboto Condensed" panose="02000000000000000000" pitchFamily="2" charset="0"/>
              </a:rPr>
              <a:t>.</a:t>
            </a:r>
            <a:endParaRPr kumimoji="0" lang="vi-VN" sz="180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endParaRPr>
          </a:p>
        </p:txBody>
      </p:sp>
      <p:sp>
        <p:nvSpPr>
          <p:cNvPr id="14" name="Hộp Văn bản 13">
            <a:extLst>
              <a:ext uri="{FF2B5EF4-FFF2-40B4-BE49-F238E27FC236}">
                <a16:creationId xmlns:a16="http://schemas.microsoft.com/office/drawing/2014/main" id="{1207F8DD-B3E2-C336-9622-F569602748D7}"/>
              </a:ext>
            </a:extLst>
          </p:cNvPr>
          <p:cNvSpPr txBox="1"/>
          <p:nvPr/>
        </p:nvSpPr>
        <p:spPr>
          <a:xfrm>
            <a:off x="1386348" y="1038291"/>
            <a:ext cx="4998047" cy="646331"/>
          </a:xfrm>
          <a:prstGeom prst="rect">
            <a:avLst/>
          </a:prstGeom>
          <a:noFill/>
        </p:spPr>
        <p:txBody>
          <a:bodyPr wrap="square">
            <a:spAutoFit/>
          </a:bodyPr>
          <a:lstStyle/>
          <a:p>
            <a:pPr lvl="0" algn="just">
              <a:defRPr/>
            </a:pPr>
            <a:r>
              <a:rPr lang="en-US" dirty="0">
                <a:solidFill>
                  <a:srgbClr val="002060"/>
                </a:solidFill>
                <a:latin typeface="Roboto Condensed" panose="02000000000000000000" pitchFamily="2" charset="0"/>
                <a:ea typeface="Roboto Condensed" panose="02000000000000000000" pitchFamily="2" charset="0"/>
              </a:rPr>
              <a:t>Đ</a:t>
            </a:r>
            <a:r>
              <a:rPr lang="vi-VN" dirty="0">
                <a:solidFill>
                  <a:srgbClr val="002060"/>
                </a:solidFill>
                <a:latin typeface="Roboto Condensed" panose="02000000000000000000" pitchFamily="2" charset="0"/>
                <a:ea typeface="Roboto Condensed" panose="02000000000000000000" pitchFamily="2" charset="0"/>
              </a:rPr>
              <a:t>óng góp 42,1% vào GRDP vùng Đồng bằng sông Hồng (2021). Hoạt động dịch vụ đa dạng</a:t>
            </a:r>
            <a:r>
              <a:rPr lang="en-US" dirty="0">
                <a:solidFill>
                  <a:srgbClr val="002060"/>
                </a:solidFill>
                <a:latin typeface="Roboto Condensed" panose="02000000000000000000" pitchFamily="2" charset="0"/>
                <a:ea typeface="Roboto Condensed" panose="02000000000000000000" pitchFamily="2" charset="0"/>
              </a:rPr>
              <a:t>.</a:t>
            </a:r>
            <a:endParaRPr kumimoji="0" lang="vi-VN" sz="1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15" name="Hộp Văn bản 14">
            <a:extLst>
              <a:ext uri="{FF2B5EF4-FFF2-40B4-BE49-F238E27FC236}">
                <a16:creationId xmlns:a16="http://schemas.microsoft.com/office/drawing/2014/main" id="{4E6692EE-FC01-E3C7-613A-DC7E1B5B0710}"/>
              </a:ext>
            </a:extLst>
          </p:cNvPr>
          <p:cNvSpPr txBox="1"/>
          <p:nvPr/>
        </p:nvSpPr>
        <p:spPr>
          <a:xfrm>
            <a:off x="1276881" y="1961621"/>
            <a:ext cx="5107514" cy="1200329"/>
          </a:xfrm>
          <a:prstGeom prst="rect">
            <a:avLst/>
          </a:prstGeom>
          <a:noFill/>
        </p:spPr>
        <p:txBody>
          <a:bodyPr wrap="square">
            <a:spAutoFit/>
          </a:bodyPr>
          <a:lstStyle/>
          <a:p>
            <a:pPr lvl="0" algn="just">
              <a:defRPr/>
            </a:pPr>
            <a:r>
              <a:rPr lang="en-US" b="1" dirty="0">
                <a:solidFill>
                  <a:srgbClr val="002060"/>
                </a:solidFill>
                <a:latin typeface="Roboto Condensed" panose="02000000000000000000" pitchFamily="2" charset="0"/>
                <a:ea typeface="Roboto Condensed" panose="02000000000000000000" pitchFamily="2" charset="0"/>
              </a:rPr>
              <a:t>- Thương </a:t>
            </a:r>
            <a:r>
              <a:rPr lang="en-US" b="1" dirty="0" err="1">
                <a:solidFill>
                  <a:srgbClr val="002060"/>
                </a:solidFill>
                <a:latin typeface="Roboto Condensed" panose="02000000000000000000" pitchFamily="2" charset="0"/>
                <a:ea typeface="Roboto Condensed" panose="02000000000000000000" pitchFamily="2" charset="0"/>
              </a:rPr>
              <a:t>mại</a:t>
            </a:r>
            <a:r>
              <a:rPr lang="en-US" b="1" dirty="0">
                <a:solidFill>
                  <a:srgbClr val="002060"/>
                </a:solidFill>
                <a:latin typeface="Roboto Condensed" panose="02000000000000000000" pitchFamily="2" charset="0"/>
                <a:ea typeface="Roboto Condensed" panose="02000000000000000000" pitchFamily="2" charset="0"/>
              </a:rPr>
              <a:t>: </a:t>
            </a:r>
            <a:r>
              <a:rPr lang="vi-VN" dirty="0">
                <a:solidFill>
                  <a:srgbClr val="002060"/>
                </a:solidFill>
                <a:latin typeface="Roboto Condensed" panose="02000000000000000000" pitchFamily="2" charset="0"/>
                <a:ea typeface="Roboto Condensed" panose="02000000000000000000" pitchFamily="2" charset="0"/>
              </a:rPr>
              <a:t>nội thương phát triển khắp các địa phương, hàng hóa đa dạng, hình thức mua bán phong phú, hiện đại; Ngoại thương có tỉ trọng trị giá xuất khẩu chiếm khoảng 35% cả nước (2021</a:t>
            </a:r>
            <a:r>
              <a:rPr lang="en-US" dirty="0">
                <a:solidFill>
                  <a:srgbClr val="002060"/>
                </a:solidFill>
                <a:latin typeface="Roboto Condensed" panose="02000000000000000000" pitchFamily="2" charset="0"/>
                <a:ea typeface="Roboto Condensed" panose="02000000000000000000" pitchFamily="2" charset="0"/>
              </a:rPr>
              <a:t>).</a:t>
            </a:r>
            <a:endParaRPr kumimoji="0" lang="vi-VN" sz="18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Tree>
    <p:extLst>
      <p:ext uri="{BB962C8B-B14F-4D97-AF65-F5344CB8AC3E}">
        <p14:creationId xmlns:p14="http://schemas.microsoft.com/office/powerpoint/2010/main" val="412372003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9A10C719-566D-2E9B-A1B9-FF1330F1A0D6}"/>
              </a:ext>
            </a:extLst>
          </p:cNvPr>
          <p:cNvSpPr txBox="1"/>
          <p:nvPr/>
        </p:nvSpPr>
        <p:spPr>
          <a:xfrm>
            <a:off x="285135" y="352717"/>
            <a:ext cx="2418736" cy="6001643"/>
          </a:xfrm>
          <a:prstGeom prst="rect">
            <a:avLst/>
          </a:prstGeom>
          <a:noFill/>
        </p:spPr>
        <p:txBody>
          <a:bodyPr wrap="square">
            <a:spAutoFit/>
          </a:bodyPr>
          <a:lstStyle/>
          <a:p>
            <a:pPr algn="just"/>
            <a:r>
              <a:rPr lang="vi-VN" sz="2400" dirty="0">
                <a:solidFill>
                  <a:srgbClr val="002060"/>
                </a:solidFill>
                <a:latin typeface="Roboto Condensed" panose="02000000000000000000" pitchFamily="2" charset="0"/>
                <a:ea typeface="Roboto Condensed" panose="02000000000000000000" pitchFamily="2" charset="0"/>
              </a:rPr>
              <a:t>- </a:t>
            </a:r>
            <a:r>
              <a:rPr lang="vi-VN" sz="2400" b="1" dirty="0">
                <a:solidFill>
                  <a:srgbClr val="002060"/>
                </a:solidFill>
                <a:latin typeface="Roboto Condensed" panose="02000000000000000000" pitchFamily="2" charset="0"/>
                <a:ea typeface="Roboto Condensed" panose="02000000000000000000" pitchFamily="2" charset="0"/>
              </a:rPr>
              <a:t>Định hướng phát triển: </a:t>
            </a:r>
            <a:r>
              <a:rPr lang="vi-VN" sz="2400" dirty="0">
                <a:solidFill>
                  <a:srgbClr val="002060"/>
                </a:solidFill>
                <a:latin typeface="Roboto Condensed" panose="02000000000000000000" pitchFamily="2" charset="0"/>
                <a:ea typeface="Roboto Condensed" panose="02000000000000000000" pitchFamily="2" charset="0"/>
              </a:rPr>
              <a:t>trở thành trung tâm dịch vụ hiện đại của khu vực Đông Nam Á; trong đó Thủ đô Hà Nội trở thành trung tâm tài chính, thương mại, du lịch mang tầm khu vực và quốc tế; thành phố Hải Phòng trở thành trung tâm </a:t>
            </a:r>
            <a:r>
              <a:rPr lang="vi-VN" sz="2400" dirty="0" err="1">
                <a:solidFill>
                  <a:srgbClr val="002060"/>
                </a:solidFill>
                <a:latin typeface="Roboto Condensed" panose="02000000000000000000" pitchFamily="2" charset="0"/>
                <a:ea typeface="Roboto Condensed" panose="02000000000000000000" pitchFamily="2" charset="0"/>
              </a:rPr>
              <a:t>logistics</a:t>
            </a:r>
            <a:r>
              <a:rPr lang="vi-VN" sz="2400" dirty="0">
                <a:solidFill>
                  <a:srgbClr val="002060"/>
                </a:solidFill>
                <a:latin typeface="Roboto Condensed" panose="02000000000000000000" pitchFamily="2" charset="0"/>
                <a:ea typeface="Roboto Condensed" panose="02000000000000000000" pitchFamily="2" charset="0"/>
              </a:rPr>
              <a:t> quốc tế hiện đại.</a:t>
            </a:r>
            <a:endParaRPr lang="en-US" sz="2400" dirty="0">
              <a:solidFill>
                <a:srgbClr val="002060"/>
              </a:solidFill>
              <a:latin typeface="Roboto Condensed" panose="02000000000000000000" pitchFamily="2" charset="0"/>
              <a:ea typeface="Roboto Condensed" panose="02000000000000000000" pitchFamily="2" charset="0"/>
            </a:endParaRPr>
          </a:p>
        </p:txBody>
      </p:sp>
      <p:pic>
        <p:nvPicPr>
          <p:cNvPr id="6" name="Hình ảnh 5">
            <a:extLst>
              <a:ext uri="{FF2B5EF4-FFF2-40B4-BE49-F238E27FC236}">
                <a16:creationId xmlns:a16="http://schemas.microsoft.com/office/drawing/2014/main" id="{B377FABC-3D0E-BE82-781F-C311343C9116}"/>
              </a:ext>
            </a:extLst>
          </p:cNvPr>
          <p:cNvPicPr>
            <a:picLocks noChangeAspect="1"/>
          </p:cNvPicPr>
          <p:nvPr/>
        </p:nvPicPr>
        <p:blipFill>
          <a:blip r:embed="rId2"/>
          <a:stretch>
            <a:fillRect/>
          </a:stretch>
        </p:blipFill>
        <p:spPr>
          <a:xfrm>
            <a:off x="3420749" y="473369"/>
            <a:ext cx="8133547" cy="5205470"/>
          </a:xfrm>
          <a:prstGeom prst="rect">
            <a:avLst/>
          </a:prstGeom>
        </p:spPr>
      </p:pic>
      <p:sp>
        <p:nvSpPr>
          <p:cNvPr id="8" name="Hộp Văn bản 7">
            <a:extLst>
              <a:ext uri="{FF2B5EF4-FFF2-40B4-BE49-F238E27FC236}">
                <a16:creationId xmlns:a16="http://schemas.microsoft.com/office/drawing/2014/main" id="{759ACD7E-4F2B-3723-63C5-A5D0F766A512}"/>
              </a:ext>
            </a:extLst>
          </p:cNvPr>
          <p:cNvSpPr txBox="1"/>
          <p:nvPr/>
        </p:nvSpPr>
        <p:spPr>
          <a:xfrm>
            <a:off x="3068181" y="6065307"/>
            <a:ext cx="8838684" cy="461665"/>
          </a:xfrm>
          <a:prstGeom prst="rect">
            <a:avLst/>
          </a:prstGeom>
          <a:noFill/>
        </p:spPr>
        <p:txBody>
          <a:bodyPr wrap="square">
            <a:spAutoFit/>
          </a:bodyPr>
          <a:lstStyle/>
          <a:p>
            <a:r>
              <a:rPr lang="vi-VN" sz="2400" dirty="0">
                <a:solidFill>
                  <a:srgbClr val="C00000"/>
                </a:solidFill>
                <a:latin typeface="Roboto Condensed" panose="02000000000000000000" pitchFamily="2" charset="0"/>
                <a:ea typeface="Roboto Condensed" panose="02000000000000000000" pitchFamily="2" charset="0"/>
              </a:rPr>
              <a:t>Quy hoạch chất lượng để phát triển Thủ đô xứng tầm</a:t>
            </a:r>
            <a:r>
              <a:rPr lang="en-US" sz="2400" dirty="0">
                <a:solidFill>
                  <a:srgbClr val="C00000"/>
                </a:solidFill>
                <a:latin typeface="Roboto Condensed" panose="02000000000000000000" pitchFamily="2" charset="0"/>
                <a:ea typeface="Roboto Condensed" panose="02000000000000000000" pitchFamily="2" charset="0"/>
              </a:rPr>
              <a:t> </a:t>
            </a:r>
            <a:r>
              <a:rPr lang="en-US" sz="2400" dirty="0" err="1">
                <a:solidFill>
                  <a:srgbClr val="C00000"/>
                </a:solidFill>
                <a:latin typeface="Roboto Condensed" panose="02000000000000000000" pitchFamily="2" charset="0"/>
                <a:ea typeface="Roboto Condensed" panose="02000000000000000000" pitchFamily="2" charset="0"/>
              </a:rPr>
              <a:t>khu</a:t>
            </a:r>
            <a:r>
              <a:rPr lang="en-US" sz="2400" dirty="0">
                <a:solidFill>
                  <a:srgbClr val="C00000"/>
                </a:solidFill>
                <a:latin typeface="Roboto Condensed" panose="02000000000000000000" pitchFamily="2" charset="0"/>
                <a:ea typeface="Roboto Condensed" panose="02000000000000000000" pitchFamily="2" charset="0"/>
              </a:rPr>
              <a:t> </a:t>
            </a:r>
            <a:r>
              <a:rPr lang="en-US" sz="2400" dirty="0" err="1">
                <a:solidFill>
                  <a:srgbClr val="C00000"/>
                </a:solidFill>
                <a:latin typeface="Roboto Condensed" panose="02000000000000000000" pitchFamily="2" charset="0"/>
                <a:ea typeface="Roboto Condensed" panose="02000000000000000000" pitchFamily="2" charset="0"/>
              </a:rPr>
              <a:t>vực</a:t>
            </a:r>
            <a:r>
              <a:rPr lang="en-US" sz="2400" dirty="0">
                <a:solidFill>
                  <a:srgbClr val="C00000"/>
                </a:solidFill>
                <a:latin typeface="Roboto Condensed" panose="02000000000000000000" pitchFamily="2" charset="0"/>
                <a:ea typeface="Roboto Condensed" panose="02000000000000000000" pitchFamily="2" charset="0"/>
              </a:rPr>
              <a:t> </a:t>
            </a:r>
            <a:r>
              <a:rPr lang="en-US" sz="2400" dirty="0" err="1">
                <a:solidFill>
                  <a:srgbClr val="C00000"/>
                </a:solidFill>
                <a:latin typeface="Roboto Condensed" panose="02000000000000000000" pitchFamily="2" charset="0"/>
                <a:ea typeface="Roboto Condensed" panose="02000000000000000000" pitchFamily="2" charset="0"/>
              </a:rPr>
              <a:t>và</a:t>
            </a:r>
            <a:r>
              <a:rPr lang="en-US" sz="2400" dirty="0">
                <a:solidFill>
                  <a:srgbClr val="C00000"/>
                </a:solidFill>
                <a:latin typeface="Roboto Condensed" panose="02000000000000000000" pitchFamily="2" charset="0"/>
                <a:ea typeface="Roboto Condensed" panose="02000000000000000000" pitchFamily="2" charset="0"/>
              </a:rPr>
              <a:t> </a:t>
            </a:r>
            <a:r>
              <a:rPr lang="en-US" sz="2400" dirty="0" err="1">
                <a:solidFill>
                  <a:srgbClr val="C00000"/>
                </a:solidFill>
                <a:latin typeface="Roboto Condensed" panose="02000000000000000000" pitchFamily="2" charset="0"/>
                <a:ea typeface="Roboto Condensed" panose="02000000000000000000" pitchFamily="2" charset="0"/>
              </a:rPr>
              <a:t>quốc</a:t>
            </a:r>
            <a:r>
              <a:rPr lang="en-US" sz="2400" dirty="0">
                <a:solidFill>
                  <a:srgbClr val="C00000"/>
                </a:solidFill>
                <a:latin typeface="Roboto Condensed" panose="02000000000000000000" pitchFamily="2" charset="0"/>
                <a:ea typeface="Roboto Condensed" panose="02000000000000000000" pitchFamily="2" charset="0"/>
              </a:rPr>
              <a:t> </a:t>
            </a:r>
            <a:r>
              <a:rPr lang="en-US" sz="2400" dirty="0" err="1">
                <a:solidFill>
                  <a:srgbClr val="C00000"/>
                </a:solidFill>
                <a:latin typeface="Roboto Condensed" panose="02000000000000000000" pitchFamily="2" charset="0"/>
                <a:ea typeface="Roboto Condensed" panose="02000000000000000000" pitchFamily="2" charset="0"/>
              </a:rPr>
              <a:t>tế</a:t>
            </a:r>
            <a:endParaRPr lang="en-US" sz="2400" dirty="0">
              <a:solidFill>
                <a:srgbClr val="C0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69221475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8741CF7-357B-C5A4-591C-565DD703648A}"/>
              </a:ext>
            </a:extLst>
          </p:cNvPr>
          <p:cNvSpPr/>
          <p:nvPr/>
        </p:nvSpPr>
        <p:spPr>
          <a:xfrm>
            <a:off x="-181261" y="123518"/>
            <a:ext cx="6073722" cy="73793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9Slide07 IcielBaliho Script" pitchFamily="2" charset="0"/>
              </a:rPr>
              <a:t>1. VỊ TRÍ ĐỊA LÍ VÀ PHẠM VI LÃNH THỔ</a:t>
            </a:r>
          </a:p>
        </p:txBody>
      </p:sp>
      <p:sp>
        <p:nvSpPr>
          <p:cNvPr id="9" name="Rectangle 8">
            <a:extLst>
              <a:ext uri="{FF2B5EF4-FFF2-40B4-BE49-F238E27FC236}">
                <a16:creationId xmlns:a16="http://schemas.microsoft.com/office/drawing/2014/main" id="{CCE8AAF8-B302-BBEA-7BEC-C00A64095BAB}"/>
              </a:ext>
            </a:extLst>
          </p:cNvPr>
          <p:cNvSpPr/>
          <p:nvPr/>
        </p:nvSpPr>
        <p:spPr>
          <a:xfrm>
            <a:off x="296766" y="989808"/>
            <a:ext cx="5338011" cy="830997"/>
          </a:xfrm>
          <a:prstGeom prst="rect">
            <a:avLst/>
          </a:prstGeom>
          <a:solidFill>
            <a:srgbClr val="FFC000">
              <a:lumMod val="20000"/>
              <a:lumOff val="80000"/>
            </a:srgbClr>
          </a:solidFill>
          <a:ln>
            <a:noFill/>
          </a:ln>
        </p:spPr>
        <p:txBody>
          <a:bodyPr wrap="square">
            <a:spAutoFit/>
          </a:bodyPr>
          <a:lstStyle/>
          <a:p>
            <a:pPr marL="0" marR="0" lvl="0" indent="0" algn="just" defTabSz="914400" eaLnBrk="0" fontAlgn="base" latinLnBrk="0" hangingPunct="0">
              <a:spcBef>
                <a:spcPct val="0"/>
              </a:spcBef>
              <a:spcAft>
                <a:spcPct val="0"/>
              </a:spcAft>
              <a:buClrTx/>
              <a:buSzTx/>
              <a:buFontTx/>
              <a:buNone/>
              <a:tabLst/>
              <a:defRPr/>
            </a:pPr>
            <a:r>
              <a:rPr kumimoji="0" lang="vi-VN" altLang="en-US" sz="2400" b="0" i="0" u="none" strike="noStrike" kern="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Tahoma" panose="020B0604030504040204" pitchFamily="34" charset="0"/>
              </a:rPr>
              <a:t>Dựa vào</a:t>
            </a:r>
            <a:r>
              <a:rPr kumimoji="0" lang="en-US" altLang="en-US" sz="2400" b="0" i="0" u="none" strike="noStrike" kern="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Tahoma" panose="020B0604030504040204" pitchFamily="34" charset="0"/>
              </a:rPr>
              <a:t> </a:t>
            </a:r>
            <a:r>
              <a:rPr kumimoji="0" lang="en-US" altLang="en-US" sz="2400" b="0" i="0" u="none" strike="noStrike" kern="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Tahoma" panose="020B0604030504040204" pitchFamily="34" charset="0"/>
              </a:rPr>
              <a:t>thông</a:t>
            </a:r>
            <a:r>
              <a:rPr kumimoji="0" lang="en-US" altLang="en-US" sz="2400" b="0" i="0" u="none" strike="noStrike" kern="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Tahoma" panose="020B0604030504040204" pitchFamily="34" charset="0"/>
              </a:rPr>
              <a:t> tin SGK, </a:t>
            </a:r>
            <a:r>
              <a:rPr lang="en-US" altLang="en-US" sz="2400" kern="0" noProof="0" dirty="0">
                <a:solidFill>
                  <a:srgbClr val="002060"/>
                </a:solidFill>
                <a:latin typeface="Roboto Condensed" panose="02000000000000000000" pitchFamily="2" charset="0"/>
                <a:ea typeface="Roboto Condensed" panose="02000000000000000000" pitchFamily="2" charset="0"/>
                <a:cs typeface="Tahoma" panose="020B0604030504040204" pitchFamily="34" charset="0"/>
              </a:rPr>
              <a:t>H</a:t>
            </a:r>
            <a:r>
              <a:rPr lang="en-US" altLang="en-US" sz="2400" kern="0" dirty="0">
                <a:solidFill>
                  <a:srgbClr val="002060"/>
                </a:solidFill>
                <a:latin typeface="Roboto Condensed" panose="02000000000000000000" pitchFamily="2" charset="0"/>
                <a:ea typeface="Roboto Condensed" panose="02000000000000000000" pitchFamily="2" charset="0"/>
                <a:cs typeface="Tahoma" panose="020B0604030504040204" pitchFamily="34" charset="0"/>
              </a:rPr>
              <a:t>12</a:t>
            </a:r>
            <a:r>
              <a:rPr lang="en-US" altLang="en-US" sz="2400" kern="0" noProof="0" dirty="0">
                <a:solidFill>
                  <a:srgbClr val="002060"/>
                </a:solidFill>
                <a:latin typeface="Roboto Condensed" panose="02000000000000000000" pitchFamily="2" charset="0"/>
                <a:ea typeface="Roboto Condensed" panose="02000000000000000000" pitchFamily="2" charset="0"/>
                <a:cs typeface="Tahoma" panose="020B0604030504040204" pitchFamily="34" charset="0"/>
              </a:rPr>
              <a:t>.1 </a:t>
            </a:r>
            <a:r>
              <a:rPr kumimoji="0" lang="vi-VN" altLang="en-US" sz="2400" b="0" i="0" u="none" strike="noStrike" kern="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Tahoma" panose="020B0604030504040204" pitchFamily="34" charset="0"/>
              </a:rPr>
              <a:t>các em hãy trao đổi và hoàn thiện nội dung PHT sau:</a:t>
            </a:r>
            <a:endParaRPr kumimoji="0" lang="en-US" altLang="en-US" sz="2400" b="0" i="0" u="none" strike="noStrike" kern="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Tahoma" panose="020B0604030504040204" pitchFamily="34" charset="0"/>
            </a:endParaRPr>
          </a:p>
        </p:txBody>
      </p:sp>
      <p:graphicFrame>
        <p:nvGraphicFramePr>
          <p:cNvPr id="13" name="Bảng 12">
            <a:extLst>
              <a:ext uri="{FF2B5EF4-FFF2-40B4-BE49-F238E27FC236}">
                <a16:creationId xmlns:a16="http://schemas.microsoft.com/office/drawing/2014/main" id="{060DB502-6DD9-4F1A-1E65-2FCF2A0DF06C}"/>
              </a:ext>
            </a:extLst>
          </p:cNvPr>
          <p:cNvGraphicFramePr>
            <a:graphicFrameLocks noGrp="1"/>
          </p:cNvGraphicFramePr>
          <p:nvPr>
            <p:extLst>
              <p:ext uri="{D42A27DB-BD31-4B8C-83A1-F6EECF244321}">
                <p14:modId xmlns:p14="http://schemas.microsoft.com/office/powerpoint/2010/main" val="1316402397"/>
              </p:ext>
            </p:extLst>
          </p:nvPr>
        </p:nvGraphicFramePr>
        <p:xfrm>
          <a:off x="362548" y="2200802"/>
          <a:ext cx="5372999" cy="4498433"/>
        </p:xfrm>
        <a:graphic>
          <a:graphicData uri="http://schemas.openxmlformats.org/drawingml/2006/table">
            <a:tbl>
              <a:tblPr firstRow="1" bandRow="1">
                <a:tableStyleId>{5C22544A-7EE6-4342-B048-85BDC9FD1C3A}</a:tableStyleId>
              </a:tblPr>
              <a:tblGrid>
                <a:gridCol w="1107664">
                  <a:extLst>
                    <a:ext uri="{9D8B030D-6E8A-4147-A177-3AD203B41FA5}">
                      <a16:colId xmlns:a16="http://schemas.microsoft.com/office/drawing/2014/main" val="1986823873"/>
                    </a:ext>
                  </a:extLst>
                </a:gridCol>
                <a:gridCol w="4265335">
                  <a:extLst>
                    <a:ext uri="{9D8B030D-6E8A-4147-A177-3AD203B41FA5}">
                      <a16:colId xmlns:a16="http://schemas.microsoft.com/office/drawing/2014/main" val="183898936"/>
                    </a:ext>
                  </a:extLst>
                </a:gridCol>
              </a:tblGrid>
              <a:tr h="763858">
                <a:tc>
                  <a:txBody>
                    <a:bodyPr/>
                    <a:lstStyle/>
                    <a:p>
                      <a:pPr algn="ctr"/>
                      <a:r>
                        <a:rPr lang="en-US" sz="2000" dirty="0" err="1">
                          <a:solidFill>
                            <a:srgbClr val="002060"/>
                          </a:solidFill>
                          <a:latin typeface="Roboto Condensed" panose="02000000000000000000" pitchFamily="2" charset="0"/>
                          <a:ea typeface="Roboto Condensed" panose="02000000000000000000" pitchFamily="2" charset="0"/>
                        </a:rPr>
                        <a:t>Đặc</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điểm</a:t>
                      </a:r>
                      <a:endParaRPr lang="en-US" sz="2000" dirty="0">
                        <a:solidFill>
                          <a:srgbClr val="002060"/>
                        </a:solidFill>
                        <a:latin typeface="Roboto Condensed" panose="02000000000000000000" pitchFamily="2" charset="0"/>
                        <a:ea typeface="Roboto Condensed" panose="02000000000000000000" pitchFamily="2" charset="0"/>
                      </a:endParaRPr>
                    </a:p>
                  </a:txBody>
                  <a:tcPr>
                    <a:lnL w="19050" cap="flat" cmpd="sng" algn="ctr">
                      <a:solidFill>
                        <a:srgbClr val="9900CC"/>
                      </a:solidFill>
                      <a:prstDash val="solid"/>
                      <a:round/>
                      <a:headEnd type="none" w="med" len="med"/>
                      <a:tailEnd type="none" w="med" len="med"/>
                    </a:lnL>
                    <a:lnR w="19050" cap="flat" cmpd="sng" algn="ctr">
                      <a:solidFill>
                        <a:srgbClr val="9900CC"/>
                      </a:solidFill>
                      <a:prstDash val="solid"/>
                      <a:round/>
                      <a:headEnd type="none" w="med" len="med"/>
                      <a:tailEnd type="none" w="med" len="med"/>
                    </a:lnR>
                    <a:lnT w="19050" cap="flat" cmpd="sng" algn="ctr">
                      <a:solidFill>
                        <a:srgbClr val="9900CC"/>
                      </a:solidFill>
                      <a:prstDash val="solid"/>
                      <a:round/>
                      <a:headEnd type="none" w="med" len="med"/>
                      <a:tailEnd type="none" w="med" len="med"/>
                    </a:lnT>
                    <a:lnB w="19050" cap="flat" cmpd="sng" algn="ctr">
                      <a:solidFill>
                        <a:srgbClr val="9900CC"/>
                      </a:solidFill>
                      <a:prstDash val="solid"/>
                      <a:round/>
                      <a:headEnd type="none" w="med" len="med"/>
                      <a:tailEnd type="none" w="med" len="med"/>
                    </a:lnB>
                    <a:solidFill>
                      <a:srgbClr val="FFF2CC"/>
                    </a:solidFill>
                  </a:tcPr>
                </a:tc>
                <a:tc>
                  <a:txBody>
                    <a:bodyPr/>
                    <a:lstStyle/>
                    <a:p>
                      <a:pPr algn="ctr"/>
                      <a:r>
                        <a:rPr lang="en-US" sz="2000" dirty="0" err="1">
                          <a:solidFill>
                            <a:srgbClr val="002060"/>
                          </a:solidFill>
                          <a:latin typeface="Roboto Condensed" panose="02000000000000000000" pitchFamily="2" charset="0"/>
                          <a:ea typeface="Roboto Condensed" panose="02000000000000000000" pitchFamily="2" charset="0"/>
                        </a:rPr>
                        <a:t>Nội</a:t>
                      </a:r>
                      <a:r>
                        <a:rPr lang="en-US" sz="2000" dirty="0">
                          <a:solidFill>
                            <a:srgbClr val="002060"/>
                          </a:solidFill>
                          <a:latin typeface="Roboto Condensed" panose="02000000000000000000" pitchFamily="2" charset="0"/>
                          <a:ea typeface="Roboto Condensed" panose="02000000000000000000" pitchFamily="2" charset="0"/>
                        </a:rPr>
                        <a:t> dung</a:t>
                      </a:r>
                    </a:p>
                  </a:txBody>
                  <a:tcPr>
                    <a:lnL w="19050" cap="flat" cmpd="sng" algn="ctr">
                      <a:solidFill>
                        <a:srgbClr val="9900CC"/>
                      </a:solidFill>
                      <a:prstDash val="solid"/>
                      <a:round/>
                      <a:headEnd type="none" w="med" len="med"/>
                      <a:tailEnd type="none" w="med" len="med"/>
                    </a:lnL>
                    <a:lnR w="19050" cap="flat" cmpd="sng" algn="ctr">
                      <a:solidFill>
                        <a:srgbClr val="9900CC"/>
                      </a:solidFill>
                      <a:prstDash val="solid"/>
                      <a:round/>
                      <a:headEnd type="none" w="med" len="med"/>
                      <a:tailEnd type="none" w="med" len="med"/>
                    </a:lnR>
                    <a:lnT w="19050" cap="flat" cmpd="sng" algn="ctr">
                      <a:solidFill>
                        <a:srgbClr val="9900CC"/>
                      </a:solidFill>
                      <a:prstDash val="solid"/>
                      <a:round/>
                      <a:headEnd type="none" w="med" len="med"/>
                      <a:tailEnd type="none" w="med" len="med"/>
                    </a:lnT>
                    <a:lnB w="19050" cap="flat" cmpd="sng" algn="ctr">
                      <a:solidFill>
                        <a:srgbClr val="9900CC"/>
                      </a:solidFill>
                      <a:prstDash val="solid"/>
                      <a:round/>
                      <a:headEnd type="none" w="med" len="med"/>
                      <a:tailEnd type="none" w="med" len="med"/>
                    </a:lnB>
                    <a:solidFill>
                      <a:srgbClr val="FFF2CC"/>
                    </a:solidFill>
                  </a:tcPr>
                </a:tc>
                <a:extLst>
                  <a:ext uri="{0D108BD9-81ED-4DB2-BD59-A6C34878D82A}">
                    <a16:rowId xmlns:a16="http://schemas.microsoft.com/office/drawing/2014/main" val="2711127828"/>
                  </a:ext>
                </a:extLst>
              </a:tr>
              <a:tr h="585043">
                <a:tc>
                  <a:txBody>
                    <a:bodyPr/>
                    <a:lstStyle/>
                    <a:p>
                      <a:pPr algn="ctr"/>
                      <a:r>
                        <a:rPr lang="en-US" dirty="0">
                          <a:latin typeface="Roboto Condensed" panose="02000000000000000000" pitchFamily="2" charset="0"/>
                          <a:ea typeface="Roboto Condensed" panose="02000000000000000000" pitchFamily="2" charset="0"/>
                        </a:rPr>
                        <a:t>Diện </a:t>
                      </a:r>
                      <a:r>
                        <a:rPr lang="en-US" dirty="0" err="1">
                          <a:latin typeface="Roboto Condensed" panose="02000000000000000000" pitchFamily="2" charset="0"/>
                          <a:ea typeface="Roboto Condensed" panose="02000000000000000000" pitchFamily="2" charset="0"/>
                        </a:rPr>
                        <a:t>tích</a:t>
                      </a:r>
                      <a:endParaRPr lang="en-US" dirty="0">
                        <a:latin typeface="Roboto Condensed" panose="02000000000000000000" pitchFamily="2" charset="0"/>
                        <a:ea typeface="Roboto Condensed" panose="02000000000000000000" pitchFamily="2" charset="0"/>
                      </a:endParaRPr>
                    </a:p>
                  </a:txBody>
                  <a:tcPr>
                    <a:lnL w="19050" cap="flat" cmpd="sng" algn="ctr">
                      <a:solidFill>
                        <a:srgbClr val="9900CC"/>
                      </a:solidFill>
                      <a:prstDash val="solid"/>
                      <a:round/>
                      <a:headEnd type="none" w="med" len="med"/>
                      <a:tailEnd type="none" w="med" len="med"/>
                    </a:lnL>
                    <a:lnR w="19050" cap="flat" cmpd="sng" algn="ctr">
                      <a:solidFill>
                        <a:srgbClr val="9900CC"/>
                      </a:solidFill>
                      <a:prstDash val="solid"/>
                      <a:round/>
                      <a:headEnd type="none" w="med" len="med"/>
                      <a:tailEnd type="none" w="med" len="med"/>
                    </a:lnR>
                    <a:lnT w="19050" cap="flat" cmpd="sng" algn="ctr">
                      <a:solidFill>
                        <a:srgbClr val="9900CC"/>
                      </a:solidFill>
                      <a:prstDash val="solid"/>
                      <a:round/>
                      <a:headEnd type="none" w="med" len="med"/>
                      <a:tailEnd type="none" w="med" len="med"/>
                    </a:lnT>
                    <a:lnB w="19050" cap="flat" cmpd="sng" algn="ctr">
                      <a:solidFill>
                        <a:srgbClr val="9900CC"/>
                      </a:solidFill>
                      <a:prstDash val="solid"/>
                      <a:round/>
                      <a:headEnd type="none" w="med" len="med"/>
                      <a:tailEnd type="none" w="med" len="med"/>
                    </a:lnB>
                    <a:noFill/>
                  </a:tcPr>
                </a:tc>
                <a:tc>
                  <a:txBody>
                    <a:bodyPr/>
                    <a:lstStyle/>
                    <a:p>
                      <a:endParaRPr lang="en-US" dirty="0">
                        <a:latin typeface="Roboto Condensed" panose="02000000000000000000" pitchFamily="2" charset="0"/>
                        <a:ea typeface="Roboto Condensed" panose="02000000000000000000" pitchFamily="2" charset="0"/>
                      </a:endParaRPr>
                    </a:p>
                  </a:txBody>
                  <a:tcPr>
                    <a:lnL w="19050" cap="flat" cmpd="sng" algn="ctr">
                      <a:solidFill>
                        <a:srgbClr val="9900CC"/>
                      </a:solidFill>
                      <a:prstDash val="solid"/>
                      <a:round/>
                      <a:headEnd type="none" w="med" len="med"/>
                      <a:tailEnd type="none" w="med" len="med"/>
                    </a:lnL>
                    <a:lnR w="19050" cap="flat" cmpd="sng" algn="ctr">
                      <a:solidFill>
                        <a:srgbClr val="9900CC"/>
                      </a:solidFill>
                      <a:prstDash val="solid"/>
                      <a:round/>
                      <a:headEnd type="none" w="med" len="med"/>
                      <a:tailEnd type="none" w="med" len="med"/>
                    </a:lnR>
                    <a:lnT w="19050" cap="flat" cmpd="sng" algn="ctr">
                      <a:solidFill>
                        <a:srgbClr val="9900CC"/>
                      </a:solidFill>
                      <a:prstDash val="solid"/>
                      <a:round/>
                      <a:headEnd type="none" w="med" len="med"/>
                      <a:tailEnd type="none" w="med" len="med"/>
                    </a:lnT>
                    <a:lnB w="19050" cap="flat" cmpd="sng" algn="ctr">
                      <a:solidFill>
                        <a:srgbClr val="9900CC"/>
                      </a:solidFill>
                      <a:prstDash val="solid"/>
                      <a:round/>
                      <a:headEnd type="none" w="med" len="med"/>
                      <a:tailEnd type="none" w="med" len="med"/>
                    </a:lnB>
                    <a:noFill/>
                  </a:tcPr>
                </a:tc>
                <a:extLst>
                  <a:ext uri="{0D108BD9-81ED-4DB2-BD59-A6C34878D82A}">
                    <a16:rowId xmlns:a16="http://schemas.microsoft.com/office/drawing/2014/main" val="681807690"/>
                  </a:ext>
                </a:extLst>
              </a:tr>
              <a:tr h="424531">
                <a:tc>
                  <a:txBody>
                    <a:bodyPr/>
                    <a:lstStyle/>
                    <a:p>
                      <a:pPr algn="ctr"/>
                      <a:r>
                        <a:rPr lang="en-US" dirty="0" err="1">
                          <a:latin typeface="Roboto Condensed" panose="02000000000000000000" pitchFamily="2" charset="0"/>
                          <a:ea typeface="Roboto Condensed" panose="02000000000000000000" pitchFamily="2" charset="0"/>
                        </a:rPr>
                        <a:t>Đơn</a:t>
                      </a:r>
                      <a:r>
                        <a:rPr lang="en-US" dirty="0">
                          <a:latin typeface="Roboto Condensed" panose="02000000000000000000" pitchFamily="2" charset="0"/>
                          <a:ea typeface="Roboto Condensed" panose="02000000000000000000" pitchFamily="2" charset="0"/>
                        </a:rPr>
                        <a:t> </a:t>
                      </a:r>
                      <a:r>
                        <a:rPr lang="en-US" dirty="0" err="1">
                          <a:latin typeface="Roboto Condensed" panose="02000000000000000000" pitchFamily="2" charset="0"/>
                          <a:ea typeface="Roboto Condensed" panose="02000000000000000000" pitchFamily="2" charset="0"/>
                        </a:rPr>
                        <a:t>vị</a:t>
                      </a:r>
                      <a:r>
                        <a:rPr lang="en-US" dirty="0">
                          <a:latin typeface="Roboto Condensed" panose="02000000000000000000" pitchFamily="2" charset="0"/>
                          <a:ea typeface="Roboto Condensed" panose="02000000000000000000" pitchFamily="2" charset="0"/>
                        </a:rPr>
                        <a:t> HC</a:t>
                      </a:r>
                    </a:p>
                  </a:txBody>
                  <a:tcPr>
                    <a:lnL w="19050" cap="flat" cmpd="sng" algn="ctr">
                      <a:solidFill>
                        <a:srgbClr val="9900CC"/>
                      </a:solidFill>
                      <a:prstDash val="solid"/>
                      <a:round/>
                      <a:headEnd type="none" w="med" len="med"/>
                      <a:tailEnd type="none" w="med" len="med"/>
                    </a:lnL>
                    <a:lnR w="19050" cap="flat" cmpd="sng" algn="ctr">
                      <a:solidFill>
                        <a:srgbClr val="9900CC"/>
                      </a:solidFill>
                      <a:prstDash val="solid"/>
                      <a:round/>
                      <a:headEnd type="none" w="med" len="med"/>
                      <a:tailEnd type="none" w="med" len="med"/>
                    </a:lnR>
                    <a:lnT w="19050" cap="flat" cmpd="sng" algn="ctr">
                      <a:solidFill>
                        <a:srgbClr val="9900CC"/>
                      </a:solidFill>
                      <a:prstDash val="solid"/>
                      <a:round/>
                      <a:headEnd type="none" w="med" len="med"/>
                      <a:tailEnd type="none" w="med" len="med"/>
                    </a:lnT>
                    <a:lnB w="19050" cap="flat" cmpd="sng" algn="ctr">
                      <a:solidFill>
                        <a:srgbClr val="9900CC"/>
                      </a:solidFill>
                      <a:prstDash val="solid"/>
                      <a:round/>
                      <a:headEnd type="none" w="med" len="med"/>
                      <a:tailEnd type="none" w="med" len="med"/>
                    </a:lnB>
                    <a:noFill/>
                  </a:tcPr>
                </a:tc>
                <a:tc>
                  <a:txBody>
                    <a:bodyPr/>
                    <a:lstStyle/>
                    <a:p>
                      <a:endParaRPr lang="en-US" dirty="0">
                        <a:latin typeface="Roboto Condensed" panose="02000000000000000000" pitchFamily="2" charset="0"/>
                        <a:ea typeface="Roboto Condensed" panose="02000000000000000000" pitchFamily="2" charset="0"/>
                      </a:endParaRPr>
                    </a:p>
                  </a:txBody>
                  <a:tcPr>
                    <a:lnL w="19050" cap="flat" cmpd="sng" algn="ctr">
                      <a:solidFill>
                        <a:srgbClr val="9900CC"/>
                      </a:solidFill>
                      <a:prstDash val="solid"/>
                      <a:round/>
                      <a:headEnd type="none" w="med" len="med"/>
                      <a:tailEnd type="none" w="med" len="med"/>
                    </a:lnL>
                    <a:lnR w="19050" cap="flat" cmpd="sng" algn="ctr">
                      <a:solidFill>
                        <a:srgbClr val="9900CC"/>
                      </a:solidFill>
                      <a:prstDash val="solid"/>
                      <a:round/>
                      <a:headEnd type="none" w="med" len="med"/>
                      <a:tailEnd type="none" w="med" len="med"/>
                    </a:lnR>
                    <a:lnT w="19050" cap="flat" cmpd="sng" algn="ctr">
                      <a:solidFill>
                        <a:srgbClr val="9900CC"/>
                      </a:solidFill>
                      <a:prstDash val="solid"/>
                      <a:round/>
                      <a:headEnd type="none" w="med" len="med"/>
                      <a:tailEnd type="none" w="med" len="med"/>
                    </a:lnT>
                    <a:lnB w="19050" cap="flat" cmpd="sng" algn="ctr">
                      <a:solidFill>
                        <a:srgbClr val="9900CC"/>
                      </a:solidFill>
                      <a:prstDash val="solid"/>
                      <a:round/>
                      <a:headEnd type="none" w="med" len="med"/>
                      <a:tailEnd type="none" w="med" len="med"/>
                    </a:lnB>
                    <a:noFill/>
                  </a:tcPr>
                </a:tc>
                <a:extLst>
                  <a:ext uri="{0D108BD9-81ED-4DB2-BD59-A6C34878D82A}">
                    <a16:rowId xmlns:a16="http://schemas.microsoft.com/office/drawing/2014/main" val="1457717917"/>
                  </a:ext>
                </a:extLst>
              </a:tr>
              <a:tr h="1273632">
                <a:tc>
                  <a:txBody>
                    <a:bodyPr/>
                    <a:lstStyle/>
                    <a:p>
                      <a:pPr algn="ctr"/>
                      <a:r>
                        <a:rPr lang="en-US" dirty="0">
                          <a:latin typeface="Roboto Condensed" panose="02000000000000000000" pitchFamily="2" charset="0"/>
                          <a:ea typeface="Roboto Condensed" panose="02000000000000000000" pitchFamily="2" charset="0"/>
                        </a:rPr>
                        <a:t>Vị </a:t>
                      </a:r>
                      <a:r>
                        <a:rPr lang="en-US" dirty="0" err="1">
                          <a:latin typeface="Roboto Condensed" panose="02000000000000000000" pitchFamily="2" charset="0"/>
                          <a:ea typeface="Roboto Condensed" panose="02000000000000000000" pitchFamily="2" charset="0"/>
                        </a:rPr>
                        <a:t>trí</a:t>
                      </a:r>
                      <a:r>
                        <a:rPr lang="en-US" dirty="0">
                          <a:latin typeface="Roboto Condensed" panose="02000000000000000000" pitchFamily="2" charset="0"/>
                          <a:ea typeface="Roboto Condensed" panose="02000000000000000000" pitchFamily="2" charset="0"/>
                        </a:rPr>
                        <a:t> </a:t>
                      </a:r>
                      <a:r>
                        <a:rPr lang="en-US" dirty="0" err="1">
                          <a:latin typeface="Roboto Condensed" panose="02000000000000000000" pitchFamily="2" charset="0"/>
                          <a:ea typeface="Roboto Condensed" panose="02000000000000000000" pitchFamily="2" charset="0"/>
                        </a:rPr>
                        <a:t>tiếp</a:t>
                      </a:r>
                      <a:r>
                        <a:rPr lang="en-US" dirty="0">
                          <a:latin typeface="Roboto Condensed" panose="02000000000000000000" pitchFamily="2" charset="0"/>
                          <a:ea typeface="Roboto Condensed" panose="02000000000000000000" pitchFamily="2" charset="0"/>
                        </a:rPr>
                        <a:t> </a:t>
                      </a:r>
                      <a:r>
                        <a:rPr lang="en-US" dirty="0" err="1">
                          <a:latin typeface="Roboto Condensed" panose="02000000000000000000" pitchFamily="2" charset="0"/>
                          <a:ea typeface="Roboto Condensed" panose="02000000000000000000" pitchFamily="2" charset="0"/>
                        </a:rPr>
                        <a:t>giáp</a:t>
                      </a:r>
                      <a:endParaRPr lang="en-US" dirty="0">
                        <a:latin typeface="Roboto Condensed" panose="02000000000000000000" pitchFamily="2" charset="0"/>
                        <a:ea typeface="Roboto Condensed" panose="02000000000000000000" pitchFamily="2" charset="0"/>
                      </a:endParaRPr>
                    </a:p>
                  </a:txBody>
                  <a:tcPr>
                    <a:lnL w="19050" cap="flat" cmpd="sng" algn="ctr">
                      <a:solidFill>
                        <a:srgbClr val="9900CC"/>
                      </a:solidFill>
                      <a:prstDash val="solid"/>
                      <a:round/>
                      <a:headEnd type="none" w="med" len="med"/>
                      <a:tailEnd type="none" w="med" len="med"/>
                    </a:lnL>
                    <a:lnR w="19050" cap="flat" cmpd="sng" algn="ctr">
                      <a:solidFill>
                        <a:srgbClr val="9900CC"/>
                      </a:solidFill>
                      <a:prstDash val="solid"/>
                      <a:round/>
                      <a:headEnd type="none" w="med" len="med"/>
                      <a:tailEnd type="none" w="med" len="med"/>
                    </a:lnR>
                    <a:lnT w="19050" cap="flat" cmpd="sng" algn="ctr">
                      <a:solidFill>
                        <a:srgbClr val="9900CC"/>
                      </a:solidFill>
                      <a:prstDash val="solid"/>
                      <a:round/>
                      <a:headEnd type="none" w="med" len="med"/>
                      <a:tailEnd type="none" w="med" len="med"/>
                    </a:lnT>
                    <a:lnB w="19050" cap="flat" cmpd="sng" algn="ctr">
                      <a:solidFill>
                        <a:srgbClr val="9900CC"/>
                      </a:solidFill>
                      <a:prstDash val="solid"/>
                      <a:round/>
                      <a:headEnd type="none" w="med" len="med"/>
                      <a:tailEnd type="none" w="med" len="med"/>
                    </a:lnB>
                    <a:noFill/>
                  </a:tcPr>
                </a:tc>
                <a:tc>
                  <a:txBody>
                    <a:bodyPr/>
                    <a:lstStyle/>
                    <a:p>
                      <a:endParaRPr lang="en-US" dirty="0">
                        <a:latin typeface="Roboto Condensed" panose="02000000000000000000" pitchFamily="2" charset="0"/>
                        <a:ea typeface="Roboto Condensed" panose="02000000000000000000" pitchFamily="2" charset="0"/>
                      </a:endParaRPr>
                    </a:p>
                  </a:txBody>
                  <a:tcPr>
                    <a:lnL w="19050" cap="flat" cmpd="sng" algn="ctr">
                      <a:solidFill>
                        <a:srgbClr val="9900CC"/>
                      </a:solidFill>
                      <a:prstDash val="solid"/>
                      <a:round/>
                      <a:headEnd type="none" w="med" len="med"/>
                      <a:tailEnd type="none" w="med" len="med"/>
                    </a:lnL>
                    <a:lnR w="19050" cap="flat" cmpd="sng" algn="ctr">
                      <a:solidFill>
                        <a:srgbClr val="9900CC"/>
                      </a:solidFill>
                      <a:prstDash val="solid"/>
                      <a:round/>
                      <a:headEnd type="none" w="med" len="med"/>
                      <a:tailEnd type="none" w="med" len="med"/>
                    </a:lnR>
                    <a:lnT w="19050" cap="flat" cmpd="sng" algn="ctr">
                      <a:solidFill>
                        <a:srgbClr val="9900CC"/>
                      </a:solidFill>
                      <a:prstDash val="solid"/>
                      <a:round/>
                      <a:headEnd type="none" w="med" len="med"/>
                      <a:tailEnd type="none" w="med" len="med"/>
                    </a:lnT>
                    <a:lnB w="19050" cap="flat" cmpd="sng" algn="ctr">
                      <a:solidFill>
                        <a:srgbClr val="9900CC"/>
                      </a:solidFill>
                      <a:prstDash val="solid"/>
                      <a:round/>
                      <a:headEnd type="none" w="med" len="med"/>
                      <a:tailEnd type="none" w="med" len="med"/>
                    </a:lnB>
                    <a:noFill/>
                  </a:tcPr>
                </a:tc>
                <a:extLst>
                  <a:ext uri="{0D108BD9-81ED-4DB2-BD59-A6C34878D82A}">
                    <a16:rowId xmlns:a16="http://schemas.microsoft.com/office/drawing/2014/main" val="3491951939"/>
                  </a:ext>
                </a:extLst>
              </a:tr>
              <a:tr h="1451369">
                <a:tc>
                  <a:txBody>
                    <a:bodyPr/>
                    <a:lstStyle/>
                    <a:p>
                      <a:pPr algn="ctr"/>
                      <a:r>
                        <a:rPr lang="en-US" dirty="0">
                          <a:latin typeface="Roboto Condensed" panose="02000000000000000000" pitchFamily="2" charset="0"/>
                          <a:ea typeface="Roboto Condensed" panose="02000000000000000000" pitchFamily="2" charset="0"/>
                        </a:rPr>
                        <a:t>Ý </a:t>
                      </a:r>
                      <a:r>
                        <a:rPr lang="en-US" dirty="0" err="1">
                          <a:latin typeface="Roboto Condensed" panose="02000000000000000000" pitchFamily="2" charset="0"/>
                          <a:ea typeface="Roboto Condensed" panose="02000000000000000000" pitchFamily="2" charset="0"/>
                        </a:rPr>
                        <a:t>Nghĩa</a:t>
                      </a:r>
                      <a:endParaRPr lang="en-US" dirty="0">
                        <a:latin typeface="Roboto Condensed" panose="02000000000000000000" pitchFamily="2" charset="0"/>
                        <a:ea typeface="Roboto Condensed" panose="02000000000000000000" pitchFamily="2" charset="0"/>
                      </a:endParaRPr>
                    </a:p>
                  </a:txBody>
                  <a:tcPr>
                    <a:lnL w="19050" cap="flat" cmpd="sng" algn="ctr">
                      <a:solidFill>
                        <a:srgbClr val="9900CC"/>
                      </a:solidFill>
                      <a:prstDash val="solid"/>
                      <a:round/>
                      <a:headEnd type="none" w="med" len="med"/>
                      <a:tailEnd type="none" w="med" len="med"/>
                    </a:lnL>
                    <a:lnR w="19050" cap="flat" cmpd="sng" algn="ctr">
                      <a:solidFill>
                        <a:srgbClr val="9900CC"/>
                      </a:solidFill>
                      <a:prstDash val="solid"/>
                      <a:round/>
                      <a:headEnd type="none" w="med" len="med"/>
                      <a:tailEnd type="none" w="med" len="med"/>
                    </a:lnR>
                    <a:lnT w="19050" cap="flat" cmpd="sng" algn="ctr">
                      <a:solidFill>
                        <a:srgbClr val="9900CC"/>
                      </a:solidFill>
                      <a:prstDash val="solid"/>
                      <a:round/>
                      <a:headEnd type="none" w="med" len="med"/>
                      <a:tailEnd type="none" w="med" len="med"/>
                    </a:lnT>
                    <a:lnB w="19050" cap="flat" cmpd="sng" algn="ctr">
                      <a:solidFill>
                        <a:srgbClr val="9900CC"/>
                      </a:solidFill>
                      <a:prstDash val="solid"/>
                      <a:round/>
                      <a:headEnd type="none" w="med" len="med"/>
                      <a:tailEnd type="none" w="med" len="med"/>
                    </a:lnB>
                    <a:noFill/>
                  </a:tcPr>
                </a:tc>
                <a:tc>
                  <a:txBody>
                    <a:bodyPr/>
                    <a:lstStyle/>
                    <a:p>
                      <a:endParaRPr lang="en-US" dirty="0">
                        <a:latin typeface="Roboto Condensed" panose="02000000000000000000" pitchFamily="2" charset="0"/>
                        <a:ea typeface="Roboto Condensed" panose="02000000000000000000" pitchFamily="2" charset="0"/>
                      </a:endParaRPr>
                    </a:p>
                    <a:p>
                      <a:endParaRPr lang="en-US" dirty="0">
                        <a:latin typeface="Roboto Condensed" panose="02000000000000000000" pitchFamily="2" charset="0"/>
                        <a:ea typeface="Roboto Condensed" panose="02000000000000000000" pitchFamily="2" charset="0"/>
                      </a:endParaRPr>
                    </a:p>
                    <a:p>
                      <a:endParaRPr lang="en-US" dirty="0">
                        <a:latin typeface="Roboto Condensed" panose="02000000000000000000" pitchFamily="2" charset="0"/>
                        <a:ea typeface="Roboto Condensed" panose="02000000000000000000" pitchFamily="2" charset="0"/>
                      </a:endParaRPr>
                    </a:p>
                  </a:txBody>
                  <a:tcPr>
                    <a:lnL w="19050" cap="flat" cmpd="sng" algn="ctr">
                      <a:solidFill>
                        <a:srgbClr val="9900CC"/>
                      </a:solidFill>
                      <a:prstDash val="solid"/>
                      <a:round/>
                      <a:headEnd type="none" w="med" len="med"/>
                      <a:tailEnd type="none" w="med" len="med"/>
                    </a:lnL>
                    <a:lnR w="19050" cap="flat" cmpd="sng" algn="ctr">
                      <a:solidFill>
                        <a:srgbClr val="9900CC"/>
                      </a:solidFill>
                      <a:prstDash val="solid"/>
                      <a:round/>
                      <a:headEnd type="none" w="med" len="med"/>
                      <a:tailEnd type="none" w="med" len="med"/>
                    </a:lnR>
                    <a:lnT w="19050" cap="flat" cmpd="sng" algn="ctr">
                      <a:solidFill>
                        <a:srgbClr val="9900CC"/>
                      </a:solidFill>
                      <a:prstDash val="solid"/>
                      <a:round/>
                      <a:headEnd type="none" w="med" len="med"/>
                      <a:tailEnd type="none" w="med" len="med"/>
                    </a:lnT>
                    <a:lnB w="19050" cap="flat" cmpd="sng" algn="ctr">
                      <a:solidFill>
                        <a:srgbClr val="9900CC"/>
                      </a:solidFill>
                      <a:prstDash val="solid"/>
                      <a:round/>
                      <a:headEnd type="none" w="med" len="med"/>
                      <a:tailEnd type="none" w="med" len="med"/>
                    </a:lnB>
                    <a:noFill/>
                  </a:tcPr>
                </a:tc>
                <a:extLst>
                  <a:ext uri="{0D108BD9-81ED-4DB2-BD59-A6C34878D82A}">
                    <a16:rowId xmlns:a16="http://schemas.microsoft.com/office/drawing/2014/main" val="180824015"/>
                  </a:ext>
                </a:extLst>
              </a:tr>
            </a:tbl>
          </a:graphicData>
        </a:graphic>
      </p:graphicFrame>
      <p:sp>
        <p:nvSpPr>
          <p:cNvPr id="11" name="Hộp Văn bản 10">
            <a:extLst>
              <a:ext uri="{FF2B5EF4-FFF2-40B4-BE49-F238E27FC236}">
                <a16:creationId xmlns:a16="http://schemas.microsoft.com/office/drawing/2014/main" id="{E8F26391-3522-3F91-A4E1-1A51C99B9F7E}"/>
              </a:ext>
            </a:extLst>
          </p:cNvPr>
          <p:cNvSpPr txBox="1"/>
          <p:nvPr/>
        </p:nvSpPr>
        <p:spPr>
          <a:xfrm>
            <a:off x="1487605" y="2956660"/>
            <a:ext cx="4473748" cy="369332"/>
          </a:xfrm>
          <a:prstGeom prst="rect">
            <a:avLst/>
          </a:prstGeom>
          <a:noFill/>
        </p:spPr>
        <p:txBody>
          <a:bodyPr wrap="square">
            <a:spAutoFit/>
          </a:bodyPr>
          <a:lstStyle/>
          <a:p>
            <a:r>
              <a:rPr lang="en-US" dirty="0">
                <a:solidFill>
                  <a:srgbClr val="C00000"/>
                </a:solidFill>
                <a:latin typeface="Roboto Condensed" panose="02000000000000000000" pitchFamily="2" charset="0"/>
                <a:ea typeface="Roboto Condensed" panose="02000000000000000000" pitchFamily="2" charset="0"/>
              </a:rPr>
              <a:t>- 21,3 </a:t>
            </a:r>
            <a:r>
              <a:rPr lang="en-US" dirty="0" err="1">
                <a:solidFill>
                  <a:srgbClr val="C00000"/>
                </a:solidFill>
                <a:latin typeface="Roboto Condensed" panose="02000000000000000000" pitchFamily="2" charset="0"/>
                <a:ea typeface="Roboto Condensed" panose="02000000000000000000" pitchFamily="2" charset="0"/>
              </a:rPr>
              <a:t>nghìn</a:t>
            </a:r>
            <a:r>
              <a:rPr lang="en-US" dirty="0">
                <a:solidFill>
                  <a:srgbClr val="C00000"/>
                </a:solidFill>
                <a:latin typeface="Roboto Condensed" panose="02000000000000000000" pitchFamily="2" charset="0"/>
                <a:ea typeface="Roboto Condensed" panose="02000000000000000000" pitchFamily="2" charset="0"/>
              </a:rPr>
              <a:t> km</a:t>
            </a:r>
            <a:r>
              <a:rPr lang="en-US" baseline="30000" dirty="0">
                <a:solidFill>
                  <a:srgbClr val="C00000"/>
                </a:solidFill>
                <a:latin typeface="Roboto Condensed" panose="02000000000000000000" pitchFamily="2" charset="0"/>
                <a:ea typeface="Roboto Condensed" panose="02000000000000000000" pitchFamily="2" charset="0"/>
              </a:rPr>
              <a:t>2</a:t>
            </a:r>
            <a:r>
              <a:rPr lang="en-US" dirty="0">
                <a:solidFill>
                  <a:srgbClr val="C00000"/>
                </a:solidFill>
                <a:latin typeface="Roboto Condensed" panose="02000000000000000000" pitchFamily="2" charset="0"/>
                <a:ea typeface="Roboto Condensed" panose="02000000000000000000" pitchFamily="2" charset="0"/>
              </a:rPr>
              <a:t> (6,4% </a:t>
            </a:r>
            <a:r>
              <a:rPr lang="en-US" dirty="0" err="1">
                <a:solidFill>
                  <a:srgbClr val="C00000"/>
                </a:solidFill>
                <a:latin typeface="Roboto Condensed" panose="02000000000000000000" pitchFamily="2" charset="0"/>
                <a:ea typeface="Roboto Condensed" panose="02000000000000000000" pitchFamily="2" charset="0"/>
              </a:rPr>
              <a:t>diện</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tích</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cả</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nước</a:t>
            </a:r>
            <a:r>
              <a:rPr lang="en-US" dirty="0">
                <a:solidFill>
                  <a:srgbClr val="C00000"/>
                </a:solidFill>
                <a:latin typeface="Roboto Condensed" panose="02000000000000000000" pitchFamily="2" charset="0"/>
                <a:ea typeface="Roboto Condensed" panose="02000000000000000000" pitchFamily="2" charset="0"/>
              </a:rPr>
              <a:t>)</a:t>
            </a:r>
          </a:p>
        </p:txBody>
      </p:sp>
      <p:sp>
        <p:nvSpPr>
          <p:cNvPr id="14" name="Hộp Văn bản 13">
            <a:extLst>
              <a:ext uri="{FF2B5EF4-FFF2-40B4-BE49-F238E27FC236}">
                <a16:creationId xmlns:a16="http://schemas.microsoft.com/office/drawing/2014/main" id="{B2416DBD-2E72-2435-9E07-EB658072433E}"/>
              </a:ext>
            </a:extLst>
          </p:cNvPr>
          <p:cNvSpPr txBox="1"/>
          <p:nvPr/>
        </p:nvSpPr>
        <p:spPr>
          <a:xfrm>
            <a:off x="1474904" y="3498712"/>
            <a:ext cx="4473748" cy="369332"/>
          </a:xfrm>
          <a:prstGeom prst="rect">
            <a:avLst/>
          </a:prstGeom>
          <a:noFill/>
        </p:spPr>
        <p:txBody>
          <a:bodyPr wrap="square">
            <a:spAutoFit/>
          </a:bodyPr>
          <a:lstStyle/>
          <a:p>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Gồm</a:t>
            </a:r>
            <a:r>
              <a:rPr lang="en-US" dirty="0">
                <a:solidFill>
                  <a:srgbClr val="C00000"/>
                </a:solidFill>
                <a:latin typeface="Roboto Condensed" panose="02000000000000000000" pitchFamily="2" charset="0"/>
                <a:ea typeface="Roboto Condensed" panose="02000000000000000000" pitchFamily="2" charset="0"/>
              </a:rPr>
              <a:t> 11 </a:t>
            </a:r>
            <a:r>
              <a:rPr lang="en-US" dirty="0" err="1">
                <a:solidFill>
                  <a:srgbClr val="C00000"/>
                </a:solidFill>
                <a:latin typeface="Roboto Condensed" panose="02000000000000000000" pitchFamily="2" charset="0"/>
                <a:ea typeface="Roboto Condensed" panose="02000000000000000000" pitchFamily="2" charset="0"/>
              </a:rPr>
              <a:t>tỉnh</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thành</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phố</a:t>
            </a:r>
            <a:endParaRPr lang="en-US" dirty="0">
              <a:solidFill>
                <a:srgbClr val="C00000"/>
              </a:solidFill>
              <a:latin typeface="Roboto Condensed" panose="02000000000000000000" pitchFamily="2" charset="0"/>
              <a:ea typeface="Roboto Condensed" panose="02000000000000000000" pitchFamily="2" charset="0"/>
            </a:endParaRPr>
          </a:p>
        </p:txBody>
      </p:sp>
      <p:sp>
        <p:nvSpPr>
          <p:cNvPr id="15" name="Hộp Văn bản 14">
            <a:extLst>
              <a:ext uri="{FF2B5EF4-FFF2-40B4-BE49-F238E27FC236}">
                <a16:creationId xmlns:a16="http://schemas.microsoft.com/office/drawing/2014/main" id="{A6029C8C-A7C4-1E84-CAF6-E08C4F22B8BA}"/>
              </a:ext>
            </a:extLst>
          </p:cNvPr>
          <p:cNvSpPr txBox="1"/>
          <p:nvPr/>
        </p:nvSpPr>
        <p:spPr>
          <a:xfrm>
            <a:off x="1487605" y="3982838"/>
            <a:ext cx="4179050" cy="1200329"/>
          </a:xfrm>
          <a:prstGeom prst="rect">
            <a:avLst/>
          </a:prstGeom>
          <a:noFill/>
        </p:spPr>
        <p:txBody>
          <a:bodyPr wrap="square">
            <a:spAutoFit/>
          </a:bodyPr>
          <a:lstStyle/>
          <a:p>
            <a:pPr algn="just"/>
            <a:r>
              <a:rPr lang="en-US" dirty="0">
                <a:solidFill>
                  <a:srgbClr val="C00000"/>
                </a:solidFill>
                <a:latin typeface="Roboto Condensed" panose="02000000000000000000" pitchFamily="2" charset="0"/>
                <a:ea typeface="Roboto Condensed" panose="02000000000000000000" pitchFamily="2" charset="0"/>
              </a:rPr>
              <a:t>- </a:t>
            </a:r>
            <a:r>
              <a:rPr lang="vi-VN" dirty="0">
                <a:solidFill>
                  <a:srgbClr val="C00000"/>
                </a:solidFill>
                <a:latin typeface="Roboto Condensed" panose="02000000000000000000" pitchFamily="2" charset="0"/>
                <a:ea typeface="Roboto Condensed" panose="02000000000000000000" pitchFamily="2" charset="0"/>
              </a:rPr>
              <a:t>Giáp vùng Trung du và miền núi Bắc Bộ, Bắc Trung Bộ; nước làng giềng Trung Quốc</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và</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vịnh</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Bắc</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Bộ</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Phía</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đông</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có</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vùng</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biển</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rộng</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thuộc</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vịnh</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Bắc</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Bộ</a:t>
            </a:r>
            <a:endParaRPr lang="en-US" dirty="0">
              <a:solidFill>
                <a:srgbClr val="C00000"/>
              </a:solidFill>
              <a:latin typeface="Roboto Condensed" panose="02000000000000000000" pitchFamily="2" charset="0"/>
              <a:ea typeface="Roboto Condensed" panose="02000000000000000000" pitchFamily="2" charset="0"/>
            </a:endParaRPr>
          </a:p>
        </p:txBody>
      </p:sp>
      <p:sp>
        <p:nvSpPr>
          <p:cNvPr id="16" name="Hộp Văn bản 15">
            <a:extLst>
              <a:ext uri="{FF2B5EF4-FFF2-40B4-BE49-F238E27FC236}">
                <a16:creationId xmlns:a16="http://schemas.microsoft.com/office/drawing/2014/main" id="{02E37D38-902D-4078-0E16-0A8B87D14FB7}"/>
              </a:ext>
            </a:extLst>
          </p:cNvPr>
          <p:cNvSpPr txBox="1"/>
          <p:nvPr/>
        </p:nvSpPr>
        <p:spPr>
          <a:xfrm>
            <a:off x="1455727" y="5257154"/>
            <a:ext cx="4179050" cy="1477328"/>
          </a:xfrm>
          <a:prstGeom prst="rect">
            <a:avLst/>
          </a:prstGeom>
          <a:noFill/>
        </p:spPr>
        <p:txBody>
          <a:bodyPr wrap="square">
            <a:spAutoFit/>
          </a:bodyPr>
          <a:lstStyle/>
          <a:p>
            <a:pPr algn="just"/>
            <a:r>
              <a:rPr lang="en-US" dirty="0">
                <a:solidFill>
                  <a:srgbClr val="C00000"/>
                </a:solidFill>
                <a:latin typeface="Roboto Condensed" panose="02000000000000000000" pitchFamily="2" charset="0"/>
                <a:ea typeface="Roboto Condensed" panose="02000000000000000000" pitchFamily="2" charset="0"/>
              </a:rPr>
              <a:t>- Cửa </a:t>
            </a:r>
            <a:r>
              <a:rPr lang="en-US" dirty="0" err="1">
                <a:solidFill>
                  <a:srgbClr val="C00000"/>
                </a:solidFill>
                <a:latin typeface="Roboto Condensed" panose="02000000000000000000" pitchFamily="2" charset="0"/>
                <a:ea typeface="Roboto Condensed" panose="02000000000000000000" pitchFamily="2" charset="0"/>
              </a:rPr>
              <a:t>ngõ</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ra</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biển</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của</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các</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tỉnh</a:t>
            </a:r>
            <a:r>
              <a:rPr lang="en-US" dirty="0">
                <a:solidFill>
                  <a:srgbClr val="C00000"/>
                </a:solidFill>
                <a:latin typeface="Roboto Condensed" panose="02000000000000000000" pitchFamily="2" charset="0"/>
                <a:ea typeface="Roboto Condensed" panose="02000000000000000000" pitchFamily="2" charset="0"/>
              </a:rPr>
              <a:t> Trung du </a:t>
            </a:r>
            <a:r>
              <a:rPr lang="en-US" dirty="0" err="1">
                <a:solidFill>
                  <a:srgbClr val="C00000"/>
                </a:solidFill>
                <a:latin typeface="Roboto Condensed" panose="02000000000000000000" pitchFamily="2" charset="0"/>
                <a:ea typeface="Roboto Condensed" panose="02000000000000000000" pitchFamily="2" charset="0"/>
              </a:rPr>
              <a:t>và</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miền</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núi</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Bắc</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Bộ</a:t>
            </a:r>
            <a:endParaRPr lang="en-US" dirty="0">
              <a:solidFill>
                <a:srgbClr val="C00000"/>
              </a:solidFill>
              <a:latin typeface="Roboto Condensed" panose="02000000000000000000" pitchFamily="2" charset="0"/>
              <a:ea typeface="Roboto Condensed" panose="02000000000000000000" pitchFamily="2" charset="0"/>
            </a:endParaRPr>
          </a:p>
          <a:p>
            <a:pPr algn="just"/>
            <a:r>
              <a:rPr lang="en-US" dirty="0">
                <a:solidFill>
                  <a:srgbClr val="C00000"/>
                </a:solidFill>
                <a:latin typeface="Roboto Condensed" panose="02000000000000000000" pitchFamily="2" charset="0"/>
                <a:ea typeface="Roboto Condensed" panose="02000000000000000000" pitchFamily="2" charset="0"/>
              </a:rPr>
              <a:t>- K</a:t>
            </a:r>
            <a:r>
              <a:rPr lang="vi-VN" dirty="0" err="1">
                <a:solidFill>
                  <a:srgbClr val="C00000"/>
                </a:solidFill>
                <a:latin typeface="Roboto Condensed" panose="02000000000000000000" pitchFamily="2" charset="0"/>
                <a:ea typeface="Roboto Condensed" panose="02000000000000000000" pitchFamily="2" charset="0"/>
              </a:rPr>
              <a:t>ết</a:t>
            </a:r>
            <a:r>
              <a:rPr lang="vi-VN" dirty="0">
                <a:solidFill>
                  <a:srgbClr val="C00000"/>
                </a:solidFill>
                <a:latin typeface="Roboto Condensed" panose="02000000000000000000" pitchFamily="2" charset="0"/>
                <a:ea typeface="Roboto Condensed" panose="02000000000000000000" pitchFamily="2" charset="0"/>
              </a:rPr>
              <a:t> nối thuận lợi với các vùng trong nước và các quốc gia trong khu vực.</a:t>
            </a:r>
            <a:endParaRPr lang="en-US" dirty="0">
              <a:solidFill>
                <a:srgbClr val="C00000"/>
              </a:solidFill>
              <a:latin typeface="Roboto Condensed" panose="02000000000000000000" pitchFamily="2" charset="0"/>
              <a:ea typeface="Roboto Condensed" panose="02000000000000000000" pitchFamily="2" charset="0"/>
            </a:endParaRPr>
          </a:p>
          <a:p>
            <a:pPr algn="just"/>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Phát</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triển</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kinh</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tế</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biển</a:t>
            </a:r>
            <a:r>
              <a:rPr lang="en-US" dirty="0">
                <a:solidFill>
                  <a:srgbClr val="C00000"/>
                </a:solidFill>
                <a:latin typeface="Roboto Condensed" panose="02000000000000000000" pitchFamily="2" charset="0"/>
                <a:ea typeface="Roboto Condensed" panose="02000000000000000000" pitchFamily="2" charset="0"/>
              </a:rPr>
              <a:t>.</a:t>
            </a:r>
          </a:p>
        </p:txBody>
      </p:sp>
      <p:pic>
        <p:nvPicPr>
          <p:cNvPr id="3" name="Hình ảnh 2">
            <a:extLst>
              <a:ext uri="{FF2B5EF4-FFF2-40B4-BE49-F238E27FC236}">
                <a16:creationId xmlns:a16="http://schemas.microsoft.com/office/drawing/2014/main" id="{B6370DA5-75C6-487D-3280-84A38E4B57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230649" y="1019265"/>
            <a:ext cx="5780160" cy="5679970"/>
          </a:xfrm>
          <a:prstGeom prst="rect">
            <a:avLst/>
          </a:prstGeom>
        </p:spPr>
      </p:pic>
    </p:spTree>
    <p:extLst>
      <p:ext uri="{BB962C8B-B14F-4D97-AF65-F5344CB8AC3E}">
        <p14:creationId xmlns:p14="http://schemas.microsoft.com/office/powerpoint/2010/main" val="64324072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FE091FFA-2CD9-E341-A698-B9C50E5A3EB5}"/>
              </a:ext>
            </a:extLst>
          </p:cNvPr>
          <p:cNvGraphicFramePr>
            <a:graphicFrameLocks noGrp="1"/>
          </p:cNvGraphicFramePr>
          <p:nvPr>
            <p:extLst>
              <p:ext uri="{D42A27DB-BD31-4B8C-83A1-F6EECF244321}">
                <p14:modId xmlns:p14="http://schemas.microsoft.com/office/powerpoint/2010/main" val="3025596609"/>
              </p:ext>
            </p:extLst>
          </p:nvPr>
        </p:nvGraphicFramePr>
        <p:xfrm>
          <a:off x="321646" y="755752"/>
          <a:ext cx="5912031" cy="3314542"/>
        </p:xfrm>
        <a:graphic>
          <a:graphicData uri="http://schemas.openxmlformats.org/drawingml/2006/table">
            <a:tbl>
              <a:tblPr firstRow="1" firstCol="1" bandRow="1">
                <a:tableStyleId>{5A111915-BE36-4E01-A7E5-04B1672EAD32}</a:tableStyleId>
              </a:tblPr>
              <a:tblGrid>
                <a:gridCol w="1039520">
                  <a:extLst>
                    <a:ext uri="{9D8B030D-6E8A-4147-A177-3AD203B41FA5}">
                      <a16:colId xmlns:a16="http://schemas.microsoft.com/office/drawing/2014/main" val="4187000393"/>
                    </a:ext>
                  </a:extLst>
                </a:gridCol>
                <a:gridCol w="2529107">
                  <a:extLst>
                    <a:ext uri="{9D8B030D-6E8A-4147-A177-3AD203B41FA5}">
                      <a16:colId xmlns:a16="http://schemas.microsoft.com/office/drawing/2014/main" val="2421508419"/>
                    </a:ext>
                  </a:extLst>
                </a:gridCol>
                <a:gridCol w="2343404">
                  <a:extLst>
                    <a:ext uri="{9D8B030D-6E8A-4147-A177-3AD203B41FA5}">
                      <a16:colId xmlns:a16="http://schemas.microsoft.com/office/drawing/2014/main" val="2855889848"/>
                    </a:ext>
                  </a:extLst>
                </a:gridCol>
              </a:tblGrid>
              <a:tr h="581576">
                <a:tc>
                  <a:txBody>
                    <a:bodyPr/>
                    <a:lstStyle/>
                    <a:p>
                      <a:pPr indent="139700" algn="ctr">
                        <a:lnSpc>
                          <a:spcPct val="124000"/>
                        </a:lnSpc>
                        <a:spcAft>
                          <a:spcPts val="200"/>
                        </a:spcAft>
                      </a:pPr>
                      <a:r>
                        <a:rPr lang="en-US" sz="2000" dirty="0" err="1">
                          <a:solidFill>
                            <a:schemeClr val="bg1"/>
                          </a:solidFill>
                          <a:effectLst/>
                          <a:latin typeface="Roboto Condensed" panose="02000000000000000000" pitchFamily="2" charset="0"/>
                          <a:ea typeface="Roboto Condensed" panose="02000000000000000000" pitchFamily="2" charset="0"/>
                        </a:rPr>
                        <a:t>Nhân</a:t>
                      </a:r>
                      <a:r>
                        <a:rPr lang="en-US" sz="2000" dirty="0">
                          <a:solidFill>
                            <a:schemeClr val="bg1"/>
                          </a:solidFill>
                          <a:effectLst/>
                          <a:latin typeface="Roboto Condensed" panose="02000000000000000000" pitchFamily="2" charset="0"/>
                          <a:ea typeface="Roboto Condensed" panose="02000000000000000000" pitchFamily="2" charset="0"/>
                        </a:rPr>
                        <a:t> </a:t>
                      </a:r>
                      <a:r>
                        <a:rPr lang="en-US" sz="2000" dirty="0" err="1">
                          <a:solidFill>
                            <a:schemeClr val="bg1"/>
                          </a:solidFill>
                          <a:effectLst/>
                          <a:latin typeface="Roboto Condensed" panose="02000000000000000000" pitchFamily="2" charset="0"/>
                          <a:ea typeface="Roboto Condensed" panose="02000000000000000000" pitchFamily="2" charset="0"/>
                        </a:rPr>
                        <a:t>tố</a:t>
                      </a:r>
                      <a:endParaRPr lang="en-US" sz="2000" dirty="0">
                        <a:solidFill>
                          <a:schemeClr val="bg1"/>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solidFill>
                  </a:tcPr>
                </a:tc>
                <a:tc>
                  <a:txBody>
                    <a:bodyPr/>
                    <a:lstStyle/>
                    <a:p>
                      <a:pPr algn="ctr">
                        <a:lnSpc>
                          <a:spcPct val="124000"/>
                        </a:lnSpc>
                        <a:spcAft>
                          <a:spcPts val="200"/>
                        </a:spcAft>
                      </a:pPr>
                      <a:r>
                        <a:rPr lang="en-US" sz="2000" dirty="0">
                          <a:solidFill>
                            <a:schemeClr val="bg1"/>
                          </a:solidFill>
                          <a:effectLst/>
                          <a:latin typeface="Roboto Condensed" panose="02000000000000000000" pitchFamily="2" charset="0"/>
                          <a:ea typeface="Roboto Condensed" panose="02000000000000000000" pitchFamily="2" charset="0"/>
                        </a:rPr>
                        <a:t>Đặc </a:t>
                      </a:r>
                      <a:r>
                        <a:rPr lang="en-US" sz="2000" dirty="0" err="1">
                          <a:solidFill>
                            <a:schemeClr val="bg1"/>
                          </a:solidFill>
                          <a:effectLst/>
                          <a:latin typeface="Roboto Condensed" panose="02000000000000000000" pitchFamily="2" charset="0"/>
                          <a:ea typeface="Roboto Condensed" panose="02000000000000000000" pitchFamily="2" charset="0"/>
                        </a:rPr>
                        <a:t>điểm</a:t>
                      </a:r>
                      <a:r>
                        <a:rPr lang="en-US" sz="2000" dirty="0">
                          <a:solidFill>
                            <a:schemeClr val="bg1"/>
                          </a:solidFill>
                          <a:effectLst/>
                          <a:latin typeface="Roboto Condensed" panose="02000000000000000000" pitchFamily="2" charset="0"/>
                          <a:ea typeface="Roboto Condensed" panose="02000000000000000000" pitchFamily="2" charset="0"/>
                        </a:rPr>
                        <a:t> </a:t>
                      </a: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solidFill>
                  </a:tcPr>
                </a:tc>
                <a:tc>
                  <a:txBody>
                    <a:bodyPr/>
                    <a:lstStyle/>
                    <a:p>
                      <a:pPr algn="ctr">
                        <a:lnSpc>
                          <a:spcPct val="124000"/>
                        </a:lnSpc>
                        <a:spcAft>
                          <a:spcPts val="200"/>
                        </a:spcAft>
                      </a:pPr>
                      <a:r>
                        <a:rPr lang="en-US" sz="2000" b="1" dirty="0">
                          <a:solidFill>
                            <a:schemeClr val="bg1"/>
                          </a:solidFill>
                          <a:effectLst/>
                          <a:latin typeface="Roboto Condensed" panose="02000000000000000000" pitchFamily="2" charset="0"/>
                          <a:ea typeface="Roboto Condensed" panose="02000000000000000000" pitchFamily="2" charset="0"/>
                        </a:rPr>
                        <a:t>Thế </a:t>
                      </a:r>
                      <a:r>
                        <a:rPr lang="en-US" sz="2000" b="1" dirty="0" err="1">
                          <a:solidFill>
                            <a:schemeClr val="bg1"/>
                          </a:solidFill>
                          <a:effectLst/>
                          <a:latin typeface="Roboto Condensed" panose="02000000000000000000" pitchFamily="2" charset="0"/>
                          <a:ea typeface="Roboto Condensed" panose="02000000000000000000" pitchFamily="2" charset="0"/>
                        </a:rPr>
                        <a:t>mạnh</a:t>
                      </a:r>
                      <a:r>
                        <a:rPr lang="en-US" sz="2000" b="1" dirty="0">
                          <a:solidFill>
                            <a:schemeClr val="bg1"/>
                          </a:solidFill>
                          <a:effectLst/>
                          <a:latin typeface="Roboto Condensed" panose="02000000000000000000" pitchFamily="2" charset="0"/>
                          <a:ea typeface="Roboto Condensed" panose="02000000000000000000" pitchFamily="2" charset="0"/>
                        </a:rPr>
                        <a:t> </a:t>
                      </a:r>
                      <a:endParaRPr lang="en-US" sz="2000" dirty="0">
                        <a:solidFill>
                          <a:schemeClr val="bg1"/>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solidFill>
                  </a:tcPr>
                </a:tc>
                <a:extLst>
                  <a:ext uri="{0D108BD9-81ED-4DB2-BD59-A6C34878D82A}">
                    <a16:rowId xmlns:a16="http://schemas.microsoft.com/office/drawing/2014/main" val="3246298172"/>
                  </a:ext>
                </a:extLst>
              </a:tr>
              <a:tr h="2732966">
                <a:tc>
                  <a:txBody>
                    <a:bodyPr/>
                    <a:lstStyle/>
                    <a:p>
                      <a:pPr algn="ctr">
                        <a:lnSpc>
                          <a:spcPct val="124000"/>
                        </a:lnSpc>
                        <a:spcAft>
                          <a:spcPts val="200"/>
                        </a:spcAft>
                      </a:pPr>
                      <a:r>
                        <a:rPr lang="vi-VN" sz="2000" dirty="0">
                          <a:solidFill>
                            <a:srgbClr val="0070C0"/>
                          </a:solidFill>
                          <a:effectLst/>
                          <a:latin typeface="Roboto Condensed" panose="02000000000000000000" pitchFamily="2" charset="0"/>
                          <a:ea typeface="Roboto Condensed" panose="02000000000000000000" pitchFamily="2" charset="0"/>
                        </a:rPr>
                        <a:t>Địa hình</a:t>
                      </a:r>
                      <a:r>
                        <a:rPr lang="en-US" sz="2000" dirty="0">
                          <a:solidFill>
                            <a:srgbClr val="0070C0"/>
                          </a:solidFill>
                          <a:effectLst/>
                          <a:latin typeface="Roboto Condensed" panose="02000000000000000000" pitchFamily="2" charset="0"/>
                          <a:ea typeface="Roboto Condensed" panose="02000000000000000000" pitchFamily="2" charset="0"/>
                        </a:rPr>
                        <a:t> </a:t>
                      </a:r>
                    </a:p>
                    <a:p>
                      <a:pPr algn="ctr">
                        <a:lnSpc>
                          <a:spcPct val="124000"/>
                        </a:lnSpc>
                        <a:spcAft>
                          <a:spcPts val="200"/>
                        </a:spcAft>
                      </a:pPr>
                      <a:r>
                        <a:rPr lang="en-US" sz="2000" dirty="0" err="1">
                          <a:solidFill>
                            <a:srgbClr val="0070C0"/>
                          </a:solidFill>
                          <a:effectLst/>
                          <a:latin typeface="Roboto Condensed" panose="02000000000000000000" pitchFamily="2" charset="0"/>
                          <a:ea typeface="Roboto Condensed" panose="02000000000000000000" pitchFamily="2" charset="0"/>
                        </a:rPr>
                        <a:t>và</a:t>
                      </a:r>
                      <a:r>
                        <a:rPr lang="en-US" sz="2000" dirty="0">
                          <a:solidFill>
                            <a:srgbClr val="0070C0"/>
                          </a:solidFill>
                          <a:effectLst/>
                          <a:latin typeface="Roboto Condensed" panose="02000000000000000000" pitchFamily="2" charset="0"/>
                          <a:ea typeface="Roboto Condensed" panose="02000000000000000000" pitchFamily="2" charset="0"/>
                        </a:rPr>
                        <a:t> </a:t>
                      </a:r>
                      <a:r>
                        <a:rPr lang="en-US" sz="2000" dirty="0" err="1">
                          <a:solidFill>
                            <a:srgbClr val="0070C0"/>
                          </a:solidFill>
                          <a:effectLst/>
                          <a:latin typeface="Roboto Condensed" panose="02000000000000000000" pitchFamily="2" charset="0"/>
                          <a:ea typeface="Roboto Condensed" panose="02000000000000000000" pitchFamily="2" charset="0"/>
                        </a:rPr>
                        <a:t>đất</a:t>
                      </a:r>
                      <a:endParaRPr lang="en-US" sz="2000" dirty="0">
                        <a:solidFill>
                          <a:srgbClr val="0070C0"/>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just">
                        <a:lnSpc>
                          <a:spcPct val="120000"/>
                        </a:lnSpc>
                        <a:spcAft>
                          <a:spcPts val="200"/>
                        </a:spcAft>
                      </a:pPr>
                      <a:endParaRPr lang="en-US" sz="2000" dirty="0">
                        <a:solidFill>
                          <a:schemeClr val="bg1"/>
                        </a:solidFill>
                        <a:effectLst/>
                        <a:latin typeface="Roboto Condensed" panose="02000000000000000000" pitchFamily="2" charset="0"/>
                        <a:ea typeface="Roboto Condensed" panose="02000000000000000000" pitchFamily="2" charset="0"/>
                      </a:endParaRPr>
                    </a:p>
                  </a:txBody>
                  <a:tcPr marL="6350" marR="6350" marT="0" marB="0" anchor="b">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just">
                        <a:lnSpc>
                          <a:spcPct val="120000"/>
                        </a:lnSpc>
                        <a:spcBef>
                          <a:spcPts val="400"/>
                        </a:spcBef>
                        <a:spcAft>
                          <a:spcPts val="200"/>
                        </a:spcAft>
                      </a:pPr>
                      <a:endParaRPr lang="en-US" sz="2000" dirty="0">
                        <a:solidFill>
                          <a:schemeClr val="bg1"/>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031953534"/>
                  </a:ext>
                </a:extLst>
              </a:tr>
            </a:tbl>
          </a:graphicData>
        </a:graphic>
      </p:graphicFrame>
      <p:sp>
        <p:nvSpPr>
          <p:cNvPr id="8" name="Hộp Văn bản 7">
            <a:extLst>
              <a:ext uri="{FF2B5EF4-FFF2-40B4-BE49-F238E27FC236}">
                <a16:creationId xmlns:a16="http://schemas.microsoft.com/office/drawing/2014/main" id="{3E8D03F1-AFFE-1EB1-F2BA-521800A0ABEF}"/>
              </a:ext>
            </a:extLst>
          </p:cNvPr>
          <p:cNvSpPr txBox="1"/>
          <p:nvPr/>
        </p:nvSpPr>
        <p:spPr>
          <a:xfrm>
            <a:off x="398457" y="246765"/>
            <a:ext cx="11183943" cy="461665"/>
          </a:xfrm>
          <a:prstGeom prst="rect">
            <a:avLst/>
          </a:prstGeom>
          <a:noFill/>
        </p:spPr>
        <p:txBody>
          <a:bodyPr wrap="square">
            <a:spAutoFit/>
          </a:bodyPr>
          <a:lstStyle/>
          <a:p>
            <a:r>
              <a:rPr lang="en-US" sz="2400" b="1" dirty="0">
                <a:solidFill>
                  <a:srgbClr val="002060"/>
                </a:solidFill>
                <a:latin typeface="Roboto Condensed" panose="02000000000000000000" pitchFamily="2" charset="0"/>
                <a:ea typeface="Roboto Condensed" panose="02000000000000000000" pitchFamily="2" charset="0"/>
              </a:rPr>
              <a:t>a. Thế </a:t>
            </a:r>
            <a:r>
              <a:rPr lang="en-US" sz="2400" b="1" dirty="0" err="1">
                <a:solidFill>
                  <a:srgbClr val="002060"/>
                </a:solidFill>
                <a:latin typeface="Roboto Condensed" panose="02000000000000000000" pitchFamily="2" charset="0"/>
                <a:ea typeface="Roboto Condensed" panose="02000000000000000000" pitchFamily="2" charset="0"/>
              </a:rPr>
              <a:t>mạnh</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về</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tài</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nguyên</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thiên</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nhiên</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để</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phát</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triển</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nông</a:t>
            </a:r>
            <a:r>
              <a:rPr lang="en-US" sz="2400" b="1" dirty="0">
                <a:solidFill>
                  <a:srgbClr val="002060"/>
                </a:solidFill>
                <a:latin typeface="Roboto Condensed" panose="02000000000000000000" pitchFamily="2" charset="0"/>
                <a:ea typeface="Roboto Condensed" panose="02000000000000000000" pitchFamily="2" charset="0"/>
              </a:rPr>
              <a:t> nghiệp, </a:t>
            </a:r>
            <a:r>
              <a:rPr lang="en-US" sz="2400" b="1" dirty="0" err="1">
                <a:solidFill>
                  <a:srgbClr val="002060"/>
                </a:solidFill>
                <a:latin typeface="Roboto Condensed" panose="02000000000000000000" pitchFamily="2" charset="0"/>
                <a:ea typeface="Roboto Condensed" panose="02000000000000000000" pitchFamily="2" charset="0"/>
              </a:rPr>
              <a:t>lâm</a:t>
            </a:r>
            <a:r>
              <a:rPr lang="en-US" sz="2400" b="1" dirty="0">
                <a:solidFill>
                  <a:srgbClr val="002060"/>
                </a:solidFill>
                <a:latin typeface="Roboto Condensed" panose="02000000000000000000" pitchFamily="2" charset="0"/>
                <a:ea typeface="Roboto Condensed" panose="02000000000000000000" pitchFamily="2" charset="0"/>
              </a:rPr>
              <a:t> nghiệp </a:t>
            </a:r>
            <a:r>
              <a:rPr lang="en-US" sz="2400" b="1" dirty="0" err="1">
                <a:solidFill>
                  <a:srgbClr val="002060"/>
                </a:solidFill>
                <a:latin typeface="Roboto Condensed" panose="02000000000000000000" pitchFamily="2" charset="0"/>
                <a:ea typeface="Roboto Condensed" panose="02000000000000000000" pitchFamily="2" charset="0"/>
              </a:rPr>
              <a:t>và</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thủy</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sản</a:t>
            </a:r>
            <a:endParaRPr lang="en-US" sz="2400" b="1" dirty="0">
              <a:solidFill>
                <a:srgbClr val="002060"/>
              </a:solidFill>
              <a:latin typeface="Roboto Condensed" panose="02000000000000000000" pitchFamily="2" charset="0"/>
              <a:ea typeface="Roboto Condensed" panose="02000000000000000000" pitchFamily="2" charset="0"/>
            </a:endParaRPr>
          </a:p>
        </p:txBody>
      </p:sp>
      <p:sp>
        <p:nvSpPr>
          <p:cNvPr id="3" name="Hộp Văn bản 2">
            <a:extLst>
              <a:ext uri="{FF2B5EF4-FFF2-40B4-BE49-F238E27FC236}">
                <a16:creationId xmlns:a16="http://schemas.microsoft.com/office/drawing/2014/main" id="{DAE08466-14EF-7C97-A54E-EBF445AF54A2}"/>
              </a:ext>
            </a:extLst>
          </p:cNvPr>
          <p:cNvSpPr txBox="1"/>
          <p:nvPr/>
        </p:nvSpPr>
        <p:spPr>
          <a:xfrm>
            <a:off x="1461248" y="1386460"/>
            <a:ext cx="2321858" cy="2308324"/>
          </a:xfrm>
          <a:prstGeom prst="rect">
            <a:avLst/>
          </a:prstGeom>
          <a:noFill/>
        </p:spPr>
        <p:txBody>
          <a:bodyPr wrap="square">
            <a:spAutoFit/>
          </a:bodyPr>
          <a:lstStyle/>
          <a:p>
            <a:pPr algn="just"/>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Phần</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lớn</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địa</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hình</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bằng</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phẳng</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đất</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phù</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sa</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màu</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mỡ</a:t>
            </a:r>
            <a:r>
              <a:rPr lang="en-US" dirty="0">
                <a:solidFill>
                  <a:srgbClr val="000000"/>
                </a:solidFill>
                <a:latin typeface="Roboto Condensed" panose="02000000000000000000" pitchFamily="2" charset="0"/>
                <a:ea typeface="Roboto Condensed" panose="02000000000000000000" pitchFamily="2" charset="0"/>
              </a:rPr>
              <a:t>.</a:t>
            </a:r>
          </a:p>
          <a:p>
            <a:pPr algn="just"/>
            <a:r>
              <a:rPr lang="en-US" dirty="0">
                <a:solidFill>
                  <a:srgbClr val="000000"/>
                </a:solidFill>
                <a:highlight>
                  <a:srgbClr val="FFFFFF"/>
                </a:highlight>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Khu</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vực</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đồi</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núi</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có</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đất</a:t>
            </a:r>
            <a:r>
              <a:rPr lang="en-US" dirty="0">
                <a:solidFill>
                  <a:srgbClr val="000000"/>
                </a:solidFill>
                <a:latin typeface="Roboto Condensed" panose="02000000000000000000" pitchFamily="2" charset="0"/>
                <a:ea typeface="Roboto Condensed" panose="02000000000000000000" pitchFamily="2" charset="0"/>
              </a:rPr>
              <a:t> </a:t>
            </a:r>
            <a:r>
              <a:rPr lang="en-US" dirty="0" err="1">
                <a:solidFill>
                  <a:srgbClr val="000000"/>
                </a:solidFill>
                <a:latin typeface="Roboto Condensed" panose="02000000000000000000" pitchFamily="2" charset="0"/>
                <a:ea typeface="Roboto Condensed" panose="02000000000000000000" pitchFamily="2" charset="0"/>
              </a:rPr>
              <a:t>feralit</a:t>
            </a:r>
            <a:endParaRPr lang="en-US" dirty="0">
              <a:solidFill>
                <a:srgbClr val="000000"/>
              </a:solidFill>
              <a:highlight>
                <a:srgbClr val="FFFFFF"/>
              </a:highlight>
              <a:latin typeface="Roboto Condensed" panose="02000000000000000000" pitchFamily="2" charset="0"/>
              <a:ea typeface="Roboto Condensed" panose="02000000000000000000" pitchFamily="2" charset="0"/>
            </a:endParaRPr>
          </a:p>
          <a:p>
            <a:pPr algn="just"/>
            <a:r>
              <a:rPr lang="en-US" dirty="0">
                <a:solidFill>
                  <a:srgbClr val="000000"/>
                </a:solidFill>
                <a:highlight>
                  <a:srgbClr val="FFFFFF"/>
                </a:highlight>
                <a:latin typeface="Roboto Condensed" panose="02000000000000000000" pitchFamily="2" charset="0"/>
                <a:ea typeface="Roboto Condensed" panose="02000000000000000000" pitchFamily="2" charset="0"/>
              </a:rPr>
              <a:t>- </a:t>
            </a:r>
            <a:r>
              <a:rPr lang="vi-VN" dirty="0">
                <a:solidFill>
                  <a:srgbClr val="000000"/>
                </a:solidFill>
                <a:latin typeface="Roboto Condensed" panose="02000000000000000000" pitchFamily="2" charset="0"/>
                <a:ea typeface="Roboto Condensed" panose="02000000000000000000" pitchFamily="2" charset="0"/>
              </a:rPr>
              <a:t>Ven biển có đất mặn, đất phèn; một số nơi có đất xám trên phù sa cổ</a:t>
            </a:r>
            <a:r>
              <a:rPr lang="en-US" dirty="0">
                <a:solidFill>
                  <a:srgbClr val="000000"/>
                </a:solidFill>
                <a:latin typeface="Roboto Condensed" panose="02000000000000000000" pitchFamily="2" charset="0"/>
                <a:ea typeface="Roboto Condensed" panose="02000000000000000000" pitchFamily="2" charset="0"/>
              </a:rPr>
              <a:t>.</a:t>
            </a:r>
            <a:endParaRPr lang="en-US" dirty="0">
              <a:latin typeface="Roboto Condensed" panose="02000000000000000000" pitchFamily="2" charset="0"/>
              <a:ea typeface="Roboto Condensed" panose="02000000000000000000" pitchFamily="2" charset="0"/>
            </a:endParaRPr>
          </a:p>
        </p:txBody>
      </p:sp>
      <p:sp>
        <p:nvSpPr>
          <p:cNvPr id="7" name="Hộp Văn bản 6">
            <a:extLst>
              <a:ext uri="{FF2B5EF4-FFF2-40B4-BE49-F238E27FC236}">
                <a16:creationId xmlns:a16="http://schemas.microsoft.com/office/drawing/2014/main" id="{559527E0-3D9E-406E-58FA-8356772A4441}"/>
              </a:ext>
            </a:extLst>
          </p:cNvPr>
          <p:cNvSpPr txBox="1"/>
          <p:nvPr/>
        </p:nvSpPr>
        <p:spPr>
          <a:xfrm>
            <a:off x="3961143" y="1475606"/>
            <a:ext cx="2094497" cy="923330"/>
          </a:xfrm>
          <a:prstGeom prst="rect">
            <a:avLst/>
          </a:prstGeom>
          <a:noFill/>
        </p:spPr>
        <p:txBody>
          <a:bodyPr wrap="square">
            <a:spAutoFit/>
          </a:bodyPr>
          <a:lstStyle/>
          <a:p>
            <a:pPr algn="just"/>
            <a:r>
              <a:rPr lang="en-US" dirty="0">
                <a:solidFill>
                  <a:srgbClr val="C00000"/>
                </a:solidFill>
                <a:highlight>
                  <a:srgbClr val="FFFFFF"/>
                </a:highlight>
                <a:latin typeface="Roboto Condensed" panose="02000000000000000000" pitchFamily="2" charset="0"/>
                <a:ea typeface="Roboto Condensed" panose="02000000000000000000" pitchFamily="2" charset="0"/>
              </a:rPr>
              <a:t>=&gt; S</a:t>
            </a:r>
            <a:r>
              <a:rPr lang="vi-VN" dirty="0" err="1">
                <a:solidFill>
                  <a:srgbClr val="C00000"/>
                </a:solidFill>
                <a:highlight>
                  <a:srgbClr val="FFFFFF"/>
                </a:highlight>
                <a:latin typeface="Roboto Condensed" panose="02000000000000000000" pitchFamily="2" charset="0"/>
                <a:ea typeface="Roboto Condensed" panose="02000000000000000000" pitchFamily="2" charset="0"/>
              </a:rPr>
              <a:t>ản</a:t>
            </a:r>
            <a:r>
              <a:rPr lang="vi-VN" dirty="0">
                <a:solidFill>
                  <a:srgbClr val="C00000"/>
                </a:solidFill>
                <a:highlight>
                  <a:srgbClr val="FFFFFF"/>
                </a:highlight>
                <a:latin typeface="Roboto Condensed" panose="02000000000000000000" pitchFamily="2" charset="0"/>
                <a:ea typeface="Roboto Condensed" panose="02000000000000000000" pitchFamily="2" charset="0"/>
              </a:rPr>
              <a:t> xuất lương thực - thực phẩm</a:t>
            </a:r>
            <a:r>
              <a:rPr lang="en-US" dirty="0">
                <a:solidFill>
                  <a:srgbClr val="C00000"/>
                </a:solidFill>
                <a:highlight>
                  <a:srgbClr val="FFFFFF"/>
                </a:highlight>
                <a:latin typeface="Roboto Condensed" panose="02000000000000000000" pitchFamily="2" charset="0"/>
                <a:ea typeface="Roboto Condensed" panose="02000000000000000000" pitchFamily="2" charset="0"/>
              </a:rPr>
              <a:t>, </a:t>
            </a:r>
            <a:r>
              <a:rPr lang="en-US" dirty="0" err="1">
                <a:solidFill>
                  <a:srgbClr val="C00000"/>
                </a:solidFill>
                <a:highlight>
                  <a:srgbClr val="FFFFFF"/>
                </a:highlight>
                <a:latin typeface="Roboto Condensed" panose="02000000000000000000" pitchFamily="2" charset="0"/>
                <a:ea typeface="Roboto Condensed" panose="02000000000000000000" pitchFamily="2" charset="0"/>
              </a:rPr>
              <a:t>cây</a:t>
            </a:r>
            <a:r>
              <a:rPr lang="en-US" dirty="0">
                <a:solidFill>
                  <a:srgbClr val="C00000"/>
                </a:solidFill>
                <a:highlight>
                  <a:srgbClr val="FFFFFF"/>
                </a:highlight>
                <a:latin typeface="Roboto Condensed" panose="02000000000000000000" pitchFamily="2" charset="0"/>
                <a:ea typeface="Roboto Condensed" panose="02000000000000000000" pitchFamily="2" charset="0"/>
              </a:rPr>
              <a:t> </a:t>
            </a:r>
            <a:r>
              <a:rPr lang="en-US" dirty="0" err="1">
                <a:solidFill>
                  <a:srgbClr val="C00000"/>
                </a:solidFill>
                <a:highlight>
                  <a:srgbClr val="FFFFFF"/>
                </a:highlight>
                <a:latin typeface="Roboto Condensed" panose="02000000000000000000" pitchFamily="2" charset="0"/>
                <a:ea typeface="Roboto Condensed" panose="02000000000000000000" pitchFamily="2" charset="0"/>
              </a:rPr>
              <a:t>ăn</a:t>
            </a:r>
            <a:r>
              <a:rPr lang="en-US" dirty="0">
                <a:solidFill>
                  <a:srgbClr val="C00000"/>
                </a:solidFill>
                <a:highlight>
                  <a:srgbClr val="FFFFFF"/>
                </a:highlight>
                <a:latin typeface="Roboto Condensed" panose="02000000000000000000" pitchFamily="2" charset="0"/>
                <a:ea typeface="Roboto Condensed" panose="02000000000000000000" pitchFamily="2" charset="0"/>
              </a:rPr>
              <a:t> </a:t>
            </a:r>
            <a:r>
              <a:rPr lang="en-US" dirty="0" err="1">
                <a:solidFill>
                  <a:srgbClr val="C00000"/>
                </a:solidFill>
                <a:highlight>
                  <a:srgbClr val="FFFFFF"/>
                </a:highlight>
                <a:latin typeface="Roboto Condensed" panose="02000000000000000000" pitchFamily="2" charset="0"/>
                <a:ea typeface="Roboto Condensed" panose="02000000000000000000" pitchFamily="2" charset="0"/>
              </a:rPr>
              <a:t>quả</a:t>
            </a:r>
            <a:r>
              <a:rPr lang="en-US" dirty="0">
                <a:solidFill>
                  <a:srgbClr val="C00000"/>
                </a:solidFill>
                <a:highlight>
                  <a:srgbClr val="FFFFFF"/>
                </a:highlight>
                <a:latin typeface="Roboto Condensed" panose="02000000000000000000" pitchFamily="2" charset="0"/>
                <a:ea typeface="Roboto Condensed" panose="02000000000000000000" pitchFamily="2" charset="0"/>
              </a:rPr>
              <a:t>.</a:t>
            </a:r>
            <a:endParaRPr lang="en-US" dirty="0">
              <a:solidFill>
                <a:srgbClr val="C00000"/>
              </a:solidFill>
              <a:latin typeface="Roboto Condensed" panose="02000000000000000000" pitchFamily="2" charset="0"/>
              <a:ea typeface="Roboto Condensed" panose="02000000000000000000" pitchFamily="2" charset="0"/>
            </a:endParaRPr>
          </a:p>
        </p:txBody>
      </p:sp>
      <p:sp>
        <p:nvSpPr>
          <p:cNvPr id="10" name="Hộp Văn bản 9">
            <a:extLst>
              <a:ext uri="{FF2B5EF4-FFF2-40B4-BE49-F238E27FC236}">
                <a16:creationId xmlns:a16="http://schemas.microsoft.com/office/drawing/2014/main" id="{27D9F73E-B1FF-E5D2-626E-9375FD3A9C44}"/>
              </a:ext>
            </a:extLst>
          </p:cNvPr>
          <p:cNvSpPr txBox="1"/>
          <p:nvPr/>
        </p:nvSpPr>
        <p:spPr>
          <a:xfrm>
            <a:off x="3961143" y="2307806"/>
            <a:ext cx="2094497" cy="923330"/>
          </a:xfrm>
          <a:prstGeom prst="rect">
            <a:avLst/>
          </a:prstGeom>
          <a:noFill/>
        </p:spPr>
        <p:txBody>
          <a:bodyPr wrap="square">
            <a:spAutoFit/>
          </a:bodyPr>
          <a:lstStyle/>
          <a:p>
            <a:pPr algn="just"/>
            <a:r>
              <a:rPr lang="en-US" dirty="0">
                <a:solidFill>
                  <a:srgbClr val="C00000"/>
                </a:solidFill>
                <a:highlight>
                  <a:srgbClr val="FFFFFF"/>
                </a:highlight>
                <a:latin typeface="Roboto Condensed" panose="02000000000000000000" pitchFamily="2" charset="0"/>
                <a:ea typeface="Roboto Condensed" panose="02000000000000000000" pitchFamily="2" charset="0"/>
              </a:rPr>
              <a:t>=&gt; Trồng </a:t>
            </a:r>
            <a:r>
              <a:rPr lang="vi-VN" dirty="0">
                <a:solidFill>
                  <a:srgbClr val="C00000"/>
                </a:solidFill>
                <a:latin typeface="Roboto Condensed" panose="02000000000000000000" pitchFamily="2" charset="0"/>
                <a:ea typeface="Roboto Condensed" panose="02000000000000000000" pitchFamily="2" charset="0"/>
              </a:rPr>
              <a:t>rừng, cây công nghiệp, cây dược liệu</a:t>
            </a:r>
            <a:r>
              <a:rPr lang="en-US" dirty="0">
                <a:solidFill>
                  <a:srgbClr val="C00000"/>
                </a:solidFill>
                <a:latin typeface="Roboto Condensed" panose="02000000000000000000" pitchFamily="2" charset="0"/>
                <a:ea typeface="Roboto Condensed" panose="02000000000000000000" pitchFamily="2" charset="0"/>
              </a:rPr>
              <a:t>.</a:t>
            </a:r>
          </a:p>
        </p:txBody>
      </p:sp>
      <p:sp>
        <p:nvSpPr>
          <p:cNvPr id="4" name="Hộp Văn bản 3">
            <a:extLst>
              <a:ext uri="{FF2B5EF4-FFF2-40B4-BE49-F238E27FC236}">
                <a16:creationId xmlns:a16="http://schemas.microsoft.com/office/drawing/2014/main" id="{5C08B08B-2F11-189B-6253-EF622BAE92DC}"/>
              </a:ext>
            </a:extLst>
          </p:cNvPr>
          <p:cNvSpPr txBox="1"/>
          <p:nvPr/>
        </p:nvSpPr>
        <p:spPr>
          <a:xfrm>
            <a:off x="3961143" y="2966444"/>
            <a:ext cx="2094497" cy="646331"/>
          </a:xfrm>
          <a:prstGeom prst="rect">
            <a:avLst/>
          </a:prstGeom>
          <a:noFill/>
        </p:spPr>
        <p:txBody>
          <a:bodyPr wrap="square">
            <a:spAutoFit/>
          </a:bodyPr>
          <a:lstStyle/>
          <a:p>
            <a:pPr algn="just"/>
            <a:r>
              <a:rPr lang="en-US" dirty="0">
                <a:solidFill>
                  <a:srgbClr val="C00000"/>
                </a:solidFill>
                <a:highlight>
                  <a:srgbClr val="FFFFFF"/>
                </a:highlight>
                <a:latin typeface="Roboto Condensed" panose="02000000000000000000" pitchFamily="2" charset="0"/>
                <a:ea typeface="Roboto Condensed" panose="02000000000000000000" pitchFamily="2" charset="0"/>
              </a:rPr>
              <a:t>=&gt; </a:t>
            </a:r>
            <a:r>
              <a:rPr lang="en-US" dirty="0" err="1">
                <a:solidFill>
                  <a:srgbClr val="C00000"/>
                </a:solidFill>
                <a:highlight>
                  <a:srgbClr val="FFFFFF"/>
                </a:highlight>
                <a:latin typeface="Roboto Condensed" panose="02000000000000000000" pitchFamily="2" charset="0"/>
                <a:ea typeface="Roboto Condensed" panose="02000000000000000000" pitchFamily="2" charset="0"/>
              </a:rPr>
              <a:t>Có</a:t>
            </a:r>
            <a:r>
              <a:rPr lang="en-US" dirty="0">
                <a:solidFill>
                  <a:srgbClr val="C00000"/>
                </a:solidFill>
                <a:highlight>
                  <a:srgbClr val="FFFFFF"/>
                </a:highlight>
                <a:latin typeface="Roboto Condensed" panose="02000000000000000000" pitchFamily="2" charset="0"/>
                <a:ea typeface="Roboto Condensed" panose="02000000000000000000" pitchFamily="2" charset="0"/>
              </a:rPr>
              <a:t> </a:t>
            </a:r>
            <a:r>
              <a:rPr lang="en-US" dirty="0" err="1">
                <a:solidFill>
                  <a:srgbClr val="C00000"/>
                </a:solidFill>
                <a:highlight>
                  <a:srgbClr val="FFFFFF"/>
                </a:highlight>
                <a:latin typeface="Roboto Condensed" panose="02000000000000000000" pitchFamily="2" charset="0"/>
                <a:ea typeface="Roboto Condensed" panose="02000000000000000000" pitchFamily="2" charset="0"/>
              </a:rPr>
              <a:t>thể</a:t>
            </a:r>
            <a:r>
              <a:rPr lang="en-US" dirty="0">
                <a:solidFill>
                  <a:srgbClr val="C00000"/>
                </a:solidFill>
                <a:highlight>
                  <a:srgbClr val="FFFFFF"/>
                </a:highlight>
                <a:latin typeface="Roboto Condensed" panose="02000000000000000000" pitchFamily="2" charset="0"/>
                <a:ea typeface="Roboto Condensed" panose="02000000000000000000" pitchFamily="2" charset="0"/>
              </a:rPr>
              <a:t> </a:t>
            </a:r>
            <a:r>
              <a:rPr lang="en-US" dirty="0" err="1">
                <a:solidFill>
                  <a:srgbClr val="C00000"/>
                </a:solidFill>
                <a:highlight>
                  <a:srgbClr val="FFFFFF"/>
                </a:highlight>
                <a:latin typeface="Roboto Condensed" panose="02000000000000000000" pitchFamily="2" charset="0"/>
                <a:ea typeface="Roboto Condensed" panose="02000000000000000000" pitchFamily="2" charset="0"/>
              </a:rPr>
              <a:t>sản</a:t>
            </a:r>
            <a:r>
              <a:rPr lang="en-US" dirty="0">
                <a:solidFill>
                  <a:srgbClr val="C00000"/>
                </a:solidFill>
                <a:highlight>
                  <a:srgbClr val="FFFFFF"/>
                </a:highlight>
                <a:latin typeface="Roboto Condensed" panose="02000000000000000000" pitchFamily="2" charset="0"/>
                <a:ea typeface="Roboto Condensed" panose="02000000000000000000" pitchFamily="2" charset="0"/>
              </a:rPr>
              <a:t> </a:t>
            </a:r>
            <a:r>
              <a:rPr lang="en-US" dirty="0" err="1">
                <a:solidFill>
                  <a:srgbClr val="C00000"/>
                </a:solidFill>
                <a:highlight>
                  <a:srgbClr val="FFFFFF"/>
                </a:highlight>
                <a:latin typeface="Roboto Condensed" panose="02000000000000000000" pitchFamily="2" charset="0"/>
                <a:ea typeface="Roboto Condensed" panose="02000000000000000000" pitchFamily="2" charset="0"/>
              </a:rPr>
              <a:t>xuất</a:t>
            </a:r>
            <a:r>
              <a:rPr lang="en-US" dirty="0">
                <a:solidFill>
                  <a:srgbClr val="C00000"/>
                </a:solidFill>
                <a:highlight>
                  <a:srgbClr val="FFFFFF"/>
                </a:highlight>
                <a:latin typeface="Roboto Condensed" panose="02000000000000000000" pitchFamily="2" charset="0"/>
                <a:ea typeface="Roboto Condensed" panose="02000000000000000000" pitchFamily="2" charset="0"/>
              </a:rPr>
              <a:t> </a:t>
            </a:r>
            <a:r>
              <a:rPr lang="en-US" dirty="0" err="1">
                <a:solidFill>
                  <a:srgbClr val="C00000"/>
                </a:solidFill>
                <a:highlight>
                  <a:srgbClr val="FFFFFF"/>
                </a:highlight>
                <a:latin typeface="Roboto Condensed" panose="02000000000000000000" pitchFamily="2" charset="0"/>
                <a:ea typeface="Roboto Condensed" panose="02000000000000000000" pitchFamily="2" charset="0"/>
              </a:rPr>
              <a:t>nông</a:t>
            </a:r>
            <a:r>
              <a:rPr lang="en-US" dirty="0">
                <a:solidFill>
                  <a:srgbClr val="C00000"/>
                </a:solidFill>
                <a:highlight>
                  <a:srgbClr val="FFFFFF"/>
                </a:highlight>
                <a:latin typeface="Roboto Condensed" panose="02000000000000000000" pitchFamily="2" charset="0"/>
                <a:ea typeface="Roboto Condensed" panose="02000000000000000000" pitchFamily="2" charset="0"/>
              </a:rPr>
              <a:t> </a:t>
            </a:r>
            <a:r>
              <a:rPr lang="en-US" dirty="0" err="1">
                <a:solidFill>
                  <a:srgbClr val="C00000"/>
                </a:solidFill>
                <a:highlight>
                  <a:srgbClr val="FFFFFF"/>
                </a:highlight>
                <a:latin typeface="Roboto Condensed" panose="02000000000000000000" pitchFamily="2" charset="0"/>
                <a:ea typeface="Roboto Condensed" panose="02000000000000000000" pitchFamily="2" charset="0"/>
              </a:rPr>
              <a:t>nghiệp</a:t>
            </a:r>
            <a:r>
              <a:rPr lang="en-US" dirty="0">
                <a:solidFill>
                  <a:srgbClr val="C00000"/>
                </a:solidFill>
                <a:highlight>
                  <a:srgbClr val="FFFFFF"/>
                </a:highlight>
                <a:latin typeface="Roboto Condensed" panose="02000000000000000000" pitchFamily="2" charset="0"/>
                <a:ea typeface="Roboto Condensed" panose="02000000000000000000" pitchFamily="2" charset="0"/>
              </a:rPr>
              <a:t>.</a:t>
            </a:r>
            <a:endParaRPr lang="en-US" dirty="0">
              <a:solidFill>
                <a:srgbClr val="C00000"/>
              </a:solidFill>
              <a:latin typeface="Roboto Condensed" panose="02000000000000000000" pitchFamily="2" charset="0"/>
              <a:ea typeface="Roboto Condensed" panose="02000000000000000000" pitchFamily="2" charset="0"/>
            </a:endParaRPr>
          </a:p>
        </p:txBody>
      </p:sp>
      <p:graphicFrame>
        <p:nvGraphicFramePr>
          <p:cNvPr id="6" name="Bảng 4">
            <a:extLst>
              <a:ext uri="{FF2B5EF4-FFF2-40B4-BE49-F238E27FC236}">
                <a16:creationId xmlns:a16="http://schemas.microsoft.com/office/drawing/2014/main" id="{FE091FFA-2CD9-E341-A698-B9C50E5A3EB5}"/>
              </a:ext>
            </a:extLst>
          </p:cNvPr>
          <p:cNvGraphicFramePr>
            <a:graphicFrameLocks noGrp="1"/>
          </p:cNvGraphicFramePr>
          <p:nvPr>
            <p:extLst>
              <p:ext uri="{D42A27DB-BD31-4B8C-83A1-F6EECF244321}">
                <p14:modId xmlns:p14="http://schemas.microsoft.com/office/powerpoint/2010/main" val="1748453905"/>
              </p:ext>
            </p:extLst>
          </p:nvPr>
        </p:nvGraphicFramePr>
        <p:xfrm>
          <a:off x="321646" y="4173842"/>
          <a:ext cx="5898133" cy="1928406"/>
        </p:xfrm>
        <a:graphic>
          <a:graphicData uri="http://schemas.openxmlformats.org/drawingml/2006/table">
            <a:tbl>
              <a:tblPr firstRow="1" firstCol="1" bandRow="1">
                <a:tableStyleId>{5A111915-BE36-4E01-A7E5-04B1672EAD32}</a:tableStyleId>
              </a:tblPr>
              <a:tblGrid>
                <a:gridCol w="1046395">
                  <a:extLst>
                    <a:ext uri="{9D8B030D-6E8A-4147-A177-3AD203B41FA5}">
                      <a16:colId xmlns:a16="http://schemas.microsoft.com/office/drawing/2014/main" val="4187000393"/>
                    </a:ext>
                  </a:extLst>
                </a:gridCol>
                <a:gridCol w="2283103">
                  <a:extLst>
                    <a:ext uri="{9D8B030D-6E8A-4147-A177-3AD203B41FA5}">
                      <a16:colId xmlns:a16="http://schemas.microsoft.com/office/drawing/2014/main" val="2421508419"/>
                    </a:ext>
                  </a:extLst>
                </a:gridCol>
                <a:gridCol w="2568635">
                  <a:extLst>
                    <a:ext uri="{9D8B030D-6E8A-4147-A177-3AD203B41FA5}">
                      <a16:colId xmlns:a16="http://schemas.microsoft.com/office/drawing/2014/main" val="2855889848"/>
                    </a:ext>
                  </a:extLst>
                </a:gridCol>
              </a:tblGrid>
              <a:tr h="1928406">
                <a:tc>
                  <a:txBody>
                    <a:bodyPr/>
                    <a:lstStyle/>
                    <a:p>
                      <a:pPr algn="ctr">
                        <a:lnSpc>
                          <a:spcPct val="124000"/>
                        </a:lnSpc>
                        <a:spcAft>
                          <a:spcPts val="200"/>
                        </a:spcAft>
                      </a:pPr>
                      <a:r>
                        <a:rPr lang="en-US" sz="2000" dirty="0" err="1">
                          <a:solidFill>
                            <a:srgbClr val="0070C0"/>
                          </a:solidFill>
                          <a:effectLst/>
                          <a:latin typeface="Roboto Condensed" panose="02000000000000000000" pitchFamily="2" charset="0"/>
                          <a:ea typeface="Roboto Condensed" panose="02000000000000000000" pitchFamily="2" charset="0"/>
                        </a:rPr>
                        <a:t>Khí</a:t>
                      </a:r>
                      <a:r>
                        <a:rPr lang="en-US" sz="2000" dirty="0">
                          <a:solidFill>
                            <a:srgbClr val="0070C0"/>
                          </a:solidFill>
                          <a:effectLst/>
                          <a:latin typeface="Roboto Condensed" panose="02000000000000000000" pitchFamily="2" charset="0"/>
                          <a:ea typeface="Roboto Condensed" panose="02000000000000000000" pitchFamily="2" charset="0"/>
                        </a:rPr>
                        <a:t> </a:t>
                      </a:r>
                      <a:r>
                        <a:rPr lang="en-US" sz="2000" dirty="0" err="1">
                          <a:solidFill>
                            <a:srgbClr val="0070C0"/>
                          </a:solidFill>
                          <a:effectLst/>
                          <a:latin typeface="Roboto Condensed" panose="02000000000000000000" pitchFamily="2" charset="0"/>
                          <a:ea typeface="Roboto Condensed" panose="02000000000000000000" pitchFamily="2" charset="0"/>
                        </a:rPr>
                        <a:t>hậu</a:t>
                      </a:r>
                      <a:endParaRPr lang="en-US" sz="2000" dirty="0">
                        <a:solidFill>
                          <a:srgbClr val="0070C0"/>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algn="just">
                        <a:lnSpc>
                          <a:spcPct val="120000"/>
                        </a:lnSpc>
                        <a:spcAft>
                          <a:spcPts val="200"/>
                        </a:spcAft>
                      </a:pPr>
                      <a:endParaRPr lang="en-US" sz="2000" dirty="0">
                        <a:solidFill>
                          <a:schemeClr val="bg1"/>
                        </a:solidFill>
                        <a:effectLst/>
                        <a:latin typeface="Roboto Condensed" panose="02000000000000000000" pitchFamily="2" charset="0"/>
                        <a:ea typeface="Roboto Condensed" panose="02000000000000000000" pitchFamily="2" charset="0"/>
                      </a:endParaRPr>
                    </a:p>
                  </a:txBody>
                  <a:tcPr marL="6350" marR="6350" marT="0" marB="0" anchor="b">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algn="just">
                        <a:lnSpc>
                          <a:spcPct val="120000"/>
                        </a:lnSpc>
                        <a:spcBef>
                          <a:spcPts val="400"/>
                        </a:spcBef>
                        <a:spcAft>
                          <a:spcPts val="200"/>
                        </a:spcAft>
                      </a:pPr>
                      <a:endParaRPr lang="en-US" sz="2000" dirty="0">
                        <a:solidFill>
                          <a:schemeClr val="bg1"/>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031953534"/>
                  </a:ext>
                </a:extLst>
              </a:tr>
            </a:tbl>
          </a:graphicData>
        </a:graphic>
      </p:graphicFrame>
      <p:sp>
        <p:nvSpPr>
          <p:cNvPr id="9" name="Hộp Văn bản 2">
            <a:extLst>
              <a:ext uri="{FF2B5EF4-FFF2-40B4-BE49-F238E27FC236}">
                <a16:creationId xmlns:a16="http://schemas.microsoft.com/office/drawing/2014/main" id="{DAE08466-14EF-7C97-A54E-EBF445AF54A2}"/>
              </a:ext>
            </a:extLst>
          </p:cNvPr>
          <p:cNvSpPr txBox="1"/>
          <p:nvPr/>
        </p:nvSpPr>
        <p:spPr>
          <a:xfrm>
            <a:off x="1436389" y="4283022"/>
            <a:ext cx="2212101" cy="1754326"/>
          </a:xfrm>
          <a:prstGeom prst="rect">
            <a:avLst/>
          </a:prstGeom>
          <a:noFill/>
        </p:spPr>
        <p:txBody>
          <a:bodyPr wrap="square">
            <a:spAutoFit/>
          </a:bodyPr>
          <a:lstStyle/>
          <a:p>
            <a:pPr algn="just"/>
            <a:r>
              <a:rPr lang="en-US" b="0" i="0" dirty="0">
                <a:solidFill>
                  <a:srgbClr val="000000"/>
                </a:solidFill>
                <a:effectLst/>
                <a:highlight>
                  <a:srgbClr val="FFFFFF"/>
                </a:highlight>
                <a:latin typeface="Roboto Condensed" panose="02000000000000000000" pitchFamily="2" charset="0"/>
                <a:ea typeface="Roboto Condensed" panose="02000000000000000000" pitchFamily="2" charset="0"/>
              </a:rPr>
              <a:t>-</a:t>
            </a:r>
            <a:r>
              <a:rPr lang="en-US" dirty="0">
                <a:solidFill>
                  <a:srgbClr val="000000"/>
                </a:solidFill>
                <a:latin typeface="Roboto Condensed" panose="02000000000000000000" pitchFamily="2" charset="0"/>
                <a:ea typeface="Roboto Condensed" panose="02000000000000000000" pitchFamily="2" charset="0"/>
              </a:rPr>
              <a:t> N</a:t>
            </a:r>
            <a:r>
              <a:rPr lang="vi-VN" dirty="0">
                <a:solidFill>
                  <a:srgbClr val="000000"/>
                </a:solidFill>
                <a:latin typeface="Roboto Condensed" panose="02000000000000000000" pitchFamily="2" charset="0"/>
                <a:ea typeface="Roboto Condensed" panose="02000000000000000000" pitchFamily="2" charset="0"/>
              </a:rPr>
              <a:t>hiệt đới ẩm gió mùa, nhiệt độ trung bình năm trên 23°C, lượng mưa từ 1500 - 2000 </a:t>
            </a:r>
            <a:r>
              <a:rPr lang="vi-VN" dirty="0" err="1">
                <a:solidFill>
                  <a:srgbClr val="000000"/>
                </a:solidFill>
                <a:latin typeface="Roboto Condensed" panose="02000000000000000000" pitchFamily="2" charset="0"/>
                <a:ea typeface="Roboto Condensed" panose="02000000000000000000" pitchFamily="2" charset="0"/>
              </a:rPr>
              <a:t>mm</a:t>
            </a:r>
            <a:r>
              <a:rPr lang="vi-VN" dirty="0">
                <a:solidFill>
                  <a:srgbClr val="000000"/>
                </a:solidFill>
                <a:latin typeface="Roboto Condensed" panose="02000000000000000000" pitchFamily="2" charset="0"/>
                <a:ea typeface="Roboto Condensed" panose="02000000000000000000" pitchFamily="2" charset="0"/>
              </a:rPr>
              <a:t>/năm, có một mùa đông lạnh.</a:t>
            </a:r>
            <a:endParaRPr lang="en-US" dirty="0">
              <a:latin typeface="Roboto Condensed" panose="02000000000000000000" pitchFamily="2" charset="0"/>
              <a:ea typeface="Roboto Condensed" panose="02000000000000000000" pitchFamily="2" charset="0"/>
            </a:endParaRPr>
          </a:p>
        </p:txBody>
      </p:sp>
      <p:sp>
        <p:nvSpPr>
          <p:cNvPr id="11" name="Hộp Văn bản 6">
            <a:extLst>
              <a:ext uri="{FF2B5EF4-FFF2-40B4-BE49-F238E27FC236}">
                <a16:creationId xmlns:a16="http://schemas.microsoft.com/office/drawing/2014/main" id="{559527E0-3D9E-406E-58FA-8356772A4441}"/>
              </a:ext>
            </a:extLst>
          </p:cNvPr>
          <p:cNvSpPr txBox="1"/>
          <p:nvPr/>
        </p:nvSpPr>
        <p:spPr>
          <a:xfrm>
            <a:off x="3703248" y="4312341"/>
            <a:ext cx="2423419" cy="1754326"/>
          </a:xfrm>
          <a:prstGeom prst="rect">
            <a:avLst/>
          </a:prstGeom>
          <a:noFill/>
        </p:spPr>
        <p:txBody>
          <a:bodyPr wrap="square">
            <a:spAutoFit/>
          </a:bodyPr>
          <a:lstStyle/>
          <a:p>
            <a:pPr algn="just"/>
            <a:r>
              <a:rPr lang="en-US" dirty="0">
                <a:solidFill>
                  <a:srgbClr val="C00000"/>
                </a:solidFill>
                <a:highlight>
                  <a:srgbClr val="FFFFFF"/>
                </a:highlight>
                <a:latin typeface="Roboto Condensed" panose="02000000000000000000" pitchFamily="2" charset="0"/>
                <a:ea typeface="Roboto Condensed" panose="02000000000000000000" pitchFamily="2" charset="0"/>
              </a:rPr>
              <a:t>=&gt; </a:t>
            </a:r>
            <a:r>
              <a:rPr lang="vi-VN" dirty="0">
                <a:solidFill>
                  <a:srgbClr val="C00000"/>
                </a:solidFill>
                <a:latin typeface="Roboto Condensed" panose="02000000000000000000" pitchFamily="2" charset="0"/>
                <a:ea typeface="Roboto Condensed" panose="02000000000000000000" pitchFamily="2" charset="0"/>
              </a:rPr>
              <a:t>Thuận lợi cho cây trồng, vật nuôi phát triển quanh năm, tạo điều kiện xen canh, tăng vụ, thế mạnh trồng cây ưa lạnh.</a:t>
            </a:r>
            <a:endParaRPr lang="en-US" dirty="0">
              <a:solidFill>
                <a:srgbClr val="C00000"/>
              </a:solidFill>
              <a:latin typeface="Roboto Condensed" panose="02000000000000000000" pitchFamily="2" charset="0"/>
              <a:ea typeface="Roboto Condensed" panose="02000000000000000000" pitchFamily="2" charset="0"/>
            </a:endParaRPr>
          </a:p>
        </p:txBody>
      </p:sp>
      <p:graphicFrame>
        <p:nvGraphicFramePr>
          <p:cNvPr id="12" name="Bảng 4">
            <a:extLst>
              <a:ext uri="{FF2B5EF4-FFF2-40B4-BE49-F238E27FC236}">
                <a16:creationId xmlns:a16="http://schemas.microsoft.com/office/drawing/2014/main" id="{FE091FFA-2CD9-E341-A698-B9C50E5A3EB5}"/>
              </a:ext>
            </a:extLst>
          </p:cNvPr>
          <p:cNvGraphicFramePr>
            <a:graphicFrameLocks noGrp="1"/>
          </p:cNvGraphicFramePr>
          <p:nvPr>
            <p:extLst>
              <p:ext uri="{D42A27DB-BD31-4B8C-83A1-F6EECF244321}">
                <p14:modId xmlns:p14="http://schemas.microsoft.com/office/powerpoint/2010/main" val="2179606079"/>
              </p:ext>
            </p:extLst>
          </p:nvPr>
        </p:nvGraphicFramePr>
        <p:xfrm>
          <a:off x="6468286" y="846834"/>
          <a:ext cx="5579938" cy="2910957"/>
        </p:xfrm>
        <a:graphic>
          <a:graphicData uri="http://schemas.openxmlformats.org/drawingml/2006/table">
            <a:tbl>
              <a:tblPr firstRow="1" firstCol="1" bandRow="1">
                <a:tableStyleId>{5A111915-BE36-4E01-A7E5-04B1672EAD32}</a:tableStyleId>
              </a:tblPr>
              <a:tblGrid>
                <a:gridCol w="981128">
                  <a:extLst>
                    <a:ext uri="{9D8B030D-6E8A-4147-A177-3AD203B41FA5}">
                      <a16:colId xmlns:a16="http://schemas.microsoft.com/office/drawing/2014/main" val="4187000393"/>
                    </a:ext>
                  </a:extLst>
                </a:gridCol>
                <a:gridCol w="2218429">
                  <a:extLst>
                    <a:ext uri="{9D8B030D-6E8A-4147-A177-3AD203B41FA5}">
                      <a16:colId xmlns:a16="http://schemas.microsoft.com/office/drawing/2014/main" val="2421508419"/>
                    </a:ext>
                  </a:extLst>
                </a:gridCol>
                <a:gridCol w="2380381">
                  <a:extLst>
                    <a:ext uri="{9D8B030D-6E8A-4147-A177-3AD203B41FA5}">
                      <a16:colId xmlns:a16="http://schemas.microsoft.com/office/drawing/2014/main" val="2855889848"/>
                    </a:ext>
                  </a:extLst>
                </a:gridCol>
              </a:tblGrid>
              <a:tr h="510762">
                <a:tc>
                  <a:txBody>
                    <a:bodyPr/>
                    <a:lstStyle/>
                    <a:p>
                      <a:pPr indent="139700" algn="ctr">
                        <a:lnSpc>
                          <a:spcPct val="124000"/>
                        </a:lnSpc>
                        <a:spcAft>
                          <a:spcPts val="200"/>
                        </a:spcAft>
                      </a:pPr>
                      <a:r>
                        <a:rPr lang="en-US" sz="2000" dirty="0" err="1">
                          <a:solidFill>
                            <a:schemeClr val="bg1"/>
                          </a:solidFill>
                          <a:effectLst/>
                          <a:latin typeface="Roboto Condensed" panose="02000000000000000000" pitchFamily="2" charset="0"/>
                          <a:ea typeface="Roboto Condensed" panose="02000000000000000000" pitchFamily="2" charset="0"/>
                        </a:rPr>
                        <a:t>Nhân</a:t>
                      </a:r>
                      <a:r>
                        <a:rPr lang="en-US" sz="2000" dirty="0">
                          <a:solidFill>
                            <a:schemeClr val="bg1"/>
                          </a:solidFill>
                          <a:effectLst/>
                          <a:latin typeface="Roboto Condensed" panose="02000000000000000000" pitchFamily="2" charset="0"/>
                          <a:ea typeface="Roboto Condensed" panose="02000000000000000000" pitchFamily="2" charset="0"/>
                        </a:rPr>
                        <a:t> </a:t>
                      </a:r>
                      <a:r>
                        <a:rPr lang="en-US" sz="2000" dirty="0" err="1">
                          <a:solidFill>
                            <a:schemeClr val="bg1"/>
                          </a:solidFill>
                          <a:effectLst/>
                          <a:latin typeface="Roboto Condensed" panose="02000000000000000000" pitchFamily="2" charset="0"/>
                          <a:ea typeface="Roboto Condensed" panose="02000000000000000000" pitchFamily="2" charset="0"/>
                        </a:rPr>
                        <a:t>tố</a:t>
                      </a:r>
                      <a:endParaRPr lang="en-US" sz="2000" dirty="0">
                        <a:solidFill>
                          <a:schemeClr val="bg1"/>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solidFill>
                  </a:tcPr>
                </a:tc>
                <a:tc>
                  <a:txBody>
                    <a:bodyPr/>
                    <a:lstStyle/>
                    <a:p>
                      <a:pPr algn="ctr">
                        <a:lnSpc>
                          <a:spcPct val="124000"/>
                        </a:lnSpc>
                        <a:spcAft>
                          <a:spcPts val="200"/>
                        </a:spcAft>
                      </a:pPr>
                      <a:r>
                        <a:rPr lang="en-US" sz="2000" dirty="0">
                          <a:solidFill>
                            <a:schemeClr val="bg1"/>
                          </a:solidFill>
                          <a:effectLst/>
                          <a:latin typeface="Roboto Condensed" panose="02000000000000000000" pitchFamily="2" charset="0"/>
                          <a:ea typeface="Roboto Condensed" panose="02000000000000000000" pitchFamily="2" charset="0"/>
                        </a:rPr>
                        <a:t>Đặc </a:t>
                      </a:r>
                      <a:r>
                        <a:rPr lang="en-US" sz="2000" dirty="0" err="1">
                          <a:solidFill>
                            <a:schemeClr val="bg1"/>
                          </a:solidFill>
                          <a:effectLst/>
                          <a:latin typeface="Roboto Condensed" panose="02000000000000000000" pitchFamily="2" charset="0"/>
                          <a:ea typeface="Roboto Condensed" panose="02000000000000000000" pitchFamily="2" charset="0"/>
                        </a:rPr>
                        <a:t>điểm</a:t>
                      </a:r>
                      <a:r>
                        <a:rPr lang="en-US" sz="2000" dirty="0">
                          <a:solidFill>
                            <a:schemeClr val="bg1"/>
                          </a:solidFill>
                          <a:effectLst/>
                          <a:latin typeface="Roboto Condensed" panose="02000000000000000000" pitchFamily="2" charset="0"/>
                          <a:ea typeface="Roboto Condensed" panose="02000000000000000000" pitchFamily="2" charset="0"/>
                        </a:rPr>
                        <a:t> </a:t>
                      </a: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solidFill>
                  </a:tcPr>
                </a:tc>
                <a:tc>
                  <a:txBody>
                    <a:bodyPr/>
                    <a:lstStyle/>
                    <a:p>
                      <a:pPr algn="ctr">
                        <a:lnSpc>
                          <a:spcPct val="124000"/>
                        </a:lnSpc>
                        <a:spcAft>
                          <a:spcPts val="200"/>
                        </a:spcAft>
                      </a:pPr>
                      <a:r>
                        <a:rPr lang="en-US" sz="2000" b="1" dirty="0">
                          <a:solidFill>
                            <a:schemeClr val="bg1"/>
                          </a:solidFill>
                          <a:effectLst/>
                          <a:latin typeface="Roboto Condensed" panose="02000000000000000000" pitchFamily="2" charset="0"/>
                          <a:ea typeface="Roboto Condensed" panose="02000000000000000000" pitchFamily="2" charset="0"/>
                        </a:rPr>
                        <a:t>Thế </a:t>
                      </a:r>
                      <a:r>
                        <a:rPr lang="en-US" sz="2000" b="1" dirty="0" err="1">
                          <a:solidFill>
                            <a:schemeClr val="bg1"/>
                          </a:solidFill>
                          <a:effectLst/>
                          <a:latin typeface="Roboto Condensed" panose="02000000000000000000" pitchFamily="2" charset="0"/>
                          <a:ea typeface="Roboto Condensed" panose="02000000000000000000" pitchFamily="2" charset="0"/>
                        </a:rPr>
                        <a:t>mạnh</a:t>
                      </a:r>
                      <a:r>
                        <a:rPr lang="en-US" sz="2000" b="1" dirty="0">
                          <a:solidFill>
                            <a:schemeClr val="bg1"/>
                          </a:solidFill>
                          <a:effectLst/>
                          <a:latin typeface="Roboto Condensed" panose="02000000000000000000" pitchFamily="2" charset="0"/>
                          <a:ea typeface="Roboto Condensed" panose="02000000000000000000" pitchFamily="2" charset="0"/>
                        </a:rPr>
                        <a:t> </a:t>
                      </a:r>
                      <a:endParaRPr lang="en-US" sz="2000" dirty="0">
                        <a:solidFill>
                          <a:schemeClr val="bg1"/>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rgbClr val="0070C0"/>
                    </a:solidFill>
                  </a:tcPr>
                </a:tc>
                <a:extLst>
                  <a:ext uri="{0D108BD9-81ED-4DB2-BD59-A6C34878D82A}">
                    <a16:rowId xmlns:a16="http://schemas.microsoft.com/office/drawing/2014/main" val="3246298172"/>
                  </a:ext>
                </a:extLst>
              </a:tr>
              <a:tr h="2400195">
                <a:tc>
                  <a:txBody>
                    <a:bodyPr/>
                    <a:lstStyle/>
                    <a:p>
                      <a:pPr algn="ctr">
                        <a:lnSpc>
                          <a:spcPct val="124000"/>
                        </a:lnSpc>
                        <a:spcAft>
                          <a:spcPts val="200"/>
                        </a:spcAft>
                      </a:pPr>
                      <a:r>
                        <a:rPr lang="en-US" sz="2000" dirty="0" err="1">
                          <a:solidFill>
                            <a:srgbClr val="0070C0"/>
                          </a:solidFill>
                          <a:effectLst/>
                          <a:latin typeface="Roboto Condensed" panose="02000000000000000000" pitchFamily="2" charset="0"/>
                          <a:ea typeface="Roboto Condensed" panose="02000000000000000000" pitchFamily="2" charset="0"/>
                        </a:rPr>
                        <a:t>Nước</a:t>
                      </a:r>
                      <a:endParaRPr lang="en-US" sz="2000" dirty="0">
                        <a:solidFill>
                          <a:srgbClr val="0070C0"/>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just">
                        <a:lnSpc>
                          <a:spcPct val="120000"/>
                        </a:lnSpc>
                        <a:spcAft>
                          <a:spcPts val="200"/>
                        </a:spcAft>
                      </a:pPr>
                      <a:endParaRPr lang="en-US" sz="2000" dirty="0">
                        <a:solidFill>
                          <a:schemeClr val="bg1"/>
                        </a:solidFill>
                        <a:effectLst/>
                        <a:latin typeface="Roboto Condensed" panose="02000000000000000000" pitchFamily="2" charset="0"/>
                        <a:ea typeface="Roboto Condensed" panose="02000000000000000000" pitchFamily="2" charset="0"/>
                      </a:endParaRPr>
                    </a:p>
                  </a:txBody>
                  <a:tcPr marL="6350" marR="6350" marT="0" marB="0" anchor="b">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tc>
                  <a:txBody>
                    <a:bodyPr/>
                    <a:lstStyle/>
                    <a:p>
                      <a:pPr algn="just">
                        <a:lnSpc>
                          <a:spcPct val="120000"/>
                        </a:lnSpc>
                        <a:spcBef>
                          <a:spcPts val="400"/>
                        </a:spcBef>
                        <a:spcAft>
                          <a:spcPts val="200"/>
                        </a:spcAft>
                      </a:pPr>
                      <a:endParaRPr lang="en-US" sz="2000" dirty="0">
                        <a:solidFill>
                          <a:schemeClr val="bg1"/>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031953534"/>
                  </a:ext>
                </a:extLst>
              </a:tr>
            </a:tbl>
          </a:graphicData>
        </a:graphic>
      </p:graphicFrame>
      <p:sp>
        <p:nvSpPr>
          <p:cNvPr id="13" name="Hộp Văn bản 2">
            <a:extLst>
              <a:ext uri="{FF2B5EF4-FFF2-40B4-BE49-F238E27FC236}">
                <a16:creationId xmlns:a16="http://schemas.microsoft.com/office/drawing/2014/main" id="{DAE08466-14EF-7C97-A54E-EBF445AF54A2}"/>
              </a:ext>
            </a:extLst>
          </p:cNvPr>
          <p:cNvSpPr txBox="1"/>
          <p:nvPr/>
        </p:nvSpPr>
        <p:spPr>
          <a:xfrm>
            <a:off x="7524848" y="1385256"/>
            <a:ext cx="2068854" cy="2308324"/>
          </a:xfrm>
          <a:prstGeom prst="rect">
            <a:avLst/>
          </a:prstGeom>
          <a:noFill/>
        </p:spPr>
        <p:txBody>
          <a:bodyPr wrap="square">
            <a:spAutoFit/>
          </a:bodyPr>
          <a:lstStyle/>
          <a:p>
            <a:pPr algn="just"/>
            <a:r>
              <a:rPr lang="en-US" dirty="0">
                <a:solidFill>
                  <a:srgbClr val="000000"/>
                </a:solidFill>
                <a:latin typeface="Roboto Condensed" panose="02000000000000000000" pitchFamily="2" charset="0"/>
                <a:ea typeface="Roboto Condensed" panose="02000000000000000000" pitchFamily="2" charset="0"/>
              </a:rPr>
              <a:t>- M</a:t>
            </a:r>
            <a:r>
              <a:rPr lang="vi-VN" dirty="0" err="1">
                <a:solidFill>
                  <a:srgbClr val="000000"/>
                </a:solidFill>
                <a:latin typeface="Roboto Condensed" panose="02000000000000000000" pitchFamily="2" charset="0"/>
                <a:ea typeface="Roboto Condensed" panose="02000000000000000000" pitchFamily="2" charset="0"/>
              </a:rPr>
              <a:t>ạng</a:t>
            </a:r>
            <a:r>
              <a:rPr lang="vi-VN" dirty="0">
                <a:solidFill>
                  <a:srgbClr val="000000"/>
                </a:solidFill>
                <a:latin typeface="Roboto Condensed" panose="02000000000000000000" pitchFamily="2" charset="0"/>
                <a:ea typeface="Roboto Condensed" panose="02000000000000000000" pitchFamily="2" charset="0"/>
              </a:rPr>
              <a:t> lưới sông ngòi dày đặc</a:t>
            </a:r>
            <a:r>
              <a:rPr lang="en-US" dirty="0">
                <a:solidFill>
                  <a:srgbClr val="000000"/>
                </a:solidFill>
                <a:latin typeface="Roboto Condensed" panose="02000000000000000000" pitchFamily="2" charset="0"/>
                <a:ea typeface="Roboto Condensed" panose="02000000000000000000" pitchFamily="2" charset="0"/>
              </a:rPr>
              <a:t>, </a:t>
            </a:r>
            <a:r>
              <a:rPr lang="vi-VN" dirty="0">
                <a:solidFill>
                  <a:srgbClr val="000000"/>
                </a:solidFill>
                <a:latin typeface="Roboto Condensed" panose="02000000000000000000" pitchFamily="2" charset="0"/>
                <a:ea typeface="Roboto Condensed" panose="02000000000000000000" pitchFamily="2" charset="0"/>
              </a:rPr>
              <a:t>nhiều hồ, vùng trũng</a:t>
            </a:r>
            <a:r>
              <a:rPr lang="en-US" dirty="0">
                <a:solidFill>
                  <a:srgbClr val="000000"/>
                </a:solidFill>
                <a:latin typeface="Roboto Condensed" panose="02000000000000000000" pitchFamily="2" charset="0"/>
                <a:ea typeface="Roboto Condensed" panose="02000000000000000000" pitchFamily="2" charset="0"/>
              </a:rPr>
              <a:t>, …</a:t>
            </a:r>
          </a:p>
          <a:p>
            <a:pPr algn="just"/>
            <a:endParaRPr lang="en-US" dirty="0">
              <a:solidFill>
                <a:srgbClr val="000000"/>
              </a:solidFill>
              <a:latin typeface="Roboto Condensed" panose="02000000000000000000" pitchFamily="2" charset="0"/>
              <a:ea typeface="Roboto Condensed" panose="02000000000000000000" pitchFamily="2" charset="0"/>
            </a:endParaRPr>
          </a:p>
          <a:p>
            <a:pPr algn="just"/>
            <a:r>
              <a:rPr lang="en-US" dirty="0">
                <a:solidFill>
                  <a:srgbClr val="000000"/>
                </a:solidFill>
                <a:latin typeface="Roboto Condensed" panose="02000000000000000000" pitchFamily="2" charset="0"/>
                <a:ea typeface="Roboto Condensed" panose="02000000000000000000" pitchFamily="2" charset="0"/>
              </a:rPr>
              <a:t>- </a:t>
            </a:r>
            <a:r>
              <a:rPr lang="vi-VN" dirty="0">
                <a:solidFill>
                  <a:srgbClr val="000000"/>
                </a:solidFill>
                <a:latin typeface="Roboto Condensed" panose="02000000000000000000" pitchFamily="2" charset="0"/>
                <a:ea typeface="Roboto Condensed" panose="02000000000000000000" pitchFamily="2" charset="0"/>
              </a:rPr>
              <a:t>Nguồn nước khoáng ở Quảng Ninh, Ninh Bình, Thái Bình</a:t>
            </a:r>
            <a:r>
              <a:rPr lang="en-US" dirty="0">
                <a:solidFill>
                  <a:srgbClr val="000000"/>
                </a:solidFill>
                <a:latin typeface="Roboto Condensed" panose="02000000000000000000" pitchFamily="2" charset="0"/>
                <a:ea typeface="Roboto Condensed" panose="02000000000000000000" pitchFamily="2" charset="0"/>
              </a:rPr>
              <a:t>.</a:t>
            </a:r>
            <a:endParaRPr lang="en-US" b="0" i="0" dirty="0">
              <a:solidFill>
                <a:srgbClr val="000000"/>
              </a:solidFill>
              <a:effectLst/>
              <a:highlight>
                <a:srgbClr val="FFFFFF"/>
              </a:highlight>
              <a:latin typeface="Roboto Condensed" panose="02000000000000000000" pitchFamily="2" charset="0"/>
              <a:ea typeface="Roboto Condensed" panose="02000000000000000000" pitchFamily="2" charset="0"/>
            </a:endParaRPr>
          </a:p>
        </p:txBody>
      </p:sp>
      <p:sp>
        <p:nvSpPr>
          <p:cNvPr id="14" name="Hộp Văn bản 6">
            <a:extLst>
              <a:ext uri="{FF2B5EF4-FFF2-40B4-BE49-F238E27FC236}">
                <a16:creationId xmlns:a16="http://schemas.microsoft.com/office/drawing/2014/main" id="{559527E0-3D9E-406E-58FA-8356772A4441}"/>
              </a:ext>
            </a:extLst>
          </p:cNvPr>
          <p:cNvSpPr txBox="1"/>
          <p:nvPr/>
        </p:nvSpPr>
        <p:spPr>
          <a:xfrm>
            <a:off x="9711006" y="1415989"/>
            <a:ext cx="2159348" cy="2031325"/>
          </a:xfrm>
          <a:prstGeom prst="rect">
            <a:avLst/>
          </a:prstGeom>
          <a:noFill/>
        </p:spPr>
        <p:txBody>
          <a:bodyPr wrap="square">
            <a:spAutoFit/>
          </a:bodyPr>
          <a:lstStyle/>
          <a:p>
            <a:pPr marL="285750" indent="-285750" algn="just">
              <a:buFont typeface="Symbol" panose="05050102010706020507" pitchFamily="18" charset="2"/>
              <a:buChar char="Þ"/>
            </a:pPr>
            <a:r>
              <a:rPr lang="en-US" dirty="0">
                <a:solidFill>
                  <a:srgbClr val="C00000"/>
                </a:solidFill>
                <a:latin typeface="Roboto Condensed" panose="02000000000000000000" pitchFamily="2" charset="0"/>
                <a:ea typeface="Roboto Condensed" panose="02000000000000000000" pitchFamily="2" charset="0"/>
              </a:rPr>
              <a:t>T</a:t>
            </a:r>
            <a:r>
              <a:rPr lang="vi-VN" dirty="0" err="1">
                <a:solidFill>
                  <a:srgbClr val="C00000"/>
                </a:solidFill>
                <a:latin typeface="Roboto Condensed" panose="02000000000000000000" pitchFamily="2" charset="0"/>
                <a:ea typeface="Roboto Condensed" panose="02000000000000000000" pitchFamily="2" charset="0"/>
              </a:rPr>
              <a:t>huận</a:t>
            </a:r>
            <a:r>
              <a:rPr lang="vi-VN" dirty="0">
                <a:solidFill>
                  <a:srgbClr val="C00000"/>
                </a:solidFill>
                <a:latin typeface="Roboto Condensed" panose="02000000000000000000" pitchFamily="2" charset="0"/>
                <a:ea typeface="Roboto Condensed" panose="02000000000000000000" pitchFamily="2" charset="0"/>
              </a:rPr>
              <a:t> lợi sản xuất nông nghiệp và nuôi trồng thủy sản nước ngọt. </a:t>
            </a:r>
            <a:endParaRPr lang="en-US" dirty="0">
              <a:solidFill>
                <a:srgbClr val="C00000"/>
              </a:solidFill>
              <a:latin typeface="Roboto Condensed" panose="02000000000000000000" pitchFamily="2" charset="0"/>
              <a:ea typeface="Roboto Condensed" panose="02000000000000000000" pitchFamily="2" charset="0"/>
            </a:endParaRPr>
          </a:p>
          <a:p>
            <a:pPr marL="285750" indent="-285750" algn="just">
              <a:buFont typeface="Symbol" panose="05050102010706020507" pitchFamily="18" charset="2"/>
              <a:buChar char="Þ"/>
            </a:pPr>
            <a:r>
              <a:rPr lang="en-US" dirty="0" err="1">
                <a:solidFill>
                  <a:srgbClr val="C00000"/>
                </a:solidFill>
                <a:latin typeface="Roboto Condensed" panose="02000000000000000000" pitchFamily="2" charset="0"/>
                <a:ea typeface="Roboto Condensed" panose="02000000000000000000" pitchFamily="2" charset="0"/>
              </a:rPr>
              <a:t>Sản</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xuất</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đồ</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uống</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và</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phát</a:t>
            </a:r>
            <a:r>
              <a:rPr lang="en-US" dirty="0">
                <a:solidFill>
                  <a:srgbClr val="C00000"/>
                </a:solidFill>
                <a:latin typeface="Roboto Condensed" panose="02000000000000000000" pitchFamily="2" charset="0"/>
                <a:ea typeface="Roboto Condensed" panose="02000000000000000000" pitchFamily="2" charset="0"/>
              </a:rPr>
              <a:t> </a:t>
            </a:r>
            <a:r>
              <a:rPr lang="en-US" dirty="0" err="1">
                <a:solidFill>
                  <a:srgbClr val="C00000"/>
                </a:solidFill>
                <a:latin typeface="Roboto Condensed" panose="02000000000000000000" pitchFamily="2" charset="0"/>
                <a:ea typeface="Roboto Condensed" panose="02000000000000000000" pitchFamily="2" charset="0"/>
              </a:rPr>
              <a:t>triển</a:t>
            </a:r>
            <a:r>
              <a:rPr lang="en-US" dirty="0">
                <a:solidFill>
                  <a:srgbClr val="C00000"/>
                </a:solidFill>
                <a:latin typeface="Roboto Condensed" panose="02000000000000000000" pitchFamily="2" charset="0"/>
                <a:ea typeface="Roboto Condensed" panose="02000000000000000000" pitchFamily="2" charset="0"/>
              </a:rPr>
              <a:t> du </a:t>
            </a:r>
            <a:r>
              <a:rPr lang="en-US" dirty="0" err="1">
                <a:solidFill>
                  <a:srgbClr val="C00000"/>
                </a:solidFill>
                <a:latin typeface="Roboto Condensed" panose="02000000000000000000" pitchFamily="2" charset="0"/>
                <a:ea typeface="Roboto Condensed" panose="02000000000000000000" pitchFamily="2" charset="0"/>
              </a:rPr>
              <a:t>lịch</a:t>
            </a:r>
            <a:r>
              <a:rPr lang="en-US" dirty="0">
                <a:solidFill>
                  <a:srgbClr val="C00000"/>
                </a:solidFill>
                <a:latin typeface="Roboto Condensed" panose="02000000000000000000" pitchFamily="2" charset="0"/>
                <a:ea typeface="Roboto Condensed" panose="02000000000000000000" pitchFamily="2" charset="0"/>
              </a:rPr>
              <a:t>.</a:t>
            </a:r>
          </a:p>
        </p:txBody>
      </p:sp>
      <p:graphicFrame>
        <p:nvGraphicFramePr>
          <p:cNvPr id="15" name="Bảng 4">
            <a:extLst>
              <a:ext uri="{FF2B5EF4-FFF2-40B4-BE49-F238E27FC236}">
                <a16:creationId xmlns:a16="http://schemas.microsoft.com/office/drawing/2014/main" id="{FE091FFA-2CD9-E341-A698-B9C50E5A3EB5}"/>
              </a:ext>
            </a:extLst>
          </p:cNvPr>
          <p:cNvGraphicFramePr>
            <a:graphicFrameLocks noGrp="1"/>
          </p:cNvGraphicFramePr>
          <p:nvPr>
            <p:extLst>
              <p:ext uri="{D42A27DB-BD31-4B8C-83A1-F6EECF244321}">
                <p14:modId xmlns:p14="http://schemas.microsoft.com/office/powerpoint/2010/main" val="4234785394"/>
              </p:ext>
            </p:extLst>
          </p:nvPr>
        </p:nvGraphicFramePr>
        <p:xfrm>
          <a:off x="6468286" y="4083027"/>
          <a:ext cx="5654335" cy="2400195"/>
        </p:xfrm>
        <a:graphic>
          <a:graphicData uri="http://schemas.openxmlformats.org/drawingml/2006/table">
            <a:tbl>
              <a:tblPr firstRow="1" firstCol="1" bandRow="1">
                <a:tableStyleId>{5A111915-BE36-4E01-A7E5-04B1672EAD32}</a:tableStyleId>
              </a:tblPr>
              <a:tblGrid>
                <a:gridCol w="981129">
                  <a:extLst>
                    <a:ext uri="{9D8B030D-6E8A-4147-A177-3AD203B41FA5}">
                      <a16:colId xmlns:a16="http://schemas.microsoft.com/office/drawing/2014/main" val="4187000393"/>
                    </a:ext>
                  </a:extLst>
                </a:gridCol>
                <a:gridCol w="2508620">
                  <a:extLst>
                    <a:ext uri="{9D8B030D-6E8A-4147-A177-3AD203B41FA5}">
                      <a16:colId xmlns:a16="http://schemas.microsoft.com/office/drawing/2014/main" val="2421508419"/>
                    </a:ext>
                  </a:extLst>
                </a:gridCol>
                <a:gridCol w="2164586">
                  <a:extLst>
                    <a:ext uri="{9D8B030D-6E8A-4147-A177-3AD203B41FA5}">
                      <a16:colId xmlns:a16="http://schemas.microsoft.com/office/drawing/2014/main" val="2855889848"/>
                    </a:ext>
                  </a:extLst>
                </a:gridCol>
              </a:tblGrid>
              <a:tr h="2400195">
                <a:tc>
                  <a:txBody>
                    <a:bodyPr/>
                    <a:lstStyle/>
                    <a:p>
                      <a:pPr algn="ctr">
                        <a:lnSpc>
                          <a:spcPct val="124000"/>
                        </a:lnSpc>
                        <a:spcAft>
                          <a:spcPts val="200"/>
                        </a:spcAft>
                      </a:pPr>
                      <a:r>
                        <a:rPr lang="en-US" sz="2000" dirty="0">
                          <a:solidFill>
                            <a:srgbClr val="0070C0"/>
                          </a:solidFill>
                          <a:effectLst/>
                          <a:latin typeface="Roboto Condensed" panose="02000000000000000000" pitchFamily="2" charset="0"/>
                          <a:ea typeface="Roboto Condensed" panose="02000000000000000000" pitchFamily="2" charset="0"/>
                        </a:rPr>
                        <a:t>Sinh </a:t>
                      </a:r>
                      <a:r>
                        <a:rPr lang="en-US" sz="2000" dirty="0" err="1">
                          <a:solidFill>
                            <a:srgbClr val="0070C0"/>
                          </a:solidFill>
                          <a:effectLst/>
                          <a:latin typeface="Roboto Condensed" panose="02000000000000000000" pitchFamily="2" charset="0"/>
                          <a:ea typeface="Roboto Condensed" panose="02000000000000000000" pitchFamily="2" charset="0"/>
                        </a:rPr>
                        <a:t>vật</a:t>
                      </a:r>
                      <a:endParaRPr lang="en-US" sz="2000" dirty="0">
                        <a:solidFill>
                          <a:srgbClr val="0070C0"/>
                        </a:solidFill>
                        <a:effectLst/>
                        <a:latin typeface="Roboto Condensed" panose="02000000000000000000" pitchFamily="2" charset="0"/>
                        <a:ea typeface="Roboto Condensed" panose="02000000000000000000" pitchFamily="2" charset="0"/>
                      </a:endParaRPr>
                    </a:p>
                  </a:txBody>
                  <a:tcPr marL="6350" marR="6350"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algn="just">
                        <a:lnSpc>
                          <a:spcPct val="120000"/>
                        </a:lnSpc>
                        <a:spcAft>
                          <a:spcPts val="200"/>
                        </a:spcAft>
                      </a:pPr>
                      <a:endParaRPr lang="en-US" sz="2000" dirty="0">
                        <a:solidFill>
                          <a:schemeClr val="bg1"/>
                        </a:solidFill>
                        <a:effectLst/>
                        <a:latin typeface="Roboto Condensed" panose="02000000000000000000" pitchFamily="2" charset="0"/>
                        <a:ea typeface="Roboto Condensed" panose="02000000000000000000" pitchFamily="2" charset="0"/>
                      </a:endParaRPr>
                    </a:p>
                  </a:txBody>
                  <a:tcPr marL="6350" marR="6350" marT="0" marB="0" anchor="b">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tc>
                  <a:txBody>
                    <a:bodyPr/>
                    <a:lstStyle/>
                    <a:p>
                      <a:pPr algn="just">
                        <a:lnSpc>
                          <a:spcPct val="120000"/>
                        </a:lnSpc>
                        <a:spcBef>
                          <a:spcPts val="400"/>
                        </a:spcBef>
                        <a:spcAft>
                          <a:spcPts val="200"/>
                        </a:spcAft>
                      </a:pPr>
                      <a:endParaRPr lang="en-US" sz="2000" dirty="0">
                        <a:solidFill>
                          <a:schemeClr val="bg1"/>
                        </a:solidFill>
                        <a:effectLst/>
                        <a:latin typeface="Roboto Condensed" panose="02000000000000000000" pitchFamily="2" charset="0"/>
                        <a:ea typeface="Roboto Condensed" panose="02000000000000000000" pitchFamily="2" charset="0"/>
                      </a:endParaRPr>
                    </a:p>
                  </a:txBody>
                  <a:tcPr marL="6350" marR="6350" marT="0" marB="0">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031953534"/>
                  </a:ext>
                </a:extLst>
              </a:tr>
            </a:tbl>
          </a:graphicData>
        </a:graphic>
      </p:graphicFrame>
      <p:sp>
        <p:nvSpPr>
          <p:cNvPr id="16" name="Hộp Văn bản 6">
            <a:extLst>
              <a:ext uri="{FF2B5EF4-FFF2-40B4-BE49-F238E27FC236}">
                <a16:creationId xmlns:a16="http://schemas.microsoft.com/office/drawing/2014/main" id="{559527E0-3D9E-406E-58FA-8356772A4441}"/>
              </a:ext>
            </a:extLst>
          </p:cNvPr>
          <p:cNvSpPr txBox="1"/>
          <p:nvPr/>
        </p:nvSpPr>
        <p:spPr>
          <a:xfrm>
            <a:off x="10043637" y="4173842"/>
            <a:ext cx="1994208" cy="923330"/>
          </a:xfrm>
          <a:prstGeom prst="rect">
            <a:avLst/>
          </a:prstGeom>
          <a:noFill/>
        </p:spPr>
        <p:txBody>
          <a:bodyPr wrap="square">
            <a:spAutoFit/>
          </a:bodyPr>
          <a:lstStyle/>
          <a:p>
            <a:pPr algn="just"/>
            <a:r>
              <a:rPr lang="en-US" dirty="0">
                <a:solidFill>
                  <a:srgbClr val="C00000"/>
                </a:solidFill>
                <a:highlight>
                  <a:srgbClr val="FFFFFF"/>
                </a:highlight>
                <a:latin typeface="Roboto Condensed" panose="02000000000000000000" pitchFamily="2" charset="0"/>
                <a:ea typeface="Roboto Condensed" panose="02000000000000000000" pitchFamily="2" charset="0"/>
              </a:rPr>
              <a:t>=&gt; Là </a:t>
            </a:r>
            <a:r>
              <a:rPr lang="vi-VN" dirty="0">
                <a:solidFill>
                  <a:srgbClr val="C00000"/>
                </a:solidFill>
                <a:highlight>
                  <a:srgbClr val="FFFFFF"/>
                </a:highlight>
                <a:latin typeface="Roboto Condensed" panose="02000000000000000000" pitchFamily="2" charset="0"/>
                <a:ea typeface="Roboto Condensed" panose="02000000000000000000" pitchFamily="2" charset="0"/>
              </a:rPr>
              <a:t>nơi bảo tồn các loài sinh vật tự nhiên.</a:t>
            </a:r>
            <a:r>
              <a:rPr lang="en-US" dirty="0">
                <a:solidFill>
                  <a:srgbClr val="C00000"/>
                </a:solidFill>
                <a:highlight>
                  <a:srgbClr val="FFFFFF"/>
                </a:highlight>
                <a:latin typeface="Roboto Condensed" panose="02000000000000000000" pitchFamily="2" charset="0"/>
                <a:ea typeface="Roboto Condensed" panose="02000000000000000000" pitchFamily="2" charset="0"/>
              </a:rPr>
              <a:t> </a:t>
            </a:r>
            <a:endParaRPr lang="en-US" dirty="0">
              <a:solidFill>
                <a:srgbClr val="C00000"/>
              </a:solidFill>
              <a:latin typeface="Roboto Condensed" panose="02000000000000000000" pitchFamily="2" charset="0"/>
              <a:ea typeface="Roboto Condensed" panose="02000000000000000000" pitchFamily="2" charset="0"/>
            </a:endParaRPr>
          </a:p>
        </p:txBody>
      </p:sp>
      <p:sp>
        <p:nvSpPr>
          <p:cNvPr id="17" name="Hộp Văn bản 2">
            <a:extLst>
              <a:ext uri="{FF2B5EF4-FFF2-40B4-BE49-F238E27FC236}">
                <a16:creationId xmlns:a16="http://schemas.microsoft.com/office/drawing/2014/main" id="{DAE08466-14EF-7C97-A54E-EBF445AF54A2}"/>
              </a:ext>
            </a:extLst>
          </p:cNvPr>
          <p:cNvSpPr txBox="1"/>
          <p:nvPr/>
        </p:nvSpPr>
        <p:spPr>
          <a:xfrm>
            <a:off x="7462630" y="4173842"/>
            <a:ext cx="2332500" cy="2031325"/>
          </a:xfrm>
          <a:prstGeom prst="rect">
            <a:avLst/>
          </a:prstGeom>
          <a:noFill/>
        </p:spPr>
        <p:txBody>
          <a:bodyPr wrap="square">
            <a:spAutoFit/>
          </a:bodyPr>
          <a:lstStyle/>
          <a:p>
            <a:pPr algn="just"/>
            <a:r>
              <a:rPr lang="en-US" dirty="0">
                <a:solidFill>
                  <a:srgbClr val="000000"/>
                </a:solidFill>
                <a:highlight>
                  <a:srgbClr val="FFFFFF"/>
                </a:highlight>
                <a:latin typeface="Roboto Condensed" panose="02000000000000000000" pitchFamily="2" charset="0"/>
                <a:ea typeface="Roboto Condensed" panose="02000000000000000000" pitchFamily="2" charset="0"/>
              </a:rPr>
              <a:t>-</a:t>
            </a:r>
            <a:r>
              <a:rPr lang="en-US" dirty="0">
                <a:solidFill>
                  <a:srgbClr val="000000"/>
                </a:solidFill>
                <a:latin typeface="Roboto Condensed" panose="02000000000000000000" pitchFamily="2" charset="0"/>
                <a:ea typeface="Roboto Condensed" panose="02000000000000000000" pitchFamily="2" charset="0"/>
              </a:rPr>
              <a:t> P</a:t>
            </a:r>
            <a:r>
              <a:rPr lang="vi-VN" dirty="0" err="1">
                <a:solidFill>
                  <a:srgbClr val="000000"/>
                </a:solidFill>
                <a:latin typeface="Roboto Condensed" panose="02000000000000000000" pitchFamily="2" charset="0"/>
                <a:ea typeface="Roboto Condensed" panose="02000000000000000000" pitchFamily="2" charset="0"/>
              </a:rPr>
              <a:t>hong</a:t>
            </a:r>
            <a:r>
              <a:rPr lang="vi-VN" dirty="0">
                <a:solidFill>
                  <a:srgbClr val="000000"/>
                </a:solidFill>
                <a:latin typeface="Roboto Condensed" panose="02000000000000000000" pitchFamily="2" charset="0"/>
                <a:ea typeface="Roboto Condensed" panose="02000000000000000000" pitchFamily="2" charset="0"/>
              </a:rPr>
              <a:t> phú và đa dạng. </a:t>
            </a:r>
            <a:r>
              <a:rPr lang="en-US" dirty="0" err="1">
                <a:solidFill>
                  <a:srgbClr val="000000"/>
                </a:solidFill>
                <a:latin typeface="Roboto Condensed" panose="02000000000000000000" pitchFamily="2" charset="0"/>
                <a:ea typeface="Roboto Condensed" panose="02000000000000000000" pitchFamily="2" charset="0"/>
              </a:rPr>
              <a:t>Có</a:t>
            </a:r>
            <a:r>
              <a:rPr lang="en-US" dirty="0">
                <a:solidFill>
                  <a:srgbClr val="000000"/>
                </a:solidFill>
                <a:latin typeface="Roboto Condensed" panose="02000000000000000000" pitchFamily="2" charset="0"/>
                <a:ea typeface="Roboto Condensed" panose="02000000000000000000" pitchFamily="2" charset="0"/>
              </a:rPr>
              <a:t> </a:t>
            </a:r>
            <a:r>
              <a:rPr lang="vi-VN" dirty="0">
                <a:solidFill>
                  <a:srgbClr val="000000"/>
                </a:solidFill>
                <a:latin typeface="Roboto Condensed" panose="02000000000000000000" pitchFamily="2" charset="0"/>
                <a:ea typeface="Roboto Condensed" panose="02000000000000000000" pitchFamily="2" charset="0"/>
              </a:rPr>
              <a:t>nhiều loài động thực vật quý hiếm. Ở các hệ thống sông và vùng biển có nhiều loài thủy sản cho giá trị kinh tế cao.</a:t>
            </a:r>
            <a:endParaRPr lang="en-US" b="0" i="0" dirty="0">
              <a:solidFill>
                <a:srgbClr val="000000"/>
              </a:solidFill>
              <a:effectLst/>
              <a:highlight>
                <a:srgbClr val="FFFFFF"/>
              </a:highligh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55969173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4" grpId="0"/>
      <p:bldP spid="9" grpId="0"/>
      <p:bldP spid="11" grpId="0"/>
      <p:bldP spid="13" grpId="0"/>
      <p:bldP spid="14"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44A0D538-F203-FB47-2710-86BD5EB59C7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575" r="1472" b="25487"/>
          <a:stretch/>
        </p:blipFill>
        <p:spPr>
          <a:xfrm>
            <a:off x="0" y="3429000"/>
            <a:ext cx="12264864" cy="3429000"/>
          </a:xfrm>
          <a:prstGeom prst="rect">
            <a:avLst/>
          </a:prstGeom>
        </p:spPr>
      </p:pic>
      <p:sp>
        <p:nvSpPr>
          <p:cNvPr id="4" name="Hình chữ nhật: Góc Tròn 3">
            <a:extLst>
              <a:ext uri="{FF2B5EF4-FFF2-40B4-BE49-F238E27FC236}">
                <a16:creationId xmlns:a16="http://schemas.microsoft.com/office/drawing/2014/main" id="{636E3ADB-F89D-8F4C-7F1F-DCF88A2A336C}"/>
              </a:ext>
            </a:extLst>
          </p:cNvPr>
          <p:cNvSpPr/>
          <p:nvPr/>
        </p:nvSpPr>
        <p:spPr>
          <a:xfrm>
            <a:off x="484094" y="246765"/>
            <a:ext cx="11492753" cy="802105"/>
          </a:xfrm>
          <a:prstGeom prst="round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9Slide07 IcielBaliho Script" pitchFamily="2" charset="0"/>
              </a:rPr>
              <a:t>2. ĐẶC ĐIỂM ĐIỀU KIỆN TỰ NHIÊN VÀ TÀI NGUYÊN THIÊN NHIÊN</a:t>
            </a:r>
          </a:p>
        </p:txBody>
      </p:sp>
      <p:sp>
        <p:nvSpPr>
          <p:cNvPr id="5" name="Hộp Văn bản 4">
            <a:extLst>
              <a:ext uri="{FF2B5EF4-FFF2-40B4-BE49-F238E27FC236}">
                <a16:creationId xmlns:a16="http://schemas.microsoft.com/office/drawing/2014/main" id="{8AE729D7-8036-128E-88E5-976B9D2DBE68}"/>
              </a:ext>
            </a:extLst>
          </p:cNvPr>
          <p:cNvSpPr txBox="1"/>
          <p:nvPr/>
        </p:nvSpPr>
        <p:spPr>
          <a:xfrm>
            <a:off x="514998" y="1115670"/>
            <a:ext cx="11112226" cy="461665"/>
          </a:xfrm>
          <a:prstGeom prst="rect">
            <a:avLst/>
          </a:prstGeom>
          <a:noFill/>
        </p:spPr>
        <p:txBody>
          <a:bodyPr wrap="square">
            <a:spAutoFit/>
          </a:bodyPr>
          <a:lstStyle/>
          <a:p>
            <a:r>
              <a:rPr lang="en-US" sz="2400" b="1" dirty="0">
                <a:solidFill>
                  <a:srgbClr val="002060"/>
                </a:solidFill>
                <a:latin typeface="Roboto Condensed" panose="02000000000000000000" pitchFamily="2" charset="0"/>
                <a:ea typeface="Roboto Condensed" panose="02000000000000000000" pitchFamily="2" charset="0"/>
              </a:rPr>
              <a:t>a. Thế </a:t>
            </a:r>
            <a:r>
              <a:rPr lang="en-US" sz="2400" b="1" dirty="0" err="1">
                <a:solidFill>
                  <a:srgbClr val="002060"/>
                </a:solidFill>
                <a:latin typeface="Roboto Condensed" panose="02000000000000000000" pitchFamily="2" charset="0"/>
                <a:ea typeface="Roboto Condensed" panose="02000000000000000000" pitchFamily="2" charset="0"/>
              </a:rPr>
              <a:t>mạnh</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về</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tài</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nguyên</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thiên</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nhiên</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để</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phát</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triển</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nông</a:t>
            </a:r>
            <a:r>
              <a:rPr lang="en-US" sz="2400" b="1" dirty="0">
                <a:solidFill>
                  <a:srgbClr val="002060"/>
                </a:solidFill>
                <a:latin typeface="Roboto Condensed" panose="02000000000000000000" pitchFamily="2" charset="0"/>
                <a:ea typeface="Roboto Condensed" panose="02000000000000000000" pitchFamily="2" charset="0"/>
              </a:rPr>
              <a:t> nghiệp, </a:t>
            </a:r>
            <a:r>
              <a:rPr lang="en-US" sz="2400" b="1" dirty="0" err="1">
                <a:solidFill>
                  <a:srgbClr val="002060"/>
                </a:solidFill>
                <a:latin typeface="Roboto Condensed" panose="02000000000000000000" pitchFamily="2" charset="0"/>
                <a:ea typeface="Roboto Condensed" panose="02000000000000000000" pitchFamily="2" charset="0"/>
              </a:rPr>
              <a:t>lâm</a:t>
            </a:r>
            <a:r>
              <a:rPr lang="en-US" sz="2400" b="1" dirty="0">
                <a:solidFill>
                  <a:srgbClr val="002060"/>
                </a:solidFill>
                <a:latin typeface="Roboto Condensed" panose="02000000000000000000" pitchFamily="2" charset="0"/>
                <a:ea typeface="Roboto Condensed" panose="02000000000000000000" pitchFamily="2" charset="0"/>
              </a:rPr>
              <a:t> nghiệp </a:t>
            </a:r>
            <a:r>
              <a:rPr lang="en-US" sz="2400" b="1" dirty="0" err="1">
                <a:solidFill>
                  <a:srgbClr val="002060"/>
                </a:solidFill>
                <a:latin typeface="Roboto Condensed" panose="02000000000000000000" pitchFamily="2" charset="0"/>
                <a:ea typeface="Roboto Condensed" panose="02000000000000000000" pitchFamily="2" charset="0"/>
              </a:rPr>
              <a:t>và</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thủy</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sản</a:t>
            </a:r>
            <a:endParaRPr lang="en-US" sz="2400" b="1" dirty="0">
              <a:solidFill>
                <a:srgbClr val="002060"/>
              </a:solidFill>
              <a:latin typeface="Roboto Condensed" panose="02000000000000000000" pitchFamily="2" charset="0"/>
              <a:ea typeface="Roboto Condensed" panose="02000000000000000000" pitchFamily="2" charset="0"/>
            </a:endParaRPr>
          </a:p>
        </p:txBody>
      </p:sp>
      <p:sp>
        <p:nvSpPr>
          <p:cNvPr id="7" name="Hộp Văn bản 6">
            <a:extLst>
              <a:ext uri="{FF2B5EF4-FFF2-40B4-BE49-F238E27FC236}">
                <a16:creationId xmlns:a16="http://schemas.microsoft.com/office/drawing/2014/main" id="{94B5931B-D039-5F4D-FF8A-7051819E2A41}"/>
              </a:ext>
            </a:extLst>
          </p:cNvPr>
          <p:cNvSpPr txBox="1"/>
          <p:nvPr/>
        </p:nvSpPr>
        <p:spPr>
          <a:xfrm>
            <a:off x="514998" y="1582580"/>
            <a:ext cx="11048521" cy="3785652"/>
          </a:xfrm>
          <a:prstGeom prst="rect">
            <a:avLst/>
          </a:prstGeom>
          <a:noFill/>
        </p:spPr>
        <p:txBody>
          <a:bodyPr wrap="square">
            <a:spAutoFit/>
          </a:bodyPr>
          <a:lstStyle/>
          <a:p>
            <a:pPr algn="just"/>
            <a:r>
              <a:rPr lang="en-US" sz="2000" b="1" dirty="0">
                <a:solidFill>
                  <a:srgbClr val="002060"/>
                </a:solidFill>
                <a:latin typeface="Roboto Condensed" panose="02000000000000000000" pitchFamily="2" charset="0"/>
                <a:ea typeface="Roboto Condensed" panose="02000000000000000000" pitchFamily="2" charset="0"/>
              </a:rPr>
              <a:t>- </a:t>
            </a:r>
            <a:r>
              <a:rPr lang="vi-VN" sz="2000" b="1" dirty="0">
                <a:solidFill>
                  <a:srgbClr val="002060"/>
                </a:solidFill>
                <a:latin typeface="Roboto Condensed" panose="02000000000000000000" pitchFamily="2" charset="0"/>
                <a:ea typeface="Roboto Condensed" panose="02000000000000000000" pitchFamily="2" charset="0"/>
              </a:rPr>
              <a:t>Địa hình, đất: </a:t>
            </a:r>
            <a:endParaRPr lang="en-US" sz="2000" b="1" dirty="0">
              <a:solidFill>
                <a:srgbClr val="002060"/>
              </a:solidFill>
              <a:latin typeface="Roboto Condensed" panose="02000000000000000000" pitchFamily="2" charset="0"/>
              <a:ea typeface="Roboto Condensed" panose="02000000000000000000" pitchFamily="2" charset="0"/>
            </a:endParaRPr>
          </a:p>
          <a:p>
            <a:pPr algn="just"/>
            <a:r>
              <a:rPr lang="en-US" sz="2000" dirty="0">
                <a:solidFill>
                  <a:srgbClr val="002060"/>
                </a:solidFill>
                <a:latin typeface="Roboto Condensed" panose="02000000000000000000" pitchFamily="2" charset="0"/>
                <a:ea typeface="Roboto Condensed" panose="02000000000000000000" pitchFamily="2" charset="0"/>
              </a:rPr>
              <a:t>+ P</a:t>
            </a:r>
            <a:r>
              <a:rPr lang="vi-VN" sz="2000" dirty="0" err="1">
                <a:solidFill>
                  <a:srgbClr val="002060"/>
                </a:solidFill>
                <a:latin typeface="Roboto Condensed" panose="02000000000000000000" pitchFamily="2" charset="0"/>
                <a:ea typeface="Roboto Condensed" panose="02000000000000000000" pitchFamily="2" charset="0"/>
              </a:rPr>
              <a:t>hần</a:t>
            </a:r>
            <a:r>
              <a:rPr lang="vi-VN" sz="2000" dirty="0">
                <a:solidFill>
                  <a:srgbClr val="002060"/>
                </a:solidFill>
                <a:latin typeface="Roboto Condensed" panose="02000000000000000000" pitchFamily="2" charset="0"/>
                <a:ea typeface="Roboto Condensed" panose="02000000000000000000" pitchFamily="2" charset="0"/>
              </a:rPr>
              <a:t> lớn địa hình bằng </a:t>
            </a:r>
            <a:r>
              <a:rPr lang="vi-VN" sz="2000" dirty="0" err="1">
                <a:solidFill>
                  <a:srgbClr val="002060"/>
                </a:solidFill>
                <a:latin typeface="Roboto Condensed" panose="02000000000000000000" pitchFamily="2" charset="0"/>
                <a:ea typeface="Roboto Condensed" panose="02000000000000000000" pitchFamily="2" charset="0"/>
              </a:rPr>
              <a:t>phẳng</a:t>
            </a:r>
            <a:r>
              <a:rPr lang="vi-VN" sz="2000" dirty="0">
                <a:solidFill>
                  <a:srgbClr val="002060"/>
                </a:solidFill>
                <a:latin typeface="Roboto Condensed" panose="02000000000000000000" pitchFamily="2" charset="0"/>
                <a:ea typeface="Roboto Condensed" panose="02000000000000000000" pitchFamily="2" charset="0"/>
              </a:rPr>
              <a:t>, đất phù sa màu mỡ, thích hợp trồng cây lương thực</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cây thực phẩm và cây ăn quả.</a:t>
            </a:r>
            <a:endParaRPr lang="en-US" sz="2000" dirty="0">
              <a:solidFill>
                <a:srgbClr val="002060"/>
              </a:solidFill>
              <a:latin typeface="Roboto Condensed" panose="02000000000000000000" pitchFamily="2" charset="0"/>
              <a:ea typeface="Roboto Condensed" panose="02000000000000000000" pitchFamily="2" charset="0"/>
            </a:endParaRPr>
          </a:p>
          <a:p>
            <a:pPr algn="just"/>
            <a:r>
              <a:rPr lang="en-US" sz="2000" dirty="0">
                <a:solidFill>
                  <a:srgbClr val="002060"/>
                </a:solidFill>
                <a:latin typeface="Roboto Condensed" panose="02000000000000000000" pitchFamily="2" charset="0"/>
                <a:ea typeface="Roboto Condensed" panose="02000000000000000000" pitchFamily="2" charset="0"/>
              </a:rPr>
              <a:t>+</a:t>
            </a:r>
            <a:r>
              <a:rPr lang="vi-VN" sz="2000" dirty="0">
                <a:solidFill>
                  <a:srgbClr val="002060"/>
                </a:solidFill>
                <a:latin typeface="Roboto Condensed" panose="02000000000000000000" pitchFamily="2" charset="0"/>
                <a:ea typeface="Roboto Condensed" panose="02000000000000000000" pitchFamily="2" charset="0"/>
              </a:rPr>
              <a:t> Khu vực đồi núi có đất </a:t>
            </a:r>
            <a:r>
              <a:rPr lang="vi-VN" sz="2000" dirty="0" err="1">
                <a:solidFill>
                  <a:srgbClr val="002060"/>
                </a:solidFill>
                <a:latin typeface="Roboto Condensed" panose="02000000000000000000" pitchFamily="2" charset="0"/>
                <a:ea typeface="Roboto Condensed" panose="02000000000000000000" pitchFamily="2" charset="0"/>
              </a:rPr>
              <a:t>feralit</a:t>
            </a:r>
            <a:r>
              <a:rPr lang="vi-VN" sz="2000" dirty="0">
                <a:solidFill>
                  <a:srgbClr val="002060"/>
                </a:solidFill>
                <a:latin typeface="Roboto Condensed" panose="02000000000000000000" pitchFamily="2" charset="0"/>
                <a:ea typeface="Roboto Condensed" panose="02000000000000000000" pitchFamily="2" charset="0"/>
              </a:rPr>
              <a:t> thích hợp cho phát triển rừng, cây công nghiệp, cây dược liệu.</a:t>
            </a:r>
            <a:endParaRPr lang="en-US" sz="2000" dirty="0">
              <a:solidFill>
                <a:srgbClr val="002060"/>
              </a:solidFill>
              <a:latin typeface="Roboto Condensed" panose="02000000000000000000" pitchFamily="2" charset="0"/>
              <a:ea typeface="Roboto Condensed" panose="02000000000000000000" pitchFamily="2" charset="0"/>
            </a:endParaRPr>
          </a:p>
          <a:p>
            <a:pPr algn="just"/>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Ven biển có đất mặn, đất phèn; một số nơi có đất xám trên phù sa cổ, có thể khai thác cho sản xuất nông nghiệp.</a:t>
            </a:r>
            <a:endParaRPr lang="en-US" sz="2000" dirty="0">
              <a:solidFill>
                <a:srgbClr val="002060"/>
              </a:solidFill>
              <a:latin typeface="Roboto Condensed" panose="02000000000000000000" pitchFamily="2" charset="0"/>
              <a:ea typeface="Roboto Condensed" panose="02000000000000000000" pitchFamily="2" charset="0"/>
            </a:endParaRPr>
          </a:p>
          <a:p>
            <a:pPr algn="just"/>
            <a:r>
              <a:rPr lang="en-US" sz="2000" b="1" dirty="0">
                <a:solidFill>
                  <a:srgbClr val="002060"/>
                </a:solidFill>
                <a:latin typeface="Roboto Condensed" panose="02000000000000000000" pitchFamily="2" charset="0"/>
                <a:ea typeface="Roboto Condensed" panose="02000000000000000000" pitchFamily="2" charset="0"/>
              </a:rPr>
              <a:t>- </a:t>
            </a:r>
            <a:r>
              <a:rPr lang="vi-VN" sz="2000" b="1" dirty="0">
                <a:solidFill>
                  <a:srgbClr val="002060"/>
                </a:solidFill>
                <a:latin typeface="Roboto Condensed" panose="02000000000000000000" pitchFamily="2" charset="0"/>
                <a:ea typeface="Roboto Condensed" panose="02000000000000000000" pitchFamily="2" charset="0"/>
              </a:rPr>
              <a:t>Khí hậu</a:t>
            </a:r>
            <a:r>
              <a:rPr lang="en-US" sz="2000" b="1"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Nhiệt đới ẩm gió mùa</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có một mùa đông lạnh</a:t>
            </a:r>
            <a:r>
              <a:rPr lang="en-US" sz="2000" dirty="0">
                <a:solidFill>
                  <a:srgbClr val="002060"/>
                </a:solidFill>
                <a:latin typeface="Roboto Condensed" panose="02000000000000000000" pitchFamily="2" charset="0"/>
                <a:ea typeface="Roboto Condensed" panose="02000000000000000000" pitchFamily="2" charset="0"/>
              </a:rPr>
              <a:t> =&gt; </a:t>
            </a:r>
            <a:r>
              <a:rPr lang="vi-VN" sz="2000" dirty="0">
                <a:solidFill>
                  <a:srgbClr val="002060"/>
                </a:solidFill>
                <a:latin typeface="Roboto Condensed" panose="02000000000000000000" pitchFamily="2" charset="0"/>
                <a:ea typeface="Roboto Condensed" panose="02000000000000000000" pitchFamily="2" charset="0"/>
              </a:rPr>
              <a:t>Thuận lợi cho cây trồng, vật nuôi phát triển quanh năm, tạo điều kiện xen canh, tăng vụ, thế mạnh trồng cây ưa lạnh.</a:t>
            </a:r>
            <a:endParaRPr lang="en-US" sz="2000" dirty="0">
              <a:solidFill>
                <a:srgbClr val="002060"/>
              </a:solidFill>
              <a:latin typeface="Roboto Condensed" panose="02000000000000000000" pitchFamily="2" charset="0"/>
              <a:ea typeface="Roboto Condensed" panose="02000000000000000000" pitchFamily="2" charset="0"/>
            </a:endParaRPr>
          </a:p>
          <a:p>
            <a:pPr algn="just"/>
            <a:r>
              <a:rPr lang="en-US" sz="2000" b="1" dirty="0">
                <a:solidFill>
                  <a:srgbClr val="002060"/>
                </a:solidFill>
                <a:latin typeface="Roboto Condensed" panose="02000000000000000000" pitchFamily="2" charset="0"/>
                <a:ea typeface="Roboto Condensed" panose="02000000000000000000" pitchFamily="2" charset="0"/>
              </a:rPr>
              <a:t>- </a:t>
            </a:r>
            <a:r>
              <a:rPr lang="vi-VN" sz="2000" b="1" dirty="0">
                <a:solidFill>
                  <a:srgbClr val="002060"/>
                </a:solidFill>
                <a:latin typeface="Roboto Condensed" panose="02000000000000000000" pitchFamily="2" charset="0"/>
                <a:ea typeface="Roboto Condensed" panose="02000000000000000000" pitchFamily="2" charset="0"/>
              </a:rPr>
              <a:t>Nước</a:t>
            </a:r>
            <a:r>
              <a:rPr lang="vi-VN" sz="2000" dirty="0">
                <a:solidFill>
                  <a:srgbClr val="002060"/>
                </a:solidFill>
                <a:latin typeface="Roboto Condensed" panose="02000000000000000000" pitchFamily="2" charset="0"/>
                <a:ea typeface="Roboto Condensed" panose="02000000000000000000" pitchFamily="2" charset="0"/>
              </a:rPr>
              <a:t>:</a:t>
            </a:r>
            <a:r>
              <a:rPr lang="en-US" sz="2000" dirty="0">
                <a:solidFill>
                  <a:srgbClr val="002060"/>
                </a:solidFill>
                <a:latin typeface="Roboto Condensed" panose="02000000000000000000" pitchFamily="2" charset="0"/>
                <a:ea typeface="Roboto Condensed" panose="02000000000000000000" pitchFamily="2" charset="0"/>
              </a:rPr>
              <a:t> M</a:t>
            </a:r>
            <a:r>
              <a:rPr lang="vi-VN" sz="2000" dirty="0" err="1">
                <a:solidFill>
                  <a:srgbClr val="002060"/>
                </a:solidFill>
                <a:latin typeface="Roboto Condensed" panose="02000000000000000000" pitchFamily="2" charset="0"/>
                <a:ea typeface="Roboto Condensed" panose="02000000000000000000" pitchFamily="2" charset="0"/>
              </a:rPr>
              <a:t>ạng</a:t>
            </a:r>
            <a:r>
              <a:rPr lang="vi-VN" sz="2000" dirty="0">
                <a:solidFill>
                  <a:srgbClr val="002060"/>
                </a:solidFill>
                <a:latin typeface="Roboto Condensed" panose="02000000000000000000" pitchFamily="2" charset="0"/>
                <a:ea typeface="Roboto Condensed" panose="02000000000000000000" pitchFamily="2" charset="0"/>
              </a:rPr>
              <a:t> lưới sông ngòi dày đặc; nhiều hồ</a:t>
            </a:r>
            <a:r>
              <a:rPr lang="en-US" sz="2000" dirty="0">
                <a:solidFill>
                  <a:srgbClr val="002060"/>
                </a:solidFill>
                <a:latin typeface="Roboto Condensed" panose="02000000000000000000" pitchFamily="2" charset="0"/>
                <a:ea typeface="Roboto Condensed" panose="02000000000000000000" pitchFamily="2" charset="0"/>
              </a:rPr>
              <a:t> =&gt; </a:t>
            </a:r>
            <a:r>
              <a:rPr lang="vi-VN" sz="2000" dirty="0">
                <a:solidFill>
                  <a:srgbClr val="002060"/>
                </a:solidFill>
                <a:latin typeface="Roboto Condensed" panose="02000000000000000000" pitchFamily="2" charset="0"/>
                <a:ea typeface="Roboto Condensed" panose="02000000000000000000" pitchFamily="2" charset="0"/>
              </a:rPr>
              <a:t>thuận lợi sản xuất nông nghiệp và nuôi trồng thủy sản nước ngọt. Nguồn nước khoáng ở Quảng Ninh, Ninh Bình, Thái Bình có thể khai thác cho công nghiệp sản xuất đồ uống và phát triển du lịch.</a:t>
            </a:r>
          </a:p>
          <a:p>
            <a:pPr algn="just"/>
            <a:r>
              <a:rPr lang="en-US" sz="2000" b="1" dirty="0">
                <a:solidFill>
                  <a:srgbClr val="002060"/>
                </a:solidFill>
                <a:latin typeface="Roboto Condensed" panose="02000000000000000000" pitchFamily="2" charset="0"/>
                <a:ea typeface="Roboto Condensed" panose="02000000000000000000" pitchFamily="2" charset="0"/>
              </a:rPr>
              <a:t>- </a:t>
            </a:r>
            <a:r>
              <a:rPr lang="vi-VN" sz="2000" b="1" dirty="0">
                <a:solidFill>
                  <a:srgbClr val="002060"/>
                </a:solidFill>
                <a:latin typeface="Roboto Condensed" panose="02000000000000000000" pitchFamily="2" charset="0"/>
                <a:ea typeface="Roboto Condensed" panose="02000000000000000000" pitchFamily="2" charset="0"/>
              </a:rPr>
              <a:t>Sinh vật: </a:t>
            </a:r>
            <a:r>
              <a:rPr lang="en-US" sz="2000" dirty="0">
                <a:solidFill>
                  <a:srgbClr val="002060"/>
                </a:solidFill>
                <a:latin typeface="Roboto Condensed" panose="02000000000000000000" pitchFamily="2" charset="0"/>
                <a:ea typeface="Roboto Condensed" panose="02000000000000000000" pitchFamily="2" charset="0"/>
              </a:rPr>
              <a:t>Phong </a:t>
            </a:r>
            <a:r>
              <a:rPr lang="vi-VN" sz="2000" dirty="0">
                <a:solidFill>
                  <a:srgbClr val="002060"/>
                </a:solidFill>
                <a:latin typeface="Roboto Condensed" panose="02000000000000000000" pitchFamily="2" charset="0"/>
                <a:ea typeface="Roboto Condensed" panose="02000000000000000000" pitchFamily="2" charset="0"/>
              </a:rPr>
              <a:t>phú và đa dạng</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nhiều loài động thực vật quý hiếm</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và</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có</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giá</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trị</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kinh</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tế</a:t>
            </a:r>
            <a:r>
              <a:rPr lang="en-US" sz="2000" dirty="0">
                <a:solidFill>
                  <a:srgbClr val="002060"/>
                </a:solidFill>
                <a:latin typeface="Roboto Condensed" panose="02000000000000000000" pitchFamily="2" charset="0"/>
                <a:ea typeface="Roboto Condensed" panose="02000000000000000000" pitchFamily="2" charset="0"/>
              </a:rPr>
              <a:t> </a:t>
            </a:r>
            <a:r>
              <a:rPr lang="en-US" sz="2000" dirty="0" err="1">
                <a:solidFill>
                  <a:srgbClr val="002060"/>
                </a:solidFill>
                <a:latin typeface="Roboto Condensed" panose="02000000000000000000" pitchFamily="2" charset="0"/>
                <a:ea typeface="Roboto Condensed" panose="02000000000000000000" pitchFamily="2" charset="0"/>
              </a:rPr>
              <a:t>cao</a:t>
            </a:r>
            <a:r>
              <a:rPr lang="en-US" sz="2000" dirty="0">
                <a:solidFill>
                  <a:srgbClr val="002060"/>
                </a:solidFill>
                <a:latin typeface="Roboto Condensed" panose="02000000000000000000" pitchFamily="2" charset="0"/>
                <a:ea typeface="Roboto Condensed" panose="02000000000000000000" pitchFamily="2" charset="0"/>
              </a:rPr>
              <a:t>.</a:t>
            </a:r>
            <a:endParaRPr lang="vi-VN" sz="2000" dirty="0">
              <a:solidFill>
                <a:srgbClr val="00206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94759221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fade">
                                      <p:cBhvr>
                                        <p:cTn id="56" dur="1000"/>
                                        <p:tgtEl>
                                          <p:spTgt spid="7">
                                            <p:txEl>
                                              <p:pRg st="6" end="6"/>
                                            </p:txEl>
                                          </p:spTgt>
                                        </p:tgtEl>
                                      </p:cBhvr>
                                    </p:animEffect>
                                    <p:anim calcmode="lin" valueType="num">
                                      <p:cBhvr>
                                        <p:cTn id="5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4A789323-2604-7F19-D760-8BDC9B32879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759385" y="1225714"/>
            <a:ext cx="5205079" cy="5424668"/>
          </a:xfrm>
          <a:prstGeom prst="rect">
            <a:avLst/>
          </a:prstGeom>
        </p:spPr>
      </p:pic>
      <p:sp>
        <p:nvSpPr>
          <p:cNvPr id="4" name="Hình chữ nhật: Góc Tròn 3">
            <a:extLst>
              <a:ext uri="{FF2B5EF4-FFF2-40B4-BE49-F238E27FC236}">
                <a16:creationId xmlns:a16="http://schemas.microsoft.com/office/drawing/2014/main" id="{6A2CE886-6CA8-73C9-A349-20EE9FA0DA0E}"/>
              </a:ext>
            </a:extLst>
          </p:cNvPr>
          <p:cNvSpPr/>
          <p:nvPr/>
        </p:nvSpPr>
        <p:spPr>
          <a:xfrm>
            <a:off x="484094" y="246765"/>
            <a:ext cx="11492753" cy="802105"/>
          </a:xfrm>
          <a:prstGeom prst="round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9Slide07 IcielBaliho Script" pitchFamily="2" charset="0"/>
              </a:rPr>
              <a:t>2. ĐẶC ĐIỂM ĐIỀU KIỆN TỰ NHIÊN VÀ TÀI NGUYÊN THIÊN NHIÊN</a:t>
            </a:r>
          </a:p>
        </p:txBody>
      </p:sp>
      <p:sp>
        <p:nvSpPr>
          <p:cNvPr id="8" name="Hộp Văn bản 7">
            <a:extLst>
              <a:ext uri="{FF2B5EF4-FFF2-40B4-BE49-F238E27FC236}">
                <a16:creationId xmlns:a16="http://schemas.microsoft.com/office/drawing/2014/main" id="{3E8D03F1-AFFE-1EB1-F2BA-521800A0ABEF}"/>
              </a:ext>
            </a:extLst>
          </p:cNvPr>
          <p:cNvSpPr txBox="1"/>
          <p:nvPr/>
        </p:nvSpPr>
        <p:spPr>
          <a:xfrm>
            <a:off x="514998" y="1140784"/>
            <a:ext cx="5581002" cy="461665"/>
          </a:xfrm>
          <a:prstGeom prst="rect">
            <a:avLst/>
          </a:prstGeom>
          <a:noFill/>
        </p:spPr>
        <p:txBody>
          <a:bodyPr wrap="square">
            <a:spAutoFit/>
          </a:bodyPr>
          <a:lstStyle/>
          <a:p>
            <a:r>
              <a:rPr lang="en-US" sz="2400" b="1" dirty="0">
                <a:solidFill>
                  <a:srgbClr val="002060"/>
                </a:solidFill>
                <a:latin typeface="Roboto Condensed" panose="02000000000000000000" pitchFamily="2" charset="0"/>
                <a:ea typeface="Roboto Condensed" panose="02000000000000000000" pitchFamily="2" charset="0"/>
              </a:rPr>
              <a:t>b. Vấn </a:t>
            </a:r>
            <a:r>
              <a:rPr lang="en-US" sz="2400" b="1" dirty="0" err="1">
                <a:solidFill>
                  <a:srgbClr val="002060"/>
                </a:solidFill>
                <a:latin typeface="Roboto Condensed" panose="02000000000000000000" pitchFamily="2" charset="0"/>
                <a:ea typeface="Roboto Condensed" panose="02000000000000000000" pitchFamily="2" charset="0"/>
              </a:rPr>
              <a:t>đề</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phát</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triển</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kinh</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tế</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biển</a:t>
            </a:r>
            <a:endParaRPr lang="en-US" sz="2400" b="1" dirty="0">
              <a:solidFill>
                <a:srgbClr val="002060"/>
              </a:solidFill>
              <a:latin typeface="Roboto Condensed" panose="02000000000000000000" pitchFamily="2" charset="0"/>
              <a:ea typeface="Roboto Condensed" panose="02000000000000000000" pitchFamily="2" charset="0"/>
            </a:endParaRPr>
          </a:p>
        </p:txBody>
      </p:sp>
      <p:sp>
        <p:nvSpPr>
          <p:cNvPr id="5" name="Hộp Văn bản 4">
            <a:extLst>
              <a:ext uri="{FF2B5EF4-FFF2-40B4-BE49-F238E27FC236}">
                <a16:creationId xmlns:a16="http://schemas.microsoft.com/office/drawing/2014/main" id="{3CA0053D-A3DE-9FA6-013C-67A8D769388B}"/>
              </a:ext>
            </a:extLst>
          </p:cNvPr>
          <p:cNvSpPr txBox="1"/>
          <p:nvPr/>
        </p:nvSpPr>
        <p:spPr>
          <a:xfrm>
            <a:off x="514998" y="1554840"/>
            <a:ext cx="6096000" cy="707886"/>
          </a:xfrm>
          <a:prstGeom prst="rect">
            <a:avLst/>
          </a:prstGeom>
          <a:noFill/>
        </p:spPr>
        <p:txBody>
          <a:bodyPr wrap="square">
            <a:spAutoFit/>
          </a:bodyPr>
          <a:lstStyle/>
          <a:p>
            <a:pPr algn="just"/>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Có đường bờ biển kéo dài với nhiều vũng vịnh, cửa sông thuận lợi xây dựng các cảng biển. </a:t>
            </a:r>
            <a:endParaRPr lang="en-US" sz="2000" dirty="0">
              <a:solidFill>
                <a:srgbClr val="002060"/>
              </a:solidFill>
              <a:latin typeface="Roboto Condensed" panose="02000000000000000000" pitchFamily="2" charset="0"/>
              <a:ea typeface="Roboto Condensed" panose="02000000000000000000" pitchFamily="2" charset="0"/>
            </a:endParaRPr>
          </a:p>
        </p:txBody>
      </p:sp>
      <p:sp>
        <p:nvSpPr>
          <p:cNvPr id="11" name="Hình Bầu dục 10">
            <a:extLst>
              <a:ext uri="{FF2B5EF4-FFF2-40B4-BE49-F238E27FC236}">
                <a16:creationId xmlns:a16="http://schemas.microsoft.com/office/drawing/2014/main" id="{400D494D-9A8F-D7A3-EBB5-676761ED3551}"/>
              </a:ext>
            </a:extLst>
          </p:cNvPr>
          <p:cNvSpPr/>
          <p:nvPr/>
        </p:nvSpPr>
        <p:spPr>
          <a:xfrm>
            <a:off x="9729893" y="2657797"/>
            <a:ext cx="169333" cy="196426"/>
          </a:xfrm>
          <a:prstGeom prst="ellipse">
            <a:avLst/>
          </a:prstGeom>
          <a:noFill/>
          <a:ln>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ình Bầu dục 11">
            <a:extLst>
              <a:ext uri="{FF2B5EF4-FFF2-40B4-BE49-F238E27FC236}">
                <a16:creationId xmlns:a16="http://schemas.microsoft.com/office/drawing/2014/main" id="{6C58BB32-43E5-0397-BAA5-61224D605D42}"/>
              </a:ext>
            </a:extLst>
          </p:cNvPr>
          <p:cNvSpPr/>
          <p:nvPr/>
        </p:nvSpPr>
        <p:spPr>
          <a:xfrm>
            <a:off x="9375029" y="2824702"/>
            <a:ext cx="169333" cy="196426"/>
          </a:xfrm>
          <a:prstGeom prst="ellipse">
            <a:avLst/>
          </a:prstGeom>
          <a:noFill/>
          <a:ln>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ình Bầu dục 14">
            <a:extLst>
              <a:ext uri="{FF2B5EF4-FFF2-40B4-BE49-F238E27FC236}">
                <a16:creationId xmlns:a16="http://schemas.microsoft.com/office/drawing/2014/main" id="{45D720BB-E73F-0729-11C1-2479D2988778}"/>
              </a:ext>
            </a:extLst>
          </p:cNvPr>
          <p:cNvSpPr/>
          <p:nvPr/>
        </p:nvSpPr>
        <p:spPr>
          <a:xfrm>
            <a:off x="9080317" y="3300528"/>
            <a:ext cx="169333" cy="196426"/>
          </a:xfrm>
          <a:prstGeom prst="ellipse">
            <a:avLst/>
          </a:prstGeom>
          <a:noFill/>
          <a:ln>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4D57BFC7-D6CC-C5D0-B335-CD6AA3A68DA2}"/>
              </a:ext>
            </a:extLst>
          </p:cNvPr>
          <p:cNvSpPr/>
          <p:nvPr/>
        </p:nvSpPr>
        <p:spPr>
          <a:xfrm>
            <a:off x="8454224" y="4045340"/>
            <a:ext cx="169333" cy="196426"/>
          </a:xfrm>
          <a:prstGeom prst="ellipse">
            <a:avLst/>
          </a:prstGeom>
          <a:noFill/>
          <a:ln>
            <a:solidFill>
              <a:srgbClr val="99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ộp Văn bản 4">
            <a:extLst>
              <a:ext uri="{FF2B5EF4-FFF2-40B4-BE49-F238E27FC236}">
                <a16:creationId xmlns:a16="http://schemas.microsoft.com/office/drawing/2014/main" id="{3CA0053D-A3DE-9FA6-013C-67A8D769388B}"/>
              </a:ext>
            </a:extLst>
          </p:cNvPr>
          <p:cNvSpPr txBox="1"/>
          <p:nvPr/>
        </p:nvSpPr>
        <p:spPr>
          <a:xfrm>
            <a:off x="468596" y="2248178"/>
            <a:ext cx="6090677" cy="1015663"/>
          </a:xfrm>
          <a:prstGeom prst="rect">
            <a:avLst/>
          </a:prstGeom>
          <a:noFill/>
        </p:spPr>
        <p:txBody>
          <a:bodyPr wrap="square">
            <a:spAutoFit/>
          </a:bodyPr>
          <a:lstStyle/>
          <a:p>
            <a:pPr algn="just"/>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Vùng biển có nhiều cảnh đẹp, nhất là ở vịnh Hạ Long, quần đảo Cát Bà,… các khu dự trữ sinh quyển thế giới. Là cơ sở để phát triển du lịch biển.</a:t>
            </a:r>
            <a:endParaRPr lang="en-US" sz="2000" dirty="0">
              <a:solidFill>
                <a:srgbClr val="002060"/>
              </a:solidFill>
              <a:latin typeface="Roboto Condensed" panose="02000000000000000000" pitchFamily="2" charset="0"/>
              <a:ea typeface="Roboto Condensed" panose="02000000000000000000" pitchFamily="2" charset="0"/>
            </a:endParaRPr>
          </a:p>
        </p:txBody>
      </p:sp>
      <p:sp>
        <p:nvSpPr>
          <p:cNvPr id="6" name="Hộp Văn bản 4">
            <a:extLst>
              <a:ext uri="{FF2B5EF4-FFF2-40B4-BE49-F238E27FC236}">
                <a16:creationId xmlns:a16="http://schemas.microsoft.com/office/drawing/2014/main" id="{3CA0053D-A3DE-9FA6-013C-67A8D769388B}"/>
              </a:ext>
            </a:extLst>
          </p:cNvPr>
          <p:cNvSpPr txBox="1"/>
          <p:nvPr/>
        </p:nvSpPr>
        <p:spPr>
          <a:xfrm>
            <a:off x="463273" y="3263841"/>
            <a:ext cx="6096000" cy="707886"/>
          </a:xfrm>
          <a:prstGeom prst="rect">
            <a:avLst/>
          </a:prstGeom>
          <a:noFill/>
        </p:spPr>
        <p:txBody>
          <a:bodyPr wrap="square">
            <a:spAutoFit/>
          </a:bodyPr>
          <a:lstStyle/>
          <a:p>
            <a:r>
              <a:rPr lang="vi-VN" sz="2000" dirty="0">
                <a:solidFill>
                  <a:srgbClr val="002060"/>
                </a:solidFill>
                <a:latin typeface="Roboto Condensed" panose="02000000000000000000" pitchFamily="2" charset="0"/>
                <a:ea typeface="Roboto Condensed" panose="02000000000000000000" pitchFamily="2" charset="0"/>
              </a:rPr>
              <a:t>-</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Có nhiều hải sản thuận lợi cho khai thác; ven bờ và ven các đảo thuận lợi cho nuôi trồng hải sản. </a:t>
            </a:r>
            <a:endParaRPr lang="en-US" sz="2000" dirty="0">
              <a:solidFill>
                <a:srgbClr val="002060"/>
              </a:solidFill>
              <a:latin typeface="Roboto Condensed" panose="02000000000000000000" pitchFamily="2" charset="0"/>
              <a:ea typeface="Roboto Condensed" panose="02000000000000000000" pitchFamily="2" charset="0"/>
            </a:endParaRPr>
          </a:p>
        </p:txBody>
      </p:sp>
      <p:sp>
        <p:nvSpPr>
          <p:cNvPr id="10" name="Hộp Văn bản 4">
            <a:extLst>
              <a:ext uri="{FF2B5EF4-FFF2-40B4-BE49-F238E27FC236}">
                <a16:creationId xmlns:a16="http://schemas.microsoft.com/office/drawing/2014/main" id="{3CA0053D-A3DE-9FA6-013C-67A8D769388B}"/>
              </a:ext>
            </a:extLst>
          </p:cNvPr>
          <p:cNvSpPr txBox="1"/>
          <p:nvPr/>
        </p:nvSpPr>
        <p:spPr>
          <a:xfrm>
            <a:off x="463273" y="4045340"/>
            <a:ext cx="6096000" cy="707886"/>
          </a:xfrm>
          <a:prstGeom prst="rect">
            <a:avLst/>
          </a:prstGeom>
          <a:noFill/>
        </p:spPr>
        <p:txBody>
          <a:bodyPr wrap="square">
            <a:spAutoFit/>
          </a:bodyPr>
          <a:lstStyle/>
          <a:p>
            <a:r>
              <a:rPr lang="vi-VN" sz="2000" dirty="0">
                <a:solidFill>
                  <a:srgbClr val="002060"/>
                </a:solidFill>
                <a:latin typeface="Roboto Condensed" panose="02000000000000000000" pitchFamily="2" charset="0"/>
                <a:ea typeface="Roboto Condensed" panose="02000000000000000000" pitchFamily="2" charset="0"/>
              </a:rPr>
              <a:t>-</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Tiềm năng về cát thủy tinh, ti-tan; Thái Bình có tiềm năng về khí tự nhiên; một số nơi phát triển nghề làm muối,…</a:t>
            </a:r>
            <a:endParaRPr lang="en-US" sz="2000" dirty="0">
              <a:solidFill>
                <a:srgbClr val="002060"/>
              </a:solidFill>
              <a:latin typeface="Roboto Condensed" panose="02000000000000000000" pitchFamily="2" charset="0"/>
              <a:ea typeface="Roboto Condensed" panose="02000000000000000000" pitchFamily="2" charset="0"/>
            </a:endParaRPr>
          </a:p>
        </p:txBody>
      </p:sp>
      <p:sp>
        <p:nvSpPr>
          <p:cNvPr id="13" name="Hộp Văn bản 4">
            <a:extLst>
              <a:ext uri="{FF2B5EF4-FFF2-40B4-BE49-F238E27FC236}">
                <a16:creationId xmlns:a16="http://schemas.microsoft.com/office/drawing/2014/main" id="{3CA0053D-A3DE-9FA6-013C-67A8D769388B}"/>
              </a:ext>
            </a:extLst>
          </p:cNvPr>
          <p:cNvSpPr txBox="1"/>
          <p:nvPr/>
        </p:nvSpPr>
        <p:spPr>
          <a:xfrm>
            <a:off x="428790" y="4799216"/>
            <a:ext cx="6130483" cy="707886"/>
          </a:xfrm>
          <a:prstGeom prst="rect">
            <a:avLst/>
          </a:prstGeom>
          <a:noFill/>
        </p:spPr>
        <p:txBody>
          <a:bodyPr wrap="square">
            <a:spAutoFit/>
          </a:bodyPr>
          <a:lstStyle/>
          <a:p>
            <a:pPr algn="just"/>
            <a:r>
              <a:rPr lang="vi-VN" sz="2000" dirty="0">
                <a:solidFill>
                  <a:srgbClr val="002060"/>
                </a:solidFill>
                <a:latin typeface="Roboto Condensed" panose="02000000000000000000" pitchFamily="2" charset="0"/>
                <a:ea typeface="Roboto Condensed" panose="02000000000000000000" pitchFamily="2" charset="0"/>
              </a:rPr>
              <a:t>-</a:t>
            </a:r>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Hình thành một số khu kinh tế ven biển như Vân Đồn (Quảng Ninh), Đình Vũ - Cát Hải (Hải Phòng),…</a:t>
            </a:r>
            <a:endParaRPr lang="en-US" sz="2000" dirty="0">
              <a:solidFill>
                <a:srgbClr val="002060"/>
              </a:solidFill>
              <a:latin typeface="Roboto Condensed" panose="02000000000000000000" pitchFamily="2" charset="0"/>
              <a:ea typeface="Roboto Condensed" panose="02000000000000000000" pitchFamily="2" charset="0"/>
            </a:endParaRPr>
          </a:p>
        </p:txBody>
      </p:sp>
      <p:sp>
        <p:nvSpPr>
          <p:cNvPr id="14" name="Hộp Văn bản 4">
            <a:extLst>
              <a:ext uri="{FF2B5EF4-FFF2-40B4-BE49-F238E27FC236}">
                <a16:creationId xmlns:a16="http://schemas.microsoft.com/office/drawing/2014/main" id="{1A319DF8-73AD-3794-6796-3681716FF0E1}"/>
              </a:ext>
            </a:extLst>
          </p:cNvPr>
          <p:cNvSpPr txBox="1"/>
          <p:nvPr/>
        </p:nvSpPr>
        <p:spPr>
          <a:xfrm>
            <a:off x="484094" y="5553092"/>
            <a:ext cx="6096000" cy="1015663"/>
          </a:xfrm>
          <a:prstGeom prst="rect">
            <a:avLst/>
          </a:prstGeom>
          <a:noFill/>
        </p:spPr>
        <p:txBody>
          <a:bodyPr wrap="square">
            <a:spAutoFit/>
          </a:bodyPr>
          <a:lstStyle/>
          <a:p>
            <a:pPr algn="just"/>
            <a:r>
              <a:rPr lang="en-US" sz="2000" dirty="0">
                <a:solidFill>
                  <a:srgbClr val="002060"/>
                </a:solidFill>
                <a:latin typeface="Roboto Condensed" panose="02000000000000000000" pitchFamily="2" charset="0"/>
                <a:ea typeface="Roboto Condensed" panose="02000000000000000000" pitchFamily="2" charset="0"/>
              </a:rPr>
              <a:t>- </a:t>
            </a:r>
            <a:r>
              <a:rPr lang="vi-VN" sz="2000" dirty="0">
                <a:solidFill>
                  <a:srgbClr val="002060"/>
                </a:solidFill>
                <a:latin typeface="Roboto Condensed" panose="02000000000000000000" pitchFamily="2" charset="0"/>
                <a:ea typeface="Roboto Condensed" panose="02000000000000000000" pitchFamily="2" charset="0"/>
              </a:rPr>
              <a:t>Các đảo trên vịnh Bắc Bộ là địa bàn phát triển du lịch, cơ sở hậu cần cho giao thông vận tải biển, khai thác chế biến thủy sản kết hợp bảo vệ an ninh quốc phòng.</a:t>
            </a:r>
            <a:endParaRPr lang="en-US" sz="2000" dirty="0">
              <a:solidFill>
                <a:srgbClr val="00206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79714611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1"/>
                                        </p:tgtEl>
                                        <p:attrNameLst>
                                          <p:attrName>fillcolor</p:attrName>
                                        </p:attrNameLst>
                                      </p:cBhvr>
                                      <p:to>
                                        <a:schemeClr val="accent2"/>
                                      </p:to>
                                    </p:animClr>
                                    <p:set>
                                      <p:cBhvr>
                                        <p:cTn id="42" dur="2000" fill="hold"/>
                                        <p:tgtEl>
                                          <p:spTgt spid="11"/>
                                        </p:tgtEl>
                                        <p:attrNameLst>
                                          <p:attrName>fill.type</p:attrName>
                                        </p:attrNameLst>
                                      </p:cBhvr>
                                      <p:to>
                                        <p:strVal val="solid"/>
                                      </p:to>
                                    </p:set>
                                    <p:set>
                                      <p:cBhvr>
                                        <p:cTn id="43" dur="2000" fill="hold"/>
                                        <p:tgtEl>
                                          <p:spTgt spid="11"/>
                                        </p:tgtEl>
                                        <p:attrNameLst>
                                          <p:attrName>fill.on</p:attrName>
                                        </p:attrNameLst>
                                      </p:cBhvr>
                                      <p:to>
                                        <p:strVal val="true"/>
                                      </p:to>
                                    </p:set>
                                  </p:childTnLst>
                                </p:cTn>
                              </p:par>
                              <p:par>
                                <p:cTn id="44" presetID="1" presetClass="emph" presetSubtype="2" fill="hold" nodeType="with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5" grpId="0" animBg="1"/>
      <p:bldP spid="16" grpId="0" animBg="1"/>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4085E48-8849-DDC4-5520-7372E925C9FA}"/>
              </a:ext>
            </a:extLst>
          </p:cNvPr>
          <p:cNvPicPr>
            <a:picLocks noChangeAspect="1"/>
          </p:cNvPicPr>
          <p:nvPr/>
        </p:nvPicPr>
        <p:blipFill>
          <a:blip r:embed="rId2"/>
          <a:stretch>
            <a:fillRect/>
          </a:stretch>
        </p:blipFill>
        <p:spPr>
          <a:xfrm>
            <a:off x="0" y="24384"/>
            <a:ext cx="12192000" cy="6809232"/>
          </a:xfrm>
          <a:prstGeom prst="rect">
            <a:avLst/>
          </a:prstGeom>
        </p:spPr>
      </p:pic>
      <p:sp>
        <p:nvSpPr>
          <p:cNvPr id="11" name="Hình chữ nhật: Góc Tròn 10">
            <a:extLst>
              <a:ext uri="{FF2B5EF4-FFF2-40B4-BE49-F238E27FC236}">
                <a16:creationId xmlns:a16="http://schemas.microsoft.com/office/drawing/2014/main" id="{BDDCEEBC-8313-D7D0-D97B-85995E1FE1F1}"/>
              </a:ext>
            </a:extLst>
          </p:cNvPr>
          <p:cNvSpPr/>
          <p:nvPr/>
        </p:nvSpPr>
        <p:spPr>
          <a:xfrm>
            <a:off x="484094" y="246765"/>
            <a:ext cx="11492753" cy="802105"/>
          </a:xfrm>
          <a:prstGeom prst="round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9Slide07 IcielBaliho Script" pitchFamily="2" charset="0"/>
              </a:rPr>
              <a:t>2. ĐẶC ĐIỂM ĐIỀU KIỆN TỰ NHIÊN VÀ TÀI NGUYÊN THIÊN NHIÊN</a:t>
            </a:r>
          </a:p>
        </p:txBody>
      </p:sp>
      <p:sp>
        <p:nvSpPr>
          <p:cNvPr id="12" name="Hộp Văn bản 11">
            <a:extLst>
              <a:ext uri="{FF2B5EF4-FFF2-40B4-BE49-F238E27FC236}">
                <a16:creationId xmlns:a16="http://schemas.microsoft.com/office/drawing/2014/main" id="{6E059A0F-D823-6824-E8F4-2AF96B05F205}"/>
              </a:ext>
            </a:extLst>
          </p:cNvPr>
          <p:cNvSpPr txBox="1"/>
          <p:nvPr/>
        </p:nvSpPr>
        <p:spPr>
          <a:xfrm>
            <a:off x="514998" y="1271251"/>
            <a:ext cx="5581002" cy="461665"/>
          </a:xfrm>
          <a:prstGeom prst="rect">
            <a:avLst/>
          </a:prstGeom>
          <a:noFill/>
        </p:spPr>
        <p:txBody>
          <a:bodyPr wrap="square">
            <a:spAutoFit/>
          </a:bodyPr>
          <a:lstStyle/>
          <a:p>
            <a:r>
              <a:rPr lang="en-US" sz="2400" b="1" dirty="0">
                <a:solidFill>
                  <a:srgbClr val="002060"/>
                </a:solidFill>
                <a:latin typeface="Roboto Condensed" panose="02000000000000000000" pitchFamily="2" charset="0"/>
                <a:ea typeface="Roboto Condensed" panose="02000000000000000000" pitchFamily="2" charset="0"/>
              </a:rPr>
              <a:t>b. Vấn </a:t>
            </a:r>
            <a:r>
              <a:rPr lang="en-US" sz="2400" b="1" dirty="0" err="1">
                <a:solidFill>
                  <a:srgbClr val="002060"/>
                </a:solidFill>
                <a:latin typeface="Roboto Condensed" panose="02000000000000000000" pitchFamily="2" charset="0"/>
                <a:ea typeface="Roboto Condensed" panose="02000000000000000000" pitchFamily="2" charset="0"/>
              </a:rPr>
              <a:t>đề</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phát</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triển</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kinh</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tế</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biển</a:t>
            </a:r>
            <a:endParaRPr lang="en-US" sz="2400" b="1" dirty="0">
              <a:solidFill>
                <a:srgbClr val="002060"/>
              </a:solidFill>
              <a:latin typeface="Roboto Condensed" panose="02000000000000000000" pitchFamily="2" charset="0"/>
              <a:ea typeface="Roboto Condensed" panose="02000000000000000000" pitchFamily="2" charset="0"/>
            </a:endParaRPr>
          </a:p>
        </p:txBody>
      </p:sp>
      <p:sp>
        <p:nvSpPr>
          <p:cNvPr id="14" name="Hộp Văn bản 13">
            <a:extLst>
              <a:ext uri="{FF2B5EF4-FFF2-40B4-BE49-F238E27FC236}">
                <a16:creationId xmlns:a16="http://schemas.microsoft.com/office/drawing/2014/main" id="{C011361B-E103-97BC-1B5F-99EEAB03BABC}"/>
              </a:ext>
            </a:extLst>
          </p:cNvPr>
          <p:cNvSpPr txBox="1"/>
          <p:nvPr/>
        </p:nvSpPr>
        <p:spPr>
          <a:xfrm>
            <a:off x="630936" y="1732916"/>
            <a:ext cx="7735824" cy="4292201"/>
          </a:xfrm>
          <a:prstGeom prst="rect">
            <a:avLst/>
          </a:prstGeom>
          <a:solidFill>
            <a:schemeClr val="bg1">
              <a:alpha val="72000"/>
            </a:schemeClr>
          </a:solidFill>
        </p:spPr>
        <p:txBody>
          <a:bodyPr wrap="square">
            <a:spAutoFit/>
          </a:bodyPr>
          <a:lstStyle/>
          <a:p>
            <a:pPr algn="just">
              <a:lnSpc>
                <a:spcPts val="3000"/>
              </a:lnSpc>
            </a:pPr>
            <a:r>
              <a:rPr lang="vi-VN" sz="2000" dirty="0">
                <a:solidFill>
                  <a:srgbClr val="002060"/>
                </a:solidFill>
                <a:latin typeface="Roboto Condensed" panose="02000000000000000000" pitchFamily="2" charset="0"/>
                <a:ea typeface="Roboto Condensed" panose="02000000000000000000" pitchFamily="2" charset="0"/>
              </a:rPr>
              <a:t>- Vùng có vùng biển rộng lớn, đường bờ biển kéo dài với nhiều vũng vịnh, cửa sông thuận lợi để xây dựng cảng biển, phát triển giao thông vận tải đường biển</a:t>
            </a:r>
            <a:r>
              <a:rPr lang="en-US" sz="2000" dirty="0">
                <a:solidFill>
                  <a:srgbClr val="002060"/>
                </a:solidFill>
                <a:latin typeface="Roboto Condensed" panose="02000000000000000000" pitchFamily="2" charset="0"/>
                <a:ea typeface="Roboto Condensed" panose="02000000000000000000" pitchFamily="2" charset="0"/>
              </a:rPr>
              <a:t>.</a:t>
            </a:r>
            <a:endParaRPr lang="vi-VN" sz="2000" dirty="0">
              <a:solidFill>
                <a:srgbClr val="002060"/>
              </a:solidFill>
              <a:latin typeface="Roboto Condensed" panose="02000000000000000000" pitchFamily="2" charset="0"/>
              <a:ea typeface="Roboto Condensed" panose="02000000000000000000" pitchFamily="2" charset="0"/>
            </a:endParaRPr>
          </a:p>
          <a:p>
            <a:pPr algn="just">
              <a:lnSpc>
                <a:spcPts val="3000"/>
              </a:lnSpc>
            </a:pPr>
            <a:r>
              <a:rPr lang="vi-VN" sz="2000" dirty="0">
                <a:solidFill>
                  <a:srgbClr val="002060"/>
                </a:solidFill>
                <a:latin typeface="Roboto Condensed" panose="02000000000000000000" pitchFamily="2" charset="0"/>
                <a:ea typeface="Roboto Condensed" panose="02000000000000000000" pitchFamily="2" charset="0"/>
              </a:rPr>
              <a:t>- Vùng biển có nhiều cảnh đẹp</a:t>
            </a:r>
            <a:r>
              <a:rPr lang="en-US" sz="2000" dirty="0">
                <a:solidFill>
                  <a:srgbClr val="002060"/>
                </a:solidFill>
                <a:latin typeface="Roboto Condensed" panose="02000000000000000000" pitchFamily="2" charset="0"/>
                <a:ea typeface="Roboto Condensed" panose="02000000000000000000" pitchFamily="2" charset="0"/>
              </a:rPr>
              <a:t> =&gt; </a:t>
            </a:r>
            <a:r>
              <a:rPr lang="vi-VN" sz="2000" dirty="0">
                <a:solidFill>
                  <a:srgbClr val="002060"/>
                </a:solidFill>
                <a:latin typeface="Roboto Condensed" panose="02000000000000000000" pitchFamily="2" charset="0"/>
                <a:ea typeface="Roboto Condensed" panose="02000000000000000000" pitchFamily="2" charset="0"/>
              </a:rPr>
              <a:t>Là cơ sở để phát triển du lịch biển.</a:t>
            </a:r>
          </a:p>
          <a:p>
            <a:pPr algn="just">
              <a:lnSpc>
                <a:spcPts val="3000"/>
              </a:lnSpc>
            </a:pPr>
            <a:r>
              <a:rPr lang="vi-VN" sz="2000" dirty="0">
                <a:solidFill>
                  <a:srgbClr val="002060"/>
                </a:solidFill>
                <a:latin typeface="Roboto Condensed" panose="02000000000000000000" pitchFamily="2" charset="0"/>
                <a:ea typeface="Roboto Condensed" panose="02000000000000000000" pitchFamily="2" charset="0"/>
              </a:rPr>
              <a:t>- Có nhiều hải sản thuận lợi cho khai thác; ven bờ và ven các đảo thuận lợi cho nuôi trồng hải sản. Tiềm năng về cát thủy tinh, ti-tan; Thái Bình có tiềm năng về khí tự nhiên; một số nơi phát triển nghề làm muối,…</a:t>
            </a:r>
          </a:p>
          <a:p>
            <a:pPr algn="just">
              <a:lnSpc>
                <a:spcPts val="3000"/>
              </a:lnSpc>
            </a:pPr>
            <a:r>
              <a:rPr lang="vi-VN" sz="2000" dirty="0">
                <a:solidFill>
                  <a:srgbClr val="002060"/>
                </a:solidFill>
                <a:latin typeface="Roboto Condensed" panose="02000000000000000000" pitchFamily="2" charset="0"/>
                <a:ea typeface="Roboto Condensed" panose="02000000000000000000" pitchFamily="2" charset="0"/>
              </a:rPr>
              <a:t>- Hình thành một số khu kinh tế ven biển</a:t>
            </a:r>
            <a:r>
              <a:rPr lang="en-US" sz="2000" dirty="0">
                <a:solidFill>
                  <a:srgbClr val="002060"/>
                </a:solidFill>
                <a:latin typeface="Roboto Condensed" panose="02000000000000000000" pitchFamily="2" charset="0"/>
                <a:ea typeface="Roboto Condensed" panose="02000000000000000000" pitchFamily="2" charset="0"/>
              </a:rPr>
              <a:t>.</a:t>
            </a:r>
            <a:endParaRPr lang="vi-VN" sz="2000" dirty="0">
              <a:solidFill>
                <a:srgbClr val="002060"/>
              </a:solidFill>
              <a:latin typeface="Roboto Condensed" panose="02000000000000000000" pitchFamily="2" charset="0"/>
              <a:ea typeface="Roboto Condensed" panose="02000000000000000000" pitchFamily="2" charset="0"/>
            </a:endParaRPr>
          </a:p>
          <a:p>
            <a:pPr algn="just">
              <a:lnSpc>
                <a:spcPts val="3000"/>
              </a:lnSpc>
            </a:pPr>
            <a:r>
              <a:rPr lang="vi-VN" sz="2000" dirty="0">
                <a:solidFill>
                  <a:srgbClr val="002060"/>
                </a:solidFill>
                <a:latin typeface="Roboto Condensed" panose="02000000000000000000" pitchFamily="2" charset="0"/>
                <a:ea typeface="Roboto Condensed" panose="02000000000000000000" pitchFamily="2" charset="0"/>
              </a:rPr>
              <a:t>- </a:t>
            </a:r>
            <a:r>
              <a:rPr lang="en-US" sz="2000" dirty="0">
                <a:solidFill>
                  <a:srgbClr val="002060"/>
                </a:solidFill>
                <a:latin typeface="Roboto Condensed" panose="02000000000000000000" pitchFamily="2" charset="0"/>
                <a:ea typeface="Roboto Condensed" panose="02000000000000000000" pitchFamily="2" charset="0"/>
              </a:rPr>
              <a:t>P</a:t>
            </a:r>
            <a:r>
              <a:rPr lang="vi-VN" sz="2000" dirty="0">
                <a:solidFill>
                  <a:srgbClr val="002060"/>
                </a:solidFill>
                <a:latin typeface="Roboto Condensed" panose="02000000000000000000" pitchFamily="2" charset="0"/>
                <a:ea typeface="Roboto Condensed" panose="02000000000000000000" pitchFamily="2" charset="0"/>
              </a:rPr>
              <a:t>hát triển kinh tế biển gây ra một số vấn đề về ô nhiễm môi trường, suy thoái tài nguyên</a:t>
            </a:r>
            <a:r>
              <a:rPr lang="en-US" sz="2000" dirty="0">
                <a:solidFill>
                  <a:srgbClr val="002060"/>
                </a:solidFill>
                <a:latin typeface="Roboto Condensed" panose="02000000000000000000" pitchFamily="2" charset="0"/>
                <a:ea typeface="Roboto Condensed" panose="02000000000000000000" pitchFamily="2" charset="0"/>
              </a:rPr>
              <a:t> =&gt; P</a:t>
            </a:r>
            <a:r>
              <a:rPr lang="vi-VN" sz="2000" dirty="0">
                <a:solidFill>
                  <a:srgbClr val="002060"/>
                </a:solidFill>
                <a:latin typeface="Roboto Condensed" panose="02000000000000000000" pitchFamily="2" charset="0"/>
                <a:ea typeface="Roboto Condensed" panose="02000000000000000000" pitchFamily="2" charset="0"/>
              </a:rPr>
              <a:t>hát triển kinh tế biển theo hướng tăng trưởng xanh, bảo tồn đa dạng sinh học và các hệ sinh thái biển.</a:t>
            </a:r>
            <a:endParaRPr lang="en-US" sz="2000" dirty="0">
              <a:solidFill>
                <a:srgbClr val="00206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55048065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1000"/>
                                        <p:tgtEl>
                                          <p:spTgt spid="14">
                                            <p:txEl>
                                              <p:pRg st="4" end="4"/>
                                            </p:txEl>
                                          </p:spTgt>
                                        </p:tgtEl>
                                      </p:cBhvr>
                                    </p:animEffect>
                                    <p:anim calcmode="lin" valueType="num">
                                      <p:cBhvr>
                                        <p:cTn id="3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6A2CE886-6CA8-73C9-A349-20EE9FA0DA0E}"/>
              </a:ext>
            </a:extLst>
          </p:cNvPr>
          <p:cNvSpPr/>
          <p:nvPr/>
        </p:nvSpPr>
        <p:spPr>
          <a:xfrm>
            <a:off x="484094" y="246765"/>
            <a:ext cx="11492753" cy="802105"/>
          </a:xfrm>
          <a:prstGeom prst="round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7 IcielBaliho Script" pitchFamily="2" charset="0"/>
              </a:rPr>
              <a:t>3. DÂN CƯ XÃ HỘI</a:t>
            </a:r>
          </a:p>
        </p:txBody>
      </p:sp>
      <p:sp>
        <p:nvSpPr>
          <p:cNvPr id="8" name="Hộp Văn bản 7">
            <a:extLst>
              <a:ext uri="{FF2B5EF4-FFF2-40B4-BE49-F238E27FC236}">
                <a16:creationId xmlns:a16="http://schemas.microsoft.com/office/drawing/2014/main" id="{3E8D03F1-AFFE-1EB1-F2BA-521800A0ABEF}"/>
              </a:ext>
            </a:extLst>
          </p:cNvPr>
          <p:cNvSpPr txBox="1"/>
          <p:nvPr/>
        </p:nvSpPr>
        <p:spPr>
          <a:xfrm>
            <a:off x="596855" y="1114906"/>
            <a:ext cx="5581002" cy="523220"/>
          </a:xfrm>
          <a:prstGeom prst="rect">
            <a:avLst/>
          </a:prstGeom>
          <a:noFill/>
        </p:spPr>
        <p:txBody>
          <a:bodyPr wrap="square">
            <a:spAutoFit/>
          </a:bodyPr>
          <a:lstStyle/>
          <a:p>
            <a:r>
              <a:rPr lang="en-US" sz="2800" b="1" dirty="0">
                <a:solidFill>
                  <a:srgbClr val="002060"/>
                </a:solidFill>
                <a:latin typeface="Roboto Condensed" panose="02000000000000000000" pitchFamily="2" charset="0"/>
                <a:ea typeface="Roboto Condensed" panose="02000000000000000000" pitchFamily="2" charset="0"/>
              </a:rPr>
              <a:t>a. </a:t>
            </a:r>
            <a:r>
              <a:rPr lang="en-US" sz="2800" b="1" dirty="0" err="1">
                <a:solidFill>
                  <a:srgbClr val="002060"/>
                </a:solidFill>
                <a:latin typeface="Roboto Condensed" panose="02000000000000000000" pitchFamily="2" charset="0"/>
                <a:ea typeface="Roboto Condensed" panose="02000000000000000000" pitchFamily="2" charset="0"/>
              </a:rPr>
              <a:t>Dân</a:t>
            </a:r>
            <a:r>
              <a:rPr lang="en-US" sz="2800" b="1" dirty="0">
                <a:solidFill>
                  <a:srgbClr val="002060"/>
                </a:solidFill>
                <a:latin typeface="Roboto Condensed" panose="02000000000000000000" pitchFamily="2" charset="0"/>
                <a:ea typeface="Roboto Condensed" panose="02000000000000000000" pitchFamily="2" charset="0"/>
              </a:rPr>
              <a:t> </a:t>
            </a:r>
            <a:r>
              <a:rPr lang="en-US" sz="2800" b="1" dirty="0" err="1">
                <a:solidFill>
                  <a:srgbClr val="002060"/>
                </a:solidFill>
                <a:latin typeface="Roboto Condensed" panose="02000000000000000000" pitchFamily="2" charset="0"/>
                <a:ea typeface="Roboto Condensed" panose="02000000000000000000" pitchFamily="2" charset="0"/>
              </a:rPr>
              <a:t>cư</a:t>
            </a:r>
            <a:endParaRPr lang="en-US" sz="2800" b="1" dirty="0">
              <a:solidFill>
                <a:srgbClr val="002060"/>
              </a:solidFill>
              <a:latin typeface="Roboto Condensed" panose="02000000000000000000" pitchFamily="2" charset="0"/>
              <a:ea typeface="Roboto Condensed" panose="02000000000000000000" pitchFamily="2" charset="0"/>
            </a:endParaRPr>
          </a:p>
        </p:txBody>
      </p:sp>
      <p:sp>
        <p:nvSpPr>
          <p:cNvPr id="27" name="Hộp Văn bản 26">
            <a:extLst>
              <a:ext uri="{FF2B5EF4-FFF2-40B4-BE49-F238E27FC236}">
                <a16:creationId xmlns:a16="http://schemas.microsoft.com/office/drawing/2014/main" id="{D77CF6BC-7050-D713-0972-8E9E2E1615F3}"/>
              </a:ext>
            </a:extLst>
          </p:cNvPr>
          <p:cNvSpPr txBox="1"/>
          <p:nvPr/>
        </p:nvSpPr>
        <p:spPr>
          <a:xfrm>
            <a:off x="532296" y="1777577"/>
            <a:ext cx="4031790" cy="1200329"/>
          </a:xfrm>
          <a:prstGeom prst="rect">
            <a:avLst/>
          </a:prstGeom>
          <a:solidFill>
            <a:srgbClr val="0070C0"/>
          </a:solidFill>
        </p:spPr>
        <p:txBody>
          <a:bodyPr wrap="square">
            <a:spAutoFit/>
          </a:bodyPr>
          <a:lstStyle/>
          <a:p>
            <a:pPr algn="just"/>
            <a:r>
              <a:rPr lang="en-US" sz="2400" dirty="0" err="1">
                <a:solidFill>
                  <a:schemeClr val="bg1"/>
                </a:solidFill>
                <a:latin typeface="#9Slide07 IcielBaliho Script" pitchFamily="2" charset="0"/>
                <a:ea typeface="Roboto Condensed" panose="02000000000000000000" pitchFamily="2" charset="0"/>
              </a:rPr>
              <a:t>Nhiệm</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vụ</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Dựa</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vào</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thông</a:t>
            </a:r>
            <a:r>
              <a:rPr lang="en-US" sz="2400" dirty="0">
                <a:solidFill>
                  <a:schemeClr val="bg1"/>
                </a:solidFill>
                <a:latin typeface="#9Slide07 IcielBaliho Script" pitchFamily="2" charset="0"/>
                <a:ea typeface="Roboto Condensed" panose="02000000000000000000" pitchFamily="2" charset="0"/>
              </a:rPr>
              <a:t> tin SGK, </a:t>
            </a:r>
            <a:r>
              <a:rPr lang="en-US" sz="2400" dirty="0" err="1">
                <a:solidFill>
                  <a:schemeClr val="bg1"/>
                </a:solidFill>
                <a:latin typeface="#9Slide07 IcielBaliho Script" pitchFamily="2" charset="0"/>
                <a:ea typeface="Roboto Condensed" panose="02000000000000000000" pitchFamily="2" charset="0"/>
              </a:rPr>
              <a:t>bảng</a:t>
            </a:r>
            <a:r>
              <a:rPr lang="en-US" sz="2400" dirty="0">
                <a:solidFill>
                  <a:schemeClr val="bg1"/>
                </a:solidFill>
                <a:latin typeface="#9Slide07 IcielBaliho Script" pitchFamily="2" charset="0"/>
                <a:ea typeface="Roboto Condensed" panose="02000000000000000000" pitchFamily="2" charset="0"/>
              </a:rPr>
              <a:t> 12.1, </a:t>
            </a:r>
            <a:r>
              <a:rPr lang="en-US" sz="2400" dirty="0" err="1">
                <a:solidFill>
                  <a:schemeClr val="bg1"/>
                </a:solidFill>
                <a:latin typeface="#9Slide07 IcielBaliho Script" pitchFamily="2" charset="0"/>
                <a:ea typeface="Roboto Condensed" panose="02000000000000000000" pitchFamily="2" charset="0"/>
              </a:rPr>
              <a:t>em</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hãy</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hoàn</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thiện</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thông</a:t>
            </a:r>
            <a:r>
              <a:rPr lang="en-US" sz="2400" dirty="0">
                <a:solidFill>
                  <a:schemeClr val="bg1"/>
                </a:solidFill>
                <a:latin typeface="#9Slide07 IcielBaliho Script" pitchFamily="2" charset="0"/>
                <a:ea typeface="Roboto Condensed" panose="02000000000000000000" pitchFamily="2" charset="0"/>
              </a:rPr>
              <a:t> tin </a:t>
            </a:r>
            <a:r>
              <a:rPr lang="en-US" sz="2400" dirty="0" err="1">
                <a:solidFill>
                  <a:schemeClr val="bg1"/>
                </a:solidFill>
                <a:latin typeface="#9Slide07 IcielBaliho Script" pitchFamily="2" charset="0"/>
                <a:ea typeface="Roboto Condensed" panose="02000000000000000000" pitchFamily="2" charset="0"/>
              </a:rPr>
              <a:t>còn</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thiếu</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trong</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bài</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tập</a:t>
            </a:r>
            <a:r>
              <a:rPr lang="en-US" sz="2400" dirty="0">
                <a:solidFill>
                  <a:schemeClr val="bg1"/>
                </a:solidFill>
                <a:latin typeface="#9Slide07 IcielBaliho Script" pitchFamily="2" charset="0"/>
                <a:ea typeface="Roboto Condensed" panose="02000000000000000000" pitchFamily="2" charset="0"/>
              </a:rPr>
              <a:t> </a:t>
            </a:r>
            <a:r>
              <a:rPr lang="en-US" sz="2400" dirty="0" err="1">
                <a:solidFill>
                  <a:schemeClr val="bg1"/>
                </a:solidFill>
                <a:latin typeface="#9Slide07 IcielBaliho Script" pitchFamily="2" charset="0"/>
                <a:ea typeface="Roboto Condensed" panose="02000000000000000000" pitchFamily="2" charset="0"/>
              </a:rPr>
              <a:t>sau</a:t>
            </a:r>
            <a:r>
              <a:rPr lang="en-US" sz="2400" dirty="0">
                <a:solidFill>
                  <a:schemeClr val="bg1"/>
                </a:solidFill>
                <a:latin typeface="#9Slide07 IcielBaliho Script" pitchFamily="2" charset="0"/>
                <a:ea typeface="Roboto Condensed" panose="02000000000000000000" pitchFamily="2" charset="0"/>
              </a:rPr>
              <a:t>:</a:t>
            </a:r>
          </a:p>
        </p:txBody>
      </p:sp>
      <p:pic>
        <p:nvPicPr>
          <p:cNvPr id="5" name="Hình ảnh 4">
            <a:extLst>
              <a:ext uri="{FF2B5EF4-FFF2-40B4-BE49-F238E27FC236}">
                <a16:creationId xmlns:a16="http://schemas.microsoft.com/office/drawing/2014/main" id="{0E78B8D2-A759-1AE6-ED18-8935295BCF3D}"/>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rcRect t="7051"/>
          <a:stretch/>
        </p:blipFill>
        <p:spPr>
          <a:xfrm>
            <a:off x="4709564" y="1725345"/>
            <a:ext cx="7177556" cy="1371172"/>
          </a:xfrm>
          <a:prstGeom prst="rect">
            <a:avLst/>
          </a:prstGeom>
        </p:spPr>
      </p:pic>
      <p:sp>
        <p:nvSpPr>
          <p:cNvPr id="7" name="Hộp Văn bản 6">
            <a:extLst>
              <a:ext uri="{FF2B5EF4-FFF2-40B4-BE49-F238E27FC236}">
                <a16:creationId xmlns:a16="http://schemas.microsoft.com/office/drawing/2014/main" id="{03D40130-4E03-1F08-D2FA-FD70B34BBEA5}"/>
              </a:ext>
            </a:extLst>
          </p:cNvPr>
          <p:cNvSpPr txBox="1"/>
          <p:nvPr/>
        </p:nvSpPr>
        <p:spPr>
          <a:xfrm>
            <a:off x="484094" y="3429000"/>
            <a:ext cx="11144689" cy="2677656"/>
          </a:xfrm>
          <a:prstGeom prst="rect">
            <a:avLst/>
          </a:prstGeom>
          <a:noFill/>
        </p:spPr>
        <p:txBody>
          <a:bodyPr wrap="square">
            <a:spAutoFit/>
          </a:bodyPr>
          <a:lstStyle/>
          <a:p>
            <a:pPr algn="just"/>
            <a:r>
              <a:rPr lang="vi-VN" sz="2400" b="0" i="0" dirty="0">
                <a:solidFill>
                  <a:srgbClr val="000000"/>
                </a:solidFill>
                <a:effectLst/>
                <a:latin typeface="Roboto Condensed" panose="02000000000000000000" pitchFamily="2" charset="0"/>
                <a:ea typeface="Roboto Condensed" panose="02000000000000000000" pitchFamily="2" charset="0"/>
              </a:rPr>
              <a:t>- Quy mô và gia tăng dân số: quy mô dân số lớn, năm 2021 là</a:t>
            </a:r>
            <a:r>
              <a:rPr lang="en-US" sz="2400" b="0" i="0" dirty="0">
                <a:solidFill>
                  <a:srgbClr val="000000"/>
                </a:solidFill>
                <a:effectLst/>
                <a:latin typeface="Roboto Condensed" panose="02000000000000000000" pitchFamily="2" charset="0"/>
                <a:ea typeface="Roboto Condensed" panose="02000000000000000000" pitchFamily="2" charset="0"/>
              </a:rPr>
              <a:t>……………………..</a:t>
            </a:r>
            <a:r>
              <a:rPr lang="vi-VN" sz="2400" b="0" i="0" dirty="0">
                <a:solidFill>
                  <a:srgbClr val="000000"/>
                </a:solidFill>
                <a:effectLst/>
                <a:latin typeface="Roboto Condensed" panose="02000000000000000000" pitchFamily="2" charset="0"/>
                <a:ea typeface="Roboto Condensed" panose="02000000000000000000" pitchFamily="2" charset="0"/>
              </a:rPr>
              <a:t>, chiếm 23,6% cả nước. Tỉ lệ tăng dân số tự nhiên </a:t>
            </a:r>
            <a:r>
              <a:rPr lang="en-US" sz="2400" b="0" i="0" dirty="0">
                <a:solidFill>
                  <a:srgbClr val="000000"/>
                </a:solidFill>
                <a:effectLst/>
                <a:latin typeface="Roboto Condensed" panose="02000000000000000000" pitchFamily="2" charset="0"/>
                <a:ea typeface="Roboto Condensed" panose="02000000000000000000" pitchFamily="2" charset="0"/>
              </a:rPr>
              <a:t>………………………………………………………………………………………………………</a:t>
            </a:r>
            <a:endParaRPr lang="vi-VN" sz="2400" b="0" i="0" dirty="0">
              <a:solidFill>
                <a:srgbClr val="000000"/>
              </a:solidFill>
              <a:effectLst/>
              <a:latin typeface="Roboto Condensed" panose="02000000000000000000" pitchFamily="2" charset="0"/>
              <a:ea typeface="Roboto Condensed" panose="02000000000000000000" pitchFamily="2" charset="0"/>
            </a:endParaRPr>
          </a:p>
          <a:p>
            <a:pPr algn="just"/>
            <a:r>
              <a:rPr lang="vi-VN" sz="2400" b="0" i="0" dirty="0">
                <a:solidFill>
                  <a:srgbClr val="000000"/>
                </a:solidFill>
                <a:effectLst/>
                <a:latin typeface="Roboto Condensed" panose="02000000000000000000" pitchFamily="2" charset="0"/>
                <a:ea typeface="Roboto Condensed" panose="02000000000000000000" pitchFamily="2" charset="0"/>
              </a:rPr>
              <a:t>- Cơ cấu dân số: nhóm người dưới 15 tuổi chiếm khoảng </a:t>
            </a:r>
            <a:r>
              <a:rPr lang="en-US" sz="2400" b="0" i="0" dirty="0">
                <a:solidFill>
                  <a:srgbClr val="000000"/>
                </a:solidFill>
                <a:effectLst/>
                <a:latin typeface="Roboto Condensed" panose="02000000000000000000" pitchFamily="2" charset="0"/>
                <a:ea typeface="Roboto Condensed" panose="02000000000000000000" pitchFamily="2" charset="0"/>
              </a:rPr>
              <a:t>………..</a:t>
            </a:r>
            <a:r>
              <a:rPr lang="vi-VN" sz="2400" b="0" i="0" dirty="0">
                <a:solidFill>
                  <a:srgbClr val="000000"/>
                </a:solidFill>
                <a:effectLst/>
                <a:latin typeface="Roboto Condensed" panose="02000000000000000000" pitchFamily="2" charset="0"/>
                <a:ea typeface="Roboto Condensed" panose="02000000000000000000" pitchFamily="2" charset="0"/>
              </a:rPr>
              <a:t>, từ 15 đến 64 tuổi chiếm khoảng </a:t>
            </a:r>
            <a:r>
              <a:rPr lang="en-US" sz="2400" b="0" i="0" dirty="0">
                <a:solidFill>
                  <a:srgbClr val="000000"/>
                </a:solidFill>
                <a:effectLst/>
                <a:latin typeface="Roboto Condensed" panose="02000000000000000000" pitchFamily="2" charset="0"/>
                <a:ea typeface="Roboto Condensed" panose="02000000000000000000" pitchFamily="2" charset="0"/>
              </a:rPr>
              <a:t>……….</a:t>
            </a:r>
            <a:r>
              <a:rPr lang="vi-VN" sz="2400" b="0" i="0" dirty="0">
                <a:solidFill>
                  <a:srgbClr val="000000"/>
                </a:solidFill>
                <a:effectLst/>
                <a:latin typeface="Roboto Condensed" panose="02000000000000000000" pitchFamily="2" charset="0"/>
                <a:ea typeface="Roboto Condensed" panose="02000000000000000000" pitchFamily="2" charset="0"/>
              </a:rPr>
              <a:t>, người từ 65 tuổi trở lên chiếm khoảng </a:t>
            </a:r>
            <a:r>
              <a:rPr lang="en-US" sz="2400" b="0" i="0" dirty="0">
                <a:solidFill>
                  <a:srgbClr val="000000"/>
                </a:solidFill>
                <a:effectLst/>
                <a:latin typeface="Roboto Condensed" panose="02000000000000000000" pitchFamily="2" charset="0"/>
                <a:ea typeface="Roboto Condensed" panose="02000000000000000000" pitchFamily="2" charset="0"/>
              </a:rPr>
              <a:t>…………</a:t>
            </a:r>
            <a:r>
              <a:rPr lang="vi-VN" sz="2400" b="0" i="0" dirty="0">
                <a:solidFill>
                  <a:srgbClr val="000000"/>
                </a:solidFill>
                <a:effectLst/>
                <a:latin typeface="Roboto Condensed" panose="02000000000000000000" pitchFamily="2" charset="0"/>
                <a:ea typeface="Roboto Condensed" panose="02000000000000000000" pitchFamily="2" charset="0"/>
              </a:rPr>
              <a:t> dân số vùng (2021).</a:t>
            </a:r>
          </a:p>
          <a:p>
            <a:pPr algn="just"/>
            <a:r>
              <a:rPr lang="vi-VN" sz="2400" b="0" i="0" dirty="0">
                <a:solidFill>
                  <a:srgbClr val="000000"/>
                </a:solidFill>
                <a:effectLst/>
                <a:latin typeface="Roboto Condensed" panose="02000000000000000000" pitchFamily="2" charset="0"/>
                <a:ea typeface="Roboto Condensed" panose="02000000000000000000" pitchFamily="2" charset="0"/>
              </a:rPr>
              <a:t>- Phân bố dân cư: năm 2021, mật độ dân số vùng là </a:t>
            </a:r>
            <a:r>
              <a:rPr lang="en-US" sz="2400" b="0" i="0" dirty="0">
                <a:solidFill>
                  <a:srgbClr val="000000"/>
                </a:solidFill>
                <a:effectLst/>
                <a:latin typeface="Roboto Condensed" panose="02000000000000000000" pitchFamily="2" charset="0"/>
                <a:ea typeface="Roboto Condensed" panose="02000000000000000000" pitchFamily="2" charset="0"/>
              </a:rPr>
              <a:t>………………………………</a:t>
            </a:r>
            <a:r>
              <a:rPr lang="vi-VN" sz="2400" b="0" i="0" dirty="0">
                <a:solidFill>
                  <a:srgbClr val="000000"/>
                </a:solidFill>
                <a:effectLst/>
                <a:latin typeface="Roboto Condensed" panose="02000000000000000000" pitchFamily="2" charset="0"/>
                <a:ea typeface="Roboto Condensed" panose="02000000000000000000" pitchFamily="2" charset="0"/>
              </a:rPr>
              <a:t>, cao gấp 3,7 lần cả nước. Dân cư sinh sống ở </a:t>
            </a:r>
            <a:r>
              <a:rPr lang="en-US" sz="2400" b="0" i="0" dirty="0">
                <a:solidFill>
                  <a:srgbClr val="000000"/>
                </a:solidFill>
                <a:effectLst/>
                <a:latin typeface="Roboto Condensed" panose="02000000000000000000" pitchFamily="2" charset="0"/>
                <a:ea typeface="Roboto Condensed" panose="02000000000000000000" pitchFamily="2" charset="0"/>
              </a:rPr>
              <a:t>………………………………..</a:t>
            </a:r>
            <a:r>
              <a:rPr lang="vi-VN" sz="2400" b="0" i="0" dirty="0">
                <a:solidFill>
                  <a:srgbClr val="000000"/>
                </a:solidFill>
                <a:effectLst/>
                <a:latin typeface="Roboto Condensed" panose="02000000000000000000" pitchFamily="2" charset="0"/>
                <a:ea typeface="Roboto Condensed" panose="02000000000000000000" pitchFamily="2" charset="0"/>
              </a:rPr>
              <a:t>nhiều hơn ở thành thị.</a:t>
            </a:r>
          </a:p>
          <a:p>
            <a:pPr algn="just"/>
            <a:r>
              <a:rPr lang="vi-VN" sz="2400" b="0" i="0" dirty="0">
                <a:solidFill>
                  <a:srgbClr val="000000"/>
                </a:solidFill>
                <a:effectLst/>
                <a:latin typeface="Roboto Condensed" panose="02000000000000000000" pitchFamily="2" charset="0"/>
                <a:ea typeface="Roboto Condensed" panose="02000000000000000000" pitchFamily="2" charset="0"/>
              </a:rPr>
              <a:t>- Thành phần dân tộc: có </a:t>
            </a:r>
            <a:r>
              <a:rPr lang="en-US" sz="2400" b="0" i="0" dirty="0">
                <a:solidFill>
                  <a:srgbClr val="000000"/>
                </a:solidFill>
                <a:effectLst/>
                <a:latin typeface="Roboto Condensed" panose="02000000000000000000" pitchFamily="2" charset="0"/>
                <a:ea typeface="Roboto Condensed" panose="02000000000000000000" pitchFamily="2" charset="0"/>
              </a:rPr>
              <a:t>…………………………</a:t>
            </a:r>
            <a:r>
              <a:rPr lang="en-US" sz="2400" dirty="0">
                <a:solidFill>
                  <a:srgbClr val="000000"/>
                </a:solidFill>
                <a:latin typeface="Roboto Condensed" panose="02000000000000000000" pitchFamily="2" charset="0"/>
                <a:ea typeface="Roboto Condensed" panose="02000000000000000000" pitchFamily="2" charset="0"/>
              </a:rPr>
              <a:t>..</a:t>
            </a:r>
            <a:r>
              <a:rPr lang="vi-VN" sz="2400" b="0" i="0" dirty="0">
                <a:solidFill>
                  <a:srgbClr val="000000"/>
                </a:solidFill>
                <a:effectLst/>
                <a:latin typeface="Roboto Condensed" panose="02000000000000000000" pitchFamily="2" charset="0"/>
                <a:ea typeface="Roboto Condensed" panose="02000000000000000000" pitchFamily="2" charset="0"/>
              </a:rPr>
              <a:t> cùng chung sống</a:t>
            </a:r>
            <a:r>
              <a:rPr lang="en-US" sz="2400" b="0" i="0" dirty="0">
                <a:solidFill>
                  <a:srgbClr val="000000"/>
                </a:solidFill>
                <a:effectLst/>
                <a:latin typeface="Roboto Condensed" panose="02000000000000000000" pitchFamily="2" charset="0"/>
                <a:ea typeface="Roboto Condensed" panose="02000000000000000000" pitchFamily="2" charset="0"/>
              </a:rPr>
              <a:t>.</a:t>
            </a:r>
            <a:endParaRPr lang="vi-VN" sz="2400" b="0" i="0" dirty="0">
              <a:solidFill>
                <a:srgbClr val="000000"/>
              </a:solidFill>
              <a:effectLst/>
              <a:latin typeface="Roboto Condensed" panose="02000000000000000000" pitchFamily="2" charset="0"/>
              <a:ea typeface="Roboto Condensed" panose="02000000000000000000" pitchFamily="2" charset="0"/>
            </a:endParaRPr>
          </a:p>
        </p:txBody>
      </p:sp>
      <p:sp>
        <p:nvSpPr>
          <p:cNvPr id="11" name="Hộp Văn bản 10">
            <a:extLst>
              <a:ext uri="{FF2B5EF4-FFF2-40B4-BE49-F238E27FC236}">
                <a16:creationId xmlns:a16="http://schemas.microsoft.com/office/drawing/2014/main" id="{A28A2226-DEE4-F0C3-D74E-F780E952BBDA}"/>
              </a:ext>
            </a:extLst>
          </p:cNvPr>
          <p:cNvSpPr txBox="1"/>
          <p:nvPr/>
        </p:nvSpPr>
        <p:spPr>
          <a:xfrm>
            <a:off x="7862812" y="3392984"/>
            <a:ext cx="6097348" cy="461665"/>
          </a:xfrm>
          <a:prstGeom prst="rect">
            <a:avLst/>
          </a:prstGeom>
          <a:noFill/>
        </p:spPr>
        <p:txBody>
          <a:bodyPr wrap="square">
            <a:spAutoFit/>
          </a:bodyPr>
          <a:lstStyle/>
          <a:p>
            <a:r>
              <a:rPr lang="vi-VN" sz="2400" b="0" i="0" dirty="0">
                <a:solidFill>
                  <a:srgbClr val="FF0000"/>
                </a:solidFill>
                <a:effectLst/>
                <a:latin typeface="Roboto Condensed" panose="02000000000000000000" pitchFamily="2" charset="0"/>
                <a:ea typeface="Roboto Condensed" panose="02000000000000000000" pitchFamily="2" charset="0"/>
              </a:rPr>
              <a:t>23,2 triệu người</a:t>
            </a:r>
            <a:endParaRPr lang="en-US" sz="2400" dirty="0">
              <a:solidFill>
                <a:srgbClr val="FF0000"/>
              </a:solidFill>
            </a:endParaRPr>
          </a:p>
        </p:txBody>
      </p:sp>
      <p:sp>
        <p:nvSpPr>
          <p:cNvPr id="13" name="Hộp Văn bản 12">
            <a:extLst>
              <a:ext uri="{FF2B5EF4-FFF2-40B4-BE49-F238E27FC236}">
                <a16:creationId xmlns:a16="http://schemas.microsoft.com/office/drawing/2014/main" id="{D29C553E-2CE5-BA2B-65AB-7A0203FA55DA}"/>
              </a:ext>
            </a:extLst>
          </p:cNvPr>
          <p:cNvSpPr txBox="1"/>
          <p:nvPr/>
        </p:nvSpPr>
        <p:spPr>
          <a:xfrm>
            <a:off x="4477673" y="3766324"/>
            <a:ext cx="6097348" cy="461665"/>
          </a:xfrm>
          <a:prstGeom prst="rect">
            <a:avLst/>
          </a:prstGeom>
          <a:noFill/>
        </p:spPr>
        <p:txBody>
          <a:bodyPr wrap="square">
            <a:spAutoFit/>
          </a:bodyPr>
          <a:lstStyle/>
          <a:p>
            <a:r>
              <a:rPr lang="vi-VN" sz="2400" b="0" i="0" dirty="0">
                <a:solidFill>
                  <a:srgbClr val="FF0000"/>
                </a:solidFill>
                <a:effectLst/>
                <a:latin typeface="Roboto Condensed" panose="02000000000000000000" pitchFamily="2" charset="0"/>
                <a:ea typeface="Roboto Condensed" panose="02000000000000000000" pitchFamily="2" charset="0"/>
              </a:rPr>
              <a:t>cao</a:t>
            </a:r>
            <a:endParaRPr lang="en-US" sz="2400" dirty="0">
              <a:solidFill>
                <a:srgbClr val="FF0000"/>
              </a:solidFill>
            </a:endParaRPr>
          </a:p>
        </p:txBody>
      </p:sp>
      <p:sp>
        <p:nvSpPr>
          <p:cNvPr id="19" name="Hộp Văn bản 18">
            <a:extLst>
              <a:ext uri="{FF2B5EF4-FFF2-40B4-BE49-F238E27FC236}">
                <a16:creationId xmlns:a16="http://schemas.microsoft.com/office/drawing/2014/main" id="{2AF8FF00-0659-625B-630A-4693178C9896}"/>
              </a:ext>
            </a:extLst>
          </p:cNvPr>
          <p:cNvSpPr txBox="1"/>
          <p:nvPr/>
        </p:nvSpPr>
        <p:spPr>
          <a:xfrm>
            <a:off x="7706395" y="4139664"/>
            <a:ext cx="6097348" cy="461665"/>
          </a:xfrm>
          <a:prstGeom prst="rect">
            <a:avLst/>
          </a:prstGeom>
          <a:noFill/>
        </p:spPr>
        <p:txBody>
          <a:bodyPr wrap="square">
            <a:spAutoFit/>
          </a:bodyPr>
          <a:lstStyle/>
          <a:p>
            <a:r>
              <a:rPr lang="vi-VN" sz="2400" b="0" i="0" dirty="0">
                <a:solidFill>
                  <a:srgbClr val="FF0000"/>
                </a:solidFill>
                <a:effectLst/>
                <a:latin typeface="Roboto Condensed" panose="02000000000000000000" pitchFamily="2" charset="0"/>
                <a:ea typeface="Roboto Condensed" panose="02000000000000000000" pitchFamily="2" charset="0"/>
              </a:rPr>
              <a:t>25%</a:t>
            </a:r>
            <a:endParaRPr lang="en-US" sz="2400" dirty="0">
              <a:solidFill>
                <a:srgbClr val="FF0000"/>
              </a:solidFill>
            </a:endParaRPr>
          </a:p>
        </p:txBody>
      </p:sp>
      <p:sp>
        <p:nvSpPr>
          <p:cNvPr id="28" name="Hộp Văn bản 27">
            <a:extLst>
              <a:ext uri="{FF2B5EF4-FFF2-40B4-BE49-F238E27FC236}">
                <a16:creationId xmlns:a16="http://schemas.microsoft.com/office/drawing/2014/main" id="{64E5B54B-7E78-DD7D-1915-C05AB11F447F}"/>
              </a:ext>
            </a:extLst>
          </p:cNvPr>
          <p:cNvSpPr txBox="1"/>
          <p:nvPr/>
        </p:nvSpPr>
        <p:spPr>
          <a:xfrm>
            <a:off x="1483044" y="4495547"/>
            <a:ext cx="6162084" cy="461665"/>
          </a:xfrm>
          <a:prstGeom prst="rect">
            <a:avLst/>
          </a:prstGeom>
          <a:noFill/>
        </p:spPr>
        <p:txBody>
          <a:bodyPr wrap="square">
            <a:spAutoFit/>
          </a:bodyPr>
          <a:lstStyle/>
          <a:p>
            <a:r>
              <a:rPr lang="vi-VN" sz="2400" b="0" i="0" dirty="0">
                <a:solidFill>
                  <a:srgbClr val="FF0000"/>
                </a:solidFill>
                <a:effectLst/>
                <a:latin typeface="Roboto Condensed" panose="02000000000000000000" pitchFamily="2" charset="0"/>
                <a:ea typeface="Roboto Condensed" panose="02000000000000000000" pitchFamily="2" charset="0"/>
              </a:rPr>
              <a:t>65%</a:t>
            </a:r>
            <a:endParaRPr lang="en-US" sz="2400" dirty="0">
              <a:solidFill>
                <a:srgbClr val="FF0000"/>
              </a:solidFill>
            </a:endParaRPr>
          </a:p>
        </p:txBody>
      </p:sp>
      <p:sp>
        <p:nvSpPr>
          <p:cNvPr id="30" name="Hộp Văn bản 29">
            <a:extLst>
              <a:ext uri="{FF2B5EF4-FFF2-40B4-BE49-F238E27FC236}">
                <a16:creationId xmlns:a16="http://schemas.microsoft.com/office/drawing/2014/main" id="{AE41E000-5B51-4279-3644-094702AB714E}"/>
              </a:ext>
            </a:extLst>
          </p:cNvPr>
          <p:cNvSpPr txBox="1"/>
          <p:nvPr/>
        </p:nvSpPr>
        <p:spPr>
          <a:xfrm>
            <a:off x="6908496" y="4472808"/>
            <a:ext cx="6574778" cy="461665"/>
          </a:xfrm>
          <a:prstGeom prst="rect">
            <a:avLst/>
          </a:prstGeom>
          <a:noFill/>
        </p:spPr>
        <p:txBody>
          <a:bodyPr wrap="square">
            <a:spAutoFit/>
          </a:bodyPr>
          <a:lstStyle/>
          <a:p>
            <a:r>
              <a:rPr lang="vi-VN" sz="2400" b="0" i="0" dirty="0">
                <a:solidFill>
                  <a:srgbClr val="FF0000"/>
                </a:solidFill>
                <a:effectLst/>
                <a:latin typeface="Roboto Condensed" panose="02000000000000000000" pitchFamily="2" charset="0"/>
                <a:ea typeface="Roboto Condensed" panose="02000000000000000000" pitchFamily="2" charset="0"/>
              </a:rPr>
              <a:t>10% </a:t>
            </a:r>
            <a:endParaRPr lang="en-US" sz="2400" dirty="0">
              <a:solidFill>
                <a:srgbClr val="FF0000"/>
              </a:solidFill>
            </a:endParaRPr>
          </a:p>
        </p:txBody>
      </p:sp>
      <p:sp>
        <p:nvSpPr>
          <p:cNvPr id="32" name="Hộp Văn bản 31">
            <a:extLst>
              <a:ext uri="{FF2B5EF4-FFF2-40B4-BE49-F238E27FC236}">
                <a16:creationId xmlns:a16="http://schemas.microsoft.com/office/drawing/2014/main" id="{FE54A58F-3E73-844F-9514-D85651CCBD63}"/>
              </a:ext>
            </a:extLst>
          </p:cNvPr>
          <p:cNvSpPr txBox="1"/>
          <p:nvPr/>
        </p:nvSpPr>
        <p:spPr>
          <a:xfrm>
            <a:off x="7168691" y="4836702"/>
            <a:ext cx="7080530" cy="461665"/>
          </a:xfrm>
          <a:prstGeom prst="rect">
            <a:avLst/>
          </a:prstGeom>
          <a:noFill/>
        </p:spPr>
        <p:txBody>
          <a:bodyPr wrap="square">
            <a:spAutoFit/>
          </a:bodyPr>
          <a:lstStyle/>
          <a:p>
            <a:r>
              <a:rPr lang="vi-VN" sz="2400" b="0" i="0" dirty="0">
                <a:solidFill>
                  <a:srgbClr val="FF0000"/>
                </a:solidFill>
                <a:effectLst/>
                <a:latin typeface="Roboto Condensed" panose="02000000000000000000" pitchFamily="2" charset="0"/>
                <a:ea typeface="Roboto Condensed" panose="02000000000000000000" pitchFamily="2" charset="0"/>
              </a:rPr>
              <a:t>1091 người/km</a:t>
            </a:r>
            <a:r>
              <a:rPr lang="vi-VN" sz="2400" b="0" i="0" baseline="30000" dirty="0">
                <a:solidFill>
                  <a:srgbClr val="FF0000"/>
                </a:solidFill>
                <a:effectLst/>
                <a:latin typeface="Roboto Condensed" panose="02000000000000000000" pitchFamily="2" charset="0"/>
                <a:ea typeface="Roboto Condensed" panose="02000000000000000000" pitchFamily="2" charset="0"/>
              </a:rPr>
              <a:t>2</a:t>
            </a:r>
            <a:endParaRPr lang="en-US" sz="2400" dirty="0">
              <a:solidFill>
                <a:srgbClr val="FF0000"/>
              </a:solidFill>
            </a:endParaRPr>
          </a:p>
        </p:txBody>
      </p:sp>
      <p:sp>
        <p:nvSpPr>
          <p:cNvPr id="34" name="Hộp Văn bản 33">
            <a:extLst>
              <a:ext uri="{FF2B5EF4-FFF2-40B4-BE49-F238E27FC236}">
                <a16:creationId xmlns:a16="http://schemas.microsoft.com/office/drawing/2014/main" id="{C6B68736-1D36-4061-C2BC-C3889E28434C}"/>
              </a:ext>
            </a:extLst>
          </p:cNvPr>
          <p:cNvSpPr txBox="1"/>
          <p:nvPr/>
        </p:nvSpPr>
        <p:spPr>
          <a:xfrm>
            <a:off x="3742744" y="5200595"/>
            <a:ext cx="7804768" cy="461665"/>
          </a:xfrm>
          <a:prstGeom prst="rect">
            <a:avLst/>
          </a:prstGeom>
          <a:noFill/>
        </p:spPr>
        <p:txBody>
          <a:bodyPr wrap="square">
            <a:spAutoFit/>
          </a:bodyPr>
          <a:lstStyle/>
          <a:p>
            <a:r>
              <a:rPr lang="vi-VN" sz="2400" b="0" i="0" dirty="0">
                <a:solidFill>
                  <a:srgbClr val="FF0000"/>
                </a:solidFill>
                <a:effectLst/>
                <a:latin typeface="Roboto Condensed" panose="02000000000000000000" pitchFamily="2" charset="0"/>
                <a:ea typeface="Roboto Condensed" panose="02000000000000000000" pitchFamily="2" charset="0"/>
              </a:rPr>
              <a:t>khu vực nông thôn </a:t>
            </a:r>
            <a:endParaRPr lang="en-US" sz="2400" dirty="0">
              <a:solidFill>
                <a:srgbClr val="FF0000"/>
              </a:solidFill>
            </a:endParaRPr>
          </a:p>
        </p:txBody>
      </p:sp>
      <p:sp>
        <p:nvSpPr>
          <p:cNvPr id="36" name="Hộp Văn bản 35">
            <a:extLst>
              <a:ext uri="{FF2B5EF4-FFF2-40B4-BE49-F238E27FC236}">
                <a16:creationId xmlns:a16="http://schemas.microsoft.com/office/drawing/2014/main" id="{DE6F4228-92DE-E4AA-A5A6-673F2A4349BC}"/>
              </a:ext>
            </a:extLst>
          </p:cNvPr>
          <p:cNvSpPr txBox="1"/>
          <p:nvPr/>
        </p:nvSpPr>
        <p:spPr>
          <a:xfrm>
            <a:off x="3742744" y="5597282"/>
            <a:ext cx="7804768" cy="461665"/>
          </a:xfrm>
          <a:prstGeom prst="rect">
            <a:avLst/>
          </a:prstGeom>
          <a:noFill/>
        </p:spPr>
        <p:txBody>
          <a:bodyPr wrap="square">
            <a:spAutoFit/>
          </a:bodyPr>
          <a:lstStyle/>
          <a:p>
            <a:r>
              <a:rPr lang="vi-VN" sz="2400" b="0" i="0" dirty="0">
                <a:solidFill>
                  <a:srgbClr val="FF0000"/>
                </a:solidFill>
                <a:effectLst/>
                <a:latin typeface="Roboto Condensed" panose="02000000000000000000" pitchFamily="2" charset="0"/>
                <a:ea typeface="Roboto Condensed" panose="02000000000000000000" pitchFamily="2" charset="0"/>
              </a:rPr>
              <a:t>nhiều dân tộc</a:t>
            </a:r>
            <a:endParaRPr lang="en-US" sz="2400" dirty="0">
              <a:solidFill>
                <a:srgbClr val="FF0000"/>
              </a:solidFill>
            </a:endParaRPr>
          </a:p>
        </p:txBody>
      </p:sp>
    </p:spTree>
    <p:extLst>
      <p:ext uri="{BB962C8B-B14F-4D97-AF65-F5344CB8AC3E}">
        <p14:creationId xmlns:p14="http://schemas.microsoft.com/office/powerpoint/2010/main" val="93425399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1000"/>
                                        <p:tgtEl>
                                          <p:spTgt spid="34"/>
                                        </p:tgtEl>
                                      </p:cBhvr>
                                    </p:animEffect>
                                    <p:anim calcmode="lin" valueType="num">
                                      <p:cBhvr>
                                        <p:cTn id="50" dur="1000" fill="hold"/>
                                        <p:tgtEl>
                                          <p:spTgt spid="34"/>
                                        </p:tgtEl>
                                        <p:attrNameLst>
                                          <p:attrName>ppt_x</p:attrName>
                                        </p:attrNameLst>
                                      </p:cBhvr>
                                      <p:tavLst>
                                        <p:tav tm="0">
                                          <p:val>
                                            <p:strVal val="#ppt_x"/>
                                          </p:val>
                                        </p:tav>
                                        <p:tav tm="100000">
                                          <p:val>
                                            <p:strVal val="#ppt_x"/>
                                          </p:val>
                                        </p:tav>
                                      </p:tavLst>
                                    </p:anim>
                                    <p:anim calcmode="lin" valueType="num">
                                      <p:cBhvr>
                                        <p:cTn id="5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1000"/>
                                        <p:tgtEl>
                                          <p:spTgt spid="36"/>
                                        </p:tgtEl>
                                      </p:cBhvr>
                                    </p:animEffect>
                                    <p:anim calcmode="lin" valueType="num">
                                      <p:cBhvr>
                                        <p:cTn id="57" dur="1000" fill="hold"/>
                                        <p:tgtEl>
                                          <p:spTgt spid="36"/>
                                        </p:tgtEl>
                                        <p:attrNameLst>
                                          <p:attrName>ppt_x</p:attrName>
                                        </p:attrNameLst>
                                      </p:cBhvr>
                                      <p:tavLst>
                                        <p:tav tm="0">
                                          <p:val>
                                            <p:strVal val="#ppt_x"/>
                                          </p:val>
                                        </p:tav>
                                        <p:tav tm="100000">
                                          <p:val>
                                            <p:strVal val="#ppt_x"/>
                                          </p:val>
                                        </p:tav>
                                      </p:tavLst>
                                    </p:anim>
                                    <p:anim calcmode="lin" valueType="num">
                                      <p:cBhvr>
                                        <p:cTn id="5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9" grpId="0"/>
      <p:bldP spid="28" grpId="0"/>
      <p:bldP spid="30" grpId="0"/>
      <p:bldP spid="32" grpId="0"/>
      <p:bldP spid="34"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Hình ảnh 27">
            <a:extLst>
              <a:ext uri="{FF2B5EF4-FFF2-40B4-BE49-F238E27FC236}">
                <a16:creationId xmlns:a16="http://schemas.microsoft.com/office/drawing/2014/main" id="{44BA416A-15F3-E831-DB94-EBE7249DBC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97" b="89697" l="4590" r="95410">
                        <a14:foregroundMark x1="91803" y1="29697" x2="91803" y2="79394"/>
                        <a14:foregroundMark x1="95410" y1="32121" x2="95410" y2="88485"/>
                        <a14:foregroundMark x1="4590" y1="80606" x2="5574" y2="89091"/>
                      </a14:backgroundRemoval>
                    </a14:imgEffect>
                  </a14:imgLayer>
                </a14:imgProps>
              </a:ext>
            </a:extLst>
          </a:blip>
          <a:stretch>
            <a:fillRect/>
          </a:stretch>
        </p:blipFill>
        <p:spPr>
          <a:xfrm>
            <a:off x="1439272" y="4843758"/>
            <a:ext cx="4218641" cy="2282216"/>
          </a:xfrm>
          <a:prstGeom prst="rect">
            <a:avLst/>
          </a:prstGeom>
        </p:spPr>
      </p:pic>
      <p:sp>
        <p:nvSpPr>
          <p:cNvPr id="8" name="Hộp Văn bản 7">
            <a:extLst>
              <a:ext uri="{FF2B5EF4-FFF2-40B4-BE49-F238E27FC236}">
                <a16:creationId xmlns:a16="http://schemas.microsoft.com/office/drawing/2014/main" id="{3E8D03F1-AFFE-1EB1-F2BA-521800A0ABEF}"/>
              </a:ext>
            </a:extLst>
          </p:cNvPr>
          <p:cNvSpPr txBox="1"/>
          <p:nvPr/>
        </p:nvSpPr>
        <p:spPr>
          <a:xfrm>
            <a:off x="596855" y="1114906"/>
            <a:ext cx="5581002" cy="461665"/>
          </a:xfrm>
          <a:prstGeom prst="rect">
            <a:avLst/>
          </a:prstGeom>
          <a:noFill/>
        </p:spPr>
        <p:txBody>
          <a:bodyPr wrap="square">
            <a:spAutoFit/>
          </a:bodyPr>
          <a:lstStyle/>
          <a:p>
            <a:r>
              <a:rPr lang="en-US" sz="2400" b="1" dirty="0">
                <a:solidFill>
                  <a:srgbClr val="002060"/>
                </a:solidFill>
                <a:latin typeface="Roboto Condensed" panose="02000000000000000000" pitchFamily="2" charset="0"/>
                <a:ea typeface="Roboto Condensed" panose="02000000000000000000" pitchFamily="2" charset="0"/>
              </a:rPr>
              <a:t>b. </a:t>
            </a:r>
            <a:r>
              <a:rPr lang="en-US" sz="2400" b="1" dirty="0" err="1">
                <a:solidFill>
                  <a:srgbClr val="002060"/>
                </a:solidFill>
                <a:latin typeface="Roboto Condensed" panose="02000000000000000000" pitchFamily="2" charset="0"/>
                <a:ea typeface="Roboto Condensed" panose="02000000000000000000" pitchFamily="2" charset="0"/>
              </a:rPr>
              <a:t>Nguồn</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lao</a:t>
            </a:r>
            <a:r>
              <a:rPr lang="en-US" sz="2400" b="1" dirty="0">
                <a:solidFill>
                  <a:srgbClr val="002060"/>
                </a:solidFill>
                <a:latin typeface="Roboto Condensed" panose="02000000000000000000" pitchFamily="2" charset="0"/>
                <a:ea typeface="Roboto Condensed" panose="02000000000000000000" pitchFamily="2" charset="0"/>
              </a:rPr>
              <a:t> </a:t>
            </a:r>
            <a:r>
              <a:rPr lang="en-US" sz="2400" b="1" dirty="0" err="1">
                <a:solidFill>
                  <a:srgbClr val="002060"/>
                </a:solidFill>
                <a:latin typeface="Roboto Condensed" panose="02000000000000000000" pitchFamily="2" charset="0"/>
                <a:ea typeface="Roboto Condensed" panose="02000000000000000000" pitchFamily="2" charset="0"/>
              </a:rPr>
              <a:t>động</a:t>
            </a:r>
            <a:endParaRPr lang="en-US" sz="2400" b="1" dirty="0">
              <a:solidFill>
                <a:srgbClr val="002060"/>
              </a:solidFill>
              <a:latin typeface="Roboto Condensed" panose="02000000000000000000" pitchFamily="2" charset="0"/>
              <a:ea typeface="Roboto Condensed" panose="02000000000000000000" pitchFamily="2" charset="0"/>
            </a:endParaRPr>
          </a:p>
        </p:txBody>
      </p:sp>
      <p:sp>
        <p:nvSpPr>
          <p:cNvPr id="10" name="Hộp Văn bản 9">
            <a:extLst>
              <a:ext uri="{FF2B5EF4-FFF2-40B4-BE49-F238E27FC236}">
                <a16:creationId xmlns:a16="http://schemas.microsoft.com/office/drawing/2014/main" id="{3E548F4F-45B9-AA70-0AAD-92618F8D96C8}"/>
              </a:ext>
            </a:extLst>
          </p:cNvPr>
          <p:cNvSpPr txBox="1"/>
          <p:nvPr/>
        </p:nvSpPr>
        <p:spPr>
          <a:xfrm>
            <a:off x="446210" y="1642607"/>
            <a:ext cx="5310169" cy="3785652"/>
          </a:xfrm>
          <a:prstGeom prst="rect">
            <a:avLst/>
          </a:prstGeom>
          <a:solidFill>
            <a:schemeClr val="bg1"/>
          </a:solidFill>
        </p:spPr>
        <p:txBody>
          <a:bodyPr wrap="square">
            <a:spAutoFit/>
          </a:bodyPr>
          <a:lstStyle/>
          <a:p>
            <a:pPr algn="just"/>
            <a:r>
              <a:rPr lang="vi-VN" sz="2000" dirty="0">
                <a:solidFill>
                  <a:srgbClr val="002060"/>
                </a:solidFill>
                <a:latin typeface="Roboto Condensed" panose="02000000000000000000" pitchFamily="2" charset="0"/>
                <a:ea typeface="Roboto Condensed" panose="02000000000000000000" pitchFamily="2" charset="0"/>
              </a:rPr>
              <a:t>- Số lượng: nguồn lao động dồi dào, lực lượng lao động từ 15 tuổi trở lên có khoảng 11,4 triệu người, chiếm gần 50% tổng số dân toàn vùng (2021).</a:t>
            </a:r>
          </a:p>
          <a:p>
            <a:pPr algn="just"/>
            <a:r>
              <a:rPr lang="vi-VN" sz="2000" dirty="0">
                <a:solidFill>
                  <a:srgbClr val="002060"/>
                </a:solidFill>
                <a:latin typeface="Roboto Condensed" panose="02000000000000000000" pitchFamily="2" charset="0"/>
                <a:ea typeface="Roboto Condensed" panose="02000000000000000000" pitchFamily="2" charset="0"/>
              </a:rPr>
              <a:t>- Chất lượng: có nhiều kinh nghiệm trong sản xuất nông nghiệp, tiểu thủ công nghiệp. Trình độ lao động ngày càng nâng cao, tỉ lệ lao động đã qua đào tạo đứng đầu cả nước.</a:t>
            </a:r>
          </a:p>
          <a:p>
            <a:pPr algn="just"/>
            <a:r>
              <a:rPr lang="vi-VN" sz="2000" dirty="0">
                <a:solidFill>
                  <a:srgbClr val="002060"/>
                </a:solidFill>
                <a:latin typeface="Roboto Condensed" panose="02000000000000000000" pitchFamily="2" charset="0"/>
                <a:ea typeface="Roboto Condensed" panose="02000000000000000000" pitchFamily="2" charset="0"/>
              </a:rPr>
              <a:t>- Phân bố: tỉ lệ lao động khu vực công nghiệp và xây dựng, dịch vụ ngày càng tăng (chiếm khoảng 86% tổng số lao động toàn vùng năm 2021). Lao động có trình độ cao tập trung ở các đô thị, nhất là Hà Nội và Hải Phòng.</a:t>
            </a:r>
            <a:endParaRPr lang="en-US" sz="2000" dirty="0">
              <a:solidFill>
                <a:srgbClr val="002060"/>
              </a:solidFill>
              <a:latin typeface="Roboto Condensed" panose="02000000000000000000" pitchFamily="2" charset="0"/>
              <a:ea typeface="Roboto Condensed" panose="02000000000000000000" pitchFamily="2" charset="0"/>
            </a:endParaRPr>
          </a:p>
        </p:txBody>
      </p:sp>
      <p:sp>
        <p:nvSpPr>
          <p:cNvPr id="2" name="Rectangle: Rounded Corners 4">
            <a:extLst>
              <a:ext uri="{FF2B5EF4-FFF2-40B4-BE49-F238E27FC236}">
                <a16:creationId xmlns:a16="http://schemas.microsoft.com/office/drawing/2014/main" id="{7CF09929-24A4-2DBA-40C0-CB1E8E3B53C8}"/>
              </a:ext>
            </a:extLst>
          </p:cNvPr>
          <p:cNvSpPr/>
          <p:nvPr/>
        </p:nvSpPr>
        <p:spPr>
          <a:xfrm>
            <a:off x="6400799" y="1218433"/>
            <a:ext cx="5576047" cy="1316230"/>
          </a:xfrm>
          <a:prstGeom prst="roundRect">
            <a:avLst>
              <a:gd name="adj" fmla="val 12499"/>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609630" rtl="0" eaLnBrk="1" fontAlgn="base" latinLnBrk="0" hangingPunct="1">
              <a:lnSpc>
                <a:spcPct val="100000"/>
              </a:lnSpc>
              <a:spcBef>
                <a:spcPts val="0"/>
              </a:spcBef>
              <a:spcAft>
                <a:spcPct val="0"/>
              </a:spcAft>
              <a:buClr>
                <a:srgbClr val="FFFFFF"/>
              </a:buClr>
              <a:buSzTx/>
              <a:buFontTx/>
              <a:buNone/>
              <a:tabLst/>
              <a:defRPr/>
            </a:pP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Ảnh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hưởng</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của</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đặc</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điểm</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dân</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cư</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và</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lao</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động</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đến</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sự</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phát</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triển</a:t>
            </a:r>
            <a:r>
              <a:rPr lang="en-US" sz="2400" kern="0" dirty="0">
                <a:solidFill>
                  <a:srgbClr val="FFFFFF"/>
                </a:solidFill>
                <a:latin typeface="#9Slide07 IcielBaliho Script" pitchFamily="2" charset="0"/>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kinh</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tế</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xã</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hội</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của</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vùng</a:t>
            </a:r>
            <a:endPar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endParaRPr>
          </a:p>
          <a:p>
            <a:pPr marL="0" marR="0" lvl="1" indent="0" algn="ctr" defTabSz="609630" rtl="0" eaLnBrk="1" fontAlgn="base" latinLnBrk="0" hangingPunct="1">
              <a:lnSpc>
                <a:spcPct val="100000"/>
              </a:lnSpc>
              <a:spcBef>
                <a:spcPts val="0"/>
              </a:spcBef>
              <a:spcAft>
                <a:spcPct val="0"/>
              </a:spcAft>
              <a:buClr>
                <a:srgbClr val="FFFFFF"/>
              </a:buClr>
              <a:buSzTx/>
              <a:buFontTx/>
              <a:buNone/>
              <a:tabLst/>
              <a:defRPr/>
            </a:pP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ĐB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sông</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Hồng</a:t>
            </a:r>
            <a:r>
              <a:rPr kumimoji="0" lang="en-US" sz="24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FDDE866D-6BFA-DF29-CA16-E2C7E808931D}"/>
              </a:ext>
            </a:extLst>
          </p:cNvPr>
          <p:cNvSpPr/>
          <p:nvPr/>
        </p:nvSpPr>
        <p:spPr>
          <a:xfrm>
            <a:off x="6400800" y="3361112"/>
            <a:ext cx="1922271" cy="860552"/>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609630" rtl="0" eaLnBrk="1" fontAlgn="base" latinLnBrk="0" hangingPunct="1">
              <a:lnSpc>
                <a:spcPct val="100000"/>
              </a:lnSpc>
              <a:spcBef>
                <a:spcPts val="0"/>
              </a:spcBef>
              <a:spcAft>
                <a:spcPct val="0"/>
              </a:spcAft>
              <a:buClr>
                <a:srgbClr val="FFFFFF"/>
              </a:buClr>
              <a:buSzTx/>
              <a:buFontTx/>
              <a:buNone/>
              <a:tabLst/>
              <a:defRPr/>
            </a:pPr>
            <a:r>
              <a:rPr kumimoji="0" lang="en-US" sz="32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Thuận</a:t>
            </a:r>
            <a:r>
              <a:rPr kumimoji="0" lang="en-US" sz="32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lợi</a:t>
            </a:r>
            <a:endParaRPr kumimoji="0" lang="en-US" sz="32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endParaRPr>
          </a:p>
        </p:txBody>
      </p:sp>
      <p:sp>
        <p:nvSpPr>
          <p:cNvPr id="6" name="Rectangle: Rounded Corners 4">
            <a:extLst>
              <a:ext uri="{FF2B5EF4-FFF2-40B4-BE49-F238E27FC236}">
                <a16:creationId xmlns:a16="http://schemas.microsoft.com/office/drawing/2014/main" id="{AF95C22D-3638-D960-DD52-FE063EDC9C23}"/>
              </a:ext>
            </a:extLst>
          </p:cNvPr>
          <p:cNvSpPr/>
          <p:nvPr/>
        </p:nvSpPr>
        <p:spPr>
          <a:xfrm>
            <a:off x="6400799" y="5237090"/>
            <a:ext cx="1922272" cy="747776"/>
          </a:xfrm>
          <a:prstGeom prst="round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609630" rtl="0" eaLnBrk="1" fontAlgn="base" latinLnBrk="0" hangingPunct="1">
              <a:lnSpc>
                <a:spcPct val="100000"/>
              </a:lnSpc>
              <a:spcBef>
                <a:spcPts val="0"/>
              </a:spcBef>
              <a:spcAft>
                <a:spcPct val="0"/>
              </a:spcAft>
              <a:buClr>
                <a:srgbClr val="FFFFFF"/>
              </a:buClr>
              <a:buSzTx/>
              <a:buFontTx/>
              <a:buNone/>
              <a:tabLst/>
              <a:defRPr/>
            </a:pPr>
            <a:r>
              <a:rPr kumimoji="0" lang="en-US" sz="32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Khó</a:t>
            </a:r>
            <a:r>
              <a:rPr kumimoji="0" lang="en-US" sz="32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rPr>
              <a:t> </a:t>
            </a:r>
            <a:r>
              <a:rPr kumimoji="0" lang="en-US" sz="3200" b="0" i="0" u="none" strike="noStrike" kern="0" cap="none" spc="0" normalizeH="0" baseline="0" noProof="0" dirty="0" err="1">
                <a:ln>
                  <a:noFill/>
                </a:ln>
                <a:solidFill>
                  <a:srgbClr val="FFFFFF"/>
                </a:solidFill>
                <a:effectLst/>
                <a:uLnTx/>
                <a:uFillTx/>
                <a:latin typeface="#9Slide07 IcielBaliho Script" pitchFamily="2" charset="0"/>
                <a:ea typeface="+mn-ea"/>
                <a:cs typeface="Times New Roman" panose="02020603050405020304" pitchFamily="18" charset="0"/>
              </a:rPr>
              <a:t>khăn</a:t>
            </a:r>
            <a:endParaRPr kumimoji="0" lang="en-US" sz="3200" b="0" i="0" u="none" strike="noStrike" kern="0" cap="none" spc="0" normalizeH="0" baseline="0" noProof="0" dirty="0">
              <a:ln>
                <a:noFill/>
              </a:ln>
              <a:solidFill>
                <a:srgbClr val="FFFFFF"/>
              </a:solidFill>
              <a:effectLst/>
              <a:uLnTx/>
              <a:uFillTx/>
              <a:latin typeface="#9Slide07 IcielBaliho Script" pitchFamily="2" charset="0"/>
              <a:ea typeface="+mn-ea"/>
              <a:cs typeface="Times New Roman" panose="02020603050405020304" pitchFamily="18" charset="0"/>
            </a:endParaRPr>
          </a:p>
        </p:txBody>
      </p:sp>
      <p:sp>
        <p:nvSpPr>
          <p:cNvPr id="7" name="Hộp Văn bản 6">
            <a:extLst>
              <a:ext uri="{FF2B5EF4-FFF2-40B4-BE49-F238E27FC236}">
                <a16:creationId xmlns:a16="http://schemas.microsoft.com/office/drawing/2014/main" id="{4CA29876-854F-E2C8-54D1-630C9AFB3FE9}"/>
              </a:ext>
            </a:extLst>
          </p:cNvPr>
          <p:cNvSpPr txBox="1"/>
          <p:nvPr/>
        </p:nvSpPr>
        <p:spPr>
          <a:xfrm>
            <a:off x="9139750" y="4975555"/>
            <a:ext cx="2606040" cy="1328023"/>
          </a:xfrm>
          <a:prstGeom prst="round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mn-cs"/>
              </a:rPr>
              <a:t>D</a:t>
            </a:r>
            <a:r>
              <a:rPr kumimoji="0" lang="vi-VN"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mn-cs"/>
              </a:rPr>
              <a:t>ân cư và lao động cũng gây sức ép đến vấn đề việc làm, </a:t>
            </a:r>
            <a:r>
              <a:rPr kumimoji="0" lang="en-US"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mn-cs"/>
              </a:rPr>
              <a:t>y </a:t>
            </a:r>
            <a:r>
              <a:rPr kumimoji="0" lang="en-US" b="0" i="0" u="none" strike="noStrike" kern="1200" cap="none" spc="0" normalizeH="0" baseline="0" noProof="0" dirty="0" err="1">
                <a:ln>
                  <a:noFill/>
                </a:ln>
                <a:solidFill>
                  <a:prstClr val="black"/>
                </a:solidFill>
                <a:effectLst/>
                <a:uLnTx/>
                <a:uFillTx/>
                <a:latin typeface="Roboto Condensed" panose="02000000000000000000" pitchFamily="2" charset="0"/>
                <a:ea typeface="Roboto Condensed" panose="02000000000000000000" pitchFamily="2" charset="0"/>
                <a:cs typeface="+mn-cs"/>
              </a:rPr>
              <a:t>tế</a:t>
            </a:r>
            <a:r>
              <a:rPr kumimoji="0" lang="en-US"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mn-cs"/>
              </a:rPr>
              <a:t>,</a:t>
            </a:r>
            <a:r>
              <a:rPr kumimoji="0" lang="en-US" b="0" i="0" u="none" strike="noStrike" kern="1200" cap="none" spc="0" normalizeH="0" noProof="0" dirty="0">
                <a:ln>
                  <a:noFill/>
                </a:ln>
                <a:solidFill>
                  <a:prstClr val="black"/>
                </a:solidFill>
                <a:effectLst/>
                <a:uLnTx/>
                <a:uFillTx/>
                <a:latin typeface="Roboto Condensed" panose="02000000000000000000" pitchFamily="2" charset="0"/>
                <a:ea typeface="Roboto Condensed" panose="02000000000000000000" pitchFamily="2" charset="0"/>
                <a:cs typeface="+mn-cs"/>
              </a:rPr>
              <a:t> </a:t>
            </a:r>
            <a:r>
              <a:rPr kumimoji="0" lang="en-US" b="0" i="0" u="none" strike="noStrike" kern="1200" cap="none" spc="0" normalizeH="0" noProof="0" dirty="0" err="1">
                <a:ln>
                  <a:noFill/>
                </a:ln>
                <a:solidFill>
                  <a:prstClr val="black"/>
                </a:solidFill>
                <a:effectLst/>
                <a:uLnTx/>
                <a:uFillTx/>
                <a:latin typeface="Roboto Condensed" panose="02000000000000000000" pitchFamily="2" charset="0"/>
                <a:ea typeface="Roboto Condensed" panose="02000000000000000000" pitchFamily="2" charset="0"/>
                <a:cs typeface="+mn-cs"/>
              </a:rPr>
              <a:t>giáo</a:t>
            </a:r>
            <a:r>
              <a:rPr kumimoji="0" lang="en-US" b="0" i="0" u="none" strike="noStrike" kern="1200" cap="none" spc="0" normalizeH="0" noProof="0" dirty="0">
                <a:ln>
                  <a:noFill/>
                </a:ln>
                <a:solidFill>
                  <a:prstClr val="black"/>
                </a:solidFill>
                <a:effectLst/>
                <a:uLnTx/>
                <a:uFillTx/>
                <a:latin typeface="Roboto Condensed" panose="02000000000000000000" pitchFamily="2" charset="0"/>
                <a:ea typeface="Roboto Condensed" panose="02000000000000000000" pitchFamily="2" charset="0"/>
                <a:cs typeface="+mn-cs"/>
              </a:rPr>
              <a:t> </a:t>
            </a:r>
            <a:r>
              <a:rPr kumimoji="0" lang="en-US" b="0" i="0" u="none" strike="noStrike" kern="1200" cap="none" spc="0" normalizeH="0" noProof="0" dirty="0" err="1">
                <a:ln>
                  <a:noFill/>
                </a:ln>
                <a:solidFill>
                  <a:prstClr val="black"/>
                </a:solidFill>
                <a:effectLst/>
                <a:uLnTx/>
                <a:uFillTx/>
                <a:latin typeface="Roboto Condensed" panose="02000000000000000000" pitchFamily="2" charset="0"/>
                <a:ea typeface="Roboto Condensed" panose="02000000000000000000" pitchFamily="2" charset="0"/>
                <a:cs typeface="+mn-cs"/>
              </a:rPr>
              <a:t>dục</a:t>
            </a:r>
            <a:r>
              <a:rPr kumimoji="0" lang="en-US" b="0" i="0" u="none" strike="noStrike" kern="1200" cap="none" spc="0" normalizeH="0" noProof="0" dirty="0">
                <a:ln>
                  <a:noFill/>
                </a:ln>
                <a:solidFill>
                  <a:prstClr val="black"/>
                </a:solidFill>
                <a:effectLst/>
                <a:uLnTx/>
                <a:uFillTx/>
                <a:latin typeface="Roboto Condensed" panose="02000000000000000000" pitchFamily="2" charset="0"/>
                <a:ea typeface="Roboto Condensed" panose="02000000000000000000" pitchFamily="2" charset="0"/>
                <a:cs typeface="+mn-cs"/>
              </a:rPr>
              <a:t>, </a:t>
            </a:r>
            <a:r>
              <a:rPr kumimoji="0" lang="vi-VN"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mn-cs"/>
              </a:rPr>
              <a:t>nhà ở, môi trường,….</a:t>
            </a:r>
            <a:endParaRPr kumimoji="0" lang="en-US"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mn-cs"/>
            </a:endParaRPr>
          </a:p>
        </p:txBody>
      </p:sp>
      <p:sp>
        <p:nvSpPr>
          <p:cNvPr id="9" name="Mũi tên: Phải Có Khía 8">
            <a:extLst>
              <a:ext uri="{FF2B5EF4-FFF2-40B4-BE49-F238E27FC236}">
                <a16:creationId xmlns:a16="http://schemas.microsoft.com/office/drawing/2014/main" id="{5E4B59F9-8E69-8AD2-D82B-BB38B10050B8}"/>
              </a:ext>
            </a:extLst>
          </p:cNvPr>
          <p:cNvSpPr/>
          <p:nvPr/>
        </p:nvSpPr>
        <p:spPr>
          <a:xfrm>
            <a:off x="8502649" y="3511988"/>
            <a:ext cx="625601" cy="558800"/>
          </a:xfrm>
          <a:prstGeom prst="notchedRightArrow">
            <a:avLst/>
          </a:prstGeom>
          <a:solidFill>
            <a:srgbClr val="FF3399"/>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Mũi tên: Phải Có Khía 10">
            <a:extLst>
              <a:ext uri="{FF2B5EF4-FFF2-40B4-BE49-F238E27FC236}">
                <a16:creationId xmlns:a16="http://schemas.microsoft.com/office/drawing/2014/main" id="{7E9CD9FF-660C-7BF2-6447-0364017EA1AE}"/>
              </a:ext>
            </a:extLst>
          </p:cNvPr>
          <p:cNvSpPr/>
          <p:nvPr/>
        </p:nvSpPr>
        <p:spPr>
          <a:xfrm>
            <a:off x="8505442" y="5237090"/>
            <a:ext cx="622808" cy="558800"/>
          </a:xfrm>
          <a:prstGeom prst="notchedRightArrow">
            <a:avLst/>
          </a:prstGeom>
          <a:solidFill>
            <a:srgbClr val="FF3399"/>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Hộp Văn bản 11">
            <a:extLst>
              <a:ext uri="{FF2B5EF4-FFF2-40B4-BE49-F238E27FC236}">
                <a16:creationId xmlns:a16="http://schemas.microsoft.com/office/drawing/2014/main" id="{975B2C7C-81F2-D9E5-3DE6-57DDB548CABF}"/>
              </a:ext>
            </a:extLst>
          </p:cNvPr>
          <p:cNvSpPr txBox="1"/>
          <p:nvPr/>
        </p:nvSpPr>
        <p:spPr>
          <a:xfrm>
            <a:off x="9188822" y="2820909"/>
            <a:ext cx="2762170" cy="1940957"/>
          </a:xfrm>
          <a:prstGeom prst="round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rPr>
              <a:t>Lao </a:t>
            </a:r>
            <a:r>
              <a:rPr kumimoji="0" lang="en-US" b="0" i="0" u="none" strike="noStrike" kern="1200" cap="none" spc="0" normalizeH="0" baseline="0" noProof="0" dirty="0" err="1">
                <a:ln>
                  <a:noFill/>
                </a:ln>
                <a:solidFill>
                  <a:prstClr val="black"/>
                </a:solidFill>
                <a:effectLst/>
                <a:uLnTx/>
                <a:uFillTx/>
                <a:latin typeface="Roboto Condensed" panose="02000000000000000000" pitchFamily="2" charset="0"/>
                <a:ea typeface="Roboto Condensed" panose="02000000000000000000" pitchFamily="2" charset="0"/>
              </a:rPr>
              <a:t>động</a:t>
            </a:r>
            <a:r>
              <a:rPr kumimoji="0" lang="en-US" b="0" i="0" u="none" strike="noStrike" kern="1200" cap="none" spc="0" normalizeH="0" noProof="0" dirty="0">
                <a:ln>
                  <a:noFill/>
                </a:ln>
                <a:solidFill>
                  <a:prstClr val="black"/>
                </a:solidFill>
                <a:effectLst/>
                <a:uLnTx/>
                <a:uFillTx/>
                <a:latin typeface="Roboto Condensed" panose="02000000000000000000" pitchFamily="2" charset="0"/>
                <a:ea typeface="Roboto Condensed" panose="02000000000000000000" pitchFamily="2" charset="0"/>
              </a:rPr>
              <a:t> </a:t>
            </a:r>
            <a:r>
              <a:rPr kumimoji="0" lang="en-US" b="0" i="0" u="none" strike="noStrike" kern="1200" cap="none" spc="0" normalizeH="0" noProof="0" dirty="0" err="1">
                <a:ln>
                  <a:noFill/>
                </a:ln>
                <a:solidFill>
                  <a:prstClr val="black"/>
                </a:solidFill>
                <a:effectLst/>
                <a:uLnTx/>
                <a:uFillTx/>
                <a:latin typeface="Roboto Condensed" panose="02000000000000000000" pitchFamily="2" charset="0"/>
                <a:ea typeface="Roboto Condensed" panose="02000000000000000000" pitchFamily="2" charset="0"/>
              </a:rPr>
              <a:t>dồi</a:t>
            </a:r>
            <a:r>
              <a:rPr kumimoji="0" lang="en-US" b="0" i="0" u="none" strike="noStrike" kern="1200" cap="none" spc="0" normalizeH="0" noProof="0" dirty="0">
                <a:ln>
                  <a:noFill/>
                </a:ln>
                <a:solidFill>
                  <a:prstClr val="black"/>
                </a:solidFill>
                <a:effectLst/>
                <a:uLnTx/>
                <a:uFillTx/>
                <a:latin typeface="Roboto Condensed" panose="02000000000000000000" pitchFamily="2" charset="0"/>
                <a:ea typeface="Roboto Condensed" panose="02000000000000000000" pitchFamily="2" charset="0"/>
              </a:rPr>
              <a:t> </a:t>
            </a:r>
            <a:r>
              <a:rPr kumimoji="0" lang="en-US" b="0" i="0" u="none" strike="noStrike" kern="1200" cap="none" spc="0" normalizeH="0" noProof="0" dirty="0" err="1">
                <a:ln>
                  <a:noFill/>
                </a:ln>
                <a:solidFill>
                  <a:prstClr val="black"/>
                </a:solidFill>
                <a:effectLst/>
                <a:uLnTx/>
                <a:uFillTx/>
                <a:latin typeface="Roboto Condensed" panose="02000000000000000000" pitchFamily="2" charset="0"/>
                <a:ea typeface="Roboto Condensed" panose="02000000000000000000" pitchFamily="2" charset="0"/>
              </a:rPr>
              <a:t>dào</a:t>
            </a:r>
            <a:r>
              <a:rPr kumimoji="0" lang="en-US" b="0" i="0" u="none" strike="noStrike" kern="1200" cap="none" spc="0" normalizeH="0" noProof="0" dirty="0">
                <a:ln>
                  <a:noFill/>
                </a:ln>
                <a:solidFill>
                  <a:prstClr val="black"/>
                </a:solidFill>
                <a:effectLst/>
                <a:uLnTx/>
                <a:uFillTx/>
                <a:latin typeface="Roboto Condensed" panose="02000000000000000000" pitchFamily="2" charset="0"/>
                <a:ea typeface="Roboto Condensed" panose="02000000000000000000" pitchFamily="2" charset="0"/>
              </a:rPr>
              <a:t>, </a:t>
            </a:r>
            <a:r>
              <a:rPr kumimoji="0" lang="en-US" b="0" i="0" u="none" strike="noStrike" kern="1200" cap="none" spc="0" normalizeH="0" noProof="0" dirty="0" err="1">
                <a:ln>
                  <a:noFill/>
                </a:ln>
                <a:solidFill>
                  <a:prstClr val="black"/>
                </a:solidFill>
                <a:effectLst/>
                <a:uLnTx/>
                <a:uFillTx/>
                <a:latin typeface="Roboto Condensed" panose="02000000000000000000" pitchFamily="2" charset="0"/>
                <a:ea typeface="Roboto Condensed" panose="02000000000000000000" pitchFamily="2" charset="0"/>
              </a:rPr>
              <a:t>thị</a:t>
            </a:r>
            <a:r>
              <a:rPr kumimoji="0" lang="en-US" b="0" i="0" u="none" strike="noStrike" kern="1200" cap="none" spc="0" normalizeH="0" noProof="0" dirty="0">
                <a:ln>
                  <a:noFill/>
                </a:ln>
                <a:solidFill>
                  <a:prstClr val="black"/>
                </a:solidFill>
                <a:effectLst/>
                <a:uLnTx/>
                <a:uFillTx/>
                <a:latin typeface="Roboto Condensed" panose="02000000000000000000" pitchFamily="2" charset="0"/>
                <a:ea typeface="Roboto Condensed" panose="02000000000000000000" pitchFamily="2" charset="0"/>
              </a:rPr>
              <a:t> </a:t>
            </a:r>
            <a:r>
              <a:rPr kumimoji="0" lang="en-US" b="0" i="0" u="none" strike="noStrike" kern="1200" cap="none" spc="0" normalizeH="0" noProof="0" dirty="0" err="1">
                <a:ln>
                  <a:noFill/>
                </a:ln>
                <a:solidFill>
                  <a:prstClr val="black"/>
                </a:solidFill>
                <a:effectLst/>
                <a:uLnTx/>
                <a:uFillTx/>
                <a:latin typeface="Roboto Condensed" panose="02000000000000000000" pitchFamily="2" charset="0"/>
                <a:ea typeface="Roboto Condensed" panose="02000000000000000000" pitchFamily="2" charset="0"/>
              </a:rPr>
              <a:t>trường</a:t>
            </a:r>
            <a:r>
              <a:rPr kumimoji="0" lang="en-US" b="0" i="0" u="none" strike="noStrike" kern="1200" cap="none" spc="0" normalizeH="0" noProof="0" dirty="0">
                <a:ln>
                  <a:noFill/>
                </a:ln>
                <a:solidFill>
                  <a:prstClr val="black"/>
                </a:solidFill>
                <a:effectLst/>
                <a:uLnTx/>
                <a:uFillTx/>
                <a:latin typeface="Roboto Condensed" panose="02000000000000000000" pitchFamily="2" charset="0"/>
                <a:ea typeface="Roboto Condensed" panose="02000000000000000000" pitchFamily="2" charset="0"/>
              </a:rPr>
              <a:t> </a:t>
            </a:r>
            <a:r>
              <a:rPr kumimoji="0" lang="en-US" b="0" i="0" u="none" strike="noStrike" kern="1200" cap="none" spc="0" normalizeH="0" noProof="0" dirty="0" err="1">
                <a:ln>
                  <a:noFill/>
                </a:ln>
                <a:solidFill>
                  <a:prstClr val="black"/>
                </a:solidFill>
                <a:effectLst/>
                <a:uLnTx/>
                <a:uFillTx/>
                <a:latin typeface="Roboto Condensed" panose="02000000000000000000" pitchFamily="2" charset="0"/>
                <a:ea typeface="Roboto Condensed" panose="02000000000000000000" pitchFamily="2" charset="0"/>
              </a:rPr>
              <a:t>tiêu</a:t>
            </a:r>
            <a:r>
              <a:rPr kumimoji="0" lang="en-US" b="0" i="0" u="none" strike="noStrike" kern="1200" cap="none" spc="0" normalizeH="0" noProof="0" dirty="0">
                <a:ln>
                  <a:noFill/>
                </a:ln>
                <a:solidFill>
                  <a:prstClr val="black"/>
                </a:solidFill>
                <a:effectLst/>
                <a:uLnTx/>
                <a:uFillTx/>
                <a:latin typeface="Roboto Condensed" panose="02000000000000000000" pitchFamily="2" charset="0"/>
                <a:ea typeface="Roboto Condensed" panose="02000000000000000000" pitchFamily="2" charset="0"/>
              </a:rPr>
              <a:t> </a:t>
            </a:r>
            <a:r>
              <a:rPr kumimoji="0" lang="en-US" b="0" i="0" u="none" strike="noStrike" kern="1200" cap="none" spc="0" normalizeH="0" noProof="0" dirty="0" err="1">
                <a:ln>
                  <a:noFill/>
                </a:ln>
                <a:solidFill>
                  <a:prstClr val="black"/>
                </a:solidFill>
                <a:effectLst/>
                <a:uLnTx/>
                <a:uFillTx/>
                <a:latin typeface="Roboto Condensed" panose="02000000000000000000" pitchFamily="2" charset="0"/>
                <a:ea typeface="Roboto Condensed" panose="02000000000000000000" pitchFamily="2" charset="0"/>
              </a:rPr>
              <a:t>thụ</a:t>
            </a:r>
            <a:r>
              <a:rPr kumimoji="0" lang="en-US" b="0" i="0" u="none" strike="noStrike" kern="1200" cap="none" spc="0" normalizeH="0" noProof="0" dirty="0">
                <a:ln>
                  <a:noFill/>
                </a:ln>
                <a:solidFill>
                  <a:prstClr val="black"/>
                </a:solidFill>
                <a:effectLst/>
                <a:uLnTx/>
                <a:uFillTx/>
                <a:latin typeface="Roboto Condensed" panose="02000000000000000000" pitchFamily="2" charset="0"/>
                <a:ea typeface="Roboto Condensed" panose="02000000000000000000" pitchFamily="2" charset="0"/>
              </a:rPr>
              <a:t> </a:t>
            </a:r>
            <a:r>
              <a:rPr kumimoji="0" lang="en-US" b="0" i="0" u="none" strike="noStrike" kern="1200" cap="none" spc="0" normalizeH="0" noProof="0" dirty="0" err="1">
                <a:ln>
                  <a:noFill/>
                </a:ln>
                <a:solidFill>
                  <a:prstClr val="black"/>
                </a:solidFill>
                <a:effectLst/>
                <a:uLnTx/>
                <a:uFillTx/>
                <a:latin typeface="Roboto Condensed" panose="02000000000000000000" pitchFamily="2" charset="0"/>
                <a:ea typeface="Roboto Condensed" panose="02000000000000000000" pitchFamily="2" charset="0"/>
              </a:rPr>
              <a:t>rộng</a:t>
            </a:r>
            <a:r>
              <a:rPr kumimoji="0" lang="en-US" b="0" i="0" u="none" strike="noStrike" kern="1200" cap="none" spc="0" normalizeH="0" noProof="0" dirty="0">
                <a:ln>
                  <a:noFill/>
                </a:ln>
                <a:solidFill>
                  <a:prstClr val="black"/>
                </a:solidFill>
                <a:effectLst/>
                <a:uLnTx/>
                <a:uFillTx/>
                <a:latin typeface="Roboto Condensed" panose="02000000000000000000" pitchFamily="2" charset="0"/>
                <a:ea typeface="Roboto Condensed" panose="02000000000000000000" pitchFamily="2" charset="0"/>
              </a:rPr>
              <a:t> </a:t>
            </a:r>
            <a:r>
              <a:rPr kumimoji="0" lang="en-US" b="0" i="0" u="none" strike="noStrike" kern="1200" cap="none" spc="0" normalizeH="0" noProof="0" dirty="0" err="1">
                <a:ln>
                  <a:noFill/>
                </a:ln>
                <a:solidFill>
                  <a:prstClr val="black"/>
                </a:solidFill>
                <a:effectLst/>
                <a:uLnTx/>
                <a:uFillTx/>
                <a:latin typeface="Roboto Condensed" panose="02000000000000000000" pitchFamily="2" charset="0"/>
                <a:ea typeface="Roboto Condensed" panose="02000000000000000000" pitchFamily="2" charset="0"/>
              </a:rPr>
              <a:t>lớn</a:t>
            </a:r>
            <a:r>
              <a:rPr lang="en-US" dirty="0">
                <a:solidFill>
                  <a:prstClr val="black"/>
                </a:solidFill>
                <a:latin typeface="Roboto Condensed" panose="02000000000000000000" pitchFamily="2" charset="0"/>
                <a:ea typeface="Roboto Condensed" panose="02000000000000000000" pitchFamily="2" charset="0"/>
              </a:rPr>
              <a:t>=&gt; </a:t>
            </a:r>
            <a:r>
              <a:rPr kumimoji="0" lang="vi-VN"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rPr>
              <a:t>Tạo lợi thế quan trọng để vùng phát triển </a:t>
            </a:r>
            <a:r>
              <a:rPr kumimoji="0" lang="en-US"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rPr>
              <a:t>KTXH</a:t>
            </a:r>
            <a:r>
              <a:rPr kumimoji="0" lang="vi-VN"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rPr>
              <a:t>, thu hút đầu tư, chuyển dịch cơ cấu kinh tế.</a:t>
            </a:r>
            <a:endParaRPr kumimoji="0" lang="en-US"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endParaRPr>
          </a:p>
        </p:txBody>
      </p:sp>
      <p:pic>
        <p:nvPicPr>
          <p:cNvPr id="21" name="Hình ảnh 20">
            <a:extLst>
              <a:ext uri="{FF2B5EF4-FFF2-40B4-BE49-F238E27FC236}">
                <a16:creationId xmlns:a16="http://schemas.microsoft.com/office/drawing/2014/main" id="{F490646D-B214-85D5-B3EC-2F9E6141A14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19" b="89655" l="4418" r="97189">
                        <a14:foregroundMark x1="26104" y1="9852" x2="36145" y2="10837"/>
                        <a14:foregroundMark x1="25703" y1="7882" x2="34940" y2="5419"/>
                        <a14:foregroundMark x1="64257" y1="7389" x2="66265" y2="57143"/>
                        <a14:foregroundMark x1="66265" y1="57143" x2="66667" y2="57143"/>
                        <a14:foregroundMark x1="68675" y1="35961" x2="76305" y2="79310"/>
                        <a14:foregroundMark x1="76305" y1="79310" x2="81526" y2="83251"/>
                        <a14:foregroundMark x1="71084" y1="88177" x2="97590" y2="88177"/>
                        <a14:foregroundMark x1="51807" y1="64532" x2="51406" y2="82266"/>
                        <a14:foregroundMark x1="49398" y1="70936" x2="59438" y2="74384"/>
                        <a14:foregroundMark x1="54618" y1="66502" x2="56627" y2="78818"/>
                        <a14:foregroundMark x1="67470" y1="17241" x2="68675" y2="39409"/>
                        <a14:foregroundMark x1="50602" y1="42365" x2="68273" y2="39409"/>
                        <a14:foregroundMark x1="8835" y1="76355" x2="44177" y2="88670"/>
                        <a14:foregroundMark x1="4418" y1="86700" x2="34538" y2="84236"/>
                        <a14:foregroundMark x1="34538" y1="84236" x2="34538" y2="84236"/>
                        <a14:foregroundMark x1="9237" y1="88177" x2="48996" y2="89655"/>
                        <a14:foregroundMark x1="66265" y1="6897" x2="59839" y2="14286"/>
                        <a14:foregroundMark x1="67871" y1="5911" x2="70281" y2="16256"/>
                        <a14:foregroundMark x1="77912" y1="60099" x2="84337" y2="76847"/>
                        <a14:foregroundMark x1="77108" y1="86207" x2="49398" y2="81773"/>
                      </a14:backgroundRemoval>
                    </a14:imgEffect>
                  </a14:imgLayer>
                </a14:imgProps>
              </a:ext>
            </a:extLst>
          </a:blip>
          <a:stretch>
            <a:fillRect/>
          </a:stretch>
        </p:blipFill>
        <p:spPr>
          <a:xfrm>
            <a:off x="135880" y="5682118"/>
            <a:ext cx="1691640" cy="1379128"/>
          </a:xfrm>
          <a:prstGeom prst="rect">
            <a:avLst/>
          </a:prstGeom>
        </p:spPr>
      </p:pic>
      <p:sp>
        <p:nvSpPr>
          <p:cNvPr id="3" name="Hình chữ nhật: Góc Tròn 2">
            <a:extLst>
              <a:ext uri="{FF2B5EF4-FFF2-40B4-BE49-F238E27FC236}">
                <a16:creationId xmlns:a16="http://schemas.microsoft.com/office/drawing/2014/main" id="{C537B06B-64F0-57EC-EFAB-9AA62B7AAC10}"/>
              </a:ext>
            </a:extLst>
          </p:cNvPr>
          <p:cNvSpPr/>
          <p:nvPr/>
        </p:nvSpPr>
        <p:spPr>
          <a:xfrm>
            <a:off x="484094" y="246765"/>
            <a:ext cx="11492753" cy="802105"/>
          </a:xfrm>
          <a:prstGeom prst="round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7 IcielBaliho Script" pitchFamily="2" charset="0"/>
              </a:rPr>
              <a:t>3. DÂN CƯ XÃ HỘI</a:t>
            </a:r>
          </a:p>
        </p:txBody>
      </p:sp>
    </p:spTree>
    <p:extLst>
      <p:ext uri="{BB962C8B-B14F-4D97-AF65-F5344CB8AC3E}">
        <p14:creationId xmlns:p14="http://schemas.microsoft.com/office/powerpoint/2010/main" val="366173397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6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11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6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22" presetClass="entr" presetSubtype="8" fill="hold" grpId="0" nodeType="withEffect">
                                  <p:stCondLst>
                                    <p:cond delay="100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5" grpId="0" animBg="1"/>
      <p:bldP spid="6" grpId="0" animBg="1"/>
      <p:bldP spid="7" grpId="0" animBg="1"/>
      <p:bldP spid="9"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3E8D03F1-AFFE-1EB1-F2BA-521800A0ABEF}"/>
              </a:ext>
            </a:extLst>
          </p:cNvPr>
          <p:cNvSpPr txBox="1"/>
          <p:nvPr/>
        </p:nvSpPr>
        <p:spPr>
          <a:xfrm>
            <a:off x="514998" y="1139699"/>
            <a:ext cx="55810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Roboto Condensed" panose="02000000000000000000" pitchFamily="2" charset="0"/>
                <a:ea typeface="Roboto Condensed" panose="02000000000000000000" pitchFamily="2" charset="0"/>
              </a:rPr>
              <a:t>c</a:t>
            </a:r>
            <a:r>
              <a:rPr kumimoji="0" lang="en-US" sz="2800" b="1"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lang="en-US" sz="2800" b="1" dirty="0" err="1">
                <a:solidFill>
                  <a:srgbClr val="002060"/>
                </a:solidFill>
                <a:latin typeface="Roboto Condensed" panose="02000000000000000000" pitchFamily="2" charset="0"/>
                <a:ea typeface="Roboto Condensed" panose="02000000000000000000" pitchFamily="2" charset="0"/>
              </a:rPr>
              <a:t>Đô</a:t>
            </a:r>
            <a:r>
              <a:rPr kumimoji="0" lang="en-US" sz="2800" b="1"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800" b="1"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thị</a:t>
            </a:r>
            <a:r>
              <a:rPr kumimoji="0" lang="en-US" sz="2800" b="1"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rPr>
              <a:t> </a:t>
            </a:r>
            <a:r>
              <a:rPr kumimoji="0" lang="en-US" sz="2800" b="1" i="0" u="none" strike="noStrike" kern="1200" cap="none" spc="0" normalizeH="0" baseline="0" noProof="0" dirty="0" err="1">
                <a:ln>
                  <a:noFill/>
                </a:ln>
                <a:solidFill>
                  <a:srgbClr val="002060"/>
                </a:solidFill>
                <a:effectLst/>
                <a:uLnTx/>
                <a:uFillTx/>
                <a:latin typeface="Roboto Condensed" panose="02000000000000000000" pitchFamily="2" charset="0"/>
                <a:ea typeface="Roboto Condensed" panose="02000000000000000000" pitchFamily="2" charset="0"/>
                <a:cs typeface="+mn-cs"/>
              </a:rPr>
              <a:t>hóa</a:t>
            </a:r>
            <a:endParaRPr kumimoji="0" lang="en-US" sz="2800" b="1"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mn-cs"/>
            </a:endParaRPr>
          </a:p>
        </p:txBody>
      </p:sp>
      <p:sp>
        <p:nvSpPr>
          <p:cNvPr id="2" name="Hình chữ nhật: Góc Tròn 1">
            <a:extLst>
              <a:ext uri="{FF2B5EF4-FFF2-40B4-BE49-F238E27FC236}">
                <a16:creationId xmlns:a16="http://schemas.microsoft.com/office/drawing/2014/main" id="{770388E0-412F-E682-021A-A0FE03D8678A}"/>
              </a:ext>
            </a:extLst>
          </p:cNvPr>
          <p:cNvSpPr/>
          <p:nvPr/>
        </p:nvSpPr>
        <p:spPr>
          <a:xfrm>
            <a:off x="1271997" y="2617694"/>
            <a:ext cx="4067004" cy="2885035"/>
          </a:xfrm>
          <a:prstGeom prst="roundRect">
            <a:avLst/>
          </a:prstGeom>
          <a:solidFill>
            <a:schemeClr val="bg1"/>
          </a:solidFill>
          <a:ln w="28575">
            <a:solidFill>
              <a:srgbClr val="0070C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E02F4"/>
              </a:solidFill>
              <a:effectLst/>
              <a:uLnTx/>
              <a:uFillTx/>
              <a:latin typeface="Roboto Condensed" panose="02000000000000000000" pitchFamily="2" charset="0"/>
              <a:ea typeface="Roboto Condensed"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E02F4"/>
              </a:solidFill>
              <a:effectLst/>
              <a:uLnTx/>
              <a:uFillTx/>
              <a:latin typeface="Roboto Condensed" panose="02000000000000000000" pitchFamily="2" charset="0"/>
              <a:ea typeface="Roboto Condensed"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5E02F4"/>
                </a:solidFill>
                <a:effectLst/>
                <a:uLnTx/>
                <a:uFillTx/>
                <a:latin typeface="Roboto Condensed" panose="02000000000000000000" pitchFamily="2" charset="0"/>
                <a:ea typeface="Roboto Condensed" panose="02000000000000000000" pitchFamily="2" charset="0"/>
                <a:cs typeface="+mn-cs"/>
              </a:rPr>
              <a:t>Dựa vào thông tin </a:t>
            </a:r>
            <a:r>
              <a:rPr kumimoji="0" lang="en-US" sz="2800" b="0" i="0" u="none" strike="noStrike" kern="1200" cap="none" spc="0" normalizeH="0" baseline="0" noProof="0" dirty="0">
                <a:ln>
                  <a:noFill/>
                </a:ln>
                <a:solidFill>
                  <a:srgbClr val="5E02F4"/>
                </a:solidFill>
                <a:effectLst/>
                <a:uLnTx/>
                <a:uFillTx/>
                <a:latin typeface="Roboto Condensed" panose="02000000000000000000" pitchFamily="2" charset="0"/>
                <a:ea typeface="Roboto Condensed" panose="02000000000000000000" pitchFamily="2" charset="0"/>
                <a:cs typeface="+mn-cs"/>
              </a:rPr>
              <a:t>SGK</a:t>
            </a:r>
            <a:r>
              <a:rPr kumimoji="0" lang="vi-VN" sz="2800" b="0" i="0" u="none" strike="noStrike" kern="1200" cap="none" spc="0" normalizeH="0" baseline="0" noProof="0" dirty="0">
                <a:ln>
                  <a:noFill/>
                </a:ln>
                <a:solidFill>
                  <a:srgbClr val="5E02F4"/>
                </a:solidFill>
                <a:effectLst/>
                <a:uLnTx/>
                <a:uFillTx/>
                <a:latin typeface="Roboto Condensed" panose="02000000000000000000" pitchFamily="2" charset="0"/>
                <a:ea typeface="Roboto Condensed" panose="02000000000000000000" pitchFamily="2" charset="0"/>
                <a:cs typeface="+mn-cs"/>
              </a:rPr>
              <a:t>, hãy phân tích</a:t>
            </a:r>
            <a:r>
              <a:rPr kumimoji="0" lang="en-US" sz="2800" b="0" i="0" u="none" strike="noStrike" kern="1200" cap="none" spc="0" normalizeH="0" baseline="0" noProof="0" dirty="0">
                <a:ln>
                  <a:noFill/>
                </a:ln>
                <a:solidFill>
                  <a:srgbClr val="5E02F4"/>
                </a:solidFill>
                <a:effectLst/>
                <a:uLnTx/>
                <a:uFillTx/>
                <a:latin typeface="Roboto Condensed" panose="02000000000000000000" pitchFamily="2" charset="0"/>
                <a:ea typeface="Roboto Condensed" panose="02000000000000000000" pitchFamily="2" charset="0"/>
                <a:cs typeface="+mn-cs"/>
              </a:rPr>
              <a:t> </a:t>
            </a:r>
            <a:r>
              <a:rPr kumimoji="0" lang="vi-VN" sz="2800" b="0" i="0" u="none" strike="noStrike" kern="1200" cap="none" spc="0" normalizeH="0" baseline="0" noProof="0" dirty="0">
                <a:ln>
                  <a:noFill/>
                </a:ln>
                <a:solidFill>
                  <a:srgbClr val="5E02F4"/>
                </a:solidFill>
                <a:effectLst/>
                <a:uLnTx/>
                <a:uFillTx/>
                <a:latin typeface="Roboto Condensed" panose="02000000000000000000" pitchFamily="2" charset="0"/>
                <a:ea typeface="Roboto Condensed" panose="02000000000000000000" pitchFamily="2" charset="0"/>
                <a:cs typeface="+mn-cs"/>
              </a:rPr>
              <a:t>vấn đề đô thị hóa ở vùng Đồng bằng sông Hồng</a:t>
            </a:r>
            <a:r>
              <a:rPr kumimoji="0" lang="en-US" sz="2800" b="0" i="0" u="none" strike="noStrike" kern="1200" cap="none" spc="0" normalizeH="0" baseline="0" noProof="0" dirty="0">
                <a:ln>
                  <a:noFill/>
                </a:ln>
                <a:solidFill>
                  <a:srgbClr val="5E02F4"/>
                </a:solidFill>
                <a:effectLst/>
                <a:uLnTx/>
                <a:uFillTx/>
                <a:latin typeface="Roboto Condensed" panose="02000000000000000000" pitchFamily="2" charset="0"/>
                <a:ea typeface="Roboto Condensed" panose="02000000000000000000" pitchFamily="2" charset="0"/>
                <a:cs typeface="+mn-cs"/>
              </a:rPr>
              <a:t>?</a:t>
            </a:r>
            <a:endParaRPr kumimoji="0" lang="vi-VN" sz="2800" b="0" i="0" u="none" strike="noStrike" kern="1200" cap="none" spc="0" normalizeH="0" baseline="0" noProof="0" dirty="0">
              <a:ln>
                <a:noFill/>
              </a:ln>
              <a:solidFill>
                <a:srgbClr val="5E02F4"/>
              </a:solidFill>
              <a:effectLst/>
              <a:uLnTx/>
              <a:uFillTx/>
              <a:latin typeface="Roboto Condensed" panose="02000000000000000000" pitchFamily="2" charset="0"/>
              <a:ea typeface="Roboto Condensed"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5E02F4"/>
              </a:solidFill>
              <a:effectLst/>
              <a:uLnTx/>
              <a:uFillTx/>
              <a:latin typeface="Roboto Condensed" panose="02000000000000000000" pitchFamily="2" charset="0"/>
              <a:ea typeface="Roboto Condensed"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E02F4"/>
              </a:solidFill>
              <a:effectLst/>
              <a:uLnTx/>
              <a:uFillTx/>
              <a:latin typeface="Roboto Condensed" panose="02000000000000000000" pitchFamily="2" charset="0"/>
              <a:ea typeface="Roboto Condensed" panose="02000000000000000000" pitchFamily="2" charset="0"/>
              <a:cs typeface="+mn-cs"/>
            </a:endParaRPr>
          </a:p>
        </p:txBody>
      </p:sp>
      <p:pic>
        <p:nvPicPr>
          <p:cNvPr id="3" name="Hình ảnh 2">
            <a:extLst>
              <a:ext uri="{FF2B5EF4-FFF2-40B4-BE49-F238E27FC236}">
                <a16:creationId xmlns:a16="http://schemas.microsoft.com/office/drawing/2014/main" id="{9738CF24-EDD0-CC2F-E15D-EB8274033801}"/>
              </a:ext>
            </a:extLst>
          </p:cNvPr>
          <p:cNvPicPr>
            <a:picLocks noChangeAspect="1"/>
          </p:cNvPicPr>
          <p:nvPr/>
        </p:nvPicPr>
        <p:blipFill>
          <a:blip r:embed="rId2"/>
          <a:stretch>
            <a:fillRect/>
          </a:stretch>
        </p:blipFill>
        <p:spPr>
          <a:xfrm>
            <a:off x="632011" y="5000565"/>
            <a:ext cx="1004327" cy="1004327"/>
          </a:xfrm>
          <a:prstGeom prst="ellipse">
            <a:avLst/>
          </a:prstGeom>
        </p:spPr>
      </p:pic>
      <p:sp>
        <p:nvSpPr>
          <p:cNvPr id="6" name="Hộp Văn bản 5">
            <a:extLst>
              <a:ext uri="{FF2B5EF4-FFF2-40B4-BE49-F238E27FC236}">
                <a16:creationId xmlns:a16="http://schemas.microsoft.com/office/drawing/2014/main" id="{E43422AA-A160-A52A-D4A7-D9EB4D0EB91E}"/>
              </a:ext>
            </a:extLst>
          </p:cNvPr>
          <p:cNvSpPr txBox="1"/>
          <p:nvPr/>
        </p:nvSpPr>
        <p:spPr>
          <a:xfrm>
            <a:off x="5728299" y="1603687"/>
            <a:ext cx="5948703" cy="4401205"/>
          </a:xfrm>
          <a:prstGeom prst="rect">
            <a:avLst/>
          </a:prstGeom>
          <a:noFill/>
        </p:spPr>
        <p:txBody>
          <a:bodyPr wrap="square">
            <a:spAutoFit/>
          </a:bodyPr>
          <a:lstStyle/>
          <a:p>
            <a:pPr lvl="0" algn="just">
              <a:defRPr/>
            </a:pPr>
            <a:r>
              <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rPr>
              <a:t>-</a:t>
            </a:r>
            <a:r>
              <a:rPr lang="vi-VN" sz="2000" dirty="0">
                <a:solidFill>
                  <a:srgbClr val="002060"/>
                </a:solidFill>
                <a:latin typeface="Roboto Condensed" panose="02000000000000000000" pitchFamily="2" charset="0"/>
                <a:ea typeface="Roboto Condensed" panose="02000000000000000000" pitchFamily="2" charset="0"/>
              </a:rPr>
              <a:t> Đô thị được hình thành từ rất sớm. </a:t>
            </a:r>
          </a:p>
          <a:p>
            <a:pPr lvl="0" algn="just">
              <a:defRPr/>
            </a:pPr>
            <a:r>
              <a:rPr lang="vi-VN" sz="2000" dirty="0">
                <a:solidFill>
                  <a:srgbClr val="002060"/>
                </a:solidFill>
                <a:latin typeface="Roboto Condensed" panose="02000000000000000000" pitchFamily="2" charset="0"/>
                <a:ea typeface="Roboto Condensed" panose="02000000000000000000" pitchFamily="2" charset="0"/>
              </a:rPr>
              <a:t>- Từ khi thực hiện Đổi mới đất nước, tác động của công nghiệp hóa, hiện đại hóa nên quá trình đô thị hóa diễn ra nhanh. Tỉ lệ dân thành thị tăng và cao hơn trung bình cả nước. Có mạng lưới đô thị dày đặc, quy mô đô thị mở rộng; có Hà Nội là đô thị đặc biệt.</a:t>
            </a:r>
          </a:p>
          <a:p>
            <a:pPr lvl="0" algn="just">
              <a:defRPr/>
            </a:pPr>
            <a:r>
              <a:rPr lang="vi-VN" sz="2000" dirty="0">
                <a:solidFill>
                  <a:srgbClr val="002060"/>
                </a:solidFill>
                <a:latin typeface="Roboto Condensed" panose="02000000000000000000" pitchFamily="2" charset="0"/>
                <a:ea typeface="Roboto Condensed" panose="02000000000000000000" pitchFamily="2" charset="0"/>
              </a:rPr>
              <a:t>- Xu hướng đô thị hóa: hình thành các đô thị hiện đại, đô thị thông minh, đô thị xanh, đô thị vệ tinh, vùng đô thị,…</a:t>
            </a:r>
          </a:p>
          <a:p>
            <a:pPr lvl="0" algn="just">
              <a:defRPr/>
            </a:pPr>
            <a:r>
              <a:rPr lang="vi-VN" sz="2000" dirty="0">
                <a:solidFill>
                  <a:srgbClr val="002060"/>
                </a:solidFill>
                <a:latin typeface="Roboto Condensed" panose="02000000000000000000" pitchFamily="2" charset="0"/>
                <a:ea typeface="Roboto Condensed" panose="02000000000000000000" pitchFamily="2" charset="0"/>
              </a:rPr>
              <a:t>- Đô thị hóa góp phần thúc đẩy quá trình sản xuất hàng hóa, chuyển dịch cơ cấu lao động và cơ cấu kinh tế theo hướng tích cực, nâng cao đời sống người dân trong vùng.</a:t>
            </a:r>
          </a:p>
          <a:p>
            <a:pPr lvl="0" algn="just">
              <a:defRPr/>
            </a:pPr>
            <a:r>
              <a:rPr lang="vi-VN" sz="2000" dirty="0">
                <a:solidFill>
                  <a:srgbClr val="002060"/>
                </a:solidFill>
                <a:latin typeface="Roboto Condensed" panose="02000000000000000000" pitchFamily="2" charset="0"/>
                <a:ea typeface="Roboto Condensed" panose="02000000000000000000" pitchFamily="2" charset="0"/>
              </a:rPr>
              <a:t>- Tuy nhiên, sự tập trung đông dân cư vào các đô thị lớn gây một số khó khăn cần giải quyết như ô nhiễm môi trường, ùn tắc giao thông,…</a:t>
            </a:r>
            <a:endParaRPr kumimoji="0" lang="en-US" sz="20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endParaRPr>
          </a:p>
        </p:txBody>
      </p:sp>
      <p:sp>
        <p:nvSpPr>
          <p:cNvPr id="4" name="Hình chữ nhật: Góc Tròn 3">
            <a:extLst>
              <a:ext uri="{FF2B5EF4-FFF2-40B4-BE49-F238E27FC236}">
                <a16:creationId xmlns:a16="http://schemas.microsoft.com/office/drawing/2014/main" id="{56976148-9CA8-95BF-9BDF-FB2BAD6FA2E6}"/>
              </a:ext>
            </a:extLst>
          </p:cNvPr>
          <p:cNvSpPr/>
          <p:nvPr/>
        </p:nvSpPr>
        <p:spPr>
          <a:xfrm>
            <a:off x="484094" y="246765"/>
            <a:ext cx="11492753" cy="802105"/>
          </a:xfrm>
          <a:prstGeom prst="round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7 IcielBaliho Script" pitchFamily="2" charset="0"/>
              </a:rPr>
              <a:t>3. DÂN CƯ XÃ HỘI</a:t>
            </a:r>
          </a:p>
        </p:txBody>
      </p:sp>
    </p:spTree>
    <p:extLst>
      <p:ext uri="{BB962C8B-B14F-4D97-AF65-F5344CB8AC3E}">
        <p14:creationId xmlns:p14="http://schemas.microsoft.com/office/powerpoint/2010/main" val="166725931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1000"/>
                                        <p:tgtEl>
                                          <p:spTgt spid="6">
                                            <p:txEl>
                                              <p:pRg st="3" end="3"/>
                                            </p:txEl>
                                          </p:spTgt>
                                        </p:tgtEl>
                                      </p:cBhvr>
                                    </p:animEffect>
                                    <p:anim calcmode="lin" valueType="num">
                                      <p:cBhvr>
                                        <p:cTn id="4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1000"/>
                                        <p:tgtEl>
                                          <p:spTgt spid="6">
                                            <p:txEl>
                                              <p:pRg st="4" end="4"/>
                                            </p:txEl>
                                          </p:spTgt>
                                        </p:tgtEl>
                                      </p:cBhvr>
                                    </p:animEffect>
                                    <p:anim calcmode="lin" valueType="num">
                                      <p:cBhvr>
                                        <p:cTn id="4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1728</TotalTime>
  <Words>2655</Words>
  <Application>Microsoft Office PowerPoint</Application>
  <PresentationFormat>Widescreen</PresentationFormat>
  <Paragraphs>193</Paragraphs>
  <Slides>15</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#9Slide07 IcielBaliho Script</vt:lpstr>
      <vt:lpstr>Roboto Condensed</vt:lpstr>
      <vt:lpstr>Aptos Display</vt:lpstr>
      <vt:lpstr>Times New Roman</vt:lpstr>
      <vt:lpstr>Aptos</vt:lpstr>
      <vt:lpstr>Symbol</vt:lpstr>
      <vt:lpstr>Arial</vt:lpstr>
      <vt:lpstr>Calibri</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Admin</cp:lastModifiedBy>
  <cp:revision>24</cp:revision>
  <dcterms:created xsi:type="dcterms:W3CDTF">2024-08-07T08:48:52Z</dcterms:created>
  <dcterms:modified xsi:type="dcterms:W3CDTF">2025-03-16T10:30:08Z</dcterms:modified>
</cp:coreProperties>
</file>