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  <p:sldMasterId id="2147483660" r:id="rId2"/>
    <p:sldMasterId id="2147483685" r:id="rId3"/>
    <p:sldMasterId id="2147483697" r:id="rId4"/>
  </p:sldMasterIdLst>
  <p:notesMasterIdLst>
    <p:notesMasterId r:id="rId26"/>
  </p:notesMasterIdLst>
  <p:handoutMasterIdLst>
    <p:handoutMasterId r:id="rId27"/>
  </p:handoutMasterIdLst>
  <p:sldIdLst>
    <p:sldId id="621" r:id="rId5"/>
    <p:sldId id="649" r:id="rId6"/>
    <p:sldId id="648" r:id="rId7"/>
    <p:sldId id="647" r:id="rId8"/>
    <p:sldId id="635" r:id="rId9"/>
    <p:sldId id="627" r:id="rId10"/>
    <p:sldId id="637" r:id="rId11"/>
    <p:sldId id="616" r:id="rId12"/>
    <p:sldId id="614" r:id="rId13"/>
    <p:sldId id="617" r:id="rId14"/>
    <p:sldId id="638" r:id="rId15"/>
    <p:sldId id="639" r:id="rId16"/>
    <p:sldId id="640" r:id="rId17"/>
    <p:sldId id="641" r:id="rId18"/>
    <p:sldId id="642" r:id="rId19"/>
    <p:sldId id="645" r:id="rId20"/>
    <p:sldId id="644" r:id="rId21"/>
    <p:sldId id="643" r:id="rId22"/>
    <p:sldId id="646" r:id="rId23"/>
    <p:sldId id="351" r:id="rId24"/>
    <p:sldId id="625" r:id="rId2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uan Nguyen Thi My" initials="TNTM" lastIdx="1" clrIdx="0">
    <p:extLst>
      <p:ext uri="{19B8F6BF-5375-455C-9EA6-DF929625EA0E}">
        <p15:presenceInfo xmlns:p15="http://schemas.microsoft.com/office/powerpoint/2012/main" userId="Thuan Nguyen Thi My" providerId="None"/>
      </p:ext>
    </p:extLst>
  </p:cmAuthor>
  <p:cmAuthor id="2" name="ADMIN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99"/>
    <a:srgbClr val="02023C"/>
    <a:srgbClr val="DE4654"/>
    <a:srgbClr val="8BCD43"/>
    <a:srgbClr val="54304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557" autoAdjust="0"/>
  </p:normalViewPr>
  <p:slideViewPr>
    <p:cSldViewPr>
      <p:cViewPr varScale="1">
        <p:scale>
          <a:sx n="102" d="100"/>
          <a:sy n="102" d="100"/>
        </p:scale>
        <p:origin x="898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5" d="100"/>
          <a:sy n="65" d="100"/>
        </p:scale>
        <p:origin x="3082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DD7B6-791E-4961-8FEC-29CCD62ED843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D77F45-4311-46EF-82D0-374612DCB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6742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A3592-FEF6-4F18-A34B-F0E5D14EE5C6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86841-B6E9-4602-99D2-E5DE71145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4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7489B-9115-48D9-8D08-A2FE82843128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003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75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u="sng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 ý:</a:t>
            </a:r>
            <a:r>
              <a:rPr lang="en-US" sz="1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</a:t>
            </a:r>
            <a:r>
              <a:rPr lang="vi-VN" sz="120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ưa ra bài toán thực tế có kèm hướng dẫn ban đầu đối với bài toán để học sinh về nhà tư duy tiếp</a:t>
            </a:r>
            <a:r>
              <a:rPr lang="en-US" sz="1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hoặc giải quyết tại lớp nếu có thời gian.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063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704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521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905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185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325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043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3848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703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876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169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7279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6279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911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9685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127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7900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3123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0381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5973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2215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2746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3770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9182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032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9976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9583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0208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5629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013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F02A1-B26A-442C-8043-20939094B5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7AF29A-2711-4980-9047-A30692EEB5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E25823-4349-4C0C-9C60-C8830C217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81C8EE-B6FD-4D3D-9749-91C215B7A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3EBF7-A85D-462A-A26F-298794063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843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D88E6-1A59-4639-9BE0-7D3C26A13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3A75A-0986-4475-84C6-2C502A914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C29051-336D-45A2-A120-8930EB209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E883A-D7A0-454F-90A1-236CD7066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BAD1F0-16CA-45C2-A115-C245814D3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8521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D0066-9B8C-46A5-B63A-34FBC8C56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48C94A-8603-4485-8882-00CECE388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F8E6D-E95D-4E37-BCD5-F8BC56A92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C51CB1-1AE6-4D2A-B788-93F5FDDE4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6E9BC3-E641-4CA3-84FF-52518677F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3550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A154B-C485-4D2C-A8E2-9011E01F4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6B929-FA5B-4D72-A0AE-91F28E858D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2CF512-C379-4F32-8AB1-006B8CB1E8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5B5EF2-CDFE-4575-AFED-23BFB76AF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DD91E0-D7EB-440B-B598-969E92CCE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72F3F9-9A95-4C61-9332-9219C1282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2378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8E5B4-2018-4D7A-B6E0-8B8FF8C91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738C1F-A330-4AA9-ACB2-15F9B87841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44CAEA-B371-4824-8A78-B404C6C801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C2FF8D-4E0F-4034-941F-BE283F54B9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F1FEC4-DFCB-4DA4-AD5D-81C7BB602E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57B981-E0CC-454A-9463-E646F1BBF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70CF36-89D2-4848-9F9A-5677B5866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0A8D33-4A74-4825-ADB1-EB36A1F43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1134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B2C41-E69A-496B-87CD-63E7B5BEC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D6003D-63CF-4B98-B9FC-24D413772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E18784-9069-4F47-B9C6-84DE1E4B2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B07E85-F927-40D2-B882-821905252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315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3438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EC5B7D-3DC9-42DC-9CCD-411A9122A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521E20-5994-43AD-AF9B-E6F96212A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91151-A9E1-42A7-B87C-9269516F7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5596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14253-4BBB-4EB4-956C-48464B484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517DA-39BD-4628-BF95-5D48B4CA5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B21316-EEA9-467A-A5A6-6436C84C87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242373-C567-4EB3-A04B-7306F8DF1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1C6653-CDE6-4F88-A231-47AE03E0D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1E0521-358A-43CE-A798-88D5BB534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5518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7FE89-79AF-4CF4-B3B3-1E42589EF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8BE7B3-5B04-47C3-823B-9309DBC3C8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EC53C0-448F-4251-8720-6C83F076D9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1BEA20-9EC0-4F07-9790-03CA5361F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54A513-6AC0-407F-9F93-65C1C2208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C356E2-EE42-442F-A12C-CE61EF7D5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3041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C183B-798F-4ACE-83B5-F517176A5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66986F-4925-46FF-A2A9-36E6FED76F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B379ED-C54C-4361-98B1-7142BAF23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61EE85-E5B4-4A3C-8BFE-6FE68B790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DA28C-14C8-410C-B148-46EFF8533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4578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FB38A4-9833-4DE5-BB39-D48AAE5600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4594D6-D85A-4500-BB5E-02728C0B0B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33696A-06B9-40DA-899C-7D16FF36A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48B26-878F-4F0F-B2DD-83EEDF676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90F93-45AB-446E-B9C1-834218C86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8411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953942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953942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1B50A-7B53-46BF-AD99-3534BF84E6F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33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419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624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64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408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024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F6400-53A4-4C9B-9D25-EA5D415A60BF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684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009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24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57921C-1A63-40CE-B002-10F051D20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187463-95D8-4CF7-B8FC-8C8E384B2A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52185-48FC-4136-90CF-85D79EA36E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52ED5-D41F-443F-9025-F578956BDF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AC1018-225C-494D-A645-99E7115F9B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209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0C864D8-94FF-41B2-991B-05EF775C1920}"/>
              </a:ext>
            </a:extLst>
          </p:cNvPr>
          <p:cNvSpPr/>
          <p:nvPr/>
        </p:nvSpPr>
        <p:spPr>
          <a:xfrm>
            <a:off x="419100" y="895350"/>
            <a:ext cx="8305800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2800" b="1" dirty="0">
                <a:solidFill>
                  <a:srgbClr val="002060"/>
                </a:solidFill>
                <a:latin typeface="+mj-lt"/>
              </a:rPr>
              <a:t>BÀI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16: THỰC HÀNH: PHÂN TÍCH ẢNH HƯỞNG CỦA HẠN HÁN VÀ SA MẠC HOÁ ĐỐI VỚI PHÁT TRIỂN KINH TẾ -XÃ HỘI Ở VÙNG KHÔ HẠN NINH THUẬN - BÌNH THUẬN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dirty="0">
              <a:ln w="9525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3E062D-6577-1F20-70CD-AF05C1462D49}"/>
              </a:ext>
            </a:extLst>
          </p:cNvPr>
          <p:cNvSpPr txBox="1"/>
          <p:nvPr/>
        </p:nvSpPr>
        <p:spPr>
          <a:xfrm>
            <a:off x="5029200" y="302895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523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533400" y="29076"/>
            <a:ext cx="53167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1:</a:t>
            </a:r>
            <a:r>
              <a:rPr lang="vi-VN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Thế nào là sa mạc hóa?</a:t>
            </a:r>
            <a:endParaRPr lang="vi-VN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zh-CN" altLang="en-US" sz="36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474998E-ED6F-4D11-2FBB-272D4A7B1444}"/>
              </a:ext>
            </a:extLst>
          </p:cNvPr>
          <p:cNvSpPr txBox="1"/>
          <p:nvPr/>
        </p:nvSpPr>
        <p:spPr>
          <a:xfrm>
            <a:off x="533400" y="2109847"/>
            <a:ext cx="80772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spcBef>
                <a:spcPts val="600"/>
              </a:spcBef>
              <a:spcAft>
                <a:spcPts val="600"/>
              </a:spcAft>
            </a:pPr>
            <a:r>
              <a:rPr lang="vi-VN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 Thiếu nước nghiêm trọng xảy ra trong thời gian dài do không có mưa và cạn kiệt nguồn nước.</a:t>
            </a:r>
            <a:endParaRPr lang="vi-VN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>
              <a:spcBef>
                <a:spcPts val="600"/>
              </a:spcBef>
              <a:spcAft>
                <a:spcPts val="600"/>
              </a:spcAft>
            </a:pPr>
            <a:r>
              <a:rPr lang="vi-VN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 Hiện tượng một luồng không khí xoáy tròn mở rộng ra từ một đám mây dông xuống tới mặt đất.</a:t>
            </a:r>
            <a:endParaRPr lang="vi-VN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>
              <a:spcBef>
                <a:spcPts val="600"/>
              </a:spcBef>
              <a:spcAft>
                <a:spcPts val="600"/>
              </a:spcAft>
            </a:pPr>
            <a:r>
              <a:rPr lang="vi-VN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 Hiện tượng mưa dưới dạng hạt hoặc cục băng có hình dáng và kích thước khác nhau do đối lưu cực mạnh từ các đám mây dông gây ra.</a:t>
            </a:r>
            <a:endParaRPr lang="vi-VN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3D9CF711-3654-BF8F-481E-B914093C75D1}"/>
              </a:ext>
            </a:extLst>
          </p:cNvPr>
          <p:cNvSpPr txBox="1"/>
          <p:nvPr/>
        </p:nvSpPr>
        <p:spPr>
          <a:xfrm>
            <a:off x="533400" y="1315819"/>
            <a:ext cx="7696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spcBef>
                <a:spcPts val="600"/>
              </a:spcBef>
              <a:spcAft>
                <a:spcPts val="600"/>
              </a:spcAft>
            </a:pP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 Sự suy thoái đất đai tại các vùng khô hạn, bán khô hạn, vùng ấm nửa khô hạn, do các nguyên nhân khác nhau gây ra.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6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E4B097D6-5607-7678-220C-57C9533320D3}"/>
              </a:ext>
            </a:extLst>
          </p:cNvPr>
          <p:cNvSpPr txBox="1"/>
          <p:nvPr/>
        </p:nvSpPr>
        <p:spPr>
          <a:xfrm>
            <a:off x="685800" y="285750"/>
            <a:ext cx="71628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2:</a:t>
            </a:r>
            <a:r>
              <a:rPr lang="vi-VN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Hạn hán gây ảnh hưởng gì cho phát triển ngành dịch vụ ở Ninh Thuận – Bình Thuận?</a:t>
            </a:r>
            <a:endParaRPr lang="vi-VN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8A2C5769-BB12-81A1-61CF-6621ED6A5727}"/>
              </a:ext>
            </a:extLst>
          </p:cNvPr>
          <p:cNvSpPr txBox="1"/>
          <p:nvPr/>
        </p:nvSpPr>
        <p:spPr>
          <a:xfrm>
            <a:off x="533400" y="1605262"/>
            <a:ext cx="7467600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Thiếu nước cho sinh hoạt.</a:t>
            </a:r>
            <a:endParaRPr lang="vi-VN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Giảm năng suất cây trồng, vật nuôi.</a:t>
            </a:r>
            <a:endParaRPr lang="vi-VN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>
              <a:spcBef>
                <a:spcPts val="600"/>
              </a:spcBef>
              <a:spcAft>
                <a:spcPts val="600"/>
              </a:spcAft>
            </a:pPr>
            <a:endParaRPr lang="en-US" sz="280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Tăng nguy cơ cháy rừng.</a:t>
            </a:r>
            <a:endParaRPr lang="vi-VN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C5CFB975-0DAB-B1BD-2037-79C6C4C7C1C3}"/>
              </a:ext>
            </a:extLst>
          </p:cNvPr>
          <p:cNvSpPr txBox="1"/>
          <p:nvPr/>
        </p:nvSpPr>
        <p:spPr>
          <a:xfrm>
            <a:off x="533400" y="2571750"/>
            <a:ext cx="64008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Ảnh hưởng hoạt động các ngành dịch vụ như du lịch, giao thông.</a:t>
            </a:r>
            <a:endParaRPr lang="vi-VN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13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0D784127-4828-A5B4-CE44-3864397D0CEA}"/>
              </a:ext>
            </a:extLst>
          </p:cNvPr>
          <p:cNvSpPr txBox="1"/>
          <p:nvPr/>
        </p:nvSpPr>
        <p:spPr>
          <a:xfrm>
            <a:off x="533400" y="209550"/>
            <a:ext cx="7620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3:</a:t>
            </a:r>
            <a:r>
              <a:rPr lang="vi-VN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Nội dung nào sau đây là định nghĩa về hạn hán?</a:t>
            </a:r>
            <a:endParaRPr lang="vi-VN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7EE00AEC-9456-BBC3-CB5E-67025445C06B}"/>
              </a:ext>
            </a:extLst>
          </p:cNvPr>
          <p:cNvSpPr txBox="1"/>
          <p:nvPr/>
        </p:nvSpPr>
        <p:spPr>
          <a:xfrm>
            <a:off x="381000" y="1163657"/>
            <a:ext cx="86868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 Hiện tượng rung động đột ngột của vỏ Trái đất, mạnh hay yếu tùy từng trận (xác định bằng độ </a:t>
            </a:r>
            <a:r>
              <a:rPr lang="vi-VN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Richter</a:t>
            </a:r>
            <a:r>
              <a:rPr lang="vi-VN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vi-VN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>
              <a:spcBef>
                <a:spcPts val="600"/>
              </a:spcBef>
              <a:spcAft>
                <a:spcPts val="600"/>
              </a:spcAft>
            </a:pPr>
            <a:endParaRPr lang="en-US" sz="240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>
              <a:spcBef>
                <a:spcPts val="600"/>
              </a:spcBef>
              <a:spcAft>
                <a:spcPts val="600"/>
              </a:spcAft>
            </a:pPr>
            <a:endParaRPr lang="en-US" sz="2400" dirty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 Hiện tượng nước chảy với tốc độ dòng chảy lớn, nước chảy xiết, có khả năng cuốn trôi nhà cửa, cây cối, ruộng vườn,...</a:t>
            </a:r>
            <a:endParaRPr lang="vi-VN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 Hiện tượng hàng loạt các </a:t>
            </a:r>
            <a:r>
              <a:rPr lang="vi-VN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đợt</a:t>
            </a:r>
            <a:r>
              <a:rPr lang="vi-VN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sóng liên tiếp, xảy ra khi một khối nước đại dương khổng lồ bị dịch chuyển một cách chớp nhoáng trên một phạm vi rất lớn.</a:t>
            </a:r>
            <a:endParaRPr lang="vi-VN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EA2301B9-5DAF-5512-5DBE-E3174E6D8FBA}"/>
              </a:ext>
            </a:extLst>
          </p:cNvPr>
          <p:cNvSpPr txBox="1"/>
          <p:nvPr/>
        </p:nvSpPr>
        <p:spPr>
          <a:xfrm>
            <a:off x="405063" y="2038350"/>
            <a:ext cx="868680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 Hiện tượng thiếu nước nghiêm trọng xảy ra trong thời gian dài do không có mưa và cạn kiệt nguồn nước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vi-VN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73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294A315E-DB7A-1258-AF93-82C62922F2A3}"/>
              </a:ext>
            </a:extLst>
          </p:cNvPr>
          <p:cNvSpPr txBox="1"/>
          <p:nvPr/>
        </p:nvSpPr>
        <p:spPr>
          <a:xfrm>
            <a:off x="457200" y="133350"/>
            <a:ext cx="84582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4:</a:t>
            </a:r>
            <a:r>
              <a:rPr lang="vi-VN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Ý nào dưới đây là ảnh hưởng của sa mạc hóa tới xã hội vùng Ninh Thuận - Bình Thuận?</a:t>
            </a:r>
            <a:endParaRPr lang="vi-VN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674E4EA3-223D-4F78-73A4-4F0FC2D0E337}"/>
              </a:ext>
            </a:extLst>
          </p:cNvPr>
          <p:cNvSpPr txBox="1"/>
          <p:nvPr/>
        </p:nvSpPr>
        <p:spPr>
          <a:xfrm>
            <a:off x="990600" y="1084243"/>
            <a:ext cx="6629400" cy="2126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Thiệt hại công trình, cơ sở hạ tầng.</a:t>
            </a:r>
            <a:endParaRPr lang="vi-VN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 Sức khỏe giảm sút, dịch bệnh xuất hiện.</a:t>
            </a:r>
            <a:endParaRPr lang="vi-VN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 Thiếu nước sản xuất.</a:t>
            </a:r>
            <a:endParaRPr lang="vi-VN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40C13D09-19B5-AAA4-926D-0E83BF48D9BD}"/>
              </a:ext>
            </a:extLst>
          </p:cNvPr>
          <p:cNvSpPr txBox="1"/>
          <p:nvPr/>
        </p:nvSpPr>
        <p:spPr>
          <a:xfrm>
            <a:off x="918410" y="3105150"/>
            <a:ext cx="632058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 Đói nghèo, thiếu lương thực vì năng suất sản xuất thấp.</a:t>
            </a:r>
            <a:endParaRPr lang="vi-VN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84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A63041E1-7D3C-3410-0229-59C1CAB236FA}"/>
              </a:ext>
            </a:extLst>
          </p:cNvPr>
          <p:cNvSpPr txBox="1"/>
          <p:nvPr/>
        </p:nvSpPr>
        <p:spPr>
          <a:xfrm>
            <a:off x="304800" y="209550"/>
            <a:ext cx="88392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5:</a:t>
            </a:r>
            <a:r>
              <a:rPr lang="vi-VN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Ý nào dưới đây</a:t>
            </a:r>
            <a:r>
              <a:rPr lang="vi-VN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không</a:t>
            </a:r>
            <a:r>
              <a:rPr lang="vi-VN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phải là ảnh hưởng của hạn hán tới xã hội vùng Ninh Thuận - Bình Thuận?</a:t>
            </a:r>
            <a:endParaRPr lang="vi-VN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14C5F50-2850-A39F-DEA5-B51331937544}"/>
              </a:ext>
            </a:extLst>
          </p:cNvPr>
          <p:cNvSpPr txBox="1"/>
          <p:nvPr/>
        </p:nvSpPr>
        <p:spPr>
          <a:xfrm>
            <a:off x="685800" y="1605262"/>
            <a:ext cx="7696200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 Thiếu nước sinh hoạt.</a:t>
            </a:r>
            <a:endParaRPr lang="vi-VN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 Sức khỏe giảm sút, dịch bệnh xuất hiện.</a:t>
            </a:r>
            <a:endParaRPr lang="vi-VN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>
              <a:spcBef>
                <a:spcPts val="600"/>
              </a:spcBef>
              <a:spcAft>
                <a:spcPts val="600"/>
              </a:spcAft>
            </a:pPr>
            <a:endParaRPr lang="en-US" sz="280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 Đói nghèo, thiếu lương thực vì năng suất sản xuất thấp.</a:t>
            </a:r>
            <a:endParaRPr lang="vi-VN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6C411ED-2A33-E0DB-E44A-EA18EB788ABF}"/>
              </a:ext>
            </a:extLst>
          </p:cNvPr>
          <p:cNvSpPr txBox="1"/>
          <p:nvPr/>
        </p:nvSpPr>
        <p:spPr>
          <a:xfrm>
            <a:off x="685800" y="2774813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 Thiếu nước sản xuất.</a:t>
            </a:r>
            <a:endParaRPr lang="vi-VN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20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307BE272-B231-3CE9-A78B-4B7D6F4B895E}"/>
              </a:ext>
            </a:extLst>
          </p:cNvPr>
          <p:cNvSpPr txBox="1"/>
          <p:nvPr/>
        </p:nvSpPr>
        <p:spPr>
          <a:xfrm>
            <a:off x="304800" y="285750"/>
            <a:ext cx="88392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6:</a:t>
            </a:r>
            <a:r>
              <a:rPr lang="vi-VN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Ý nào dưới đây </a:t>
            </a:r>
            <a:r>
              <a:rPr lang="vi-VN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vi-VN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phải là ảnh hưởng của sa mạc hóa tới kinh tế của vùng Ninh Thuận - Bình Thuận?</a:t>
            </a:r>
            <a:endParaRPr lang="vi-VN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AEF69303-0F53-B99D-2F54-7DAAD3F9B937}"/>
              </a:ext>
            </a:extLst>
          </p:cNvPr>
          <p:cNvSpPr txBox="1"/>
          <p:nvPr/>
        </p:nvSpPr>
        <p:spPr>
          <a:xfrm>
            <a:off x="533400" y="1885949"/>
            <a:ext cx="7924800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spcBef>
                <a:spcPts val="600"/>
              </a:spcBef>
              <a:spcAft>
                <a:spcPts val="600"/>
              </a:spcAft>
            </a:pPr>
            <a:endParaRPr lang="en-US" sz="2800" dirty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 Thiếu nước sản xuất.</a:t>
            </a:r>
            <a:endParaRPr lang="vi-VN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 Đất bị thoái hóa làm giảm diện tích canh tác nông nghiệp.</a:t>
            </a:r>
            <a:endParaRPr lang="vi-VN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Hư hỏng các công trình, cơ sở hạ tầng.</a:t>
            </a:r>
            <a:endParaRPr lang="vi-VN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7BB5A6FA-9645-FC94-D6A8-A8D9FFF55925}"/>
              </a:ext>
            </a:extLst>
          </p:cNvPr>
          <p:cNvSpPr txBox="1"/>
          <p:nvPr/>
        </p:nvSpPr>
        <p:spPr>
          <a:xfrm>
            <a:off x="509337" y="1733550"/>
            <a:ext cx="7010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 Nâng cao các công trình, cơ sở hạ tầng.</a:t>
            </a:r>
            <a:endParaRPr lang="vi-VN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29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F3F5CFD4-8853-46C3-3A32-A100B8011D8C}"/>
              </a:ext>
            </a:extLst>
          </p:cNvPr>
          <p:cNvSpPr txBox="1"/>
          <p:nvPr/>
        </p:nvSpPr>
        <p:spPr>
          <a:xfrm>
            <a:off x="457200" y="285750"/>
            <a:ext cx="8382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7:</a:t>
            </a:r>
            <a:r>
              <a:rPr lang="vi-VN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Hạn hán đã gây ảnh hưởng như thế nào tới xã hội vùng Ninh Thuận - Bình Thuận?</a:t>
            </a:r>
            <a:endParaRPr lang="vi-VN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7B3E834-5F20-FCB4-27AB-3BAF76FC9B22}"/>
              </a:ext>
            </a:extLst>
          </p:cNvPr>
          <p:cNvSpPr txBox="1"/>
          <p:nvPr/>
        </p:nvSpPr>
        <p:spPr>
          <a:xfrm>
            <a:off x="533400" y="1328263"/>
            <a:ext cx="76200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 Suy thoái nguồn nước mặt và nước ngầm gây </a:t>
            </a:r>
            <a:r>
              <a:rPr lang="vi-VN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ạn</a:t>
            </a:r>
            <a:r>
              <a:rPr lang="vi-VN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kiệt nước sinh hoạt.</a:t>
            </a:r>
            <a:endParaRPr lang="vi-VN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>
              <a:spcBef>
                <a:spcPts val="600"/>
              </a:spcBef>
              <a:spcAft>
                <a:spcPts val="600"/>
              </a:spcAft>
            </a:pPr>
            <a:endParaRPr lang="en-US" sz="280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 Hiện tượng cát bay tàn phá cây trồng, vật nuôi.</a:t>
            </a:r>
            <a:endParaRPr lang="vi-VN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 Hư hỏng các công trình, cơ sở hạ tầng.</a:t>
            </a:r>
            <a:endParaRPr lang="vi-VN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35483AAD-EF88-48BC-0FDA-0E217C08DE46}"/>
              </a:ext>
            </a:extLst>
          </p:cNvPr>
          <p:cNvSpPr txBox="1"/>
          <p:nvPr/>
        </p:nvSpPr>
        <p:spPr>
          <a:xfrm>
            <a:off x="533400" y="2094696"/>
            <a:ext cx="73914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 Đói nghèo, thiếu lương thực vì năng suất sản xuất thấp.</a:t>
            </a:r>
            <a:endParaRPr lang="vi-VN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57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4B5573E9-D189-5307-7E51-C759E0A1A722}"/>
              </a:ext>
            </a:extLst>
          </p:cNvPr>
          <p:cNvSpPr txBox="1"/>
          <p:nvPr/>
        </p:nvSpPr>
        <p:spPr>
          <a:xfrm>
            <a:off x="381000" y="209551"/>
            <a:ext cx="84582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8:</a:t>
            </a:r>
            <a:r>
              <a:rPr lang="vi-VN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Sa mạc hóa đã gây ảnh hưởng như thế nào tới xã hội vùng Ninh Thuận - Bình Thuận?</a:t>
            </a:r>
            <a:endParaRPr lang="vi-VN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76557498-173B-C4AE-8223-605112761454}"/>
              </a:ext>
            </a:extLst>
          </p:cNvPr>
          <p:cNvSpPr txBox="1"/>
          <p:nvPr/>
        </p:nvSpPr>
        <p:spPr>
          <a:xfrm>
            <a:off x="609600" y="1328263"/>
            <a:ext cx="8077200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 Tăng chi phí xây dựng hệ thống tưới tiêu.</a:t>
            </a:r>
            <a:endParaRPr lang="vi-VN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 Môi trường thủy sinh bị thu hẹp.</a:t>
            </a:r>
            <a:endParaRPr lang="vi-VN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>
              <a:spcBef>
                <a:spcPts val="600"/>
              </a:spcBef>
              <a:spcAft>
                <a:spcPts val="600"/>
              </a:spcAft>
            </a:pPr>
            <a:endParaRPr lang="en-US" sz="280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 Giảm năng suất thủy điện, thiếu hụt năng lượng.</a:t>
            </a:r>
            <a:endParaRPr lang="vi-VN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DD80CB65-069A-B097-EB05-2B327B06DAD3}"/>
              </a:ext>
            </a:extLst>
          </p:cNvPr>
          <p:cNvSpPr txBox="1"/>
          <p:nvPr/>
        </p:nvSpPr>
        <p:spPr>
          <a:xfrm>
            <a:off x="609600" y="2266950"/>
            <a:ext cx="76962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 Phá hủy môi trường sinh kế của người dân, dẫn đến di cư tự phát.</a:t>
            </a:r>
            <a:endParaRPr lang="vi-VN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53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1BBA462A-F6E6-0113-6EFC-DF17F6CBA484}"/>
              </a:ext>
            </a:extLst>
          </p:cNvPr>
          <p:cNvSpPr txBox="1"/>
          <p:nvPr/>
        </p:nvSpPr>
        <p:spPr>
          <a:xfrm>
            <a:off x="533400" y="209550"/>
            <a:ext cx="8534400" cy="1461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9: </a:t>
            </a:r>
            <a:r>
              <a:rPr lang="vi-VN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Đâu là giải pháp bền vững để ứng phó sa mạc hóa ở Ninh Thuận - Bình thuận?</a:t>
            </a:r>
            <a:endParaRPr lang="vi-VN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vi-VN" sz="2800" dirty="0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21EE9B6E-79FD-D288-9CE9-2C426705F56C}"/>
              </a:ext>
            </a:extLst>
          </p:cNvPr>
          <p:cNvSpPr txBox="1"/>
          <p:nvPr/>
        </p:nvSpPr>
        <p:spPr>
          <a:xfrm>
            <a:off x="838200" y="1605262"/>
            <a:ext cx="7162800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Đầu tư hạ tầng thủy lợi.</a:t>
            </a:r>
            <a:endParaRPr lang="vi-VN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>
              <a:spcBef>
                <a:spcPts val="600"/>
              </a:spcBef>
              <a:spcAft>
                <a:spcPts val="600"/>
              </a:spcAft>
            </a:pPr>
            <a:endParaRPr lang="en-US" sz="280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Ứng dụng khoa học kĩ thuật vào sản xuất.</a:t>
            </a:r>
            <a:endParaRPr lang="vi-VN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Chuyển đổi cơ cấu cây trồng.</a:t>
            </a:r>
            <a:endParaRPr lang="vi-VN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B085D05C-7A08-B51B-FFF9-A94C622D6AD2}"/>
              </a:ext>
            </a:extLst>
          </p:cNvPr>
          <p:cNvSpPr txBox="1"/>
          <p:nvPr/>
        </p:nvSpPr>
        <p:spPr>
          <a:xfrm>
            <a:off x="866274" y="2202418"/>
            <a:ext cx="69061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Bảo vệ, khôi phục và phát triển rừng.</a:t>
            </a:r>
            <a:endParaRPr lang="vi-VN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95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7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A69A5385-5B69-D026-6A7B-5C792D5C8417}"/>
              </a:ext>
            </a:extLst>
          </p:cNvPr>
          <p:cNvSpPr txBox="1"/>
          <p:nvPr/>
        </p:nvSpPr>
        <p:spPr>
          <a:xfrm>
            <a:off x="381000" y="285750"/>
            <a:ext cx="8763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10: </a:t>
            </a:r>
            <a:r>
              <a:rPr lang="vi-VN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 mạc hóa đã gây ảnh hưởng như thế nào tới kinh tế vùng Ninh Thuận - Bình Thuận?</a:t>
            </a:r>
            <a:endParaRPr lang="vi-VN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AE66A757-6077-393A-01AD-80645A73FFA1}"/>
              </a:ext>
            </a:extLst>
          </p:cNvPr>
          <p:cNvSpPr txBox="1"/>
          <p:nvPr/>
        </p:nvSpPr>
        <p:spPr>
          <a:xfrm>
            <a:off x="381000" y="1328263"/>
            <a:ext cx="8001000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Suy thoái nguồn nước mặt và nước ngầm.</a:t>
            </a:r>
            <a:endParaRPr lang="vi-VN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Tăng chi phí xây dựng hệ thống tưới tiêu.</a:t>
            </a:r>
            <a:endParaRPr lang="vi-VN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Tăng chi phí làm mát các nhà xưởng.</a:t>
            </a:r>
            <a:endParaRPr lang="vi-VN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48A19B54-CB97-85DE-D244-3E29EFCF1061}"/>
              </a:ext>
            </a:extLst>
          </p:cNvPr>
          <p:cNvSpPr txBox="1"/>
          <p:nvPr/>
        </p:nvSpPr>
        <p:spPr>
          <a:xfrm>
            <a:off x="409074" y="3021034"/>
            <a:ext cx="736332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Đất bị thoái hóa làm giảm diện tích canh tác nông nghiệp.</a:t>
            </a:r>
            <a:endParaRPr lang="vi-VN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13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inh Thuận công bố hạn hán cấp độ 3 - Ảnh 1.">
            <a:extLst>
              <a:ext uri="{FF2B5EF4-FFF2-40B4-BE49-F238E27FC236}">
                <a16:creationId xmlns:a16="http://schemas.microsoft.com/office/drawing/2014/main" id="{EBA558F4-0CF9-DA8F-6EFC-C76FE9D27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54392"/>
            <a:ext cx="3556037" cy="324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6CE54392-B269-7868-3A30-7ACB5B24AA05}"/>
              </a:ext>
            </a:extLst>
          </p:cNvPr>
          <p:cNvSpPr txBox="1"/>
          <p:nvPr/>
        </p:nvSpPr>
        <p:spPr>
          <a:xfrm>
            <a:off x="12032" y="4248150"/>
            <a:ext cx="340327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b="0" i="0" dirty="0">
                <a:effectLst/>
                <a:latin typeface="+mj-lt"/>
              </a:rPr>
              <a:t>Hồ Lanh Ra, xã Phước Vinh, huyện Ninh Phước đang ở mực nước chết</a:t>
            </a:r>
            <a:r>
              <a:rPr lang="en-US" b="0" i="0" dirty="0">
                <a:effectLst/>
                <a:latin typeface="+mj-lt"/>
              </a:rPr>
              <a:t>.</a:t>
            </a:r>
            <a:endParaRPr lang="vi-VN" b="0" i="0" dirty="0">
              <a:effectLst/>
              <a:latin typeface="+mj-lt"/>
            </a:endParaRPr>
          </a:p>
          <a:p>
            <a:br>
              <a:rPr lang="vi-VN" dirty="0">
                <a:latin typeface="+mj-lt"/>
              </a:rPr>
            </a:br>
            <a:endParaRPr lang="vi-VN" dirty="0">
              <a:latin typeface="+mj-lt"/>
            </a:endParaRPr>
          </a:p>
        </p:txBody>
      </p:sp>
      <p:pic>
        <p:nvPicPr>
          <p:cNvPr id="2052" name="Picture 4" descr="Ninh Thuận công bố hạn hán cấp độ 3 - Ảnh 3.">
            <a:extLst>
              <a:ext uri="{FF2B5EF4-FFF2-40B4-BE49-F238E27FC236}">
                <a16:creationId xmlns:a16="http://schemas.microsoft.com/office/drawing/2014/main" id="{DAD67C5E-31CC-BA44-0125-359FD185C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995" y="1012658"/>
            <a:ext cx="5587963" cy="324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D3BFA127-2D8F-C7DB-38A7-6C5426B28E40}"/>
              </a:ext>
            </a:extLst>
          </p:cNvPr>
          <p:cNvSpPr txBox="1"/>
          <p:nvPr/>
        </p:nvSpPr>
        <p:spPr>
          <a:xfrm>
            <a:off x="3733800" y="4248150"/>
            <a:ext cx="459606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b="0" i="0" dirty="0">
                <a:effectLst/>
                <a:latin typeface="+mj-lt"/>
              </a:rPr>
              <a:t>Kênh dẫn nước vào cánh đồng Văn Lâm, xã Phước Nam, huyện Thuận Nam không còn nước chảy về gần một năm qua </a:t>
            </a:r>
          </a:p>
          <a:p>
            <a:br>
              <a:rPr lang="vi-VN" dirty="0">
                <a:latin typeface="+mj-lt"/>
              </a:rPr>
            </a:br>
            <a:endParaRPr lang="vi-VN" dirty="0">
              <a:latin typeface="+mj-lt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B85902FC-1E38-15AC-2CC9-D9C5AE70092A}"/>
              </a:ext>
            </a:extLst>
          </p:cNvPr>
          <p:cNvSpPr/>
          <p:nvPr/>
        </p:nvSpPr>
        <p:spPr>
          <a:xfrm>
            <a:off x="152400" y="1"/>
            <a:ext cx="8979568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vi-VN" dirty="0">
                <a:solidFill>
                  <a:srgbClr val="002060"/>
                </a:solidFill>
                <a:latin typeface="+mj-lt"/>
              </a:rPr>
              <a:t>BÀI 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16: THỰC </a:t>
            </a:r>
            <a:r>
              <a:rPr lang="en-US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HÀNH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: PHÂN TÍCH ẢNH HƯỞNG CỦA HẠN HÁN VÀ SA MẠC HOÁ ĐỐI VỚI PHÁT TRIỂN KINH TẾ -XÃ HỘI Ở VÙNG KHÔ HẠN NINH THUẬN - BÌNH THUẬN</a:t>
            </a:r>
            <a:endParaRPr lang="vi-VN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5A09620D-715B-B97F-185B-18A8DC679E65}"/>
              </a:ext>
            </a:extLst>
          </p:cNvPr>
          <p:cNvSpPr txBox="1"/>
          <p:nvPr/>
        </p:nvSpPr>
        <p:spPr>
          <a:xfrm>
            <a:off x="12032" y="604140"/>
            <a:ext cx="45780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</a:t>
            </a:r>
            <a:r>
              <a:rPr lang="vi-VN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HẠN HÁN</a:t>
            </a:r>
            <a:endParaRPr lang="vi-VN" sz="18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42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382000" y="61457"/>
            <a:ext cx="940866" cy="940866"/>
          </a:xfrm>
          <a:prstGeom prst="rect">
            <a:avLst/>
          </a:prstGeom>
        </p:spPr>
      </p:pic>
      <p:pic>
        <p:nvPicPr>
          <p:cNvPr id="4" name="Google Shape;213;p23" descr="Ngôi nhà hoạt hình, phim hoạt hình png | Klipartz">
            <a:extLst>
              <a:ext uri="{FF2B5EF4-FFF2-40B4-BE49-F238E27FC236}">
                <a16:creationId xmlns:a16="http://schemas.microsoft.com/office/drawing/2014/main" id="{0B091707-62F1-0790-F0CD-A27A695345C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1123950"/>
            <a:ext cx="3071795" cy="243840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14;p23">
            <a:extLst>
              <a:ext uri="{FF2B5EF4-FFF2-40B4-BE49-F238E27FC236}">
                <a16:creationId xmlns:a16="http://schemas.microsoft.com/office/drawing/2014/main" id="{FA68ACEA-3938-617C-DF6C-B9D82AE7B6EC}"/>
              </a:ext>
            </a:extLst>
          </p:cNvPr>
          <p:cNvSpPr txBox="1"/>
          <p:nvPr/>
        </p:nvSpPr>
        <p:spPr>
          <a:xfrm>
            <a:off x="2438400" y="251059"/>
            <a:ext cx="5777166" cy="56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defTabSz="685800">
              <a:buClr>
                <a:srgbClr val="000000"/>
              </a:buClr>
            </a:pPr>
            <a:r>
              <a:rPr lang="en-US" sz="3200" b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HƯỚNG </a:t>
            </a:r>
            <a:r>
              <a:rPr lang="en-US" sz="3200" b="1" ker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DẪN HỌC Ở </a:t>
            </a:r>
            <a:r>
              <a:rPr lang="en-US" sz="3200" b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NHÀ</a:t>
            </a:r>
            <a:endParaRPr sz="12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A46C90-8605-0A5E-6F29-92C5F343AD8B}"/>
              </a:ext>
            </a:extLst>
          </p:cNvPr>
          <p:cNvSpPr/>
          <p:nvPr/>
        </p:nvSpPr>
        <p:spPr>
          <a:xfrm>
            <a:off x="3147995" y="1313552"/>
            <a:ext cx="589107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VÙNG TÂY NGUYÊN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buClr>
                <a:srgbClr val="000000"/>
              </a:buClr>
            </a:pPr>
            <a:endParaRPr lang="en-US" sz="2800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9009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96088C9-A8F9-491E-B242-9733E9906C55}"/>
              </a:ext>
            </a:extLst>
          </p:cNvPr>
          <p:cNvSpPr/>
          <p:nvPr/>
        </p:nvSpPr>
        <p:spPr>
          <a:xfrm>
            <a:off x="1746826" y="1091467"/>
            <a:ext cx="5981446" cy="198515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>
              <a:defRPr/>
            </a:pPr>
            <a:r>
              <a:rPr lang="en-US" sz="12450" b="1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FF0000"/>
                </a:solidFill>
                <a:latin typeface="Tw Cen MT" panose="020B0602020104020603"/>
              </a:rPr>
              <a:t>T</a:t>
            </a:r>
            <a:r>
              <a:rPr lang="en-US" sz="12450" b="1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000000"/>
                </a:solidFill>
                <a:latin typeface="Tw Cen MT" panose="020B0602020104020603"/>
              </a:rPr>
              <a:t>H</a:t>
            </a:r>
            <a:r>
              <a:rPr lang="en-US" sz="12450" b="1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00B0F0"/>
                </a:solidFill>
                <a:latin typeface="Tw Cen MT" panose="020B0602020104020603"/>
              </a:rPr>
              <a:t>E</a:t>
            </a:r>
            <a:r>
              <a:rPr lang="en-US" sz="12450" b="1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FF0000"/>
                </a:solidFill>
                <a:latin typeface="Tw Cen MT" panose="020B0602020104020603"/>
              </a:rPr>
              <a:t> </a:t>
            </a:r>
            <a:r>
              <a:rPr lang="en-US" sz="12450" b="1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CCFF33"/>
                </a:solidFill>
                <a:latin typeface="Tw Cen MT" panose="020B0602020104020603"/>
              </a:rPr>
              <a:t>E</a:t>
            </a:r>
            <a:r>
              <a:rPr lang="en-US" sz="12450" b="1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0070C0"/>
                </a:solidFill>
                <a:latin typeface="Tw Cen MT" panose="020B0602020104020603"/>
              </a:rPr>
              <a:t>N</a:t>
            </a:r>
            <a:r>
              <a:rPr lang="en-US" sz="12450" b="1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FF0000"/>
                </a:solidFill>
                <a:latin typeface="Tw Cen MT" panose="020B0602020104020603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92869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FCD4628D-7117-E757-88A2-F7F24FF003E9}"/>
              </a:ext>
            </a:extLst>
          </p:cNvPr>
          <p:cNvSpPr txBox="1"/>
          <p:nvPr/>
        </p:nvSpPr>
        <p:spPr>
          <a:xfrm>
            <a:off x="297180" y="870438"/>
            <a:ext cx="45780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hạn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hán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vi-VN" sz="28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0B53012D-1D36-933A-A1A5-5221DBFDC882}"/>
              </a:ext>
            </a:extLst>
          </p:cNvPr>
          <p:cNvSpPr txBox="1"/>
          <p:nvPr/>
        </p:nvSpPr>
        <p:spPr>
          <a:xfrm>
            <a:off x="297180" y="1428750"/>
            <a:ext cx="884682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tai,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7D18E18-D935-2800-5734-0CC4A4A36367}"/>
              </a:ext>
            </a:extLst>
          </p:cNvPr>
          <p:cNvSpPr/>
          <p:nvPr/>
        </p:nvSpPr>
        <p:spPr>
          <a:xfrm>
            <a:off x="7620" y="0"/>
            <a:ext cx="9144000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vi-VN" sz="2000" dirty="0">
                <a:solidFill>
                  <a:srgbClr val="002060"/>
                </a:solidFill>
                <a:latin typeface="+mj-lt"/>
              </a:rPr>
              <a:t>BÀI 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16: THỰC </a:t>
            </a:r>
            <a:r>
              <a:rPr lang="en-US" sz="20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HÀNH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: PHÂN TÍCH ẢNH HƯỞNG CỦA HẠN HÁN VÀ SA MẠC HOÁ ĐỐI VỚI PHÁT TRIỂN KINH TẾ -XÃ HỘI Ở VÙNG KHÔ HẠN NINH THUẬN - BÌNH THUẬN</a:t>
            </a:r>
            <a:endParaRPr lang="vi-VN" sz="20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10815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hung-con-cat-nho-len-cao-o-Na-6363-9679">
            <a:extLst>
              <a:ext uri="{FF2B5EF4-FFF2-40B4-BE49-F238E27FC236}">
                <a16:creationId xmlns:a16="http://schemas.microsoft.com/office/drawing/2014/main" id="{2B32AFBC-8528-DCE9-46C6-25FA35E69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947" y="1501577"/>
            <a:ext cx="4299285" cy="322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anh-Nam-Cuong-nhin-tu-tren-ca-5204-7617">
            <a:extLst>
              <a:ext uri="{FF2B5EF4-FFF2-40B4-BE49-F238E27FC236}">
                <a16:creationId xmlns:a16="http://schemas.microsoft.com/office/drawing/2014/main" id="{F0BDF3A6-1C8E-ABD2-B703-EDB0D9B78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5" y="1516617"/>
            <a:ext cx="4299285" cy="322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80D3E4C9-9E54-E743-1097-1B408E4E99F4}"/>
              </a:ext>
            </a:extLst>
          </p:cNvPr>
          <p:cNvSpPr txBox="1"/>
          <p:nvPr/>
        </p:nvSpPr>
        <p:spPr>
          <a:xfrm>
            <a:off x="90235" y="4741081"/>
            <a:ext cx="41168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b="0" i="0" dirty="0">
                <a:solidFill>
                  <a:srgbClr val="222222"/>
                </a:solidFill>
                <a:effectLst/>
                <a:latin typeface="+mj-lt"/>
              </a:rPr>
              <a:t>Cảnh Nam Cương nhìn từ trên cao</a:t>
            </a:r>
            <a:endParaRPr lang="vi-VN" dirty="0">
              <a:latin typeface="+mj-lt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F7F815C5-3785-F9A4-6B4A-5B269E30BF6D}"/>
              </a:ext>
            </a:extLst>
          </p:cNvPr>
          <p:cNvSpPr txBox="1"/>
          <p:nvPr/>
        </p:nvSpPr>
        <p:spPr>
          <a:xfrm>
            <a:off x="4495800" y="4741080"/>
            <a:ext cx="46121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b="0" i="0" dirty="0">
                <a:solidFill>
                  <a:srgbClr val="222222"/>
                </a:solidFill>
                <a:effectLst/>
                <a:latin typeface="+mj-lt"/>
              </a:rPr>
              <a:t>Những cồn cát nhô lên cao ở Nam Cương</a:t>
            </a:r>
            <a:endParaRPr lang="vi-VN" dirty="0">
              <a:latin typeface="+mj-lt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5C591E6B-C17A-A79E-D929-BB522E970950}"/>
              </a:ext>
            </a:extLst>
          </p:cNvPr>
          <p:cNvSpPr txBox="1"/>
          <p:nvPr/>
        </p:nvSpPr>
        <p:spPr>
          <a:xfrm>
            <a:off x="0" y="1117206"/>
            <a:ext cx="45780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SA MẠC</a:t>
            </a:r>
            <a:endParaRPr lang="vi-VN" sz="18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7651EB68-782C-A501-9294-F3F0DFD00997}"/>
              </a:ext>
            </a:extLst>
          </p:cNvPr>
          <p:cNvSpPr/>
          <p:nvPr/>
        </p:nvSpPr>
        <p:spPr>
          <a:xfrm>
            <a:off x="228600" y="0"/>
            <a:ext cx="8622632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vi-VN" sz="2400" dirty="0">
                <a:solidFill>
                  <a:srgbClr val="002060"/>
                </a:solidFill>
                <a:latin typeface="+mj-lt"/>
              </a:rPr>
              <a:t>BÀI </a:t>
            </a:r>
            <a:r>
              <a:rPr lang="en-US" sz="2400" dirty="0">
                <a:solidFill>
                  <a:srgbClr val="002060"/>
                </a:solidFill>
                <a:latin typeface="+mj-lt"/>
              </a:rPr>
              <a:t>16: THỰC </a:t>
            </a:r>
            <a:r>
              <a:rPr lang="en-US" sz="2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rgbClr val="002060"/>
                </a:solidFill>
                <a:latin typeface="+mj-lt"/>
              </a:rPr>
              <a:t>: PHÂN TÍCH ẢNH HƯỞNG CỦA HẠN HÁN VÀ SA MẠC HOÁ ĐỐI VỚI PHÁT TRIỂN KINH TẾ -XÃ HỘI Ở VÙNG KHÔ HẠN NINH THUẬN - BÌNH THUẬN</a:t>
            </a:r>
            <a:endParaRPr lang="vi-VN" sz="24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9554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2F13710-82AE-24DD-EAE6-6718221818CE}"/>
              </a:ext>
            </a:extLst>
          </p:cNvPr>
          <p:cNvSpPr/>
          <p:nvPr/>
        </p:nvSpPr>
        <p:spPr>
          <a:xfrm>
            <a:off x="7620" y="0"/>
            <a:ext cx="9144000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vi-VN" sz="2400" dirty="0">
                <a:solidFill>
                  <a:srgbClr val="002060"/>
                </a:solidFill>
                <a:latin typeface="+mj-lt"/>
              </a:rPr>
              <a:t>BÀI </a:t>
            </a:r>
            <a:r>
              <a:rPr lang="en-US" sz="2400" dirty="0">
                <a:solidFill>
                  <a:srgbClr val="002060"/>
                </a:solidFill>
                <a:latin typeface="+mj-lt"/>
              </a:rPr>
              <a:t>16: THỰC </a:t>
            </a:r>
            <a:r>
              <a:rPr lang="en-US" sz="2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rgbClr val="002060"/>
                </a:solidFill>
                <a:latin typeface="+mj-lt"/>
              </a:rPr>
              <a:t>: PHÂN TÍCH ẢNH HƯỞNG CỦA HẠN HÁN VÀ SA MẠC HOÁ ĐỐI VỚI PHÁT TRIỂN KINH TẾ -XÃ HỘI Ở VÙNG KHÔ HẠN NINH THUẬN - BÌNH THUẬN</a:t>
            </a:r>
            <a:endParaRPr lang="vi-VN" sz="24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CEC5033D-7ABD-C76A-6DF6-99367135C370}"/>
              </a:ext>
            </a:extLst>
          </p:cNvPr>
          <p:cNvSpPr txBox="1"/>
          <p:nvPr/>
        </p:nvSpPr>
        <p:spPr>
          <a:xfrm>
            <a:off x="228600" y="1352550"/>
            <a:ext cx="45780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 </a:t>
            </a:r>
            <a:r>
              <a:rPr lang="vi-VN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 M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ẠC </a:t>
            </a:r>
            <a:r>
              <a:rPr lang="vi-VN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HOÁ</a:t>
            </a:r>
            <a:endParaRPr lang="vi-VN" sz="18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B1DD003E-C134-37FC-C60C-F9476394599C}"/>
              </a:ext>
            </a:extLst>
          </p:cNvPr>
          <p:cNvSpPr txBox="1"/>
          <p:nvPr/>
        </p:nvSpPr>
        <p:spPr>
          <a:xfrm>
            <a:off x="1066800" y="1874103"/>
            <a:ext cx="70104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Liên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1994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80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A336BE78-B665-4902-079B-C312F8C038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7505"/>
            <a:ext cx="8458200" cy="44284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296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A66B35F0-DD6F-925A-8BA6-5FA3E76B5D3C}"/>
              </a:ext>
            </a:extLst>
          </p:cNvPr>
          <p:cNvSpPr/>
          <p:nvPr/>
        </p:nvSpPr>
        <p:spPr>
          <a:xfrm>
            <a:off x="7620" y="0"/>
            <a:ext cx="9144000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vi-VN" sz="2400" dirty="0">
                <a:solidFill>
                  <a:srgbClr val="002060"/>
                </a:solidFill>
                <a:latin typeface="+mj-lt"/>
              </a:rPr>
              <a:t>BÀI </a:t>
            </a:r>
            <a:r>
              <a:rPr lang="en-US" sz="2400" dirty="0">
                <a:solidFill>
                  <a:srgbClr val="002060"/>
                </a:solidFill>
                <a:latin typeface="+mj-lt"/>
              </a:rPr>
              <a:t>16: THỰC </a:t>
            </a:r>
            <a:r>
              <a:rPr lang="en-US" sz="2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rgbClr val="002060"/>
                </a:solidFill>
                <a:latin typeface="+mj-lt"/>
              </a:rPr>
              <a:t>: PHÂN TÍCH ẢNH HƯỞNG CỦA HẠN HÁN VÀ SA MẠC HOÁ ĐỐI VỚI PHÁT TRIỂN KINH TẾ -XÃ HỘI Ở VÙNG KHÔ HẠN NINH THUẬN - BÌNH THUẬN</a:t>
            </a:r>
            <a:endParaRPr lang="vi-VN" sz="24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C95700E-3035-A924-D86C-6A399F7507D5}"/>
              </a:ext>
            </a:extLst>
          </p:cNvPr>
          <p:cNvSpPr txBox="1"/>
          <p:nvPr/>
        </p:nvSpPr>
        <p:spPr>
          <a:xfrm>
            <a:off x="457200" y="1428750"/>
            <a:ext cx="8458200" cy="32778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22000"/>
              </a:lnSpc>
              <a:spcAft>
                <a:spcPts val="200"/>
              </a:spcAft>
              <a:buClr>
                <a:srgbClr val="231F20"/>
              </a:buClr>
              <a:buSzPts val="1200"/>
              <a:buFont typeface="Symbol" panose="05050102010706020507" pitchFamily="18" charset="2"/>
              <a:buChar char="-"/>
              <a:tabLst>
                <a:tab pos="359410" algn="l"/>
              </a:tabLst>
            </a:pPr>
            <a:r>
              <a:rPr lang="en-US" u="none" strike="noStrike" spc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u="none" strike="noStrike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none" strike="noStrike" spc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u="none" strike="noStrike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none" strike="noStrike" spc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u="none" strike="noStrike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none" strike="noStrike" spc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u="none" strike="noStrike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none" strike="noStrike" spc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u="none" strike="noStrike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none" strike="noStrike" spc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u="none" strike="noStrike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none" strike="noStrike" spc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u="none" strike="noStrike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none" strike="noStrike" spc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u="none" strike="noStrike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none" strike="noStrike" spc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u="none" strike="noStrike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none" strike="noStrike" spc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u="none" strike="noStrike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u="none" strike="noStrike" spc="0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65100">
              <a:lnSpc>
                <a:spcPct val="122000"/>
              </a:lnSpc>
              <a:spcAft>
                <a:spcPts val="200"/>
              </a:spcAft>
            </a:pP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hán</a:t>
            </a:r>
            <a:endParaRPr lang="vi-VN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65100">
              <a:lnSpc>
                <a:spcPct val="122000"/>
              </a:lnSpc>
              <a:spcAft>
                <a:spcPts val="200"/>
              </a:spcAft>
            </a:pP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Sa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mạc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hoá</a:t>
            </a:r>
            <a:endParaRPr lang="vi-VN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22000"/>
              </a:lnSpc>
              <a:spcAft>
                <a:spcPts val="200"/>
              </a:spcAft>
              <a:buClr>
                <a:srgbClr val="231F20"/>
              </a:buClr>
              <a:buSzPts val="1200"/>
              <a:buFont typeface="Symbol" panose="05050102010706020507" pitchFamily="18" charset="2"/>
              <a:buChar char="-"/>
              <a:tabLst>
                <a:tab pos="359410" algn="l"/>
              </a:tabLst>
            </a:pPr>
            <a:r>
              <a:rPr lang="en-US" u="none" strike="noStrike" spc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u="none" strike="noStrike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none" strike="noStrike" spc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u="none" strike="noStrike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none" strike="noStrike" spc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u="none" strike="noStrike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none" strike="noStrike" spc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u="none" strike="noStrike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none" strike="noStrike" spc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u="none" strike="noStrike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u="none" strike="noStrike" spc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u="none" strike="noStrike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u="none" strike="noStrike" spc="0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65100" algn="just">
              <a:lnSpc>
                <a:spcPct val="122000"/>
              </a:lnSpc>
              <a:spcAft>
                <a:spcPts val="200"/>
              </a:spcAft>
            </a:pP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vi-VN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65100" algn="just">
              <a:lnSpc>
                <a:spcPct val="122000"/>
              </a:lnSpc>
              <a:spcAft>
                <a:spcPts val="200"/>
              </a:spcAft>
            </a:pP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Quy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hoạch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tưới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xây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dựng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thuỷ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vi-VN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65100" algn="just">
              <a:lnSpc>
                <a:spcPct val="122000"/>
              </a:lnSpc>
              <a:spcAft>
                <a:spcPts val="200"/>
              </a:spcAft>
            </a:pP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Xây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dựng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ruộng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khả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tăng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cường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vi-VN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65100" algn="just">
              <a:lnSpc>
                <a:spcPct val="122000"/>
              </a:lnSpc>
              <a:spcAft>
                <a:spcPts val="200"/>
              </a:spcAft>
            </a:pP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Nghiên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cứu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đưa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nuôi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trồng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giống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khả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chịu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vi-VN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rừng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bảo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vệ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rừng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229425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/>
          <p:cNvSpPr/>
          <p:nvPr/>
        </p:nvSpPr>
        <p:spPr>
          <a:xfrm>
            <a:off x="609600" y="514350"/>
            <a:ext cx="3235960" cy="318516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pic>
        <p:nvPicPr>
          <p:cNvPr id="4" name="Hình ảnh 3" descr="Ảnh có chứa văn bản, đồ chơi, đồ họa véc-tơ, danh thiếp&#10;&#10;Mô tả được tạo tự độ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225" y="2676087"/>
            <a:ext cx="2320220" cy="2234972"/>
          </a:xfrm>
          <a:prstGeom prst="rect">
            <a:avLst/>
          </a:prstGeom>
        </p:spPr>
      </p:pic>
      <p:sp>
        <p:nvSpPr>
          <p:cNvPr id="2" name="TextBox 10"/>
          <p:cNvSpPr txBox="1"/>
          <p:nvPr/>
        </p:nvSpPr>
        <p:spPr>
          <a:xfrm>
            <a:off x="4075090" y="1815147"/>
            <a:ext cx="2438400" cy="5835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107823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2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726621" y="996042"/>
            <a:ext cx="3249386" cy="3099707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5105400" y="1710018"/>
            <a:ext cx="30948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 TẬP</a:t>
            </a:r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65070DB6-3AAA-4E44-BD69-D8EC9843B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294793"/>
            <a:ext cx="4762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89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4.PNG&quot;/&gt;"/>
  <p:tag name="ISPRING_SLIDE_INDENT_LEVEL" val="0"/>
  <p:tag name="ISPRING_CUSTOM_TIMING_USED" val="1"/>
  <p:tag name="GENSWF_SLIDE_TITLE" val="TỰA BÀI"/>
  <p:tag name="ISPRING_PRESENTER_ID" val="{7257E5D0-9D30-4FF0-97B0-8B144157FD3C}"/>
  <p:tag name="ISPRING_SLIDE_ID_2" val="{86E28706-79C3-4FF9-A642-6C9FBFB2000F}"/>
  <p:tag name="GENSWF_ADVANCE_TIME" val="4.182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2159</TotalTime>
  <Words>1452</Words>
  <Application>Microsoft Office PowerPoint</Application>
  <PresentationFormat>On-screen Show (16:9)</PresentationFormat>
  <Paragraphs>100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Calibri</vt:lpstr>
      <vt:lpstr>Calibri Light</vt:lpstr>
      <vt:lpstr>Symbol</vt:lpstr>
      <vt:lpstr>Times New Roman</vt:lpstr>
      <vt:lpstr>Tw Cen MT</vt:lpstr>
      <vt:lpstr>Custom Design</vt:lpstr>
      <vt:lpstr>2_Office Theme</vt:lpstr>
      <vt:lpstr>3_Office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Thuan Nguyen Thi My</dc:creator>
  <cp:lastModifiedBy>Admin</cp:lastModifiedBy>
  <cp:revision>286</cp:revision>
  <dcterms:created xsi:type="dcterms:W3CDTF">2021-07-22T17:31:00Z</dcterms:created>
  <dcterms:modified xsi:type="dcterms:W3CDTF">2025-03-16T10:57:31Z</dcterms:modified>
</cp:coreProperties>
</file>