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0" r:id="rId3"/>
  </p:sldMasterIdLst>
  <p:notesMasterIdLst>
    <p:notesMasterId r:id="rId18"/>
  </p:notesMasterIdLst>
  <p:sldIdLst>
    <p:sldId id="453" r:id="rId4"/>
    <p:sldId id="553" r:id="rId5"/>
    <p:sldId id="557" r:id="rId6"/>
    <p:sldId id="468" r:id="rId7"/>
    <p:sldId id="469" r:id="rId8"/>
    <p:sldId id="561" r:id="rId9"/>
    <p:sldId id="474" r:id="rId10"/>
    <p:sldId id="595" r:id="rId11"/>
    <p:sldId id="596" r:id="rId12"/>
    <p:sldId id="518" r:id="rId13"/>
    <p:sldId id="529" r:id="rId14"/>
    <p:sldId id="530" r:id="rId15"/>
    <p:sldId id="519" r:id="rId16"/>
    <p:sldId id="502" r:id="rId17"/>
  </p:sldIdLst>
  <p:sldSz cx="18288000" cy="10287000"/>
  <p:notesSz cx="6858000" cy="9144000"/>
  <p:embeddedFontLst>
    <p:embeddedFont>
      <p:font typeface="#9Slide04 Vollkorn Bold" panose="020B060402020202020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4 Podkova ExtraBold" panose="020B0604020202020204" charset="0"/>
      <p:bold r:id="rId24"/>
    </p:embeddedFont>
    <p:embeddedFont>
      <p:font typeface="#9Slide07 IcielBaliho Script" panose="020B0604020202020204" charset="0"/>
      <p:regular r:id="rId25"/>
    </p:embeddedFont>
    <p:embeddedFont>
      <p:font typeface="#9Slide05 Agile Script Calligra" panose="020B0604020202020204" charset="0"/>
      <p:regular r:id="rId26"/>
    </p:embeddedFont>
    <p:embeddedFont>
      <p:font typeface="#9Slide07 Baloo Tamma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381A"/>
    <a:srgbClr val="FFFEFD"/>
    <a:srgbClr val="B9B9B8"/>
    <a:srgbClr val="870000"/>
    <a:srgbClr val="FE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364" autoAdjust="0"/>
  </p:normalViewPr>
  <p:slideViewPr>
    <p:cSldViewPr>
      <p:cViewPr varScale="1">
        <p:scale>
          <a:sx n="73" d="100"/>
          <a:sy n="73" d="100"/>
        </p:scale>
        <p:origin x="6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1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029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23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43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37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5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8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5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4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71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28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57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3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3/16/2025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1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97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0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58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3/16/2025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0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89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7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34000"/>
            <a:lum/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9" r:id="rId6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1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5" r:id="rId4"/>
    <p:sldLayoutId id="2147483696" r:id="rId5"/>
    <p:sldLayoutId id="2147483699" r:id="rId6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1C0F997-D8B6-7E94-3CD0-575883008330}"/>
              </a:ext>
            </a:extLst>
          </p:cNvPr>
          <p:cNvGrpSpPr/>
          <p:nvPr/>
        </p:nvGrpSpPr>
        <p:grpSpPr>
          <a:xfrm>
            <a:off x="-41565" y="0"/>
            <a:ext cx="18329565" cy="10714408"/>
            <a:chOff x="-41565" y="0"/>
            <a:chExt cx="18329565" cy="10714408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36F6E9C-A61A-300F-DEA1-79B2E9565AE1}"/>
                </a:ext>
              </a:extLst>
            </p:cNvPr>
            <p:cNvSpPr/>
            <p:nvPr/>
          </p:nvSpPr>
          <p:spPr>
            <a:xfrm>
              <a:off x="14172028" y="8396532"/>
              <a:ext cx="4115972" cy="1918177"/>
            </a:xfrm>
            <a:custGeom>
              <a:avLst/>
              <a:gdLst/>
              <a:ahLst/>
              <a:cxnLst/>
              <a:rect l="l" t="t" r="r" b="b"/>
              <a:pathLst>
                <a:path w="4115972" h="1918177">
                  <a:moveTo>
                    <a:pt x="0" y="0"/>
                  </a:moveTo>
                  <a:lnTo>
                    <a:pt x="4115972" y="0"/>
                  </a:lnTo>
                  <a:lnTo>
                    <a:pt x="4115972" y="1918177"/>
                  </a:lnTo>
                  <a:lnTo>
                    <a:pt x="0" y="1918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6">
              <a:extLst>
                <a:ext uri="{FF2B5EF4-FFF2-40B4-BE49-F238E27FC236}">
                  <a16:creationId xmlns:a16="http://schemas.microsoft.com/office/drawing/2014/main" id="{DCA95457-FAF8-19B8-4A58-8A841286DE7E}"/>
                </a:ext>
              </a:extLst>
            </p:cNvPr>
            <p:cNvSpPr/>
            <p:nvPr/>
          </p:nvSpPr>
          <p:spPr>
            <a:xfrm>
              <a:off x="-41565" y="0"/>
              <a:ext cx="10879123" cy="4623223"/>
            </a:xfrm>
            <a:custGeom>
              <a:avLst/>
              <a:gdLst/>
              <a:ahLst/>
              <a:cxnLst/>
              <a:rect l="l" t="t" r="r" b="b"/>
              <a:pathLst>
                <a:path w="10879123" h="4623223">
                  <a:moveTo>
                    <a:pt x="0" y="0"/>
                  </a:moveTo>
                  <a:lnTo>
                    <a:pt x="10879122" y="0"/>
                  </a:lnTo>
                  <a:lnTo>
                    <a:pt x="10879122" y="4623224"/>
                  </a:lnTo>
                  <a:lnTo>
                    <a:pt x="0" y="462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B83BBB-F7D5-94A3-11B4-131501B9F868}"/>
                </a:ext>
              </a:extLst>
            </p:cNvPr>
            <p:cNvSpPr/>
            <p:nvPr/>
          </p:nvSpPr>
          <p:spPr>
            <a:xfrm>
              <a:off x="-13856" y="266700"/>
              <a:ext cx="8624456" cy="10048009"/>
            </a:xfrm>
            <a:custGeom>
              <a:avLst/>
              <a:gdLst/>
              <a:ahLst/>
              <a:cxnLst/>
              <a:rect l="l" t="t" r="r" b="b"/>
              <a:pathLst>
                <a:path w="5852752" h="6971660">
                  <a:moveTo>
                    <a:pt x="0" y="0"/>
                  </a:moveTo>
                  <a:lnTo>
                    <a:pt x="5852752" y="0"/>
                  </a:lnTo>
                  <a:lnTo>
                    <a:pt x="5852752" y="6971660"/>
                  </a:lnTo>
                  <a:lnTo>
                    <a:pt x="0" y="697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EFB91D-1A4C-B24E-F7EB-8B486BBF518D}"/>
                </a:ext>
              </a:extLst>
            </p:cNvPr>
            <p:cNvSpPr/>
            <p:nvPr/>
          </p:nvSpPr>
          <p:spPr>
            <a:xfrm>
              <a:off x="9448800" y="7114290"/>
              <a:ext cx="6104853" cy="3600118"/>
            </a:xfrm>
            <a:custGeom>
              <a:avLst/>
              <a:gdLst/>
              <a:ahLst/>
              <a:cxnLst/>
              <a:rect l="l" t="t" r="r" b="b"/>
              <a:pathLst>
                <a:path w="3770362" h="2223436">
                  <a:moveTo>
                    <a:pt x="0" y="0"/>
                  </a:moveTo>
                  <a:lnTo>
                    <a:pt x="3770362" y="0"/>
                  </a:lnTo>
                  <a:lnTo>
                    <a:pt x="3770362" y="2223436"/>
                  </a:lnTo>
                  <a:lnTo>
                    <a:pt x="0" y="2223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A80E0D7F-6EA2-CB9D-D586-F892511107DE}"/>
              </a:ext>
            </a:extLst>
          </p:cNvPr>
          <p:cNvSpPr txBox="1"/>
          <p:nvPr/>
        </p:nvSpPr>
        <p:spPr>
          <a:xfrm>
            <a:off x="1905000" y="657145"/>
            <a:ext cx="1621971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latin typeface="#9Slide07 IcielBaliho Script" pitchFamily="2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latin typeface="#9Slide07 IcielBaliho Script" pitchFamily="2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7200" dirty="0" err="1">
                <a:latin typeface="#9Slide07 IcielBaliho Script" pitchFamily="2" charset="0"/>
                <a:cs typeface="Times New Roman" panose="02020603050405020304" pitchFamily="18" charset="0"/>
              </a:rPr>
              <a:t>Truyện</a:t>
            </a:r>
            <a:r>
              <a:rPr lang="en-US" sz="7200" dirty="0">
                <a:latin typeface="#9Slide07 IcielBaliho Script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7 IcielBaliho Script" pitchFamily="2" charset="0"/>
                <a:cs typeface="Times New Roman" panose="02020603050405020304" pitchFamily="18" charset="0"/>
              </a:rPr>
              <a:t>ngắn</a:t>
            </a:r>
            <a:endParaRPr lang="en-US" sz="7200" dirty="0">
              <a:latin typeface="#9Slide07 IcielBaliho Script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3520384" y="4406957"/>
            <a:ext cx="1298894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1500" b="1" dirty="0">
                <a:solidFill>
                  <a:srgbClr val="15381A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Chiếc lược ngà</a:t>
            </a:r>
            <a:endParaRPr lang="en-US" sz="11500" b="1" dirty="0">
              <a:solidFill>
                <a:srgbClr val="15381A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E56C7-D3D1-26E6-2510-0DAD3008CF49}"/>
              </a:ext>
            </a:extLst>
          </p:cNvPr>
          <p:cNvSpPr txBox="1"/>
          <p:nvPr/>
        </p:nvSpPr>
        <p:spPr>
          <a:xfrm>
            <a:off x="5906551" y="3329607"/>
            <a:ext cx="838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itchFamily="18" charset="0"/>
              </a:rPr>
              <a:t>Thực hành đọc hiểu</a:t>
            </a:r>
            <a:endParaRPr lang="en-US" sz="4400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1E7D8-7EE8-A0C1-C73E-8A06DA79FC63}"/>
              </a:ext>
            </a:extLst>
          </p:cNvPr>
          <p:cNvSpPr txBox="1"/>
          <p:nvPr/>
        </p:nvSpPr>
        <p:spPr>
          <a:xfrm>
            <a:off x="8991600" y="6620946"/>
            <a:ext cx="66294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5400" b="1" dirty="0">
                <a:latin typeface="#9Slide05 Agile Script Calligra" panose="03070402050302030203" pitchFamily="66" charset="0"/>
                <a:ea typeface="#9Slide04 Vollkorn Bold" panose="00000800000000000000" pitchFamily="2" charset="0"/>
                <a:cs typeface="Times New Roman" pitchFamily="18" charset="0"/>
              </a:rPr>
              <a:t>- Nguyễn Quang Sáng -</a:t>
            </a:r>
            <a:endParaRPr lang="en-US" sz="5400" b="1" dirty="0">
              <a:latin typeface="#9Slide05 Agile Script Calligra" panose="03070402050302030203" pitchFamily="66" charset="0"/>
              <a:ea typeface="#9Slide04 Vollkorn Bold" panose="000008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3015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762000" y="6591300"/>
            <a:ext cx="4139709" cy="5102877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3" y="0"/>
                </a:lnTo>
                <a:lnTo>
                  <a:pt x="66762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8600" y="2476500"/>
            <a:ext cx="1645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3. </a:t>
            </a:r>
          </a:p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Đặc</a:t>
            </a:r>
            <a:r>
              <a:rPr lang="en-US" sz="6600" noProof="0" dirty="0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6600" noProof="0" dirty="0" err="1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sắc</a:t>
            </a:r>
            <a:r>
              <a:rPr lang="en-US" sz="6600" noProof="0" dirty="0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6600" noProof="0" dirty="0" err="1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nghệ</a:t>
            </a:r>
            <a:r>
              <a:rPr lang="en-US" sz="6600" noProof="0" dirty="0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6600" noProof="0" dirty="0" err="1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thuật</a:t>
            </a:r>
            <a:r>
              <a:rPr lang="en-US" sz="6600" noProof="0" dirty="0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</a:p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6600" noProof="0" dirty="0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6600" noProof="0" dirty="0" err="1">
                <a:solidFill>
                  <a:srgbClr val="FF0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truyện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2121891"/>
            <a:ext cx="10363200" cy="7986515"/>
          </a:xfrm>
          <a:custGeom>
            <a:avLst/>
            <a:gdLst/>
            <a:ahLst/>
            <a:cxnLst/>
            <a:rect l="l" t="t" r="r" b="b"/>
            <a:pathLst>
              <a:path w="4401940" h="3392404">
                <a:moveTo>
                  <a:pt x="0" y="0"/>
                </a:moveTo>
                <a:lnTo>
                  <a:pt x="4401940" y="0"/>
                </a:lnTo>
                <a:lnTo>
                  <a:pt x="4401940" y="3392404"/>
                </a:lnTo>
                <a:lnTo>
                  <a:pt x="0" y="3392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74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18339"/>
              </p:ext>
            </p:extLst>
          </p:nvPr>
        </p:nvGraphicFramePr>
        <p:xfrm>
          <a:off x="4587757" y="693420"/>
          <a:ext cx="13090643" cy="822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2843">
                  <a:extLst>
                    <a:ext uri="{9D8B030D-6E8A-4147-A177-3AD203B41FA5}">
                      <a16:colId xmlns:a16="http://schemas.microsoft.com/office/drawing/2014/main" val="3973184252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3886687717"/>
                    </a:ext>
                  </a:extLst>
                </a:gridCol>
              </a:tblGrid>
              <a:tr h="373318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endParaRPr kumimoji="0" lang="en-US" sz="44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cha con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không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gặp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nhau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ngày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gặp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lại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con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không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cha (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mở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đầu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 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suốt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mấy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ngày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con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lạnh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lùng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không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chịu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gần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cha (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diễn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biến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  cha con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nhau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mâu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thuẫn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giải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quyết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một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cách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bất</a:t>
                      </a:r>
                      <a:r>
                        <a:rPr lang="en-US" sz="44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noProof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ngờ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xúc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thúc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</a:t>
                      </a:r>
                      <a:endParaRPr kumimoji="0" lang="en-US" sz="4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287431"/>
                  </a:ext>
                </a:extLst>
              </a:tr>
              <a:tr h="312481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Nghệ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thuật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miêu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tả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nhân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vật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đặc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sắc</a:t>
                      </a:r>
                      <a:endParaRPr kumimoji="0" lang="en-US" sz="44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632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Tâm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lí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hành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ngôn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ngữ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phù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hợp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just" defTabSz="1632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Ông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Sáu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mong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muốn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tha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thiết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muốn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gần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con</a:t>
                      </a:r>
                    </a:p>
                    <a:p>
                      <a:pPr marL="0" marR="0" lvl="0" indent="0" algn="just" defTabSz="1632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+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Bé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Thu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thờ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ơ,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xa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lạ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lúc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đầu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xúc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cha)</a:t>
                      </a:r>
                      <a:endParaRPr lang="en-US" sz="44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01849"/>
                  </a:ext>
                </a:extLst>
              </a:tr>
            </a:tbl>
          </a:graphicData>
        </a:graphic>
      </p:graphicFrame>
      <p:sp>
        <p:nvSpPr>
          <p:cNvPr id="2" name="Freeform 5">
            <a:extLst>
              <a:ext uri="{FF2B5EF4-FFF2-40B4-BE49-F238E27FC236}">
                <a16:creationId xmlns:a16="http://schemas.microsoft.com/office/drawing/2014/main" id="{E5647742-31A3-2575-66F4-CFD1DFB79A34}"/>
              </a:ext>
            </a:extLst>
          </p:cNvPr>
          <p:cNvSpPr/>
          <p:nvPr/>
        </p:nvSpPr>
        <p:spPr>
          <a:xfrm>
            <a:off x="-621036" y="2781300"/>
            <a:ext cx="5208793" cy="7560191"/>
          </a:xfrm>
          <a:custGeom>
            <a:avLst/>
            <a:gdLst/>
            <a:ahLst/>
            <a:cxnLst/>
            <a:rect l="l" t="t" r="r" b="b"/>
            <a:pathLst>
              <a:path w="5208793" h="7560191">
                <a:moveTo>
                  <a:pt x="0" y="0"/>
                </a:moveTo>
                <a:lnTo>
                  <a:pt x="5208793" y="0"/>
                </a:lnTo>
                <a:lnTo>
                  <a:pt x="5208793" y="7560190"/>
                </a:lnTo>
                <a:lnTo>
                  <a:pt x="0" y="7560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0" y="0"/>
            <a:ext cx="4724400" cy="2400300"/>
          </a:xfrm>
          <a:custGeom>
            <a:avLst/>
            <a:gdLst/>
            <a:ahLst/>
            <a:cxnLst/>
            <a:rect l="l" t="t" r="r" b="b"/>
            <a:pathLst>
              <a:path w="7315200" h="3218688">
                <a:moveTo>
                  <a:pt x="0" y="0"/>
                </a:moveTo>
                <a:lnTo>
                  <a:pt x="7315200" y="0"/>
                </a:lnTo>
                <a:lnTo>
                  <a:pt x="7315200" y="3218688"/>
                </a:lnTo>
                <a:lnTo>
                  <a:pt x="0" y="3218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76400" y="2095500"/>
            <a:ext cx="1645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4. </a:t>
            </a:r>
          </a:p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Chủ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" name="Freeform 3"/>
          <p:cNvSpPr/>
          <p:nvPr/>
        </p:nvSpPr>
        <p:spPr>
          <a:xfrm>
            <a:off x="7391400" y="5115778"/>
            <a:ext cx="10879282" cy="5070100"/>
          </a:xfrm>
          <a:custGeom>
            <a:avLst/>
            <a:gdLst/>
            <a:ahLst/>
            <a:cxnLst/>
            <a:rect l="l" t="t" r="r" b="b"/>
            <a:pathLst>
              <a:path w="4115972" h="1918177">
                <a:moveTo>
                  <a:pt x="0" y="0"/>
                </a:moveTo>
                <a:lnTo>
                  <a:pt x="4115972" y="0"/>
                </a:lnTo>
                <a:lnTo>
                  <a:pt x="4115972" y="1918177"/>
                </a:lnTo>
                <a:lnTo>
                  <a:pt x="0" y="1918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14600" y="5676900"/>
            <a:ext cx="8266162" cy="4874673"/>
          </a:xfrm>
          <a:custGeom>
            <a:avLst/>
            <a:gdLst/>
            <a:ahLst/>
            <a:cxnLst/>
            <a:rect l="l" t="t" r="r" b="b"/>
            <a:pathLst>
              <a:path w="3770362" h="2223436">
                <a:moveTo>
                  <a:pt x="0" y="0"/>
                </a:moveTo>
                <a:lnTo>
                  <a:pt x="3770362" y="0"/>
                </a:lnTo>
                <a:lnTo>
                  <a:pt x="3770362" y="2223436"/>
                </a:lnTo>
                <a:lnTo>
                  <a:pt x="0" y="222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234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943100"/>
            <a:ext cx="1173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kumimoji="0" lang="en-US" sz="4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4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kumimoji="0" lang="en-US" sz="42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Ý </a:t>
            </a:r>
            <a:r>
              <a:rPr lang="en-US" sz="42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4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nhở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ác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trân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con,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endParaRPr kumimoji="0" lang="en-US" sz="4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1E94C5AF-B990-947A-F46B-B8C22B2E1DE7}"/>
              </a:ext>
            </a:extLst>
          </p:cNvPr>
          <p:cNvSpPr/>
          <p:nvPr/>
        </p:nvSpPr>
        <p:spPr>
          <a:xfrm>
            <a:off x="12039600" y="3086100"/>
            <a:ext cx="6005351" cy="7013618"/>
          </a:xfrm>
          <a:custGeom>
            <a:avLst/>
            <a:gdLst/>
            <a:ahLst/>
            <a:cxnLst/>
            <a:rect l="l" t="t" r="r" b="b"/>
            <a:pathLst>
              <a:path w="5305102" h="6506810">
                <a:moveTo>
                  <a:pt x="0" y="0"/>
                </a:moveTo>
                <a:lnTo>
                  <a:pt x="5305102" y="0"/>
                </a:lnTo>
                <a:lnTo>
                  <a:pt x="5305102" y="6506810"/>
                </a:lnTo>
                <a:lnTo>
                  <a:pt x="0" y="6506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375" l="9816" r="96166">
                          <a14:foregroundMark x1="13957" y1="52750" x2="13957" y2="86375"/>
                          <a14:foregroundMark x1="11043" y1="93000" x2="17638" y2="92250"/>
                          <a14:foregroundMark x1="67025" y1="22750" x2="66411" y2="28750"/>
                          <a14:foregroundMark x1="90644" y1="37000" x2="86810" y2="37000"/>
                          <a14:foregroundMark x1="60583" y1="96625" x2="61350" y2="92500"/>
                          <a14:foregroundMark x1="83742" y1="98375" x2="96166" y2="98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3639800" y="159573"/>
            <a:ext cx="8069907" cy="5574961"/>
          </a:xfrm>
          <a:custGeom>
            <a:avLst/>
            <a:gdLst/>
            <a:ahLst/>
            <a:cxnLst/>
            <a:rect l="l" t="t" r="r" b="b"/>
            <a:pathLst>
              <a:path w="11912569" h="8229600">
                <a:moveTo>
                  <a:pt x="0" y="0"/>
                </a:moveTo>
                <a:lnTo>
                  <a:pt x="11912569" y="0"/>
                </a:lnTo>
                <a:lnTo>
                  <a:pt x="119125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16230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8718" y="2239595"/>
            <a:ext cx="12860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09320" y="5295900"/>
            <a:ext cx="16230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8718" y="6428601"/>
            <a:ext cx="13089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nặng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cha con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éo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le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4"/>
          <p:cNvSpPr/>
          <p:nvPr/>
        </p:nvSpPr>
        <p:spPr>
          <a:xfrm>
            <a:off x="0" y="-65483"/>
            <a:ext cx="3581400" cy="10418622"/>
          </a:xfrm>
          <a:custGeom>
            <a:avLst/>
            <a:gdLst/>
            <a:ahLst/>
            <a:cxnLst/>
            <a:rect l="l" t="t" r="r" b="b"/>
            <a:pathLst>
              <a:path w="1414462" h="4114800">
                <a:moveTo>
                  <a:pt x="0" y="0"/>
                </a:moveTo>
                <a:lnTo>
                  <a:pt x="1414462" y="0"/>
                </a:lnTo>
                <a:lnTo>
                  <a:pt x="1414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62000" y="-192227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870000"/>
                </a:solidFill>
                <a:effectLst/>
                <a:uLnTx/>
                <a:uFillTx/>
                <a:latin typeface="#9Slide04 Podkova ExtraBold" panose="00000900000000000000" pitchFamily="2" charset="0"/>
                <a:ea typeface="+mn-ea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TỔNG 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870000"/>
              </a:solidFill>
              <a:effectLst/>
              <a:uLnTx/>
              <a:uFillTx/>
              <a:latin typeface="#9Slide04 Podkova ExtraBold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7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Tác 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9412" y1="21300" x2="76176" y2="28251"/>
                        <a14:foregroundMark x1="27941" y1="10314" x2="16471" y2="24439"/>
                        <a14:foregroundMark x1="14412" y1="19955" x2="14412" y2="21076"/>
                        <a14:foregroundMark x1="13824" y1="21300" x2="12059" y2="22646"/>
                        <a14:foregroundMark x1="59118" y1="96188" x2="57059" y2="98655"/>
                        <a14:foregroundMark x1="85000" y1="17040" x2="85882" y2="21973"/>
                        <a14:foregroundMark x1="37647" y1="3139" x2="37353" y2="9193"/>
                        <a14:foregroundMark x1="81471" y1="10314" x2="77647" y2="12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" y="2259073"/>
            <a:ext cx="5931187" cy="7780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8E65EC-8263-496F-8365-4D38669D313A}"/>
              </a:ext>
            </a:extLst>
          </p:cNvPr>
          <p:cNvSpPr txBox="1"/>
          <p:nvPr/>
        </p:nvSpPr>
        <p:spPr>
          <a:xfrm flipH="1">
            <a:off x="6907999" y="3663332"/>
            <a:ext cx="10858502" cy="94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SG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DF339-495F-416E-B847-68B99FF93650}"/>
              </a:ext>
            </a:extLst>
          </p:cNvPr>
          <p:cNvSpPr txBox="1"/>
          <p:nvPr/>
        </p:nvSpPr>
        <p:spPr>
          <a:xfrm flipH="1">
            <a:off x="6913080" y="5133571"/>
            <a:ext cx="10287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SG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SG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5D761-60F1-41EE-929F-375642D1D5A2}"/>
              </a:ext>
            </a:extLst>
          </p:cNvPr>
          <p:cNvSpPr txBox="1"/>
          <p:nvPr/>
        </p:nvSpPr>
        <p:spPr>
          <a:xfrm flipH="1">
            <a:off x="6907999" y="7689427"/>
            <a:ext cx="10287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giản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dị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chân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thực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sâu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sắc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khắc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họa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con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đậm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Times New Roman"/>
              </a:rPr>
              <a:t> Nam </a:t>
            </a:r>
            <a:r>
              <a:rPr lang="en-US" sz="4200" dirty="0" err="1">
                <a:solidFill>
                  <a:prstClr val="black"/>
                </a:solidFill>
                <a:latin typeface="Times New Roman"/>
              </a:rPr>
              <a:t>Bộ</a:t>
            </a:r>
            <a:endParaRPr lang="en-SG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ACC89-EF5B-4E91-9528-7F4A260AF462}"/>
              </a:ext>
            </a:extLst>
          </p:cNvPr>
          <p:cNvSpPr txBox="1"/>
          <p:nvPr/>
        </p:nvSpPr>
        <p:spPr>
          <a:xfrm flipH="1">
            <a:off x="6907999" y="2445205"/>
            <a:ext cx="1085850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Tên: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Quang Sáng (1932- 2014)</a:t>
            </a:r>
            <a:endParaRPr lang="en-SG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 rot="15402354">
            <a:off x="16167119" y="-1257300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0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Tác 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7962900"/>
            <a:ext cx="9525000" cy="176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B5598-5557-2180-EF02-178E9BEBC348}"/>
              </a:ext>
            </a:extLst>
          </p:cNvPr>
          <p:cNvSpPr txBox="1"/>
          <p:nvPr/>
        </p:nvSpPr>
        <p:spPr>
          <a:xfrm>
            <a:off x="2819400" y="2686572"/>
            <a:ext cx="14554200" cy="176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Thông tin, Hà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1990.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FA66C19-8A7A-857F-2328-73FA05B01130}"/>
              </a:ext>
            </a:extLst>
          </p:cNvPr>
          <p:cNvSpPr/>
          <p:nvPr/>
        </p:nvSpPr>
        <p:spPr>
          <a:xfrm>
            <a:off x="0" y="2558932"/>
            <a:ext cx="2667000" cy="7758548"/>
          </a:xfrm>
          <a:custGeom>
            <a:avLst/>
            <a:gdLst/>
            <a:ahLst/>
            <a:cxnLst/>
            <a:rect l="l" t="t" r="r" b="b"/>
            <a:pathLst>
              <a:path w="1414462" h="4114800">
                <a:moveTo>
                  <a:pt x="0" y="0"/>
                </a:moveTo>
                <a:lnTo>
                  <a:pt x="1414462" y="0"/>
                </a:lnTo>
                <a:lnTo>
                  <a:pt x="1414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4759D-493A-A619-84FE-A18A7FDF711A}"/>
              </a:ext>
            </a:extLst>
          </p:cNvPr>
          <p:cNvSpPr txBox="1"/>
          <p:nvPr/>
        </p:nvSpPr>
        <p:spPr>
          <a:xfrm>
            <a:off x="2819400" y="4667772"/>
            <a:ext cx="14554200" cy="88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DB03C-A957-B0BD-948E-10F14DCC4819}"/>
              </a:ext>
            </a:extLst>
          </p:cNvPr>
          <p:cNvSpPr txBox="1"/>
          <p:nvPr/>
        </p:nvSpPr>
        <p:spPr>
          <a:xfrm>
            <a:off x="2819400" y="5775788"/>
            <a:ext cx="14554200" cy="88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PTBĐ: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00DB9-BC71-6C16-7982-DAFFF403A32A}"/>
              </a:ext>
            </a:extLst>
          </p:cNvPr>
          <p:cNvSpPr txBox="1"/>
          <p:nvPr/>
        </p:nvSpPr>
        <p:spPr>
          <a:xfrm>
            <a:off x="2819400" y="6883804"/>
            <a:ext cx="14554200" cy="88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45A086-3840-6D66-D7C6-4F51BB234322}"/>
              </a:ext>
            </a:extLst>
          </p:cNvPr>
          <p:cNvSpPr/>
          <p:nvPr/>
        </p:nvSpPr>
        <p:spPr>
          <a:xfrm>
            <a:off x="12039600" y="3086100"/>
            <a:ext cx="6005351" cy="7013618"/>
          </a:xfrm>
          <a:custGeom>
            <a:avLst/>
            <a:gdLst/>
            <a:ahLst/>
            <a:cxnLst/>
            <a:rect l="l" t="t" r="r" b="b"/>
            <a:pathLst>
              <a:path w="5305102" h="6506810">
                <a:moveTo>
                  <a:pt x="0" y="0"/>
                </a:moveTo>
                <a:lnTo>
                  <a:pt x="5305102" y="0"/>
                </a:lnTo>
                <a:lnTo>
                  <a:pt x="5305102" y="6506810"/>
                </a:lnTo>
                <a:lnTo>
                  <a:pt x="0" y="6506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375" l="9816" r="96166">
                          <a14:foregroundMark x1="13957" y1="52750" x2="13957" y2="86375"/>
                          <a14:foregroundMark x1="11043" y1="93000" x2="17638" y2="92250"/>
                          <a14:foregroundMark x1="67025" y1="22750" x2="66411" y2="28750"/>
                          <a14:foregroundMark x1="90644" y1="37000" x2="86810" y2="37000"/>
                          <a14:foregroundMark x1="60583" y1="96625" x2="61350" y2="92500"/>
                          <a14:foregroundMark x1="83742" y1="98375" x2="96166" y2="98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9896AA6-91A7-1640-D014-F9994B561868}"/>
              </a:ext>
            </a:extLst>
          </p:cNvPr>
          <p:cNvSpPr/>
          <p:nvPr/>
        </p:nvSpPr>
        <p:spPr>
          <a:xfrm>
            <a:off x="-1066800" y="4286044"/>
            <a:ext cx="6172200" cy="7608259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3" y="0"/>
                </a:lnTo>
                <a:lnTo>
                  <a:pt x="66762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2095500"/>
            <a:ext cx="8686800" cy="12240705"/>
          </a:xfrm>
          <a:custGeom>
            <a:avLst/>
            <a:gdLst/>
            <a:ahLst/>
            <a:cxnLst/>
            <a:rect l="l" t="t" r="r" b="b"/>
            <a:pathLst>
              <a:path w="4109812" h="5970671">
                <a:moveTo>
                  <a:pt x="0" y="0"/>
                </a:moveTo>
                <a:lnTo>
                  <a:pt x="4109812" y="0"/>
                </a:lnTo>
                <a:lnTo>
                  <a:pt x="4109812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553200" y="3620006"/>
            <a:ext cx="91440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1.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Cốt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truyện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nhan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724BFCA-3B97-79C5-8AC6-00B7E88316F9}"/>
              </a:ext>
            </a:extLst>
          </p:cNvPr>
          <p:cNvSpPr/>
          <p:nvPr/>
        </p:nvSpPr>
        <p:spPr>
          <a:xfrm>
            <a:off x="10121067" y="-73560"/>
            <a:ext cx="8166933" cy="3358651"/>
          </a:xfrm>
          <a:custGeom>
            <a:avLst/>
            <a:gdLst/>
            <a:ahLst/>
            <a:cxnLst/>
            <a:rect l="l" t="t" r="r" b="b"/>
            <a:pathLst>
              <a:path w="8166933" h="3358651">
                <a:moveTo>
                  <a:pt x="0" y="0"/>
                </a:moveTo>
                <a:lnTo>
                  <a:pt x="8166933" y="0"/>
                </a:lnTo>
                <a:lnTo>
                  <a:pt x="8166933" y="3358652"/>
                </a:lnTo>
                <a:lnTo>
                  <a:pt x="0" y="335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32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/>
          <p:nvPr/>
        </p:nvSpPr>
        <p:spPr>
          <a:xfrm>
            <a:off x="-183449" y="8908743"/>
            <a:ext cx="6527627" cy="1427918"/>
          </a:xfrm>
          <a:custGeom>
            <a:avLst/>
            <a:gdLst/>
            <a:ahLst/>
            <a:cxnLst/>
            <a:rect l="l" t="t" r="r" b="b"/>
            <a:pathLst>
              <a:path w="6527627" h="1427918">
                <a:moveTo>
                  <a:pt x="0" y="0"/>
                </a:moveTo>
                <a:lnTo>
                  <a:pt x="6527627" y="0"/>
                </a:lnTo>
                <a:lnTo>
                  <a:pt x="6527627" y="1427918"/>
                </a:lnTo>
                <a:lnTo>
                  <a:pt x="0" y="142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419100"/>
            <a:ext cx="5344484" cy="3962400"/>
            <a:chOff x="14600" y="572968"/>
            <a:chExt cx="4363789" cy="26182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" name="Rounded Rectangle 28"/>
            <p:cNvSpPr/>
            <p:nvPr/>
          </p:nvSpPr>
          <p:spPr>
            <a:xfrm>
              <a:off x="14600" y="572968"/>
              <a:ext cx="4363789" cy="26182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4"/>
            <p:cNvSpPr txBox="1"/>
            <p:nvPr/>
          </p:nvSpPr>
          <p:spPr>
            <a:xfrm>
              <a:off x="91287" y="649655"/>
              <a:ext cx="4210415" cy="24648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Sáu xa nhà đi kháng chiến. Mãi đến khi con gái lên tám tuổi, ông mới có dịp về thăm nhà, thăm con</a:t>
              </a:r>
              <a:endPara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96592" y="1859189"/>
            <a:ext cx="925123" cy="1082219"/>
            <a:chOff x="4762402" y="1340995"/>
            <a:chExt cx="925123" cy="1082219"/>
          </a:xfrm>
          <a:solidFill>
            <a:schemeClr val="tx2"/>
          </a:solidFill>
        </p:grpSpPr>
        <p:sp>
          <p:nvSpPr>
            <p:cNvPr id="27" name="Right Arrow 26"/>
            <p:cNvSpPr/>
            <p:nvPr/>
          </p:nvSpPr>
          <p:spPr>
            <a:xfrm>
              <a:off x="4762402" y="1340995"/>
              <a:ext cx="925123" cy="108221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ight Arrow 6"/>
            <p:cNvSpPr txBox="1"/>
            <p:nvPr/>
          </p:nvSpPr>
          <p:spPr>
            <a:xfrm>
              <a:off x="4762402" y="1557439"/>
              <a:ext cx="647586" cy="649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64013" y="419100"/>
            <a:ext cx="5338254" cy="3962400"/>
            <a:chOff x="6123905" y="572968"/>
            <a:chExt cx="4363789" cy="261827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6123905" y="572968"/>
              <a:ext cx="4363789" cy="26182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8"/>
            <p:cNvSpPr txBox="1"/>
            <p:nvPr/>
          </p:nvSpPr>
          <p:spPr>
            <a:xfrm>
              <a:off x="6200592" y="649655"/>
              <a:ext cx="4210415" cy="24648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Thu không nhận ra cha vì vết sẹo trên mặt ba làm ba không còn giống người trong bức ảnh chụ</a:t>
              </a:r>
              <a:r>
                <a:rPr lang="en-US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mà em đã biết. Em đối xử với ba như người xa lạ</a:t>
              </a:r>
              <a:endPara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120854" y="1859188"/>
            <a:ext cx="925123" cy="1082219"/>
            <a:chOff x="10871708" y="1340995"/>
            <a:chExt cx="925123" cy="1082219"/>
          </a:xfrm>
          <a:solidFill>
            <a:schemeClr val="accent3">
              <a:lumMod val="50000"/>
            </a:schemeClr>
          </a:solidFill>
        </p:grpSpPr>
        <p:sp>
          <p:nvSpPr>
            <p:cNvPr id="23" name="Right Arrow 22"/>
            <p:cNvSpPr/>
            <p:nvPr/>
          </p:nvSpPr>
          <p:spPr>
            <a:xfrm>
              <a:off x="10871708" y="1340995"/>
              <a:ext cx="925123" cy="108221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ight Arrow 10"/>
            <p:cNvSpPr txBox="1"/>
            <p:nvPr/>
          </p:nvSpPr>
          <p:spPr>
            <a:xfrm>
              <a:off x="10871708" y="1557439"/>
              <a:ext cx="647586" cy="649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093196" y="419100"/>
            <a:ext cx="4813804" cy="3962400"/>
            <a:chOff x="12233210" y="572968"/>
            <a:chExt cx="4363789" cy="261827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12233210" y="572968"/>
              <a:ext cx="4363789" cy="26182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2"/>
            <p:cNvSpPr txBox="1"/>
            <p:nvPr/>
          </p:nvSpPr>
          <p:spPr>
            <a:xfrm>
              <a:off x="12309897" y="649655"/>
              <a:ext cx="4210415" cy="24648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lúc Thu nhận ra cha, tình cha con thức dậy mãnh liệt cũng là lúc ông Sáu phải ra đi.</a:t>
              </a:r>
              <a:endPara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958987" y="4604739"/>
            <a:ext cx="1082219" cy="925123"/>
            <a:chOff x="13873995" y="3575255"/>
            <a:chExt cx="1082219" cy="925123"/>
          </a:xfrm>
          <a:solidFill>
            <a:schemeClr val="accent6">
              <a:lumMod val="50000"/>
            </a:schemeClr>
          </a:solidFill>
        </p:grpSpPr>
        <p:sp>
          <p:nvSpPr>
            <p:cNvPr id="19" name="Right Arrow 18"/>
            <p:cNvSpPr/>
            <p:nvPr/>
          </p:nvSpPr>
          <p:spPr>
            <a:xfrm rot="5400000">
              <a:off x="13952543" y="3496707"/>
              <a:ext cx="925123" cy="108221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ight Arrow 14"/>
            <p:cNvSpPr txBox="1"/>
            <p:nvPr/>
          </p:nvSpPr>
          <p:spPr>
            <a:xfrm>
              <a:off x="14090440" y="3575255"/>
              <a:ext cx="649331" cy="64758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030200" y="5753101"/>
            <a:ext cx="4876800" cy="3578872"/>
            <a:chOff x="12233210" y="4936757"/>
            <a:chExt cx="4363789" cy="261827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12233210" y="4936757"/>
              <a:ext cx="4363789" cy="26182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6"/>
            <p:cNvSpPr txBox="1"/>
            <p:nvPr/>
          </p:nvSpPr>
          <p:spPr>
            <a:xfrm>
              <a:off x="12309897" y="5013444"/>
              <a:ext cx="4210415" cy="24648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kh</a:t>
              </a:r>
              <a:r>
                <a:rPr lang="en-US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căn cứ, người cha dồn hết tình cảm yêu quý, nhớ thương làm chiếc lược bằng ngà voi để tặng cô con gái bé bỏng</a:t>
              </a:r>
              <a:endPara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934010" y="6804484"/>
            <a:ext cx="925123" cy="1082219"/>
            <a:chOff x="10924073" y="5704784"/>
            <a:chExt cx="925123" cy="1082219"/>
          </a:xfrm>
          <a:solidFill>
            <a:srgbClr val="7030A0"/>
          </a:solidFill>
        </p:grpSpPr>
        <p:sp>
          <p:nvSpPr>
            <p:cNvPr id="15" name="Right Arrow 14"/>
            <p:cNvSpPr/>
            <p:nvPr/>
          </p:nvSpPr>
          <p:spPr>
            <a:xfrm rot="10800000">
              <a:off x="10924073" y="5704784"/>
              <a:ext cx="925123" cy="108221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ight Arrow 18"/>
            <p:cNvSpPr txBox="1"/>
            <p:nvPr/>
          </p:nvSpPr>
          <p:spPr>
            <a:xfrm rot="21600000">
              <a:off x="11201610" y="5921228"/>
              <a:ext cx="647586" cy="649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29528" y="5760768"/>
            <a:ext cx="5312132" cy="3466383"/>
            <a:chOff x="6123905" y="4936757"/>
            <a:chExt cx="4363789" cy="261827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6123905" y="4936757"/>
              <a:ext cx="4363789" cy="261827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20"/>
            <p:cNvSpPr txBox="1"/>
            <p:nvPr/>
          </p:nvSpPr>
          <p:spPr>
            <a:xfrm>
              <a:off x="6200592" y="5013444"/>
              <a:ext cx="4210415" cy="24648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một trận càn, ông đã hi sinh. Trước lúc nhắm mắt, ông trao chiếc lược cho bạn, nhờ bạn chuyển cho con gái.</a:t>
              </a:r>
              <a:endPara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Freeform 10"/>
          <p:cNvSpPr/>
          <p:nvPr/>
        </p:nvSpPr>
        <p:spPr>
          <a:xfrm>
            <a:off x="215995" y="4292787"/>
            <a:ext cx="5452888" cy="5985358"/>
          </a:xfrm>
          <a:custGeom>
            <a:avLst/>
            <a:gdLst/>
            <a:ahLst/>
            <a:cxnLst/>
            <a:rect l="l" t="t" r="r" b="b"/>
            <a:pathLst>
              <a:path w="5452888" h="5985358">
                <a:moveTo>
                  <a:pt x="0" y="0"/>
                </a:moveTo>
                <a:lnTo>
                  <a:pt x="5452888" y="0"/>
                </a:lnTo>
                <a:lnTo>
                  <a:pt x="5452888" y="5985358"/>
                </a:lnTo>
                <a:lnTo>
                  <a:pt x="0" y="598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AC43335E-9F9C-9483-8207-B0AA5405757F}"/>
              </a:ext>
            </a:extLst>
          </p:cNvPr>
          <p:cNvSpPr/>
          <p:nvPr/>
        </p:nvSpPr>
        <p:spPr>
          <a:xfrm>
            <a:off x="10134600" y="0"/>
            <a:ext cx="8129155" cy="5676900"/>
          </a:xfrm>
          <a:custGeom>
            <a:avLst/>
            <a:gdLst/>
            <a:ahLst/>
            <a:cxnLst/>
            <a:rect l="l" t="t" r="r" b="b"/>
            <a:pathLst>
              <a:path w="3858010" h="3162436">
                <a:moveTo>
                  <a:pt x="0" y="0"/>
                </a:moveTo>
                <a:lnTo>
                  <a:pt x="3858010" y="0"/>
                </a:lnTo>
                <a:lnTo>
                  <a:pt x="3858010" y="3162436"/>
                </a:lnTo>
                <a:lnTo>
                  <a:pt x="0" y="3162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419100"/>
            <a:ext cx="16535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b="1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499622"/>
            <a:ext cx="10896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1371600"/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4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alt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4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60373"/>
              </p:ext>
            </p:extLst>
          </p:nvPr>
        </p:nvGraphicFramePr>
        <p:xfrm>
          <a:off x="914400" y="5067300"/>
          <a:ext cx="16992600" cy="4800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64200">
                  <a:extLst>
                    <a:ext uri="{9D8B030D-6E8A-4147-A177-3AD203B41FA5}">
                      <a16:colId xmlns:a16="http://schemas.microsoft.com/office/drawing/2014/main" val="3043930847"/>
                    </a:ext>
                  </a:extLst>
                </a:gridCol>
                <a:gridCol w="5664200">
                  <a:extLst>
                    <a:ext uri="{9D8B030D-6E8A-4147-A177-3AD203B41FA5}">
                      <a16:colId xmlns:a16="http://schemas.microsoft.com/office/drawing/2014/main" val="2213622660"/>
                    </a:ext>
                  </a:extLst>
                </a:gridCol>
                <a:gridCol w="5664200">
                  <a:extLst>
                    <a:ext uri="{9D8B030D-6E8A-4147-A177-3AD203B41FA5}">
                      <a16:colId xmlns:a16="http://schemas.microsoft.com/office/drawing/2014/main" val="744782170"/>
                    </a:ext>
                  </a:extLst>
                </a:gridCol>
              </a:tblGrid>
              <a:tr h="48006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 ông Sáu</a:t>
                      </a:r>
                      <a:r>
                        <a:rPr lang="vi-VN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altLang="en-US" sz="4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altLang="en-US" sz="4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bỏng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 bé Thu: </a:t>
                      </a:r>
                      <a:r>
                        <a:rPr lang="en-US" altLang="en-US" sz="40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altLang="en-US" sz="4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altLang="en-US" sz="4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</a:t>
                      </a:r>
                      <a:r>
                        <a:rPr lang="en-US" altLang="en-US" sz="4000" b="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kỷ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</a:t>
                      </a:r>
                      <a:endParaRPr lang="en-US" sz="40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 bác Ba</a:t>
                      </a:r>
                      <a:r>
                        <a:rPr lang="vi-VN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thiêng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liêng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altLang="en-US" sz="40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vi-VN" altLang="en-US" sz="4000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i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4000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836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51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45027" y="-6927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-1181099" y="4035504"/>
            <a:ext cx="16230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2.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vật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53800" y="3464"/>
            <a:ext cx="6838428" cy="10283536"/>
          </a:xfrm>
          <a:custGeom>
            <a:avLst/>
            <a:gdLst/>
            <a:ahLst/>
            <a:cxnLst/>
            <a:rect l="l" t="t" r="r" b="b"/>
            <a:pathLst>
              <a:path w="2952228" h="6705191">
                <a:moveTo>
                  <a:pt x="0" y="0"/>
                </a:moveTo>
                <a:lnTo>
                  <a:pt x="2952229" y="0"/>
                </a:lnTo>
                <a:lnTo>
                  <a:pt x="2952229" y="6705191"/>
                </a:lnTo>
                <a:lnTo>
                  <a:pt x="0" y="6705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20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66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/>
          <p:cNvSpPr/>
          <p:nvPr/>
        </p:nvSpPr>
        <p:spPr>
          <a:xfrm rot="16200000">
            <a:off x="4907265" y="8991600"/>
            <a:ext cx="685800" cy="609600"/>
          </a:xfrm>
          <a:prstGeom prst="triangle">
            <a:avLst/>
          </a:prstGeom>
          <a:solidFill>
            <a:schemeClr val="bg1"/>
          </a:solidFill>
          <a:ln>
            <a:solidFill>
              <a:srgbClr val="87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723900"/>
            <a:ext cx="1607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2324100"/>
            <a:ext cx="4267195" cy="1326029"/>
            <a:chOff x="3962402" y="2607"/>
            <a:chExt cx="4267195" cy="1630829"/>
          </a:xfrm>
        </p:grpSpPr>
        <p:sp>
          <p:nvSpPr>
            <p:cNvPr id="13" name="Rectangle 12"/>
            <p:cNvSpPr/>
            <p:nvPr/>
          </p:nvSpPr>
          <p:spPr>
            <a:xfrm>
              <a:off x="3962402" y="2607"/>
              <a:ext cx="4267195" cy="163082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62402" y="2607"/>
              <a:ext cx="4267195" cy="1630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7480" tIns="157480" rIns="157480" bIns="157480" numCol="1" spcCol="1270" anchor="ctr" anchorCtr="0">
              <a:noAutofit/>
            </a:bodyPr>
            <a:lstStyle/>
            <a:p>
              <a:pPr marL="0" marR="0" lvl="0" indent="0" algn="ctr" defTabSz="2755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196" y="3931381"/>
            <a:ext cx="4267202" cy="1303924"/>
            <a:chOff x="3962398" y="1787553"/>
            <a:chExt cx="4267202" cy="1603643"/>
          </a:xfrm>
        </p:grpSpPr>
        <p:sp>
          <p:nvSpPr>
            <p:cNvPr id="11" name="Rectangle 10"/>
            <p:cNvSpPr/>
            <p:nvPr/>
          </p:nvSpPr>
          <p:spPr>
            <a:xfrm>
              <a:off x="3962398" y="1787553"/>
              <a:ext cx="4267202" cy="160364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62398" y="1787553"/>
              <a:ext cx="4267202" cy="1603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7480" tIns="157480" rIns="157480" bIns="157480" numCol="1" spcCol="1270" anchor="ctr" anchorCtr="0">
              <a:noAutofit/>
            </a:bodyPr>
            <a:lstStyle/>
            <a:p>
              <a:pPr marL="0" marR="0" lvl="0" indent="0" algn="ctr" defTabSz="2755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196" y="5504377"/>
            <a:ext cx="4267202" cy="1389513"/>
            <a:chOff x="3962398" y="3545314"/>
            <a:chExt cx="4267202" cy="1430478"/>
          </a:xfrm>
        </p:grpSpPr>
        <p:sp>
          <p:nvSpPr>
            <p:cNvPr id="9" name="Rectangle 8"/>
            <p:cNvSpPr/>
            <p:nvPr/>
          </p:nvSpPr>
          <p:spPr>
            <a:xfrm>
              <a:off x="3962398" y="3545314"/>
              <a:ext cx="4267202" cy="143047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62398" y="3545314"/>
              <a:ext cx="4267202" cy="14304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7480" tIns="157480" rIns="157480" bIns="157480" numCol="1" spcCol="1270" anchor="ctr" anchorCtr="0">
              <a:noAutofit/>
            </a:bodyPr>
            <a:lstStyle/>
            <a:p>
              <a:pPr marL="0" marR="0" lvl="0" indent="0" algn="ctr" defTabSz="2755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2117" y="7109095"/>
            <a:ext cx="4267195" cy="1326029"/>
            <a:chOff x="3962402" y="2607"/>
            <a:chExt cx="4267195" cy="16308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3962402" y="2607"/>
              <a:ext cx="4267195" cy="163082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62402" y="2607"/>
              <a:ext cx="4267195" cy="16308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7480" tIns="157480" rIns="157480" bIns="157480" numCol="1" spcCol="1270" anchor="ctr" anchorCtr="0">
              <a:noAutofit/>
            </a:bodyPr>
            <a:lstStyle/>
            <a:p>
              <a:pPr marL="0" marR="0" lvl="0" indent="0" algn="ctr" defTabSz="2755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2113" y="8716376"/>
            <a:ext cx="4267202" cy="1303924"/>
            <a:chOff x="3962398" y="1787553"/>
            <a:chExt cx="4267202" cy="160364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962398" y="1787553"/>
              <a:ext cx="4267202" cy="160364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0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62398" y="1787553"/>
              <a:ext cx="4267202" cy="16036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7480" tIns="157480" rIns="157480" bIns="157480" numCol="1" spcCol="1270" anchor="ctr" anchorCtr="0">
              <a:noAutofit/>
            </a:bodyPr>
            <a:lstStyle/>
            <a:p>
              <a:pPr marL="0" marR="0" lvl="0" indent="0" algn="ctr" defTabSz="2755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78170" y="2324100"/>
            <a:ext cx="3815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8170" y="4252436"/>
            <a:ext cx="38150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8169" y="5511105"/>
            <a:ext cx="3815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7689" y="7334790"/>
            <a:ext cx="38150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3569" y="8648119"/>
            <a:ext cx="3815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86400" y="4991100"/>
            <a:ext cx="12268200" cy="51659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70" lvl="1" algn="just" defTabSz="1371600">
              <a:spcBef>
                <a:spcPct val="50000"/>
              </a:spcBef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Luôn nhớ con, hối hận vì đánh con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marL="130970" lvl="1" algn="just" defTabSz="1371600">
              <a:spcBef>
                <a:spcPct val="50000"/>
              </a:spcBef>
            </a:pP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Vui mừng khi tìm được ngà để làm lược cho con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30970" lvl="1" algn="just" defTabSz="1371600">
              <a:spcBef>
                <a:spcPct val="50000"/>
              </a:spcBef>
            </a:pPr>
            <a:r>
              <a:rPr lang="nl-NL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Gò lưng, tẩn mẩn khắc từng nét trên chiếc lược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30970" lvl="1" algn="just" defTabSz="1371600">
              <a:spcBef>
                <a:spcPct val="50000"/>
              </a:spcBef>
            </a:pPr>
            <a:r>
              <a:rPr lang="nl-NL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Trước khi hy sinh nhờ bác Ba trao chiếc lược ngà cho con gái.</a:t>
            </a:r>
          </a:p>
          <a:p>
            <a:pPr marL="130970" lvl="1" algn="just" defTabSz="1371600">
              <a:spcBef>
                <a:spcPct val="50000"/>
              </a:spcBef>
            </a:pPr>
            <a:r>
              <a:rPr lang="vi-V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658600" y="0"/>
            <a:ext cx="8166933" cy="3358651"/>
          </a:xfrm>
          <a:custGeom>
            <a:avLst/>
            <a:gdLst/>
            <a:ahLst/>
            <a:cxnLst/>
            <a:rect l="l" t="t" r="r" b="b"/>
            <a:pathLst>
              <a:path w="8166933" h="3358651">
                <a:moveTo>
                  <a:pt x="0" y="0"/>
                </a:moveTo>
                <a:lnTo>
                  <a:pt x="8166933" y="0"/>
                </a:lnTo>
                <a:lnTo>
                  <a:pt x="8166933" y="3358652"/>
                </a:lnTo>
                <a:lnTo>
                  <a:pt x="0" y="335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C34B52F-574A-F0D8-04CD-190DFCEE9B4E}"/>
              </a:ext>
            </a:extLst>
          </p:cNvPr>
          <p:cNvSpPr/>
          <p:nvPr/>
        </p:nvSpPr>
        <p:spPr>
          <a:xfrm>
            <a:off x="14977382" y="8414342"/>
            <a:ext cx="3770362" cy="2223436"/>
          </a:xfrm>
          <a:custGeom>
            <a:avLst/>
            <a:gdLst/>
            <a:ahLst/>
            <a:cxnLst/>
            <a:rect l="l" t="t" r="r" b="b"/>
            <a:pathLst>
              <a:path w="3770362" h="2223436">
                <a:moveTo>
                  <a:pt x="0" y="0"/>
                </a:moveTo>
                <a:lnTo>
                  <a:pt x="3770362" y="0"/>
                </a:lnTo>
                <a:lnTo>
                  <a:pt x="3770362" y="2223436"/>
                </a:lnTo>
                <a:lnTo>
                  <a:pt x="0" y="222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723900"/>
            <a:ext cx="1607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8400" y="3619500"/>
            <a:ext cx="10363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con: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BZ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BZ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BZ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BZ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5D8E9E-AC28-86F0-7C02-4DE4994369C7}"/>
              </a:ext>
            </a:extLst>
          </p:cNvPr>
          <p:cNvSpPr/>
          <p:nvPr/>
        </p:nvSpPr>
        <p:spPr>
          <a:xfrm>
            <a:off x="11658600" y="0"/>
            <a:ext cx="8166933" cy="3358651"/>
          </a:xfrm>
          <a:custGeom>
            <a:avLst/>
            <a:gdLst/>
            <a:ahLst/>
            <a:cxnLst/>
            <a:rect l="l" t="t" r="r" b="b"/>
            <a:pathLst>
              <a:path w="8166933" h="3358651">
                <a:moveTo>
                  <a:pt x="0" y="0"/>
                </a:moveTo>
                <a:lnTo>
                  <a:pt x="8166933" y="0"/>
                </a:lnTo>
                <a:lnTo>
                  <a:pt x="8166933" y="3358652"/>
                </a:lnTo>
                <a:lnTo>
                  <a:pt x="0" y="3358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3DDA440-2CCC-896D-6D29-929C2ADEE0EE}"/>
              </a:ext>
            </a:extLst>
          </p:cNvPr>
          <p:cNvSpPr/>
          <p:nvPr/>
        </p:nvSpPr>
        <p:spPr>
          <a:xfrm>
            <a:off x="304800" y="3848100"/>
            <a:ext cx="5512416" cy="6438900"/>
          </a:xfrm>
          <a:custGeom>
            <a:avLst/>
            <a:gdLst/>
            <a:ahLst/>
            <a:cxnLst/>
            <a:rect l="l" t="t" r="r" b="b"/>
            <a:pathLst>
              <a:path w="2586833" h="3021608">
                <a:moveTo>
                  <a:pt x="0" y="0"/>
                </a:moveTo>
                <a:lnTo>
                  <a:pt x="2586833" y="0"/>
                </a:lnTo>
                <a:lnTo>
                  <a:pt x="2586833" y="3021608"/>
                </a:lnTo>
                <a:lnTo>
                  <a:pt x="0" y="3021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161" t="-106785" r="-33368" b="-21021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6555</TotalTime>
  <Words>851</Words>
  <Application>Microsoft Office PowerPoint</Application>
  <PresentationFormat>Custom</PresentationFormat>
  <Paragraphs>85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#9Slide04 Vollkorn Bold</vt:lpstr>
      <vt:lpstr>Calibri</vt:lpstr>
      <vt:lpstr>#9Slide04 Podkova ExtraBold</vt:lpstr>
      <vt:lpstr>Wingdings</vt:lpstr>
      <vt:lpstr>#9Slide07 IcielBaliho Script</vt:lpstr>
      <vt:lpstr>#9Slide05 Agile Script Calligra</vt:lpstr>
      <vt:lpstr>Times New Roman</vt:lpstr>
      <vt:lpstr>Arial</vt:lpstr>
      <vt:lpstr>#9Slide07 Baloo Tamma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dc:creator>HP</dc:creator>
  <cp:lastModifiedBy>HP</cp:lastModifiedBy>
  <cp:revision>272</cp:revision>
  <dcterms:created xsi:type="dcterms:W3CDTF">2006-08-16T00:00:00Z</dcterms:created>
  <dcterms:modified xsi:type="dcterms:W3CDTF">2025-03-16T00:21:53Z</dcterms:modified>
  <dc:identifier>DAFqk0XwARU</dc:identifier>
</cp:coreProperties>
</file>