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4"/>
  </p:notesMasterIdLst>
  <p:sldIdLst>
    <p:sldId id="256" r:id="rId2"/>
    <p:sldId id="258" r:id="rId3"/>
    <p:sldId id="259" r:id="rId4"/>
    <p:sldId id="257" r:id="rId5"/>
    <p:sldId id="267" r:id="rId6"/>
    <p:sldId id="285" r:id="rId7"/>
    <p:sldId id="286" r:id="rId8"/>
    <p:sldId id="287" r:id="rId9"/>
    <p:sldId id="265" r:id="rId10"/>
    <p:sldId id="289" r:id="rId11"/>
    <p:sldId id="260" r:id="rId12"/>
    <p:sldId id="291" r:id="rId13"/>
    <p:sldId id="292" r:id="rId14"/>
    <p:sldId id="261" r:id="rId15"/>
    <p:sldId id="262" r:id="rId16"/>
    <p:sldId id="263" r:id="rId17"/>
    <p:sldId id="264" r:id="rId18"/>
    <p:sldId id="266" r:id="rId19"/>
    <p:sldId id="268" r:id="rId20"/>
    <p:sldId id="269" r:id="rId21"/>
    <p:sldId id="271" r:id="rId22"/>
    <p:sldId id="273" r:id="rId23"/>
  </p:sldIdLst>
  <p:sldSz cx="9144000" cy="5143500" type="screen16x9"/>
  <p:notesSz cx="6858000" cy="9144000"/>
  <p:embeddedFontLst>
    <p:embeddedFont>
      <p:font typeface="Cabin"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hewy" panose="020B0604020202020204" charset="0"/>
      <p:regular r:id="rId33"/>
    </p:embeddedFont>
    <p:embeddedFont>
      <p:font typeface="Courgette"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7642"/>
    <a:srgbClr val="6A9452"/>
    <a:srgbClr val="4F6455"/>
    <a:srgbClr val="DDB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8" autoAdjust="0"/>
    <p:restoredTop sz="94660"/>
  </p:normalViewPr>
  <p:slideViewPr>
    <p:cSldViewPr snapToGrid="0">
      <p:cViewPr varScale="1">
        <p:scale>
          <a:sx n="78" d="100"/>
          <a:sy n="78" d="100"/>
        </p:scale>
        <p:origin x="968"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987f985c40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2987f985c40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87f985c40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87f985c40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885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87f985c40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2987f985c40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87f985c40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87f985c40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71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21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87f985c40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2987f985c40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87f985c40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2987f985c40_1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87f985c40_1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987f985c40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987f985c40_1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2987f985c40_1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987f985c40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2987f985c40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87f985c40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987f985c40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987f985c4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987f985c4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987f985c40_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g2987f985c40_1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987f985c40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987f985c40_1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987f985c40_1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2987f985c40_1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87f985c40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2987f985c40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87f985c40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987f985c40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58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875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59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87f985c40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87f985c40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556460"/>
            <a:ext cx="9144000" cy="6256421"/>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2">
              <a:alphaModFix/>
            </a:blip>
            <a:stretch>
              <a:fillRect/>
            </a:stretch>
          </a:blipFill>
          <a:ln>
            <a:noFill/>
          </a:ln>
        </p:spPr>
      </p:sp>
      <p:grpSp>
        <p:nvGrpSpPr>
          <p:cNvPr id="11" name="Google Shape;11;p2"/>
          <p:cNvGrpSpPr/>
          <p:nvPr/>
        </p:nvGrpSpPr>
        <p:grpSpPr>
          <a:xfrm>
            <a:off x="482650" y="854075"/>
            <a:ext cx="8520701" cy="3516662"/>
            <a:chOff x="0" y="-38100"/>
            <a:chExt cx="3290100" cy="2638552"/>
          </a:xfrm>
        </p:grpSpPr>
        <p:sp>
          <p:nvSpPr>
            <p:cNvPr id="12" name="Google Shape;12;p2"/>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 name="Google Shape;13;p2"/>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 name="Google Shape;14;p2"/>
          <p:cNvGrpSpPr/>
          <p:nvPr/>
        </p:nvGrpSpPr>
        <p:grpSpPr>
          <a:xfrm>
            <a:off x="203200" y="722025"/>
            <a:ext cx="8661188" cy="3516662"/>
            <a:chOff x="0" y="-38100"/>
            <a:chExt cx="3290100" cy="2638552"/>
          </a:xfrm>
        </p:grpSpPr>
        <p:sp>
          <p:nvSpPr>
            <p:cNvPr id="15" name="Google Shape;15;p2"/>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 name="Google Shape;16;p2"/>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7" name="Google Shape;17;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 name="Google Shape;18;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9" name="Google Shape;19;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p:nvPr/>
        </p:nvSpPr>
        <p:spPr>
          <a:xfrm>
            <a:off x="0" y="-556460"/>
            <a:ext cx="9144000" cy="6256421"/>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2">
              <a:alphaModFix/>
            </a:blip>
            <a:stretch>
              <a:fillRect/>
            </a:stretch>
          </a:blipFill>
          <a:ln>
            <a:noFill/>
          </a:ln>
        </p:spPr>
      </p:sp>
      <p:grpSp>
        <p:nvGrpSpPr>
          <p:cNvPr id="22" name="Google Shape;22;p3"/>
          <p:cNvGrpSpPr/>
          <p:nvPr/>
        </p:nvGrpSpPr>
        <p:grpSpPr>
          <a:xfrm>
            <a:off x="203200" y="722025"/>
            <a:ext cx="8800151" cy="3648712"/>
            <a:chOff x="203200" y="722025"/>
            <a:chExt cx="8800151" cy="3648712"/>
          </a:xfrm>
        </p:grpSpPr>
        <p:grpSp>
          <p:nvGrpSpPr>
            <p:cNvPr id="23" name="Google Shape;23;p3"/>
            <p:cNvGrpSpPr/>
            <p:nvPr/>
          </p:nvGrpSpPr>
          <p:grpSpPr>
            <a:xfrm>
              <a:off x="482650" y="854075"/>
              <a:ext cx="8520701" cy="3516662"/>
              <a:chOff x="0" y="-38100"/>
              <a:chExt cx="3290100" cy="2638552"/>
            </a:xfrm>
          </p:grpSpPr>
          <p:sp>
            <p:nvSpPr>
              <p:cNvPr id="24" name="Google Shape;24;p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 name="Google Shape;25;p3"/>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 name="Google Shape;26;p3"/>
            <p:cNvGrpSpPr/>
            <p:nvPr/>
          </p:nvGrpSpPr>
          <p:grpSpPr>
            <a:xfrm>
              <a:off x="203200" y="722025"/>
              <a:ext cx="8661188" cy="3516662"/>
              <a:chOff x="0" y="-38100"/>
              <a:chExt cx="3290100" cy="2638552"/>
            </a:xfrm>
          </p:grpSpPr>
          <p:sp>
            <p:nvSpPr>
              <p:cNvPr id="27" name="Google Shape;27;p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 name="Google Shape;28;p3"/>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29" name="Google Shape;2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0" y="-556460"/>
            <a:ext cx="9144000" cy="6256421"/>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2">
              <a:alphaModFix/>
            </a:blip>
            <a:stretch>
              <a:fillRect/>
            </a:stretch>
          </a:blipFill>
          <a:ln>
            <a:noFill/>
          </a:ln>
        </p:spPr>
      </p:sp>
      <p:grpSp>
        <p:nvGrpSpPr>
          <p:cNvPr id="57" name="Google Shape;57;p6"/>
          <p:cNvGrpSpPr/>
          <p:nvPr/>
        </p:nvGrpSpPr>
        <p:grpSpPr>
          <a:xfrm>
            <a:off x="171925" y="349983"/>
            <a:ext cx="8800151" cy="945016"/>
            <a:chOff x="203200" y="722025"/>
            <a:chExt cx="8800151" cy="3648712"/>
          </a:xfrm>
        </p:grpSpPr>
        <p:grpSp>
          <p:nvGrpSpPr>
            <p:cNvPr id="58" name="Google Shape;58;p6"/>
            <p:cNvGrpSpPr/>
            <p:nvPr/>
          </p:nvGrpSpPr>
          <p:grpSpPr>
            <a:xfrm>
              <a:off x="482650" y="854075"/>
              <a:ext cx="8520701" cy="3516662"/>
              <a:chOff x="0" y="-38100"/>
              <a:chExt cx="3290100" cy="2638552"/>
            </a:xfrm>
          </p:grpSpPr>
          <p:sp>
            <p:nvSpPr>
              <p:cNvPr id="59" name="Google Shape;59;p6"/>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0" name="Google Shape;60;p6"/>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1" name="Google Shape;61;p6"/>
            <p:cNvGrpSpPr/>
            <p:nvPr/>
          </p:nvGrpSpPr>
          <p:grpSpPr>
            <a:xfrm>
              <a:off x="203200" y="722025"/>
              <a:ext cx="8661188" cy="3516662"/>
              <a:chOff x="0" y="-38100"/>
              <a:chExt cx="3290100" cy="2638552"/>
            </a:xfrm>
          </p:grpSpPr>
          <p:sp>
            <p:nvSpPr>
              <p:cNvPr id="62" name="Google Shape;62;p6"/>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3" name="Google Shape;63;p6"/>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64" name="Google Shape;64;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5" name="Google Shape;6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8"/>
          <p:cNvSpPr/>
          <p:nvPr/>
        </p:nvSpPr>
        <p:spPr>
          <a:xfrm>
            <a:off x="-468378" y="-353042"/>
            <a:ext cx="10233155" cy="7001633"/>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2">
              <a:alphaModFix/>
            </a:blip>
            <a:stretch>
              <a:fillRect/>
            </a:stretch>
          </a:blipFill>
          <a:ln>
            <a:noFill/>
          </a:ln>
        </p:spPr>
      </p:sp>
      <p:grpSp>
        <p:nvGrpSpPr>
          <p:cNvPr id="79" name="Google Shape;79;p8"/>
          <p:cNvGrpSpPr/>
          <p:nvPr/>
        </p:nvGrpSpPr>
        <p:grpSpPr>
          <a:xfrm>
            <a:off x="109150" y="461375"/>
            <a:ext cx="4316052" cy="4330854"/>
            <a:chOff x="0" y="-38100"/>
            <a:chExt cx="2532300" cy="3138300"/>
          </a:xfrm>
        </p:grpSpPr>
        <p:sp>
          <p:nvSpPr>
            <p:cNvPr id="80" name="Google Shape;80;p8"/>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1" name="Google Shape;81;p8"/>
            <p:cNvSpPr txBox="1"/>
            <p:nvPr/>
          </p:nvSpPr>
          <p:spPr>
            <a:xfrm>
              <a:off x="0" y="-38100"/>
              <a:ext cx="2532300" cy="31383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2" name="Google Shape;8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6" name="Google Shape;8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9217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hewy"/>
              <a:buChar char="●"/>
              <a:defRPr sz="1800">
                <a:solidFill>
                  <a:schemeClr val="dk2"/>
                </a:solidFill>
                <a:latin typeface="Chewy"/>
                <a:ea typeface="Chewy"/>
                <a:cs typeface="Chewy"/>
                <a:sym typeface="Chewy"/>
              </a:defRPr>
            </a:lvl1pPr>
            <a:lvl2pPr marL="914400" lvl="1" indent="-317500">
              <a:lnSpc>
                <a:spcPct val="115000"/>
              </a:lnSpc>
              <a:spcBef>
                <a:spcPts val="0"/>
              </a:spcBef>
              <a:spcAft>
                <a:spcPts val="0"/>
              </a:spcAft>
              <a:buClr>
                <a:schemeClr val="dk2"/>
              </a:buClr>
              <a:buSzPts val="1400"/>
              <a:buFont typeface="Courgette"/>
              <a:buChar char="○"/>
              <a:defRPr>
                <a:solidFill>
                  <a:schemeClr val="dk2"/>
                </a:solidFill>
                <a:latin typeface="Courgette"/>
                <a:ea typeface="Courgette"/>
                <a:cs typeface="Courgette"/>
                <a:sym typeface="Courgette"/>
              </a:defRPr>
            </a:lvl2pPr>
            <a:lvl3pPr marL="1371600" lvl="2"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2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jpg"/><Relationship Id="rId5" Type="http://schemas.openxmlformats.org/officeDocument/2006/relationships/image" Target="../media/image2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notesSlide" Target="../notesSlides/notesSlide4.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5.xml"/><Relationship Id="rId10" Type="http://schemas.openxmlformats.org/officeDocument/2006/relationships/audio" Target="../media/media5.mp3"/><Relationship Id="rId19" Type="http://schemas.openxmlformats.org/officeDocument/2006/relationships/image" Target="../media/image10.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1"/>
          <p:cNvSpPr/>
          <p:nvPr/>
        </p:nvSpPr>
        <p:spPr>
          <a:xfrm>
            <a:off x="-195775" y="-1130250"/>
            <a:ext cx="10424160" cy="7132320"/>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05" name="Google Shape;105;p11"/>
          <p:cNvGrpSpPr/>
          <p:nvPr/>
        </p:nvGrpSpPr>
        <p:grpSpPr>
          <a:xfrm>
            <a:off x="2843623" y="581295"/>
            <a:ext cx="3612102" cy="2896899"/>
            <a:chOff x="0" y="-38100"/>
            <a:chExt cx="3289972" cy="2638552"/>
          </a:xfrm>
        </p:grpSpPr>
        <p:sp>
          <p:nvSpPr>
            <p:cNvPr id="106" name="Google Shape;106;p11"/>
            <p:cNvSpPr/>
            <p:nvPr/>
          </p:nvSpPr>
          <p:spPr>
            <a:xfrm>
              <a:off x="0" y="0"/>
              <a:ext cx="3289972" cy="2600452"/>
            </a:xfrm>
            <a:custGeom>
              <a:avLst/>
              <a:gdLst/>
              <a:ahLst/>
              <a:cxnLst/>
              <a:rect l="l" t="t" r="r" b="b"/>
              <a:pathLst>
                <a:path w="3289972" h="2600452" extrusionOk="0">
                  <a:moveTo>
                    <a:pt x="34293" y="0"/>
                  </a:moveTo>
                  <a:lnTo>
                    <a:pt x="3255679" y="0"/>
                  </a:lnTo>
                  <a:cubicBezTo>
                    <a:pt x="3264774" y="0"/>
                    <a:pt x="3273497" y="3613"/>
                    <a:pt x="3279928" y="10044"/>
                  </a:cubicBezTo>
                  <a:cubicBezTo>
                    <a:pt x="3286359" y="16475"/>
                    <a:pt x="3289972" y="25198"/>
                    <a:pt x="3289972" y="34293"/>
                  </a:cubicBezTo>
                  <a:lnTo>
                    <a:pt x="3289972" y="2566158"/>
                  </a:lnTo>
                  <a:cubicBezTo>
                    <a:pt x="3289972" y="2575254"/>
                    <a:pt x="3286359" y="2583976"/>
                    <a:pt x="3279928" y="2590407"/>
                  </a:cubicBezTo>
                  <a:cubicBezTo>
                    <a:pt x="3273497" y="2596839"/>
                    <a:pt x="3264774" y="2600452"/>
                    <a:pt x="3255679" y="2600452"/>
                  </a:cubicBezTo>
                  <a:lnTo>
                    <a:pt x="34293" y="2600452"/>
                  </a:lnTo>
                  <a:cubicBezTo>
                    <a:pt x="15354" y="2600452"/>
                    <a:pt x="0" y="2585098"/>
                    <a:pt x="0" y="2566158"/>
                  </a:cubicBezTo>
                  <a:lnTo>
                    <a:pt x="0" y="34293"/>
                  </a:lnTo>
                  <a:cubicBezTo>
                    <a:pt x="0" y="25198"/>
                    <a:pt x="3613" y="16475"/>
                    <a:pt x="10044" y="10044"/>
                  </a:cubicBezTo>
                  <a:cubicBezTo>
                    <a:pt x="16475" y="3613"/>
                    <a:pt x="25198" y="0"/>
                    <a:pt x="3429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 name="Google Shape;107;p11"/>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8" name="Google Shape;108;p11"/>
          <p:cNvGrpSpPr/>
          <p:nvPr/>
        </p:nvGrpSpPr>
        <p:grpSpPr>
          <a:xfrm>
            <a:off x="2727078" y="472520"/>
            <a:ext cx="3612102" cy="2896899"/>
            <a:chOff x="0" y="-38100"/>
            <a:chExt cx="3289972" cy="2638552"/>
          </a:xfrm>
        </p:grpSpPr>
        <p:sp>
          <p:nvSpPr>
            <p:cNvPr id="109" name="Google Shape;109;p11"/>
            <p:cNvSpPr/>
            <p:nvPr/>
          </p:nvSpPr>
          <p:spPr>
            <a:xfrm>
              <a:off x="0" y="0"/>
              <a:ext cx="3289972" cy="2600452"/>
            </a:xfrm>
            <a:custGeom>
              <a:avLst/>
              <a:gdLst/>
              <a:ahLst/>
              <a:cxnLst/>
              <a:rect l="l" t="t" r="r" b="b"/>
              <a:pathLst>
                <a:path w="3289972" h="2600452" extrusionOk="0">
                  <a:moveTo>
                    <a:pt x="34293" y="0"/>
                  </a:moveTo>
                  <a:lnTo>
                    <a:pt x="3255679" y="0"/>
                  </a:lnTo>
                  <a:cubicBezTo>
                    <a:pt x="3264774" y="0"/>
                    <a:pt x="3273497" y="3613"/>
                    <a:pt x="3279928" y="10044"/>
                  </a:cubicBezTo>
                  <a:cubicBezTo>
                    <a:pt x="3286359" y="16475"/>
                    <a:pt x="3289972" y="25198"/>
                    <a:pt x="3289972" y="34293"/>
                  </a:cubicBezTo>
                  <a:lnTo>
                    <a:pt x="3289972" y="2566158"/>
                  </a:lnTo>
                  <a:cubicBezTo>
                    <a:pt x="3289972" y="2575254"/>
                    <a:pt x="3286359" y="2583976"/>
                    <a:pt x="3279928" y="2590407"/>
                  </a:cubicBezTo>
                  <a:cubicBezTo>
                    <a:pt x="3273497" y="2596839"/>
                    <a:pt x="3264774" y="2600452"/>
                    <a:pt x="3255679" y="2600452"/>
                  </a:cubicBezTo>
                  <a:lnTo>
                    <a:pt x="34293" y="2600452"/>
                  </a:lnTo>
                  <a:cubicBezTo>
                    <a:pt x="15354" y="2600452"/>
                    <a:pt x="0" y="2585098"/>
                    <a:pt x="0" y="2566158"/>
                  </a:cubicBezTo>
                  <a:lnTo>
                    <a:pt x="0" y="34293"/>
                  </a:lnTo>
                  <a:cubicBezTo>
                    <a:pt x="0" y="25198"/>
                    <a:pt x="3613" y="16475"/>
                    <a:pt x="10044" y="10044"/>
                  </a:cubicBezTo>
                  <a:cubicBezTo>
                    <a:pt x="16475" y="3613"/>
                    <a:pt x="25198" y="0"/>
                    <a:pt x="3429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0" name="Google Shape;110;p11"/>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11" name="Google Shape;111;p11"/>
          <p:cNvSpPr txBox="1"/>
          <p:nvPr/>
        </p:nvSpPr>
        <p:spPr>
          <a:xfrm>
            <a:off x="2637200" y="1104725"/>
            <a:ext cx="3869700" cy="1693200"/>
          </a:xfrm>
          <a:prstGeom prst="rect">
            <a:avLst/>
          </a:prstGeom>
          <a:noFill/>
          <a:ln>
            <a:noFill/>
          </a:ln>
        </p:spPr>
        <p:txBody>
          <a:bodyPr spcFirstLastPara="1" wrap="square" lIns="0" tIns="0" rIns="0" bIns="0" anchor="t" anchorCtr="0">
            <a:spAutoFit/>
          </a:bodyPr>
          <a:lstStyle/>
          <a:p>
            <a:pPr lvl="0" algn="ctr"/>
            <a:r>
              <a:rPr lang="en-US" sz="5500" dirty="0">
                <a:solidFill>
                  <a:srgbClr val="186AB4"/>
                </a:solidFill>
                <a:latin typeface="Chewy"/>
                <a:ea typeface="Chewy"/>
                <a:cs typeface="Chewy"/>
                <a:sym typeface="Chewy"/>
              </a:rPr>
              <a:t>NATURAL DISASTERS</a:t>
            </a:r>
          </a:p>
        </p:txBody>
      </p:sp>
      <p:sp>
        <p:nvSpPr>
          <p:cNvPr id="112" name="Google Shape;112;p11"/>
          <p:cNvSpPr txBox="1"/>
          <p:nvPr/>
        </p:nvSpPr>
        <p:spPr>
          <a:xfrm>
            <a:off x="3930123" y="730532"/>
            <a:ext cx="1283754" cy="517065"/>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 sz="2400" dirty="0">
                <a:solidFill>
                  <a:srgbClr val="186AB4"/>
                </a:solidFill>
                <a:latin typeface="Courgette"/>
                <a:sym typeface="Courgette"/>
              </a:rPr>
              <a:t>Unit 9</a:t>
            </a:r>
            <a:endParaRPr sz="700" dirty="0"/>
          </a:p>
        </p:txBody>
      </p:sp>
      <p:sp>
        <p:nvSpPr>
          <p:cNvPr id="113" name="Google Shape;113;p11"/>
          <p:cNvSpPr txBox="1"/>
          <p:nvPr/>
        </p:nvSpPr>
        <p:spPr>
          <a:xfrm>
            <a:off x="3930123" y="2679619"/>
            <a:ext cx="1283754" cy="517065"/>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 sz="2400" b="0" i="0" u="none" strike="noStrike" cap="none" dirty="0">
                <a:solidFill>
                  <a:srgbClr val="186AB4"/>
                </a:solidFill>
                <a:latin typeface="Courgette"/>
                <a:ea typeface="Courgette"/>
                <a:cs typeface="Courgette"/>
                <a:sym typeface="Courgette"/>
              </a:rPr>
              <a:t>Lesson 2</a:t>
            </a:r>
            <a:endParaRPr sz="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08"/>
        <p:cNvGrpSpPr/>
        <p:nvPr/>
      </p:nvGrpSpPr>
      <p:grpSpPr>
        <a:xfrm>
          <a:off x="0" y="0"/>
          <a:ext cx="0" cy="0"/>
          <a:chOff x="0" y="0"/>
          <a:chExt cx="0" cy="0"/>
        </a:xfrm>
      </p:grpSpPr>
      <p:sp>
        <p:nvSpPr>
          <p:cNvPr id="309" name="Google Shape;309;p20"/>
          <p:cNvSpPr/>
          <p:nvPr/>
        </p:nvSpPr>
        <p:spPr>
          <a:xfrm>
            <a:off x="-1205294" y="-1133476"/>
            <a:ext cx="11358802" cy="7701796"/>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3">
              <a:alphaModFix/>
            </a:blip>
            <a:stretch>
              <a:fillRect/>
            </a:stretch>
          </a:blipFill>
          <a:ln>
            <a:noFill/>
          </a:ln>
        </p:spPr>
      </p:sp>
      <p:grpSp>
        <p:nvGrpSpPr>
          <p:cNvPr id="310" name="Google Shape;310;p20"/>
          <p:cNvGrpSpPr/>
          <p:nvPr/>
        </p:nvGrpSpPr>
        <p:grpSpPr>
          <a:xfrm>
            <a:off x="394821" y="2025744"/>
            <a:ext cx="4326837" cy="2701281"/>
            <a:chOff x="0" y="-38100"/>
            <a:chExt cx="2552435" cy="3138197"/>
          </a:xfrm>
        </p:grpSpPr>
        <p:sp>
          <p:nvSpPr>
            <p:cNvPr id="311"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2"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3" name="Google Shape;313;p20"/>
          <p:cNvGrpSpPr/>
          <p:nvPr/>
        </p:nvGrpSpPr>
        <p:grpSpPr>
          <a:xfrm>
            <a:off x="373208" y="1957991"/>
            <a:ext cx="4292578" cy="2637456"/>
            <a:chOff x="0" y="-38100"/>
            <a:chExt cx="2532225" cy="3138197"/>
          </a:xfrm>
        </p:grpSpPr>
        <p:sp>
          <p:nvSpPr>
            <p:cNvPr id="314"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5"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28" name="Google Shape;328;p20"/>
          <p:cNvGrpSpPr/>
          <p:nvPr/>
        </p:nvGrpSpPr>
        <p:grpSpPr>
          <a:xfrm>
            <a:off x="3109789" y="3592879"/>
            <a:ext cx="1390040" cy="139004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1" name="Google Shape;331;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4" name="Google Shape;33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352" name="Google Shape;352;p20"/>
          <p:cNvSpPr txBox="1"/>
          <p:nvPr/>
        </p:nvSpPr>
        <p:spPr>
          <a:xfrm>
            <a:off x="602785" y="2147914"/>
            <a:ext cx="3875431" cy="1723549"/>
          </a:xfrm>
          <a:prstGeom prst="rect">
            <a:avLst/>
          </a:prstGeom>
          <a:noFill/>
          <a:ln>
            <a:noFill/>
          </a:ln>
        </p:spPr>
        <p:txBody>
          <a:bodyPr spcFirstLastPara="1" wrap="square" lIns="0" tIns="0" rIns="0" bIns="0" anchor="t" anchorCtr="0">
            <a:spAutoFit/>
          </a:bodyPr>
          <a:lstStyle/>
          <a:p>
            <a:r>
              <a:rPr lang="en-US" sz="2800" b="1" dirty="0">
                <a:solidFill>
                  <a:srgbClr val="557642"/>
                </a:solidFill>
                <a:latin typeface="Cabin" panose="020B0604020202020204" charset="0"/>
              </a:rPr>
              <a:t>4. </a:t>
            </a:r>
            <a:r>
              <a:rPr lang="en-US" sz="2800" dirty="0">
                <a:solidFill>
                  <a:schemeClr val="tx1"/>
                </a:solidFill>
                <a:latin typeface="Cabin" panose="020B0604020202020204" charset="0"/>
              </a:rPr>
              <a:t>It’s hard to believe that we cannot _______ when earthquakes will happen. </a:t>
            </a:r>
          </a:p>
        </p:txBody>
      </p:sp>
      <p:sp>
        <p:nvSpPr>
          <p:cNvPr id="355" name="Google Shape;355;p20"/>
          <p:cNvSpPr/>
          <p:nvPr/>
        </p:nvSpPr>
        <p:spPr>
          <a:xfrm>
            <a:off x="3112573" y="3595665"/>
            <a:ext cx="1308272" cy="130826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8630" t="-2783" b="-5847"/>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57" name="Google Shape;316;p20"/>
          <p:cNvGrpSpPr/>
          <p:nvPr/>
        </p:nvGrpSpPr>
        <p:grpSpPr>
          <a:xfrm>
            <a:off x="373209" y="211951"/>
            <a:ext cx="8323232" cy="1595769"/>
            <a:chOff x="0" y="-38100"/>
            <a:chExt cx="2552435" cy="3138197"/>
          </a:xfrm>
        </p:grpSpPr>
        <p:sp>
          <p:nvSpPr>
            <p:cNvPr id="58"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1" name="Google Shape;313;p20"/>
          <p:cNvGrpSpPr/>
          <p:nvPr/>
        </p:nvGrpSpPr>
        <p:grpSpPr>
          <a:xfrm>
            <a:off x="373674" y="116770"/>
            <a:ext cx="8200867" cy="1625389"/>
            <a:chOff x="0" y="-38100"/>
            <a:chExt cx="2532225" cy="3357438"/>
          </a:xfrm>
        </p:grpSpPr>
        <p:sp>
          <p:nvSpPr>
            <p:cNvPr id="52"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 name="Google Shape;315;p20"/>
            <p:cNvSpPr txBox="1"/>
            <p:nvPr/>
          </p:nvSpPr>
          <p:spPr>
            <a:xfrm>
              <a:off x="0" y="-38100"/>
              <a:ext cx="2532225" cy="33574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48" name="Google Shape;348;p20"/>
          <p:cNvSpPr txBox="1"/>
          <p:nvPr/>
        </p:nvSpPr>
        <p:spPr>
          <a:xfrm>
            <a:off x="602788" y="297148"/>
            <a:ext cx="7720576" cy="473976"/>
          </a:xfrm>
          <a:prstGeom prst="rect">
            <a:avLst/>
          </a:prstGeom>
          <a:noFill/>
          <a:ln>
            <a:noFill/>
          </a:ln>
        </p:spPr>
        <p:txBody>
          <a:bodyPr spcFirstLastPara="1" wrap="square" lIns="0" tIns="0" rIns="0" bIns="0" anchor="t" anchorCtr="0">
            <a:spAutoFit/>
          </a:bodyPr>
          <a:lstStyle/>
          <a:p>
            <a:pPr lvl="0" algn="ctr">
              <a:lnSpc>
                <a:spcPct val="140005"/>
              </a:lnSpc>
            </a:pPr>
            <a:r>
              <a:rPr lang="en-US" sz="2200" b="1" dirty="0">
                <a:solidFill>
                  <a:srgbClr val="186AB4"/>
                </a:solidFill>
                <a:latin typeface="Courgette"/>
                <a:ea typeface="Courgette"/>
                <a:cs typeface="Courgette"/>
                <a:sym typeface="Courgette"/>
              </a:rPr>
              <a:t>Task 3: </a:t>
            </a:r>
            <a:r>
              <a:rPr lang="en-US" sz="2200" dirty="0">
                <a:solidFill>
                  <a:srgbClr val="186AB4"/>
                </a:solidFill>
                <a:latin typeface="Courgette"/>
                <a:ea typeface="Courgette"/>
                <a:cs typeface="Courgette"/>
                <a:sym typeface="Courgette"/>
              </a:rPr>
              <a:t>Fill in each blank with a word or phrase from the box.</a:t>
            </a:r>
          </a:p>
        </p:txBody>
      </p:sp>
      <p:sp>
        <p:nvSpPr>
          <p:cNvPr id="61" name="Google Shape;348;p20"/>
          <p:cNvSpPr txBox="1"/>
          <p:nvPr/>
        </p:nvSpPr>
        <p:spPr>
          <a:xfrm>
            <a:off x="885599" y="785435"/>
            <a:ext cx="7298451" cy="738664"/>
          </a:xfrm>
          <a:prstGeom prst="rect">
            <a:avLst/>
          </a:prstGeom>
          <a:noFill/>
          <a:ln>
            <a:noFill/>
          </a:ln>
        </p:spPr>
        <p:txBody>
          <a:bodyPr spcFirstLastPara="1" wrap="square" lIns="0" tIns="0" rIns="0" bIns="0" anchor="t" anchorCtr="0">
            <a:spAutoFit/>
          </a:bodyPr>
          <a:lstStyle/>
          <a:p>
            <a:pPr lvl="0" algn="ctr"/>
            <a:r>
              <a:rPr lang="en-US" sz="2400" b="1" dirty="0">
                <a:solidFill>
                  <a:srgbClr val="557642"/>
                </a:solidFill>
                <a:latin typeface="Courgette"/>
                <a:ea typeface="Courgette"/>
                <a:cs typeface="Courgette"/>
                <a:sym typeface="Courgette"/>
              </a:rPr>
              <a:t>warning          predict          property           damage          emergency kit</a:t>
            </a:r>
          </a:p>
        </p:txBody>
      </p:sp>
      <p:sp>
        <p:nvSpPr>
          <p:cNvPr id="349" name="Google Shape;349;p20"/>
          <p:cNvSpPr txBox="1"/>
          <p:nvPr/>
        </p:nvSpPr>
        <p:spPr>
          <a:xfrm>
            <a:off x="1311931" y="2415801"/>
            <a:ext cx="3503512" cy="603242"/>
          </a:xfrm>
          <a:prstGeom prst="rect">
            <a:avLst/>
          </a:prstGeom>
          <a:noFill/>
          <a:ln>
            <a:noFill/>
          </a:ln>
        </p:spPr>
        <p:txBody>
          <a:bodyPr spcFirstLastPara="1" wrap="square" lIns="0" tIns="0" rIns="0" bIns="0" anchor="t" anchorCtr="0">
            <a:spAutoFit/>
          </a:bodyPr>
          <a:lstStyle/>
          <a:p>
            <a:pPr lvl="0" algn="ctr">
              <a:lnSpc>
                <a:spcPct val="140005"/>
              </a:lnSpc>
            </a:pPr>
            <a:r>
              <a:rPr lang="en-US" sz="2800" b="1" dirty="0">
                <a:solidFill>
                  <a:srgbClr val="557642"/>
                </a:solidFill>
                <a:latin typeface="Courgette"/>
                <a:ea typeface="Courgette"/>
                <a:cs typeface="Courgette"/>
                <a:sym typeface="Courgette"/>
              </a:rPr>
              <a:t>predict</a:t>
            </a:r>
          </a:p>
        </p:txBody>
      </p:sp>
      <p:grpSp>
        <p:nvGrpSpPr>
          <p:cNvPr id="67" name="Google Shape;310;p20"/>
          <p:cNvGrpSpPr/>
          <p:nvPr/>
        </p:nvGrpSpPr>
        <p:grpSpPr>
          <a:xfrm>
            <a:off x="4898319" y="2093498"/>
            <a:ext cx="4011219" cy="2631888"/>
            <a:chOff x="0" y="-38100"/>
            <a:chExt cx="2552435" cy="3138197"/>
          </a:xfrm>
        </p:grpSpPr>
        <p:sp>
          <p:nvSpPr>
            <p:cNvPr id="68"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0" name="Google Shape;313;p20"/>
          <p:cNvGrpSpPr/>
          <p:nvPr/>
        </p:nvGrpSpPr>
        <p:grpSpPr>
          <a:xfrm>
            <a:off x="4876706" y="2025744"/>
            <a:ext cx="3979459" cy="2569703"/>
            <a:chOff x="0" y="-38100"/>
            <a:chExt cx="2532225" cy="3138197"/>
          </a:xfrm>
        </p:grpSpPr>
        <p:sp>
          <p:nvSpPr>
            <p:cNvPr id="71"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3" name="Google Shape;352;p20"/>
          <p:cNvSpPr txBox="1"/>
          <p:nvPr/>
        </p:nvSpPr>
        <p:spPr>
          <a:xfrm>
            <a:off x="5106284" y="2215667"/>
            <a:ext cx="3592740" cy="1292662"/>
          </a:xfrm>
          <a:prstGeom prst="rect">
            <a:avLst/>
          </a:prstGeom>
          <a:noFill/>
          <a:ln>
            <a:noFill/>
          </a:ln>
        </p:spPr>
        <p:txBody>
          <a:bodyPr spcFirstLastPara="1" wrap="square" lIns="0" tIns="0" rIns="0" bIns="0" anchor="t" anchorCtr="0">
            <a:spAutoFit/>
          </a:bodyPr>
          <a:lstStyle/>
          <a:p>
            <a:r>
              <a:rPr lang="en-US" sz="2800" b="1" dirty="0">
                <a:solidFill>
                  <a:srgbClr val="557642"/>
                </a:solidFill>
                <a:latin typeface="Cabin" panose="020B0604020202020204" charset="0"/>
              </a:rPr>
              <a:t>5. </a:t>
            </a:r>
            <a:r>
              <a:rPr lang="en-US" sz="2800" dirty="0">
                <a:solidFill>
                  <a:schemeClr val="tx1"/>
                </a:solidFill>
                <a:latin typeface="Cabin" panose="020B0604020202020204" charset="0"/>
              </a:rPr>
              <a:t>They lost all of their ________ because of the volcanic eruption.</a:t>
            </a:r>
          </a:p>
        </p:txBody>
      </p:sp>
      <p:sp>
        <p:nvSpPr>
          <p:cNvPr id="74" name="Google Shape;349;p20"/>
          <p:cNvSpPr txBox="1"/>
          <p:nvPr/>
        </p:nvSpPr>
        <p:spPr>
          <a:xfrm>
            <a:off x="4197644" y="2483554"/>
            <a:ext cx="3247951" cy="603242"/>
          </a:xfrm>
          <a:prstGeom prst="rect">
            <a:avLst/>
          </a:prstGeom>
          <a:noFill/>
          <a:ln>
            <a:noFill/>
          </a:ln>
        </p:spPr>
        <p:txBody>
          <a:bodyPr spcFirstLastPara="1" wrap="square" lIns="0" tIns="0" rIns="0" bIns="0" anchor="t" anchorCtr="0">
            <a:spAutoFit/>
          </a:bodyPr>
          <a:lstStyle/>
          <a:p>
            <a:pPr lvl="0" algn="ctr">
              <a:lnSpc>
                <a:spcPct val="140005"/>
              </a:lnSpc>
            </a:pPr>
            <a:r>
              <a:rPr lang="en-US" sz="2800" b="1" dirty="0">
                <a:solidFill>
                  <a:srgbClr val="557642"/>
                </a:solidFill>
                <a:latin typeface="Courgette"/>
                <a:ea typeface="Courgette"/>
                <a:cs typeface="Courgette"/>
                <a:sym typeface="Courgette"/>
              </a:rPr>
              <a:t>property</a:t>
            </a:r>
          </a:p>
        </p:txBody>
      </p:sp>
      <p:grpSp>
        <p:nvGrpSpPr>
          <p:cNvPr id="75" name="Google Shape;335;p20"/>
          <p:cNvGrpSpPr/>
          <p:nvPr/>
        </p:nvGrpSpPr>
        <p:grpSpPr>
          <a:xfrm>
            <a:off x="7420479" y="3709420"/>
            <a:ext cx="1337405" cy="1301869"/>
            <a:chOff x="0" y="0"/>
            <a:chExt cx="812800" cy="812800"/>
          </a:xfrm>
        </p:grpSpPr>
        <p:sp>
          <p:nvSpPr>
            <p:cNvPr id="76" name="Google Shape;33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7" name="Google Shape;33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8" name="Google Shape;338;p20"/>
          <p:cNvGrpSpPr/>
          <p:nvPr/>
        </p:nvGrpSpPr>
        <p:grpSpPr>
          <a:xfrm>
            <a:off x="7372855" y="3647508"/>
            <a:ext cx="1337405" cy="1301869"/>
            <a:chOff x="0" y="0"/>
            <a:chExt cx="812800" cy="812800"/>
          </a:xfrm>
        </p:grpSpPr>
        <p:sp>
          <p:nvSpPr>
            <p:cNvPr id="79" name="Google Shape;339;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0" name="Google Shape;340;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1" name="Google Shape;356;p20"/>
          <p:cNvSpPr/>
          <p:nvPr/>
        </p:nvSpPr>
        <p:spPr>
          <a:xfrm>
            <a:off x="7380754" y="3654971"/>
            <a:ext cx="1320892" cy="1285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9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76"/>
        <p:cNvGrpSpPr/>
        <p:nvPr/>
      </p:nvGrpSpPr>
      <p:grpSpPr>
        <a:xfrm>
          <a:off x="0" y="0"/>
          <a:ext cx="0" cy="0"/>
          <a:chOff x="0" y="0"/>
          <a:chExt cx="0" cy="0"/>
        </a:xfrm>
      </p:grpSpPr>
      <p:grpSp>
        <p:nvGrpSpPr>
          <p:cNvPr id="177" name="Google Shape;177;p15"/>
          <p:cNvGrpSpPr/>
          <p:nvPr/>
        </p:nvGrpSpPr>
        <p:grpSpPr>
          <a:xfrm>
            <a:off x="3068547" y="253963"/>
            <a:ext cx="3143250" cy="3143250"/>
            <a:chOff x="0" y="0"/>
            <a:chExt cx="808669" cy="808669"/>
          </a:xfrm>
        </p:grpSpPr>
        <p:sp>
          <p:nvSpPr>
            <p:cNvPr id="178" name="Google Shape;178;p15"/>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9" name="Google Shape;179;p15"/>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80" name="Google Shape;180;p15"/>
          <p:cNvSpPr/>
          <p:nvPr/>
        </p:nvSpPr>
        <p:spPr>
          <a:xfrm>
            <a:off x="-500075" y="-1133950"/>
            <a:ext cx="10835640" cy="741385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81" name="Google Shape;181;p15"/>
          <p:cNvGrpSpPr/>
          <p:nvPr/>
        </p:nvGrpSpPr>
        <p:grpSpPr>
          <a:xfrm>
            <a:off x="2511988" y="3004066"/>
            <a:ext cx="4202988" cy="1869053"/>
            <a:chOff x="0" y="-38100"/>
            <a:chExt cx="5933379" cy="2638552"/>
          </a:xfrm>
        </p:grpSpPr>
        <p:sp>
          <p:nvSpPr>
            <p:cNvPr id="182" name="Google Shape;182;p15"/>
            <p:cNvSpPr/>
            <p:nvPr/>
          </p:nvSpPr>
          <p:spPr>
            <a:xfrm>
              <a:off x="0" y="0"/>
              <a:ext cx="5933379" cy="2600452"/>
            </a:xfrm>
            <a:custGeom>
              <a:avLst/>
              <a:gdLst/>
              <a:ahLst/>
              <a:cxnLst/>
              <a:rect l="l" t="t" r="r" b="b"/>
              <a:pathLst>
                <a:path w="5933379" h="2600452" extrusionOk="0">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3" name="Google Shape;183;p15"/>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84" name="Google Shape;184;p15"/>
          <p:cNvGrpSpPr/>
          <p:nvPr/>
        </p:nvGrpSpPr>
        <p:grpSpPr>
          <a:xfrm>
            <a:off x="2429025" y="2933885"/>
            <a:ext cx="4210758" cy="1869053"/>
            <a:chOff x="0" y="-38100"/>
            <a:chExt cx="5944348" cy="2638552"/>
          </a:xfrm>
        </p:grpSpPr>
        <p:sp>
          <p:nvSpPr>
            <p:cNvPr id="185" name="Google Shape;185;p15"/>
            <p:cNvSpPr/>
            <p:nvPr/>
          </p:nvSpPr>
          <p:spPr>
            <a:xfrm>
              <a:off x="0" y="0"/>
              <a:ext cx="5944348" cy="2600452"/>
            </a:xfrm>
            <a:custGeom>
              <a:avLst/>
              <a:gdLst/>
              <a:ahLst/>
              <a:cxnLst/>
              <a:rect l="l" t="t" r="r" b="b"/>
              <a:pathLst>
                <a:path w="5944348" h="2600452" extrusionOk="0">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6" name="Google Shape;186;p15"/>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87" name="Google Shape;187;p15"/>
          <p:cNvGrpSpPr/>
          <p:nvPr/>
        </p:nvGrpSpPr>
        <p:grpSpPr>
          <a:xfrm>
            <a:off x="2992347" y="177763"/>
            <a:ext cx="3143250" cy="3143250"/>
            <a:chOff x="0" y="0"/>
            <a:chExt cx="808669" cy="808669"/>
          </a:xfrm>
        </p:grpSpPr>
        <p:sp>
          <p:nvSpPr>
            <p:cNvPr id="188" name="Google Shape;188;p15"/>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9" name="Google Shape;189;p15"/>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90" name="Google Shape;190;p15"/>
          <p:cNvSpPr txBox="1"/>
          <p:nvPr/>
        </p:nvSpPr>
        <p:spPr>
          <a:xfrm>
            <a:off x="2620173" y="3412514"/>
            <a:ext cx="3903655" cy="629724"/>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400" b="0" i="0" u="none" strike="noStrike" cap="none" dirty="0">
                <a:solidFill>
                  <a:srgbClr val="186AB4"/>
                </a:solidFill>
                <a:latin typeface="Chewy"/>
                <a:ea typeface="Chewy"/>
                <a:cs typeface="Chewy"/>
                <a:sym typeface="Chewy"/>
              </a:rPr>
              <a:t>PRONUNCIATION</a:t>
            </a:r>
            <a:endParaRPr sz="500" dirty="0"/>
          </a:p>
        </p:txBody>
      </p:sp>
      <p:sp>
        <p:nvSpPr>
          <p:cNvPr id="191" name="Google Shape;191;p15"/>
          <p:cNvSpPr txBox="1"/>
          <p:nvPr/>
        </p:nvSpPr>
        <p:spPr>
          <a:xfrm>
            <a:off x="3375449" y="4001040"/>
            <a:ext cx="2393100" cy="707886"/>
          </a:xfrm>
          <a:prstGeom prst="rect">
            <a:avLst/>
          </a:prstGeom>
          <a:noFill/>
          <a:ln>
            <a:noFill/>
          </a:ln>
        </p:spPr>
        <p:txBody>
          <a:bodyPr spcFirstLastPara="1" wrap="square" lIns="0" tIns="0" rIns="0" bIns="0" anchor="t" anchorCtr="0">
            <a:spAutoFit/>
          </a:bodyPr>
          <a:lstStyle/>
          <a:p>
            <a:pPr lvl="0" algn="ctr">
              <a:lnSpc>
                <a:spcPct val="115000"/>
              </a:lnSpc>
            </a:pPr>
            <a:r>
              <a:rPr lang="en-US" sz="2000" dirty="0">
                <a:solidFill>
                  <a:srgbClr val="186AB4"/>
                </a:solidFill>
                <a:latin typeface="Cabin"/>
                <a:ea typeface="Cabin"/>
                <a:cs typeface="Cabin"/>
                <a:sym typeface="Cabin"/>
              </a:rPr>
              <a:t>Stress in words ending in -al and -</a:t>
            </a:r>
            <a:r>
              <a:rPr lang="en-US" sz="2000" dirty="0" err="1">
                <a:solidFill>
                  <a:srgbClr val="186AB4"/>
                </a:solidFill>
                <a:latin typeface="Cabin"/>
                <a:ea typeface="Cabin"/>
                <a:cs typeface="Cabin"/>
                <a:sym typeface="Cabin"/>
              </a:rPr>
              <a:t>ous</a:t>
            </a:r>
            <a:endParaRPr lang="en-US" sz="2000" dirty="0">
              <a:solidFill>
                <a:srgbClr val="186AB4"/>
              </a:solidFill>
              <a:latin typeface="Cabin"/>
              <a:ea typeface="Cabin"/>
              <a:cs typeface="Cabin"/>
              <a:sym typeface="Cabin"/>
            </a:endParaRPr>
          </a:p>
        </p:txBody>
      </p:sp>
      <p:pic>
        <p:nvPicPr>
          <p:cNvPr id="192" name="Google Shape;192;p15"/>
          <p:cNvPicPr preferRelativeResize="0"/>
          <p:nvPr/>
        </p:nvPicPr>
        <p:blipFill>
          <a:blip r:embed="rId4">
            <a:alphaModFix/>
          </a:blip>
          <a:stretch>
            <a:fillRect/>
          </a:stretch>
        </p:blipFill>
        <p:spPr>
          <a:xfrm>
            <a:off x="3031199" y="208600"/>
            <a:ext cx="3081600" cy="30816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08"/>
        <p:cNvGrpSpPr/>
        <p:nvPr/>
      </p:nvGrpSpPr>
      <p:grpSpPr>
        <a:xfrm>
          <a:off x="0" y="0"/>
          <a:ext cx="0" cy="0"/>
          <a:chOff x="0" y="0"/>
          <a:chExt cx="0" cy="0"/>
        </a:xfrm>
      </p:grpSpPr>
      <p:sp>
        <p:nvSpPr>
          <p:cNvPr id="42" name="Google Shape;362;p21"/>
          <p:cNvSpPr/>
          <p:nvPr/>
        </p:nvSpPr>
        <p:spPr>
          <a:xfrm>
            <a:off x="-634704" y="-702780"/>
            <a:ext cx="10195560" cy="697590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5">
              <a:alphaModFix/>
            </a:blip>
            <a:stretch>
              <a:fillRect/>
            </a:stretch>
          </a:blipFill>
          <a:ln>
            <a:noFill/>
          </a:ln>
        </p:spPr>
      </p:sp>
      <p:grpSp>
        <p:nvGrpSpPr>
          <p:cNvPr id="310" name="Google Shape;310;p20"/>
          <p:cNvGrpSpPr/>
          <p:nvPr/>
        </p:nvGrpSpPr>
        <p:grpSpPr>
          <a:xfrm>
            <a:off x="394821" y="2025744"/>
            <a:ext cx="4326837" cy="2701281"/>
            <a:chOff x="0" y="-38100"/>
            <a:chExt cx="2552435" cy="3138197"/>
          </a:xfrm>
        </p:grpSpPr>
        <p:sp>
          <p:nvSpPr>
            <p:cNvPr id="311"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2"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3" name="Google Shape;313;p20"/>
          <p:cNvGrpSpPr/>
          <p:nvPr/>
        </p:nvGrpSpPr>
        <p:grpSpPr>
          <a:xfrm>
            <a:off x="373208" y="1957991"/>
            <a:ext cx="4292578" cy="2637456"/>
            <a:chOff x="0" y="-38100"/>
            <a:chExt cx="2532225" cy="3138197"/>
          </a:xfrm>
        </p:grpSpPr>
        <p:sp>
          <p:nvSpPr>
            <p:cNvPr id="314"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5"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28" name="Google Shape;328;p20"/>
          <p:cNvGrpSpPr/>
          <p:nvPr/>
        </p:nvGrpSpPr>
        <p:grpSpPr>
          <a:xfrm>
            <a:off x="3109789" y="3592879"/>
            <a:ext cx="1390040" cy="139004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1" name="Google Shape;331;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4" name="Google Shape;33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352" name="Google Shape;352;p20"/>
          <p:cNvSpPr txBox="1"/>
          <p:nvPr/>
        </p:nvSpPr>
        <p:spPr>
          <a:xfrm>
            <a:off x="587645" y="2418496"/>
            <a:ext cx="3875431" cy="1723549"/>
          </a:xfrm>
          <a:prstGeom prst="rect">
            <a:avLst/>
          </a:prstGeom>
          <a:noFill/>
          <a:ln>
            <a:noFill/>
          </a:ln>
        </p:spPr>
        <p:txBody>
          <a:bodyPr spcFirstLastPara="1" wrap="square" lIns="0" tIns="0" rIns="0" bIns="0" anchor="t" anchorCtr="0">
            <a:spAutoFit/>
          </a:bodyPr>
          <a:lstStyle/>
          <a:p>
            <a:r>
              <a:rPr lang="en-US" sz="2800" dirty="0">
                <a:solidFill>
                  <a:schemeClr val="tx1"/>
                </a:solidFill>
                <a:latin typeface="Cabin" panose="020B0604020202020204" charset="0"/>
              </a:rPr>
              <a:t>music</a:t>
            </a:r>
            <a:r>
              <a:rPr lang="en-US" sz="2800" b="1" dirty="0">
                <a:solidFill>
                  <a:schemeClr val="tx1"/>
                </a:solidFill>
                <a:latin typeface="Cabin" panose="020B0604020202020204" charset="0"/>
              </a:rPr>
              <a:t>al</a:t>
            </a:r>
          </a:p>
          <a:p>
            <a:r>
              <a:rPr lang="en-US" sz="2800" dirty="0">
                <a:solidFill>
                  <a:schemeClr val="tx1"/>
                </a:solidFill>
              </a:rPr>
              <a:t>nation</a:t>
            </a:r>
            <a:r>
              <a:rPr lang="en-US" sz="2800" b="1" dirty="0">
                <a:solidFill>
                  <a:schemeClr val="tx1"/>
                </a:solidFill>
              </a:rPr>
              <a:t>al	</a:t>
            </a:r>
          </a:p>
          <a:p>
            <a:r>
              <a:rPr lang="en-US" sz="2800" dirty="0">
                <a:solidFill>
                  <a:schemeClr val="tx1"/>
                </a:solidFill>
              </a:rPr>
              <a:t>practic</a:t>
            </a:r>
            <a:r>
              <a:rPr lang="en-US" sz="2800" b="1" dirty="0">
                <a:solidFill>
                  <a:schemeClr val="tx1"/>
                </a:solidFill>
              </a:rPr>
              <a:t>al</a:t>
            </a:r>
          </a:p>
          <a:p>
            <a:r>
              <a:rPr lang="en-US" sz="2800" dirty="0">
                <a:solidFill>
                  <a:schemeClr val="tx1"/>
                </a:solidFill>
              </a:rPr>
              <a:t>person</a:t>
            </a:r>
            <a:r>
              <a:rPr lang="en-US" sz="2800" b="1" dirty="0">
                <a:solidFill>
                  <a:schemeClr val="tx1"/>
                </a:solidFill>
              </a:rPr>
              <a:t>al</a:t>
            </a:r>
            <a:r>
              <a:rPr lang="en-US" sz="2800" dirty="0">
                <a:solidFill>
                  <a:schemeClr val="tx1"/>
                </a:solidFill>
                <a:latin typeface="Cabin" panose="020B0604020202020204" charset="0"/>
              </a:rPr>
              <a:t> </a:t>
            </a:r>
          </a:p>
        </p:txBody>
      </p:sp>
      <p:sp>
        <p:nvSpPr>
          <p:cNvPr id="355" name="Google Shape;355;p20"/>
          <p:cNvSpPr/>
          <p:nvPr/>
        </p:nvSpPr>
        <p:spPr>
          <a:xfrm>
            <a:off x="3112573" y="3595665"/>
            <a:ext cx="1308272" cy="130826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l="-8630" t="-2783" b="-5847"/>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57" name="Google Shape;316;p20"/>
          <p:cNvGrpSpPr/>
          <p:nvPr/>
        </p:nvGrpSpPr>
        <p:grpSpPr>
          <a:xfrm>
            <a:off x="373209" y="211951"/>
            <a:ext cx="8323232" cy="1595769"/>
            <a:chOff x="0" y="-38100"/>
            <a:chExt cx="2552435" cy="3138197"/>
          </a:xfrm>
        </p:grpSpPr>
        <p:sp>
          <p:nvSpPr>
            <p:cNvPr id="58"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1" name="Google Shape;313;p20"/>
          <p:cNvGrpSpPr/>
          <p:nvPr/>
        </p:nvGrpSpPr>
        <p:grpSpPr>
          <a:xfrm>
            <a:off x="373674" y="116770"/>
            <a:ext cx="8200867" cy="1625389"/>
            <a:chOff x="0" y="-38100"/>
            <a:chExt cx="2532225" cy="3357438"/>
          </a:xfrm>
        </p:grpSpPr>
        <p:sp>
          <p:nvSpPr>
            <p:cNvPr id="52"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 name="Google Shape;315;p20"/>
            <p:cNvSpPr txBox="1"/>
            <p:nvPr/>
          </p:nvSpPr>
          <p:spPr>
            <a:xfrm>
              <a:off x="0" y="-38100"/>
              <a:ext cx="2532225" cy="33574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48" name="Google Shape;348;p20"/>
          <p:cNvSpPr txBox="1"/>
          <p:nvPr/>
        </p:nvSpPr>
        <p:spPr>
          <a:xfrm>
            <a:off x="602788" y="297148"/>
            <a:ext cx="7720576" cy="947952"/>
          </a:xfrm>
          <a:prstGeom prst="rect">
            <a:avLst/>
          </a:prstGeom>
          <a:noFill/>
          <a:ln>
            <a:noFill/>
          </a:ln>
        </p:spPr>
        <p:txBody>
          <a:bodyPr spcFirstLastPara="1" wrap="square" lIns="0" tIns="0" rIns="0" bIns="0" anchor="t" anchorCtr="0">
            <a:spAutoFit/>
          </a:bodyPr>
          <a:lstStyle/>
          <a:p>
            <a:pPr lvl="0" algn="ctr">
              <a:lnSpc>
                <a:spcPct val="140005"/>
              </a:lnSpc>
            </a:pPr>
            <a:r>
              <a:rPr lang="en-US" sz="2200" b="1" dirty="0">
                <a:solidFill>
                  <a:srgbClr val="186AB4"/>
                </a:solidFill>
                <a:latin typeface="Courgette"/>
                <a:ea typeface="Courgette"/>
                <a:cs typeface="Courgette"/>
                <a:sym typeface="Courgette"/>
              </a:rPr>
              <a:t>Task 4: </a:t>
            </a:r>
            <a:r>
              <a:rPr lang="en-US" sz="2200" dirty="0">
                <a:solidFill>
                  <a:srgbClr val="186AB4"/>
                </a:solidFill>
                <a:latin typeface="Courgette"/>
                <a:ea typeface="Courgette"/>
                <a:cs typeface="Courgette"/>
                <a:sym typeface="Courgette"/>
              </a:rPr>
              <a:t>Listen and repeat the words. Pay attention to the word stress.</a:t>
            </a:r>
          </a:p>
        </p:txBody>
      </p:sp>
      <p:grpSp>
        <p:nvGrpSpPr>
          <p:cNvPr id="67" name="Google Shape;310;p20"/>
          <p:cNvGrpSpPr/>
          <p:nvPr/>
        </p:nvGrpSpPr>
        <p:grpSpPr>
          <a:xfrm>
            <a:off x="4898319" y="2093498"/>
            <a:ext cx="4011219" cy="2631888"/>
            <a:chOff x="0" y="-38100"/>
            <a:chExt cx="2552435" cy="3138197"/>
          </a:xfrm>
        </p:grpSpPr>
        <p:sp>
          <p:nvSpPr>
            <p:cNvPr id="68"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0" name="Google Shape;313;p20"/>
          <p:cNvGrpSpPr/>
          <p:nvPr/>
        </p:nvGrpSpPr>
        <p:grpSpPr>
          <a:xfrm>
            <a:off x="4876706" y="2025744"/>
            <a:ext cx="3979459" cy="2569703"/>
            <a:chOff x="0" y="-38100"/>
            <a:chExt cx="2532225" cy="3138197"/>
          </a:xfrm>
        </p:grpSpPr>
        <p:sp>
          <p:nvSpPr>
            <p:cNvPr id="71"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3" name="Google Shape;352;p20"/>
          <p:cNvSpPr txBox="1"/>
          <p:nvPr/>
        </p:nvSpPr>
        <p:spPr>
          <a:xfrm>
            <a:off x="5053812" y="2414944"/>
            <a:ext cx="3592740" cy="1723549"/>
          </a:xfrm>
          <a:prstGeom prst="rect">
            <a:avLst/>
          </a:prstGeom>
          <a:noFill/>
          <a:ln>
            <a:noFill/>
          </a:ln>
        </p:spPr>
        <p:txBody>
          <a:bodyPr spcFirstLastPara="1" wrap="square" lIns="0" tIns="0" rIns="0" bIns="0" anchor="t" anchorCtr="0">
            <a:spAutoFit/>
          </a:bodyPr>
          <a:lstStyle/>
          <a:p>
            <a:r>
              <a:rPr lang="en-US" sz="2800" dirty="0">
                <a:solidFill>
                  <a:srgbClr val="557642"/>
                </a:solidFill>
                <a:latin typeface="Cabin" panose="020B0604020202020204" charset="0"/>
              </a:rPr>
              <a:t>danger</a:t>
            </a:r>
            <a:r>
              <a:rPr lang="en-US" sz="2800" b="1" dirty="0">
                <a:solidFill>
                  <a:srgbClr val="557642"/>
                </a:solidFill>
                <a:latin typeface="Cabin" panose="020B0604020202020204" charset="0"/>
              </a:rPr>
              <a:t>ous</a:t>
            </a:r>
          </a:p>
          <a:p>
            <a:r>
              <a:rPr lang="en-US" sz="2800" dirty="0">
                <a:solidFill>
                  <a:srgbClr val="557642"/>
                </a:solidFill>
                <a:latin typeface="Cabin" panose="020B0604020202020204" charset="0"/>
              </a:rPr>
              <a:t>humor</a:t>
            </a:r>
            <a:r>
              <a:rPr lang="en-US" sz="2800" b="1" dirty="0">
                <a:solidFill>
                  <a:srgbClr val="557642"/>
                </a:solidFill>
                <a:latin typeface="Cabin" panose="020B0604020202020204" charset="0"/>
              </a:rPr>
              <a:t>ous</a:t>
            </a:r>
          </a:p>
          <a:p>
            <a:r>
              <a:rPr lang="en-US" sz="2800" dirty="0">
                <a:solidFill>
                  <a:srgbClr val="557642"/>
                </a:solidFill>
                <a:latin typeface="Cabin" panose="020B0604020202020204" charset="0"/>
              </a:rPr>
              <a:t>poison</a:t>
            </a:r>
            <a:r>
              <a:rPr lang="en-US" sz="2800" b="1" dirty="0">
                <a:solidFill>
                  <a:srgbClr val="557642"/>
                </a:solidFill>
                <a:latin typeface="Cabin" panose="020B0604020202020204" charset="0"/>
              </a:rPr>
              <a:t>ous</a:t>
            </a:r>
            <a:r>
              <a:rPr lang="en-US" sz="2800" dirty="0">
                <a:solidFill>
                  <a:srgbClr val="557642"/>
                </a:solidFill>
                <a:latin typeface="Cabin" panose="020B0604020202020204" charset="0"/>
              </a:rPr>
              <a:t> </a:t>
            </a:r>
          </a:p>
          <a:p>
            <a:r>
              <a:rPr lang="en-US" sz="2800" dirty="0">
                <a:solidFill>
                  <a:srgbClr val="557642"/>
                </a:solidFill>
                <a:latin typeface="Cabin" panose="020B0604020202020204" charset="0"/>
              </a:rPr>
              <a:t>marvel</a:t>
            </a:r>
            <a:r>
              <a:rPr lang="en-US" sz="2800" b="1" dirty="0">
                <a:solidFill>
                  <a:srgbClr val="557642"/>
                </a:solidFill>
                <a:latin typeface="Cabin" panose="020B0604020202020204" charset="0"/>
              </a:rPr>
              <a:t>ous </a:t>
            </a:r>
          </a:p>
        </p:txBody>
      </p:sp>
      <p:grpSp>
        <p:nvGrpSpPr>
          <p:cNvPr id="75" name="Google Shape;335;p20"/>
          <p:cNvGrpSpPr/>
          <p:nvPr/>
        </p:nvGrpSpPr>
        <p:grpSpPr>
          <a:xfrm>
            <a:off x="7420479" y="3709420"/>
            <a:ext cx="1337405" cy="1301869"/>
            <a:chOff x="0" y="0"/>
            <a:chExt cx="812800" cy="812800"/>
          </a:xfrm>
        </p:grpSpPr>
        <p:sp>
          <p:nvSpPr>
            <p:cNvPr id="76" name="Google Shape;33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7" name="Google Shape;33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8" name="Google Shape;338;p20"/>
          <p:cNvGrpSpPr/>
          <p:nvPr/>
        </p:nvGrpSpPr>
        <p:grpSpPr>
          <a:xfrm>
            <a:off x="7372855" y="3647508"/>
            <a:ext cx="1337405" cy="1301869"/>
            <a:chOff x="0" y="0"/>
            <a:chExt cx="812800" cy="812800"/>
          </a:xfrm>
        </p:grpSpPr>
        <p:sp>
          <p:nvSpPr>
            <p:cNvPr id="79" name="Google Shape;339;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0" name="Google Shape;340;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1" name="Google Shape;356;p20"/>
          <p:cNvSpPr/>
          <p:nvPr/>
        </p:nvSpPr>
        <p:spPr>
          <a:xfrm>
            <a:off x="7380754" y="3654971"/>
            <a:ext cx="1320892" cy="1285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44" name="Track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16819" y="829693"/>
            <a:ext cx="609600" cy="609600"/>
          </a:xfrm>
          <a:prstGeom prst="rect">
            <a:avLst/>
          </a:prstGeom>
        </p:spPr>
      </p:pic>
    </p:spTree>
    <p:extLst>
      <p:ext uri="{BB962C8B-B14F-4D97-AF65-F5344CB8AC3E}">
        <p14:creationId xmlns:p14="http://schemas.microsoft.com/office/powerpoint/2010/main" val="2588491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11"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38" name="Google Shape;405;p23"/>
          <p:cNvSpPr/>
          <p:nvPr/>
        </p:nvSpPr>
        <p:spPr>
          <a:xfrm flipH="1">
            <a:off x="-849565" y="-1455200"/>
            <a:ext cx="10149840" cy="6944627"/>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5"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2" name="Google Shape;392;p22"/>
          <p:cNvSpPr txBox="1"/>
          <p:nvPr/>
        </p:nvSpPr>
        <p:spPr>
          <a:xfrm>
            <a:off x="6684592" y="2747015"/>
            <a:ext cx="1975184" cy="646331"/>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000" b="0" i="0" u="none" strike="noStrike" cap="none" dirty="0">
                <a:solidFill>
                  <a:srgbClr val="557642"/>
                </a:solidFill>
                <a:latin typeface="Courgette"/>
                <a:ea typeface="Courgette"/>
                <a:cs typeface="Courgette"/>
                <a:sym typeface="Courgette"/>
              </a:rPr>
              <a:t>Unit 9</a:t>
            </a:r>
            <a:endParaRPr sz="3000" dirty="0">
              <a:solidFill>
                <a:srgbClr val="557642"/>
              </a:solidFill>
            </a:endParaRPr>
          </a:p>
        </p:txBody>
      </p:sp>
      <p:sp>
        <p:nvSpPr>
          <p:cNvPr id="393" name="Google Shape;393;p22"/>
          <p:cNvSpPr txBox="1"/>
          <p:nvPr/>
        </p:nvSpPr>
        <p:spPr>
          <a:xfrm>
            <a:off x="6684592" y="3388735"/>
            <a:ext cx="2057554" cy="849463"/>
          </a:xfrm>
          <a:prstGeom prst="rect">
            <a:avLst/>
          </a:prstGeom>
          <a:noFill/>
          <a:ln>
            <a:noFill/>
          </a:ln>
        </p:spPr>
        <p:txBody>
          <a:bodyPr spcFirstLastPara="1" wrap="square" lIns="0" tIns="0" rIns="0" bIns="0" anchor="t" anchorCtr="0">
            <a:spAutoFit/>
          </a:bodyPr>
          <a:lstStyle/>
          <a:p>
            <a:pPr lvl="1" algn="ctr">
              <a:lnSpc>
                <a:spcPct val="115000"/>
              </a:lnSpc>
            </a:pPr>
            <a:r>
              <a:rPr lang="en-US" sz="2400" dirty="0">
                <a:solidFill>
                  <a:srgbClr val="557642"/>
                </a:solidFill>
                <a:latin typeface="Cabin"/>
                <a:ea typeface="Cabin"/>
                <a:cs typeface="Cabin"/>
                <a:sym typeface="Cabin"/>
              </a:rPr>
              <a:t>Natural</a:t>
            </a:r>
          </a:p>
          <a:p>
            <a:pPr lvl="1" algn="ctr">
              <a:lnSpc>
                <a:spcPct val="115000"/>
              </a:lnSpc>
            </a:pPr>
            <a:r>
              <a:rPr lang="en-US" sz="2400" dirty="0">
                <a:solidFill>
                  <a:srgbClr val="557642"/>
                </a:solidFill>
                <a:latin typeface="Cabin"/>
                <a:ea typeface="Cabin"/>
                <a:cs typeface="Cabin"/>
                <a:sym typeface="Cabin"/>
              </a:rPr>
              <a:t>disasters </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00" name="Google Shape;400;p22"/>
          <p:cNvSpPr/>
          <p:nvPr/>
        </p:nvSpPr>
        <p:spPr>
          <a:xfrm>
            <a:off x="6703500" y="713099"/>
            <a:ext cx="1890616" cy="189060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t="-4533" r="-453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aphicFrame>
        <p:nvGraphicFramePr>
          <p:cNvPr id="19" name="Table 18"/>
          <p:cNvGraphicFramePr>
            <a:graphicFrameLocks noGrp="1"/>
          </p:cNvGraphicFramePr>
          <p:nvPr>
            <p:extLst>
              <p:ext uri="{D42A27DB-BD31-4B8C-83A1-F6EECF244321}">
                <p14:modId xmlns:p14="http://schemas.microsoft.com/office/powerpoint/2010/main" val="4144372898"/>
              </p:ext>
            </p:extLst>
          </p:nvPr>
        </p:nvGraphicFramePr>
        <p:xfrm>
          <a:off x="1393104" y="1626488"/>
          <a:ext cx="3858460" cy="3055620"/>
        </p:xfrm>
        <a:graphic>
          <a:graphicData uri="http://schemas.openxmlformats.org/drawingml/2006/table">
            <a:tbl>
              <a:tblPr bandRow="1">
                <a:tableStyleId>{616DA210-FB5B-4158-B5E0-FEB733F419BA}</a:tableStyleId>
              </a:tblPr>
              <a:tblGrid>
                <a:gridCol w="1929230">
                  <a:extLst>
                    <a:ext uri="{9D8B030D-6E8A-4147-A177-3AD203B41FA5}">
                      <a16:colId xmlns:a16="http://schemas.microsoft.com/office/drawing/2014/main" val="178702658"/>
                    </a:ext>
                  </a:extLst>
                </a:gridCol>
                <a:gridCol w="1929230">
                  <a:extLst>
                    <a:ext uri="{9D8B030D-6E8A-4147-A177-3AD203B41FA5}">
                      <a16:colId xmlns:a16="http://schemas.microsoft.com/office/drawing/2014/main" val="1363729389"/>
                    </a:ext>
                  </a:extLst>
                </a:gridCol>
              </a:tblGrid>
              <a:tr h="457200">
                <a:tc>
                  <a:txBody>
                    <a:bodyPr/>
                    <a:lstStyle/>
                    <a:p>
                      <a:pPr algn="ctr">
                        <a:spcAft>
                          <a:spcPts val="0"/>
                        </a:spcAft>
                      </a:pPr>
                      <a:r>
                        <a:rPr lang="en-US" sz="2400" b="1" dirty="0">
                          <a:effectLst/>
                          <a:latin typeface="Courgette" panose="020B0604020202020204" charset="0"/>
                          <a:ea typeface="+mn-ea"/>
                        </a:rPr>
                        <a:t>A</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1" dirty="0">
                          <a:effectLst/>
                          <a:latin typeface="Courgette" panose="020B0604020202020204" charset="0"/>
                        </a:rPr>
                        <a:t>B</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899475"/>
                  </a:ext>
                </a:extLst>
              </a:tr>
              <a:tr h="457200">
                <a:tc>
                  <a:txBody>
                    <a:bodyPr/>
                    <a:lstStyle/>
                    <a:p>
                      <a:pPr marL="144145" indent="-144145">
                        <a:spcAft>
                          <a:spcPts val="0"/>
                        </a:spcAft>
                      </a:pPr>
                      <a:r>
                        <a:rPr lang="en-US" sz="2400" dirty="0">
                          <a:effectLst/>
                          <a:latin typeface="Courgette" panose="020B0604020202020204" charset="0"/>
                        </a:rPr>
                        <a:t>1. </a:t>
                      </a:r>
                      <a:r>
                        <a:rPr lang="en-US" sz="2400" kern="1200" dirty="0">
                          <a:effectLst/>
                          <a:latin typeface="Courgette" panose="020B0604020202020204" charset="0"/>
                        </a:rPr>
                        <a:t>Destroy</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36037"/>
                  </a:ext>
                </a:extLst>
              </a:tr>
              <a:tr h="457200">
                <a:tc>
                  <a:txBody>
                    <a:bodyPr/>
                    <a:lstStyle/>
                    <a:p>
                      <a:pPr marL="144145" indent="-144145">
                        <a:spcAft>
                          <a:spcPts val="0"/>
                        </a:spcAft>
                      </a:pPr>
                      <a:r>
                        <a:rPr lang="en-US" sz="2400" dirty="0">
                          <a:effectLst/>
                          <a:latin typeface="Courgette" panose="020B0604020202020204" charset="0"/>
                        </a:rPr>
                        <a:t>2. </a:t>
                      </a:r>
                      <a:r>
                        <a:rPr lang="en-US" sz="2400" kern="1200" dirty="0">
                          <a:effectLst/>
                          <a:latin typeface="Courgette" panose="020B0604020202020204" charset="0"/>
                        </a:rPr>
                        <a:t>Erupt</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989348"/>
                  </a:ext>
                </a:extLst>
              </a:tr>
              <a:tr h="457200">
                <a:tc>
                  <a:txBody>
                    <a:bodyPr/>
                    <a:lstStyle/>
                    <a:p>
                      <a:pPr marL="144145" indent="-144145">
                        <a:spcAft>
                          <a:spcPts val="0"/>
                        </a:spcAft>
                      </a:pPr>
                      <a:r>
                        <a:rPr lang="en-US" sz="2400" dirty="0">
                          <a:effectLst/>
                          <a:latin typeface="Courgette" panose="020B0604020202020204" charset="0"/>
                        </a:rPr>
                        <a:t>3.</a:t>
                      </a:r>
                      <a:r>
                        <a:rPr lang="en-US" sz="2400" baseline="0" dirty="0">
                          <a:effectLst/>
                          <a:latin typeface="Courgette" panose="020B0604020202020204" charset="0"/>
                        </a:rPr>
                        <a:t> Warn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a:effectLst/>
                          <a:latin typeface="Courgette" panose="020B0604020202020204" charset="0"/>
                          <a:ea typeface="Times New Roman" panose="02020603050405020304" pitchFamily="18" charset="0"/>
                        </a:rPr>
                        <a:t> </a:t>
                      </a: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713314"/>
                  </a:ext>
                </a:extLst>
              </a:tr>
              <a:tr h="457200">
                <a:tc>
                  <a:txBody>
                    <a:bodyPr/>
                    <a:lstStyle/>
                    <a:p>
                      <a:pPr marL="144145" indent="-144145">
                        <a:spcAft>
                          <a:spcPts val="0"/>
                        </a:spcAft>
                      </a:pPr>
                      <a:r>
                        <a:rPr lang="en-US" sz="2400" dirty="0">
                          <a:effectLst/>
                          <a:latin typeface="Courgette" panose="020B0604020202020204" charset="0"/>
                        </a:rPr>
                        <a:t>4. </a:t>
                      </a:r>
                      <a:r>
                        <a:rPr lang="en-US" sz="2400" kern="1200" dirty="0">
                          <a:effectLst/>
                          <a:latin typeface="Courgette" panose="020B0604020202020204" charset="0"/>
                        </a:rPr>
                        <a:t>Predict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327387"/>
                  </a:ext>
                </a:extLst>
              </a:tr>
              <a:tr h="457200">
                <a:tc>
                  <a:txBody>
                    <a:bodyPr/>
                    <a:lstStyle/>
                    <a:p>
                      <a:pPr marL="144145" indent="-144145">
                        <a:spcAft>
                          <a:spcPts val="0"/>
                        </a:spcAft>
                      </a:pPr>
                      <a:r>
                        <a:rPr lang="en-US" sz="2400" dirty="0">
                          <a:effectLst/>
                          <a:latin typeface="Courgette" panose="020B0604020202020204" charset="0"/>
                        </a:rPr>
                        <a:t>5. </a:t>
                      </a:r>
                      <a:r>
                        <a:rPr lang="en-US" sz="2400" kern="1200" dirty="0">
                          <a:effectLst/>
                          <a:latin typeface="Courgette" panose="020B0604020202020204" charset="0"/>
                        </a:rPr>
                        <a:t>Damage</a:t>
                      </a:r>
                      <a:r>
                        <a:rPr lang="en-US" sz="2400" kern="1200" baseline="0" dirty="0">
                          <a:effectLst/>
                          <a:latin typeface="Courgette" panose="020B0604020202020204" charset="0"/>
                        </a:rPr>
                        <a: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a:effectLst/>
                          <a:latin typeface="Courgette" panose="020B0604020202020204" charset="0"/>
                          <a:ea typeface="Times New Roman" panose="02020603050405020304" pitchFamily="18" charset="0"/>
                        </a:rPr>
                        <a:t> </a:t>
                      </a: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17684"/>
                  </a:ext>
                </a:extLst>
              </a:tr>
            </a:tbl>
          </a:graphicData>
        </a:graphic>
      </p:graphicFrame>
      <p:sp>
        <p:nvSpPr>
          <p:cNvPr id="3" name="Rectangle 2"/>
          <p:cNvSpPr/>
          <p:nvPr/>
        </p:nvSpPr>
        <p:spPr>
          <a:xfrm>
            <a:off x="501408" y="345765"/>
            <a:ext cx="5691016" cy="1126462"/>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1: </a:t>
            </a:r>
            <a:r>
              <a:rPr lang="en-US" sz="2400" dirty="0">
                <a:solidFill>
                  <a:srgbClr val="186AB4"/>
                </a:solidFill>
                <a:latin typeface="Courgette"/>
                <a:ea typeface="Courgette"/>
                <a:cs typeface="Courgette"/>
                <a:sym typeface="Courgette"/>
              </a:rPr>
              <a:t>In column B, write the noun forms of the verbs in column A.</a:t>
            </a:r>
          </a:p>
        </p:txBody>
      </p:sp>
      <p:sp>
        <p:nvSpPr>
          <p:cNvPr id="8" name="Rectangle 7"/>
          <p:cNvSpPr/>
          <p:nvPr/>
        </p:nvSpPr>
        <p:spPr>
          <a:xfrm>
            <a:off x="3322334" y="2160955"/>
            <a:ext cx="1733167"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Destruction</a:t>
            </a:r>
            <a:endParaRPr lang="en-US" sz="2400" dirty="0">
              <a:solidFill>
                <a:schemeClr val="tx1"/>
              </a:solidFill>
            </a:endParaRPr>
          </a:p>
        </p:txBody>
      </p:sp>
      <p:sp>
        <p:nvSpPr>
          <p:cNvPr id="33" name="Rectangle 32"/>
          <p:cNvSpPr/>
          <p:nvPr/>
        </p:nvSpPr>
        <p:spPr>
          <a:xfrm>
            <a:off x="3322334" y="2667037"/>
            <a:ext cx="1337226"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Eruption</a:t>
            </a:r>
          </a:p>
        </p:txBody>
      </p:sp>
      <p:sp>
        <p:nvSpPr>
          <p:cNvPr id="34" name="Rectangle 33"/>
          <p:cNvSpPr/>
          <p:nvPr/>
        </p:nvSpPr>
        <p:spPr>
          <a:xfrm>
            <a:off x="3322334" y="3154298"/>
            <a:ext cx="1362874"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Warning</a:t>
            </a:r>
          </a:p>
        </p:txBody>
      </p:sp>
      <p:sp>
        <p:nvSpPr>
          <p:cNvPr id="35" name="Rectangle 34"/>
          <p:cNvSpPr/>
          <p:nvPr/>
        </p:nvSpPr>
        <p:spPr>
          <a:xfrm>
            <a:off x="3322334" y="3690082"/>
            <a:ext cx="1558440"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Prediction</a:t>
            </a:r>
          </a:p>
        </p:txBody>
      </p:sp>
      <p:sp>
        <p:nvSpPr>
          <p:cNvPr id="36" name="Rectangle 35"/>
          <p:cNvSpPr/>
          <p:nvPr/>
        </p:nvSpPr>
        <p:spPr>
          <a:xfrm>
            <a:off x="3322334" y="4238198"/>
            <a:ext cx="1269899"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Damage</a:t>
            </a:r>
          </a:p>
        </p:txBody>
      </p:sp>
    </p:spTree>
    <p:extLst>
      <p:ext uri="{BB962C8B-B14F-4D97-AF65-F5344CB8AC3E}">
        <p14:creationId xmlns:p14="http://schemas.microsoft.com/office/powerpoint/2010/main" val="5558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96"/>
        <p:cNvGrpSpPr/>
        <p:nvPr/>
      </p:nvGrpSpPr>
      <p:grpSpPr>
        <a:xfrm>
          <a:off x="0" y="0"/>
          <a:ext cx="0" cy="0"/>
          <a:chOff x="0" y="0"/>
          <a:chExt cx="0" cy="0"/>
        </a:xfrm>
      </p:grpSpPr>
      <p:sp>
        <p:nvSpPr>
          <p:cNvPr id="197" name="Google Shape;197;p16"/>
          <p:cNvSpPr/>
          <p:nvPr/>
        </p:nvSpPr>
        <p:spPr>
          <a:xfrm>
            <a:off x="-447150" y="-1326100"/>
            <a:ext cx="10561320" cy="7226166"/>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98" name="Google Shape;198;p16"/>
          <p:cNvGrpSpPr/>
          <p:nvPr/>
        </p:nvGrpSpPr>
        <p:grpSpPr>
          <a:xfrm>
            <a:off x="1694734" y="1713590"/>
            <a:ext cx="2649488" cy="1178218"/>
            <a:chOff x="0" y="-38100"/>
            <a:chExt cx="5933379" cy="2638552"/>
          </a:xfrm>
        </p:grpSpPr>
        <p:sp>
          <p:nvSpPr>
            <p:cNvPr id="199" name="Google Shape;199;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0" name="Google Shape;200;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6"/>
          <p:cNvGrpSpPr/>
          <p:nvPr/>
        </p:nvGrpSpPr>
        <p:grpSpPr>
          <a:xfrm>
            <a:off x="4852077" y="1713590"/>
            <a:ext cx="2649488" cy="1178218"/>
            <a:chOff x="0" y="-38100"/>
            <a:chExt cx="5933379" cy="2638552"/>
          </a:xfrm>
        </p:grpSpPr>
        <p:sp>
          <p:nvSpPr>
            <p:cNvPr id="202" name="Google Shape;202;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3" name="Google Shape;203;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4" name="Google Shape;204;p16"/>
          <p:cNvGrpSpPr/>
          <p:nvPr/>
        </p:nvGrpSpPr>
        <p:grpSpPr>
          <a:xfrm>
            <a:off x="1694734" y="3197599"/>
            <a:ext cx="2649488" cy="1178218"/>
            <a:chOff x="0" y="-38100"/>
            <a:chExt cx="5933379" cy="2638552"/>
          </a:xfrm>
        </p:grpSpPr>
        <p:sp>
          <p:nvSpPr>
            <p:cNvPr id="205" name="Google Shape;205;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6" name="Google Shape;206;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7" name="Google Shape;207;p16"/>
          <p:cNvGrpSpPr/>
          <p:nvPr/>
        </p:nvGrpSpPr>
        <p:grpSpPr>
          <a:xfrm>
            <a:off x="4852077" y="3197599"/>
            <a:ext cx="2649488" cy="1178218"/>
            <a:chOff x="0" y="-38100"/>
            <a:chExt cx="5933379" cy="2638552"/>
          </a:xfrm>
        </p:grpSpPr>
        <p:sp>
          <p:nvSpPr>
            <p:cNvPr id="208" name="Google Shape;208;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9" name="Google Shape;209;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0" name="Google Shape;210;p16"/>
          <p:cNvGrpSpPr/>
          <p:nvPr/>
        </p:nvGrpSpPr>
        <p:grpSpPr>
          <a:xfrm>
            <a:off x="1642435" y="1669350"/>
            <a:ext cx="2654386" cy="1178218"/>
            <a:chOff x="0" y="-38100"/>
            <a:chExt cx="5944348" cy="2638552"/>
          </a:xfrm>
        </p:grpSpPr>
        <p:sp>
          <p:nvSpPr>
            <p:cNvPr id="211" name="Google Shape;211;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2" name="Google Shape;212;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3" name="Google Shape;213;p16"/>
          <p:cNvGrpSpPr/>
          <p:nvPr/>
        </p:nvGrpSpPr>
        <p:grpSpPr>
          <a:xfrm>
            <a:off x="4799779" y="1669350"/>
            <a:ext cx="2654386" cy="1178218"/>
            <a:chOff x="0" y="-38100"/>
            <a:chExt cx="5944348" cy="2638552"/>
          </a:xfrm>
        </p:grpSpPr>
        <p:sp>
          <p:nvSpPr>
            <p:cNvPr id="214" name="Google Shape;214;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5" name="Google Shape;215;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6" name="Google Shape;216;p16"/>
          <p:cNvGrpSpPr/>
          <p:nvPr/>
        </p:nvGrpSpPr>
        <p:grpSpPr>
          <a:xfrm>
            <a:off x="1642435" y="3153358"/>
            <a:ext cx="2654386" cy="1178218"/>
            <a:chOff x="0" y="-38100"/>
            <a:chExt cx="5944348" cy="2638552"/>
          </a:xfrm>
        </p:grpSpPr>
        <p:sp>
          <p:nvSpPr>
            <p:cNvPr id="217" name="Google Shape;217;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8" name="Google Shape;218;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9" name="Google Shape;219;p16"/>
          <p:cNvGrpSpPr/>
          <p:nvPr/>
        </p:nvGrpSpPr>
        <p:grpSpPr>
          <a:xfrm>
            <a:off x="4799779" y="3153358"/>
            <a:ext cx="2654386" cy="1178218"/>
            <a:chOff x="0" y="-38100"/>
            <a:chExt cx="5944348" cy="2638552"/>
          </a:xfrm>
        </p:grpSpPr>
        <p:sp>
          <p:nvSpPr>
            <p:cNvPr id="220" name="Google Shape;220;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21" name="Google Shape;221;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22" name="Google Shape;222;p16"/>
          <p:cNvSpPr/>
          <p:nvPr/>
        </p:nvSpPr>
        <p:spPr>
          <a:xfrm>
            <a:off x="7008834" y="1730604"/>
            <a:ext cx="2436798" cy="3561473"/>
          </a:xfrm>
          <a:custGeom>
            <a:avLst/>
            <a:gdLst/>
            <a:ahLst/>
            <a:cxnLst/>
            <a:rect l="l" t="t" r="r" b="b"/>
            <a:pathLst>
              <a:path w="4873595" h="7122946" extrusionOk="0">
                <a:moveTo>
                  <a:pt x="0" y="0"/>
                </a:moveTo>
                <a:lnTo>
                  <a:pt x="4873594" y="0"/>
                </a:lnTo>
                <a:lnTo>
                  <a:pt x="4873594" y="7122946"/>
                </a:lnTo>
                <a:lnTo>
                  <a:pt x="0" y="7122946"/>
                </a:lnTo>
                <a:lnTo>
                  <a:pt x="0" y="0"/>
                </a:lnTo>
                <a:close/>
              </a:path>
            </a:pathLst>
          </a:custGeom>
          <a:blipFill rotWithShape="1">
            <a:blip r:embed="rId4">
              <a:alphaModFix/>
            </a:blip>
            <a:stretch>
              <a:fillRect/>
            </a:stretch>
          </a:blipFill>
          <a:ln>
            <a:noFill/>
          </a:ln>
        </p:spPr>
      </p:sp>
      <p:sp>
        <p:nvSpPr>
          <p:cNvPr id="223" name="Google Shape;223;p16"/>
          <p:cNvSpPr txBox="1"/>
          <p:nvPr/>
        </p:nvSpPr>
        <p:spPr>
          <a:xfrm>
            <a:off x="1410890" y="628650"/>
            <a:ext cx="6322219"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dirty="0">
                <a:solidFill>
                  <a:srgbClr val="186AB4"/>
                </a:solidFill>
                <a:latin typeface="Chewy"/>
                <a:ea typeface="Chewy"/>
                <a:cs typeface="Chewy"/>
                <a:sym typeface="Chewy"/>
              </a:rPr>
              <a:t>BURNING OF FOSSIL FUELS</a:t>
            </a:r>
            <a:endParaRPr sz="700" dirty="0"/>
          </a:p>
        </p:txBody>
      </p:sp>
      <p:sp>
        <p:nvSpPr>
          <p:cNvPr id="224" name="Google Shape;224;p16"/>
          <p:cNvSpPr txBox="1"/>
          <p:nvPr/>
        </p:nvSpPr>
        <p:spPr>
          <a:xfrm>
            <a:off x="1823597" y="1846268"/>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5" name="Google Shape;225;p16"/>
          <p:cNvSpPr txBox="1"/>
          <p:nvPr/>
        </p:nvSpPr>
        <p:spPr>
          <a:xfrm>
            <a:off x="4980940" y="1846268"/>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6" name="Google Shape;226;p16"/>
          <p:cNvSpPr txBox="1"/>
          <p:nvPr/>
        </p:nvSpPr>
        <p:spPr>
          <a:xfrm>
            <a:off x="1823597" y="3330277"/>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7" name="Google Shape;227;p16"/>
          <p:cNvSpPr txBox="1"/>
          <p:nvPr/>
        </p:nvSpPr>
        <p:spPr>
          <a:xfrm>
            <a:off x="4980940" y="3330277"/>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8" name="Google Shape;228;p16"/>
          <p:cNvSpPr txBox="1"/>
          <p:nvPr/>
        </p:nvSpPr>
        <p:spPr>
          <a:xfrm>
            <a:off x="2087766" y="2281370"/>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29" name="Google Shape;229;p16"/>
          <p:cNvSpPr txBox="1"/>
          <p:nvPr/>
        </p:nvSpPr>
        <p:spPr>
          <a:xfrm>
            <a:off x="5245109" y="2281370"/>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30" name="Google Shape;230;p16"/>
          <p:cNvSpPr txBox="1"/>
          <p:nvPr/>
        </p:nvSpPr>
        <p:spPr>
          <a:xfrm>
            <a:off x="2087766" y="3765379"/>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31" name="Google Shape;231;p16"/>
          <p:cNvSpPr txBox="1"/>
          <p:nvPr/>
        </p:nvSpPr>
        <p:spPr>
          <a:xfrm>
            <a:off x="5245109" y="3765379"/>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235"/>
        <p:cNvGrpSpPr/>
        <p:nvPr/>
      </p:nvGrpSpPr>
      <p:grpSpPr>
        <a:xfrm>
          <a:off x="0" y="0"/>
          <a:ext cx="0" cy="0"/>
          <a:chOff x="0" y="0"/>
          <a:chExt cx="0" cy="0"/>
        </a:xfrm>
      </p:grpSpPr>
      <p:sp>
        <p:nvSpPr>
          <p:cNvPr id="236" name="Google Shape;236;p17"/>
          <p:cNvSpPr/>
          <p:nvPr/>
        </p:nvSpPr>
        <p:spPr>
          <a:xfrm>
            <a:off x="-352900" y="-978950"/>
            <a:ext cx="10378440" cy="7101038"/>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237" name="Google Shape;237;p17"/>
          <p:cNvGrpSpPr/>
          <p:nvPr/>
        </p:nvGrpSpPr>
        <p:grpSpPr>
          <a:xfrm>
            <a:off x="845369" y="2806697"/>
            <a:ext cx="1992348" cy="872662"/>
            <a:chOff x="0" y="-38100"/>
            <a:chExt cx="4461751" cy="1954276"/>
          </a:xfrm>
        </p:grpSpPr>
        <p:sp>
          <p:nvSpPr>
            <p:cNvPr id="238" name="Google Shape;238;p17"/>
            <p:cNvSpPr/>
            <p:nvPr/>
          </p:nvSpPr>
          <p:spPr>
            <a:xfrm>
              <a:off x="0" y="0"/>
              <a:ext cx="4461751" cy="1916176"/>
            </a:xfrm>
            <a:custGeom>
              <a:avLst/>
              <a:gdLst/>
              <a:ahLst/>
              <a:cxnLst/>
              <a:rect l="l" t="t" r="r" b="b"/>
              <a:pathLst>
                <a:path w="4461751" h="1916176" extrusionOk="0">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39" name="Google Shape;239;p17"/>
            <p:cNvSpPr txBox="1"/>
            <p:nvPr/>
          </p:nvSpPr>
          <p:spPr>
            <a:xfrm>
              <a:off x="0" y="-38100"/>
              <a:ext cx="4461751" cy="1954276"/>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0" name="Google Shape;240;p17"/>
          <p:cNvGrpSpPr/>
          <p:nvPr/>
        </p:nvGrpSpPr>
        <p:grpSpPr>
          <a:xfrm>
            <a:off x="3575826" y="2806697"/>
            <a:ext cx="1992348" cy="872662"/>
            <a:chOff x="0" y="-38100"/>
            <a:chExt cx="4461751" cy="1954276"/>
          </a:xfrm>
        </p:grpSpPr>
        <p:sp>
          <p:nvSpPr>
            <p:cNvPr id="241" name="Google Shape;241;p17"/>
            <p:cNvSpPr/>
            <p:nvPr/>
          </p:nvSpPr>
          <p:spPr>
            <a:xfrm>
              <a:off x="0" y="0"/>
              <a:ext cx="4461751" cy="1916176"/>
            </a:xfrm>
            <a:custGeom>
              <a:avLst/>
              <a:gdLst/>
              <a:ahLst/>
              <a:cxnLst/>
              <a:rect l="l" t="t" r="r" b="b"/>
              <a:pathLst>
                <a:path w="4461751" h="1916176" extrusionOk="0">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2" name="Google Shape;242;p17"/>
            <p:cNvSpPr txBox="1"/>
            <p:nvPr/>
          </p:nvSpPr>
          <p:spPr>
            <a:xfrm>
              <a:off x="0" y="-38100"/>
              <a:ext cx="4461751" cy="1954276"/>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3" name="Google Shape;243;p17"/>
          <p:cNvGrpSpPr/>
          <p:nvPr/>
        </p:nvGrpSpPr>
        <p:grpSpPr>
          <a:xfrm>
            <a:off x="6534961" y="2806697"/>
            <a:ext cx="1992348" cy="872662"/>
            <a:chOff x="0" y="-38100"/>
            <a:chExt cx="4461751" cy="1954276"/>
          </a:xfrm>
        </p:grpSpPr>
        <p:sp>
          <p:nvSpPr>
            <p:cNvPr id="244" name="Google Shape;244;p17"/>
            <p:cNvSpPr/>
            <p:nvPr/>
          </p:nvSpPr>
          <p:spPr>
            <a:xfrm>
              <a:off x="0" y="0"/>
              <a:ext cx="4461751" cy="1916176"/>
            </a:xfrm>
            <a:custGeom>
              <a:avLst/>
              <a:gdLst/>
              <a:ahLst/>
              <a:cxnLst/>
              <a:rect l="l" t="t" r="r" b="b"/>
              <a:pathLst>
                <a:path w="4461751" h="1916176" extrusionOk="0">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5" name="Google Shape;245;p17"/>
            <p:cNvSpPr txBox="1"/>
            <p:nvPr/>
          </p:nvSpPr>
          <p:spPr>
            <a:xfrm>
              <a:off x="0" y="-38100"/>
              <a:ext cx="4461751" cy="1954276"/>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6" name="Google Shape;246;p17"/>
          <p:cNvGrpSpPr/>
          <p:nvPr/>
        </p:nvGrpSpPr>
        <p:grpSpPr>
          <a:xfrm>
            <a:off x="1138122" y="1584711"/>
            <a:ext cx="1441796" cy="1441796"/>
            <a:chOff x="0" y="0"/>
            <a:chExt cx="808669" cy="808669"/>
          </a:xfrm>
        </p:grpSpPr>
        <p:sp>
          <p:nvSpPr>
            <p:cNvPr id="247" name="Google Shape;247;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8" name="Google Shape;248;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9" name="Google Shape;249;p17"/>
          <p:cNvGrpSpPr/>
          <p:nvPr/>
        </p:nvGrpSpPr>
        <p:grpSpPr>
          <a:xfrm>
            <a:off x="3868579" y="1584711"/>
            <a:ext cx="1441796" cy="1441796"/>
            <a:chOff x="0" y="0"/>
            <a:chExt cx="808669" cy="808669"/>
          </a:xfrm>
        </p:grpSpPr>
        <p:sp>
          <p:nvSpPr>
            <p:cNvPr id="250" name="Google Shape;250;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1" name="Google Shape;251;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2" name="Google Shape;252;p17"/>
          <p:cNvGrpSpPr/>
          <p:nvPr/>
        </p:nvGrpSpPr>
        <p:grpSpPr>
          <a:xfrm>
            <a:off x="6827714" y="1584711"/>
            <a:ext cx="1441796" cy="1441796"/>
            <a:chOff x="0" y="0"/>
            <a:chExt cx="808669" cy="808669"/>
          </a:xfrm>
        </p:grpSpPr>
        <p:sp>
          <p:nvSpPr>
            <p:cNvPr id="253" name="Google Shape;253;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4" name="Google Shape;254;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5" name="Google Shape;255;p17"/>
          <p:cNvGrpSpPr/>
          <p:nvPr/>
        </p:nvGrpSpPr>
        <p:grpSpPr>
          <a:xfrm>
            <a:off x="1103169" y="1549758"/>
            <a:ext cx="1441796" cy="1441796"/>
            <a:chOff x="0" y="0"/>
            <a:chExt cx="808669" cy="808669"/>
          </a:xfrm>
        </p:grpSpPr>
        <p:sp>
          <p:nvSpPr>
            <p:cNvPr id="256" name="Google Shape;256;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7" name="Google Shape;257;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8" name="Google Shape;258;p17"/>
          <p:cNvGrpSpPr/>
          <p:nvPr/>
        </p:nvGrpSpPr>
        <p:grpSpPr>
          <a:xfrm>
            <a:off x="3833626" y="1549758"/>
            <a:ext cx="1441796" cy="1441796"/>
            <a:chOff x="0" y="0"/>
            <a:chExt cx="808669" cy="808669"/>
          </a:xfrm>
        </p:grpSpPr>
        <p:sp>
          <p:nvSpPr>
            <p:cNvPr id="259" name="Google Shape;259;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0" name="Google Shape;260;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1" name="Google Shape;261;p17"/>
          <p:cNvGrpSpPr/>
          <p:nvPr/>
        </p:nvGrpSpPr>
        <p:grpSpPr>
          <a:xfrm>
            <a:off x="6792761" y="1549758"/>
            <a:ext cx="1441796" cy="1441796"/>
            <a:chOff x="0" y="0"/>
            <a:chExt cx="808669" cy="808669"/>
          </a:xfrm>
        </p:grpSpPr>
        <p:sp>
          <p:nvSpPr>
            <p:cNvPr id="262" name="Google Shape;262;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3" name="Google Shape;263;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64" name="Google Shape;264;p17"/>
          <p:cNvSpPr/>
          <p:nvPr/>
        </p:nvSpPr>
        <p:spPr>
          <a:xfrm>
            <a:off x="1117307" y="1563899"/>
            <a:ext cx="1413520" cy="1413515"/>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5" name="Google Shape;265;p17"/>
          <p:cNvSpPr/>
          <p:nvPr/>
        </p:nvSpPr>
        <p:spPr>
          <a:xfrm>
            <a:off x="3847764" y="1563899"/>
            <a:ext cx="1413520" cy="1413515"/>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0414" t="-28820" r="-19812" b="-11406"/>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6" name="Google Shape;266;p17"/>
          <p:cNvSpPr/>
          <p:nvPr/>
        </p:nvSpPr>
        <p:spPr>
          <a:xfrm>
            <a:off x="6806899" y="1563899"/>
            <a:ext cx="1413521" cy="1413515"/>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l="-34225" t="-13809" r="-42029" b="-62445"/>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7" name="Google Shape;267;p17"/>
          <p:cNvSpPr txBox="1"/>
          <p:nvPr/>
        </p:nvSpPr>
        <p:spPr>
          <a:xfrm>
            <a:off x="2671427" y="628650"/>
            <a:ext cx="3801145"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DEFORESTATION</a:t>
            </a:r>
            <a:endParaRPr sz="700"/>
          </a:p>
        </p:txBody>
      </p:sp>
      <p:sp>
        <p:nvSpPr>
          <p:cNvPr id="268" name="Google Shape;268;p17"/>
          <p:cNvSpPr txBox="1"/>
          <p:nvPr/>
        </p:nvSpPr>
        <p:spPr>
          <a:xfrm>
            <a:off x="959681" y="3113162"/>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69" name="Google Shape;269;p17"/>
          <p:cNvSpPr txBox="1"/>
          <p:nvPr/>
        </p:nvSpPr>
        <p:spPr>
          <a:xfrm>
            <a:off x="3690138" y="3113162"/>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70" name="Google Shape;270;p17"/>
          <p:cNvSpPr txBox="1"/>
          <p:nvPr/>
        </p:nvSpPr>
        <p:spPr>
          <a:xfrm>
            <a:off x="6649274" y="3113162"/>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274"/>
        <p:cNvGrpSpPr/>
        <p:nvPr/>
      </p:nvGrpSpPr>
      <p:grpSpPr>
        <a:xfrm>
          <a:off x="0" y="0"/>
          <a:ext cx="0" cy="0"/>
          <a:chOff x="0" y="0"/>
          <a:chExt cx="0" cy="0"/>
        </a:xfrm>
      </p:grpSpPr>
      <p:sp>
        <p:nvSpPr>
          <p:cNvPr id="275" name="Google Shape;275;p18"/>
          <p:cNvSpPr/>
          <p:nvPr/>
        </p:nvSpPr>
        <p:spPr>
          <a:xfrm flipH="1">
            <a:off x="-1182433" y="-1693326"/>
            <a:ext cx="10758783" cy="7361272"/>
          </a:xfrm>
          <a:custGeom>
            <a:avLst/>
            <a:gdLst/>
            <a:ahLst/>
            <a:cxnLst/>
            <a:rect l="l" t="t" r="r" b="b"/>
            <a:pathLst>
              <a:path w="18470013" h="12637377" extrusionOk="0">
                <a:moveTo>
                  <a:pt x="18470012" y="0"/>
                </a:moveTo>
                <a:lnTo>
                  <a:pt x="0" y="0"/>
                </a:lnTo>
                <a:lnTo>
                  <a:pt x="0" y="12637377"/>
                </a:lnTo>
                <a:lnTo>
                  <a:pt x="18470012" y="12637377"/>
                </a:lnTo>
                <a:lnTo>
                  <a:pt x="18470012" y="0"/>
                </a:lnTo>
                <a:close/>
              </a:path>
            </a:pathLst>
          </a:custGeom>
          <a:blipFill rotWithShape="1">
            <a:blip r:embed="rId3">
              <a:alphaModFix/>
            </a:blip>
            <a:stretch>
              <a:fillRect/>
            </a:stretch>
          </a:blipFill>
          <a:ln>
            <a:noFill/>
          </a:ln>
        </p:spPr>
      </p:sp>
      <p:grpSp>
        <p:nvGrpSpPr>
          <p:cNvPr id="276" name="Google Shape;276;p18"/>
          <p:cNvGrpSpPr/>
          <p:nvPr/>
        </p:nvGrpSpPr>
        <p:grpSpPr>
          <a:xfrm>
            <a:off x="3797710" y="3050375"/>
            <a:ext cx="4202988" cy="1869053"/>
            <a:chOff x="0" y="-38100"/>
            <a:chExt cx="5933379" cy="2638552"/>
          </a:xfrm>
        </p:grpSpPr>
        <p:sp>
          <p:nvSpPr>
            <p:cNvPr id="277" name="Google Shape;277;p18"/>
            <p:cNvSpPr/>
            <p:nvPr/>
          </p:nvSpPr>
          <p:spPr>
            <a:xfrm>
              <a:off x="0" y="0"/>
              <a:ext cx="5933379" cy="2600452"/>
            </a:xfrm>
            <a:custGeom>
              <a:avLst/>
              <a:gdLst/>
              <a:ahLst/>
              <a:cxnLst/>
              <a:rect l="l" t="t" r="r" b="b"/>
              <a:pathLst>
                <a:path w="5933379" h="2600452" extrusionOk="0">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78" name="Google Shape;278;p18"/>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79" name="Google Shape;279;p18"/>
          <p:cNvGrpSpPr/>
          <p:nvPr/>
        </p:nvGrpSpPr>
        <p:grpSpPr>
          <a:xfrm>
            <a:off x="4354269" y="300272"/>
            <a:ext cx="3143250" cy="3143250"/>
            <a:chOff x="0" y="0"/>
            <a:chExt cx="808669" cy="808669"/>
          </a:xfrm>
        </p:grpSpPr>
        <p:sp>
          <p:nvSpPr>
            <p:cNvPr id="280" name="Google Shape;280;p18"/>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1" name="Google Shape;281;p18"/>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82" name="Google Shape;282;p18"/>
          <p:cNvGrpSpPr/>
          <p:nvPr/>
        </p:nvGrpSpPr>
        <p:grpSpPr>
          <a:xfrm>
            <a:off x="3714746" y="2980194"/>
            <a:ext cx="4210758" cy="1869053"/>
            <a:chOff x="0" y="-38100"/>
            <a:chExt cx="5944348" cy="2638552"/>
          </a:xfrm>
        </p:grpSpPr>
        <p:sp>
          <p:nvSpPr>
            <p:cNvPr id="283" name="Google Shape;283;p18"/>
            <p:cNvSpPr/>
            <p:nvPr/>
          </p:nvSpPr>
          <p:spPr>
            <a:xfrm>
              <a:off x="0" y="0"/>
              <a:ext cx="5944348" cy="2600452"/>
            </a:xfrm>
            <a:custGeom>
              <a:avLst/>
              <a:gdLst/>
              <a:ahLst/>
              <a:cxnLst/>
              <a:rect l="l" t="t" r="r" b="b"/>
              <a:pathLst>
                <a:path w="5944348" h="2600452" extrusionOk="0">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4" name="Google Shape;284;p18"/>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85" name="Google Shape;285;p18"/>
          <p:cNvGrpSpPr/>
          <p:nvPr/>
        </p:nvGrpSpPr>
        <p:grpSpPr>
          <a:xfrm>
            <a:off x="4278069" y="224072"/>
            <a:ext cx="3143250" cy="3143250"/>
            <a:chOff x="0" y="0"/>
            <a:chExt cx="808669" cy="808669"/>
          </a:xfrm>
        </p:grpSpPr>
        <p:sp>
          <p:nvSpPr>
            <p:cNvPr id="286" name="Google Shape;286;p18"/>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7" name="Google Shape;287;p18"/>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88" name="Google Shape;288;p18"/>
          <p:cNvSpPr/>
          <p:nvPr/>
        </p:nvSpPr>
        <p:spPr>
          <a:xfrm>
            <a:off x="4308890" y="254899"/>
            <a:ext cx="3081609" cy="308159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57286" t="-7159" r="-10738" b="-60865"/>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9" name="Google Shape;289;p18"/>
          <p:cNvSpPr txBox="1"/>
          <p:nvPr/>
        </p:nvSpPr>
        <p:spPr>
          <a:xfrm>
            <a:off x="4075553" y="3967434"/>
            <a:ext cx="3564300" cy="684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Methane is a potent greenhouse gas released during the production and transportation of coal, oil, and natural gas. It is also emitted from livestock, rice paddies, and landfills. Methane has a much greater warming potential than CO2 in the short term.</a:t>
            </a:r>
            <a:endParaRPr sz="700"/>
          </a:p>
        </p:txBody>
      </p:sp>
      <p:sp>
        <p:nvSpPr>
          <p:cNvPr id="290" name="Google Shape;290;p18"/>
          <p:cNvSpPr txBox="1"/>
          <p:nvPr/>
        </p:nvSpPr>
        <p:spPr>
          <a:xfrm>
            <a:off x="3954160" y="3486373"/>
            <a:ext cx="3731929" cy="465339"/>
          </a:xfrm>
          <a:prstGeom prst="rect">
            <a:avLst/>
          </a:prstGeom>
          <a:noFill/>
          <a:ln>
            <a:noFill/>
          </a:ln>
        </p:spPr>
        <p:txBody>
          <a:bodyPr spcFirstLastPara="1" wrap="square" lIns="0" tIns="0" rIns="0" bIns="0" anchor="t" anchorCtr="0">
            <a:spAutoFit/>
          </a:bodyPr>
          <a:lstStyle/>
          <a:p>
            <a:pPr marL="0" marR="0" lvl="0" indent="0" algn="ctr" rtl="0">
              <a:lnSpc>
                <a:spcPct val="92995"/>
              </a:lnSpc>
              <a:spcBef>
                <a:spcPts val="0"/>
              </a:spcBef>
              <a:spcAft>
                <a:spcPts val="0"/>
              </a:spcAft>
              <a:buNone/>
            </a:pPr>
            <a:r>
              <a:rPr lang="en" sz="3600" b="0" i="0" u="none" strike="noStrike" cap="none">
                <a:solidFill>
                  <a:srgbClr val="186AB4"/>
                </a:solidFill>
                <a:latin typeface="Chewy"/>
                <a:ea typeface="Chewy"/>
                <a:cs typeface="Chewy"/>
                <a:sym typeface="Chewy"/>
              </a:rPr>
              <a:t>METHANE EMISSIONS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294"/>
        <p:cNvGrpSpPr/>
        <p:nvPr/>
      </p:nvGrpSpPr>
      <p:grpSpPr>
        <a:xfrm>
          <a:off x="0" y="0"/>
          <a:ext cx="0" cy="0"/>
          <a:chOff x="0" y="0"/>
          <a:chExt cx="0" cy="0"/>
        </a:xfrm>
      </p:grpSpPr>
      <p:sp>
        <p:nvSpPr>
          <p:cNvPr id="295" name="Google Shape;295;p19"/>
          <p:cNvSpPr/>
          <p:nvPr/>
        </p:nvSpPr>
        <p:spPr>
          <a:xfrm>
            <a:off x="-619125" y="-1528475"/>
            <a:ext cx="11873389" cy="8281737"/>
          </a:xfrm>
          <a:custGeom>
            <a:avLst/>
            <a:gdLst/>
            <a:ahLst/>
            <a:cxnLst/>
            <a:rect l="l" t="t" r="r" b="b"/>
            <a:pathLst>
              <a:path w="20383500" h="14036842" extrusionOk="0">
                <a:moveTo>
                  <a:pt x="0" y="0"/>
                </a:moveTo>
                <a:lnTo>
                  <a:pt x="20383500" y="0"/>
                </a:lnTo>
                <a:lnTo>
                  <a:pt x="20383500" y="14036842"/>
                </a:lnTo>
                <a:lnTo>
                  <a:pt x="0" y="14036842"/>
                </a:lnTo>
                <a:lnTo>
                  <a:pt x="0" y="0"/>
                </a:lnTo>
                <a:close/>
              </a:path>
            </a:pathLst>
          </a:custGeom>
          <a:blipFill rotWithShape="1">
            <a:blip r:embed="rId3">
              <a:alphaModFix/>
            </a:blip>
            <a:stretch>
              <a:fillRect l="-321" r="-322"/>
            </a:stretch>
          </a:blipFill>
          <a:ln>
            <a:noFill/>
          </a:ln>
        </p:spPr>
      </p:sp>
      <p:grpSp>
        <p:nvGrpSpPr>
          <p:cNvPr id="296" name="Google Shape;296;p19"/>
          <p:cNvGrpSpPr/>
          <p:nvPr/>
        </p:nvGrpSpPr>
        <p:grpSpPr>
          <a:xfrm>
            <a:off x="1032579" y="854070"/>
            <a:ext cx="4384831" cy="3516627"/>
            <a:chOff x="0" y="-38100"/>
            <a:chExt cx="3289972" cy="2638552"/>
          </a:xfrm>
        </p:grpSpPr>
        <p:sp>
          <p:nvSpPr>
            <p:cNvPr id="297" name="Google Shape;297;p19"/>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8" name="Google Shape;298;p19"/>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99" name="Google Shape;299;p19"/>
          <p:cNvGrpSpPr/>
          <p:nvPr/>
        </p:nvGrpSpPr>
        <p:grpSpPr>
          <a:xfrm>
            <a:off x="891101" y="722024"/>
            <a:ext cx="4384831" cy="3516627"/>
            <a:chOff x="0" y="-38100"/>
            <a:chExt cx="3289972" cy="2638552"/>
          </a:xfrm>
        </p:grpSpPr>
        <p:sp>
          <p:nvSpPr>
            <p:cNvPr id="300" name="Google Shape;300;p19"/>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1" name="Google Shape;301;p19"/>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02" name="Google Shape;302;p19"/>
          <p:cNvSpPr txBox="1"/>
          <p:nvPr/>
        </p:nvSpPr>
        <p:spPr>
          <a:xfrm>
            <a:off x="1487048" y="2528626"/>
            <a:ext cx="3334416" cy="624422"/>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 sz="3600" b="0" i="0" u="none" strike="noStrike" cap="none">
                <a:solidFill>
                  <a:srgbClr val="186AB4"/>
                </a:solidFill>
                <a:latin typeface="Courgette"/>
                <a:ea typeface="Courgette"/>
                <a:cs typeface="Courgette"/>
                <a:sym typeface="Courgette"/>
              </a:rPr>
              <a:t>Add an agenda</a:t>
            </a:r>
            <a:endParaRPr sz="700"/>
          </a:p>
        </p:txBody>
      </p:sp>
      <p:sp>
        <p:nvSpPr>
          <p:cNvPr id="303" name="Google Shape;303;p19"/>
          <p:cNvSpPr txBox="1"/>
          <p:nvPr/>
        </p:nvSpPr>
        <p:spPr>
          <a:xfrm>
            <a:off x="1769923" y="3286068"/>
            <a:ext cx="2768700" cy="628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 sz="1900" b="0" i="0" u="none" strike="noStrike" cap="none">
                <a:solidFill>
                  <a:srgbClr val="186AB4"/>
                </a:solidFill>
                <a:latin typeface="Cabin"/>
                <a:ea typeface="Cabin"/>
                <a:cs typeface="Cabin"/>
                <a:sym typeface="Cabin"/>
              </a:rPr>
              <a:t>Elaborate on what</a:t>
            </a:r>
            <a:endParaRPr sz="700"/>
          </a:p>
          <a:p>
            <a:pPr marL="0" marR="0" lvl="1" indent="0" algn="ctr" rtl="0">
              <a:lnSpc>
                <a:spcPct val="115000"/>
              </a:lnSpc>
              <a:spcBef>
                <a:spcPts val="0"/>
              </a:spcBef>
              <a:spcAft>
                <a:spcPts val="0"/>
              </a:spcAft>
              <a:buNone/>
            </a:pPr>
            <a:r>
              <a:rPr lang="en" sz="1900" b="0" i="0" u="none" strike="noStrike" cap="none">
                <a:solidFill>
                  <a:srgbClr val="186AB4"/>
                </a:solidFill>
                <a:latin typeface="Cabin"/>
                <a:ea typeface="Cabin"/>
                <a:cs typeface="Cabin"/>
                <a:sym typeface="Cabin"/>
              </a:rPr>
              <a:t>you want to discuss.</a:t>
            </a:r>
            <a:endParaRPr sz="700"/>
          </a:p>
        </p:txBody>
      </p:sp>
      <p:sp>
        <p:nvSpPr>
          <p:cNvPr id="304" name="Google Shape;304;p19"/>
          <p:cNvSpPr txBox="1"/>
          <p:nvPr/>
        </p:nvSpPr>
        <p:spPr>
          <a:xfrm>
            <a:off x="2158433" y="1314480"/>
            <a:ext cx="1991646" cy="1187017"/>
          </a:xfrm>
          <a:prstGeom prst="rect">
            <a:avLst/>
          </a:prstGeom>
          <a:noFill/>
          <a:ln>
            <a:noFill/>
          </a:ln>
        </p:spPr>
        <p:txBody>
          <a:bodyPr spcFirstLastPara="1" wrap="square" lIns="0" tIns="0" rIns="0" bIns="0" anchor="t" anchorCtr="0">
            <a:spAutoFit/>
          </a:bodyPr>
          <a:lstStyle/>
          <a:p>
            <a:pPr marL="0" marR="0" lvl="0" indent="0" algn="ctr" rtl="0">
              <a:lnSpc>
                <a:spcPct val="93003"/>
              </a:lnSpc>
              <a:spcBef>
                <a:spcPts val="0"/>
              </a:spcBef>
              <a:spcAft>
                <a:spcPts val="0"/>
              </a:spcAft>
              <a:buNone/>
            </a:pPr>
            <a:r>
              <a:rPr lang="en" sz="9200" b="0" i="0" u="none" strike="noStrike" cap="none">
                <a:solidFill>
                  <a:srgbClr val="186AB4"/>
                </a:solidFill>
                <a:latin typeface="Chewy"/>
                <a:ea typeface="Chewy"/>
                <a:cs typeface="Chewy"/>
                <a:sym typeface="Chewy"/>
              </a:rPr>
              <a:t>02</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61"/>
        <p:cNvGrpSpPr/>
        <p:nvPr/>
      </p:nvGrpSpPr>
      <p:grpSpPr>
        <a:xfrm>
          <a:off x="0" y="0"/>
          <a:ext cx="0" cy="0"/>
          <a:chOff x="0" y="0"/>
          <a:chExt cx="0" cy="0"/>
        </a:xfrm>
      </p:grpSpPr>
      <p:sp>
        <p:nvSpPr>
          <p:cNvPr id="362" name="Google Shape;362;p21"/>
          <p:cNvSpPr/>
          <p:nvPr/>
        </p:nvSpPr>
        <p:spPr>
          <a:xfrm>
            <a:off x="-195800" y="-245726"/>
            <a:ext cx="10195560" cy="697590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363" name="Google Shape;363;p21"/>
          <p:cNvGrpSpPr/>
          <p:nvPr/>
        </p:nvGrpSpPr>
        <p:grpSpPr>
          <a:xfrm>
            <a:off x="716687" y="2066227"/>
            <a:ext cx="4202988" cy="1054237"/>
            <a:chOff x="0" y="-38100"/>
            <a:chExt cx="5933379" cy="1488272"/>
          </a:xfrm>
        </p:grpSpPr>
        <p:sp>
          <p:nvSpPr>
            <p:cNvPr id="364" name="Google Shape;364;p21"/>
            <p:cNvSpPr/>
            <p:nvPr/>
          </p:nvSpPr>
          <p:spPr>
            <a:xfrm>
              <a:off x="0" y="0"/>
              <a:ext cx="5933379" cy="1450172"/>
            </a:xfrm>
            <a:custGeom>
              <a:avLst/>
              <a:gdLst/>
              <a:ahLst/>
              <a:cxnLst/>
              <a:rect l="l" t="t" r="r" b="b"/>
              <a:pathLst>
                <a:path w="5933379" h="1450172" extrusionOk="0">
                  <a:moveTo>
                    <a:pt x="29472" y="0"/>
                  </a:moveTo>
                  <a:lnTo>
                    <a:pt x="5903907" y="0"/>
                  </a:lnTo>
                  <a:cubicBezTo>
                    <a:pt x="5911724" y="0"/>
                    <a:pt x="5919220" y="3105"/>
                    <a:pt x="5924747" y="8632"/>
                  </a:cubicBezTo>
                  <a:cubicBezTo>
                    <a:pt x="5930274" y="14159"/>
                    <a:pt x="5933379" y="21656"/>
                    <a:pt x="5933379" y="29472"/>
                  </a:cubicBezTo>
                  <a:lnTo>
                    <a:pt x="5933379" y="1420700"/>
                  </a:lnTo>
                  <a:cubicBezTo>
                    <a:pt x="5933379" y="1436977"/>
                    <a:pt x="5920184" y="1450172"/>
                    <a:pt x="5903907" y="1450172"/>
                  </a:cubicBezTo>
                  <a:lnTo>
                    <a:pt x="29472" y="1450172"/>
                  </a:lnTo>
                  <a:cubicBezTo>
                    <a:pt x="13195" y="1450172"/>
                    <a:pt x="0" y="1436977"/>
                    <a:pt x="0" y="142070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5" name="Google Shape;365;p21"/>
            <p:cNvSpPr txBox="1"/>
            <p:nvPr/>
          </p:nvSpPr>
          <p:spPr>
            <a:xfrm>
              <a:off x="0" y="-38100"/>
              <a:ext cx="5933379" cy="148827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66" name="Google Shape;366;p21"/>
          <p:cNvGrpSpPr/>
          <p:nvPr/>
        </p:nvGrpSpPr>
        <p:grpSpPr>
          <a:xfrm>
            <a:off x="4426662" y="3458204"/>
            <a:ext cx="4202988" cy="1054237"/>
            <a:chOff x="0" y="-38100"/>
            <a:chExt cx="5933379" cy="1488272"/>
          </a:xfrm>
        </p:grpSpPr>
        <p:sp>
          <p:nvSpPr>
            <p:cNvPr id="367" name="Google Shape;367;p21"/>
            <p:cNvSpPr/>
            <p:nvPr/>
          </p:nvSpPr>
          <p:spPr>
            <a:xfrm>
              <a:off x="0" y="0"/>
              <a:ext cx="5933379" cy="1450172"/>
            </a:xfrm>
            <a:custGeom>
              <a:avLst/>
              <a:gdLst/>
              <a:ahLst/>
              <a:cxnLst/>
              <a:rect l="l" t="t" r="r" b="b"/>
              <a:pathLst>
                <a:path w="5933379" h="1450172" extrusionOk="0">
                  <a:moveTo>
                    <a:pt x="29472" y="0"/>
                  </a:moveTo>
                  <a:lnTo>
                    <a:pt x="5903907" y="0"/>
                  </a:lnTo>
                  <a:cubicBezTo>
                    <a:pt x="5911724" y="0"/>
                    <a:pt x="5919220" y="3105"/>
                    <a:pt x="5924747" y="8632"/>
                  </a:cubicBezTo>
                  <a:cubicBezTo>
                    <a:pt x="5930274" y="14159"/>
                    <a:pt x="5933379" y="21656"/>
                    <a:pt x="5933379" y="29472"/>
                  </a:cubicBezTo>
                  <a:lnTo>
                    <a:pt x="5933379" y="1420700"/>
                  </a:lnTo>
                  <a:cubicBezTo>
                    <a:pt x="5933379" y="1436977"/>
                    <a:pt x="5920184" y="1450172"/>
                    <a:pt x="5903907" y="1450172"/>
                  </a:cubicBezTo>
                  <a:lnTo>
                    <a:pt x="29472" y="1450172"/>
                  </a:lnTo>
                  <a:cubicBezTo>
                    <a:pt x="13195" y="1450172"/>
                    <a:pt x="0" y="1436977"/>
                    <a:pt x="0" y="142070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8" name="Google Shape;368;p21"/>
            <p:cNvSpPr txBox="1"/>
            <p:nvPr/>
          </p:nvSpPr>
          <p:spPr>
            <a:xfrm>
              <a:off x="0" y="-38100"/>
              <a:ext cx="5933379" cy="148827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69" name="Google Shape;369;p21"/>
          <p:cNvGrpSpPr/>
          <p:nvPr/>
        </p:nvGrpSpPr>
        <p:grpSpPr>
          <a:xfrm>
            <a:off x="633724" y="1996046"/>
            <a:ext cx="4210758" cy="1018202"/>
            <a:chOff x="0" y="-38100"/>
            <a:chExt cx="5944348" cy="1437401"/>
          </a:xfrm>
        </p:grpSpPr>
        <p:sp>
          <p:nvSpPr>
            <p:cNvPr id="370" name="Google Shape;370;p21"/>
            <p:cNvSpPr/>
            <p:nvPr/>
          </p:nvSpPr>
          <p:spPr>
            <a:xfrm>
              <a:off x="0" y="0"/>
              <a:ext cx="5944348" cy="1399301"/>
            </a:xfrm>
            <a:custGeom>
              <a:avLst/>
              <a:gdLst/>
              <a:ahLst/>
              <a:cxnLst/>
              <a:rect l="l" t="t" r="r" b="b"/>
              <a:pathLst>
                <a:path w="5944348" h="1399301" extrusionOk="0">
                  <a:moveTo>
                    <a:pt x="29418" y="0"/>
                  </a:moveTo>
                  <a:lnTo>
                    <a:pt x="5914930" y="0"/>
                  </a:lnTo>
                  <a:cubicBezTo>
                    <a:pt x="5922732" y="0"/>
                    <a:pt x="5930215" y="3099"/>
                    <a:pt x="5935732" y="8616"/>
                  </a:cubicBezTo>
                  <a:cubicBezTo>
                    <a:pt x="5941249" y="14133"/>
                    <a:pt x="5944348" y="21616"/>
                    <a:pt x="5944348" y="29418"/>
                  </a:cubicBezTo>
                  <a:lnTo>
                    <a:pt x="5944348" y="1369883"/>
                  </a:lnTo>
                  <a:cubicBezTo>
                    <a:pt x="5944348" y="1386130"/>
                    <a:pt x="5931177" y="1399301"/>
                    <a:pt x="5914930" y="1399301"/>
                  </a:cubicBezTo>
                  <a:lnTo>
                    <a:pt x="29418" y="1399301"/>
                  </a:lnTo>
                  <a:cubicBezTo>
                    <a:pt x="21616" y="1399301"/>
                    <a:pt x="14133" y="1396201"/>
                    <a:pt x="8616" y="1390684"/>
                  </a:cubicBezTo>
                  <a:cubicBezTo>
                    <a:pt x="3099" y="1385168"/>
                    <a:pt x="0" y="1377685"/>
                    <a:pt x="0" y="1369883"/>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1" name="Google Shape;371;p21"/>
            <p:cNvSpPr txBox="1"/>
            <p:nvPr/>
          </p:nvSpPr>
          <p:spPr>
            <a:xfrm>
              <a:off x="0" y="-38100"/>
              <a:ext cx="5944348" cy="1437401"/>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72" name="Google Shape;372;p21"/>
          <p:cNvGrpSpPr/>
          <p:nvPr/>
        </p:nvGrpSpPr>
        <p:grpSpPr>
          <a:xfrm>
            <a:off x="4343699" y="3388023"/>
            <a:ext cx="4210758" cy="1018202"/>
            <a:chOff x="0" y="-38100"/>
            <a:chExt cx="5944348" cy="1437401"/>
          </a:xfrm>
        </p:grpSpPr>
        <p:sp>
          <p:nvSpPr>
            <p:cNvPr id="373" name="Google Shape;373;p21"/>
            <p:cNvSpPr/>
            <p:nvPr/>
          </p:nvSpPr>
          <p:spPr>
            <a:xfrm>
              <a:off x="0" y="0"/>
              <a:ext cx="5944348" cy="1399301"/>
            </a:xfrm>
            <a:custGeom>
              <a:avLst/>
              <a:gdLst/>
              <a:ahLst/>
              <a:cxnLst/>
              <a:rect l="l" t="t" r="r" b="b"/>
              <a:pathLst>
                <a:path w="5944348" h="1399301" extrusionOk="0">
                  <a:moveTo>
                    <a:pt x="29418" y="0"/>
                  </a:moveTo>
                  <a:lnTo>
                    <a:pt x="5914930" y="0"/>
                  </a:lnTo>
                  <a:cubicBezTo>
                    <a:pt x="5922732" y="0"/>
                    <a:pt x="5930215" y="3099"/>
                    <a:pt x="5935732" y="8616"/>
                  </a:cubicBezTo>
                  <a:cubicBezTo>
                    <a:pt x="5941249" y="14133"/>
                    <a:pt x="5944348" y="21616"/>
                    <a:pt x="5944348" y="29418"/>
                  </a:cubicBezTo>
                  <a:lnTo>
                    <a:pt x="5944348" y="1369883"/>
                  </a:lnTo>
                  <a:cubicBezTo>
                    <a:pt x="5944348" y="1386130"/>
                    <a:pt x="5931177" y="1399301"/>
                    <a:pt x="5914930" y="1399301"/>
                  </a:cubicBezTo>
                  <a:lnTo>
                    <a:pt x="29418" y="1399301"/>
                  </a:lnTo>
                  <a:cubicBezTo>
                    <a:pt x="21616" y="1399301"/>
                    <a:pt x="14133" y="1396201"/>
                    <a:pt x="8616" y="1390684"/>
                  </a:cubicBezTo>
                  <a:cubicBezTo>
                    <a:pt x="3099" y="1385168"/>
                    <a:pt x="0" y="1377685"/>
                    <a:pt x="0" y="1369883"/>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4" name="Google Shape;374;p21"/>
            <p:cNvSpPr txBox="1"/>
            <p:nvPr/>
          </p:nvSpPr>
          <p:spPr>
            <a:xfrm>
              <a:off x="0" y="-38100"/>
              <a:ext cx="5944348" cy="1437401"/>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75" name="Google Shape;375;p21"/>
          <p:cNvSpPr txBox="1"/>
          <p:nvPr/>
        </p:nvSpPr>
        <p:spPr>
          <a:xfrm>
            <a:off x="854898" y="2278643"/>
            <a:ext cx="1236758" cy="4966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376" name="Google Shape;376;p21"/>
          <p:cNvSpPr txBox="1"/>
          <p:nvPr/>
        </p:nvSpPr>
        <p:spPr>
          <a:xfrm>
            <a:off x="4564873" y="3670620"/>
            <a:ext cx="1236758" cy="4966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377" name="Google Shape;377;p21"/>
          <p:cNvSpPr txBox="1"/>
          <p:nvPr/>
        </p:nvSpPr>
        <p:spPr>
          <a:xfrm>
            <a:off x="2291950" y="2297866"/>
            <a:ext cx="2527500" cy="507900"/>
          </a:xfrm>
          <a:prstGeom prst="rect">
            <a:avLst/>
          </a:prstGeom>
          <a:noFill/>
          <a:ln>
            <a:noFill/>
          </a:ln>
        </p:spPr>
        <p:txBody>
          <a:bodyPr spcFirstLastPara="1" wrap="square" lIns="0" tIns="0" rIns="0" bIns="0" anchor="t" anchorCtr="0">
            <a:spAutoFit/>
          </a:bodyPr>
          <a:lstStyle/>
          <a:p>
            <a:pPr marL="0" marR="0" lvl="1" indent="0" algn="l"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78" name="Google Shape;378;p21"/>
          <p:cNvSpPr txBox="1"/>
          <p:nvPr/>
        </p:nvSpPr>
        <p:spPr>
          <a:xfrm>
            <a:off x="6001925" y="3689843"/>
            <a:ext cx="2527500" cy="507900"/>
          </a:xfrm>
          <a:prstGeom prst="rect">
            <a:avLst/>
          </a:prstGeom>
          <a:noFill/>
          <a:ln>
            <a:noFill/>
          </a:ln>
        </p:spPr>
        <p:txBody>
          <a:bodyPr spcFirstLastPara="1" wrap="square" lIns="0" tIns="0" rIns="0" bIns="0" anchor="t" anchorCtr="0">
            <a:spAutoFit/>
          </a:bodyPr>
          <a:lstStyle/>
          <a:p>
            <a:pPr marL="0" marR="0" lvl="1" indent="0" algn="l"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79" name="Google Shape;379;p21"/>
          <p:cNvSpPr txBox="1"/>
          <p:nvPr/>
        </p:nvSpPr>
        <p:spPr>
          <a:xfrm>
            <a:off x="1002589" y="754367"/>
            <a:ext cx="7138800" cy="63060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WASTE MANAGEMENT</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404"/>
        <p:cNvGrpSpPr/>
        <p:nvPr/>
      </p:nvGrpSpPr>
      <p:grpSpPr>
        <a:xfrm>
          <a:off x="0" y="0"/>
          <a:ext cx="0" cy="0"/>
          <a:chOff x="0" y="0"/>
          <a:chExt cx="0" cy="0"/>
        </a:xfrm>
      </p:grpSpPr>
      <p:sp>
        <p:nvSpPr>
          <p:cNvPr id="405" name="Google Shape;405;p23"/>
          <p:cNvSpPr/>
          <p:nvPr/>
        </p:nvSpPr>
        <p:spPr>
          <a:xfrm flipH="1">
            <a:off x="-849565" y="-1455200"/>
            <a:ext cx="10149840" cy="6944627"/>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3">
              <a:alphaModFix/>
            </a:blip>
            <a:stretch>
              <a:fillRect/>
            </a:stretch>
          </a:blipFill>
          <a:ln>
            <a:noFill/>
          </a:ln>
        </p:spPr>
      </p:sp>
      <p:grpSp>
        <p:nvGrpSpPr>
          <p:cNvPr id="406" name="Google Shape;406;p23"/>
          <p:cNvGrpSpPr/>
          <p:nvPr/>
        </p:nvGrpSpPr>
        <p:grpSpPr>
          <a:xfrm>
            <a:off x="1032579" y="854070"/>
            <a:ext cx="4384831" cy="3516627"/>
            <a:chOff x="0" y="-38100"/>
            <a:chExt cx="3289972" cy="2638552"/>
          </a:xfrm>
        </p:grpSpPr>
        <p:sp>
          <p:nvSpPr>
            <p:cNvPr id="407" name="Google Shape;407;p2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8" name="Google Shape;408;p2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09" name="Google Shape;409;p23"/>
          <p:cNvGrpSpPr/>
          <p:nvPr/>
        </p:nvGrpSpPr>
        <p:grpSpPr>
          <a:xfrm>
            <a:off x="891101" y="722024"/>
            <a:ext cx="4384831" cy="3516627"/>
            <a:chOff x="0" y="-38100"/>
            <a:chExt cx="3289972" cy="2638552"/>
          </a:xfrm>
        </p:grpSpPr>
        <p:sp>
          <p:nvSpPr>
            <p:cNvPr id="410" name="Google Shape;410;p2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1" name="Google Shape;411;p2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12" name="Google Shape;412;p23"/>
          <p:cNvSpPr txBox="1"/>
          <p:nvPr/>
        </p:nvSpPr>
        <p:spPr>
          <a:xfrm>
            <a:off x="1487048" y="2528626"/>
            <a:ext cx="3334416" cy="775597"/>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 sz="3600" dirty="0">
                <a:solidFill>
                  <a:srgbClr val="186AB4"/>
                </a:solidFill>
                <a:latin typeface="Courgette"/>
                <a:sym typeface="Courgette"/>
              </a:rPr>
              <a:t>Let’s wrap up!</a:t>
            </a:r>
            <a:endParaRPr sz="700" dirty="0"/>
          </a:p>
        </p:txBody>
      </p:sp>
      <p:sp>
        <p:nvSpPr>
          <p:cNvPr id="413" name="Google Shape;413;p23"/>
          <p:cNvSpPr txBox="1"/>
          <p:nvPr/>
        </p:nvSpPr>
        <p:spPr>
          <a:xfrm>
            <a:off x="1769923" y="3286068"/>
            <a:ext cx="2768700" cy="672492"/>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1900" b="0" i="0" u="none" strike="noStrike" cap="none" dirty="0">
                <a:solidFill>
                  <a:srgbClr val="186AB4"/>
                </a:solidFill>
                <a:latin typeface="Cabin"/>
                <a:ea typeface="Cabin"/>
                <a:cs typeface="Cabin"/>
                <a:sym typeface="Cabin"/>
              </a:rPr>
              <a:t>What have you learnt in the lesson?</a:t>
            </a:r>
            <a:endParaRPr sz="700" dirty="0"/>
          </a:p>
        </p:txBody>
      </p:sp>
      <p:sp>
        <p:nvSpPr>
          <p:cNvPr id="414" name="Google Shape;414;p23"/>
          <p:cNvSpPr txBox="1"/>
          <p:nvPr/>
        </p:nvSpPr>
        <p:spPr>
          <a:xfrm>
            <a:off x="2158433" y="1314480"/>
            <a:ext cx="1991646" cy="1187017"/>
          </a:xfrm>
          <a:prstGeom prst="rect">
            <a:avLst/>
          </a:prstGeom>
          <a:noFill/>
          <a:ln>
            <a:noFill/>
          </a:ln>
        </p:spPr>
        <p:txBody>
          <a:bodyPr spcFirstLastPara="1" wrap="square" lIns="0" tIns="0" rIns="0" bIns="0" anchor="t" anchorCtr="0">
            <a:spAutoFit/>
          </a:bodyPr>
          <a:lstStyle/>
          <a:p>
            <a:pPr marL="0" marR="0" lvl="0" indent="0" algn="ctr" rtl="0">
              <a:lnSpc>
                <a:spcPct val="93003"/>
              </a:lnSpc>
              <a:spcBef>
                <a:spcPts val="0"/>
              </a:spcBef>
              <a:spcAft>
                <a:spcPts val="0"/>
              </a:spcAft>
              <a:buNone/>
            </a:pPr>
            <a:r>
              <a:rPr lang="en" sz="9200" b="0" i="0" u="none" strike="noStrike" cap="none">
                <a:solidFill>
                  <a:srgbClr val="186AB4"/>
                </a:solidFill>
                <a:latin typeface="Chewy"/>
                <a:ea typeface="Chewy"/>
                <a:cs typeface="Chewy"/>
                <a:sym typeface="Chewy"/>
              </a:rPr>
              <a:t>03</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29"/>
        <p:cNvGrpSpPr/>
        <p:nvPr/>
      </p:nvGrpSpPr>
      <p:grpSpPr>
        <a:xfrm>
          <a:off x="0" y="0"/>
          <a:ext cx="0" cy="0"/>
          <a:chOff x="0" y="0"/>
          <a:chExt cx="0" cy="0"/>
        </a:xfrm>
      </p:grpSpPr>
      <p:sp>
        <p:nvSpPr>
          <p:cNvPr id="130" name="Google Shape;130;p13"/>
          <p:cNvSpPr/>
          <p:nvPr/>
        </p:nvSpPr>
        <p:spPr>
          <a:xfrm>
            <a:off x="-99600" y="-529175"/>
            <a:ext cx="10104120" cy="6913345"/>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31" name="Google Shape;131;p13"/>
          <p:cNvGrpSpPr/>
          <p:nvPr/>
        </p:nvGrpSpPr>
        <p:grpSpPr>
          <a:xfrm>
            <a:off x="488831" y="1618383"/>
            <a:ext cx="2330496" cy="3266037"/>
            <a:chOff x="0" y="-38100"/>
            <a:chExt cx="3289972" cy="2638552"/>
          </a:xfrm>
        </p:grpSpPr>
        <p:sp>
          <p:nvSpPr>
            <p:cNvPr id="132" name="Google Shape;132;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3" name="Google Shape;133;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34" name="Google Shape;134;p13"/>
          <p:cNvGrpSpPr/>
          <p:nvPr/>
        </p:nvGrpSpPr>
        <p:grpSpPr>
          <a:xfrm>
            <a:off x="3444349" y="1618383"/>
            <a:ext cx="2330496" cy="3266037"/>
            <a:chOff x="0" y="-38100"/>
            <a:chExt cx="3289972" cy="2638552"/>
          </a:xfrm>
        </p:grpSpPr>
        <p:sp>
          <p:nvSpPr>
            <p:cNvPr id="135" name="Google Shape;135;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6" name="Google Shape;136;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37" name="Google Shape;137;p13"/>
          <p:cNvGrpSpPr/>
          <p:nvPr/>
        </p:nvGrpSpPr>
        <p:grpSpPr>
          <a:xfrm>
            <a:off x="6490127" y="1618383"/>
            <a:ext cx="2330496" cy="3266037"/>
            <a:chOff x="0" y="-38100"/>
            <a:chExt cx="3289972" cy="2638552"/>
          </a:xfrm>
        </p:grpSpPr>
        <p:sp>
          <p:nvSpPr>
            <p:cNvPr id="138" name="Google Shape;138;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9" name="Google Shape;139;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0" name="Google Shape;140;p13"/>
          <p:cNvGrpSpPr/>
          <p:nvPr/>
        </p:nvGrpSpPr>
        <p:grpSpPr>
          <a:xfrm>
            <a:off x="413637" y="1548202"/>
            <a:ext cx="2330496" cy="3209886"/>
            <a:chOff x="0" y="-38100"/>
            <a:chExt cx="3289972" cy="2638552"/>
          </a:xfrm>
        </p:grpSpPr>
        <p:sp>
          <p:nvSpPr>
            <p:cNvPr id="141" name="Google Shape;141;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2" name="Google Shape;142;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3" name="Google Shape;143;p13"/>
          <p:cNvGrpSpPr/>
          <p:nvPr/>
        </p:nvGrpSpPr>
        <p:grpSpPr>
          <a:xfrm>
            <a:off x="3369156" y="1548202"/>
            <a:ext cx="2330496" cy="3209886"/>
            <a:chOff x="0" y="-38100"/>
            <a:chExt cx="3289972" cy="2638552"/>
          </a:xfrm>
        </p:grpSpPr>
        <p:sp>
          <p:nvSpPr>
            <p:cNvPr id="144" name="Google Shape;144;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5" name="Google Shape;145;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6" name="Google Shape;146;p13"/>
          <p:cNvGrpSpPr/>
          <p:nvPr/>
        </p:nvGrpSpPr>
        <p:grpSpPr>
          <a:xfrm>
            <a:off x="6414933" y="1548202"/>
            <a:ext cx="2330496" cy="3209886"/>
            <a:chOff x="0" y="-38100"/>
            <a:chExt cx="3289972" cy="2638552"/>
          </a:xfrm>
        </p:grpSpPr>
        <p:sp>
          <p:nvSpPr>
            <p:cNvPr id="147" name="Google Shape;147;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 name="Google Shape;148;p13"/>
            <p:cNvSpPr txBox="1"/>
            <p:nvPr/>
          </p:nvSpPr>
          <p:spPr>
            <a:xfrm>
              <a:off x="0" y="-38100"/>
              <a:ext cx="3289972" cy="25386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49" name="Google Shape;149;p13"/>
          <p:cNvSpPr txBox="1"/>
          <p:nvPr/>
        </p:nvSpPr>
        <p:spPr>
          <a:xfrm>
            <a:off x="4042730" y="1863481"/>
            <a:ext cx="1058540"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02</a:t>
            </a:r>
            <a:endParaRPr sz="700"/>
          </a:p>
        </p:txBody>
      </p:sp>
      <p:sp>
        <p:nvSpPr>
          <p:cNvPr id="150" name="Google Shape;150;p13"/>
          <p:cNvSpPr txBox="1"/>
          <p:nvPr/>
        </p:nvSpPr>
        <p:spPr>
          <a:xfrm>
            <a:off x="1835140" y="628650"/>
            <a:ext cx="5473720" cy="701282"/>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dirty="0">
                <a:solidFill>
                  <a:srgbClr val="186AB4"/>
                </a:solidFill>
                <a:latin typeface="Chewy"/>
                <a:sym typeface="Chewy"/>
              </a:rPr>
              <a:t>OBJECTIVES</a:t>
            </a:r>
            <a:endParaRPr sz="700" dirty="0"/>
          </a:p>
        </p:txBody>
      </p:sp>
      <p:sp>
        <p:nvSpPr>
          <p:cNvPr id="151" name="Google Shape;151;p13"/>
          <p:cNvSpPr txBox="1"/>
          <p:nvPr/>
        </p:nvSpPr>
        <p:spPr>
          <a:xfrm>
            <a:off x="730376" y="2508262"/>
            <a:ext cx="1772210" cy="409343"/>
          </a:xfrm>
          <a:prstGeom prst="rect">
            <a:avLst/>
          </a:prstGeom>
          <a:noFill/>
          <a:ln>
            <a:noFill/>
          </a:ln>
        </p:spPr>
        <p:txBody>
          <a:bodyPr spcFirstLastPara="1" wrap="square" lIns="0" tIns="0" rIns="0" bIns="0" anchor="t" anchorCtr="0">
            <a:spAutoFit/>
          </a:bodyPr>
          <a:lstStyle/>
          <a:p>
            <a:pPr lvl="0" algn="ctr">
              <a:lnSpc>
                <a:spcPct val="140005"/>
              </a:lnSpc>
            </a:pPr>
            <a:r>
              <a:rPr lang="en-US" sz="1900" dirty="0">
                <a:solidFill>
                  <a:srgbClr val="186AB4"/>
                </a:solidFill>
                <a:latin typeface="Courgette"/>
                <a:ea typeface="Courgette"/>
                <a:cs typeface="Courgette"/>
                <a:sym typeface="Courgette"/>
              </a:rPr>
              <a:t>Knowledge</a:t>
            </a:r>
            <a:endParaRPr sz="700" dirty="0"/>
          </a:p>
        </p:txBody>
      </p:sp>
      <p:sp>
        <p:nvSpPr>
          <p:cNvPr id="152" name="Google Shape;152;p13"/>
          <p:cNvSpPr txBox="1"/>
          <p:nvPr/>
        </p:nvSpPr>
        <p:spPr>
          <a:xfrm>
            <a:off x="637674" y="2904872"/>
            <a:ext cx="1957596" cy="1698927"/>
          </a:xfrm>
          <a:prstGeom prst="rect">
            <a:avLst/>
          </a:prstGeom>
          <a:noFill/>
          <a:ln>
            <a:noFill/>
          </a:ln>
        </p:spPr>
        <p:txBody>
          <a:bodyPr spcFirstLastPara="1" wrap="square" lIns="0" tIns="0" rIns="0" bIns="0" anchor="t" anchorCtr="0">
            <a:spAutoFit/>
          </a:bodyPr>
          <a:lstStyle/>
          <a:p>
            <a:pPr lvl="0">
              <a:lnSpc>
                <a:spcPct val="115000"/>
              </a:lnSpc>
            </a:pPr>
            <a:r>
              <a:rPr lang="en-US" sz="1600" dirty="0">
                <a:solidFill>
                  <a:srgbClr val="186AB4"/>
                </a:solidFill>
                <a:latin typeface="Cabin"/>
                <a:ea typeface="Cabin"/>
                <a:cs typeface="Cabin"/>
                <a:sym typeface="Cabin"/>
              </a:rPr>
              <a:t>- Vocabulary: The lexical items related to natural disasters.</a:t>
            </a:r>
          </a:p>
          <a:p>
            <a:pPr lvl="0">
              <a:lnSpc>
                <a:spcPct val="115000"/>
              </a:lnSpc>
            </a:pPr>
            <a:r>
              <a:rPr lang="en-US" sz="1600" dirty="0">
                <a:solidFill>
                  <a:srgbClr val="186AB4"/>
                </a:solidFill>
                <a:latin typeface="Cabin"/>
                <a:ea typeface="Cabin"/>
                <a:cs typeface="Cabin"/>
                <a:sym typeface="Cabin"/>
              </a:rPr>
              <a:t>- Pronunciation: Stress in words ending in -al and -</a:t>
            </a:r>
            <a:r>
              <a:rPr lang="en-US" sz="1600" dirty="0" err="1">
                <a:solidFill>
                  <a:srgbClr val="186AB4"/>
                </a:solidFill>
                <a:latin typeface="Cabin"/>
                <a:ea typeface="Cabin"/>
                <a:cs typeface="Cabin"/>
                <a:sym typeface="Cabin"/>
              </a:rPr>
              <a:t>ous</a:t>
            </a:r>
            <a:endParaRPr lang="en-US" sz="1600" dirty="0">
              <a:solidFill>
                <a:srgbClr val="186AB4"/>
              </a:solidFill>
              <a:latin typeface="Cabin"/>
              <a:ea typeface="Cabin"/>
              <a:cs typeface="Cabin"/>
              <a:sym typeface="Cabin"/>
            </a:endParaRPr>
          </a:p>
        </p:txBody>
      </p:sp>
      <p:sp>
        <p:nvSpPr>
          <p:cNvPr id="153" name="Google Shape;153;p13"/>
          <p:cNvSpPr txBox="1"/>
          <p:nvPr/>
        </p:nvSpPr>
        <p:spPr>
          <a:xfrm>
            <a:off x="6554206" y="2902978"/>
            <a:ext cx="2127126" cy="1698927"/>
          </a:xfrm>
          <a:prstGeom prst="rect">
            <a:avLst/>
          </a:prstGeom>
          <a:noFill/>
          <a:ln>
            <a:noFill/>
          </a:ln>
        </p:spPr>
        <p:txBody>
          <a:bodyPr spcFirstLastPara="1" wrap="square" lIns="0" tIns="0" rIns="0" bIns="0" anchor="t" anchorCtr="0">
            <a:spAutoFit/>
          </a:bodyPr>
          <a:lstStyle/>
          <a:p>
            <a:pPr lvl="0">
              <a:lnSpc>
                <a:spcPct val="115000"/>
              </a:lnSpc>
            </a:pPr>
            <a:r>
              <a:rPr lang="en-US" sz="1600" dirty="0">
                <a:solidFill>
                  <a:srgbClr val="186AB4"/>
                </a:solidFill>
                <a:latin typeface="Cabin"/>
                <a:ea typeface="Cabin"/>
                <a:cs typeface="Cabin"/>
                <a:sym typeface="Cabin"/>
              </a:rPr>
              <a:t>- Feel sympathy for people who are affected by natural disasters and be willing to help them</a:t>
            </a:r>
          </a:p>
          <a:p>
            <a:pPr lvl="0">
              <a:lnSpc>
                <a:spcPct val="115000"/>
              </a:lnSpc>
            </a:pPr>
            <a:r>
              <a:rPr lang="en-US" sz="1600" dirty="0">
                <a:solidFill>
                  <a:srgbClr val="186AB4"/>
                </a:solidFill>
                <a:latin typeface="Cabin"/>
                <a:ea typeface="Cabin"/>
                <a:cs typeface="Cabin"/>
                <a:sym typeface="Cabin"/>
              </a:rPr>
              <a:t>- Actively join in class activities</a:t>
            </a:r>
          </a:p>
        </p:txBody>
      </p:sp>
      <p:sp>
        <p:nvSpPr>
          <p:cNvPr id="154" name="Google Shape;154;p13"/>
          <p:cNvSpPr txBox="1"/>
          <p:nvPr/>
        </p:nvSpPr>
        <p:spPr>
          <a:xfrm>
            <a:off x="1087211" y="1863481"/>
            <a:ext cx="1058540"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01</a:t>
            </a:r>
            <a:endParaRPr sz="700"/>
          </a:p>
        </p:txBody>
      </p:sp>
      <p:sp>
        <p:nvSpPr>
          <p:cNvPr id="155" name="Google Shape;155;p13"/>
          <p:cNvSpPr txBox="1"/>
          <p:nvPr/>
        </p:nvSpPr>
        <p:spPr>
          <a:xfrm>
            <a:off x="6629400" y="2493213"/>
            <a:ext cx="1976758" cy="409343"/>
          </a:xfrm>
          <a:prstGeom prst="rect">
            <a:avLst/>
          </a:prstGeom>
          <a:noFill/>
          <a:ln>
            <a:noFill/>
          </a:ln>
        </p:spPr>
        <p:txBody>
          <a:bodyPr spcFirstLastPara="1" wrap="square" lIns="0" tIns="0" rIns="0" bIns="0" anchor="t" anchorCtr="0">
            <a:spAutoFit/>
          </a:bodyPr>
          <a:lstStyle/>
          <a:p>
            <a:pPr lvl="0" algn="ctr">
              <a:lnSpc>
                <a:spcPct val="140005"/>
              </a:lnSpc>
            </a:pPr>
            <a:r>
              <a:rPr lang="en-US" sz="1900" dirty="0">
                <a:solidFill>
                  <a:srgbClr val="186AB4"/>
                </a:solidFill>
                <a:latin typeface="Courgette"/>
                <a:ea typeface="Courgette"/>
                <a:cs typeface="Courgette"/>
                <a:sym typeface="Courgette"/>
              </a:rPr>
              <a:t>Personal qualities</a:t>
            </a:r>
            <a:endParaRPr sz="700" dirty="0"/>
          </a:p>
        </p:txBody>
      </p:sp>
      <p:sp>
        <p:nvSpPr>
          <p:cNvPr id="156" name="Google Shape;156;p13"/>
          <p:cNvSpPr txBox="1"/>
          <p:nvPr/>
        </p:nvSpPr>
        <p:spPr>
          <a:xfrm>
            <a:off x="7088508" y="1848433"/>
            <a:ext cx="1058540"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03</a:t>
            </a:r>
            <a:endParaRPr sz="700"/>
          </a:p>
        </p:txBody>
      </p:sp>
      <p:sp>
        <p:nvSpPr>
          <p:cNvPr id="157" name="Google Shape;157;p13"/>
          <p:cNvSpPr txBox="1"/>
          <p:nvPr/>
        </p:nvSpPr>
        <p:spPr>
          <a:xfrm>
            <a:off x="3534608" y="2904872"/>
            <a:ext cx="2074766" cy="849463"/>
          </a:xfrm>
          <a:prstGeom prst="rect">
            <a:avLst/>
          </a:prstGeom>
          <a:noFill/>
          <a:ln>
            <a:noFill/>
          </a:ln>
        </p:spPr>
        <p:txBody>
          <a:bodyPr spcFirstLastPara="1" wrap="square" lIns="0" tIns="0" rIns="0" bIns="0" anchor="t" anchorCtr="0">
            <a:spAutoFit/>
          </a:bodyPr>
          <a:lstStyle/>
          <a:p>
            <a:pPr lvl="0">
              <a:lnSpc>
                <a:spcPct val="115000"/>
              </a:lnSpc>
            </a:pPr>
            <a:r>
              <a:rPr lang="en-US" sz="1600" dirty="0">
                <a:solidFill>
                  <a:srgbClr val="186AB4"/>
                </a:solidFill>
                <a:latin typeface="Cabin"/>
                <a:ea typeface="Cabin"/>
                <a:cs typeface="Cabin"/>
                <a:sym typeface="Cabin"/>
              </a:rPr>
              <a:t>Develop teamwork skills, communication skills and creativity.</a:t>
            </a:r>
            <a:endParaRPr sz="1600" dirty="0"/>
          </a:p>
        </p:txBody>
      </p:sp>
      <p:sp>
        <p:nvSpPr>
          <p:cNvPr id="158" name="Google Shape;158;p13"/>
          <p:cNvSpPr txBox="1"/>
          <p:nvPr/>
        </p:nvSpPr>
        <p:spPr>
          <a:xfrm>
            <a:off x="3685895" y="2508262"/>
            <a:ext cx="1772210" cy="409343"/>
          </a:xfrm>
          <a:prstGeom prst="rect">
            <a:avLst/>
          </a:prstGeom>
          <a:noFill/>
          <a:ln>
            <a:noFill/>
          </a:ln>
        </p:spPr>
        <p:txBody>
          <a:bodyPr spcFirstLastPara="1" wrap="square" lIns="0" tIns="0" rIns="0" bIns="0" anchor="t" anchorCtr="0">
            <a:spAutoFit/>
          </a:bodyPr>
          <a:lstStyle/>
          <a:p>
            <a:pPr lvl="0" algn="ctr">
              <a:lnSpc>
                <a:spcPct val="140005"/>
              </a:lnSpc>
            </a:pPr>
            <a:r>
              <a:rPr lang="en-US" sz="1900" dirty="0">
                <a:solidFill>
                  <a:srgbClr val="186AB4"/>
                </a:solidFill>
                <a:latin typeface="Courgette"/>
                <a:ea typeface="Courgette"/>
                <a:cs typeface="Courgette"/>
                <a:sym typeface="Courgette"/>
              </a:rPr>
              <a:t>Competence</a:t>
            </a:r>
            <a:endParaRPr sz="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418"/>
        <p:cNvGrpSpPr/>
        <p:nvPr/>
      </p:nvGrpSpPr>
      <p:grpSpPr>
        <a:xfrm>
          <a:off x="0" y="0"/>
          <a:ext cx="0" cy="0"/>
          <a:chOff x="0" y="0"/>
          <a:chExt cx="0" cy="0"/>
        </a:xfrm>
      </p:grpSpPr>
      <p:sp>
        <p:nvSpPr>
          <p:cNvPr id="419" name="Google Shape;419;p24"/>
          <p:cNvSpPr/>
          <p:nvPr/>
        </p:nvSpPr>
        <p:spPr>
          <a:xfrm>
            <a:off x="-412113" y="-608538"/>
            <a:ext cx="9966960" cy="681949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sp>
        <p:nvSpPr>
          <p:cNvPr id="420" name="Google Shape;420;p24"/>
          <p:cNvSpPr txBox="1"/>
          <p:nvPr/>
        </p:nvSpPr>
        <p:spPr>
          <a:xfrm>
            <a:off x="414927" y="378923"/>
            <a:ext cx="5710074" cy="701282"/>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dirty="0">
                <a:solidFill>
                  <a:srgbClr val="186AB4"/>
                </a:solidFill>
                <a:latin typeface="Chewy"/>
                <a:ea typeface="Chewy"/>
                <a:cs typeface="Chewy"/>
                <a:sym typeface="Chewy"/>
              </a:rPr>
              <a:t>Let’s wrap up!</a:t>
            </a:r>
            <a:endParaRPr sz="700" dirty="0"/>
          </a:p>
        </p:txBody>
      </p:sp>
      <p:grpSp>
        <p:nvGrpSpPr>
          <p:cNvPr id="439" name="Google Shape;439;p24"/>
          <p:cNvGrpSpPr/>
          <p:nvPr/>
        </p:nvGrpSpPr>
        <p:grpSpPr>
          <a:xfrm>
            <a:off x="619124" y="1171011"/>
            <a:ext cx="2089361" cy="3045991"/>
            <a:chOff x="0" y="-1"/>
            <a:chExt cx="5571630" cy="5371302"/>
          </a:xfrm>
        </p:grpSpPr>
        <p:grpSp>
          <p:nvGrpSpPr>
            <p:cNvPr id="440" name="Google Shape;440;p24"/>
            <p:cNvGrpSpPr/>
            <p:nvPr/>
          </p:nvGrpSpPr>
          <p:grpSpPr>
            <a:xfrm>
              <a:off x="279400" y="182030"/>
              <a:ext cx="5292230" cy="5189271"/>
              <a:chOff x="0" y="-38100"/>
              <a:chExt cx="2801651" cy="2747145"/>
            </a:xfrm>
          </p:grpSpPr>
          <p:sp>
            <p:nvSpPr>
              <p:cNvPr id="441" name="Google Shape;441;p24"/>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42" name="Google Shape;442;p24"/>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15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44" name="Google Shape;444;p24"/>
            <p:cNvSpPr/>
            <p:nvPr/>
          </p:nvSpPr>
          <p:spPr>
            <a:xfrm>
              <a:off x="0" y="-1"/>
              <a:ext cx="5292230" cy="5117302"/>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46" name="Google Shape;446;p24"/>
            <p:cNvSpPr txBox="1"/>
            <p:nvPr/>
          </p:nvSpPr>
          <p:spPr>
            <a:xfrm>
              <a:off x="934643" y="3751373"/>
              <a:ext cx="3297899" cy="748973"/>
            </a:xfrm>
            <a:prstGeom prst="rect">
              <a:avLst/>
            </a:prstGeom>
            <a:noFill/>
            <a:ln>
              <a:noFill/>
            </a:ln>
          </p:spPr>
          <p:txBody>
            <a:bodyPr spcFirstLastPara="1" wrap="square" lIns="0" tIns="0" rIns="0" bIns="0" anchor="t" anchorCtr="0">
              <a:spAutoFit/>
            </a:bodyPr>
            <a:lstStyle/>
            <a:p>
              <a:pPr lvl="0">
                <a:lnSpc>
                  <a:spcPct val="115000"/>
                </a:lnSpc>
              </a:pPr>
              <a:r>
                <a:rPr lang="en-US" sz="2400" dirty="0">
                  <a:solidFill>
                    <a:srgbClr val="186AB4"/>
                  </a:solidFill>
                  <a:latin typeface="Courgette"/>
                  <a:ea typeface="Courgette"/>
                  <a:cs typeface="Courgette"/>
                  <a:sym typeface="Courgette"/>
                </a:rPr>
                <a:t>property</a:t>
              </a:r>
              <a:endParaRPr sz="2400" dirty="0"/>
            </a:p>
          </p:txBody>
        </p:sp>
        <p:sp>
          <p:nvSpPr>
            <p:cNvPr id="447" name="Google Shape;447;p24"/>
            <p:cNvSpPr txBox="1"/>
            <p:nvPr/>
          </p:nvSpPr>
          <p:spPr>
            <a:xfrm>
              <a:off x="508792" y="253999"/>
              <a:ext cx="4149601" cy="4493832"/>
            </a:xfrm>
            <a:prstGeom prst="rect">
              <a:avLst/>
            </a:prstGeom>
            <a:noFill/>
            <a:ln>
              <a:noFill/>
            </a:ln>
          </p:spPr>
          <p:txBody>
            <a:bodyPr spcFirstLastPara="1" wrap="square" lIns="0" tIns="0" rIns="0" bIns="0" anchor="t" anchorCtr="0">
              <a:spAutoFit/>
            </a:bodyPr>
            <a:lstStyle/>
            <a:p>
              <a:pPr lvl="1">
                <a:lnSpc>
                  <a:spcPct val="115000"/>
                </a:lnSpc>
              </a:pPr>
              <a:r>
                <a:rPr lang="en-US" sz="2400" dirty="0">
                  <a:latin typeface="Cabin" panose="020B0604020202020204" charset="0"/>
                </a:rPr>
                <a:t>1. The flood victims are collecting their personal ________.</a:t>
              </a:r>
              <a:endParaRPr sz="2400" dirty="0">
                <a:latin typeface="Cabin" panose="020B0604020202020204" charset="0"/>
              </a:endParaRPr>
            </a:p>
          </p:txBody>
        </p:sp>
      </p:grpSp>
      <p:grpSp>
        <p:nvGrpSpPr>
          <p:cNvPr id="38" name="Google Shape;439;p24"/>
          <p:cNvGrpSpPr/>
          <p:nvPr/>
        </p:nvGrpSpPr>
        <p:grpSpPr>
          <a:xfrm>
            <a:off x="2948835" y="396474"/>
            <a:ext cx="3197648" cy="4424884"/>
            <a:chOff x="-625082" y="-2431541"/>
            <a:chExt cx="7028358" cy="7802842"/>
          </a:xfrm>
        </p:grpSpPr>
        <p:grpSp>
          <p:nvGrpSpPr>
            <p:cNvPr id="39" name="Google Shape;440;p24"/>
            <p:cNvGrpSpPr/>
            <p:nvPr/>
          </p:nvGrpSpPr>
          <p:grpSpPr>
            <a:xfrm>
              <a:off x="-625082" y="-2431541"/>
              <a:ext cx="7028358" cy="7802842"/>
              <a:chOff x="-478823" y="-1421697"/>
              <a:chExt cx="3720739" cy="4130742"/>
            </a:xfrm>
          </p:grpSpPr>
          <p:sp>
            <p:nvSpPr>
              <p:cNvPr id="43" name="Google Shape;441;p24"/>
              <p:cNvSpPr/>
              <p:nvPr/>
            </p:nvSpPr>
            <p:spPr>
              <a:xfrm>
                <a:off x="0" y="0"/>
                <a:ext cx="3241916"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4" name="Google Shape;442;p24"/>
              <p:cNvSpPr txBox="1"/>
              <p:nvPr/>
            </p:nvSpPr>
            <p:spPr>
              <a:xfrm>
                <a:off x="-478823" y="-1421697"/>
                <a:ext cx="3310547"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15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0" name="Google Shape;444;p24"/>
            <p:cNvSpPr/>
            <p:nvPr/>
          </p:nvSpPr>
          <p:spPr>
            <a:xfrm>
              <a:off x="-47669" y="85655"/>
              <a:ext cx="6253518" cy="5117303"/>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1" name="Google Shape;446;p24"/>
            <p:cNvSpPr txBox="1"/>
            <p:nvPr/>
          </p:nvSpPr>
          <p:spPr>
            <a:xfrm>
              <a:off x="81397" y="3456028"/>
              <a:ext cx="5719623" cy="748973"/>
            </a:xfrm>
            <a:prstGeom prst="rect">
              <a:avLst/>
            </a:prstGeom>
            <a:noFill/>
            <a:ln>
              <a:noFill/>
            </a:ln>
          </p:spPr>
          <p:txBody>
            <a:bodyPr spcFirstLastPara="1" wrap="square" lIns="0" tIns="0" rIns="0" bIns="0" anchor="t" anchorCtr="0">
              <a:spAutoFit/>
            </a:bodyPr>
            <a:lstStyle/>
            <a:p>
              <a:pPr lvl="0" algn="ctr">
                <a:lnSpc>
                  <a:spcPct val="115000"/>
                </a:lnSpc>
              </a:pPr>
              <a:r>
                <a:rPr lang="en-US" sz="2400" dirty="0">
                  <a:solidFill>
                    <a:srgbClr val="186AB4"/>
                  </a:solidFill>
                  <a:latin typeface="Courgette"/>
                  <a:ea typeface="Courgette"/>
                  <a:cs typeface="Courgette"/>
                  <a:sym typeface="Courgette"/>
                </a:rPr>
                <a:t>An emergency kit</a:t>
              </a:r>
            </a:p>
          </p:txBody>
        </p:sp>
        <p:sp>
          <p:nvSpPr>
            <p:cNvPr id="42" name="Google Shape;447;p24"/>
            <p:cNvSpPr txBox="1"/>
            <p:nvPr/>
          </p:nvSpPr>
          <p:spPr>
            <a:xfrm>
              <a:off x="508790" y="253999"/>
              <a:ext cx="5292231" cy="2995889"/>
            </a:xfrm>
            <a:prstGeom prst="rect">
              <a:avLst/>
            </a:prstGeom>
            <a:noFill/>
            <a:ln>
              <a:noFill/>
            </a:ln>
          </p:spPr>
          <p:txBody>
            <a:bodyPr spcFirstLastPara="1" wrap="square" lIns="0" tIns="0" rIns="0" bIns="0" anchor="t" anchorCtr="0">
              <a:spAutoFit/>
            </a:bodyPr>
            <a:lstStyle/>
            <a:p>
              <a:pPr lvl="1" algn="ctr">
                <a:lnSpc>
                  <a:spcPct val="115000"/>
                </a:lnSpc>
              </a:pPr>
              <a:r>
                <a:rPr lang="en-US" sz="2400" dirty="0">
                  <a:latin typeface="Cabin" panose="020B0604020202020204" charset="0"/>
                </a:rPr>
                <a:t>2. What should we make to prepare for a natural disaster?</a:t>
              </a:r>
              <a:endParaRPr sz="2400" dirty="0">
                <a:latin typeface="Cabin" panose="020B0604020202020204" charset="0"/>
              </a:endParaRPr>
            </a:p>
          </p:txBody>
        </p:sp>
      </p:grpSp>
      <p:grpSp>
        <p:nvGrpSpPr>
          <p:cNvPr id="45" name="Google Shape;439;p24"/>
          <p:cNvGrpSpPr/>
          <p:nvPr/>
        </p:nvGrpSpPr>
        <p:grpSpPr>
          <a:xfrm>
            <a:off x="6587997" y="833282"/>
            <a:ext cx="2104211" cy="3045991"/>
            <a:chOff x="-39600" y="-1"/>
            <a:chExt cx="5611230" cy="5371302"/>
          </a:xfrm>
        </p:grpSpPr>
        <p:grpSp>
          <p:nvGrpSpPr>
            <p:cNvPr id="46" name="Google Shape;440;p24"/>
            <p:cNvGrpSpPr/>
            <p:nvPr/>
          </p:nvGrpSpPr>
          <p:grpSpPr>
            <a:xfrm>
              <a:off x="279400" y="182030"/>
              <a:ext cx="5292230" cy="5189271"/>
              <a:chOff x="0" y="-38100"/>
              <a:chExt cx="2801651" cy="2747145"/>
            </a:xfrm>
          </p:grpSpPr>
          <p:sp>
            <p:nvSpPr>
              <p:cNvPr id="50" name="Google Shape;441;p24"/>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51" name="Google Shape;442;p24"/>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15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7" name="Google Shape;444;p24"/>
            <p:cNvSpPr/>
            <p:nvPr/>
          </p:nvSpPr>
          <p:spPr>
            <a:xfrm>
              <a:off x="0" y="-1"/>
              <a:ext cx="5292230" cy="5117302"/>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8" name="Google Shape;446;p24"/>
            <p:cNvSpPr txBox="1"/>
            <p:nvPr/>
          </p:nvSpPr>
          <p:spPr>
            <a:xfrm>
              <a:off x="-6104" y="139320"/>
              <a:ext cx="1777766"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a:solidFill>
                    <a:srgbClr val="186AB4"/>
                  </a:solidFill>
                  <a:latin typeface="Courgette"/>
                  <a:ea typeface="Courgette"/>
                  <a:cs typeface="Courgette"/>
                  <a:sym typeface="Courgette"/>
                </a:rPr>
                <a:t>‘</a:t>
              </a:r>
              <a:endParaRPr sz="5000" dirty="0"/>
            </a:p>
          </p:txBody>
        </p:sp>
        <p:sp>
          <p:nvSpPr>
            <p:cNvPr id="49" name="Google Shape;447;p24"/>
            <p:cNvSpPr txBox="1"/>
            <p:nvPr/>
          </p:nvSpPr>
          <p:spPr>
            <a:xfrm>
              <a:off x="440011" y="347130"/>
              <a:ext cx="4720915" cy="4369003"/>
            </a:xfrm>
            <a:prstGeom prst="rect">
              <a:avLst/>
            </a:prstGeom>
            <a:noFill/>
            <a:ln>
              <a:noFill/>
            </a:ln>
          </p:spPr>
          <p:txBody>
            <a:bodyPr spcFirstLastPara="1" wrap="square" lIns="0" tIns="0" rIns="0" bIns="0" anchor="t" anchorCtr="0">
              <a:spAutoFit/>
            </a:bodyPr>
            <a:lstStyle/>
            <a:p>
              <a:pPr lvl="1">
                <a:lnSpc>
                  <a:spcPct val="115000"/>
                </a:lnSpc>
              </a:pPr>
              <a:r>
                <a:rPr lang="en-US" sz="2800" dirty="0">
                  <a:latin typeface="Cabin" panose="020B0604020202020204" charset="0"/>
                </a:rPr>
                <a:t>Regional</a:t>
              </a:r>
            </a:p>
            <a:p>
              <a:pPr lvl="1">
                <a:lnSpc>
                  <a:spcPct val="115000"/>
                </a:lnSpc>
              </a:pPr>
              <a:r>
                <a:rPr lang="en-US" sz="2800" dirty="0">
                  <a:latin typeface="Cabin" panose="020B0604020202020204" charset="0"/>
                </a:rPr>
                <a:t>Disastrous</a:t>
              </a:r>
            </a:p>
            <a:p>
              <a:pPr lvl="1">
                <a:lnSpc>
                  <a:spcPct val="115000"/>
                </a:lnSpc>
              </a:pPr>
              <a:r>
                <a:rPr lang="en-US" sz="2800" dirty="0">
                  <a:latin typeface="Cabin" panose="020B0604020202020204" charset="0"/>
                </a:rPr>
                <a:t>Practical</a:t>
              </a:r>
            </a:p>
            <a:p>
              <a:pPr lvl="1">
                <a:lnSpc>
                  <a:spcPct val="115000"/>
                </a:lnSpc>
              </a:pPr>
              <a:r>
                <a:rPr lang="en-US" sz="2800" dirty="0">
                  <a:latin typeface="Cabin" panose="020B0604020202020204" charset="0"/>
                </a:rPr>
                <a:t>Numerous</a:t>
              </a:r>
            </a:p>
            <a:p>
              <a:pPr lvl="1">
                <a:lnSpc>
                  <a:spcPct val="115000"/>
                </a:lnSpc>
              </a:pPr>
              <a:r>
                <a:rPr lang="en-US" sz="2800" dirty="0">
                  <a:latin typeface="Cabin" panose="020B0604020202020204" charset="0"/>
                </a:rPr>
                <a:t>Curious   </a:t>
              </a:r>
              <a:endParaRPr sz="2800" dirty="0">
                <a:latin typeface="Cabin" panose="020B0604020202020204" charset="0"/>
              </a:endParaRPr>
            </a:p>
          </p:txBody>
        </p:sp>
        <p:sp>
          <p:nvSpPr>
            <p:cNvPr id="52" name="Google Shape;446;p24"/>
            <p:cNvSpPr txBox="1"/>
            <p:nvPr/>
          </p:nvSpPr>
          <p:spPr>
            <a:xfrm>
              <a:off x="1139912" y="1163588"/>
              <a:ext cx="900427"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a:solidFill>
                    <a:srgbClr val="186AB4"/>
                  </a:solidFill>
                  <a:latin typeface="Courgette"/>
                  <a:ea typeface="Courgette"/>
                  <a:cs typeface="Courgette"/>
                  <a:sym typeface="Courgette"/>
                </a:rPr>
                <a:t>‘</a:t>
              </a:r>
              <a:endParaRPr sz="5000" dirty="0"/>
            </a:p>
          </p:txBody>
        </p:sp>
        <p:sp>
          <p:nvSpPr>
            <p:cNvPr id="53" name="Google Shape;446;p24"/>
            <p:cNvSpPr txBox="1"/>
            <p:nvPr/>
          </p:nvSpPr>
          <p:spPr>
            <a:xfrm>
              <a:off x="10723" y="1980046"/>
              <a:ext cx="2635392"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a:solidFill>
                    <a:srgbClr val="186AB4"/>
                  </a:solidFill>
                  <a:latin typeface="Courgette"/>
                  <a:ea typeface="Courgette"/>
                  <a:cs typeface="Courgette"/>
                  <a:sym typeface="Courgette"/>
                </a:rPr>
                <a:t>‘</a:t>
              </a:r>
              <a:endParaRPr sz="5000" dirty="0"/>
            </a:p>
          </p:txBody>
        </p:sp>
        <p:sp>
          <p:nvSpPr>
            <p:cNvPr id="54" name="Google Shape;446;p24"/>
            <p:cNvSpPr txBox="1"/>
            <p:nvPr/>
          </p:nvSpPr>
          <p:spPr>
            <a:xfrm>
              <a:off x="-39600" y="2775775"/>
              <a:ext cx="2027862"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a:solidFill>
                    <a:srgbClr val="186AB4"/>
                  </a:solidFill>
                  <a:latin typeface="Courgette"/>
                  <a:ea typeface="Courgette"/>
                  <a:cs typeface="Courgette"/>
                  <a:sym typeface="Courgette"/>
                </a:rPr>
                <a:t>‘</a:t>
              </a:r>
              <a:endParaRPr sz="5000" dirty="0"/>
            </a:p>
          </p:txBody>
        </p:sp>
        <p:sp>
          <p:nvSpPr>
            <p:cNvPr id="55" name="Google Shape;446;p24"/>
            <p:cNvSpPr txBox="1"/>
            <p:nvPr/>
          </p:nvSpPr>
          <p:spPr>
            <a:xfrm>
              <a:off x="-6104" y="3599651"/>
              <a:ext cx="2027862"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a:solidFill>
                    <a:srgbClr val="186AB4"/>
                  </a:solidFill>
                  <a:latin typeface="Courgette"/>
                  <a:ea typeface="Courgette"/>
                  <a:cs typeface="Courgette"/>
                  <a:sym typeface="Courgette"/>
                </a:rPr>
                <a:t>‘</a:t>
              </a:r>
              <a:endParaRPr sz="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467"/>
        <p:cNvGrpSpPr/>
        <p:nvPr/>
      </p:nvGrpSpPr>
      <p:grpSpPr>
        <a:xfrm>
          <a:off x="0" y="0"/>
          <a:ext cx="0" cy="0"/>
          <a:chOff x="0" y="0"/>
          <a:chExt cx="0" cy="0"/>
        </a:xfrm>
      </p:grpSpPr>
      <p:sp>
        <p:nvSpPr>
          <p:cNvPr id="468" name="Google Shape;468;p26"/>
          <p:cNvSpPr/>
          <p:nvPr/>
        </p:nvSpPr>
        <p:spPr>
          <a:xfrm>
            <a:off x="-286775" y="-978950"/>
            <a:ext cx="10378440" cy="7101038"/>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469" name="Google Shape;469;p26"/>
          <p:cNvGrpSpPr/>
          <p:nvPr/>
        </p:nvGrpSpPr>
        <p:grpSpPr>
          <a:xfrm>
            <a:off x="633926" y="772803"/>
            <a:ext cx="4526309" cy="3597894"/>
            <a:chOff x="0" y="0"/>
            <a:chExt cx="12070156" cy="9594382"/>
          </a:xfrm>
        </p:grpSpPr>
        <p:grpSp>
          <p:nvGrpSpPr>
            <p:cNvPr id="470" name="Google Shape;470;p26"/>
            <p:cNvGrpSpPr/>
            <p:nvPr/>
          </p:nvGrpSpPr>
          <p:grpSpPr>
            <a:xfrm>
              <a:off x="377273" y="216711"/>
              <a:ext cx="11692883" cy="9377671"/>
              <a:chOff x="0" y="-38100"/>
              <a:chExt cx="3289972" cy="2638552"/>
            </a:xfrm>
          </p:grpSpPr>
          <p:sp>
            <p:nvSpPr>
              <p:cNvPr id="471" name="Google Shape;471;p26"/>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2" name="Google Shape;472;p26"/>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74" name="Google Shape;474;p26"/>
            <p:cNvSpPr/>
            <p:nvPr/>
          </p:nvSpPr>
          <p:spPr>
            <a:xfrm>
              <a:off x="0" y="0"/>
              <a:ext cx="11692884" cy="9242259"/>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grpSp>
        <p:nvGrpSpPr>
          <p:cNvPr id="476" name="Google Shape;476;p26"/>
          <p:cNvGrpSpPr/>
          <p:nvPr/>
        </p:nvGrpSpPr>
        <p:grpSpPr>
          <a:xfrm>
            <a:off x="837563" y="854070"/>
            <a:ext cx="6097924" cy="3231654"/>
            <a:chOff x="-10670499" y="-2070889"/>
            <a:chExt cx="16261135" cy="8617742"/>
          </a:xfrm>
        </p:grpSpPr>
        <p:grpSp>
          <p:nvGrpSpPr>
            <p:cNvPr id="477" name="Google Shape;477;p26"/>
            <p:cNvGrpSpPr/>
            <p:nvPr/>
          </p:nvGrpSpPr>
          <p:grpSpPr>
            <a:xfrm>
              <a:off x="279400" y="182030"/>
              <a:ext cx="5292230" cy="5189271"/>
              <a:chOff x="0" y="-38100"/>
              <a:chExt cx="2801651" cy="2747145"/>
            </a:xfrm>
          </p:grpSpPr>
          <p:sp>
            <p:nvSpPr>
              <p:cNvPr id="478" name="Google Shape;478;p26"/>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9" name="Google Shape;479;p26"/>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80" name="Google Shape;480;p26"/>
            <p:cNvGrpSpPr/>
            <p:nvPr/>
          </p:nvGrpSpPr>
          <p:grpSpPr>
            <a:xfrm>
              <a:off x="0" y="-71970"/>
              <a:ext cx="5292230" cy="5189271"/>
              <a:chOff x="0" y="-38100"/>
              <a:chExt cx="2801651" cy="2747145"/>
            </a:xfrm>
          </p:grpSpPr>
          <p:sp>
            <p:nvSpPr>
              <p:cNvPr id="481" name="Google Shape;481;p26"/>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2" name="Google Shape;482;p26"/>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83" name="Google Shape;483;p26"/>
            <p:cNvSpPr txBox="1"/>
            <p:nvPr/>
          </p:nvSpPr>
          <p:spPr>
            <a:xfrm>
              <a:off x="608803" y="928278"/>
              <a:ext cx="4981833" cy="11490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800" b="0" i="0" u="none" strike="noStrike" cap="none" dirty="0">
                  <a:solidFill>
                    <a:srgbClr val="186AB4"/>
                  </a:solidFill>
                  <a:latin typeface="Courgette"/>
                  <a:ea typeface="Courgette"/>
                  <a:cs typeface="Courgette"/>
                  <a:sym typeface="Courgette"/>
                </a:rPr>
                <a:t>Homework</a:t>
              </a:r>
              <a:endParaRPr sz="2800" dirty="0"/>
            </a:p>
          </p:txBody>
        </p:sp>
        <p:sp>
          <p:nvSpPr>
            <p:cNvPr id="484" name="Google Shape;484;p26"/>
            <p:cNvSpPr txBox="1"/>
            <p:nvPr/>
          </p:nvSpPr>
          <p:spPr>
            <a:xfrm>
              <a:off x="608803" y="2374358"/>
              <a:ext cx="4149600" cy="1887696"/>
            </a:xfrm>
            <a:prstGeom prst="rect">
              <a:avLst/>
            </a:prstGeom>
            <a:noFill/>
            <a:ln>
              <a:noFill/>
            </a:ln>
          </p:spPr>
          <p:txBody>
            <a:bodyPr spcFirstLastPara="1" wrap="square" lIns="0" tIns="0" rIns="0" bIns="0" anchor="t" anchorCtr="0">
              <a:spAutoFit/>
            </a:bodyPr>
            <a:lstStyle/>
            <a:p>
              <a:pPr marL="0" marR="0" lvl="1" indent="0" algn="l" rtl="0">
                <a:lnSpc>
                  <a:spcPct val="115000"/>
                </a:lnSpc>
                <a:spcBef>
                  <a:spcPts val="0"/>
                </a:spcBef>
                <a:spcAft>
                  <a:spcPts val="0"/>
                </a:spcAft>
                <a:buNone/>
              </a:pPr>
              <a:r>
                <a:rPr lang="en" sz="2000" b="0" i="0" u="none" strike="noStrike" cap="none" dirty="0">
                  <a:solidFill>
                    <a:srgbClr val="186AB4"/>
                  </a:solidFill>
                  <a:latin typeface="Cabin"/>
                  <a:ea typeface="Cabin"/>
                  <a:cs typeface="Cabin"/>
                  <a:sym typeface="Cabin"/>
                </a:rPr>
                <a:t>Thanks for lítening</a:t>
              </a:r>
              <a:endParaRPr sz="2000" dirty="0"/>
            </a:p>
          </p:txBody>
        </p:sp>
        <p:sp>
          <p:nvSpPr>
            <p:cNvPr id="51" name="Google Shape;484;p26"/>
            <p:cNvSpPr txBox="1"/>
            <p:nvPr/>
          </p:nvSpPr>
          <p:spPr>
            <a:xfrm>
              <a:off x="-10670499" y="-2070889"/>
              <a:ext cx="10055237" cy="8617742"/>
            </a:xfrm>
            <a:prstGeom prst="rect">
              <a:avLst/>
            </a:prstGeom>
            <a:noFill/>
            <a:ln>
              <a:noFill/>
            </a:ln>
          </p:spPr>
          <p:txBody>
            <a:bodyPr spcFirstLastPara="1" wrap="square" lIns="0" tIns="0" rIns="0" bIns="0" anchor="t" anchorCtr="0">
              <a:spAutoFit/>
            </a:bodyPr>
            <a:lstStyle/>
            <a:p>
              <a:pPr lvl="1">
                <a:lnSpc>
                  <a:spcPct val="150000"/>
                </a:lnSpc>
              </a:pPr>
              <a:r>
                <a:rPr lang="en-US" sz="2800" dirty="0">
                  <a:solidFill>
                    <a:srgbClr val="186AB4"/>
                  </a:solidFill>
                  <a:latin typeface="Cabin"/>
                  <a:ea typeface="Cabin"/>
                  <a:cs typeface="Cabin"/>
                  <a:sym typeface="Cabin"/>
                </a:rPr>
                <a:t>- Learn the new words.</a:t>
              </a:r>
            </a:p>
            <a:p>
              <a:pPr lvl="1">
                <a:lnSpc>
                  <a:spcPct val="150000"/>
                </a:lnSpc>
              </a:pPr>
              <a:r>
                <a:rPr lang="en-US" sz="2800" dirty="0">
                  <a:solidFill>
                    <a:srgbClr val="186AB4"/>
                  </a:solidFill>
                  <a:latin typeface="Cabin"/>
                  <a:ea typeface="Cabin"/>
                  <a:cs typeface="Cabin"/>
                  <a:sym typeface="Cabin"/>
                </a:rPr>
                <a:t>- Do exercises in the workbook.</a:t>
              </a:r>
            </a:p>
            <a:p>
              <a:pPr lvl="1">
                <a:lnSpc>
                  <a:spcPct val="150000"/>
                </a:lnSpc>
              </a:pPr>
              <a:r>
                <a:rPr lang="en-US" sz="2800" dirty="0">
                  <a:solidFill>
                    <a:srgbClr val="186AB4"/>
                  </a:solidFill>
                  <a:latin typeface="Cabin"/>
                  <a:ea typeface="Cabin"/>
                  <a:cs typeface="Cabin"/>
                  <a:sym typeface="Cabin"/>
                </a:rPr>
                <a:t>- Prepare for Lesson 3 - A closer look 2.</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574"/>
        <p:cNvGrpSpPr/>
        <p:nvPr/>
      </p:nvGrpSpPr>
      <p:grpSpPr>
        <a:xfrm>
          <a:off x="0" y="0"/>
          <a:ext cx="0" cy="0"/>
          <a:chOff x="0" y="0"/>
          <a:chExt cx="0" cy="0"/>
        </a:xfrm>
      </p:grpSpPr>
      <p:sp>
        <p:nvSpPr>
          <p:cNvPr id="575" name="Google Shape;575;p28"/>
          <p:cNvSpPr/>
          <p:nvPr/>
        </p:nvSpPr>
        <p:spPr>
          <a:xfrm>
            <a:off x="-443500" y="-1031875"/>
            <a:ext cx="10561320" cy="7226166"/>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576" name="Google Shape;576;p28"/>
          <p:cNvGrpSpPr/>
          <p:nvPr/>
        </p:nvGrpSpPr>
        <p:grpSpPr>
          <a:xfrm>
            <a:off x="3209773" y="899590"/>
            <a:ext cx="2748809" cy="3379638"/>
            <a:chOff x="0" y="-38100"/>
            <a:chExt cx="2552435" cy="3138197"/>
          </a:xfrm>
        </p:grpSpPr>
        <p:sp>
          <p:nvSpPr>
            <p:cNvPr id="577" name="Google Shape;577;p28"/>
            <p:cNvSpPr/>
            <p:nvPr/>
          </p:nvSpPr>
          <p:spPr>
            <a:xfrm>
              <a:off x="0" y="0"/>
              <a:ext cx="2552435" cy="3100097"/>
            </a:xfrm>
            <a:custGeom>
              <a:avLst/>
              <a:gdLst/>
              <a:ahLst/>
              <a:cxnLst/>
              <a:rect l="l" t="t" r="r" b="b"/>
              <a:pathLst>
                <a:path w="2552435" h="3100097" extrusionOk="0">
                  <a:moveTo>
                    <a:pt x="45063" y="0"/>
                  </a:moveTo>
                  <a:lnTo>
                    <a:pt x="2507371" y="0"/>
                  </a:lnTo>
                  <a:cubicBezTo>
                    <a:pt x="2519323" y="0"/>
                    <a:pt x="2530785" y="4748"/>
                    <a:pt x="2539236" y="13199"/>
                  </a:cubicBezTo>
                  <a:cubicBezTo>
                    <a:pt x="2547687" y="21650"/>
                    <a:pt x="2552435" y="33112"/>
                    <a:pt x="2552435" y="45063"/>
                  </a:cubicBezTo>
                  <a:lnTo>
                    <a:pt x="2552435" y="3055034"/>
                  </a:lnTo>
                  <a:cubicBezTo>
                    <a:pt x="2552435" y="3079922"/>
                    <a:pt x="2532259" y="3100097"/>
                    <a:pt x="2507371" y="3100097"/>
                  </a:cubicBezTo>
                  <a:lnTo>
                    <a:pt x="45063" y="3100097"/>
                  </a:lnTo>
                  <a:cubicBezTo>
                    <a:pt x="33112" y="3100097"/>
                    <a:pt x="21650" y="3095350"/>
                    <a:pt x="13199" y="3086899"/>
                  </a:cubicBezTo>
                  <a:cubicBezTo>
                    <a:pt x="4748" y="3078448"/>
                    <a:pt x="0" y="3066985"/>
                    <a:pt x="0" y="3055034"/>
                  </a:cubicBezTo>
                  <a:lnTo>
                    <a:pt x="0" y="45063"/>
                  </a:lnTo>
                  <a:cubicBezTo>
                    <a:pt x="0" y="33112"/>
                    <a:pt x="4748" y="21650"/>
                    <a:pt x="13199" y="13199"/>
                  </a:cubicBezTo>
                  <a:cubicBezTo>
                    <a:pt x="21650" y="4748"/>
                    <a:pt x="33112" y="0"/>
                    <a:pt x="4506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78" name="Google Shape;578;p28"/>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79" name="Google Shape;579;p28"/>
          <p:cNvGrpSpPr/>
          <p:nvPr/>
        </p:nvGrpSpPr>
        <p:grpSpPr>
          <a:xfrm>
            <a:off x="3185418" y="823241"/>
            <a:ext cx="2727044" cy="3379638"/>
            <a:chOff x="0" y="-38100"/>
            <a:chExt cx="2532225" cy="3138197"/>
          </a:xfrm>
        </p:grpSpPr>
        <p:sp>
          <p:nvSpPr>
            <p:cNvPr id="580" name="Google Shape;580;p28"/>
            <p:cNvSpPr/>
            <p:nvPr/>
          </p:nvSpPr>
          <p:spPr>
            <a:xfrm>
              <a:off x="0" y="0"/>
              <a:ext cx="2532225" cy="3100097"/>
            </a:xfrm>
            <a:custGeom>
              <a:avLst/>
              <a:gdLst/>
              <a:ahLst/>
              <a:cxnLst/>
              <a:rect l="l" t="t" r="r" b="b"/>
              <a:pathLst>
                <a:path w="2532225" h="3100097" extrusionOk="0">
                  <a:moveTo>
                    <a:pt x="45423" y="0"/>
                  </a:moveTo>
                  <a:lnTo>
                    <a:pt x="2486802" y="0"/>
                  </a:lnTo>
                  <a:cubicBezTo>
                    <a:pt x="2498849" y="0"/>
                    <a:pt x="2510402" y="4786"/>
                    <a:pt x="2518921" y="13304"/>
                  </a:cubicBezTo>
                  <a:cubicBezTo>
                    <a:pt x="2527439" y="21823"/>
                    <a:pt x="2532225" y="33376"/>
                    <a:pt x="2532225" y="45423"/>
                  </a:cubicBezTo>
                  <a:lnTo>
                    <a:pt x="2532225" y="3054674"/>
                  </a:lnTo>
                  <a:cubicBezTo>
                    <a:pt x="2532225" y="3079761"/>
                    <a:pt x="2511888" y="3100097"/>
                    <a:pt x="2486802" y="3100097"/>
                  </a:cubicBezTo>
                  <a:lnTo>
                    <a:pt x="45423" y="3100097"/>
                  </a:lnTo>
                  <a:cubicBezTo>
                    <a:pt x="20337" y="3100097"/>
                    <a:pt x="0" y="3079761"/>
                    <a:pt x="0" y="3054674"/>
                  </a:cubicBezTo>
                  <a:lnTo>
                    <a:pt x="0" y="45423"/>
                  </a:lnTo>
                  <a:cubicBezTo>
                    <a:pt x="0" y="20337"/>
                    <a:pt x="20337" y="0"/>
                    <a:pt x="4542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81" name="Google Shape;581;p28"/>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82" name="Google Shape;582;p28"/>
          <p:cNvSpPr txBox="1"/>
          <p:nvPr/>
        </p:nvSpPr>
        <p:spPr>
          <a:xfrm>
            <a:off x="3554017" y="1215122"/>
            <a:ext cx="1975184"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Thank you</a:t>
            </a:r>
            <a:endParaRPr sz="700"/>
          </a:p>
        </p:txBody>
      </p:sp>
      <p:sp>
        <p:nvSpPr>
          <p:cNvPr id="583" name="Google Shape;583;p28"/>
          <p:cNvSpPr txBox="1"/>
          <p:nvPr/>
        </p:nvSpPr>
        <p:spPr>
          <a:xfrm>
            <a:off x="3396145" y="1777316"/>
            <a:ext cx="2373300" cy="21012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As we conclude this lesson, I urge each of you to reflect on what you can do to be a part of the solution. Whether it's making more sustainable choices in your daily life, advocating for change, or supporting policies that prioritize the environment, every action counts. By working together, we can combat global warming and strive for a more sustainable and resilient future for our planet. Thank you for your attention, and let us all take the responsibility to be stewards of our Earth.</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62"/>
        <p:cNvGrpSpPr/>
        <p:nvPr/>
      </p:nvGrpSpPr>
      <p:grpSpPr>
        <a:xfrm>
          <a:off x="0" y="0"/>
          <a:ext cx="0" cy="0"/>
          <a:chOff x="0" y="0"/>
          <a:chExt cx="0" cy="0"/>
        </a:xfrm>
      </p:grpSpPr>
      <p:sp>
        <p:nvSpPr>
          <p:cNvPr id="163"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grpSp>
        <p:nvGrpSpPr>
          <p:cNvPr id="164" name="Google Shape;164;p14"/>
          <p:cNvGrpSpPr/>
          <p:nvPr/>
        </p:nvGrpSpPr>
        <p:grpSpPr>
          <a:xfrm>
            <a:off x="432504" y="854070"/>
            <a:ext cx="4384831" cy="3516627"/>
            <a:chOff x="0" y="-38100"/>
            <a:chExt cx="3289972" cy="2638552"/>
          </a:xfrm>
        </p:grpSpPr>
        <p:sp>
          <p:nvSpPr>
            <p:cNvPr id="165" name="Google Shape;165;p14"/>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6" name="Google Shape;166;p14"/>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67" name="Google Shape;167;p14"/>
          <p:cNvGrpSpPr/>
          <p:nvPr/>
        </p:nvGrpSpPr>
        <p:grpSpPr>
          <a:xfrm>
            <a:off x="291026" y="722024"/>
            <a:ext cx="4384831" cy="3516627"/>
            <a:chOff x="0" y="-38100"/>
            <a:chExt cx="3289972" cy="2638552"/>
          </a:xfrm>
        </p:grpSpPr>
        <p:sp>
          <p:nvSpPr>
            <p:cNvPr id="168" name="Google Shape;168;p14"/>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9" name="Google Shape;169;p14"/>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70" name="Google Shape;170;p14"/>
          <p:cNvSpPr txBox="1"/>
          <p:nvPr/>
        </p:nvSpPr>
        <p:spPr>
          <a:xfrm>
            <a:off x="886973" y="2528626"/>
            <a:ext cx="3334416" cy="775597"/>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 sz="3600" b="0" i="0" u="none" strike="noStrike" cap="none" dirty="0">
                <a:solidFill>
                  <a:srgbClr val="186AB4"/>
                </a:solidFill>
                <a:latin typeface="Courgette"/>
                <a:ea typeface="Courgette"/>
                <a:cs typeface="Courgette"/>
                <a:sym typeface="Courgette"/>
              </a:rPr>
              <a:t>Vocabulary</a:t>
            </a:r>
            <a:endParaRPr sz="700" dirty="0"/>
          </a:p>
        </p:txBody>
      </p:sp>
      <p:sp>
        <p:nvSpPr>
          <p:cNvPr id="171" name="Google Shape;171;p14"/>
          <p:cNvSpPr txBox="1"/>
          <p:nvPr/>
        </p:nvSpPr>
        <p:spPr>
          <a:xfrm>
            <a:off x="1169848" y="3286068"/>
            <a:ext cx="2768700" cy="33624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1900" dirty="0">
                <a:solidFill>
                  <a:srgbClr val="186AB4"/>
                </a:solidFill>
                <a:latin typeface="Cabin"/>
                <a:sym typeface="Cabin"/>
              </a:rPr>
              <a:t>Natural disasters</a:t>
            </a:r>
            <a:endParaRPr sz="700" dirty="0"/>
          </a:p>
        </p:txBody>
      </p:sp>
      <p:sp>
        <p:nvSpPr>
          <p:cNvPr id="172" name="Google Shape;172;p14"/>
          <p:cNvSpPr txBox="1"/>
          <p:nvPr/>
        </p:nvSpPr>
        <p:spPr>
          <a:xfrm>
            <a:off x="1558358" y="1314480"/>
            <a:ext cx="1991646" cy="1187017"/>
          </a:xfrm>
          <a:prstGeom prst="rect">
            <a:avLst/>
          </a:prstGeom>
          <a:noFill/>
          <a:ln>
            <a:noFill/>
          </a:ln>
        </p:spPr>
        <p:txBody>
          <a:bodyPr spcFirstLastPara="1" wrap="square" lIns="0" tIns="0" rIns="0" bIns="0" anchor="t" anchorCtr="0">
            <a:spAutoFit/>
          </a:bodyPr>
          <a:lstStyle/>
          <a:p>
            <a:pPr marL="0" marR="0" lvl="0" indent="0" algn="ctr" rtl="0">
              <a:lnSpc>
                <a:spcPct val="93003"/>
              </a:lnSpc>
              <a:spcBef>
                <a:spcPts val="0"/>
              </a:spcBef>
              <a:spcAft>
                <a:spcPts val="0"/>
              </a:spcAft>
              <a:buNone/>
            </a:pPr>
            <a:r>
              <a:rPr lang="en" sz="9200" b="0" i="0" u="none" strike="noStrike" cap="none">
                <a:solidFill>
                  <a:srgbClr val="186AB4"/>
                </a:solidFill>
                <a:latin typeface="Chewy"/>
                <a:ea typeface="Chewy"/>
                <a:cs typeface="Chewy"/>
                <a:sym typeface="Chewy"/>
              </a:rPr>
              <a:t>01</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17"/>
        <p:cNvGrpSpPr/>
        <p:nvPr/>
      </p:nvGrpSpPr>
      <p:grpSpPr>
        <a:xfrm>
          <a:off x="0" y="0"/>
          <a:ext cx="0" cy="0"/>
          <a:chOff x="0" y="0"/>
          <a:chExt cx="0" cy="0"/>
        </a:xfrm>
      </p:grpSpPr>
      <p:sp>
        <p:nvSpPr>
          <p:cNvPr id="118" name="Google Shape;118;p12"/>
          <p:cNvSpPr/>
          <p:nvPr/>
        </p:nvSpPr>
        <p:spPr>
          <a:xfrm>
            <a:off x="7080740" y="3484005"/>
            <a:ext cx="2625124" cy="1796138"/>
          </a:xfrm>
          <a:custGeom>
            <a:avLst/>
            <a:gdLst/>
            <a:ahLst/>
            <a:cxnLst/>
            <a:rect l="l" t="t" r="r" b="b"/>
            <a:pathLst>
              <a:path w="8111282" h="5549825" extrusionOk="0">
                <a:moveTo>
                  <a:pt x="0" y="0"/>
                </a:moveTo>
                <a:lnTo>
                  <a:pt x="8111282" y="0"/>
                </a:lnTo>
                <a:lnTo>
                  <a:pt x="8111282" y="5549825"/>
                </a:lnTo>
                <a:lnTo>
                  <a:pt x="0" y="5549825"/>
                </a:lnTo>
                <a:lnTo>
                  <a:pt x="0" y="0"/>
                </a:lnTo>
                <a:close/>
              </a:path>
            </a:pathLst>
          </a:custGeom>
          <a:blipFill rotWithShape="1">
            <a:blip r:embed="rId17">
              <a:alphaModFix/>
            </a:blip>
            <a:stretch>
              <a:fillRect/>
            </a:stretch>
          </a:blipFill>
          <a:ln>
            <a:noFill/>
          </a:ln>
        </p:spPr>
      </p:sp>
      <p:sp>
        <p:nvSpPr>
          <p:cNvPr id="121" name="Google Shape;121;p12"/>
          <p:cNvSpPr txBox="1"/>
          <p:nvPr/>
        </p:nvSpPr>
        <p:spPr>
          <a:xfrm>
            <a:off x="514350" y="307917"/>
            <a:ext cx="8115300" cy="429348"/>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3000" b="0" i="0" u="none" strike="noStrike" cap="none" dirty="0">
                <a:solidFill>
                  <a:srgbClr val="186AB4"/>
                </a:solidFill>
                <a:latin typeface="Chewy"/>
                <a:ea typeface="Chewy"/>
                <a:cs typeface="Chewy"/>
                <a:sym typeface="Chewy"/>
              </a:rPr>
              <a:t>vocabulary</a:t>
            </a:r>
            <a:endParaRPr sz="3000" dirty="0"/>
          </a:p>
        </p:txBody>
      </p:sp>
      <p:graphicFrame>
        <p:nvGraphicFramePr>
          <p:cNvPr id="10" name="Table 9"/>
          <p:cNvGraphicFramePr>
            <a:graphicFrameLocks noGrp="1"/>
          </p:cNvGraphicFramePr>
          <p:nvPr>
            <p:extLst>
              <p:ext uri="{D42A27DB-BD31-4B8C-83A1-F6EECF244321}">
                <p14:modId xmlns:p14="http://schemas.microsoft.com/office/powerpoint/2010/main" val="1698967206"/>
              </p:ext>
            </p:extLst>
          </p:nvPr>
        </p:nvGraphicFramePr>
        <p:xfrm>
          <a:off x="678051" y="737265"/>
          <a:ext cx="8005154" cy="4113530"/>
        </p:xfrm>
        <a:graphic>
          <a:graphicData uri="http://schemas.openxmlformats.org/drawingml/2006/table">
            <a:tbl>
              <a:tblPr firstRow="1" bandRow="1">
                <a:tableStyleId>{9D7B26C5-4107-4FEC-AEDC-1716B250A1EF}</a:tableStyleId>
              </a:tblPr>
              <a:tblGrid>
                <a:gridCol w="2235935">
                  <a:extLst>
                    <a:ext uri="{9D8B030D-6E8A-4147-A177-3AD203B41FA5}">
                      <a16:colId xmlns:a16="http://schemas.microsoft.com/office/drawing/2014/main" val="20000"/>
                    </a:ext>
                  </a:extLst>
                </a:gridCol>
                <a:gridCol w="2368062">
                  <a:extLst>
                    <a:ext uri="{9D8B030D-6E8A-4147-A177-3AD203B41FA5}">
                      <a16:colId xmlns:a16="http://schemas.microsoft.com/office/drawing/2014/main" val="20001"/>
                    </a:ext>
                  </a:extLst>
                </a:gridCol>
                <a:gridCol w="3401157">
                  <a:extLst>
                    <a:ext uri="{9D8B030D-6E8A-4147-A177-3AD203B41FA5}">
                      <a16:colId xmlns:a16="http://schemas.microsoft.com/office/drawing/2014/main" val="20002"/>
                    </a:ext>
                  </a:extLst>
                </a:gridCol>
              </a:tblGrid>
              <a:tr h="379424">
                <a:tc>
                  <a:txBody>
                    <a:bodyPr/>
                    <a:lstStyle/>
                    <a:p>
                      <a:pPr algn="ctr"/>
                      <a:r>
                        <a:rPr lang="en-US" sz="2200" dirty="0"/>
                        <a:t>New words</a:t>
                      </a:r>
                      <a:endParaRPr lang="en-US" sz="2200" b="1" dirty="0">
                        <a:solidFill>
                          <a:srgbClr val="0070C0"/>
                        </a:solidFill>
                        <a:latin typeface="Cabin" panose="020B0604020202020204" charset="0"/>
                      </a:endParaRPr>
                    </a:p>
                  </a:txBody>
                  <a:tcPr/>
                </a:tc>
                <a:tc>
                  <a:txBody>
                    <a:bodyPr/>
                    <a:lstStyle/>
                    <a:p>
                      <a:pPr algn="ctr"/>
                      <a:r>
                        <a:rPr lang="en-US" sz="2200" dirty="0"/>
                        <a:t>Pronunciation</a:t>
                      </a:r>
                      <a:endParaRPr lang="en-US" sz="2200" b="1" dirty="0">
                        <a:solidFill>
                          <a:srgbClr val="0070C0"/>
                        </a:solidFill>
                        <a:latin typeface="Cabin" panose="020B0604020202020204" charset="0"/>
                      </a:endParaRPr>
                    </a:p>
                  </a:txBody>
                  <a:tcPr/>
                </a:tc>
                <a:tc>
                  <a:txBody>
                    <a:bodyPr/>
                    <a:lstStyle/>
                    <a:p>
                      <a:pPr algn="ctr"/>
                      <a:r>
                        <a:rPr lang="en-US" sz="2200" dirty="0"/>
                        <a:t>Meaning</a:t>
                      </a:r>
                      <a:endParaRPr lang="en-US" sz="2200" b="1" dirty="0">
                        <a:solidFill>
                          <a:srgbClr val="0070C0"/>
                        </a:solidFill>
                        <a:latin typeface="Cabin" panose="020B0604020202020204" charset="0"/>
                      </a:endParaRPr>
                    </a:p>
                  </a:txBody>
                  <a:tcPr/>
                </a:tc>
                <a:extLst>
                  <a:ext uri="{0D108BD9-81ED-4DB2-BD59-A6C34878D82A}">
                    <a16:rowId xmlns:a16="http://schemas.microsoft.com/office/drawing/2014/main" val="10000"/>
                  </a:ext>
                </a:extLst>
              </a:tr>
              <a:tr h="425723">
                <a:tc>
                  <a:txBody>
                    <a:bodyPr/>
                    <a:lstStyle/>
                    <a:p>
                      <a:pPr marL="144145" indent="-144145">
                        <a:spcAft>
                          <a:spcPts val="0"/>
                        </a:spcAft>
                      </a:pPr>
                      <a:r>
                        <a:rPr lang="en-US" sz="2200" kern="1200">
                          <a:effectLst/>
                        </a:rPr>
                        <a:t>1. destroy (v)</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a:effectLst/>
                        </a:rPr>
                        <a:t>/dɪˈstrɔɪ/</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a:effectLst/>
                        </a:rPr>
                        <a:t>phá hủy</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425723">
                <a:tc>
                  <a:txBody>
                    <a:bodyPr/>
                    <a:lstStyle/>
                    <a:p>
                      <a:pPr marL="144145" indent="-144145">
                        <a:spcAft>
                          <a:spcPts val="0"/>
                        </a:spcAft>
                      </a:pPr>
                      <a:r>
                        <a:rPr lang="en-US" sz="2200" kern="1200">
                          <a:effectLst/>
                        </a:rPr>
                        <a:t>2. erupt (v)</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a:effectLst/>
                        </a:rPr>
                        <a:t>/ɪˈrʌpt/</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a:effectLst/>
                        </a:rPr>
                        <a:t>phun trào</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425723">
                <a:tc>
                  <a:txBody>
                    <a:bodyPr/>
                    <a:lstStyle/>
                    <a:p>
                      <a:pPr marL="144145" indent="-144145">
                        <a:spcAft>
                          <a:spcPts val="0"/>
                        </a:spcAft>
                      </a:pPr>
                      <a:r>
                        <a:rPr lang="en-US" sz="2200" kern="1200">
                          <a:effectLst/>
                        </a:rPr>
                        <a:t>3. predict (v) </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a:effectLst/>
                        </a:rPr>
                        <a:t>/prɪˈdɪkt/</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a:effectLst/>
                        </a:rPr>
                        <a:t>dự đoán</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723841">
                <a:tc>
                  <a:txBody>
                    <a:bodyPr/>
                    <a:lstStyle/>
                    <a:p>
                      <a:pPr marL="144145" indent="-144145">
                        <a:spcAft>
                          <a:spcPts val="0"/>
                        </a:spcAft>
                      </a:pPr>
                      <a:r>
                        <a:rPr lang="en-US" sz="2200" kern="1200">
                          <a:effectLst/>
                        </a:rPr>
                        <a:t>4. emergency kit</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a:effectLst/>
                        </a:rPr>
                        <a:t>/ɪˈmɜːdʒənsikit/</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a:effectLst/>
                        </a:rPr>
                        <a:t>bộ dụng cụ dùng trong trường hợp khẩn cấp</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r h="425723">
                <a:tc>
                  <a:txBody>
                    <a:bodyPr/>
                    <a:lstStyle/>
                    <a:p>
                      <a:pPr marL="144145" indent="-144145">
                        <a:spcAft>
                          <a:spcPts val="0"/>
                        </a:spcAft>
                      </a:pPr>
                      <a:r>
                        <a:rPr lang="en-US" sz="2200" kern="1200">
                          <a:effectLst/>
                        </a:rPr>
                        <a:t>5. property (n)</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a:effectLst/>
                        </a:rPr>
                        <a:t> </a:t>
                      </a:r>
                      <a:r>
                        <a:rPr lang="en-US" sz="2200" kern="1200">
                          <a:effectLst/>
                        </a:rPr>
                        <a:t>/ˈprɒpəti/</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a:effectLst/>
                        </a:rPr>
                        <a:t>của cải, nhà cửa</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972522505"/>
                  </a:ext>
                </a:extLst>
              </a:tr>
              <a:tr h="425723">
                <a:tc>
                  <a:txBody>
                    <a:bodyPr/>
                    <a:lstStyle/>
                    <a:p>
                      <a:pPr marL="144145" indent="-144145">
                        <a:spcAft>
                          <a:spcPts val="0"/>
                        </a:spcAft>
                      </a:pPr>
                      <a:r>
                        <a:rPr lang="en-US" sz="2200" kern="1200">
                          <a:effectLst/>
                        </a:rPr>
                        <a:t>6. rescue worker</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a:effectLst/>
                        </a:rPr>
                        <a:t>/ˈreskjuːˈwɜːkər /</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a:effectLst/>
                        </a:rPr>
                        <a:t>nhân viên cứu hộ</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926800383"/>
                  </a:ext>
                </a:extLst>
              </a:tr>
              <a:tr h="425723">
                <a:tc>
                  <a:txBody>
                    <a:bodyPr/>
                    <a:lstStyle/>
                    <a:p>
                      <a:pPr marL="144145" indent="-144145">
                        <a:spcAft>
                          <a:spcPts val="0"/>
                        </a:spcAft>
                      </a:pPr>
                      <a:r>
                        <a:rPr lang="en-US" sz="2200" kern="1200">
                          <a:effectLst/>
                        </a:rPr>
                        <a:t>7. victim (n) </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a:effectLst/>
                        </a:rPr>
                        <a:t>/ˈˈvɪktɪm/</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dirty="0" err="1">
                          <a:effectLst/>
                        </a:rPr>
                        <a:t>nạn</a:t>
                      </a:r>
                      <a:r>
                        <a:rPr lang="en-US" sz="2200" kern="1200" dirty="0">
                          <a:effectLst/>
                        </a:rPr>
                        <a:t> </a:t>
                      </a:r>
                      <a:r>
                        <a:rPr lang="en-US" sz="2200" kern="1200" dirty="0" err="1">
                          <a:effectLst/>
                        </a:rPr>
                        <a:t>nhân</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885693730"/>
                  </a:ext>
                </a:extLst>
              </a:tr>
            </a:tbl>
          </a:graphicData>
        </a:graphic>
      </p:graphicFrame>
      <p:pic>
        <p:nvPicPr>
          <p:cNvPr id="19" name="destroy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8207" y="1297141"/>
            <a:ext cx="365760" cy="365760"/>
          </a:xfrm>
          <a:prstGeom prst="rect">
            <a:avLst/>
          </a:prstGeom>
        </p:spPr>
      </p:pic>
      <p:pic>
        <p:nvPicPr>
          <p:cNvPr id="20" name="erupt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28207" y="1828457"/>
            <a:ext cx="365760" cy="365760"/>
          </a:xfrm>
          <a:prstGeom prst="rect">
            <a:avLst/>
          </a:prstGeom>
        </p:spPr>
      </p:pic>
      <p:pic>
        <p:nvPicPr>
          <p:cNvPr id="21" name="predict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32674" y="2359773"/>
            <a:ext cx="365760" cy="365760"/>
          </a:xfrm>
          <a:prstGeom prst="rect">
            <a:avLst/>
          </a:prstGeom>
        </p:spPr>
      </p:pic>
      <p:pic>
        <p:nvPicPr>
          <p:cNvPr id="22" name="emergency kit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228207" y="2891089"/>
            <a:ext cx="365760" cy="365760"/>
          </a:xfrm>
          <a:prstGeom prst="rect">
            <a:avLst/>
          </a:prstGeom>
        </p:spPr>
      </p:pic>
      <p:pic>
        <p:nvPicPr>
          <p:cNvPr id="23" name="property__gb_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228207" y="3422405"/>
            <a:ext cx="365760" cy="365760"/>
          </a:xfrm>
          <a:prstGeom prst="rect">
            <a:avLst/>
          </a:prstGeom>
        </p:spPr>
      </p:pic>
      <p:pic>
        <p:nvPicPr>
          <p:cNvPr id="24" name="rescue worker">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228207" y="3953721"/>
            <a:ext cx="365760" cy="365760"/>
          </a:xfrm>
          <a:prstGeom prst="rect">
            <a:avLst/>
          </a:prstGeom>
        </p:spPr>
      </p:pic>
      <p:pic>
        <p:nvPicPr>
          <p:cNvPr id="25" name="victim__gb_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228207" y="4485035"/>
            <a:ext cx="365760" cy="365760"/>
          </a:xfrm>
          <a:prstGeom prst="rect">
            <a:avLst/>
          </a:prstGeom>
        </p:spPr>
      </p:pic>
      <p:sp>
        <p:nvSpPr>
          <p:cNvPr id="26" name="Google Shape;222;p16"/>
          <p:cNvSpPr/>
          <p:nvPr/>
        </p:nvSpPr>
        <p:spPr>
          <a:xfrm>
            <a:off x="81850" y="32913"/>
            <a:ext cx="865000" cy="1264228"/>
          </a:xfrm>
          <a:custGeom>
            <a:avLst/>
            <a:gdLst/>
            <a:ahLst/>
            <a:cxnLst/>
            <a:rect l="l" t="t" r="r" b="b"/>
            <a:pathLst>
              <a:path w="4873595" h="7122946" extrusionOk="0">
                <a:moveTo>
                  <a:pt x="0" y="0"/>
                </a:moveTo>
                <a:lnTo>
                  <a:pt x="4873594" y="0"/>
                </a:lnTo>
                <a:lnTo>
                  <a:pt x="4873594" y="7122946"/>
                </a:lnTo>
                <a:lnTo>
                  <a:pt x="0" y="7122946"/>
                </a:lnTo>
                <a:lnTo>
                  <a:pt x="0" y="0"/>
                </a:lnTo>
                <a:close/>
              </a:path>
            </a:pathLst>
          </a:custGeom>
          <a:blipFill rotWithShape="1">
            <a:blip r:embed="rId19">
              <a:alphaModFix/>
            </a:blip>
            <a:stretch>
              <a:fillRect/>
            </a:stretch>
          </a:blipFill>
          <a:ln>
            <a:noFill/>
          </a:ln>
        </p:spPr>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 fill="hold"/>
                                        <p:tgtEl>
                                          <p:spTgt spid="19"/>
                                        </p:tgtEl>
                                      </p:cBhvr>
                                    </p:cmd>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2" fill="hold"/>
                                        <p:tgtEl>
                                          <p:spTgt spid="20"/>
                                        </p:tgtEl>
                                      </p:cBhvr>
                                    </p:cmd>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97" fill="hold"/>
                                        <p:tgtEl>
                                          <p:spTgt spid="21"/>
                                        </p:tgtEl>
                                      </p:cBhvr>
                                    </p:cmd>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68" fill="hold"/>
                                        <p:tgtEl>
                                          <p:spTgt spid="22"/>
                                        </p:tgtEl>
                                      </p:cBhvr>
                                    </p:cmd>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66" fill="hold"/>
                                        <p:tgtEl>
                                          <p:spTgt spid="23"/>
                                        </p:tgtEl>
                                      </p:cBhvr>
                                    </p:cmd>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16" fill="hold"/>
                                        <p:tgtEl>
                                          <p:spTgt spid="24"/>
                                        </p:tgtEl>
                                      </p:cBhvr>
                                    </p:cmd>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66" fill="hold"/>
                                        <p:tgtEl>
                                          <p:spTgt spid="25"/>
                                        </p:tgtEl>
                                      </p:cBhvr>
                                    </p:cmd>
                                  </p:childTnLst>
                                </p:cTn>
                              </p:par>
                            </p:childTnLst>
                          </p:cTn>
                        </p:par>
                      </p:childTnLst>
                    </p:cTn>
                  </p:par>
                </p:childTnLst>
              </p:cTn>
              <p:nextCondLst>
                <p:cond evt="onClick" delay="0">
                  <p:tgtEl>
                    <p:spTgt spid="25"/>
                  </p:tgtEl>
                </p:cond>
              </p:nextCondLst>
            </p:seq>
            <p:audio>
              <p:cMediaNode vol="80000">
                <p:cTn id="37" fill="hold" display="0">
                  <p:stCondLst>
                    <p:cond delay="indefinite"/>
                  </p:stCondLst>
                  <p:endCondLst>
                    <p:cond evt="onStopAudio" delay="0">
                      <p:tgtEl>
                        <p:sldTgt/>
                      </p:tgtEl>
                    </p:cond>
                  </p:endCondLst>
                </p:cTn>
                <p:tgtEl>
                  <p:spTgt spid="19"/>
                </p:tgtEl>
              </p:cMediaNode>
            </p:audio>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1"/>
                </p:tgtEl>
              </p:cMediaNode>
            </p:audio>
            <p:audio>
              <p:cMediaNode vol="80000">
                <p:cTn id="40" fill="hold" display="0">
                  <p:stCondLst>
                    <p:cond delay="indefinite"/>
                  </p:stCondLst>
                  <p:endCondLst>
                    <p:cond evt="onStopAudio" delay="0">
                      <p:tgtEl>
                        <p:sldTgt/>
                      </p:tgtEl>
                    </p:cond>
                  </p:endCondLst>
                </p:cTn>
                <p:tgtEl>
                  <p:spTgt spid="22"/>
                </p:tgtEl>
              </p:cMediaNode>
            </p:audio>
            <p:audio>
              <p:cMediaNode vol="80000">
                <p:cTn id="41" fill="hold" display="0">
                  <p:stCondLst>
                    <p:cond delay="indefinite"/>
                  </p:stCondLst>
                  <p:endCondLst>
                    <p:cond evt="onStopAudio" delay="0">
                      <p:tgtEl>
                        <p:sldTgt/>
                      </p:tgtEl>
                    </p:cond>
                  </p:endCondLst>
                </p:cTn>
                <p:tgtEl>
                  <p:spTgt spid="23"/>
                </p:tgtEl>
              </p:cMediaNode>
            </p:audio>
            <p:audio>
              <p:cMediaNode vol="80000">
                <p:cTn id="42" fill="hold" display="0">
                  <p:stCondLst>
                    <p:cond delay="indefinite"/>
                  </p:stCondLst>
                  <p:endCondLst>
                    <p:cond evt="onStopAudio" delay="0">
                      <p:tgtEl>
                        <p:sldTgt/>
                      </p:tgtEl>
                    </p:cond>
                  </p:endCondLst>
                </p:cTn>
                <p:tgtEl>
                  <p:spTgt spid="24"/>
                </p:tgtEl>
              </p:cMediaNode>
            </p:audio>
            <p:audio>
              <p:cMediaNode vol="80000">
                <p:cTn id="43"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38" name="Google Shape;405;p23"/>
          <p:cNvSpPr/>
          <p:nvPr/>
        </p:nvSpPr>
        <p:spPr>
          <a:xfrm flipH="1">
            <a:off x="-849565" y="-1455200"/>
            <a:ext cx="10149840" cy="6944627"/>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5"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2" name="Google Shape;392;p22"/>
          <p:cNvSpPr txBox="1"/>
          <p:nvPr/>
        </p:nvSpPr>
        <p:spPr>
          <a:xfrm>
            <a:off x="6684592" y="2747015"/>
            <a:ext cx="1975184" cy="646331"/>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000" b="0" i="0" u="none" strike="noStrike" cap="none" dirty="0">
                <a:solidFill>
                  <a:srgbClr val="557642"/>
                </a:solidFill>
                <a:latin typeface="Courgette"/>
                <a:ea typeface="Courgette"/>
                <a:cs typeface="Courgette"/>
                <a:sym typeface="Courgette"/>
              </a:rPr>
              <a:t>Unit 9</a:t>
            </a:r>
            <a:endParaRPr sz="3000" dirty="0">
              <a:solidFill>
                <a:srgbClr val="557642"/>
              </a:solidFill>
            </a:endParaRPr>
          </a:p>
        </p:txBody>
      </p:sp>
      <p:sp>
        <p:nvSpPr>
          <p:cNvPr id="393" name="Google Shape;393;p22"/>
          <p:cNvSpPr txBox="1"/>
          <p:nvPr/>
        </p:nvSpPr>
        <p:spPr>
          <a:xfrm>
            <a:off x="6684592" y="3388735"/>
            <a:ext cx="2057554" cy="849463"/>
          </a:xfrm>
          <a:prstGeom prst="rect">
            <a:avLst/>
          </a:prstGeom>
          <a:noFill/>
          <a:ln>
            <a:noFill/>
          </a:ln>
        </p:spPr>
        <p:txBody>
          <a:bodyPr spcFirstLastPara="1" wrap="square" lIns="0" tIns="0" rIns="0" bIns="0" anchor="t" anchorCtr="0">
            <a:spAutoFit/>
          </a:bodyPr>
          <a:lstStyle/>
          <a:p>
            <a:pPr lvl="1" algn="ctr">
              <a:lnSpc>
                <a:spcPct val="115000"/>
              </a:lnSpc>
            </a:pPr>
            <a:r>
              <a:rPr lang="en-US" sz="2400" dirty="0">
                <a:solidFill>
                  <a:srgbClr val="557642"/>
                </a:solidFill>
                <a:latin typeface="Cabin"/>
                <a:ea typeface="Cabin"/>
                <a:cs typeface="Cabin"/>
                <a:sym typeface="Cabin"/>
              </a:rPr>
              <a:t>Natural</a:t>
            </a:r>
          </a:p>
          <a:p>
            <a:pPr lvl="1" algn="ctr">
              <a:lnSpc>
                <a:spcPct val="115000"/>
              </a:lnSpc>
            </a:pPr>
            <a:r>
              <a:rPr lang="en-US" sz="2400" dirty="0">
                <a:solidFill>
                  <a:srgbClr val="557642"/>
                </a:solidFill>
                <a:latin typeface="Cabin"/>
                <a:ea typeface="Cabin"/>
                <a:cs typeface="Cabin"/>
                <a:sym typeface="Cabin"/>
              </a:rPr>
              <a:t>disasters </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00" name="Google Shape;400;p22"/>
          <p:cNvSpPr/>
          <p:nvPr/>
        </p:nvSpPr>
        <p:spPr>
          <a:xfrm>
            <a:off x="6703500" y="713099"/>
            <a:ext cx="1890616" cy="189060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t="-4533" r="-453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aphicFrame>
        <p:nvGraphicFramePr>
          <p:cNvPr id="19" name="Table 18"/>
          <p:cNvGraphicFramePr>
            <a:graphicFrameLocks noGrp="1"/>
          </p:cNvGraphicFramePr>
          <p:nvPr>
            <p:extLst>
              <p:ext uri="{D42A27DB-BD31-4B8C-83A1-F6EECF244321}">
                <p14:modId xmlns:p14="http://schemas.microsoft.com/office/powerpoint/2010/main" val="4144372898"/>
              </p:ext>
            </p:extLst>
          </p:nvPr>
        </p:nvGraphicFramePr>
        <p:xfrm>
          <a:off x="1393104" y="1626488"/>
          <a:ext cx="3858460" cy="3055620"/>
        </p:xfrm>
        <a:graphic>
          <a:graphicData uri="http://schemas.openxmlformats.org/drawingml/2006/table">
            <a:tbl>
              <a:tblPr bandRow="1">
                <a:tableStyleId>{616DA210-FB5B-4158-B5E0-FEB733F419BA}</a:tableStyleId>
              </a:tblPr>
              <a:tblGrid>
                <a:gridCol w="1929230">
                  <a:extLst>
                    <a:ext uri="{9D8B030D-6E8A-4147-A177-3AD203B41FA5}">
                      <a16:colId xmlns:a16="http://schemas.microsoft.com/office/drawing/2014/main" val="178702658"/>
                    </a:ext>
                  </a:extLst>
                </a:gridCol>
                <a:gridCol w="1929230">
                  <a:extLst>
                    <a:ext uri="{9D8B030D-6E8A-4147-A177-3AD203B41FA5}">
                      <a16:colId xmlns:a16="http://schemas.microsoft.com/office/drawing/2014/main" val="1363729389"/>
                    </a:ext>
                  </a:extLst>
                </a:gridCol>
              </a:tblGrid>
              <a:tr h="457200">
                <a:tc>
                  <a:txBody>
                    <a:bodyPr/>
                    <a:lstStyle/>
                    <a:p>
                      <a:pPr algn="ctr">
                        <a:spcAft>
                          <a:spcPts val="0"/>
                        </a:spcAft>
                      </a:pPr>
                      <a:r>
                        <a:rPr lang="en-US" sz="2400" b="1" dirty="0">
                          <a:effectLst/>
                          <a:latin typeface="Courgette" panose="020B0604020202020204" charset="0"/>
                          <a:ea typeface="+mn-ea"/>
                        </a:rPr>
                        <a:t>A</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1" dirty="0">
                          <a:effectLst/>
                          <a:latin typeface="Courgette" panose="020B0604020202020204" charset="0"/>
                        </a:rPr>
                        <a:t>B</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899475"/>
                  </a:ext>
                </a:extLst>
              </a:tr>
              <a:tr h="457200">
                <a:tc>
                  <a:txBody>
                    <a:bodyPr/>
                    <a:lstStyle/>
                    <a:p>
                      <a:pPr marL="144145" indent="-144145">
                        <a:spcAft>
                          <a:spcPts val="0"/>
                        </a:spcAft>
                      </a:pPr>
                      <a:r>
                        <a:rPr lang="en-US" sz="2400" dirty="0">
                          <a:effectLst/>
                          <a:latin typeface="Courgette" panose="020B0604020202020204" charset="0"/>
                        </a:rPr>
                        <a:t>1. </a:t>
                      </a:r>
                      <a:r>
                        <a:rPr lang="en-US" sz="2400" kern="1200" dirty="0">
                          <a:effectLst/>
                          <a:latin typeface="Courgette" panose="020B0604020202020204" charset="0"/>
                        </a:rPr>
                        <a:t>Destroy</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36037"/>
                  </a:ext>
                </a:extLst>
              </a:tr>
              <a:tr h="457200">
                <a:tc>
                  <a:txBody>
                    <a:bodyPr/>
                    <a:lstStyle/>
                    <a:p>
                      <a:pPr marL="144145" indent="-144145">
                        <a:spcAft>
                          <a:spcPts val="0"/>
                        </a:spcAft>
                      </a:pPr>
                      <a:r>
                        <a:rPr lang="en-US" sz="2400" dirty="0">
                          <a:effectLst/>
                          <a:latin typeface="Courgette" panose="020B0604020202020204" charset="0"/>
                        </a:rPr>
                        <a:t>2. </a:t>
                      </a:r>
                      <a:r>
                        <a:rPr lang="en-US" sz="2400" kern="1200" dirty="0">
                          <a:effectLst/>
                          <a:latin typeface="Courgette" panose="020B0604020202020204" charset="0"/>
                        </a:rPr>
                        <a:t>Erupt</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989348"/>
                  </a:ext>
                </a:extLst>
              </a:tr>
              <a:tr h="457200">
                <a:tc>
                  <a:txBody>
                    <a:bodyPr/>
                    <a:lstStyle/>
                    <a:p>
                      <a:pPr marL="144145" indent="-144145">
                        <a:spcAft>
                          <a:spcPts val="0"/>
                        </a:spcAft>
                      </a:pPr>
                      <a:r>
                        <a:rPr lang="en-US" sz="2400" dirty="0">
                          <a:effectLst/>
                          <a:latin typeface="Courgette" panose="020B0604020202020204" charset="0"/>
                        </a:rPr>
                        <a:t>3.</a:t>
                      </a:r>
                      <a:r>
                        <a:rPr lang="en-US" sz="2400" baseline="0" dirty="0">
                          <a:effectLst/>
                          <a:latin typeface="Courgette" panose="020B0604020202020204" charset="0"/>
                        </a:rPr>
                        <a:t> Warn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a:effectLst/>
                          <a:latin typeface="Courgette" panose="020B0604020202020204" charset="0"/>
                          <a:ea typeface="Times New Roman" panose="02020603050405020304" pitchFamily="18" charset="0"/>
                        </a:rPr>
                        <a:t> </a:t>
                      </a: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713314"/>
                  </a:ext>
                </a:extLst>
              </a:tr>
              <a:tr h="457200">
                <a:tc>
                  <a:txBody>
                    <a:bodyPr/>
                    <a:lstStyle/>
                    <a:p>
                      <a:pPr marL="144145" indent="-144145">
                        <a:spcAft>
                          <a:spcPts val="0"/>
                        </a:spcAft>
                      </a:pPr>
                      <a:r>
                        <a:rPr lang="en-US" sz="2400" dirty="0">
                          <a:effectLst/>
                          <a:latin typeface="Courgette" panose="020B0604020202020204" charset="0"/>
                        </a:rPr>
                        <a:t>4. </a:t>
                      </a:r>
                      <a:r>
                        <a:rPr lang="en-US" sz="2400" kern="1200" dirty="0">
                          <a:effectLst/>
                          <a:latin typeface="Courgette" panose="020B0604020202020204" charset="0"/>
                        </a:rPr>
                        <a:t>Predict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327387"/>
                  </a:ext>
                </a:extLst>
              </a:tr>
              <a:tr h="457200">
                <a:tc>
                  <a:txBody>
                    <a:bodyPr/>
                    <a:lstStyle/>
                    <a:p>
                      <a:pPr marL="144145" indent="-144145">
                        <a:spcAft>
                          <a:spcPts val="0"/>
                        </a:spcAft>
                      </a:pPr>
                      <a:r>
                        <a:rPr lang="en-US" sz="2400" dirty="0">
                          <a:effectLst/>
                          <a:latin typeface="Courgette" panose="020B0604020202020204" charset="0"/>
                        </a:rPr>
                        <a:t>5. </a:t>
                      </a:r>
                      <a:r>
                        <a:rPr lang="en-US" sz="2400" kern="1200" dirty="0">
                          <a:effectLst/>
                          <a:latin typeface="Courgette" panose="020B0604020202020204" charset="0"/>
                        </a:rPr>
                        <a:t>Damage</a:t>
                      </a:r>
                      <a:r>
                        <a:rPr lang="en-US" sz="2400" kern="1200" baseline="0" dirty="0">
                          <a:effectLst/>
                          <a:latin typeface="Courgette" panose="020B0604020202020204" charset="0"/>
                        </a:rPr>
                        <a: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a:effectLst/>
                          <a:latin typeface="Courgette" panose="020B0604020202020204" charset="0"/>
                          <a:ea typeface="Times New Roman" panose="02020603050405020304" pitchFamily="18" charset="0"/>
                        </a:rPr>
                        <a:t> </a:t>
                      </a: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17684"/>
                  </a:ext>
                </a:extLst>
              </a:tr>
            </a:tbl>
          </a:graphicData>
        </a:graphic>
      </p:graphicFrame>
      <p:sp>
        <p:nvSpPr>
          <p:cNvPr id="3" name="Rectangle 2"/>
          <p:cNvSpPr/>
          <p:nvPr/>
        </p:nvSpPr>
        <p:spPr>
          <a:xfrm>
            <a:off x="501408" y="345765"/>
            <a:ext cx="5691016" cy="1126462"/>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1: </a:t>
            </a:r>
            <a:r>
              <a:rPr lang="en-US" sz="2400" dirty="0">
                <a:solidFill>
                  <a:srgbClr val="186AB4"/>
                </a:solidFill>
                <a:latin typeface="Courgette"/>
                <a:ea typeface="Courgette"/>
                <a:cs typeface="Courgette"/>
                <a:sym typeface="Courgette"/>
              </a:rPr>
              <a:t>In column B, write the noun forms of the verbs in column A.</a:t>
            </a:r>
          </a:p>
        </p:txBody>
      </p:sp>
      <p:sp>
        <p:nvSpPr>
          <p:cNvPr id="8" name="Rectangle 7"/>
          <p:cNvSpPr/>
          <p:nvPr/>
        </p:nvSpPr>
        <p:spPr>
          <a:xfrm>
            <a:off x="3322334" y="2160955"/>
            <a:ext cx="1733167"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Destruction</a:t>
            </a:r>
            <a:endParaRPr lang="en-US" sz="2400" dirty="0">
              <a:solidFill>
                <a:schemeClr val="tx1"/>
              </a:solidFill>
            </a:endParaRPr>
          </a:p>
        </p:txBody>
      </p:sp>
      <p:sp>
        <p:nvSpPr>
          <p:cNvPr id="33" name="Rectangle 32"/>
          <p:cNvSpPr/>
          <p:nvPr/>
        </p:nvSpPr>
        <p:spPr>
          <a:xfrm>
            <a:off x="3322334" y="2667037"/>
            <a:ext cx="1337226"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Eruption</a:t>
            </a:r>
          </a:p>
        </p:txBody>
      </p:sp>
      <p:sp>
        <p:nvSpPr>
          <p:cNvPr id="34" name="Rectangle 33"/>
          <p:cNvSpPr/>
          <p:nvPr/>
        </p:nvSpPr>
        <p:spPr>
          <a:xfrm>
            <a:off x="3322334" y="3154298"/>
            <a:ext cx="1362874"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Warning</a:t>
            </a:r>
          </a:p>
        </p:txBody>
      </p:sp>
      <p:sp>
        <p:nvSpPr>
          <p:cNvPr id="35" name="Rectangle 34"/>
          <p:cNvSpPr/>
          <p:nvPr/>
        </p:nvSpPr>
        <p:spPr>
          <a:xfrm>
            <a:off x="3322334" y="3690082"/>
            <a:ext cx="1558440"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Prediction</a:t>
            </a:r>
          </a:p>
        </p:txBody>
      </p:sp>
      <p:sp>
        <p:nvSpPr>
          <p:cNvPr id="36" name="Rectangle 35"/>
          <p:cNvSpPr/>
          <p:nvPr/>
        </p:nvSpPr>
        <p:spPr>
          <a:xfrm>
            <a:off x="3322334" y="4238198"/>
            <a:ext cx="1269899"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Damage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37"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5"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3" name="Google Shape;393;p22"/>
          <p:cNvSpPr txBox="1"/>
          <p:nvPr/>
        </p:nvSpPr>
        <p:spPr>
          <a:xfrm>
            <a:off x="6643407" y="2812474"/>
            <a:ext cx="2057554" cy="1846659"/>
          </a:xfrm>
          <a:prstGeom prst="rect">
            <a:avLst/>
          </a:prstGeom>
          <a:noFill/>
          <a:ln>
            <a:noFill/>
          </a:ln>
        </p:spPr>
        <p:txBody>
          <a:bodyPr spcFirstLastPara="1" wrap="square" lIns="0" tIns="0" rIns="0" bIns="0" anchor="t" anchorCtr="0">
            <a:spAutoFit/>
          </a:bodyPr>
          <a:lstStyle/>
          <a:p>
            <a:pPr lvl="1" algn="ctr"/>
            <a:r>
              <a:rPr lang="en-US" sz="2400" b="1" dirty="0">
                <a:solidFill>
                  <a:srgbClr val="557642"/>
                </a:solidFill>
                <a:latin typeface="Cabin"/>
                <a:ea typeface="Cabin"/>
                <a:cs typeface="Cabin"/>
                <a:sym typeface="Cabin"/>
              </a:rPr>
              <a:t>emergency kit             victim             rescue worker                 property                whistle</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Rectangle 2"/>
          <p:cNvSpPr/>
          <p:nvPr/>
        </p:nvSpPr>
        <p:spPr>
          <a:xfrm>
            <a:off x="501408" y="345765"/>
            <a:ext cx="5691016" cy="1077987"/>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2: </a:t>
            </a:r>
            <a:r>
              <a:rPr lang="en-US" sz="2400" dirty="0">
                <a:solidFill>
                  <a:srgbClr val="186AB4"/>
                </a:solidFill>
                <a:latin typeface="Courgette"/>
                <a:ea typeface="Courgette"/>
                <a:cs typeface="Courgette"/>
                <a:sym typeface="Courgette"/>
              </a:rPr>
              <a:t>Write a word or phrase from the box under the correct picture.</a:t>
            </a:r>
          </a:p>
        </p:txBody>
      </p:sp>
      <p:sp>
        <p:nvSpPr>
          <p:cNvPr id="25" name="Google Shape;264;p17"/>
          <p:cNvSpPr/>
          <p:nvPr/>
        </p:nvSpPr>
        <p:spPr>
          <a:xfrm>
            <a:off x="6699895" y="725696"/>
            <a:ext cx="1897828" cy="189782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26" name="Picture 25"/>
          <p:cNvPicPr>
            <a:picLocks noChangeAspect="1"/>
          </p:cNvPicPr>
          <p:nvPr/>
        </p:nvPicPr>
        <p:blipFill rotWithShape="1">
          <a:blip r:embed="rId5">
            <a:extLst>
              <a:ext uri="{BEBA8EAE-BF5A-486C-A8C5-ECC9F3942E4B}">
                <a14:imgProps xmlns:a14="http://schemas.microsoft.com/office/drawing/2010/main">
                  <a14:imgLayer r:embed="rId6">
                    <a14:imgEffect>
                      <a14:backgroundRemoval t="692" b="93080" l="1111" r="97778"/>
                    </a14:imgEffect>
                  </a14:imgLayer>
                </a14:imgProps>
              </a:ext>
            </a:extLst>
          </a:blip>
          <a:srcRect l="4591" t="6925" r="8357" b="9861"/>
          <a:stretch/>
        </p:blipFill>
        <p:spPr>
          <a:xfrm>
            <a:off x="405889" y="2895784"/>
            <a:ext cx="2872373" cy="1763349"/>
          </a:xfrm>
          <a:prstGeom prst="rect">
            <a:avLst/>
          </a:prstGeom>
        </p:spPr>
      </p:pic>
      <p:pic>
        <p:nvPicPr>
          <p:cNvPr id="29" name="Picture 28"/>
          <p:cNvPicPr>
            <a:picLocks noChangeAspect="1"/>
          </p:cNvPicPr>
          <p:nvPr/>
        </p:nvPicPr>
        <p:blipFill>
          <a:blip r:embed="rId7"/>
          <a:stretch>
            <a:fillRect/>
          </a:stretch>
        </p:blipFill>
        <p:spPr>
          <a:xfrm>
            <a:off x="3306455" y="2895784"/>
            <a:ext cx="2698997" cy="1772476"/>
          </a:xfrm>
          <a:prstGeom prst="rect">
            <a:avLst/>
          </a:prstGeom>
        </p:spPr>
      </p:pic>
      <p:sp>
        <p:nvSpPr>
          <p:cNvPr id="30" name="Rectangle 29"/>
          <p:cNvSpPr/>
          <p:nvPr/>
        </p:nvSpPr>
        <p:spPr>
          <a:xfrm>
            <a:off x="939278" y="1887833"/>
            <a:ext cx="1765227" cy="553998"/>
          </a:xfrm>
          <a:prstGeom prst="rect">
            <a:avLst/>
          </a:prstGeom>
        </p:spPr>
        <p:txBody>
          <a:bodyPr wrap="none">
            <a:spAutoFit/>
          </a:bodyPr>
          <a:lstStyle/>
          <a:p>
            <a:r>
              <a:rPr lang="en-US" sz="3000" b="1" dirty="0">
                <a:solidFill>
                  <a:schemeClr val="tx1"/>
                </a:solidFill>
                <a:latin typeface="Courgette" panose="020B0604020202020204" charset="0"/>
                <a:ea typeface="Times New Roman" panose="02020603050405020304" pitchFamily="18" charset="0"/>
              </a:rPr>
              <a:t>1. </a:t>
            </a:r>
            <a:r>
              <a:rPr lang="en-US" sz="3000" dirty="0">
                <a:solidFill>
                  <a:schemeClr val="tx1"/>
                </a:solidFill>
                <a:latin typeface="Courgette" panose="020B0604020202020204" charset="0"/>
                <a:ea typeface="Times New Roman" panose="02020603050405020304" pitchFamily="18" charset="0"/>
              </a:rPr>
              <a:t>whistle</a:t>
            </a:r>
            <a:endParaRPr lang="en-US" sz="3000" dirty="0">
              <a:solidFill>
                <a:schemeClr val="tx1"/>
              </a:solidFill>
            </a:endParaRPr>
          </a:p>
        </p:txBody>
      </p:sp>
      <p:sp>
        <p:nvSpPr>
          <p:cNvPr id="31" name="Rectangle 30"/>
          <p:cNvSpPr/>
          <p:nvPr/>
        </p:nvSpPr>
        <p:spPr>
          <a:xfrm>
            <a:off x="3690360" y="1887833"/>
            <a:ext cx="2074607" cy="553998"/>
          </a:xfrm>
          <a:prstGeom prst="rect">
            <a:avLst/>
          </a:prstGeom>
        </p:spPr>
        <p:txBody>
          <a:bodyPr wrap="none">
            <a:spAutoFit/>
          </a:bodyPr>
          <a:lstStyle/>
          <a:p>
            <a:r>
              <a:rPr lang="en-US" sz="3000" b="1" dirty="0">
                <a:solidFill>
                  <a:schemeClr val="tx1"/>
                </a:solidFill>
                <a:latin typeface="Courgette" panose="020B0604020202020204" charset="0"/>
                <a:ea typeface="Times New Roman" panose="02020603050405020304" pitchFamily="18" charset="0"/>
              </a:rPr>
              <a:t>2. </a:t>
            </a:r>
            <a:r>
              <a:rPr lang="en-US" sz="3000" dirty="0">
                <a:solidFill>
                  <a:schemeClr val="tx1"/>
                </a:solidFill>
                <a:latin typeface="Courgette" panose="020B0604020202020204" charset="0"/>
                <a:ea typeface="Times New Roman" panose="02020603050405020304" pitchFamily="18" charset="0"/>
              </a:rPr>
              <a:t>property</a:t>
            </a:r>
          </a:p>
        </p:txBody>
      </p:sp>
    </p:spTree>
    <p:extLst>
      <p:ext uri="{BB962C8B-B14F-4D97-AF65-F5344CB8AC3E}">
        <p14:creationId xmlns:p14="http://schemas.microsoft.com/office/powerpoint/2010/main" val="26489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27"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6"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3" name="Google Shape;393;p22"/>
          <p:cNvSpPr txBox="1"/>
          <p:nvPr/>
        </p:nvSpPr>
        <p:spPr>
          <a:xfrm>
            <a:off x="6643407" y="2812474"/>
            <a:ext cx="2057554" cy="1846659"/>
          </a:xfrm>
          <a:prstGeom prst="rect">
            <a:avLst/>
          </a:prstGeom>
          <a:noFill/>
          <a:ln>
            <a:noFill/>
          </a:ln>
        </p:spPr>
        <p:txBody>
          <a:bodyPr spcFirstLastPara="1" wrap="square" lIns="0" tIns="0" rIns="0" bIns="0" anchor="t" anchorCtr="0">
            <a:spAutoFit/>
          </a:bodyPr>
          <a:lstStyle/>
          <a:p>
            <a:pPr lvl="1" algn="ctr"/>
            <a:r>
              <a:rPr lang="en-US" sz="2400" b="1" dirty="0">
                <a:solidFill>
                  <a:srgbClr val="557642"/>
                </a:solidFill>
                <a:latin typeface="Cabin"/>
                <a:ea typeface="Cabin"/>
                <a:cs typeface="Cabin"/>
                <a:sym typeface="Cabin"/>
              </a:rPr>
              <a:t>emergency kit             victim             rescue worker                 property                whistle</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Rectangle 2"/>
          <p:cNvSpPr/>
          <p:nvPr/>
        </p:nvSpPr>
        <p:spPr>
          <a:xfrm>
            <a:off x="501408" y="345765"/>
            <a:ext cx="5691016" cy="1077987"/>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2: </a:t>
            </a:r>
            <a:r>
              <a:rPr lang="en-US" sz="2400" dirty="0">
                <a:solidFill>
                  <a:srgbClr val="186AB4"/>
                </a:solidFill>
                <a:latin typeface="Courgette"/>
                <a:ea typeface="Courgette"/>
                <a:cs typeface="Courgette"/>
                <a:sym typeface="Courgette"/>
              </a:rPr>
              <a:t>Write a word or phrase from the box under the correct picture.</a:t>
            </a:r>
          </a:p>
        </p:txBody>
      </p:sp>
      <p:sp>
        <p:nvSpPr>
          <p:cNvPr id="25" name="Google Shape;264;p17"/>
          <p:cNvSpPr/>
          <p:nvPr/>
        </p:nvSpPr>
        <p:spPr>
          <a:xfrm>
            <a:off x="6699895" y="725696"/>
            <a:ext cx="1897828" cy="189782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 name="Rectangle 29"/>
          <p:cNvSpPr/>
          <p:nvPr/>
        </p:nvSpPr>
        <p:spPr>
          <a:xfrm>
            <a:off x="410033" y="1887833"/>
            <a:ext cx="3233578" cy="553998"/>
          </a:xfrm>
          <a:prstGeom prst="rect">
            <a:avLst/>
          </a:prstGeom>
        </p:spPr>
        <p:txBody>
          <a:bodyPr wrap="none">
            <a:spAutoFit/>
          </a:bodyPr>
          <a:lstStyle/>
          <a:p>
            <a:r>
              <a:rPr lang="en-US" sz="3000" b="1" dirty="0">
                <a:solidFill>
                  <a:schemeClr val="tx1"/>
                </a:solidFill>
                <a:latin typeface="Courgette" panose="020B0604020202020204" charset="0"/>
                <a:ea typeface="Times New Roman" panose="02020603050405020304" pitchFamily="18" charset="0"/>
              </a:rPr>
              <a:t>3. </a:t>
            </a:r>
            <a:r>
              <a:rPr lang="en-US" sz="3000" dirty="0">
                <a:solidFill>
                  <a:schemeClr val="tx1"/>
                </a:solidFill>
                <a:latin typeface="Courgette" panose="020B0604020202020204" charset="0"/>
                <a:ea typeface="Times New Roman" panose="02020603050405020304" pitchFamily="18" charset="0"/>
              </a:rPr>
              <a:t>emergency kit  </a:t>
            </a:r>
            <a:endParaRPr lang="en-US" sz="3000" dirty="0">
              <a:solidFill>
                <a:schemeClr val="tx1"/>
              </a:solidFill>
            </a:endParaRPr>
          </a:p>
        </p:txBody>
      </p:sp>
      <p:sp>
        <p:nvSpPr>
          <p:cNvPr id="31" name="Rectangle 30"/>
          <p:cNvSpPr/>
          <p:nvPr/>
        </p:nvSpPr>
        <p:spPr>
          <a:xfrm>
            <a:off x="4069262" y="1934583"/>
            <a:ext cx="1661032" cy="553998"/>
          </a:xfrm>
          <a:prstGeom prst="rect">
            <a:avLst/>
          </a:prstGeom>
        </p:spPr>
        <p:txBody>
          <a:bodyPr wrap="none">
            <a:spAutoFit/>
          </a:bodyPr>
          <a:lstStyle/>
          <a:p>
            <a:r>
              <a:rPr lang="en-US" sz="3000" b="1" dirty="0">
                <a:solidFill>
                  <a:schemeClr val="tx1"/>
                </a:solidFill>
                <a:latin typeface="Courgette" panose="020B0604020202020204" charset="0"/>
                <a:ea typeface="Times New Roman" panose="02020603050405020304" pitchFamily="18" charset="0"/>
              </a:rPr>
              <a:t>4. </a:t>
            </a:r>
            <a:r>
              <a:rPr lang="en-US" sz="3000" dirty="0">
                <a:solidFill>
                  <a:schemeClr val="tx1"/>
                </a:solidFill>
                <a:latin typeface="Courgette" panose="020B0604020202020204" charset="0"/>
                <a:ea typeface="Times New Roman" panose="02020603050405020304" pitchFamily="18" charset="0"/>
              </a:rPr>
              <a:t>victim</a:t>
            </a:r>
          </a:p>
        </p:txBody>
      </p:sp>
      <p:pic>
        <p:nvPicPr>
          <p:cNvPr id="22" name="Picture 21"/>
          <p:cNvPicPr>
            <a:picLocks noChangeAspect="1"/>
          </p:cNvPicPr>
          <p:nvPr/>
        </p:nvPicPr>
        <p:blipFill rotWithShape="1">
          <a:blip r:embed="rId5"/>
          <a:srcRect l="3379" t="9591" r="10466" b="7439"/>
          <a:stretch/>
        </p:blipFill>
        <p:spPr>
          <a:xfrm>
            <a:off x="723140" y="2700622"/>
            <a:ext cx="2438604" cy="1710190"/>
          </a:xfrm>
          <a:prstGeom prst="rect">
            <a:avLst/>
          </a:prstGeom>
        </p:spPr>
      </p:pic>
      <p:pic>
        <p:nvPicPr>
          <p:cNvPr id="23" name="Picture 22"/>
          <p:cNvPicPr>
            <a:picLocks noChangeAspect="1"/>
          </p:cNvPicPr>
          <p:nvPr/>
        </p:nvPicPr>
        <p:blipFill>
          <a:blip r:embed="rId6"/>
          <a:stretch>
            <a:fillRect/>
          </a:stretch>
        </p:blipFill>
        <p:spPr>
          <a:xfrm>
            <a:off x="3622068" y="2750115"/>
            <a:ext cx="2629437" cy="1660697"/>
          </a:xfrm>
          <a:prstGeom prst="rect">
            <a:avLst/>
          </a:prstGeom>
        </p:spPr>
      </p:pic>
    </p:spTree>
    <p:extLst>
      <p:ext uri="{BB962C8B-B14F-4D97-AF65-F5344CB8AC3E}">
        <p14:creationId xmlns:p14="http://schemas.microsoft.com/office/powerpoint/2010/main" val="5694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27"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6"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3" name="Google Shape;393;p22"/>
          <p:cNvSpPr txBox="1"/>
          <p:nvPr/>
        </p:nvSpPr>
        <p:spPr>
          <a:xfrm>
            <a:off x="6643407" y="2812474"/>
            <a:ext cx="2057554" cy="1846659"/>
          </a:xfrm>
          <a:prstGeom prst="rect">
            <a:avLst/>
          </a:prstGeom>
          <a:noFill/>
          <a:ln>
            <a:noFill/>
          </a:ln>
        </p:spPr>
        <p:txBody>
          <a:bodyPr spcFirstLastPara="1" wrap="square" lIns="0" tIns="0" rIns="0" bIns="0" anchor="t" anchorCtr="0">
            <a:spAutoFit/>
          </a:bodyPr>
          <a:lstStyle/>
          <a:p>
            <a:pPr lvl="1" algn="ctr"/>
            <a:r>
              <a:rPr lang="en-US" sz="2400" b="1" dirty="0">
                <a:solidFill>
                  <a:srgbClr val="557642"/>
                </a:solidFill>
                <a:latin typeface="Cabin"/>
                <a:ea typeface="Cabin"/>
                <a:cs typeface="Cabin"/>
                <a:sym typeface="Cabin"/>
              </a:rPr>
              <a:t>emergency kit             victim             rescue worker                 property                whistle</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Rectangle 2"/>
          <p:cNvSpPr/>
          <p:nvPr/>
        </p:nvSpPr>
        <p:spPr>
          <a:xfrm>
            <a:off x="501408" y="345765"/>
            <a:ext cx="5691016" cy="1077987"/>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2: </a:t>
            </a:r>
            <a:r>
              <a:rPr lang="en-US" sz="2400" dirty="0">
                <a:solidFill>
                  <a:srgbClr val="186AB4"/>
                </a:solidFill>
                <a:latin typeface="Courgette"/>
                <a:ea typeface="Courgette"/>
                <a:cs typeface="Courgette"/>
                <a:sym typeface="Courgette"/>
              </a:rPr>
              <a:t>Write a word or phrase from the box under the correct picture.</a:t>
            </a:r>
          </a:p>
        </p:txBody>
      </p:sp>
      <p:sp>
        <p:nvSpPr>
          <p:cNvPr id="25" name="Google Shape;264;p17"/>
          <p:cNvSpPr/>
          <p:nvPr/>
        </p:nvSpPr>
        <p:spPr>
          <a:xfrm>
            <a:off x="6699895" y="725696"/>
            <a:ext cx="1897828" cy="189782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 name="Rectangle 30"/>
          <p:cNvSpPr/>
          <p:nvPr/>
        </p:nvSpPr>
        <p:spPr>
          <a:xfrm>
            <a:off x="2087950" y="1876024"/>
            <a:ext cx="2981907" cy="553998"/>
          </a:xfrm>
          <a:prstGeom prst="rect">
            <a:avLst/>
          </a:prstGeom>
        </p:spPr>
        <p:txBody>
          <a:bodyPr wrap="none">
            <a:spAutoFit/>
          </a:bodyPr>
          <a:lstStyle/>
          <a:p>
            <a:r>
              <a:rPr lang="en-US" sz="3000" b="1" dirty="0">
                <a:solidFill>
                  <a:schemeClr val="tx1"/>
                </a:solidFill>
                <a:latin typeface="Courgette" panose="020B0604020202020204" charset="0"/>
                <a:ea typeface="Times New Roman" panose="02020603050405020304" pitchFamily="18" charset="0"/>
              </a:rPr>
              <a:t>5. </a:t>
            </a:r>
            <a:r>
              <a:rPr lang="en-US" sz="3000" dirty="0">
                <a:solidFill>
                  <a:schemeClr val="tx1"/>
                </a:solidFill>
                <a:latin typeface="Courgette" panose="020B0604020202020204" charset="0"/>
                <a:ea typeface="Times New Roman" panose="02020603050405020304" pitchFamily="18" charset="0"/>
              </a:rPr>
              <a:t>rescue worker</a:t>
            </a:r>
          </a:p>
        </p:txBody>
      </p:sp>
      <p:pic>
        <p:nvPicPr>
          <p:cNvPr id="24" name="Picture 23"/>
          <p:cNvPicPr>
            <a:picLocks noChangeAspect="1"/>
          </p:cNvPicPr>
          <p:nvPr/>
        </p:nvPicPr>
        <p:blipFill>
          <a:blip r:embed="rId5"/>
          <a:stretch>
            <a:fillRect/>
          </a:stretch>
        </p:blipFill>
        <p:spPr>
          <a:xfrm>
            <a:off x="1906241" y="2585640"/>
            <a:ext cx="3345324" cy="2157186"/>
          </a:xfrm>
          <a:prstGeom prst="rect">
            <a:avLst/>
          </a:prstGeom>
        </p:spPr>
      </p:pic>
    </p:spTree>
    <p:extLst>
      <p:ext uri="{BB962C8B-B14F-4D97-AF65-F5344CB8AC3E}">
        <p14:creationId xmlns:p14="http://schemas.microsoft.com/office/powerpoint/2010/main" val="24996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08"/>
        <p:cNvGrpSpPr/>
        <p:nvPr/>
      </p:nvGrpSpPr>
      <p:grpSpPr>
        <a:xfrm>
          <a:off x="0" y="0"/>
          <a:ext cx="0" cy="0"/>
          <a:chOff x="0" y="0"/>
          <a:chExt cx="0" cy="0"/>
        </a:xfrm>
      </p:grpSpPr>
      <p:sp>
        <p:nvSpPr>
          <p:cNvPr id="309" name="Google Shape;309;p20"/>
          <p:cNvSpPr/>
          <p:nvPr/>
        </p:nvSpPr>
        <p:spPr>
          <a:xfrm>
            <a:off x="-1089788" y="-1022519"/>
            <a:ext cx="11358802" cy="7701796"/>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3">
              <a:alphaModFix/>
            </a:blip>
            <a:stretch>
              <a:fillRect/>
            </a:stretch>
          </a:blipFill>
          <a:ln>
            <a:noFill/>
          </a:ln>
        </p:spPr>
      </p:sp>
      <p:grpSp>
        <p:nvGrpSpPr>
          <p:cNvPr id="310" name="Google Shape;310;p20"/>
          <p:cNvGrpSpPr/>
          <p:nvPr/>
        </p:nvGrpSpPr>
        <p:grpSpPr>
          <a:xfrm>
            <a:off x="535498" y="2025744"/>
            <a:ext cx="2439352" cy="2685853"/>
            <a:chOff x="0" y="-38100"/>
            <a:chExt cx="2552435" cy="3138197"/>
          </a:xfrm>
        </p:grpSpPr>
        <p:sp>
          <p:nvSpPr>
            <p:cNvPr id="311"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2"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3" name="Google Shape;313;p20"/>
          <p:cNvGrpSpPr/>
          <p:nvPr/>
        </p:nvGrpSpPr>
        <p:grpSpPr>
          <a:xfrm>
            <a:off x="513885" y="1957991"/>
            <a:ext cx="2420038" cy="2622392"/>
            <a:chOff x="0" y="-38100"/>
            <a:chExt cx="2532225" cy="3138197"/>
          </a:xfrm>
        </p:grpSpPr>
        <p:sp>
          <p:nvSpPr>
            <p:cNvPr id="314"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5"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6" name="Google Shape;316;p20"/>
          <p:cNvGrpSpPr/>
          <p:nvPr/>
        </p:nvGrpSpPr>
        <p:grpSpPr>
          <a:xfrm>
            <a:off x="3351859" y="1931960"/>
            <a:ext cx="2581720" cy="3025196"/>
            <a:chOff x="0" y="-38100"/>
            <a:chExt cx="2552435" cy="3138197"/>
          </a:xfrm>
        </p:grpSpPr>
        <p:sp>
          <p:nvSpPr>
            <p:cNvPr id="317"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18"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19" name="Google Shape;319;p20"/>
          <p:cNvGrpSpPr/>
          <p:nvPr/>
        </p:nvGrpSpPr>
        <p:grpSpPr>
          <a:xfrm>
            <a:off x="3317688" y="1910943"/>
            <a:ext cx="2543850" cy="2918118"/>
            <a:chOff x="0" y="-38100"/>
            <a:chExt cx="2532225" cy="3138197"/>
          </a:xfrm>
        </p:grpSpPr>
        <p:sp>
          <p:nvSpPr>
            <p:cNvPr id="320" name="Google Shape;320;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21" name="Google Shape;321;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22" name="Google Shape;322;p20"/>
          <p:cNvGrpSpPr/>
          <p:nvPr/>
        </p:nvGrpSpPr>
        <p:grpSpPr>
          <a:xfrm>
            <a:off x="6168221" y="2025743"/>
            <a:ext cx="2439352" cy="2999165"/>
            <a:chOff x="0" y="-38100"/>
            <a:chExt cx="2552435" cy="3138197"/>
          </a:xfrm>
        </p:grpSpPr>
        <p:sp>
          <p:nvSpPr>
            <p:cNvPr id="323" name="Google Shape;323;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24" name="Google Shape;324;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25" name="Google Shape;325;p20"/>
          <p:cNvGrpSpPr/>
          <p:nvPr/>
        </p:nvGrpSpPr>
        <p:grpSpPr>
          <a:xfrm>
            <a:off x="6146608" y="1957991"/>
            <a:ext cx="2420038" cy="2991160"/>
            <a:chOff x="0" y="-38100"/>
            <a:chExt cx="2532225" cy="3138197"/>
          </a:xfrm>
        </p:grpSpPr>
        <p:sp>
          <p:nvSpPr>
            <p:cNvPr id="326" name="Google Shape;326;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27" name="Google Shape;327;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28" name="Google Shape;328;p20"/>
          <p:cNvGrpSpPr/>
          <p:nvPr/>
        </p:nvGrpSpPr>
        <p:grpSpPr>
          <a:xfrm>
            <a:off x="2473403" y="4122227"/>
            <a:ext cx="718480" cy="71848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1" name="Google Shape;331;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4" name="Google Shape;33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grpSp>
        <p:nvGrpSpPr>
          <p:cNvPr id="335" name="Google Shape;335;p20"/>
          <p:cNvGrpSpPr/>
          <p:nvPr/>
        </p:nvGrpSpPr>
        <p:grpSpPr>
          <a:xfrm>
            <a:off x="5297653" y="4339582"/>
            <a:ext cx="747238" cy="747238"/>
            <a:chOff x="0" y="0"/>
            <a:chExt cx="812800" cy="812800"/>
          </a:xfrm>
        </p:grpSpPr>
        <p:sp>
          <p:nvSpPr>
            <p:cNvPr id="336" name="Google Shape;33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37" name="Google Shape;33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38" name="Google Shape;338;p20"/>
          <p:cNvGrpSpPr/>
          <p:nvPr/>
        </p:nvGrpSpPr>
        <p:grpSpPr>
          <a:xfrm>
            <a:off x="5250029" y="4277670"/>
            <a:ext cx="747238" cy="747238"/>
            <a:chOff x="0" y="0"/>
            <a:chExt cx="812800" cy="812800"/>
          </a:xfrm>
        </p:grpSpPr>
        <p:sp>
          <p:nvSpPr>
            <p:cNvPr id="339" name="Google Shape;339;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40" name="Google Shape;340;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41" name="Google Shape;341;p20"/>
          <p:cNvGrpSpPr/>
          <p:nvPr/>
        </p:nvGrpSpPr>
        <p:grpSpPr>
          <a:xfrm>
            <a:off x="8206259" y="4271553"/>
            <a:ext cx="802628" cy="802628"/>
            <a:chOff x="0" y="0"/>
            <a:chExt cx="4318000" cy="4318000"/>
          </a:xfrm>
        </p:grpSpPr>
        <p:grpSp>
          <p:nvGrpSpPr>
            <p:cNvPr id="342" name="Google Shape;342;p20"/>
            <p:cNvGrpSpPr/>
            <p:nvPr/>
          </p:nvGrpSpPr>
          <p:grpSpPr>
            <a:xfrm>
              <a:off x="203200" y="203200"/>
              <a:ext cx="4114800" cy="4114800"/>
              <a:chOff x="0" y="0"/>
              <a:chExt cx="812800" cy="812800"/>
            </a:xfrm>
          </p:grpSpPr>
          <p:sp>
            <p:nvSpPr>
              <p:cNvPr id="343" name="Google Shape;34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44" name="Google Shape;34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45" name="Google Shape;345;p20"/>
            <p:cNvGrpSpPr/>
            <p:nvPr/>
          </p:nvGrpSpPr>
          <p:grpSpPr>
            <a:xfrm>
              <a:off x="0" y="0"/>
              <a:ext cx="4114800" cy="4114800"/>
              <a:chOff x="0" y="0"/>
              <a:chExt cx="812800" cy="812800"/>
            </a:xfrm>
          </p:grpSpPr>
          <p:sp>
            <p:nvSpPr>
              <p:cNvPr id="346" name="Google Shape;34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47" name="Google Shape;34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sp>
        <p:nvSpPr>
          <p:cNvPr id="352" name="Google Shape;352;p20"/>
          <p:cNvSpPr txBox="1"/>
          <p:nvPr/>
        </p:nvSpPr>
        <p:spPr>
          <a:xfrm>
            <a:off x="743463" y="2147914"/>
            <a:ext cx="2078348" cy="2154436"/>
          </a:xfrm>
          <a:prstGeom prst="rect">
            <a:avLst/>
          </a:prstGeom>
          <a:noFill/>
          <a:ln>
            <a:noFill/>
          </a:ln>
        </p:spPr>
        <p:txBody>
          <a:bodyPr spcFirstLastPara="1" wrap="square" lIns="0" tIns="0" rIns="0" bIns="0" anchor="t" anchorCtr="0">
            <a:spAutoFit/>
          </a:bodyPr>
          <a:lstStyle/>
          <a:p>
            <a:r>
              <a:rPr lang="en-US" sz="2800" b="1" dirty="0">
                <a:solidFill>
                  <a:srgbClr val="557642"/>
                </a:solidFill>
                <a:latin typeface="Cabin" panose="020B0604020202020204" charset="0"/>
              </a:rPr>
              <a:t>1. </a:t>
            </a:r>
            <a:r>
              <a:rPr lang="en-US" sz="2800" dirty="0">
                <a:solidFill>
                  <a:schemeClr val="tx1"/>
                </a:solidFill>
                <a:latin typeface="Cabin" panose="020B0604020202020204" charset="0"/>
              </a:rPr>
              <a:t>Natural disasters can cause serious ________ to human life. </a:t>
            </a:r>
          </a:p>
        </p:txBody>
      </p:sp>
      <p:sp>
        <p:nvSpPr>
          <p:cNvPr id="355" name="Google Shape;355;p20"/>
          <p:cNvSpPr/>
          <p:nvPr/>
        </p:nvSpPr>
        <p:spPr>
          <a:xfrm>
            <a:off x="2456435" y="4105260"/>
            <a:ext cx="676216" cy="676214"/>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8630" t="-2783" b="-5847"/>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56" name="Google Shape;356;p20"/>
          <p:cNvSpPr/>
          <p:nvPr/>
        </p:nvSpPr>
        <p:spPr>
          <a:xfrm>
            <a:off x="5254642" y="4282284"/>
            <a:ext cx="738012" cy="73801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57" name="Google Shape;357;p20"/>
          <p:cNvSpPr/>
          <p:nvPr/>
        </p:nvSpPr>
        <p:spPr>
          <a:xfrm>
            <a:off x="8196529" y="4257061"/>
            <a:ext cx="755414" cy="75541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l="-8908" t="-6682" r="-9465" b="-1169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grpSp>
        <p:nvGrpSpPr>
          <p:cNvPr id="57" name="Google Shape;316;p20"/>
          <p:cNvGrpSpPr/>
          <p:nvPr/>
        </p:nvGrpSpPr>
        <p:grpSpPr>
          <a:xfrm>
            <a:off x="513885" y="211951"/>
            <a:ext cx="8323232" cy="1595769"/>
            <a:chOff x="0" y="-38100"/>
            <a:chExt cx="2552435" cy="3138197"/>
          </a:xfrm>
        </p:grpSpPr>
        <p:sp>
          <p:nvSpPr>
            <p:cNvPr id="58"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1" name="Google Shape;313;p20"/>
          <p:cNvGrpSpPr/>
          <p:nvPr/>
        </p:nvGrpSpPr>
        <p:grpSpPr>
          <a:xfrm>
            <a:off x="514350" y="116770"/>
            <a:ext cx="8200867" cy="1625389"/>
            <a:chOff x="0" y="-38100"/>
            <a:chExt cx="2532225" cy="3357438"/>
          </a:xfrm>
        </p:grpSpPr>
        <p:sp>
          <p:nvSpPr>
            <p:cNvPr id="52"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 name="Google Shape;315;p20"/>
            <p:cNvSpPr txBox="1"/>
            <p:nvPr/>
          </p:nvSpPr>
          <p:spPr>
            <a:xfrm>
              <a:off x="0" y="-38100"/>
              <a:ext cx="2532225" cy="33574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48" name="Google Shape;348;p20"/>
          <p:cNvSpPr txBox="1"/>
          <p:nvPr/>
        </p:nvSpPr>
        <p:spPr>
          <a:xfrm>
            <a:off x="743464" y="297148"/>
            <a:ext cx="7720576" cy="473976"/>
          </a:xfrm>
          <a:prstGeom prst="rect">
            <a:avLst/>
          </a:prstGeom>
          <a:noFill/>
          <a:ln>
            <a:noFill/>
          </a:ln>
        </p:spPr>
        <p:txBody>
          <a:bodyPr spcFirstLastPara="1" wrap="square" lIns="0" tIns="0" rIns="0" bIns="0" anchor="t" anchorCtr="0">
            <a:spAutoFit/>
          </a:bodyPr>
          <a:lstStyle/>
          <a:p>
            <a:pPr lvl="0" algn="ctr">
              <a:lnSpc>
                <a:spcPct val="140005"/>
              </a:lnSpc>
            </a:pPr>
            <a:r>
              <a:rPr lang="en-US" sz="2200" b="1" dirty="0">
                <a:solidFill>
                  <a:srgbClr val="186AB4"/>
                </a:solidFill>
                <a:latin typeface="Courgette"/>
                <a:ea typeface="Courgette"/>
                <a:cs typeface="Courgette"/>
                <a:sym typeface="Courgette"/>
              </a:rPr>
              <a:t>Task 3: </a:t>
            </a:r>
            <a:r>
              <a:rPr lang="en-US" sz="2200" dirty="0">
                <a:solidFill>
                  <a:srgbClr val="186AB4"/>
                </a:solidFill>
                <a:latin typeface="Courgette"/>
                <a:ea typeface="Courgette"/>
                <a:cs typeface="Courgette"/>
                <a:sym typeface="Courgette"/>
              </a:rPr>
              <a:t>Fill in each blank with a word or phrase from the box.</a:t>
            </a:r>
          </a:p>
        </p:txBody>
      </p:sp>
      <p:sp>
        <p:nvSpPr>
          <p:cNvPr id="61" name="Google Shape;348;p20"/>
          <p:cNvSpPr txBox="1"/>
          <p:nvPr/>
        </p:nvSpPr>
        <p:spPr>
          <a:xfrm>
            <a:off x="1026275" y="785435"/>
            <a:ext cx="7298451" cy="738664"/>
          </a:xfrm>
          <a:prstGeom prst="rect">
            <a:avLst/>
          </a:prstGeom>
          <a:noFill/>
          <a:ln>
            <a:noFill/>
          </a:ln>
        </p:spPr>
        <p:txBody>
          <a:bodyPr spcFirstLastPara="1" wrap="square" lIns="0" tIns="0" rIns="0" bIns="0" anchor="t" anchorCtr="0">
            <a:spAutoFit/>
          </a:bodyPr>
          <a:lstStyle/>
          <a:p>
            <a:pPr lvl="0" algn="ctr"/>
            <a:r>
              <a:rPr lang="en-US" sz="2400" b="1" dirty="0">
                <a:solidFill>
                  <a:srgbClr val="557642"/>
                </a:solidFill>
                <a:latin typeface="Courgette"/>
                <a:ea typeface="Courgette"/>
                <a:cs typeface="Courgette"/>
                <a:sym typeface="Courgette"/>
              </a:rPr>
              <a:t>warning          predict          property           damage          emergency kit</a:t>
            </a:r>
          </a:p>
        </p:txBody>
      </p:sp>
      <p:sp>
        <p:nvSpPr>
          <p:cNvPr id="349" name="Google Shape;349;p20"/>
          <p:cNvSpPr txBox="1"/>
          <p:nvPr/>
        </p:nvSpPr>
        <p:spPr>
          <a:xfrm>
            <a:off x="531800" y="3272810"/>
            <a:ext cx="1975184" cy="603242"/>
          </a:xfrm>
          <a:prstGeom prst="rect">
            <a:avLst/>
          </a:prstGeom>
          <a:noFill/>
          <a:ln>
            <a:noFill/>
          </a:ln>
        </p:spPr>
        <p:txBody>
          <a:bodyPr spcFirstLastPara="1" wrap="square" lIns="0" tIns="0" rIns="0" bIns="0" anchor="t" anchorCtr="0">
            <a:spAutoFit/>
          </a:bodyPr>
          <a:lstStyle/>
          <a:p>
            <a:pPr lvl="0" algn="ctr">
              <a:lnSpc>
                <a:spcPct val="140005"/>
              </a:lnSpc>
            </a:pPr>
            <a:r>
              <a:rPr lang="en-US" sz="2800" b="1" dirty="0">
                <a:solidFill>
                  <a:srgbClr val="557642"/>
                </a:solidFill>
                <a:latin typeface="Courgette"/>
                <a:ea typeface="Courgette"/>
                <a:cs typeface="Courgette"/>
                <a:sym typeface="Courgette"/>
              </a:rPr>
              <a:t>damage</a:t>
            </a:r>
          </a:p>
        </p:txBody>
      </p:sp>
      <p:sp>
        <p:nvSpPr>
          <p:cNvPr id="63" name="Google Shape;352;p20"/>
          <p:cNvSpPr txBox="1"/>
          <p:nvPr/>
        </p:nvSpPr>
        <p:spPr>
          <a:xfrm>
            <a:off x="3464730" y="1996414"/>
            <a:ext cx="2305194" cy="2585323"/>
          </a:xfrm>
          <a:prstGeom prst="rect">
            <a:avLst/>
          </a:prstGeom>
          <a:noFill/>
          <a:ln>
            <a:noFill/>
          </a:ln>
        </p:spPr>
        <p:txBody>
          <a:bodyPr spcFirstLastPara="1" wrap="square" lIns="0" tIns="0" rIns="0" bIns="0" anchor="t" anchorCtr="0">
            <a:spAutoFit/>
          </a:bodyPr>
          <a:lstStyle/>
          <a:p>
            <a:r>
              <a:rPr lang="en-US" sz="2400" b="1" dirty="0">
                <a:solidFill>
                  <a:srgbClr val="557642"/>
                </a:solidFill>
                <a:latin typeface="Cabin" panose="020B0604020202020204" charset="0"/>
              </a:rPr>
              <a:t>2. </a:t>
            </a:r>
            <a:r>
              <a:rPr lang="en-US" sz="2400" dirty="0">
                <a:solidFill>
                  <a:schemeClr val="tx1"/>
                </a:solidFill>
                <a:latin typeface="Cabin" panose="020B0604020202020204" charset="0"/>
              </a:rPr>
              <a:t>Local authorities gave a flood ________ yesterday, so today people are moving to safer places. </a:t>
            </a:r>
          </a:p>
        </p:txBody>
      </p:sp>
      <p:sp>
        <p:nvSpPr>
          <p:cNvPr id="64" name="Google Shape;349;p20"/>
          <p:cNvSpPr txBox="1"/>
          <p:nvPr/>
        </p:nvSpPr>
        <p:spPr>
          <a:xfrm>
            <a:off x="3797047" y="2569847"/>
            <a:ext cx="1975184" cy="517065"/>
          </a:xfrm>
          <a:prstGeom prst="rect">
            <a:avLst/>
          </a:prstGeom>
          <a:noFill/>
          <a:ln>
            <a:noFill/>
          </a:ln>
        </p:spPr>
        <p:txBody>
          <a:bodyPr spcFirstLastPara="1" wrap="square" lIns="0" tIns="0" rIns="0" bIns="0" anchor="t" anchorCtr="0">
            <a:spAutoFit/>
          </a:bodyPr>
          <a:lstStyle/>
          <a:p>
            <a:pPr lvl="0" algn="ctr">
              <a:lnSpc>
                <a:spcPct val="140005"/>
              </a:lnSpc>
            </a:pPr>
            <a:r>
              <a:rPr lang="en-US" sz="2400" b="1" dirty="0">
                <a:solidFill>
                  <a:srgbClr val="557642"/>
                </a:solidFill>
                <a:latin typeface="Courgette"/>
                <a:ea typeface="Courgette"/>
                <a:cs typeface="Courgette"/>
                <a:sym typeface="Courgette"/>
              </a:rPr>
              <a:t>warning</a:t>
            </a:r>
          </a:p>
        </p:txBody>
      </p:sp>
      <p:sp>
        <p:nvSpPr>
          <p:cNvPr id="65" name="Google Shape;352;p20"/>
          <p:cNvSpPr txBox="1"/>
          <p:nvPr/>
        </p:nvSpPr>
        <p:spPr>
          <a:xfrm>
            <a:off x="6317344" y="2147914"/>
            <a:ext cx="2078348" cy="2215991"/>
          </a:xfrm>
          <a:prstGeom prst="rect">
            <a:avLst/>
          </a:prstGeom>
          <a:noFill/>
          <a:ln>
            <a:noFill/>
          </a:ln>
        </p:spPr>
        <p:txBody>
          <a:bodyPr spcFirstLastPara="1" wrap="square" lIns="0" tIns="0" rIns="0" bIns="0" anchor="t" anchorCtr="0">
            <a:spAutoFit/>
          </a:bodyPr>
          <a:lstStyle/>
          <a:p>
            <a:r>
              <a:rPr lang="en-US" sz="2400" b="1" dirty="0">
                <a:solidFill>
                  <a:srgbClr val="557642"/>
                </a:solidFill>
                <a:latin typeface="Cabin" panose="020B0604020202020204" charset="0"/>
              </a:rPr>
              <a:t>3. </a:t>
            </a:r>
            <a:r>
              <a:rPr lang="en-US" sz="2400" dirty="0">
                <a:solidFill>
                  <a:schemeClr val="tx1"/>
                </a:solidFill>
                <a:latin typeface="Cabin" panose="020B0604020202020204" charset="0"/>
              </a:rPr>
              <a:t>To prepare for a natural disaster, we should make a(n) ___________.</a:t>
            </a:r>
          </a:p>
        </p:txBody>
      </p:sp>
      <p:sp>
        <p:nvSpPr>
          <p:cNvPr id="66" name="Google Shape;349;p20"/>
          <p:cNvSpPr txBox="1"/>
          <p:nvPr/>
        </p:nvSpPr>
        <p:spPr>
          <a:xfrm>
            <a:off x="6349542" y="3812264"/>
            <a:ext cx="1975184" cy="517065"/>
          </a:xfrm>
          <a:prstGeom prst="rect">
            <a:avLst/>
          </a:prstGeom>
          <a:noFill/>
          <a:ln>
            <a:noFill/>
          </a:ln>
        </p:spPr>
        <p:txBody>
          <a:bodyPr spcFirstLastPara="1" wrap="square" lIns="0" tIns="0" rIns="0" bIns="0" anchor="t" anchorCtr="0">
            <a:spAutoFit/>
          </a:bodyPr>
          <a:lstStyle/>
          <a:p>
            <a:pPr lvl="0" algn="ctr">
              <a:lnSpc>
                <a:spcPct val="140005"/>
              </a:lnSpc>
            </a:pPr>
            <a:r>
              <a:rPr lang="en-US" sz="2400" b="1" dirty="0">
                <a:solidFill>
                  <a:srgbClr val="557642"/>
                </a:solidFill>
                <a:latin typeface="Courgette"/>
                <a:ea typeface="Courgette"/>
                <a:cs typeface="Courgette"/>
                <a:sym typeface="Courgette"/>
              </a:rPr>
              <a:t>emergency kit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p:bldP spid="64" grpId="0"/>
      <p:bldP spid="66" grpId="0"/>
    </p:bldLst>
  </p:timing>
</p:sld>
</file>

<file path=ppt/theme/theme1.xml><?xml version="1.0" encoding="utf-8"?>
<a:theme xmlns:a="http://schemas.openxmlformats.org/drawingml/2006/main" name="Simple Light">
  <a:themeElements>
    <a:clrScheme name="Simple Light">
      <a:dk1>
        <a:srgbClr val="186AB4"/>
      </a:dk1>
      <a:lt1>
        <a:srgbClr val="FFECCE"/>
      </a:lt1>
      <a:dk2>
        <a:srgbClr val="000000"/>
      </a:dk2>
      <a:lt2>
        <a:srgbClr val="C6DAE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898</Words>
  <Application>Microsoft Office PowerPoint</Application>
  <PresentationFormat>On-screen Show (16:9)</PresentationFormat>
  <Paragraphs>164</Paragraphs>
  <Slides>22</Slides>
  <Notes>22</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Cabin</vt:lpstr>
      <vt:lpstr>Arial</vt:lpstr>
      <vt:lpstr>Chewy</vt:lpstr>
      <vt:lpstr>Courgette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trant</cp:lastModifiedBy>
  <cp:revision>28</cp:revision>
  <dcterms:modified xsi:type="dcterms:W3CDTF">2025-03-15T09:03:12Z</dcterms:modified>
</cp:coreProperties>
</file>