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media6.wav" ContentType="audio/x-wav"/>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1" r:id="rId3"/>
    <p:sldMasterId id="2147483687" r:id="rId4"/>
    <p:sldMasterId id="2147483700" r:id="rId5"/>
  </p:sldMasterIdLst>
  <p:notesMasterIdLst>
    <p:notesMasterId r:id="rId28"/>
  </p:notesMasterIdLst>
  <p:sldIdLst>
    <p:sldId id="270" r:id="rId6"/>
    <p:sldId id="259" r:id="rId7"/>
    <p:sldId id="295" r:id="rId8"/>
    <p:sldId id="296" r:id="rId9"/>
    <p:sldId id="262" r:id="rId10"/>
    <p:sldId id="263" r:id="rId11"/>
    <p:sldId id="273" r:id="rId12"/>
    <p:sldId id="264" r:id="rId13"/>
    <p:sldId id="286" r:id="rId14"/>
    <p:sldId id="287" r:id="rId15"/>
    <p:sldId id="288" r:id="rId16"/>
    <p:sldId id="282" r:id="rId17"/>
    <p:sldId id="289" r:id="rId18"/>
    <p:sldId id="291" r:id="rId19"/>
    <p:sldId id="292" r:id="rId20"/>
    <p:sldId id="293" r:id="rId21"/>
    <p:sldId id="271" r:id="rId22"/>
    <p:sldId id="267" r:id="rId23"/>
    <p:sldId id="268" r:id="rId24"/>
    <p:sldId id="294" r:id="rId25"/>
    <p:sldId id="269" r:id="rId26"/>
    <p:sldId id="26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CC00FF"/>
    <a:srgbClr val="1889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howGuides="1">
      <p:cViewPr varScale="1">
        <p:scale>
          <a:sx n="63" d="100"/>
          <a:sy n="63" d="100"/>
        </p:scale>
        <p:origin x="1332"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2.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7C243F-CDB1-4AB7-9FA4-DDE37002A852}" type="datetimeFigureOut">
              <a:rPr lang="en-US" smtClean="0"/>
              <a:t>3/15/2025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A38B85-1718-4D7A-97ED-EDDEC706D2AD}" type="slidenum">
              <a:rPr lang="en-US" smtClean="0"/>
              <a:t>‹#›</a:t>
            </a:fld>
            <a:endParaRPr lang="en-US"/>
          </a:p>
        </p:txBody>
      </p:sp>
    </p:spTree>
    <p:extLst>
      <p:ext uri="{BB962C8B-B14F-4D97-AF65-F5344CB8AC3E}">
        <p14:creationId xmlns:p14="http://schemas.microsoft.com/office/powerpoint/2010/main" val="1250152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2F04CE-1EC4-4129-AA9C-BCF50C9578F3}" type="slidenum">
              <a:rPr lang="en-GB" smtClean="0"/>
              <a:t>21</a:t>
            </a:fld>
            <a:endParaRPr lang="en-GB" dirty="0"/>
          </a:p>
        </p:txBody>
      </p:sp>
    </p:spTree>
    <p:extLst>
      <p:ext uri="{BB962C8B-B14F-4D97-AF65-F5344CB8AC3E}">
        <p14:creationId xmlns:p14="http://schemas.microsoft.com/office/powerpoint/2010/main" val="32963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324960-1947-418A-9984-BF9F595B1A1A}" type="datetime1">
              <a:rPr lang="en-GB" smtClean="0"/>
              <a:t>15/03/2025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616226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5E3F1F-03BB-43BD-AF05-B5E33D966059}" type="datetime1">
              <a:rPr lang="en-GB" smtClean="0"/>
              <a:t>15/03/2025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366707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526B7-F965-4457-822D-55E121EA01FA}" type="datetime1">
              <a:rPr lang="en-GB" smtClean="0"/>
              <a:t>15/03/2025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3977130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CA90DB0-D710-4470-AEDB-BD8991CA052C}" type="datetime1">
              <a:rPr lang="en-GB" smtClean="0"/>
              <a:t>15/03/2025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397C43D-27AD-4A3D-8DEC-66A95DD9E4BC}" type="slidenum">
              <a:rPr lang="en-GB" smtClean="0"/>
              <a:t>‹#›</a:t>
            </a:fld>
            <a:endParaRPr lang="en-GB" dirty="0"/>
          </a:p>
        </p:txBody>
      </p:sp>
    </p:spTree>
    <p:extLst>
      <p:ext uri="{BB962C8B-B14F-4D97-AF65-F5344CB8AC3E}">
        <p14:creationId xmlns:p14="http://schemas.microsoft.com/office/powerpoint/2010/main" val="146480801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521F27-F576-4744-A355-40C376A58A8B}"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85656786"/>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7B7452-3161-40D8-90A2-82906914EABC}"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87012611"/>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B6BEEB-C5EA-4F2D-97DE-1879282C09D0}"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3150733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331BB4F-5FED-4463-80CF-78256C802C67}" type="datetime1">
              <a:rPr lang="en-GB" smtClean="0">
                <a:solidFill>
                  <a:prstClr val="black">
                    <a:tint val="75000"/>
                  </a:prstClr>
                </a:solidFill>
              </a:rPr>
              <a:t>15/03/2025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69527694"/>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18A5EE-D453-473E-BF34-6D295CBAC689}" type="datetime1">
              <a:rPr lang="en-GB" smtClean="0">
                <a:solidFill>
                  <a:prstClr val="black">
                    <a:tint val="75000"/>
                  </a:prstClr>
                </a:solidFill>
              </a:rPr>
              <a:t>15/03/2025</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21430321"/>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840FDD-7247-468D-BF1D-C61E94952F79}" type="datetime1">
              <a:rPr lang="en-GB" smtClean="0">
                <a:solidFill>
                  <a:prstClr val="black">
                    <a:tint val="75000"/>
                  </a:prstClr>
                </a:solidFill>
              </a:rPr>
              <a:t>15/03/2025</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20176876"/>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E1EEE-D78C-4F26-A11B-4A45FC9C19AC}" type="datetime1">
              <a:rPr lang="en-GB" smtClean="0">
                <a:solidFill>
                  <a:prstClr val="black">
                    <a:tint val="75000"/>
                  </a:prstClr>
                </a:solidFill>
              </a:rPr>
              <a:t>15/03/2025</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6930939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B2754-DC33-4349-AD0C-E322F73BF88C}" type="datetime1">
              <a:rPr lang="en-GB" smtClean="0"/>
              <a:t>15/03/2025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4049713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C0C569-7AB0-4D32-BD4A-FF89FDAD09A4}" type="datetime1">
              <a:rPr lang="en-GB" smtClean="0">
                <a:solidFill>
                  <a:prstClr val="black">
                    <a:tint val="75000"/>
                  </a:prstClr>
                </a:solidFill>
              </a:rPr>
              <a:t>15/03/2025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16378180"/>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FE23E9-E4A4-4239-ADF3-964582608727}" type="datetime1">
              <a:rPr lang="en-GB" smtClean="0">
                <a:solidFill>
                  <a:prstClr val="black">
                    <a:tint val="75000"/>
                  </a:prstClr>
                </a:solidFill>
              </a:rPr>
              <a:t>15/03/2025</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24529716"/>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5A7BB6-AE51-4F9A-A7F7-C339DC1B9F71}"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01504301"/>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723AAF1-C9EA-4D7E-8766-917BD04B0748}"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84841444"/>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72955E-4D65-47B5-9D39-B2A9DF4FE1FA}"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27533468"/>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39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413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76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429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3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27057-6775-46E3-8E26-A0FB59983A97}" type="datetime1">
              <a:rPr lang="en-GB" smtClean="0"/>
              <a:t>15/03/2025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3374147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660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695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507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091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746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400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94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17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899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2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2C36BD-1426-4EA0-85FB-D63B75F8611A}" type="datetime1">
              <a:rPr lang="en-GB" smtClean="0"/>
              <a:t>15/03/2025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1630665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449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09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320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610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939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229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23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715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20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EC66D5-23E0-4AA8-A55D-06988D0762D4}" type="datetime1">
              <a:rPr lang="en-GB" smtClean="0"/>
              <a:t>15/03/2025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420211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86901-AFB6-4478-87E9-189C96D15282}" type="datetime1">
              <a:rPr lang="en-GB" smtClean="0"/>
              <a:t>15/03/2025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220015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ACB09-5345-4390-A2CA-7B56369B0C2E}" type="datetime1">
              <a:rPr lang="en-GB" smtClean="0"/>
              <a:t>15/03/2025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82357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1A771D-F16A-460C-B60C-908E81A0AF1B}" type="datetime1">
              <a:rPr lang="en-GB" smtClean="0"/>
              <a:t>15/03/2025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82172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37A9E1-CED4-4BA4-A316-CEED8FF0DEAB}" type="datetime1">
              <a:rPr lang="en-GB" smtClean="0"/>
              <a:t>15/03/2025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A3156F-7726-4A9E-88B6-D17213102FAA}" type="slidenum">
              <a:rPr lang="en-US" smtClean="0"/>
              <a:t>‹#›</a:t>
            </a:fld>
            <a:endParaRPr lang="en-US"/>
          </a:p>
        </p:txBody>
      </p:sp>
    </p:spTree>
    <p:extLst>
      <p:ext uri="{BB962C8B-B14F-4D97-AF65-F5344CB8AC3E}">
        <p14:creationId xmlns:p14="http://schemas.microsoft.com/office/powerpoint/2010/main" val="91352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1AEF-71F2-4B01-BD52-451C94582953}" type="datetime1">
              <a:rPr lang="en-GB" smtClean="0"/>
              <a:t>15/03/2025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3156F-7726-4A9E-88B6-D17213102FAA}" type="slidenum">
              <a:rPr lang="en-US" smtClean="0"/>
              <a:t>‹#›</a:t>
            </a:fld>
            <a:endParaRPr lang="en-US"/>
          </a:p>
        </p:txBody>
      </p:sp>
    </p:spTree>
    <p:extLst>
      <p:ext uri="{BB962C8B-B14F-4D97-AF65-F5344CB8AC3E}">
        <p14:creationId xmlns:p14="http://schemas.microsoft.com/office/powerpoint/2010/main" val="3109438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defRPr>
            </a:lvl1pPr>
          </a:lstStyle>
          <a:p>
            <a:fld id="{5BEF8225-B5BD-467D-837F-B49B50E3D403}" type="datetime1">
              <a:rPr lang="en-GB" smtClean="0">
                <a:solidFill>
                  <a:prstClr val="black">
                    <a:tint val="75000"/>
                  </a:prstClr>
                </a:solidFill>
              </a:rPr>
              <a:t>15/03/2025</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fld id="{A397C43D-27AD-4A3D-8DEC-66A95DD9E4BC}"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732030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cover/>
  </p:transition>
  <p:hf sldNum="0" hdr="0" ftr="0" dt="0"/>
  <p:txStyles>
    <p:titleStyle>
      <a:lvl1pPr algn="ctr" defTabSz="914400" rtl="0" eaLnBrk="1" latinLnBrk="0" hangingPunct="1">
        <a:spcBef>
          <a:spcPct val="0"/>
        </a:spcBef>
        <a:buNone/>
        <a:defRPr sz="4400" b="0" i="0" u="none" kern="120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09662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solidFill>
                  <a:prstClr val="black">
                    <a:tint val="75000"/>
                  </a:prstClr>
                </a:solidFill>
              </a:rPr>
              <a:pPr/>
              <a:t>3/15/2025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7626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18" Type="http://schemas.openxmlformats.org/officeDocument/2006/relationships/slide" Target="slide12.xml"/><Relationship Id="rId3" Type="http://schemas.openxmlformats.org/officeDocument/2006/relationships/control" Target="../activeX/activeX2.xml"/><Relationship Id="rId21" Type="http://schemas.openxmlformats.org/officeDocument/2006/relationships/image" Target="../media/image24.png"/><Relationship Id="rId7" Type="http://schemas.openxmlformats.org/officeDocument/2006/relationships/image" Target="../media/image27.jpg"/><Relationship Id="rId12"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control" Target="../activeX/activeX1.xml"/><Relationship Id="rId16" Type="http://schemas.openxmlformats.org/officeDocument/2006/relationships/slide" Target="slide15.xml"/><Relationship Id="rId20" Type="http://schemas.openxmlformats.org/officeDocument/2006/relationships/slide" Target="slide16.xml"/><Relationship Id="rId1" Type="http://schemas.openxmlformats.org/officeDocument/2006/relationships/vmlDrawing" Target="../drawings/vmlDrawing1.vml"/><Relationship Id="rId6" Type="http://schemas.openxmlformats.org/officeDocument/2006/relationships/audio" Target="../media/audio7.wav"/><Relationship Id="rId11" Type="http://schemas.openxmlformats.org/officeDocument/2006/relationships/image" Target="../media/image22.png"/><Relationship Id="rId24" Type="http://schemas.openxmlformats.org/officeDocument/2006/relationships/image" Target="../media/image26.wmf"/><Relationship Id="rId5" Type="http://schemas.openxmlformats.org/officeDocument/2006/relationships/audio" Target="../media/audio6.wav"/><Relationship Id="rId15" Type="http://schemas.openxmlformats.org/officeDocument/2006/relationships/slide" Target="slide13.xml"/><Relationship Id="rId23" Type="http://schemas.openxmlformats.org/officeDocument/2006/relationships/slide" Target="slide17.xml"/><Relationship Id="rId10" Type="http://schemas.microsoft.com/office/2007/relationships/hdphoto" Target="../media/hdphoto2.wdp"/><Relationship Id="rId19" Type="http://schemas.openxmlformats.org/officeDocument/2006/relationships/slide" Target="slide14.xml"/><Relationship Id="rId4" Type="http://schemas.openxmlformats.org/officeDocument/2006/relationships/slideLayout" Target="../slideLayouts/slideLayout2.xml"/><Relationship Id="rId9" Type="http://schemas.openxmlformats.org/officeDocument/2006/relationships/image" Target="../media/image19.png"/><Relationship Id="rId14" Type="http://schemas.openxmlformats.org/officeDocument/2006/relationships/image" Target="../media/image20.png"/><Relationship Id="rId22"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5.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38.xml"/><Relationship Id="rId5" Type="http://schemas.microsoft.com/office/2007/relationships/media" Target="../media/media3.mp3"/><Relationship Id="rId15" Type="http://schemas.openxmlformats.org/officeDocument/2006/relationships/image" Target="../media/image7.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8.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19050" y="26101"/>
            <a:ext cx="9124950" cy="18288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scene3d>
              <a:camera prst="orthographicFront"/>
              <a:lightRig rig="soft" dir="t">
                <a:rot lat="0" lon="0" rev="10800000"/>
              </a:lightRig>
            </a:scene3d>
            <a:sp3d>
              <a:bevelT w="27940" h="12700"/>
              <a:contourClr>
                <a:srgbClr val="DDDDDD"/>
              </a:contourClr>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lvl="3" algn="ctr">
              <a:spcBef>
                <a:spcPct val="0"/>
              </a:spcBef>
            </a:pPr>
            <a:r>
              <a:rPr lang="en-US" sz="4400" b="1" spc="150" dirty="0">
                <a:ln w="11430"/>
                <a:solidFill>
                  <a:prstClr val="black"/>
                </a:solidFill>
                <a:effectLst>
                  <a:outerShdw blurRad="25400" algn="tl" rotWithShape="0">
                    <a:srgbClr val="000000">
                      <a:alpha val="43000"/>
                    </a:srgbClr>
                  </a:outerShdw>
                </a:effectLst>
                <a:latin typeface="Arial" pitchFamily="34" charset="0"/>
                <a:cs typeface="Arial" pitchFamily="34" charset="0"/>
              </a:rPr>
              <a:t>UNIT 1: MY NEW SCHOOL</a:t>
            </a:r>
          </a:p>
          <a:p>
            <a:pPr marL="0" lvl="3" algn="ctr">
              <a:spcBef>
                <a:spcPct val="0"/>
              </a:spcBef>
            </a:pPr>
            <a:r>
              <a:rPr lang="en-GB" sz="3200" b="1" spc="150" dirty="0">
                <a:ln w="11430"/>
                <a:solidFill>
                  <a:srgbClr val="C00000"/>
                </a:solidFill>
                <a:effectLst>
                  <a:outerShdw blurRad="25400" algn="tl" rotWithShape="0">
                    <a:srgbClr val="000000">
                      <a:alpha val="43000"/>
                    </a:srgbClr>
                  </a:outerShdw>
                </a:effectLst>
                <a:latin typeface="Arial" pitchFamily="34" charset="0"/>
                <a:cs typeface="Arial" pitchFamily="34" charset="0"/>
              </a:rPr>
              <a:t>LESSON 2: A CLOSER LOOK 1</a:t>
            </a:r>
            <a:endParaRPr lang="en-US" sz="3200" b="1" spc="150" dirty="0">
              <a:ln w="11430"/>
              <a:solidFill>
                <a:srgbClr val="C00000"/>
              </a:solidFill>
              <a:effectLst>
                <a:outerShdw blurRad="25400" algn="tl" rotWithShape="0">
                  <a:srgbClr val="000000">
                    <a:alpha val="43000"/>
                  </a:srgbClr>
                </a:outerShdw>
              </a:effectLst>
              <a:latin typeface="Arial" pitchFamily="34" charset="0"/>
              <a:cs typeface="Arial" pitchFamily="34" charset="0"/>
            </a:endParaRPr>
          </a:p>
        </p:txBody>
      </p:sp>
      <p:sp>
        <p:nvSpPr>
          <p:cNvPr id="11" name="TextBox 10"/>
          <p:cNvSpPr txBox="1"/>
          <p:nvPr/>
        </p:nvSpPr>
        <p:spPr>
          <a:xfrm>
            <a:off x="7200900" y="6331852"/>
            <a:ext cx="1943100" cy="523220"/>
          </a:xfrm>
          <a:prstGeom prst="rect">
            <a:avLst/>
          </a:prstGeom>
          <a:noFill/>
        </p:spPr>
        <p:txBody>
          <a:bodyPr wrap="square" rtlCol="0">
            <a:spAutoFit/>
          </a:bodyPr>
          <a:lstStyle/>
          <a:p>
            <a:pPr algn="ctr"/>
            <a:r>
              <a:rPr lang="en-US" sz="2800" b="1" dirty="0">
                <a:solidFill>
                  <a:srgbClr val="4F81BD">
                    <a:lumMod val="50000"/>
                  </a:srgbClr>
                </a:solidFill>
                <a:latin typeface="Tahoma" pitchFamily="34" charset="0"/>
                <a:ea typeface="Tahoma" pitchFamily="34" charset="0"/>
                <a:cs typeface="Tahoma" pitchFamily="34" charset="0"/>
              </a:rPr>
              <a:t>English 6</a:t>
            </a:r>
            <a:endParaRPr lang="en-GB" sz="2800" b="1" dirty="0">
              <a:solidFill>
                <a:srgbClr val="4F81BD">
                  <a:lumMod val="50000"/>
                </a:srgb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833046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2250" b="98917" l="6583" r="91917"/>
                    </a14:imgEffect>
                  </a14:imgLayer>
                </a14:imgProps>
              </a:ext>
              <a:ext uri="{28A0092B-C50C-407E-A947-70E740481C1C}">
                <a14:useLocalDpi xmlns:a14="http://schemas.microsoft.com/office/drawing/2010/main" val="0"/>
              </a:ext>
            </a:extLst>
          </a:blip>
          <a:stretch>
            <a:fillRect/>
          </a:stretch>
        </p:blipFill>
        <p:spPr>
          <a:xfrm>
            <a:off x="466080" y="4426859"/>
            <a:ext cx="1828800" cy="1828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7706" y="3657601"/>
            <a:ext cx="2248587" cy="2743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935" y="2380344"/>
            <a:ext cx="1371090" cy="1828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7944" y="4814389"/>
            <a:ext cx="1714500" cy="1371600"/>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4833" y1="10518" x2="60500" y2="5676"/>
                      </a14:backgroundRemoval>
                    </a14:imgEffect>
                  </a14:imgLayer>
                </a14:imgProps>
              </a:ext>
              <a:ext uri="{28A0092B-C50C-407E-A947-70E740481C1C}">
                <a14:useLocalDpi xmlns:a14="http://schemas.microsoft.com/office/drawing/2010/main" val="0"/>
              </a:ext>
            </a:extLst>
          </a:blip>
          <a:stretch>
            <a:fillRect/>
          </a:stretch>
        </p:blipFill>
        <p:spPr>
          <a:xfrm>
            <a:off x="922518" y="710471"/>
            <a:ext cx="915925" cy="914400"/>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78523" y="2053047"/>
            <a:ext cx="2133342" cy="27432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90814" y="539927"/>
            <a:ext cx="1508760" cy="1371600"/>
          </a:xfrm>
          <a:prstGeom prst="rect">
            <a:avLst/>
          </a:prstGeom>
        </p:spPr>
      </p:pic>
      <p:sp>
        <p:nvSpPr>
          <p:cNvPr id="9" name="Rectangle 8"/>
          <p:cNvSpPr/>
          <p:nvPr/>
        </p:nvSpPr>
        <p:spPr>
          <a:xfrm>
            <a:off x="1767350" y="1084578"/>
            <a:ext cx="814947"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p>
        </p:txBody>
      </p:sp>
      <p:sp>
        <p:nvSpPr>
          <p:cNvPr id="14" name="Rectangle 13"/>
          <p:cNvSpPr/>
          <p:nvPr/>
        </p:nvSpPr>
        <p:spPr>
          <a:xfrm>
            <a:off x="1767350" y="3010625"/>
            <a:ext cx="814947"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p>
        </p:txBody>
      </p:sp>
      <p:sp>
        <p:nvSpPr>
          <p:cNvPr id="15" name="Rectangle 14"/>
          <p:cNvSpPr/>
          <p:nvPr/>
        </p:nvSpPr>
        <p:spPr>
          <a:xfrm>
            <a:off x="1767350" y="5130799"/>
            <a:ext cx="814947"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p>
        </p:txBody>
      </p:sp>
      <p:sp>
        <p:nvSpPr>
          <p:cNvPr id="16" name="Rectangle 15"/>
          <p:cNvSpPr/>
          <p:nvPr/>
        </p:nvSpPr>
        <p:spPr>
          <a:xfrm>
            <a:off x="3962399" y="3446779"/>
            <a:ext cx="1219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lucky</a:t>
            </a:r>
          </a:p>
        </p:txBody>
      </p:sp>
      <p:sp>
        <p:nvSpPr>
          <p:cNvPr id="17" name="Rectangle 16"/>
          <p:cNvSpPr/>
          <p:nvPr/>
        </p:nvSpPr>
        <p:spPr>
          <a:xfrm>
            <a:off x="5907306" y="2140519"/>
            <a:ext cx="151304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unlucky</a:t>
            </a:r>
          </a:p>
        </p:txBody>
      </p:sp>
      <p:sp>
        <p:nvSpPr>
          <p:cNvPr id="18" name="Rectangle 17"/>
          <p:cNvSpPr/>
          <p:nvPr/>
        </p:nvSpPr>
        <p:spPr>
          <a:xfrm>
            <a:off x="6435981" y="5301335"/>
            <a:ext cx="814947"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p>
        </p:txBody>
      </p:sp>
      <p:sp>
        <p:nvSpPr>
          <p:cNvPr id="20" name="Rectangle 19"/>
          <p:cNvSpPr/>
          <p:nvPr/>
        </p:nvSpPr>
        <p:spPr>
          <a:xfrm>
            <a:off x="6435981" y="1336391"/>
            <a:ext cx="814947"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p>
        </p:txBody>
      </p:sp>
      <p:sp>
        <p:nvSpPr>
          <p:cNvPr id="21" name="Rectangle 20"/>
          <p:cNvSpPr/>
          <p:nvPr/>
        </p:nvSpPr>
        <p:spPr>
          <a:xfrm>
            <a:off x="3682999" y="355600"/>
            <a:ext cx="1524000" cy="543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Forte" panose="03060902040502070203" pitchFamily="66" charset="0"/>
              </a:rPr>
              <a:t>Points</a:t>
            </a:r>
          </a:p>
        </p:txBody>
      </p:sp>
    </p:spTree>
    <p:extLst>
      <p:ext uri="{BB962C8B-B14F-4D97-AF65-F5344CB8AC3E}">
        <p14:creationId xmlns:p14="http://schemas.microsoft.com/office/powerpoint/2010/main" val="29596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9"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9"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0-#ppt_w/2"/>
                                          </p:val>
                                        </p:tav>
                                        <p:tav tm="100000">
                                          <p:val>
                                            <p:strVal val="#ppt_x"/>
                                          </p:val>
                                        </p:tav>
                                      </p:tavLst>
                                    </p:anim>
                                    <p:anim calcmode="lin" valueType="num">
                                      <p:cBhvr additive="base">
                                        <p:cTn id="33" dur="50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9"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35563"/>
            <a:ext cx="9144000" cy="5386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9114" y="2086424"/>
            <a:ext cx="1371090" cy="1828800"/>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2250" b="98917" l="6583" r="91917"/>
                    </a14:imgEffect>
                  </a14:imgLayer>
                </a14:imgProps>
              </a:ext>
              <a:ext uri="{28A0092B-C50C-407E-A947-70E740481C1C}">
                <a14:useLocalDpi xmlns:a14="http://schemas.microsoft.com/office/drawing/2010/main" val="0"/>
              </a:ext>
            </a:extLst>
          </a:blip>
          <a:stretch>
            <a:fillRect/>
          </a:stretch>
        </p:blipFill>
        <p:spPr>
          <a:xfrm>
            <a:off x="3846300" y="735563"/>
            <a:ext cx="1828800" cy="182880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623" y="4238155"/>
            <a:ext cx="1714500" cy="1371600"/>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64833" y1="10518" x2="60500" y2="5676"/>
                      </a14:backgroundRemoval>
                    </a14:imgEffect>
                  </a14:imgLayer>
                </a14:imgProps>
              </a:ext>
              <a:ext uri="{28A0092B-C50C-407E-A947-70E740481C1C}">
                <a14:useLocalDpi xmlns:a14="http://schemas.microsoft.com/office/drawing/2010/main" val="0"/>
              </a:ext>
            </a:extLst>
          </a:blip>
          <a:stretch>
            <a:fillRect/>
          </a:stretch>
        </p:blipFill>
        <p:spPr>
          <a:xfrm>
            <a:off x="3388337" y="3418105"/>
            <a:ext cx="915925" cy="914400"/>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147" y="872411"/>
            <a:ext cx="2248587" cy="2743200"/>
          </a:xfrm>
          <a:prstGeom prst="rect">
            <a:avLst/>
          </a:prstGeom>
        </p:spPr>
      </p:pic>
      <p:sp>
        <p:nvSpPr>
          <p:cNvPr id="9" name="2"/>
          <p:cNvSpPr>
            <a:spLocks noChangeAspect="1"/>
          </p:cNvSpPr>
          <p:nvPr/>
        </p:nvSpPr>
        <p:spPr>
          <a:xfrm>
            <a:off x="499546" y="3131973"/>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p>
        </p:txBody>
      </p:sp>
      <p:sp>
        <p:nvSpPr>
          <p:cNvPr id="11" name="3">
            <a:hlinkClick r:id="rId15" action="ppaction://hlinksldjump"/>
          </p:cNvPr>
          <p:cNvSpPr>
            <a:spLocks noChangeAspect="1"/>
          </p:cNvSpPr>
          <p:nvPr/>
        </p:nvSpPr>
        <p:spPr>
          <a:xfrm>
            <a:off x="7975089" y="3853531"/>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p>
        </p:txBody>
      </p:sp>
      <p:sp>
        <p:nvSpPr>
          <p:cNvPr id="19" name="5">
            <a:hlinkClick r:id="rId16" action="ppaction://hlinksldjump"/>
          </p:cNvPr>
          <p:cNvSpPr>
            <a:spLocks noChangeAspect="1"/>
          </p:cNvSpPr>
          <p:nvPr/>
        </p:nvSpPr>
        <p:spPr>
          <a:xfrm>
            <a:off x="3653985" y="1857824"/>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5</a:t>
            </a:r>
          </a:p>
        </p:txBody>
      </p:sp>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50477" y="3458024"/>
            <a:ext cx="1508760" cy="1371600"/>
          </a:xfrm>
          <a:prstGeom prst="rect">
            <a:avLst/>
          </a:prstGeom>
        </p:spPr>
      </p:pic>
      <p:sp>
        <p:nvSpPr>
          <p:cNvPr id="12" name="1">
            <a:hlinkClick r:id="rId18" action="ppaction://hlinksldjump"/>
          </p:cNvPr>
          <p:cNvSpPr>
            <a:spLocks noChangeAspect="1"/>
          </p:cNvSpPr>
          <p:nvPr/>
        </p:nvSpPr>
        <p:spPr>
          <a:xfrm>
            <a:off x="1236199" y="5486400"/>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p>
        </p:txBody>
      </p:sp>
      <p:sp>
        <p:nvSpPr>
          <p:cNvPr id="4" name="4">
            <a:hlinkClick r:id="rId19" action="ppaction://hlinksldjump"/>
          </p:cNvPr>
          <p:cNvSpPr>
            <a:spLocks noChangeAspect="1"/>
          </p:cNvSpPr>
          <p:nvPr/>
        </p:nvSpPr>
        <p:spPr>
          <a:xfrm>
            <a:off x="3614071" y="4372424"/>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p>
        </p:txBody>
      </p:sp>
      <p:sp>
        <p:nvSpPr>
          <p:cNvPr id="10" name="6">
            <a:hlinkClick r:id="rId20" action="ppaction://hlinksldjump"/>
          </p:cNvPr>
          <p:cNvSpPr>
            <a:spLocks noChangeAspect="1"/>
          </p:cNvSpPr>
          <p:nvPr/>
        </p:nvSpPr>
        <p:spPr>
          <a:xfrm>
            <a:off x="5976257" y="4815107"/>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7</a:t>
            </a:r>
          </a:p>
        </p:txBody>
      </p:sp>
      <p:pic>
        <p:nvPicPr>
          <p:cNvPr id="22" name="Picture 21"/>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892566" y="640698"/>
            <a:ext cx="2133342" cy="2743200"/>
          </a:xfrm>
          <a:prstGeom prst="rect">
            <a:avLst/>
          </a:prstGeom>
        </p:spPr>
      </p:pic>
      <p:sp>
        <p:nvSpPr>
          <p:cNvPr id="21" name="7"/>
          <p:cNvSpPr>
            <a:spLocks noChangeAspect="1"/>
          </p:cNvSpPr>
          <p:nvPr/>
        </p:nvSpPr>
        <p:spPr>
          <a:xfrm>
            <a:off x="6798491" y="2772224"/>
            <a:ext cx="457200" cy="457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6</a:t>
            </a:r>
          </a:p>
        </p:txBody>
      </p:sp>
      <p:sp>
        <p:nvSpPr>
          <p:cNvPr id="23" name="AutoShape 2" descr="Disney Aladdin Genie Cardboard Face Mask for Children Product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ounded Rectangle 24">
            <a:hlinkClick r:id="rId23" action="ppaction://hlinksldjump"/>
          </p:cNvPr>
          <p:cNvSpPr/>
          <p:nvPr/>
        </p:nvSpPr>
        <p:spPr>
          <a:xfrm>
            <a:off x="8156534" y="6272243"/>
            <a:ext cx="910754"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END</a:t>
            </a:r>
          </a:p>
        </p:txBody>
      </p:sp>
      <p:sp>
        <p:nvSpPr>
          <p:cNvPr id="3" name="Rectangle 2"/>
          <p:cNvSpPr/>
          <p:nvPr/>
        </p:nvSpPr>
        <p:spPr>
          <a:xfrm>
            <a:off x="169147" y="160338"/>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Team A</a:t>
            </a:r>
          </a:p>
        </p:txBody>
      </p:sp>
      <p:sp>
        <p:nvSpPr>
          <p:cNvPr id="24" name="Rectangle 23"/>
          <p:cNvSpPr/>
          <p:nvPr/>
        </p:nvSpPr>
        <p:spPr>
          <a:xfrm>
            <a:off x="6807981" y="183498"/>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Team B</a:t>
            </a:r>
          </a:p>
        </p:txBody>
      </p:sp>
    </p:spTree>
    <p:controls>
      <mc:AlternateContent xmlns:mc="http://schemas.openxmlformats.org/markup-compatibility/2006">
        <mc:Choice xmlns:v="urn:schemas-microsoft-com:vml" Requires="v">
          <p:control spid="1056" name="TextBox1" r:id="rId2" imgW="762120" imgH="457200"/>
        </mc:Choice>
        <mc:Fallback>
          <p:control name="TextBox1" r:id="rId2" imgW="762120" imgH="457200">
            <p:pic>
              <p:nvPicPr>
                <p:cNvPr id="5" name="TextBox1"/>
                <p:cNvPicPr preferRelativeResize="0">
                  <a:picLocks noChangeArrowheads="1" noChangeShapeType="1"/>
                </p:cNvPicPr>
                <p:nvPr/>
              </p:nvPicPr>
              <p:blipFill>
                <a:blip r:embed="rId24"/>
                <a:srcRect/>
                <a:stretch>
                  <a:fillRect/>
                </a:stretch>
              </p:blipFill>
              <p:spPr bwMode="auto">
                <a:xfrm>
                  <a:off x="1219200" y="157163"/>
                  <a:ext cx="76200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57" name="TextBox2" r:id="rId3" imgW="762120" imgH="457200"/>
        </mc:Choice>
        <mc:Fallback>
          <p:control name="TextBox2" r:id="rId3" imgW="762120" imgH="457200">
            <p:pic>
              <p:nvPicPr>
                <p:cNvPr id="6" name="TextBox2"/>
                <p:cNvPicPr preferRelativeResize="0">
                  <a:picLocks noChangeArrowheads="1" noChangeShapeType="1"/>
                </p:cNvPicPr>
                <p:nvPr/>
              </p:nvPicPr>
              <p:blipFill>
                <a:blip r:embed="rId24"/>
                <a:srcRect/>
                <a:stretch>
                  <a:fillRect/>
                </a:stretch>
              </p:blipFill>
              <p:spPr bwMode="auto">
                <a:xfrm>
                  <a:off x="7820025" y="166688"/>
                  <a:ext cx="76200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10787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par>
                                <p:cTn id="8" presetID="3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style.rotation</p:attrName>
                                        </p:attrNameLst>
                                      </p:cBhvr>
                                      <p:tavLst>
                                        <p:tav tm="0">
                                          <p:val>
                                            <p:fltVal val="90"/>
                                          </p:val>
                                        </p:tav>
                                        <p:tav tm="100000">
                                          <p:val>
                                            <p:fltVal val="0"/>
                                          </p:val>
                                        </p:tav>
                                      </p:tavLst>
                                    </p:anim>
                                    <p:animEffect transition="in" filter="fade">
                                      <p:cBhvr>
                                        <p:cTn id="13" dur="10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12"/>
                                        </p:tgtEl>
                                        <p:attrNameLst>
                                          <p:attrName>style.opacity</p:attrName>
                                        </p:attrNameLst>
                                      </p:cBhvr>
                                      <p:to>
                                        <p:strVal val="0.5"/>
                                      </p:to>
                                    </p:set>
                                    <p:animEffect filter="image" prLst="opacity: 0.5">
                                      <p:cBhvr rctx="IE">
                                        <p:cTn id="19" dur="indefinite"/>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9" presetClass="emph" presetSubtype="0" grpId="0" nodeType="clickEffect">
                                  <p:stCondLst>
                                    <p:cond delay="0"/>
                                  </p:stCondLst>
                                  <p:childTnLst>
                                    <p:set>
                                      <p:cBhvr rctx="PPT">
                                        <p:cTn id="29" dur="indefinite"/>
                                        <p:tgtEl>
                                          <p:spTgt spid="4"/>
                                        </p:tgtEl>
                                        <p:attrNameLst>
                                          <p:attrName>style.opacity</p:attrName>
                                        </p:attrNameLst>
                                      </p:cBhvr>
                                      <p:to>
                                        <p:strVal val="0.5"/>
                                      </p:to>
                                    </p:set>
                                    <p:animEffect filter="image" prLst="opacity: 0.5">
                                      <p:cBhvr rctx="IE">
                                        <p:cTn id="30" dur="indefinite"/>
                                        <p:tgtEl>
                                          <p:spTgt spid="4"/>
                                        </p:tgtEl>
                                      </p:cBhvr>
                                    </p:animEffect>
                                  </p:childTnLst>
                                </p:cTn>
                              </p:par>
                              <p:par>
                                <p:cTn id="31" presetID="5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9" presetClass="emph" presetSubtype="0" grpId="0" nodeType="clickEffect">
                                  <p:stCondLst>
                                    <p:cond delay="0"/>
                                  </p:stCondLst>
                                  <p:childTnLst>
                                    <p:set>
                                      <p:cBhvr rctx="PPT">
                                        <p:cTn id="40" dur="indefinite"/>
                                        <p:tgtEl>
                                          <p:spTgt spid="10"/>
                                        </p:tgtEl>
                                        <p:attrNameLst>
                                          <p:attrName>style.opacity</p:attrName>
                                        </p:attrNameLst>
                                      </p:cBhvr>
                                      <p:to>
                                        <p:strVal val="0.5"/>
                                      </p:to>
                                    </p:set>
                                    <p:animEffect filter="image" prLst="opacity: 0.5">
                                      <p:cBhvr rctx="IE">
                                        <p:cTn id="41" dur="indefinite"/>
                                        <p:tgtEl>
                                          <p:spTgt spid="10"/>
                                        </p:tgtEl>
                                      </p:cBhvr>
                                    </p:animEffect>
                                  </p:childTnLst>
                                </p:cTn>
                              </p:par>
                              <p:par>
                                <p:cTn id="42" presetID="53"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9" presetClass="emph" presetSubtype="0" grpId="0" nodeType="clickEffect">
                                  <p:stCondLst>
                                    <p:cond delay="0"/>
                                  </p:stCondLst>
                                  <p:childTnLst>
                                    <p:set>
                                      <p:cBhvr rctx="PPT">
                                        <p:cTn id="51" dur="indefinite"/>
                                        <p:tgtEl>
                                          <p:spTgt spid="11"/>
                                        </p:tgtEl>
                                        <p:attrNameLst>
                                          <p:attrName>style.opacity</p:attrName>
                                        </p:attrNameLst>
                                      </p:cBhvr>
                                      <p:to>
                                        <p:strVal val="0.5"/>
                                      </p:to>
                                    </p:set>
                                    <p:animEffect filter="image" prLst="opacity: 0.5">
                                      <p:cBhvr rctx="IE">
                                        <p:cTn id="52" dur="indefinite"/>
                                        <p:tgtEl>
                                          <p:spTgt spid="11"/>
                                        </p:tgtEl>
                                      </p:cBhvr>
                                    </p:animEffect>
                                  </p:childTnLst>
                                </p:cTn>
                              </p:par>
                              <p:par>
                                <p:cTn id="53" presetID="53" presetClass="entr" presetSubtype="16"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0" nodeType="clickEffect">
                                  <p:stCondLst>
                                    <p:cond delay="0"/>
                                  </p:stCondLst>
                                  <p:childTnLst>
                                    <p:set>
                                      <p:cBhvr rctx="PPT">
                                        <p:cTn id="62" dur="indefinite"/>
                                        <p:tgtEl>
                                          <p:spTgt spid="21"/>
                                        </p:tgtEl>
                                        <p:attrNameLst>
                                          <p:attrName>style.opacity</p:attrName>
                                        </p:attrNameLst>
                                      </p:cBhvr>
                                      <p:to>
                                        <p:strVal val="0.5"/>
                                      </p:to>
                                    </p:set>
                                    <p:animEffect filter="image" prLst="opacity: 0.5">
                                      <p:cBhvr rctx="IE">
                                        <p:cTn id="63" dur="indefinite"/>
                                        <p:tgtEl>
                                          <p:spTgt spid="21"/>
                                        </p:tgtEl>
                                      </p:cBhvr>
                                    </p:animEffect>
                                  </p:childTnLst>
                                </p:cTn>
                              </p:par>
                              <p:par>
                                <p:cTn id="64" presetID="53" presetClass="entr" presetSubtype="16"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subTnLst>
                                    <p:audio>
                                      <p:cMediaNode>
                                        <p:cTn display="0" masterRel="sameClick">
                                          <p:stCondLst>
                                            <p:cond evt="begin" delay="0">
                                              <p:tn val="64"/>
                                            </p:cond>
                                          </p:stCondLst>
                                          <p:endCondLst>
                                            <p:cond evt="onStopAudio" delay="0">
                                              <p:tgtEl>
                                                <p:sldTgt/>
                                              </p:tgtEl>
                                            </p:cond>
                                          </p:endCondLst>
                                        </p:cTn>
                                        <p:tgtEl>
                                          <p:sndTgt r:embed="rId6" name="whoosh.wav"/>
                                        </p:tgtEl>
                                      </p:cMediaNode>
                                    </p:audio>
                                  </p:subTnLst>
                                </p:cTn>
                              </p:par>
                            </p:childTnLst>
                          </p:cTn>
                        </p:par>
                      </p:childTnLst>
                    </p:cTn>
                  </p:par>
                </p:childTnLst>
              </p:cTn>
              <p:nextCondLst>
                <p:cond evt="onClick" delay="0">
                  <p:tgtEl>
                    <p:spTgt spid="21"/>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9" presetClass="emph" presetSubtype="0" grpId="0" nodeType="clickEffect">
                                  <p:stCondLst>
                                    <p:cond delay="0"/>
                                  </p:stCondLst>
                                  <p:childTnLst>
                                    <p:set>
                                      <p:cBhvr rctx="PPT">
                                        <p:cTn id="73" dur="indefinite"/>
                                        <p:tgtEl>
                                          <p:spTgt spid="19"/>
                                        </p:tgtEl>
                                        <p:attrNameLst>
                                          <p:attrName>style.opacity</p:attrName>
                                        </p:attrNameLst>
                                      </p:cBhvr>
                                      <p:to>
                                        <p:strVal val="0.5"/>
                                      </p:to>
                                    </p:set>
                                    <p:animEffect filter="image" prLst="opacity: 0.5">
                                      <p:cBhvr rctx="IE">
                                        <p:cTn id="74" dur="indefinite"/>
                                        <p:tgtEl>
                                          <p:spTgt spid="19"/>
                                        </p:tgtEl>
                                      </p:cBhvr>
                                    </p:animEffect>
                                  </p:childTnLst>
                                </p:cTn>
                              </p:par>
                              <p:par>
                                <p:cTn id="75" presetID="53" presetClass="entr" presetSubtype="16"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childTnLst>
              </p:cTn>
              <p:nextCondLst>
                <p:cond evt="onClick" delay="0">
                  <p:tgtEl>
                    <p:spTgt spid="19"/>
                  </p:tgtEl>
                </p:cond>
              </p:nextCondLst>
            </p:seq>
          </p:childTnLst>
        </p:cTn>
      </p:par>
    </p:tnLst>
    <p:bldLst>
      <p:bldP spid="9" grpId="0" animBg="1"/>
      <p:bldP spid="11" grpId="0" animBg="1"/>
      <p:bldP spid="19" grpId="0" animBg="1"/>
      <p:bldP spid="12" grpId="0" animBg="1"/>
      <p:bldP spid="4" grpId="0" animBg="1"/>
      <p:bldP spid="1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1" y="481662"/>
            <a:ext cx="7832162" cy="578882"/>
          </a:xfrm>
          <a:prstGeom prst="roundRect">
            <a:avLst/>
          </a:prstGeom>
          <a:noFill/>
          <a:ln w="38100">
            <a:noFill/>
          </a:ln>
        </p:spPr>
        <p:txBody>
          <a:bodyPr wrap="square" rtlCol="0">
            <a:spAutoFit/>
          </a:bodyPr>
          <a:lstStyle/>
          <a:p>
            <a:r>
              <a:rPr lang="en-US" sz="2800" dirty="0" err="1">
                <a:latin typeface="Arial" pitchFamily="34" charset="0"/>
                <a:cs typeface="Arial" pitchFamily="34" charset="0"/>
              </a:rPr>
              <a:t>Vy</a:t>
            </a:r>
            <a:r>
              <a:rPr lang="en-US" sz="2800" dirty="0">
                <a:latin typeface="Arial" pitchFamily="34" charset="0"/>
                <a:cs typeface="Arial" pitchFamily="34" charset="0"/>
              </a:rPr>
              <a:t> and I often do our                      after school.</a:t>
            </a:r>
          </a:p>
        </p:txBody>
      </p:sp>
      <p:sp>
        <p:nvSpPr>
          <p:cNvPr id="3" name="TextBox 2">
            <a:extLst>
              <a:ext uri="{FF2B5EF4-FFF2-40B4-BE49-F238E27FC236}">
                <a16:creationId xmlns:a16="http://schemas.microsoft.com/office/drawing/2014/main" id="{36896BBC-ED70-42A7-8FAC-4A0ECD1047AC}"/>
              </a:ext>
            </a:extLst>
          </p:cNvPr>
          <p:cNvSpPr txBox="1"/>
          <p:nvPr/>
        </p:nvSpPr>
        <p:spPr>
          <a:xfrm>
            <a:off x="4343400" y="509493"/>
            <a:ext cx="1845377" cy="523220"/>
          </a:xfrm>
          <a:prstGeom prst="rect">
            <a:avLst/>
          </a:prstGeom>
          <a:noFill/>
        </p:spPr>
        <p:txBody>
          <a:bodyPr wrap="none" rtlCol="0">
            <a:spAutoFit/>
          </a:bodyPr>
          <a:lstStyle/>
          <a:p>
            <a:r>
              <a:rPr lang="en-US" sz="2800" dirty="0">
                <a:solidFill>
                  <a:srgbClr val="FF0000"/>
                </a:solidFill>
                <a:latin typeface="Arial" pitchFamily="34" charset="0"/>
                <a:cs typeface="Arial" pitchFamily="34" charset="0"/>
              </a:rPr>
              <a:t>homework</a:t>
            </a:r>
          </a:p>
        </p:txBody>
      </p:sp>
      <p:sp>
        <p:nvSpPr>
          <p:cNvPr id="4" name="TextBox 3"/>
          <p:cNvSpPr txBox="1">
            <a:spLocks noChangeAspect="1"/>
          </p:cNvSpPr>
          <p:nvPr/>
        </p:nvSpPr>
        <p:spPr>
          <a:xfrm>
            <a:off x="2743200" y="1767959"/>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lessons</a:t>
            </a:r>
          </a:p>
        </p:txBody>
      </p:sp>
      <p:sp>
        <p:nvSpPr>
          <p:cNvPr id="5" name="TextBox 4"/>
          <p:cNvSpPr txBox="1">
            <a:spLocks noChangeAspect="1"/>
          </p:cNvSpPr>
          <p:nvPr/>
        </p:nvSpPr>
        <p:spPr>
          <a:xfrm>
            <a:off x="2743200" y="4667528"/>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football</a:t>
            </a:r>
          </a:p>
        </p:txBody>
      </p:sp>
      <p:sp>
        <p:nvSpPr>
          <p:cNvPr id="6" name="TextBox 5"/>
          <p:cNvSpPr txBox="1">
            <a:spLocks noChangeAspect="1"/>
          </p:cNvSpPr>
          <p:nvPr/>
        </p:nvSpPr>
        <p:spPr>
          <a:xfrm>
            <a:off x="2743199" y="2734482"/>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science</a:t>
            </a:r>
          </a:p>
        </p:txBody>
      </p:sp>
      <p:sp>
        <p:nvSpPr>
          <p:cNvPr id="7" name="TextBox 6"/>
          <p:cNvSpPr txBox="1">
            <a:spLocks noChangeAspect="1"/>
          </p:cNvSpPr>
          <p:nvPr/>
        </p:nvSpPr>
        <p:spPr>
          <a:xfrm>
            <a:off x="2743199" y="5634053"/>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exercise</a:t>
            </a:r>
          </a:p>
        </p:txBody>
      </p:sp>
      <p:sp>
        <p:nvSpPr>
          <p:cNvPr id="8" name="TextBox 7"/>
          <p:cNvSpPr txBox="1">
            <a:spLocks noChangeAspect="1"/>
          </p:cNvSpPr>
          <p:nvPr/>
        </p:nvSpPr>
        <p:spPr>
          <a:xfrm>
            <a:off x="2743199" y="3701005"/>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homework</a:t>
            </a:r>
          </a:p>
        </p:txBody>
      </p:sp>
      <p:sp>
        <p:nvSpPr>
          <p:cNvPr id="9" name="2"/>
          <p:cNvSpPr/>
          <p:nvPr/>
        </p:nvSpPr>
        <p:spPr>
          <a:xfrm rot="10800000">
            <a:off x="868954" y="2662948"/>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
          <p:cNvSpPr/>
          <p:nvPr/>
        </p:nvSpPr>
        <p:spPr>
          <a:xfrm rot="10800000">
            <a:off x="868954" y="1693227"/>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
          <p:cNvSpPr/>
          <p:nvPr/>
        </p:nvSpPr>
        <p:spPr>
          <a:xfrm rot="10800000">
            <a:off x="868953" y="4602390"/>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3"/>
          <p:cNvSpPr/>
          <p:nvPr/>
        </p:nvSpPr>
        <p:spPr>
          <a:xfrm rot="10800000">
            <a:off x="868954" y="3632669"/>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
          <p:cNvSpPr/>
          <p:nvPr/>
        </p:nvSpPr>
        <p:spPr>
          <a:xfrm rot="10800000">
            <a:off x="868953" y="5572109"/>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600" b="96200" l="10000" r="91400">
                        <a14:foregroundMark x1="43200" y1="32800" x2="57000" y2="70400"/>
                        <a14:foregroundMark x1="58800" y1="29800" x2="41800" y2="53600"/>
                        <a14:foregroundMark x1="36600" y1="66400" x2="63200" y2="67600"/>
                      </a14:backgroundRemoval>
                    </a14:imgEffect>
                  </a14:imgLayer>
                </a14:imgProps>
              </a:ext>
              <a:ext uri="{28A0092B-C50C-407E-A947-70E740481C1C}">
                <a14:useLocalDpi xmlns:a14="http://schemas.microsoft.com/office/drawing/2010/main" val="0"/>
              </a:ext>
            </a:extLst>
          </a:blip>
          <a:stretch>
            <a:fillRect/>
          </a:stretch>
        </p:blipFill>
        <p:spPr>
          <a:xfrm>
            <a:off x="8136963" y="5791200"/>
            <a:ext cx="914400" cy="914400"/>
          </a:xfrm>
          <a:prstGeom prst="rect">
            <a:avLst/>
          </a:prstGeom>
        </p:spPr>
      </p:pic>
      <p:cxnSp>
        <p:nvCxnSpPr>
          <p:cNvPr id="16" name="Straight Connector 15"/>
          <p:cNvCxnSpPr/>
          <p:nvPr/>
        </p:nvCxnSpPr>
        <p:spPr>
          <a:xfrm>
            <a:off x="4343400" y="914400"/>
            <a:ext cx="18453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676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rgbClr val="FF0000"/>
                                        </p:clrVal>
                                      </p:to>
                                    </p:set>
                                    <p:set>
                                      <p:cBhvr>
                                        <p:cTn id="7" dur="500" fill="hold"/>
                                        <p:tgtEl>
                                          <p:spTgt spid="8"/>
                                        </p:tgtEl>
                                        <p:attrNameLst>
                                          <p:attrName>fillcolor</p:attrName>
                                        </p:attrNameLst>
                                      </p:cBhvr>
                                      <p:to>
                                        <p:clrVal>
                                          <a:srgbClr val="FF0000"/>
                                        </p:clrVal>
                                      </p:to>
                                    </p:set>
                                    <p:set>
                                      <p:cBhvr>
                                        <p:cTn id="8" dur="500" fill="hold"/>
                                        <p:tgtEl>
                                          <p:spTgt spid="8"/>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2" nodeType="withEffect">
                                  <p:stCondLst>
                                    <p:cond delay="0"/>
                                  </p:stCondLst>
                                  <p:iterate type="lt">
                                    <p:tmAbs val="0"/>
                                  </p:iterate>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2" nodeType="withEffect">
                                  <p:stCondLst>
                                    <p:cond delay="0"/>
                                  </p:stCondLst>
                                  <p:iterate type="lt">
                                    <p:tmAbs val="0"/>
                                  </p:iterate>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2" nodeType="withEffect">
                                  <p:stCondLst>
                                    <p:cond delay="0"/>
                                  </p:stCondLst>
                                  <p:iterate type="lt">
                                    <p:tmAbs val="0"/>
                                  </p:iterate>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2" nodeType="withEffect">
                                  <p:stCondLst>
                                    <p:cond delay="0"/>
                                  </p:stCondLst>
                                  <p:iterate type="lt">
                                    <p:tmAbs val="0"/>
                                  </p:iterate>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iterate type="lt">
                                    <p:tmAbs val="0"/>
                                  </p:iterate>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withEffect">
                                  <p:stCondLst>
                                    <p:cond delay="0"/>
                                  </p:stCondLst>
                                  <p:iterate type="lt">
                                    <p:tmAbs val="0"/>
                                  </p:iterate>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withEffect">
                                  <p:stCondLst>
                                    <p:cond delay="0"/>
                                  </p:stCondLst>
                                  <p:iterate type="lt">
                                    <p:tmAbs val="0"/>
                                  </p:iterate>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1" nodeType="withEffect">
                                  <p:stCondLst>
                                    <p:cond delay="0"/>
                                  </p:stCondLst>
                                  <p:iterate type="lt">
                                    <p:tmAbs val="0"/>
                                  </p:iterate>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p:bldP spid="4" grpId="1"/>
      <p:bldP spid="4" grpId="2"/>
      <p:bldP spid="5" grpId="1"/>
      <p:bldP spid="5" grpId="2"/>
      <p:bldP spid="6" grpId="1"/>
      <p:bldP spid="6" grpId="2"/>
      <p:bldP spid="7" grpId="1"/>
      <p:bldP spid="7" grpId="2"/>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spect="1"/>
          </p:cNvSpPr>
          <p:nvPr/>
        </p:nvSpPr>
        <p:spPr>
          <a:xfrm>
            <a:off x="2757070" y="1767959"/>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lessons</a:t>
            </a:r>
          </a:p>
        </p:txBody>
      </p:sp>
      <p:sp>
        <p:nvSpPr>
          <p:cNvPr id="5" name="TextBox 4"/>
          <p:cNvSpPr txBox="1">
            <a:spLocks noChangeAspect="1"/>
          </p:cNvSpPr>
          <p:nvPr/>
        </p:nvSpPr>
        <p:spPr>
          <a:xfrm>
            <a:off x="2757070" y="3695874"/>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homework</a:t>
            </a:r>
          </a:p>
        </p:txBody>
      </p:sp>
      <p:sp>
        <p:nvSpPr>
          <p:cNvPr id="6" name="TextBox 5"/>
          <p:cNvSpPr txBox="1">
            <a:spLocks noChangeAspect="1"/>
          </p:cNvSpPr>
          <p:nvPr/>
        </p:nvSpPr>
        <p:spPr>
          <a:xfrm>
            <a:off x="2757070" y="2734482"/>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science</a:t>
            </a:r>
          </a:p>
        </p:txBody>
      </p:sp>
      <p:sp>
        <p:nvSpPr>
          <p:cNvPr id="7" name="TextBox 6"/>
          <p:cNvSpPr txBox="1">
            <a:spLocks noChangeAspect="1"/>
          </p:cNvSpPr>
          <p:nvPr/>
        </p:nvSpPr>
        <p:spPr>
          <a:xfrm>
            <a:off x="2757070" y="5634053"/>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exercise</a:t>
            </a:r>
          </a:p>
        </p:txBody>
      </p:sp>
      <p:sp>
        <p:nvSpPr>
          <p:cNvPr id="8" name="TextBox 7"/>
          <p:cNvSpPr txBox="1">
            <a:spLocks noChangeAspect="1"/>
          </p:cNvSpPr>
          <p:nvPr/>
        </p:nvSpPr>
        <p:spPr>
          <a:xfrm>
            <a:off x="2757070" y="4643195"/>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football</a:t>
            </a:r>
          </a:p>
        </p:txBody>
      </p:sp>
      <p:sp>
        <p:nvSpPr>
          <p:cNvPr id="9" name="2"/>
          <p:cNvSpPr/>
          <p:nvPr/>
        </p:nvSpPr>
        <p:spPr>
          <a:xfrm rot="10800000">
            <a:off x="868954" y="2662948"/>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
          <p:cNvSpPr/>
          <p:nvPr/>
        </p:nvSpPr>
        <p:spPr>
          <a:xfrm rot="10800000">
            <a:off x="868954" y="1693227"/>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
          <p:cNvSpPr/>
          <p:nvPr/>
        </p:nvSpPr>
        <p:spPr>
          <a:xfrm rot="10800000">
            <a:off x="901611" y="3650154"/>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3"/>
          <p:cNvSpPr/>
          <p:nvPr/>
        </p:nvSpPr>
        <p:spPr>
          <a:xfrm rot="10800000">
            <a:off x="901611" y="4643195"/>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
          <p:cNvSpPr/>
          <p:nvPr/>
        </p:nvSpPr>
        <p:spPr>
          <a:xfrm rot="10800000">
            <a:off x="868953" y="5572109"/>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600" b="96200" l="10000" r="91400">
                        <a14:foregroundMark x1="43200" y1="32800" x2="57000" y2="70400"/>
                        <a14:foregroundMark x1="58800" y1="29800" x2="41800" y2="53600"/>
                        <a14:foregroundMark x1="36600" y1="66400" x2="63200" y2="67600"/>
                      </a14:backgroundRemoval>
                    </a14:imgEffect>
                  </a14:imgLayer>
                </a14:imgProps>
              </a:ext>
              <a:ext uri="{28A0092B-C50C-407E-A947-70E740481C1C}">
                <a14:useLocalDpi xmlns:a14="http://schemas.microsoft.com/office/drawing/2010/main" val="0"/>
              </a:ext>
            </a:extLst>
          </a:blip>
          <a:stretch>
            <a:fillRect/>
          </a:stretch>
        </p:blipFill>
        <p:spPr>
          <a:xfrm>
            <a:off x="8136963" y="5791200"/>
            <a:ext cx="914400" cy="914400"/>
          </a:xfrm>
          <a:prstGeom prst="rect">
            <a:avLst/>
          </a:prstGeom>
        </p:spPr>
      </p:pic>
      <p:sp>
        <p:nvSpPr>
          <p:cNvPr id="16" name="TextBox 15"/>
          <p:cNvSpPr txBox="1"/>
          <p:nvPr/>
        </p:nvSpPr>
        <p:spPr>
          <a:xfrm>
            <a:off x="1338380" y="537028"/>
            <a:ext cx="7043620" cy="523220"/>
          </a:xfrm>
          <a:prstGeom prst="rect">
            <a:avLst/>
          </a:prstGeom>
          <a:noFill/>
        </p:spPr>
        <p:txBody>
          <a:bodyPr wrap="square" rtlCol="0">
            <a:spAutoFit/>
          </a:bodyPr>
          <a:lstStyle/>
          <a:p>
            <a:r>
              <a:rPr lang="en-US" sz="2800" dirty="0">
                <a:latin typeface="Arial" pitchFamily="34" charset="0"/>
                <a:cs typeface="Arial" pitchFamily="34" charset="0"/>
              </a:rPr>
              <a:t>Nick plays                 for the school team.</a:t>
            </a:r>
          </a:p>
        </p:txBody>
      </p:sp>
      <p:sp>
        <p:nvSpPr>
          <p:cNvPr id="17" name="TextBox 16">
            <a:extLst>
              <a:ext uri="{FF2B5EF4-FFF2-40B4-BE49-F238E27FC236}">
                <a16:creationId xmlns:a16="http://schemas.microsoft.com/office/drawing/2014/main" id="{E82957EF-E0D8-45A8-A910-B23337DF937B}"/>
              </a:ext>
            </a:extLst>
          </p:cNvPr>
          <p:cNvSpPr txBox="1"/>
          <p:nvPr/>
        </p:nvSpPr>
        <p:spPr>
          <a:xfrm>
            <a:off x="3205113" y="493486"/>
            <a:ext cx="1345240" cy="523220"/>
          </a:xfrm>
          <a:prstGeom prst="rect">
            <a:avLst/>
          </a:prstGeom>
          <a:noFill/>
        </p:spPr>
        <p:txBody>
          <a:bodyPr wrap="none" rtlCol="0">
            <a:spAutoFit/>
          </a:bodyPr>
          <a:lstStyle/>
          <a:p>
            <a:r>
              <a:rPr lang="en-US" sz="2800" dirty="0">
                <a:solidFill>
                  <a:srgbClr val="FF0000"/>
                </a:solidFill>
                <a:latin typeface="Arial" pitchFamily="34" charset="0"/>
                <a:cs typeface="Arial" pitchFamily="34" charset="0"/>
              </a:rPr>
              <a:t>football</a:t>
            </a:r>
          </a:p>
        </p:txBody>
      </p:sp>
      <p:cxnSp>
        <p:nvCxnSpPr>
          <p:cNvPr id="18" name="Straight Connector 17"/>
          <p:cNvCxnSpPr/>
          <p:nvPr/>
        </p:nvCxnSpPr>
        <p:spPr>
          <a:xfrm>
            <a:off x="3205113" y="914400"/>
            <a:ext cx="13452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361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rgbClr val="FF0000"/>
                                        </p:clrVal>
                                      </p:to>
                                    </p:set>
                                    <p:set>
                                      <p:cBhvr>
                                        <p:cTn id="7" dur="500" fill="hold"/>
                                        <p:tgtEl>
                                          <p:spTgt spid="8"/>
                                        </p:tgtEl>
                                        <p:attrNameLst>
                                          <p:attrName>fillcolor</p:attrName>
                                        </p:attrNameLst>
                                      </p:cBhvr>
                                      <p:to>
                                        <p:clrVal>
                                          <a:srgbClr val="FF0000"/>
                                        </p:clrVal>
                                      </p:to>
                                    </p:set>
                                    <p:set>
                                      <p:cBhvr>
                                        <p:cTn id="8" dur="500" fill="hold"/>
                                        <p:tgtEl>
                                          <p:spTgt spid="8"/>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xit" presetSubtype="0" fill="hold" grpId="1" nodeType="withEffect">
                                  <p:stCondLst>
                                    <p:cond delay="0"/>
                                  </p:stCondLst>
                                  <p:iterate type="lt">
                                    <p:tmAbs val="0"/>
                                  </p:iterate>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iterate type="lt">
                                    <p:tmAbs val="0"/>
                                  </p:iterate>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iterate type="lt">
                                    <p:tmAbs val="0"/>
                                  </p:iterate>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iterate type="lt">
                                    <p:tmAbs val="0"/>
                                  </p:iterate>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iterate type="lt">
                                    <p:tmAbs val="0"/>
                                  </p:iterate>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withEffect">
                                  <p:stCondLst>
                                    <p:cond delay="0"/>
                                  </p:stCondLst>
                                  <p:iterate type="lt">
                                    <p:tmAbs val="0"/>
                                  </p:iterate>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withEffect">
                                  <p:stCondLst>
                                    <p:cond delay="0"/>
                                  </p:stCondLst>
                                  <p:iterate type="lt">
                                    <p:tmAbs val="0"/>
                                  </p:iterate>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iterate type="lt">
                                    <p:tmAbs val="0"/>
                                  </p:iterate>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p:bldP spid="4" grpId="1"/>
      <p:bldP spid="5" grpId="0"/>
      <p:bldP spid="5" grpId="1"/>
      <p:bldP spid="6" grpId="0"/>
      <p:bldP spid="6" grpId="1"/>
      <p:bldP spid="7" grpId="0"/>
      <p:bldP spid="7" grpId="1"/>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spect="1"/>
          </p:cNvSpPr>
          <p:nvPr/>
        </p:nvSpPr>
        <p:spPr>
          <a:xfrm>
            <a:off x="2675495" y="4631191"/>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football</a:t>
            </a:r>
          </a:p>
        </p:txBody>
      </p:sp>
      <p:sp>
        <p:nvSpPr>
          <p:cNvPr id="5" name="TextBox 4"/>
          <p:cNvSpPr txBox="1">
            <a:spLocks noChangeAspect="1"/>
          </p:cNvSpPr>
          <p:nvPr/>
        </p:nvSpPr>
        <p:spPr>
          <a:xfrm>
            <a:off x="2675495" y="3695874"/>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homework</a:t>
            </a:r>
          </a:p>
        </p:txBody>
      </p:sp>
      <p:sp>
        <p:nvSpPr>
          <p:cNvPr id="6" name="TextBox 5"/>
          <p:cNvSpPr txBox="1">
            <a:spLocks noChangeAspect="1"/>
          </p:cNvSpPr>
          <p:nvPr/>
        </p:nvSpPr>
        <p:spPr>
          <a:xfrm>
            <a:off x="2675495" y="2734482"/>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science</a:t>
            </a:r>
          </a:p>
        </p:txBody>
      </p:sp>
      <p:sp>
        <p:nvSpPr>
          <p:cNvPr id="7" name="TextBox 6"/>
          <p:cNvSpPr txBox="1">
            <a:spLocks noChangeAspect="1"/>
          </p:cNvSpPr>
          <p:nvPr/>
        </p:nvSpPr>
        <p:spPr>
          <a:xfrm>
            <a:off x="2675495" y="5634053"/>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exercise</a:t>
            </a:r>
          </a:p>
        </p:txBody>
      </p:sp>
      <p:sp>
        <p:nvSpPr>
          <p:cNvPr id="8" name="TextBox 7"/>
          <p:cNvSpPr txBox="1">
            <a:spLocks noChangeAspect="1"/>
          </p:cNvSpPr>
          <p:nvPr/>
        </p:nvSpPr>
        <p:spPr>
          <a:xfrm>
            <a:off x="2675495" y="1707725"/>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lesson</a:t>
            </a:r>
          </a:p>
        </p:txBody>
      </p:sp>
      <p:sp>
        <p:nvSpPr>
          <p:cNvPr id="9" name="2"/>
          <p:cNvSpPr/>
          <p:nvPr/>
        </p:nvSpPr>
        <p:spPr>
          <a:xfrm rot="10800000">
            <a:off x="868954" y="2662948"/>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
          <p:cNvSpPr/>
          <p:nvPr/>
        </p:nvSpPr>
        <p:spPr>
          <a:xfrm rot="10800000">
            <a:off x="892626" y="4631191"/>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
          <p:cNvSpPr/>
          <p:nvPr/>
        </p:nvSpPr>
        <p:spPr>
          <a:xfrm rot="10800000">
            <a:off x="901611" y="3650154"/>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3"/>
          <p:cNvSpPr/>
          <p:nvPr/>
        </p:nvSpPr>
        <p:spPr>
          <a:xfrm rot="10800000">
            <a:off x="901611" y="1707725"/>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
          <p:cNvSpPr/>
          <p:nvPr/>
        </p:nvSpPr>
        <p:spPr>
          <a:xfrm rot="10800000">
            <a:off x="868953" y="5572109"/>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600" b="96200" l="10000" r="91400">
                        <a14:foregroundMark x1="43200" y1="32800" x2="57000" y2="70400"/>
                        <a14:foregroundMark x1="58800" y1="29800" x2="41800" y2="53600"/>
                        <a14:foregroundMark x1="36600" y1="66400" x2="63200" y2="67600"/>
                      </a14:backgroundRemoval>
                    </a14:imgEffect>
                  </a14:imgLayer>
                </a14:imgProps>
              </a:ext>
              <a:ext uri="{28A0092B-C50C-407E-A947-70E740481C1C}">
                <a14:useLocalDpi xmlns:a14="http://schemas.microsoft.com/office/drawing/2010/main" val="0"/>
              </a:ext>
            </a:extLst>
          </a:blip>
          <a:stretch>
            <a:fillRect/>
          </a:stretch>
        </p:blipFill>
        <p:spPr>
          <a:xfrm>
            <a:off x="8136963" y="5791200"/>
            <a:ext cx="914400" cy="914400"/>
          </a:xfrm>
          <a:prstGeom prst="rect">
            <a:avLst/>
          </a:prstGeom>
        </p:spPr>
      </p:pic>
      <p:sp>
        <p:nvSpPr>
          <p:cNvPr id="18" name="TextBox 17"/>
          <p:cNvSpPr txBox="1"/>
          <p:nvPr/>
        </p:nvSpPr>
        <p:spPr>
          <a:xfrm>
            <a:off x="582277" y="548749"/>
            <a:ext cx="7979229" cy="523220"/>
          </a:xfrm>
          <a:prstGeom prst="rect">
            <a:avLst/>
          </a:prstGeom>
          <a:noFill/>
        </p:spPr>
        <p:txBody>
          <a:bodyPr wrap="square" rtlCol="0">
            <a:spAutoFit/>
          </a:bodyPr>
          <a:lstStyle/>
          <a:p>
            <a:r>
              <a:rPr lang="en-US" sz="2800" dirty="0" err="1">
                <a:latin typeface="Arial" pitchFamily="34" charset="0"/>
                <a:cs typeface="Arial" pitchFamily="34" charset="0"/>
              </a:rPr>
              <a:t>Mrs</a:t>
            </a:r>
            <a:r>
              <a:rPr lang="en-US" sz="2800" dirty="0">
                <a:latin typeface="Arial" pitchFamily="34" charset="0"/>
                <a:cs typeface="Arial" pitchFamily="34" charset="0"/>
              </a:rPr>
              <a:t> Nguyen teaches all my history               .</a:t>
            </a:r>
          </a:p>
        </p:txBody>
      </p:sp>
      <p:sp>
        <p:nvSpPr>
          <p:cNvPr id="19" name="TextBox 18">
            <a:extLst>
              <a:ext uri="{FF2B5EF4-FFF2-40B4-BE49-F238E27FC236}">
                <a16:creationId xmlns:a16="http://schemas.microsoft.com/office/drawing/2014/main" id="{67B53949-C7E1-4E3B-BFA3-40907027FD49}"/>
              </a:ext>
            </a:extLst>
          </p:cNvPr>
          <p:cNvSpPr txBox="1"/>
          <p:nvPr/>
        </p:nvSpPr>
        <p:spPr>
          <a:xfrm>
            <a:off x="6175830" y="534234"/>
            <a:ext cx="1404552" cy="523220"/>
          </a:xfrm>
          <a:prstGeom prst="rect">
            <a:avLst/>
          </a:prstGeom>
          <a:noFill/>
        </p:spPr>
        <p:txBody>
          <a:bodyPr wrap="none" rtlCol="0">
            <a:spAutoFit/>
          </a:bodyPr>
          <a:lstStyle/>
          <a:p>
            <a:r>
              <a:rPr lang="en-US" sz="2800" dirty="0">
                <a:solidFill>
                  <a:srgbClr val="FF0000"/>
                </a:solidFill>
                <a:latin typeface="Arial" pitchFamily="34" charset="0"/>
                <a:cs typeface="Arial" pitchFamily="34" charset="0"/>
              </a:rPr>
              <a:t>lessons</a:t>
            </a:r>
          </a:p>
        </p:txBody>
      </p:sp>
      <p:cxnSp>
        <p:nvCxnSpPr>
          <p:cNvPr id="16" name="Straight Connector 15"/>
          <p:cNvCxnSpPr/>
          <p:nvPr/>
        </p:nvCxnSpPr>
        <p:spPr>
          <a:xfrm>
            <a:off x="6147095" y="943428"/>
            <a:ext cx="14332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518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rgbClr val="FF0000"/>
                                        </p:clrVal>
                                      </p:to>
                                    </p:set>
                                    <p:set>
                                      <p:cBhvr>
                                        <p:cTn id="7" dur="500" fill="hold"/>
                                        <p:tgtEl>
                                          <p:spTgt spid="8"/>
                                        </p:tgtEl>
                                        <p:attrNameLst>
                                          <p:attrName>fillcolor</p:attrName>
                                        </p:attrNameLst>
                                      </p:cBhvr>
                                      <p:to>
                                        <p:clrVal>
                                          <a:srgbClr val="FF0000"/>
                                        </p:clrVal>
                                      </p:to>
                                    </p:set>
                                    <p:set>
                                      <p:cBhvr>
                                        <p:cTn id="8" dur="500" fill="hold"/>
                                        <p:tgtEl>
                                          <p:spTgt spid="8"/>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1" nodeType="withEffect">
                                  <p:stCondLst>
                                    <p:cond delay="0"/>
                                  </p:stCondLst>
                                  <p:iterate type="lt">
                                    <p:tmAbs val="0"/>
                                  </p:iterate>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iterate type="lt">
                                    <p:tmAbs val="0"/>
                                  </p:iterate>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iterate type="lt">
                                    <p:tmAbs val="0"/>
                                  </p:iterate>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iterate type="lt">
                                    <p:tmAbs val="0"/>
                                  </p:iterate>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iterate type="lt">
                                    <p:tmAbs val="0"/>
                                  </p:iterate>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withEffect">
                                  <p:stCondLst>
                                    <p:cond delay="0"/>
                                  </p:stCondLst>
                                  <p:iterate type="lt">
                                    <p:tmAbs val="0"/>
                                  </p:iterate>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withEffect">
                                  <p:stCondLst>
                                    <p:cond delay="0"/>
                                  </p:stCondLst>
                                  <p:iterate type="lt">
                                    <p:tmAbs val="0"/>
                                  </p:iterate>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iterate type="lt">
                                    <p:tmAbs val="0"/>
                                  </p:iterate>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p:bldP spid="4" grpId="1"/>
      <p:bldP spid="5" grpId="0"/>
      <p:bldP spid="5" grpId="1"/>
      <p:bldP spid="6" grpId="0"/>
      <p:bldP spid="6" grpId="1"/>
      <p:bldP spid="7" grpId="0"/>
      <p:bldP spid="7" grpId="1"/>
      <p:bldP spid="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spect="1"/>
          </p:cNvSpPr>
          <p:nvPr/>
        </p:nvSpPr>
        <p:spPr>
          <a:xfrm>
            <a:off x="2486913" y="4631191"/>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football</a:t>
            </a:r>
          </a:p>
        </p:txBody>
      </p:sp>
      <p:sp>
        <p:nvSpPr>
          <p:cNvPr id="5" name="TextBox 4"/>
          <p:cNvSpPr txBox="1">
            <a:spLocks noChangeAspect="1"/>
          </p:cNvSpPr>
          <p:nvPr/>
        </p:nvSpPr>
        <p:spPr>
          <a:xfrm>
            <a:off x="2486913" y="3695874"/>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homework</a:t>
            </a:r>
          </a:p>
        </p:txBody>
      </p:sp>
      <p:sp>
        <p:nvSpPr>
          <p:cNvPr id="6" name="TextBox 5"/>
          <p:cNvSpPr txBox="1">
            <a:spLocks noChangeAspect="1"/>
          </p:cNvSpPr>
          <p:nvPr/>
        </p:nvSpPr>
        <p:spPr>
          <a:xfrm>
            <a:off x="2486913" y="2734482"/>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science</a:t>
            </a:r>
          </a:p>
        </p:txBody>
      </p:sp>
      <p:sp>
        <p:nvSpPr>
          <p:cNvPr id="7" name="TextBox 6"/>
          <p:cNvSpPr txBox="1">
            <a:spLocks noChangeAspect="1"/>
          </p:cNvSpPr>
          <p:nvPr/>
        </p:nvSpPr>
        <p:spPr>
          <a:xfrm>
            <a:off x="2486913" y="1738931"/>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lesson</a:t>
            </a:r>
          </a:p>
        </p:txBody>
      </p:sp>
      <p:sp>
        <p:nvSpPr>
          <p:cNvPr id="8" name="TextBox 7"/>
          <p:cNvSpPr txBox="1">
            <a:spLocks noChangeAspect="1"/>
          </p:cNvSpPr>
          <p:nvPr/>
        </p:nvSpPr>
        <p:spPr>
          <a:xfrm>
            <a:off x="2486913" y="5545591"/>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exercise</a:t>
            </a:r>
          </a:p>
        </p:txBody>
      </p:sp>
      <p:sp>
        <p:nvSpPr>
          <p:cNvPr id="9" name="2"/>
          <p:cNvSpPr/>
          <p:nvPr/>
        </p:nvSpPr>
        <p:spPr>
          <a:xfrm rot="10800000">
            <a:off x="868954" y="2662948"/>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
          <p:cNvSpPr/>
          <p:nvPr/>
        </p:nvSpPr>
        <p:spPr>
          <a:xfrm rot="10800000">
            <a:off x="892626" y="4631191"/>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
          <p:cNvSpPr/>
          <p:nvPr/>
        </p:nvSpPr>
        <p:spPr>
          <a:xfrm rot="10800000">
            <a:off x="901611" y="3650154"/>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3"/>
          <p:cNvSpPr/>
          <p:nvPr/>
        </p:nvSpPr>
        <p:spPr>
          <a:xfrm rot="10800000">
            <a:off x="901611" y="5573819"/>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
          <p:cNvSpPr/>
          <p:nvPr/>
        </p:nvSpPr>
        <p:spPr>
          <a:xfrm rot="10800000">
            <a:off x="892632" y="1693211"/>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600" b="96200" l="10000" r="91400">
                        <a14:foregroundMark x1="43200" y1="32800" x2="57000" y2="70400"/>
                        <a14:foregroundMark x1="58800" y1="29800" x2="41800" y2="53600"/>
                        <a14:foregroundMark x1="36600" y1="66400" x2="63200" y2="67600"/>
                      </a14:backgroundRemoval>
                    </a14:imgEffect>
                  </a14:imgLayer>
                </a14:imgProps>
              </a:ext>
              <a:ext uri="{28A0092B-C50C-407E-A947-70E740481C1C}">
                <a14:useLocalDpi xmlns:a14="http://schemas.microsoft.com/office/drawing/2010/main" val="0"/>
              </a:ext>
            </a:extLst>
          </a:blip>
          <a:stretch>
            <a:fillRect/>
          </a:stretch>
        </p:blipFill>
        <p:spPr>
          <a:xfrm>
            <a:off x="8229600" y="5885543"/>
            <a:ext cx="914400" cy="914400"/>
          </a:xfrm>
          <a:prstGeom prst="rect">
            <a:avLst/>
          </a:prstGeom>
        </p:spPr>
      </p:pic>
      <p:sp>
        <p:nvSpPr>
          <p:cNvPr id="16" name="TextBox 15"/>
          <p:cNvSpPr txBox="1"/>
          <p:nvPr/>
        </p:nvSpPr>
        <p:spPr>
          <a:xfrm>
            <a:off x="614933" y="609600"/>
            <a:ext cx="7979229" cy="523220"/>
          </a:xfrm>
          <a:prstGeom prst="rect">
            <a:avLst/>
          </a:prstGeom>
          <a:noFill/>
        </p:spPr>
        <p:txBody>
          <a:bodyPr wrap="square" rtlCol="0">
            <a:spAutoFit/>
          </a:bodyPr>
          <a:lstStyle/>
          <a:p>
            <a:r>
              <a:rPr lang="en-US" sz="2800" dirty="0">
                <a:latin typeface="Arial" pitchFamily="34" charset="0"/>
                <a:cs typeface="Arial" pitchFamily="34" charset="0"/>
              </a:rPr>
              <a:t>They are healthy. They do                  every day.</a:t>
            </a:r>
          </a:p>
        </p:txBody>
      </p:sp>
      <p:sp>
        <p:nvSpPr>
          <p:cNvPr id="17" name="TextBox 16">
            <a:extLst>
              <a:ext uri="{FF2B5EF4-FFF2-40B4-BE49-F238E27FC236}">
                <a16:creationId xmlns:a16="http://schemas.microsoft.com/office/drawing/2014/main" id="{64E5B4BA-D41A-4A86-B119-2AEE181504FE}"/>
              </a:ext>
            </a:extLst>
          </p:cNvPr>
          <p:cNvSpPr txBox="1"/>
          <p:nvPr/>
        </p:nvSpPr>
        <p:spPr>
          <a:xfrm>
            <a:off x="4909241" y="595086"/>
            <a:ext cx="1524776" cy="523220"/>
          </a:xfrm>
          <a:prstGeom prst="rect">
            <a:avLst/>
          </a:prstGeom>
          <a:noFill/>
        </p:spPr>
        <p:txBody>
          <a:bodyPr wrap="none" rtlCol="0">
            <a:spAutoFit/>
          </a:bodyPr>
          <a:lstStyle/>
          <a:p>
            <a:r>
              <a:rPr lang="en-US" sz="2800" dirty="0">
                <a:solidFill>
                  <a:srgbClr val="FF0000"/>
                </a:solidFill>
                <a:latin typeface="Arial" pitchFamily="34" charset="0"/>
                <a:cs typeface="Arial" pitchFamily="34" charset="0"/>
              </a:rPr>
              <a:t>exercise</a:t>
            </a:r>
          </a:p>
        </p:txBody>
      </p:sp>
      <p:cxnSp>
        <p:nvCxnSpPr>
          <p:cNvPr id="18" name="Straight Connector 17"/>
          <p:cNvCxnSpPr/>
          <p:nvPr/>
        </p:nvCxnSpPr>
        <p:spPr>
          <a:xfrm>
            <a:off x="4894080" y="1034142"/>
            <a:ext cx="15399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70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rgbClr val="FF0000"/>
                                        </p:clrVal>
                                      </p:to>
                                    </p:set>
                                    <p:set>
                                      <p:cBhvr>
                                        <p:cTn id="7" dur="500" fill="hold"/>
                                        <p:tgtEl>
                                          <p:spTgt spid="8"/>
                                        </p:tgtEl>
                                        <p:attrNameLst>
                                          <p:attrName>fillcolor</p:attrName>
                                        </p:attrNameLst>
                                      </p:cBhvr>
                                      <p:to>
                                        <p:clrVal>
                                          <a:srgbClr val="FF0000"/>
                                        </p:clrVal>
                                      </p:to>
                                    </p:set>
                                    <p:set>
                                      <p:cBhvr>
                                        <p:cTn id="8" dur="500" fill="hold"/>
                                        <p:tgtEl>
                                          <p:spTgt spid="8"/>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xit" presetSubtype="0" fill="hold" grpId="1" nodeType="withEffect">
                                  <p:stCondLst>
                                    <p:cond delay="0"/>
                                  </p:stCondLst>
                                  <p:iterate type="lt">
                                    <p:tmAbs val="0"/>
                                  </p:iterate>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iterate type="lt">
                                    <p:tmAbs val="0"/>
                                  </p:iterate>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iterate type="lt">
                                    <p:tmAbs val="0"/>
                                  </p:iterate>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iterate type="lt">
                                    <p:tmAbs val="0"/>
                                  </p:iterate>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iterate type="lt">
                                    <p:tmAbs val="0"/>
                                  </p:iterate>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withEffect">
                                  <p:stCondLst>
                                    <p:cond delay="0"/>
                                  </p:stCondLst>
                                  <p:iterate type="lt">
                                    <p:tmAbs val="0"/>
                                  </p:iterate>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withEffect">
                                  <p:stCondLst>
                                    <p:cond delay="0"/>
                                  </p:stCondLst>
                                  <p:iterate type="lt">
                                    <p:tmAbs val="0"/>
                                  </p:iterate>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iterate type="lt">
                                    <p:tmAbs val="0"/>
                                  </p:iterate>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p:bldP spid="4" grpId="1"/>
      <p:bldP spid="5" grpId="0"/>
      <p:bldP spid="5" grpId="1"/>
      <p:bldP spid="6" grpId="0"/>
      <p:bldP spid="6" grpId="1"/>
      <p:bldP spid="7" grpId="0"/>
      <p:bldP spid="7" grpId="1"/>
      <p:bldP spid="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spect="1"/>
          </p:cNvSpPr>
          <p:nvPr/>
        </p:nvSpPr>
        <p:spPr>
          <a:xfrm>
            <a:off x="2362200" y="4631191"/>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football</a:t>
            </a:r>
          </a:p>
        </p:txBody>
      </p:sp>
      <p:sp>
        <p:nvSpPr>
          <p:cNvPr id="5" name="TextBox 4"/>
          <p:cNvSpPr txBox="1">
            <a:spLocks noChangeAspect="1"/>
          </p:cNvSpPr>
          <p:nvPr/>
        </p:nvSpPr>
        <p:spPr>
          <a:xfrm>
            <a:off x="2362200" y="3695874"/>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homework</a:t>
            </a:r>
          </a:p>
        </p:txBody>
      </p:sp>
      <p:sp>
        <p:nvSpPr>
          <p:cNvPr id="6" name="TextBox 5"/>
          <p:cNvSpPr txBox="1">
            <a:spLocks noChangeAspect="1"/>
          </p:cNvSpPr>
          <p:nvPr/>
        </p:nvSpPr>
        <p:spPr>
          <a:xfrm>
            <a:off x="2362200" y="5594130"/>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exercise</a:t>
            </a:r>
          </a:p>
        </p:txBody>
      </p:sp>
      <p:sp>
        <p:nvSpPr>
          <p:cNvPr id="7" name="TextBox 6"/>
          <p:cNvSpPr txBox="1">
            <a:spLocks noChangeAspect="1"/>
          </p:cNvSpPr>
          <p:nvPr/>
        </p:nvSpPr>
        <p:spPr>
          <a:xfrm>
            <a:off x="2362200" y="1738931"/>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lesson</a:t>
            </a:r>
          </a:p>
        </p:txBody>
      </p:sp>
      <p:sp>
        <p:nvSpPr>
          <p:cNvPr id="8" name="TextBox 7"/>
          <p:cNvSpPr txBox="1">
            <a:spLocks noChangeAspect="1"/>
          </p:cNvSpPr>
          <p:nvPr/>
        </p:nvSpPr>
        <p:spPr>
          <a:xfrm>
            <a:off x="2362200" y="2688650"/>
            <a:ext cx="2103120" cy="822960"/>
          </a:xfrm>
          <a:prstGeom prst="roundRect">
            <a:avLst/>
          </a:prstGeom>
          <a:noFill/>
          <a:ln w="38100">
            <a:noFill/>
          </a:ln>
        </p:spPr>
        <p:txBody>
          <a:bodyPr wrap="square" rtlCol="0">
            <a:noAutofit/>
          </a:bodyPr>
          <a:lstStyle/>
          <a:p>
            <a:r>
              <a:rPr lang="en-US" sz="2800" dirty="0">
                <a:latin typeface="Arial" pitchFamily="34" charset="0"/>
                <a:cs typeface="Arial" pitchFamily="34" charset="0"/>
              </a:rPr>
              <a:t>science</a:t>
            </a:r>
          </a:p>
        </p:txBody>
      </p:sp>
      <p:sp>
        <p:nvSpPr>
          <p:cNvPr id="9" name="2"/>
          <p:cNvSpPr/>
          <p:nvPr/>
        </p:nvSpPr>
        <p:spPr>
          <a:xfrm rot="10800000">
            <a:off x="894353" y="5544040"/>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1"/>
          <p:cNvSpPr/>
          <p:nvPr/>
        </p:nvSpPr>
        <p:spPr>
          <a:xfrm rot="10800000">
            <a:off x="892626" y="4631191"/>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
          <p:cNvSpPr/>
          <p:nvPr/>
        </p:nvSpPr>
        <p:spPr>
          <a:xfrm rot="10800000">
            <a:off x="901611" y="3650154"/>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3"/>
          <p:cNvSpPr/>
          <p:nvPr/>
        </p:nvSpPr>
        <p:spPr>
          <a:xfrm rot="10800000">
            <a:off x="863597" y="2677462"/>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
          <p:cNvSpPr/>
          <p:nvPr/>
        </p:nvSpPr>
        <p:spPr>
          <a:xfrm rot="10800000">
            <a:off x="892632" y="1693211"/>
            <a:ext cx="1005840" cy="914400"/>
          </a:xfrm>
          <a:prstGeom prst="flowChartDelay">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600" b="96200" l="10000" r="91400">
                        <a14:foregroundMark x1="43200" y1="32800" x2="57000" y2="70400"/>
                        <a14:foregroundMark x1="58800" y1="29800" x2="41800" y2="53600"/>
                        <a14:foregroundMark x1="36600" y1="66400" x2="63200" y2="67600"/>
                      </a14:backgroundRemoval>
                    </a14:imgEffect>
                  </a14:imgLayer>
                </a14:imgProps>
              </a:ext>
              <a:ext uri="{28A0092B-C50C-407E-A947-70E740481C1C}">
                <a14:useLocalDpi xmlns:a14="http://schemas.microsoft.com/office/drawing/2010/main" val="0"/>
              </a:ext>
            </a:extLst>
          </a:blip>
          <a:stretch>
            <a:fillRect/>
          </a:stretch>
        </p:blipFill>
        <p:spPr>
          <a:xfrm>
            <a:off x="8229600" y="5885543"/>
            <a:ext cx="914400" cy="914400"/>
          </a:xfrm>
          <a:prstGeom prst="rect">
            <a:avLst/>
          </a:prstGeom>
        </p:spPr>
      </p:pic>
      <p:sp>
        <p:nvSpPr>
          <p:cNvPr id="18" name="TextBox 17"/>
          <p:cNvSpPr txBox="1"/>
          <p:nvPr/>
        </p:nvSpPr>
        <p:spPr>
          <a:xfrm>
            <a:off x="272149" y="487906"/>
            <a:ext cx="8610600" cy="523220"/>
          </a:xfrm>
          <a:prstGeom prst="rect">
            <a:avLst/>
          </a:prstGeom>
          <a:noFill/>
        </p:spPr>
        <p:txBody>
          <a:bodyPr wrap="square" rtlCol="0">
            <a:spAutoFit/>
          </a:bodyPr>
          <a:lstStyle/>
          <a:p>
            <a:r>
              <a:rPr lang="en-US" sz="2800" dirty="0">
                <a:latin typeface="Arial" pitchFamily="34" charset="0"/>
                <a:cs typeface="Arial" pitchFamily="34" charset="0"/>
              </a:rPr>
              <a:t>I study </a:t>
            </a:r>
            <a:r>
              <a:rPr lang="en-US" sz="2800" dirty="0" err="1">
                <a:latin typeface="Arial" pitchFamily="34" charset="0"/>
                <a:cs typeface="Arial" pitchFamily="34" charset="0"/>
              </a:rPr>
              <a:t>maths</a:t>
            </a:r>
            <a:r>
              <a:rPr lang="en-US" sz="2800" dirty="0">
                <a:latin typeface="Arial" pitchFamily="34" charset="0"/>
                <a:cs typeface="Arial" pitchFamily="34" charset="0"/>
              </a:rPr>
              <a:t>, English and                 on Mondays.</a:t>
            </a:r>
          </a:p>
        </p:txBody>
      </p:sp>
      <p:sp>
        <p:nvSpPr>
          <p:cNvPr id="19" name="TextBox 18">
            <a:extLst>
              <a:ext uri="{FF2B5EF4-FFF2-40B4-BE49-F238E27FC236}">
                <a16:creationId xmlns:a16="http://schemas.microsoft.com/office/drawing/2014/main" id="{9F79B1FA-66AC-4BDE-B9A1-BA3C1D51D83B}"/>
              </a:ext>
            </a:extLst>
          </p:cNvPr>
          <p:cNvSpPr txBox="1"/>
          <p:nvPr/>
        </p:nvSpPr>
        <p:spPr>
          <a:xfrm>
            <a:off x="4633589" y="475070"/>
            <a:ext cx="1515690"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science</a:t>
            </a:r>
          </a:p>
        </p:txBody>
      </p:sp>
      <p:cxnSp>
        <p:nvCxnSpPr>
          <p:cNvPr id="16" name="Straight Connector 15"/>
          <p:cNvCxnSpPr/>
          <p:nvPr/>
        </p:nvCxnSpPr>
        <p:spPr>
          <a:xfrm>
            <a:off x="4633589" y="885806"/>
            <a:ext cx="15156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869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rgbClr val="FF0000"/>
                                        </p:clrVal>
                                      </p:to>
                                    </p:set>
                                    <p:set>
                                      <p:cBhvr>
                                        <p:cTn id="7" dur="500" fill="hold"/>
                                        <p:tgtEl>
                                          <p:spTgt spid="8"/>
                                        </p:tgtEl>
                                        <p:attrNameLst>
                                          <p:attrName>fillcolor</p:attrName>
                                        </p:attrNameLst>
                                      </p:cBhvr>
                                      <p:to>
                                        <p:clrVal>
                                          <a:srgbClr val="FF0000"/>
                                        </p:clrVal>
                                      </p:to>
                                    </p:set>
                                    <p:set>
                                      <p:cBhvr>
                                        <p:cTn id="8" dur="500" fill="hold"/>
                                        <p:tgtEl>
                                          <p:spTgt spid="8"/>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1" nodeType="withEffect">
                                  <p:stCondLst>
                                    <p:cond delay="0"/>
                                  </p:stCondLst>
                                  <p:iterate type="lt">
                                    <p:tmAbs val="0"/>
                                  </p:iterate>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iterate type="lt">
                                    <p:tmAbs val="0"/>
                                  </p:iterate>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iterate type="lt">
                                    <p:tmAbs val="0"/>
                                  </p:iterate>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iterate type="lt">
                                    <p:tmAbs val="0"/>
                                  </p:iterate>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clickEffect">
                                  <p:stCondLst>
                                    <p:cond delay="0"/>
                                  </p:stCondLst>
                                  <p:iterate type="lt">
                                    <p:tmAbs val="0"/>
                                  </p:iterate>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0" nodeType="withEffect">
                                  <p:stCondLst>
                                    <p:cond delay="0"/>
                                  </p:stCondLst>
                                  <p:iterate type="lt">
                                    <p:tmAbs val="0"/>
                                  </p:iterate>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withEffect">
                                  <p:stCondLst>
                                    <p:cond delay="0"/>
                                  </p:stCondLst>
                                  <p:iterate type="lt">
                                    <p:tmAbs val="0"/>
                                  </p:iterate>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iterate type="lt">
                                    <p:tmAbs val="0"/>
                                  </p:iterate>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4" grpId="0"/>
      <p:bldP spid="4" grpId="1"/>
      <p:bldP spid="5" grpId="0"/>
      <p:bldP spid="5" grpId="1"/>
      <p:bldP spid="6" grpId="0"/>
      <p:bldP spid="6" grpId="1"/>
      <p:bldP spid="7" grpId="0"/>
      <p:bldP spid="7" grpId="1"/>
      <p:bldP spid="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0999"/>
            <a:ext cx="8229600" cy="6217920"/>
          </a:xfrm>
        </p:spPr>
        <p:txBody>
          <a:bodyPr>
            <a:normAutofit/>
          </a:bodyPr>
          <a:lstStyle/>
          <a:p>
            <a:pPr marL="0" indent="0">
              <a:spcBef>
                <a:spcPts val="600"/>
              </a:spcBef>
              <a:spcAft>
                <a:spcPts val="600"/>
              </a:spcAft>
              <a:buNone/>
            </a:pPr>
            <a:r>
              <a:rPr lang="en-US" sz="2800" b="1" dirty="0">
                <a:latin typeface="Arial "/>
              </a:rPr>
              <a:t>Extension: using the combinations in </a:t>
            </a:r>
            <a:r>
              <a:rPr lang="en-US" sz="2800" b="1" dirty="0">
                <a:solidFill>
                  <a:schemeClr val="accent6">
                    <a:lumMod val="75000"/>
                  </a:schemeClr>
                </a:solidFill>
                <a:latin typeface="Arial "/>
              </a:rPr>
              <a:t>2</a:t>
            </a:r>
            <a:r>
              <a:rPr lang="en-US" sz="2800" b="1" dirty="0">
                <a:latin typeface="Arial "/>
              </a:rPr>
              <a:t>, write as many sentences as possible</a:t>
            </a:r>
          </a:p>
          <a:p>
            <a:pPr marL="0" indent="0">
              <a:spcBef>
                <a:spcPts val="600"/>
              </a:spcBef>
              <a:spcAft>
                <a:spcPts val="600"/>
              </a:spcAft>
              <a:buNone/>
            </a:pPr>
            <a:endParaRPr lang="en-US" sz="2400" b="1" dirty="0">
              <a:latin typeface="Arial "/>
            </a:endParaRPr>
          </a:p>
          <a:p>
            <a:pPr marL="0" indent="0">
              <a:spcBef>
                <a:spcPts val="600"/>
              </a:spcBef>
              <a:spcAft>
                <a:spcPts val="600"/>
              </a:spcAft>
              <a:buNone/>
            </a:pPr>
            <a:endParaRPr lang="en-US" sz="2400" b="1" dirty="0">
              <a:latin typeface="Arial "/>
            </a:endParaRPr>
          </a:p>
          <a:p>
            <a:pPr marL="0" indent="0">
              <a:spcBef>
                <a:spcPts val="600"/>
              </a:spcBef>
              <a:spcAft>
                <a:spcPts val="600"/>
              </a:spcAft>
              <a:buNone/>
            </a:pPr>
            <a:endParaRPr lang="en-US" sz="2400" b="1" dirty="0">
              <a:latin typeface="Arial "/>
            </a:endParaRPr>
          </a:p>
          <a:p>
            <a:pPr marL="0" indent="0">
              <a:spcBef>
                <a:spcPts val="600"/>
              </a:spcBef>
              <a:spcAft>
                <a:spcPts val="600"/>
              </a:spcAft>
              <a:buNone/>
            </a:pPr>
            <a:endParaRPr lang="en-US" sz="2400" b="1" dirty="0">
              <a:latin typeface="Arial "/>
            </a:endParaRPr>
          </a:p>
          <a:p>
            <a:pPr marL="0" indent="0">
              <a:spcBef>
                <a:spcPts val="600"/>
              </a:spcBef>
              <a:spcAft>
                <a:spcPts val="600"/>
              </a:spcAft>
              <a:buNone/>
            </a:pPr>
            <a:endParaRPr lang="en-US" sz="2400" b="1" dirty="0">
              <a:latin typeface="Arial "/>
            </a:endParaRPr>
          </a:p>
          <a:p>
            <a:pPr marL="0" indent="0">
              <a:spcBef>
                <a:spcPts val="600"/>
              </a:spcBef>
              <a:spcAft>
                <a:spcPts val="600"/>
              </a:spcAft>
              <a:buNone/>
            </a:pPr>
            <a:endParaRPr lang="en-US" sz="2400" b="1" dirty="0">
              <a:latin typeface="Arial "/>
            </a:endParaRPr>
          </a:p>
          <a:p>
            <a:pPr marL="0" indent="0">
              <a:spcBef>
                <a:spcPts val="600"/>
              </a:spcBef>
              <a:spcAft>
                <a:spcPts val="600"/>
              </a:spcAft>
              <a:buNone/>
            </a:pPr>
            <a:r>
              <a:rPr lang="en-US" sz="2400" b="1" i="1" dirty="0">
                <a:solidFill>
                  <a:srgbClr val="0070C0"/>
                </a:solidFill>
                <a:latin typeface="Arial "/>
              </a:rPr>
              <a:t>Example</a:t>
            </a:r>
          </a:p>
          <a:p>
            <a:pPr marL="0" indent="0">
              <a:spcBef>
                <a:spcPts val="600"/>
              </a:spcBef>
              <a:spcAft>
                <a:spcPts val="600"/>
              </a:spcAft>
              <a:buNone/>
            </a:pPr>
            <a:endParaRPr lang="en-US" sz="2400" dirty="0">
              <a:latin typeface="Arial "/>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3217"/>
            <a:ext cx="8229600" cy="265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9992" y="4901833"/>
            <a:ext cx="7863840" cy="461665"/>
          </a:xfrm>
          <a:prstGeom prst="rect">
            <a:avLst/>
          </a:prstGeom>
        </p:spPr>
        <p:txBody>
          <a:bodyPr wrap="square">
            <a:spAutoFit/>
          </a:bodyPr>
          <a:lstStyle/>
          <a:p>
            <a:pPr marL="457200" lvl="0" indent="-457200">
              <a:spcBef>
                <a:spcPts val="600"/>
              </a:spcBef>
              <a:spcAft>
                <a:spcPts val="600"/>
              </a:spcAft>
              <a:buFont typeface="Arial" pitchFamily="34" charset="0"/>
              <a:buAutoNum type="arabicPeriod"/>
            </a:pPr>
            <a:r>
              <a:rPr lang="en-US" sz="2400" dirty="0">
                <a:solidFill>
                  <a:prstClr val="black"/>
                </a:solidFill>
                <a:latin typeface="Arial "/>
              </a:rPr>
              <a:t>We have English lessons on Tuesday and Thursday</a:t>
            </a:r>
          </a:p>
        </p:txBody>
      </p:sp>
    </p:spTree>
    <p:extLst>
      <p:ext uri="{BB962C8B-B14F-4D97-AF65-F5344CB8AC3E}">
        <p14:creationId xmlns:p14="http://schemas.microsoft.com/office/powerpoint/2010/main" val="224559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94097"/>
            <a:ext cx="8229600" cy="954107"/>
          </a:xfrm>
          <a:prstGeom prst="rect">
            <a:avLst/>
          </a:prstGeom>
          <a:noFill/>
        </p:spPr>
        <p:txBody>
          <a:bodyPr wrap="square" rtlCol="0">
            <a:spAutoFit/>
          </a:bodyPr>
          <a:lstStyle/>
          <a:p>
            <a:pPr marL="574675" indent="-574675"/>
            <a:r>
              <a:rPr lang="en-US" sz="2600" b="1" dirty="0">
                <a:effectLst>
                  <a:glow rad="88900">
                    <a:schemeClr val="bg1"/>
                  </a:glow>
                </a:effectLst>
                <a:latin typeface="Arial" panose="020B0604020202020204" pitchFamily="34" charset="0"/>
                <a:cs typeface="Arial" panose="020B0604020202020204" pitchFamily="34" charset="0"/>
              </a:rPr>
              <a:t>	</a:t>
            </a:r>
            <a:r>
              <a:rPr lang="en-US" sz="28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964753" y="1083696"/>
            <a:ext cx="2665747" cy="523220"/>
          </a:xfrm>
          <a:prstGeom prst="rect">
            <a:avLst/>
          </a:prstGeom>
          <a:noFill/>
        </p:spPr>
        <p:txBody>
          <a:bodyPr wrap="square" rtlCol="0">
            <a:spAutoFit/>
          </a:bodyPr>
          <a:lstStyle/>
          <a:p>
            <a:r>
              <a:rPr lang="en-US" sz="2800" b="1" dirty="0">
                <a:solidFill>
                  <a:srgbClr val="0FB7BD"/>
                </a:solidFill>
                <a:latin typeface="Arial" pitchFamily="34" charset="0"/>
                <a:cs typeface="Arial" pitchFamily="34" charset="0"/>
              </a:rPr>
              <a:t>Pronunciation</a:t>
            </a:r>
          </a:p>
        </p:txBody>
      </p:sp>
      <p:sp>
        <p:nvSpPr>
          <p:cNvPr id="25" name="Rectangle 24"/>
          <p:cNvSpPr/>
          <p:nvPr/>
        </p:nvSpPr>
        <p:spPr>
          <a:xfrm>
            <a:off x="964754" y="1546141"/>
            <a:ext cx="1733167" cy="461665"/>
          </a:xfrm>
          <a:prstGeom prst="rect">
            <a:avLst/>
          </a:prstGeom>
        </p:spPr>
        <p:txBody>
          <a:bodyPr wrap="none">
            <a:spAutoFit/>
          </a:bodyPr>
          <a:lstStyle/>
          <a:p>
            <a:r>
              <a:rPr lang="en-US" sz="2400" b="1" dirty="0">
                <a:latin typeface="Arial" pitchFamily="34" charset="0"/>
                <a:cs typeface="Arial" pitchFamily="34" charset="0"/>
              </a:rPr>
              <a:t>/ɑ:/ and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2362083" y="3236267"/>
            <a:ext cx="1132115" cy="461665"/>
          </a:xfrm>
          <a:prstGeom prst="rect">
            <a:avLst/>
          </a:prstGeom>
          <a:noFill/>
        </p:spPr>
        <p:txBody>
          <a:bodyPr wrap="square" rtlCol="0">
            <a:spAutoFit/>
          </a:bodyPr>
          <a:lstStyle/>
          <a:p>
            <a:r>
              <a:rPr lang="en-US" sz="2400">
                <a:latin typeface="Arial" pitchFamily="34" charset="0"/>
                <a:cs typeface="Arial" pitchFamily="34" charset="0"/>
              </a:rPr>
              <a:t>sm</a:t>
            </a:r>
            <a:r>
              <a:rPr lang="en-US" sz="2400">
                <a:solidFill>
                  <a:srgbClr val="FF0000"/>
                </a:solidFill>
                <a:latin typeface="Arial" pitchFamily="34" charset="0"/>
                <a:cs typeface="Arial" pitchFamily="34" charset="0"/>
              </a:rPr>
              <a:t>ar</a:t>
            </a:r>
            <a:r>
              <a:rPr lang="en-US" sz="2400">
                <a:latin typeface="Arial" pitchFamily="34" charset="0"/>
                <a:cs typeface="Arial" pitchFamily="34" charset="0"/>
              </a:rPr>
              <a:t>t</a:t>
            </a:r>
            <a:endParaRPr lang="en-US" sz="2400" dirty="0">
              <a:latin typeface="Arial" pitchFamily="34" charset="0"/>
              <a:cs typeface="Arial" pitchFamily="34" charset="0"/>
            </a:endParaRPr>
          </a:p>
        </p:txBody>
      </p:sp>
      <p:sp>
        <p:nvSpPr>
          <p:cNvPr id="31" name="TextBox 30">
            <a:extLst>
              <a:ext uri="{FF2B5EF4-FFF2-40B4-BE49-F238E27FC236}">
                <a16:creationId xmlns:a16="http://schemas.microsoft.com/office/drawing/2014/main" id="{D796F94E-2D24-4800-B79C-F1ED35D4F277}"/>
              </a:ext>
            </a:extLst>
          </p:cNvPr>
          <p:cNvSpPr txBox="1"/>
          <p:nvPr/>
        </p:nvSpPr>
        <p:spPr>
          <a:xfrm>
            <a:off x="2362083" y="3655782"/>
            <a:ext cx="799157" cy="461665"/>
          </a:xfrm>
          <a:prstGeom prst="rect">
            <a:avLst/>
          </a:prstGeom>
          <a:noFill/>
        </p:spPr>
        <p:txBody>
          <a:bodyPr wrap="square" rtlCol="0">
            <a:spAutoFit/>
          </a:bodyPr>
          <a:lstStyle/>
          <a:p>
            <a:r>
              <a:rPr lang="en-US" sz="2400">
                <a:solidFill>
                  <a:srgbClr val="FF0000"/>
                </a:solidFill>
                <a:latin typeface="Arial" pitchFamily="34" charset="0"/>
                <a:cs typeface="Arial" pitchFamily="34" charset="0"/>
              </a:rPr>
              <a:t>ar</a:t>
            </a:r>
            <a:r>
              <a:rPr lang="en-US" sz="2400">
                <a:latin typeface="Arial" pitchFamily="34" charset="0"/>
                <a:cs typeface="Arial" pitchFamily="34" charset="0"/>
              </a:rPr>
              <a:t>t</a:t>
            </a:r>
            <a:endParaRPr lang="en-US" sz="2400" dirty="0">
              <a:latin typeface="Arial" pitchFamily="34" charset="0"/>
              <a:cs typeface="Arial" pitchFamily="34" charset="0"/>
            </a:endParaRPr>
          </a:p>
        </p:txBody>
      </p:sp>
      <p:sp>
        <p:nvSpPr>
          <p:cNvPr id="32" name="TextBox 31">
            <a:extLst>
              <a:ext uri="{FF2B5EF4-FFF2-40B4-BE49-F238E27FC236}">
                <a16:creationId xmlns:a16="http://schemas.microsoft.com/office/drawing/2014/main" id="{52E17B53-2C2E-4CA4-951A-A1678A2E06DC}"/>
              </a:ext>
            </a:extLst>
          </p:cNvPr>
          <p:cNvSpPr txBox="1"/>
          <p:nvPr/>
        </p:nvSpPr>
        <p:spPr>
          <a:xfrm>
            <a:off x="5711180" y="3232437"/>
            <a:ext cx="1632858" cy="461665"/>
          </a:xfrm>
          <a:prstGeom prst="rect">
            <a:avLst/>
          </a:prstGeom>
          <a:noFill/>
        </p:spPr>
        <p:txBody>
          <a:bodyPr wrap="square" rtlCol="0">
            <a:spAutoFit/>
          </a:bodyPr>
          <a:lstStyle/>
          <a:p>
            <a:r>
              <a:rPr lang="en-US" sz="2400">
                <a:latin typeface="Arial" pitchFamily="34" charset="0"/>
                <a:cs typeface="Arial" pitchFamily="34" charset="0"/>
              </a:rPr>
              <a:t>s</a:t>
            </a:r>
            <a:r>
              <a:rPr lang="en-US" sz="2400">
                <a:solidFill>
                  <a:srgbClr val="FF0000"/>
                </a:solidFill>
                <a:latin typeface="Arial" pitchFamily="34" charset="0"/>
                <a:cs typeface="Arial" pitchFamily="34" charset="0"/>
              </a:rPr>
              <a:t>u</a:t>
            </a:r>
            <a:r>
              <a:rPr lang="en-US" sz="2400">
                <a:latin typeface="Arial" pitchFamily="34" charset="0"/>
                <a:cs typeface="Arial" pitchFamily="34" charset="0"/>
              </a:rPr>
              <a:t>bject</a:t>
            </a:r>
            <a:endParaRPr lang="en-US" sz="2400" dirty="0">
              <a:latin typeface="Arial" pitchFamily="34" charset="0"/>
              <a:cs typeface="Arial" pitchFamily="34" charset="0"/>
            </a:endParaRPr>
          </a:p>
        </p:txBody>
      </p:sp>
      <p:sp>
        <p:nvSpPr>
          <p:cNvPr id="34" name="TextBox 33">
            <a:extLst>
              <a:ext uri="{FF2B5EF4-FFF2-40B4-BE49-F238E27FC236}">
                <a16:creationId xmlns:a16="http://schemas.microsoft.com/office/drawing/2014/main" id="{A603DED4-23E9-4747-81FC-D800CB72DA18}"/>
              </a:ext>
            </a:extLst>
          </p:cNvPr>
          <p:cNvSpPr txBox="1"/>
          <p:nvPr/>
        </p:nvSpPr>
        <p:spPr>
          <a:xfrm>
            <a:off x="5711180" y="3694102"/>
            <a:ext cx="1426041" cy="461665"/>
          </a:xfrm>
          <a:prstGeom prst="rect">
            <a:avLst/>
          </a:prstGeom>
          <a:noFill/>
        </p:spPr>
        <p:txBody>
          <a:bodyPr wrap="square" rtlCol="0">
            <a:spAutoFit/>
          </a:bodyPr>
          <a:lstStyle/>
          <a:p>
            <a:r>
              <a:rPr lang="en-US" sz="2400">
                <a:latin typeface="Arial" pitchFamily="34" charset="0"/>
                <a:cs typeface="Arial" pitchFamily="34" charset="0"/>
              </a:rPr>
              <a:t>st</a:t>
            </a:r>
            <a:r>
              <a:rPr lang="en-US" sz="2400">
                <a:solidFill>
                  <a:srgbClr val="FF0000"/>
                </a:solidFill>
                <a:latin typeface="Arial" pitchFamily="34" charset="0"/>
                <a:cs typeface="Arial" pitchFamily="34" charset="0"/>
              </a:rPr>
              <a:t>u</a:t>
            </a:r>
            <a:r>
              <a:rPr lang="en-US" sz="2400">
                <a:latin typeface="Arial" pitchFamily="34" charset="0"/>
                <a:cs typeface="Arial" pitchFamily="34" charset="0"/>
              </a:rPr>
              <a:t>dy</a:t>
            </a:r>
            <a:endParaRPr lang="en-US" sz="2400" dirty="0">
              <a:latin typeface="Arial" pitchFamily="34" charset="0"/>
              <a:cs typeface="Arial" pitchFamily="34" charset="0"/>
            </a:endParaRPr>
          </a:p>
        </p:txBody>
      </p:sp>
      <p:sp>
        <p:nvSpPr>
          <p:cNvPr id="35" name="TextBox 34">
            <a:extLst>
              <a:ext uri="{FF2B5EF4-FFF2-40B4-BE49-F238E27FC236}">
                <a16:creationId xmlns:a16="http://schemas.microsoft.com/office/drawing/2014/main" id="{FE394D01-89A6-4CCC-B2D8-9967CCFF224E}"/>
              </a:ext>
            </a:extLst>
          </p:cNvPr>
          <p:cNvSpPr txBox="1"/>
          <p:nvPr/>
        </p:nvSpPr>
        <p:spPr>
          <a:xfrm>
            <a:off x="5711180" y="4143784"/>
            <a:ext cx="1279079" cy="461665"/>
          </a:xfrm>
          <a:prstGeom prst="rect">
            <a:avLst/>
          </a:prstGeom>
          <a:noFill/>
        </p:spPr>
        <p:txBody>
          <a:bodyPr wrap="square" rtlCol="0">
            <a:spAutoFit/>
          </a:bodyPr>
          <a:lstStyle/>
          <a:p>
            <a:r>
              <a:rPr lang="en-US" sz="2400">
                <a:latin typeface="Arial" pitchFamily="34" charset="0"/>
                <a:cs typeface="Arial" pitchFamily="34" charset="0"/>
              </a:rPr>
              <a:t>M</a:t>
            </a:r>
            <a:r>
              <a:rPr lang="en-US" sz="2400">
                <a:solidFill>
                  <a:srgbClr val="FF0000"/>
                </a:solidFill>
                <a:latin typeface="Arial" pitchFamily="34" charset="0"/>
                <a:cs typeface="Arial" pitchFamily="34" charset="0"/>
              </a:rPr>
              <a:t>o</a:t>
            </a:r>
            <a:r>
              <a:rPr lang="en-US" sz="2400">
                <a:latin typeface="Arial" pitchFamily="34" charset="0"/>
                <a:cs typeface="Arial" pitchFamily="34" charset="0"/>
              </a:rPr>
              <a:t>nday</a:t>
            </a:r>
            <a:endParaRPr lang="en-US" sz="2400" dirty="0">
              <a:latin typeface="Arial" pitchFamily="34" charset="0"/>
              <a:cs typeface="Arial" pitchFamily="34" charset="0"/>
            </a:endParaRPr>
          </a:p>
        </p:txBody>
      </p:sp>
      <p:sp>
        <p:nvSpPr>
          <p:cNvPr id="36" name="TextBox 35">
            <a:extLst>
              <a:ext uri="{FF2B5EF4-FFF2-40B4-BE49-F238E27FC236}">
                <a16:creationId xmlns:a16="http://schemas.microsoft.com/office/drawing/2014/main" id="{88AA07E9-C842-426B-B925-195247E54DB6}"/>
              </a:ext>
            </a:extLst>
          </p:cNvPr>
          <p:cNvSpPr txBox="1"/>
          <p:nvPr/>
        </p:nvSpPr>
        <p:spPr>
          <a:xfrm>
            <a:off x="2362083" y="4127635"/>
            <a:ext cx="1082496" cy="461665"/>
          </a:xfrm>
          <a:prstGeom prst="rect">
            <a:avLst/>
          </a:prstGeom>
          <a:noFill/>
        </p:spPr>
        <p:txBody>
          <a:bodyPr wrap="square" rtlCol="0">
            <a:spAutoFit/>
          </a:bodyPr>
          <a:lstStyle/>
          <a:p>
            <a:r>
              <a:rPr lang="en-US" sz="2400">
                <a:latin typeface="Arial" pitchFamily="34" charset="0"/>
                <a:cs typeface="Arial" pitchFamily="34" charset="0"/>
              </a:rPr>
              <a:t>c</a:t>
            </a:r>
            <a:r>
              <a:rPr lang="en-US" sz="2400">
                <a:solidFill>
                  <a:srgbClr val="FF0000"/>
                </a:solidFill>
                <a:latin typeface="Arial" pitchFamily="34" charset="0"/>
                <a:cs typeface="Arial" pitchFamily="34" charset="0"/>
              </a:rPr>
              <a:t>ar</a:t>
            </a:r>
            <a:r>
              <a:rPr lang="en-US" sz="2400">
                <a:latin typeface="Arial" pitchFamily="34" charset="0"/>
                <a:cs typeface="Arial" pitchFamily="34" charset="0"/>
              </a:rPr>
              <a:t>ton</a:t>
            </a:r>
            <a:endParaRPr lang="en-US" sz="2400" dirty="0">
              <a:latin typeface="Arial" pitchFamily="34" charset="0"/>
              <a:cs typeface="Arial" pitchFamily="34" charset="0"/>
            </a:endParaRPr>
          </a:p>
        </p:txBody>
      </p:sp>
      <p:sp>
        <p:nvSpPr>
          <p:cNvPr id="37" name="TextBox 36">
            <a:extLst>
              <a:ext uri="{FF2B5EF4-FFF2-40B4-BE49-F238E27FC236}">
                <a16:creationId xmlns:a16="http://schemas.microsoft.com/office/drawing/2014/main" id="{C8D49F80-5C94-4BE2-A45E-4625EEBFEA67}"/>
              </a:ext>
            </a:extLst>
          </p:cNvPr>
          <p:cNvSpPr txBox="1"/>
          <p:nvPr/>
        </p:nvSpPr>
        <p:spPr>
          <a:xfrm>
            <a:off x="5711180" y="4549305"/>
            <a:ext cx="1632858" cy="461665"/>
          </a:xfrm>
          <a:prstGeom prst="rect">
            <a:avLst/>
          </a:prstGeom>
          <a:noFill/>
        </p:spPr>
        <p:txBody>
          <a:bodyPr wrap="square" rtlCol="0">
            <a:spAutoFit/>
          </a:bodyPr>
          <a:lstStyle/>
          <a:p>
            <a:r>
              <a:rPr lang="en-US" sz="2400">
                <a:latin typeface="Arial" pitchFamily="34" charset="0"/>
                <a:cs typeface="Arial" pitchFamily="34" charset="0"/>
              </a:rPr>
              <a:t>c</a:t>
            </a:r>
            <a:r>
              <a:rPr lang="en-US" sz="2400">
                <a:solidFill>
                  <a:srgbClr val="FF0000"/>
                </a:solidFill>
                <a:latin typeface="Arial" pitchFamily="34" charset="0"/>
                <a:cs typeface="Arial" pitchFamily="34" charset="0"/>
              </a:rPr>
              <a:t>o</a:t>
            </a:r>
            <a:r>
              <a:rPr lang="en-US" sz="2400">
                <a:latin typeface="Arial" pitchFamily="34" charset="0"/>
                <a:cs typeface="Arial" pitchFamily="34" charset="0"/>
              </a:rPr>
              <a:t>mpass</a:t>
            </a:r>
            <a:endParaRPr lang="en-US" sz="2400" dirty="0">
              <a:latin typeface="Arial" pitchFamily="34" charset="0"/>
              <a:cs typeface="Arial" pitchFamily="34" charset="0"/>
            </a:endParaRPr>
          </a:p>
        </p:txBody>
      </p:sp>
      <p:sp>
        <p:nvSpPr>
          <p:cNvPr id="47" name="TextBox 46">
            <a:extLst>
              <a:ext uri="{FF2B5EF4-FFF2-40B4-BE49-F238E27FC236}">
                <a16:creationId xmlns:a16="http://schemas.microsoft.com/office/drawing/2014/main" id="{627682B1-1C7B-4B8D-BE52-D4E08704CE58}"/>
              </a:ext>
            </a:extLst>
          </p:cNvPr>
          <p:cNvSpPr txBox="1"/>
          <p:nvPr/>
        </p:nvSpPr>
        <p:spPr>
          <a:xfrm>
            <a:off x="2362083" y="4549306"/>
            <a:ext cx="1426041" cy="461665"/>
          </a:xfrm>
          <a:prstGeom prst="rect">
            <a:avLst/>
          </a:prstGeom>
          <a:noFill/>
        </p:spPr>
        <p:txBody>
          <a:bodyPr wrap="square" rtlCol="0">
            <a:spAutoFit/>
          </a:bodyPr>
          <a:lstStyle/>
          <a:p>
            <a:r>
              <a:rPr lang="en-US" sz="2400">
                <a:latin typeface="Arial" pitchFamily="34" charset="0"/>
                <a:cs typeface="Arial" pitchFamily="34" charset="0"/>
              </a:rPr>
              <a:t>cl</a:t>
            </a:r>
            <a:r>
              <a:rPr lang="en-US" sz="2400">
                <a:solidFill>
                  <a:srgbClr val="FF0000"/>
                </a:solidFill>
                <a:latin typeface="Arial" pitchFamily="34" charset="0"/>
                <a:cs typeface="Arial" pitchFamily="34" charset="0"/>
              </a:rPr>
              <a:t>a</a:t>
            </a:r>
            <a:r>
              <a:rPr lang="en-US" sz="2400">
                <a:latin typeface="Arial" pitchFamily="34" charset="0"/>
                <a:cs typeface="Arial" pitchFamily="34" charset="0"/>
              </a:rPr>
              <a:t>ss</a:t>
            </a:r>
            <a:endParaRPr lang="en-US" sz="2400" dirty="0">
              <a:latin typeface="Arial" pitchFamily="34" charset="0"/>
              <a:cs typeface="Arial" pitchFamily="34" charset="0"/>
            </a:endParaRPr>
          </a:p>
        </p:txBody>
      </p:sp>
      <p:grpSp>
        <p:nvGrpSpPr>
          <p:cNvPr id="19" name="Group 18"/>
          <p:cNvGrpSpPr/>
          <p:nvPr/>
        </p:nvGrpSpPr>
        <p:grpSpPr>
          <a:xfrm>
            <a:off x="1247367" y="2482441"/>
            <a:ext cx="6662070" cy="2647406"/>
            <a:chOff x="1240959" y="3799111"/>
            <a:chExt cx="6662070" cy="2647406"/>
          </a:xfrm>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itchFamily="34" charset="0"/>
                <a:cs typeface="Arial" pitchFamily="34" charset="0"/>
              </a:endParaRPr>
            </a:p>
          </p:txBody>
        </p:sp>
      </p:grpSp>
      <p:sp>
        <p:nvSpPr>
          <p:cNvPr id="45" name="Rectangle 44"/>
          <p:cNvSpPr/>
          <p:nvPr/>
        </p:nvSpPr>
        <p:spPr>
          <a:xfrm>
            <a:off x="2661100" y="2493319"/>
            <a:ext cx="696023" cy="461665"/>
          </a:xfrm>
          <a:prstGeom prst="rect">
            <a:avLst/>
          </a:prstGeom>
        </p:spPr>
        <p:txBody>
          <a:bodyPr wrap="none">
            <a:spAutoFit/>
          </a:bodyPr>
          <a:lstStyle/>
          <a:p>
            <a:pPr algn="ctr"/>
            <a:r>
              <a:rPr lang="en-US" sz="2400">
                <a:latin typeface="Arial" pitchFamily="34" charset="0"/>
                <a:cs typeface="Arial" pitchFamily="34" charset="0"/>
              </a:rPr>
              <a:t>/ɑ:/ </a:t>
            </a:r>
          </a:p>
        </p:txBody>
      </p:sp>
      <p:sp>
        <p:nvSpPr>
          <p:cNvPr id="46" name="Rectangle 45"/>
          <p:cNvSpPr/>
          <p:nvPr/>
        </p:nvSpPr>
        <p:spPr>
          <a:xfrm>
            <a:off x="6085898" y="2473115"/>
            <a:ext cx="508473" cy="461665"/>
          </a:xfrm>
          <a:prstGeom prst="rect">
            <a:avLst/>
          </a:prstGeom>
        </p:spPr>
        <p:txBody>
          <a:bodyPr wrap="none">
            <a:spAutoFit/>
          </a:bodyPr>
          <a:lstStyle/>
          <a:p>
            <a:pPr algn="ctr"/>
            <a:r>
              <a:rPr lang="en-US" sz="2400">
                <a:latin typeface="Arial" pitchFamily="34" charset="0"/>
                <a:cs typeface="Arial" pitchFamily="34" charset="0"/>
              </a:rPr>
              <a:t>/ʌ/</a:t>
            </a:r>
          </a:p>
        </p:txBody>
      </p:sp>
      <p:sp>
        <p:nvSpPr>
          <p:cNvPr id="48" name="Oval 47"/>
          <p:cNvSpPr>
            <a:spLocks noChangeAspect="1"/>
          </p:cNvSpPr>
          <p:nvPr/>
        </p:nvSpPr>
        <p:spPr>
          <a:xfrm>
            <a:off x="1320007" y="2553416"/>
            <a:ext cx="363978" cy="36576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Arial" pitchFamily="34" charset="0"/>
                <a:cs typeface="Arial" pitchFamily="34" charset="0"/>
              </a:rPr>
              <a:t>1</a:t>
            </a:r>
          </a:p>
        </p:txBody>
      </p:sp>
      <p:sp>
        <p:nvSpPr>
          <p:cNvPr id="49" name="Oval 48"/>
          <p:cNvSpPr>
            <a:spLocks noChangeAspect="1"/>
          </p:cNvSpPr>
          <p:nvPr/>
        </p:nvSpPr>
        <p:spPr>
          <a:xfrm>
            <a:off x="4691537" y="2553416"/>
            <a:ext cx="363978" cy="36576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itchFamily="34" charset="0"/>
                <a:cs typeface="Arial" pitchFamily="34" charset="0"/>
              </a:rPr>
              <a:t>2</a:t>
            </a:r>
          </a:p>
        </p:txBody>
      </p:sp>
      <p:sp>
        <p:nvSpPr>
          <p:cNvPr id="27" name="Rounded Rectangle 26"/>
          <p:cNvSpPr>
            <a:spLocks noChangeAspect="1"/>
          </p:cNvSpPr>
          <p:nvPr/>
        </p:nvSpPr>
        <p:spPr>
          <a:xfrm>
            <a:off x="580746" y="170286"/>
            <a:ext cx="457200" cy="4572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4</a:t>
            </a:r>
          </a:p>
        </p:txBody>
      </p:sp>
      <p:pic>
        <p:nvPicPr>
          <p:cNvPr id="3" name="B1_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44038" y="735706"/>
            <a:ext cx="609600" cy="609600"/>
          </a:xfrm>
          <a:prstGeom prst="rect">
            <a:avLst/>
          </a:prstGeom>
        </p:spPr>
      </p:pic>
    </p:spTree>
    <p:extLst>
      <p:ext uri="{BB962C8B-B14F-4D97-AF65-F5344CB8AC3E}">
        <p14:creationId xmlns:p14="http://schemas.microsoft.com/office/powerpoint/2010/main" val="178300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60983" fill="hold"/>
                                        <p:tgtEl>
                                          <p:spTgt spid="3"/>
                                        </p:tgtEl>
                                      </p:cBhvr>
                                    </p:cmd>
                                  </p:childTnLst>
                                </p:cTn>
                              </p:par>
                            </p:childTnLst>
                          </p:cTn>
                        </p:par>
                      </p:childTnLst>
                    </p:cTn>
                  </p:par>
                </p:childTnLst>
              </p:cTn>
              <p:nextCondLst>
                <p:cond evt="onClick" delay="0">
                  <p:tgtEl>
                    <p:spTgt spid="3"/>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26" grpId="0"/>
      <p:bldP spid="31" grpId="0"/>
      <p:bldP spid="32" grpId="0"/>
      <p:bldP spid="34" grpId="0"/>
      <p:bldP spid="35" grpId="0"/>
      <p:bldP spid="36" grpId="0"/>
      <p:bldP spid="37"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 y="138671"/>
            <a:ext cx="8229600" cy="1384995"/>
          </a:xfrm>
          <a:prstGeom prst="rect">
            <a:avLst/>
          </a:prstGeom>
          <a:noFill/>
        </p:spPr>
        <p:txBody>
          <a:bodyPr wrap="square" rtlCol="0">
            <a:spAutoFit/>
          </a:bodyPr>
          <a:lstStyle/>
          <a:p>
            <a:pPr marL="574675" indent="-574675"/>
            <a:r>
              <a:rPr lang="en-US" sz="2400" b="1" dirty="0">
                <a:effectLst>
                  <a:glow rad="88900">
                    <a:schemeClr val="bg1"/>
                  </a:glow>
                </a:effectLst>
                <a:latin typeface="Arial" panose="020B0604020202020204" pitchFamily="34" charset="0"/>
                <a:cs typeface="Arial" panose="020B0604020202020204" pitchFamily="34" charset="0"/>
              </a:rPr>
              <a:t>	</a:t>
            </a:r>
            <a:r>
              <a:rPr lang="en-US" sz="28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890711" y="1439891"/>
            <a:ext cx="474830" cy="461665"/>
          </a:xfrm>
          <a:prstGeom prst="rect">
            <a:avLst/>
          </a:prstGeom>
          <a:noFill/>
        </p:spPr>
        <p:txBody>
          <a:bodyPr wrap="square" rtlCol="0">
            <a:spAutoFit/>
          </a:bodyPr>
          <a:lstStyle/>
          <a:p>
            <a:r>
              <a:rPr lang="en-US" sz="2400" b="1" dirty="0">
                <a:solidFill>
                  <a:srgbClr val="0070C0"/>
                </a:solidFill>
                <a:latin typeface="Arial" pitchFamily="34" charset="0"/>
                <a:cs typeface="Arial" pitchFamily="34" charset="0"/>
              </a:rPr>
              <a:t>1.</a:t>
            </a:r>
          </a:p>
        </p:txBody>
      </p:sp>
      <p:sp>
        <p:nvSpPr>
          <p:cNvPr id="17" name="TextBox 16"/>
          <p:cNvSpPr txBox="1"/>
          <p:nvPr/>
        </p:nvSpPr>
        <p:spPr>
          <a:xfrm>
            <a:off x="1365541" y="1431238"/>
            <a:ext cx="6186303" cy="461665"/>
          </a:xfrm>
          <a:prstGeom prst="rect">
            <a:avLst/>
          </a:prstGeom>
          <a:noFill/>
        </p:spPr>
        <p:txBody>
          <a:bodyPr wrap="square" rtlCol="0">
            <a:spAutoFit/>
          </a:bodyPr>
          <a:lstStyle/>
          <a:p>
            <a:r>
              <a:rPr lang="en-US" sz="2400" dirty="0">
                <a:latin typeface="Arial" pitchFamily="34" charset="0"/>
                <a:cs typeface="Arial" pitchFamily="34" charset="0"/>
              </a:rPr>
              <a:t>My brother has a new compass.</a:t>
            </a:r>
          </a:p>
        </p:txBody>
      </p:sp>
      <p:sp>
        <p:nvSpPr>
          <p:cNvPr id="18" name="TextBox 17"/>
          <p:cNvSpPr txBox="1"/>
          <p:nvPr/>
        </p:nvSpPr>
        <p:spPr>
          <a:xfrm>
            <a:off x="895379" y="2527403"/>
            <a:ext cx="474830" cy="461665"/>
          </a:xfrm>
          <a:prstGeom prst="rect">
            <a:avLst/>
          </a:prstGeom>
          <a:noFill/>
        </p:spPr>
        <p:txBody>
          <a:bodyPr wrap="square" rtlCol="0">
            <a:spAutoFit/>
          </a:bodyPr>
          <a:lstStyle/>
          <a:p>
            <a:r>
              <a:rPr lang="en-US" sz="2400" b="1" dirty="0">
                <a:solidFill>
                  <a:srgbClr val="0070C0"/>
                </a:solidFill>
                <a:latin typeface="Arial" pitchFamily="34" charset="0"/>
                <a:cs typeface="Arial" pitchFamily="34" charset="0"/>
              </a:rPr>
              <a:t>2.</a:t>
            </a:r>
          </a:p>
        </p:txBody>
      </p:sp>
      <p:sp>
        <p:nvSpPr>
          <p:cNvPr id="19" name="TextBox 18"/>
          <p:cNvSpPr txBox="1"/>
          <p:nvPr/>
        </p:nvSpPr>
        <p:spPr>
          <a:xfrm>
            <a:off x="1344771" y="2479538"/>
            <a:ext cx="6186303" cy="461665"/>
          </a:xfrm>
          <a:prstGeom prst="rect">
            <a:avLst/>
          </a:prstGeom>
          <a:noFill/>
        </p:spPr>
        <p:txBody>
          <a:bodyPr wrap="square" rtlCol="0">
            <a:spAutoFit/>
          </a:bodyPr>
          <a:lstStyle/>
          <a:p>
            <a:r>
              <a:rPr lang="en-US" sz="2400" dirty="0">
                <a:latin typeface="Arial" pitchFamily="34" charset="0"/>
                <a:cs typeface="Arial" pitchFamily="34" charset="0"/>
              </a:rPr>
              <a:t> Our classroom is large.</a:t>
            </a:r>
          </a:p>
        </p:txBody>
      </p:sp>
      <p:sp>
        <p:nvSpPr>
          <p:cNvPr id="20" name="TextBox 19"/>
          <p:cNvSpPr txBox="1"/>
          <p:nvPr/>
        </p:nvSpPr>
        <p:spPr>
          <a:xfrm>
            <a:off x="890711" y="3579153"/>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3.</a:t>
            </a:r>
          </a:p>
        </p:txBody>
      </p:sp>
      <p:sp>
        <p:nvSpPr>
          <p:cNvPr id="21" name="TextBox 20"/>
          <p:cNvSpPr txBox="1"/>
          <p:nvPr/>
        </p:nvSpPr>
        <p:spPr>
          <a:xfrm>
            <a:off x="1359044" y="3564255"/>
            <a:ext cx="6186303" cy="461665"/>
          </a:xfrm>
          <a:prstGeom prst="rect">
            <a:avLst/>
          </a:prstGeom>
          <a:noFill/>
        </p:spPr>
        <p:txBody>
          <a:bodyPr wrap="square" rtlCol="0">
            <a:spAutoFit/>
          </a:bodyPr>
          <a:lstStyle/>
          <a:p>
            <a:r>
              <a:rPr lang="en-US" sz="2400" dirty="0">
                <a:latin typeface="Arial" pitchFamily="34" charset="0"/>
                <a:cs typeface="Arial" pitchFamily="34" charset="0"/>
              </a:rPr>
              <a:t> They look smart on their first day at school.</a:t>
            </a:r>
          </a:p>
        </p:txBody>
      </p:sp>
      <p:sp>
        <p:nvSpPr>
          <p:cNvPr id="22" name="TextBox 21"/>
          <p:cNvSpPr txBox="1"/>
          <p:nvPr/>
        </p:nvSpPr>
        <p:spPr>
          <a:xfrm>
            <a:off x="890711" y="4688858"/>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4.</a:t>
            </a:r>
          </a:p>
        </p:txBody>
      </p:sp>
      <p:sp>
        <p:nvSpPr>
          <p:cNvPr id="23" name="TextBox 22"/>
          <p:cNvSpPr txBox="1"/>
          <p:nvPr/>
        </p:nvSpPr>
        <p:spPr>
          <a:xfrm>
            <a:off x="1359043" y="4688858"/>
            <a:ext cx="6186303" cy="461665"/>
          </a:xfrm>
          <a:prstGeom prst="rect">
            <a:avLst/>
          </a:prstGeom>
          <a:noFill/>
        </p:spPr>
        <p:txBody>
          <a:bodyPr wrap="square" rtlCol="0">
            <a:spAutoFit/>
          </a:bodyPr>
          <a:lstStyle/>
          <a:p>
            <a:r>
              <a:rPr lang="en-US" sz="2400" dirty="0">
                <a:latin typeface="Arial" pitchFamily="34" charset="0"/>
                <a:cs typeface="Arial" pitchFamily="34" charset="0"/>
              </a:rPr>
              <a:t> The art lesson starts at nine o’clock.</a:t>
            </a:r>
          </a:p>
        </p:txBody>
      </p:sp>
      <p:sp>
        <p:nvSpPr>
          <p:cNvPr id="32" name="TextBox 31"/>
          <p:cNvSpPr txBox="1"/>
          <p:nvPr/>
        </p:nvSpPr>
        <p:spPr>
          <a:xfrm>
            <a:off x="890711" y="5807588"/>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5.</a:t>
            </a:r>
          </a:p>
        </p:txBody>
      </p:sp>
      <p:sp>
        <p:nvSpPr>
          <p:cNvPr id="33" name="TextBox 32"/>
          <p:cNvSpPr txBox="1"/>
          <p:nvPr/>
        </p:nvSpPr>
        <p:spPr>
          <a:xfrm>
            <a:off x="1344770" y="5807588"/>
            <a:ext cx="6186303" cy="461665"/>
          </a:xfrm>
          <a:prstGeom prst="rect">
            <a:avLst/>
          </a:prstGeom>
          <a:noFill/>
        </p:spPr>
        <p:txBody>
          <a:bodyPr wrap="square" rtlCol="0">
            <a:spAutoFit/>
          </a:bodyPr>
          <a:lstStyle/>
          <a:p>
            <a:r>
              <a:rPr lang="en-US" sz="2400" dirty="0">
                <a:latin typeface="Arial" pitchFamily="34" charset="0"/>
                <a:cs typeface="Arial" pitchFamily="34" charset="0"/>
              </a:rPr>
              <a:t> He goes out to have lunch every Sunday.</a:t>
            </a:r>
          </a:p>
        </p:txBody>
      </p:sp>
      <p:sp>
        <p:nvSpPr>
          <p:cNvPr id="5" name="TextBox 4">
            <a:extLst>
              <a:ext uri="{FF2B5EF4-FFF2-40B4-BE49-F238E27FC236}">
                <a16:creationId xmlns:a16="http://schemas.microsoft.com/office/drawing/2014/main" id="{01E481F6-47E8-4135-902C-815484B55D26}"/>
              </a:ext>
            </a:extLst>
          </p:cNvPr>
          <p:cNvSpPr txBox="1"/>
          <p:nvPr/>
        </p:nvSpPr>
        <p:spPr>
          <a:xfrm>
            <a:off x="2400508" y="3035810"/>
            <a:ext cx="671260" cy="510778"/>
          </a:xfrm>
          <a:prstGeom prst="roundRect">
            <a:avLst/>
          </a:prstGeom>
          <a:solidFill>
            <a:srgbClr val="00B050"/>
          </a:solidFill>
        </p:spPr>
        <p:txBody>
          <a:bodyPr wrap="none" rtlCol="0">
            <a:spAutoFit/>
          </a:bodyPr>
          <a:lstStyle/>
          <a:p>
            <a:r>
              <a:rPr lang="en-US" sz="2400" b="1" dirty="0">
                <a:solidFill>
                  <a:schemeClr val="bg1"/>
                </a:solidFill>
                <a:latin typeface="Arial" pitchFamily="34" charset="0"/>
                <a:cs typeface="Arial" pitchFamily="34" charset="0"/>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2075816" y="1957056"/>
            <a:ext cx="571899" cy="510778"/>
          </a:xfrm>
          <a:prstGeom prst="roundRect">
            <a:avLst/>
          </a:prstGeom>
          <a:solidFill>
            <a:srgbClr val="00B050"/>
          </a:solidFill>
          <a:effectLst/>
        </p:spPr>
        <p:txBody>
          <a:bodyPr wrap="none" rtlCol="0">
            <a:spAutoFit/>
          </a:bodyPr>
          <a:lstStyle/>
          <a:p>
            <a:r>
              <a:rPr lang="en-US" sz="2400" b="1">
                <a:solidFill>
                  <a:schemeClr val="bg1"/>
                </a:solidFill>
                <a:latin typeface="Arial" pitchFamily="34" charset="0"/>
                <a:cs typeface="Arial" pitchFamily="34" charset="0"/>
              </a:rPr>
              <a:t>/ʌ/</a:t>
            </a:r>
            <a:endParaRPr lang="en-US" sz="2400" b="1" dirty="0">
              <a:solidFill>
                <a:schemeClr val="bg1"/>
              </a:solidFill>
              <a:latin typeface="Arial" pitchFamily="34" charset="0"/>
              <a:cs typeface="Arial" pitchFamily="34" charset="0"/>
            </a:endParaRPr>
          </a:p>
        </p:txBody>
      </p:sp>
      <p:sp>
        <p:nvSpPr>
          <p:cNvPr id="25" name="TextBox 24">
            <a:extLst>
              <a:ext uri="{FF2B5EF4-FFF2-40B4-BE49-F238E27FC236}">
                <a16:creationId xmlns:a16="http://schemas.microsoft.com/office/drawing/2014/main" id="{F44D3C86-1A70-4057-9AE1-6947A464FB06}"/>
              </a:ext>
            </a:extLst>
          </p:cNvPr>
          <p:cNvSpPr txBox="1"/>
          <p:nvPr/>
        </p:nvSpPr>
        <p:spPr>
          <a:xfrm>
            <a:off x="3732116" y="3026905"/>
            <a:ext cx="671260" cy="510778"/>
          </a:xfrm>
          <a:prstGeom prst="roundRect">
            <a:avLst/>
          </a:prstGeom>
          <a:solidFill>
            <a:srgbClr val="00B050"/>
          </a:solidFill>
        </p:spPr>
        <p:txBody>
          <a:bodyPr wrap="none" rtlCol="0">
            <a:spAutoFit/>
          </a:bodyPr>
          <a:lstStyle/>
          <a:p>
            <a:r>
              <a:rPr lang="en-US" sz="2400" b="1" dirty="0">
                <a:solidFill>
                  <a:schemeClr val="bg1"/>
                </a:solidFill>
                <a:latin typeface="Arial" pitchFamily="34" charset="0"/>
                <a:cs typeface="Arial" pitchFamily="34" charset="0"/>
              </a:rPr>
              <a:t>/a:/</a:t>
            </a:r>
          </a:p>
        </p:txBody>
      </p:sp>
      <p:sp>
        <p:nvSpPr>
          <p:cNvPr id="26" name="TextBox 25">
            <a:extLst>
              <a:ext uri="{FF2B5EF4-FFF2-40B4-BE49-F238E27FC236}">
                <a16:creationId xmlns:a16="http://schemas.microsoft.com/office/drawing/2014/main" id="{EA643089-6B04-4774-A77D-94C0569BCA00}"/>
              </a:ext>
            </a:extLst>
          </p:cNvPr>
          <p:cNvSpPr txBox="1"/>
          <p:nvPr/>
        </p:nvSpPr>
        <p:spPr>
          <a:xfrm>
            <a:off x="4701713" y="1957056"/>
            <a:ext cx="571899" cy="510778"/>
          </a:xfrm>
          <a:prstGeom prst="roundRect">
            <a:avLst/>
          </a:prstGeom>
          <a:solidFill>
            <a:srgbClr val="00B050"/>
          </a:solidFill>
          <a:effectLst/>
        </p:spPr>
        <p:txBody>
          <a:bodyPr wrap="none" rtlCol="0">
            <a:spAutoFit/>
          </a:bodyPr>
          <a:lstStyle/>
          <a:p>
            <a:r>
              <a:rPr lang="en-US" sz="2400" b="1">
                <a:solidFill>
                  <a:schemeClr val="bg1"/>
                </a:solidFill>
                <a:latin typeface="Arial" pitchFamily="34" charset="0"/>
                <a:cs typeface="Arial" pitchFamily="34" charset="0"/>
              </a:rPr>
              <a:t>/ʌ/</a:t>
            </a:r>
            <a:endParaRPr lang="en-US" sz="2400" b="1" dirty="0">
              <a:solidFill>
                <a:schemeClr val="bg1"/>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76268F62-0FE7-4FD0-8105-4E852DD4C3AB}"/>
              </a:ext>
            </a:extLst>
          </p:cNvPr>
          <p:cNvSpPr txBox="1"/>
          <p:nvPr/>
        </p:nvSpPr>
        <p:spPr>
          <a:xfrm>
            <a:off x="2929476" y="4071298"/>
            <a:ext cx="671260" cy="510778"/>
          </a:xfrm>
          <a:prstGeom prst="roundRect">
            <a:avLst/>
          </a:prstGeom>
          <a:solidFill>
            <a:srgbClr val="00B050"/>
          </a:solidFill>
        </p:spPr>
        <p:txBody>
          <a:bodyPr wrap="none" rtlCol="0">
            <a:spAutoFit/>
          </a:bodyPr>
          <a:lstStyle/>
          <a:p>
            <a:r>
              <a:rPr lang="en-US" sz="2400" b="1" dirty="0">
                <a:solidFill>
                  <a:schemeClr val="bg1"/>
                </a:solidFill>
                <a:latin typeface="Arial" pitchFamily="34" charset="0"/>
                <a:cs typeface="Arial" pitchFamily="34" charset="0"/>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1913476" y="5250456"/>
            <a:ext cx="671260" cy="510778"/>
          </a:xfrm>
          <a:prstGeom prst="roundRect">
            <a:avLst/>
          </a:prstGeom>
          <a:solidFill>
            <a:srgbClr val="00B050"/>
          </a:solidFill>
        </p:spPr>
        <p:txBody>
          <a:bodyPr wrap="none" rtlCol="0">
            <a:spAutoFit/>
          </a:bodyPr>
          <a:lstStyle/>
          <a:p>
            <a:r>
              <a:rPr lang="en-US" sz="2400" b="1" dirty="0">
                <a:solidFill>
                  <a:schemeClr val="bg1"/>
                </a:solidFill>
                <a:latin typeface="Arial" pitchFamily="34" charset="0"/>
                <a:cs typeface="Arial" pitchFamily="34" charset="0"/>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3435436" y="5250456"/>
            <a:ext cx="671260" cy="510778"/>
          </a:xfrm>
          <a:prstGeom prst="roundRect">
            <a:avLst/>
          </a:prstGeom>
          <a:solidFill>
            <a:srgbClr val="00B050"/>
          </a:solidFill>
        </p:spPr>
        <p:txBody>
          <a:bodyPr wrap="none" rtlCol="0">
            <a:spAutoFit/>
          </a:bodyPr>
          <a:lstStyle/>
          <a:p>
            <a:r>
              <a:rPr lang="en-US" sz="2400" b="1" dirty="0">
                <a:solidFill>
                  <a:schemeClr val="bg1"/>
                </a:solidFill>
                <a:latin typeface="Arial" pitchFamily="34" charset="0"/>
                <a:cs typeface="Arial" pitchFamily="34" charset="0"/>
              </a:rPr>
              <a:t>/a:/</a:t>
            </a:r>
          </a:p>
        </p:txBody>
      </p:sp>
      <p:sp>
        <p:nvSpPr>
          <p:cNvPr id="30" name="TextBox 29">
            <a:extLst>
              <a:ext uri="{FF2B5EF4-FFF2-40B4-BE49-F238E27FC236}">
                <a16:creationId xmlns:a16="http://schemas.microsoft.com/office/drawing/2014/main" id="{64A4BCDA-565A-4114-B85E-7D661EC4B9CD}"/>
              </a:ext>
            </a:extLst>
          </p:cNvPr>
          <p:cNvSpPr txBox="1"/>
          <p:nvPr/>
        </p:nvSpPr>
        <p:spPr>
          <a:xfrm>
            <a:off x="4290696" y="6331607"/>
            <a:ext cx="571899" cy="510778"/>
          </a:xfrm>
          <a:prstGeom prst="roundRect">
            <a:avLst/>
          </a:prstGeom>
          <a:solidFill>
            <a:srgbClr val="00B050"/>
          </a:solidFill>
          <a:effectLst/>
        </p:spPr>
        <p:txBody>
          <a:bodyPr wrap="none" rtlCol="0">
            <a:spAutoFit/>
          </a:bodyPr>
          <a:lstStyle/>
          <a:p>
            <a:r>
              <a:rPr lang="en-US" sz="2400" b="1">
                <a:solidFill>
                  <a:schemeClr val="bg1"/>
                </a:solidFill>
                <a:latin typeface="Arial" pitchFamily="34" charset="0"/>
                <a:cs typeface="Arial" pitchFamily="34" charset="0"/>
              </a:rPr>
              <a:t>/ʌ/</a:t>
            </a:r>
            <a:endParaRPr lang="en-US" sz="2400" b="1" dirty="0">
              <a:solidFill>
                <a:schemeClr val="bg1"/>
              </a:solidFill>
              <a:latin typeface="Arial" pitchFamily="34" charset="0"/>
              <a:cs typeface="Arial" pitchFamily="34" charset="0"/>
            </a:endParaRPr>
          </a:p>
        </p:txBody>
      </p:sp>
      <p:sp>
        <p:nvSpPr>
          <p:cNvPr id="31" name="TextBox 30">
            <a:extLst>
              <a:ext uri="{FF2B5EF4-FFF2-40B4-BE49-F238E27FC236}">
                <a16:creationId xmlns:a16="http://schemas.microsoft.com/office/drawing/2014/main" id="{9A77AF18-A2D4-4820-B451-98AB77B36362}"/>
              </a:ext>
            </a:extLst>
          </p:cNvPr>
          <p:cNvSpPr txBox="1"/>
          <p:nvPr/>
        </p:nvSpPr>
        <p:spPr>
          <a:xfrm>
            <a:off x="5975390" y="6331607"/>
            <a:ext cx="571899" cy="510778"/>
          </a:xfrm>
          <a:prstGeom prst="roundRect">
            <a:avLst/>
          </a:prstGeom>
          <a:solidFill>
            <a:srgbClr val="00B050"/>
          </a:solidFill>
          <a:effectLst/>
        </p:spPr>
        <p:txBody>
          <a:bodyPr wrap="none" rtlCol="0">
            <a:spAutoFit/>
          </a:bodyPr>
          <a:lstStyle/>
          <a:p>
            <a:r>
              <a:rPr lang="en-US" sz="2400" b="1">
                <a:solidFill>
                  <a:schemeClr val="bg1"/>
                </a:solidFill>
                <a:latin typeface="Arial" pitchFamily="34" charset="0"/>
                <a:cs typeface="Arial" pitchFamily="34" charset="0"/>
              </a:rPr>
              <a:t>/ʌ/</a:t>
            </a:r>
            <a:endParaRPr lang="en-US" sz="2400" b="1" dirty="0">
              <a:solidFill>
                <a:schemeClr val="bg1"/>
              </a:solidFill>
              <a:latin typeface="Arial" pitchFamily="34" charset="0"/>
              <a:cs typeface="Arial" pitchFamily="34" charset="0"/>
            </a:endParaRP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1955757" y="1848396"/>
            <a:ext cx="10058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4450997" y="1850756"/>
            <a:ext cx="11887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2075816" y="2917948"/>
            <a:ext cx="13716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3772756" y="2932304"/>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2888836" y="3961676"/>
            <a:ext cx="8229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2038460" y="5109883"/>
            <a:ext cx="457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3437256" y="5109883"/>
            <a:ext cx="8229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4222062" y="6243096"/>
            <a:ext cx="8229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5907554" y="6238389"/>
            <a:ext cx="9144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a:spLocks noChangeAspect="1"/>
          </p:cNvSpPr>
          <p:nvPr/>
        </p:nvSpPr>
        <p:spPr>
          <a:xfrm>
            <a:off x="580746" y="170286"/>
            <a:ext cx="457200" cy="4572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5</a:t>
            </a:r>
          </a:p>
        </p:txBody>
      </p:sp>
      <p:pic>
        <p:nvPicPr>
          <p:cNvPr id="3" name="B1_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96200" y="697559"/>
            <a:ext cx="609600" cy="609600"/>
          </a:xfrm>
          <a:prstGeom prst="rect">
            <a:avLst/>
          </a:prstGeom>
        </p:spPr>
      </p:pic>
    </p:spTree>
    <p:extLst>
      <p:ext uri="{BB962C8B-B14F-4D97-AF65-F5344CB8AC3E}">
        <p14:creationId xmlns:p14="http://schemas.microsoft.com/office/powerpoint/2010/main" val="338287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75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75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75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left)">
                                      <p:cBhvr>
                                        <p:cTn id="47" dur="75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75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75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left)">
                                      <p:cBhvr>
                                        <p:cTn id="77" dur="75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left)">
                                      <p:cBhvr>
                                        <p:cTn id="87" dur="75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3"/>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69521" fill="hold"/>
                                        <p:tgtEl>
                                          <p:spTgt spid="3"/>
                                        </p:tgtEl>
                                      </p:cBhvr>
                                    </p:cmd>
                                  </p:childTnLst>
                                </p:cTn>
                              </p:par>
                            </p:childTnLst>
                          </p:cTn>
                        </p:par>
                      </p:childTnLst>
                    </p:cTn>
                  </p:par>
                </p:childTnLst>
              </p:cTn>
              <p:nextCondLst>
                <p:cond evt="onClick" delay="0">
                  <p:tgtEl>
                    <p:spTgt spid="3"/>
                  </p:tgtEl>
                </p:cond>
              </p:nextCondLst>
            </p:seq>
            <p:audio>
              <p:cMediaNode vol="80000">
                <p:cTn id="98" fill="hold" display="0">
                  <p:stCondLst>
                    <p:cond delay="indefinite"/>
                  </p:stCondLst>
                  <p:endCondLst>
                    <p:cond evt="onStopAudio" delay="0">
                      <p:tgtEl>
                        <p:sldTgt/>
                      </p:tgtEl>
                    </p:cond>
                  </p:endCondLst>
                </p:cTn>
                <p:tgtEl>
                  <p:spTgt spid="3"/>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97667" y="1789109"/>
            <a:ext cx="7863840" cy="461665"/>
          </a:xfrm>
          <a:prstGeom prst="rect">
            <a:avLst/>
          </a:prstGeom>
          <a:noFill/>
        </p:spPr>
        <p:txBody>
          <a:bodyPr wrap="square" rtlCol="0">
            <a:spAutoFit/>
          </a:bodyPr>
          <a:lstStyle/>
          <a:p>
            <a:r>
              <a:rPr lang="en-US" sz="2400" b="1" dirty="0">
                <a:latin typeface="Arial" pitchFamily="34" charset="0"/>
                <a:cs typeface="Arial" panose="020B0604020202020204" pitchFamily="34" charset="0"/>
              </a:rPr>
              <a:t>Listen and repeat the words.</a:t>
            </a:r>
          </a:p>
        </p:txBody>
      </p:sp>
      <p:sp>
        <p:nvSpPr>
          <p:cNvPr id="14" name="TextBox 13"/>
          <p:cNvSpPr txBox="1"/>
          <p:nvPr/>
        </p:nvSpPr>
        <p:spPr>
          <a:xfrm>
            <a:off x="1097667" y="2356479"/>
            <a:ext cx="7863840" cy="830997"/>
          </a:xfrm>
          <a:prstGeom prst="rect">
            <a:avLst/>
          </a:prstGeom>
          <a:noFill/>
        </p:spPr>
        <p:txBody>
          <a:bodyPr wrap="square" rtlCol="0">
            <a:spAutoFit/>
          </a:bodyPr>
          <a:lstStyle/>
          <a:p>
            <a:r>
              <a:rPr lang="en-US" sz="2400" b="1" dirty="0">
                <a:latin typeface="Arial" pitchFamily="34" charset="0"/>
                <a:cs typeface="Arial" panose="020B0604020202020204" pitchFamily="34" charset="0"/>
              </a:rPr>
              <a:t>Work in pairs. Put the words in </a:t>
            </a:r>
            <a:r>
              <a:rPr lang="en-US" sz="2400" b="1" dirty="0">
                <a:solidFill>
                  <a:srgbClr val="F16649"/>
                </a:solidFill>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in the correct columns.</a:t>
            </a:r>
          </a:p>
        </p:txBody>
      </p:sp>
      <p:sp>
        <p:nvSpPr>
          <p:cNvPr id="15" name="TextBox 14"/>
          <p:cNvSpPr txBox="1"/>
          <p:nvPr/>
        </p:nvSpPr>
        <p:spPr>
          <a:xfrm>
            <a:off x="1097667" y="3293181"/>
            <a:ext cx="7863840" cy="461665"/>
          </a:xfrm>
          <a:prstGeom prst="rect">
            <a:avLst/>
          </a:prstGeom>
          <a:noFill/>
        </p:spPr>
        <p:txBody>
          <a:bodyPr wrap="square" rtlCol="0">
            <a:spAutoFit/>
          </a:bodyPr>
          <a:lstStyle/>
          <a:p>
            <a:r>
              <a:rPr lang="en-US" sz="2400" b="1" dirty="0">
                <a:latin typeface="Arial" pitchFamily="34" charset="0"/>
                <a:cs typeface="Arial" panose="020B0604020202020204" pitchFamily="34" charset="0"/>
              </a:rPr>
              <a:t>Put one of these words in each blank.</a:t>
            </a:r>
          </a:p>
        </p:txBody>
      </p:sp>
      <p:sp>
        <p:nvSpPr>
          <p:cNvPr id="16" name="TextBox 15"/>
          <p:cNvSpPr txBox="1"/>
          <p:nvPr/>
        </p:nvSpPr>
        <p:spPr>
          <a:xfrm>
            <a:off x="1097667" y="4489476"/>
            <a:ext cx="7863840" cy="830997"/>
          </a:xfrm>
          <a:prstGeom prst="rect">
            <a:avLst/>
          </a:prstGeom>
          <a:noFill/>
        </p:spPr>
        <p:txBody>
          <a:bodyPr wrap="square" rtlCol="0">
            <a:spAutoFit/>
          </a:bodyPr>
          <a:lstStyle/>
          <a:p>
            <a:r>
              <a:rPr lang="en-US" sz="2400" b="1" dirty="0">
                <a:latin typeface="Arial" pitchFamily="34" charset="0"/>
                <a:cs typeface="Arial" panose="020B0604020202020204" pitchFamily="34" charset="0"/>
              </a:rPr>
              <a:t>Listen and repeat. Pay attention to the sounds /ɑ:/ and /ʌ/.</a:t>
            </a:r>
          </a:p>
        </p:txBody>
      </p:sp>
      <p:sp>
        <p:nvSpPr>
          <p:cNvPr id="18" name="TextBox 17"/>
          <p:cNvSpPr txBox="1"/>
          <p:nvPr/>
        </p:nvSpPr>
        <p:spPr>
          <a:xfrm>
            <a:off x="1097667" y="5426180"/>
            <a:ext cx="7863840" cy="830997"/>
          </a:xfrm>
          <a:prstGeom prst="rect">
            <a:avLst/>
          </a:prstGeom>
          <a:noFill/>
        </p:spPr>
        <p:txBody>
          <a:bodyPr wrap="square" rtlCol="0">
            <a:spAutoFit/>
          </a:bodyPr>
          <a:lstStyle/>
          <a:p>
            <a:r>
              <a:rPr lang="en-US" sz="2400" b="1" dirty="0">
                <a:latin typeface="Arial" pitchFamily="34" charset="0"/>
                <a:cs typeface="Arial" panose="020B0604020202020204" pitchFamily="34" charset="0"/>
              </a:rPr>
              <a:t>Listen and repeat. Then listen again and underline the words with the sounds /ɑ:/ and /ʌ/.</a:t>
            </a:r>
          </a:p>
        </p:txBody>
      </p:sp>
      <p:sp>
        <p:nvSpPr>
          <p:cNvPr id="2" name="TextBox 1"/>
          <p:cNvSpPr txBox="1"/>
          <p:nvPr/>
        </p:nvSpPr>
        <p:spPr>
          <a:xfrm>
            <a:off x="894135" y="1160184"/>
            <a:ext cx="2734827" cy="523220"/>
          </a:xfrm>
          <a:prstGeom prst="rect">
            <a:avLst/>
          </a:prstGeom>
          <a:noFill/>
        </p:spPr>
        <p:txBody>
          <a:bodyPr wrap="square" rtlCol="0">
            <a:spAutoFit/>
          </a:bodyPr>
          <a:lstStyle/>
          <a:p>
            <a:r>
              <a:rPr lang="en-US" sz="2800" b="1" dirty="0">
                <a:solidFill>
                  <a:srgbClr val="0FB7BD"/>
                </a:solidFill>
                <a:latin typeface="Arial" pitchFamily="34" charset="0"/>
                <a:cs typeface="Arial" pitchFamily="34" charset="0"/>
              </a:rPr>
              <a:t>Vocabulary</a:t>
            </a:r>
          </a:p>
        </p:txBody>
      </p:sp>
      <p:sp>
        <p:nvSpPr>
          <p:cNvPr id="19" name="TextBox 18"/>
          <p:cNvSpPr txBox="1"/>
          <p:nvPr/>
        </p:nvSpPr>
        <p:spPr>
          <a:xfrm>
            <a:off x="894135" y="3860551"/>
            <a:ext cx="8229600" cy="523220"/>
          </a:xfrm>
          <a:prstGeom prst="rect">
            <a:avLst/>
          </a:prstGeom>
          <a:noFill/>
        </p:spPr>
        <p:txBody>
          <a:bodyPr wrap="square" rtlCol="0">
            <a:spAutoFit/>
          </a:bodyPr>
          <a:lstStyle/>
          <a:p>
            <a:r>
              <a:rPr lang="en-US" sz="2800" b="1" dirty="0">
                <a:solidFill>
                  <a:srgbClr val="0FB7BD"/>
                </a:solidFill>
                <a:latin typeface="Arial" pitchFamily="34" charset="0"/>
                <a:cs typeface="Arial" pitchFamily="34" charset="0"/>
              </a:rPr>
              <a:t>Pronunciation</a:t>
            </a:r>
          </a:p>
        </p:txBody>
      </p:sp>
      <p:sp>
        <p:nvSpPr>
          <p:cNvPr id="3" name="Rectangle 2"/>
          <p:cNvSpPr/>
          <p:nvPr/>
        </p:nvSpPr>
        <p:spPr>
          <a:xfrm>
            <a:off x="3475177" y="3898608"/>
            <a:ext cx="1721155" cy="461665"/>
          </a:xfrm>
          <a:prstGeom prst="rect">
            <a:avLst/>
          </a:prstGeom>
        </p:spPr>
        <p:txBody>
          <a:bodyPr wrap="square">
            <a:spAutoFit/>
          </a:bodyPr>
          <a:lstStyle/>
          <a:p>
            <a:r>
              <a:rPr lang="en-US" sz="2400" b="1" dirty="0">
                <a:solidFill>
                  <a:schemeClr val="accent6">
                    <a:lumMod val="75000"/>
                  </a:schemeClr>
                </a:solidFill>
                <a:latin typeface="Arial" pitchFamily="34" charset="0"/>
                <a:cs typeface="Arial" pitchFamily="34" charset="0"/>
              </a:rPr>
              <a:t>/ɑ:/ and /ʌ/</a:t>
            </a:r>
          </a:p>
        </p:txBody>
      </p:sp>
      <p:sp>
        <p:nvSpPr>
          <p:cNvPr id="23" name="Oval 22"/>
          <p:cNvSpPr>
            <a:spLocks noChangeAspect="1"/>
          </p:cNvSpPr>
          <p:nvPr/>
        </p:nvSpPr>
        <p:spPr>
          <a:xfrm>
            <a:off x="731907" y="1806848"/>
            <a:ext cx="365760" cy="3657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1</a:t>
            </a:r>
          </a:p>
        </p:txBody>
      </p:sp>
      <p:sp>
        <p:nvSpPr>
          <p:cNvPr id="24" name="Oval 23"/>
          <p:cNvSpPr>
            <a:spLocks noChangeAspect="1"/>
          </p:cNvSpPr>
          <p:nvPr/>
        </p:nvSpPr>
        <p:spPr>
          <a:xfrm>
            <a:off x="731907" y="2411401"/>
            <a:ext cx="365760" cy="3657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2</a:t>
            </a:r>
          </a:p>
        </p:txBody>
      </p:sp>
      <p:sp>
        <p:nvSpPr>
          <p:cNvPr id="25" name="Oval 24"/>
          <p:cNvSpPr>
            <a:spLocks noChangeAspect="1"/>
          </p:cNvSpPr>
          <p:nvPr/>
        </p:nvSpPr>
        <p:spPr>
          <a:xfrm>
            <a:off x="731907" y="3383327"/>
            <a:ext cx="365760" cy="3657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3</a:t>
            </a:r>
          </a:p>
        </p:txBody>
      </p:sp>
      <p:sp>
        <p:nvSpPr>
          <p:cNvPr id="26" name="Oval 25"/>
          <p:cNvSpPr>
            <a:spLocks noChangeAspect="1"/>
          </p:cNvSpPr>
          <p:nvPr/>
        </p:nvSpPr>
        <p:spPr>
          <a:xfrm>
            <a:off x="731907" y="4558473"/>
            <a:ext cx="365760" cy="3657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4</a:t>
            </a:r>
          </a:p>
        </p:txBody>
      </p:sp>
      <p:sp>
        <p:nvSpPr>
          <p:cNvPr id="27" name="Oval 26"/>
          <p:cNvSpPr>
            <a:spLocks noChangeAspect="1"/>
          </p:cNvSpPr>
          <p:nvPr/>
        </p:nvSpPr>
        <p:spPr>
          <a:xfrm>
            <a:off x="731907" y="5495707"/>
            <a:ext cx="365760" cy="36576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5</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986" y="69686"/>
            <a:ext cx="4176100" cy="91352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1" y="156858"/>
            <a:ext cx="961782" cy="777611"/>
          </a:xfrm>
          <a:prstGeom prst="rect">
            <a:avLst/>
          </a:prstGeom>
        </p:spPr>
      </p:pic>
    </p:spTree>
    <p:extLst>
      <p:ext uri="{BB962C8B-B14F-4D97-AF65-F5344CB8AC3E}">
        <p14:creationId xmlns:p14="http://schemas.microsoft.com/office/powerpoint/2010/main" val="27336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2" grpId="0"/>
      <p:bldP spid="19" grpId="0"/>
      <p:bldP spid="3" grpId="0"/>
      <p:bldP spid="23" grpId="0" animBg="1"/>
      <p:bldP spid="24"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14392" y="1714049"/>
            <a:ext cx="7863840" cy="424731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nSpc>
                <a:spcPts val="5400"/>
              </a:lnSpc>
            </a:pPr>
            <a:r>
              <a:rPr lang="en-US" sz="2400" dirty="0">
                <a:solidFill>
                  <a:schemeClr val="tx1"/>
                </a:solidFill>
                <a:latin typeface="Arial" pitchFamily="34" charset="0"/>
                <a:cs typeface="Arial" pitchFamily="34" charset="0"/>
              </a:rPr>
              <a:t>Hi, everybody! I am </a:t>
            </a:r>
            <a:r>
              <a:rPr lang="en-US" sz="2400" dirty="0" err="1">
                <a:solidFill>
                  <a:schemeClr val="tx1"/>
                </a:solidFill>
                <a:latin typeface="Arial" pitchFamily="34" charset="0"/>
                <a:cs typeface="Arial" pitchFamily="34" charset="0"/>
              </a:rPr>
              <a:t>Huy</a:t>
            </a:r>
            <a:r>
              <a:rPr lang="en-US" sz="2400" dirty="0">
                <a:solidFill>
                  <a:schemeClr val="tx1"/>
                </a:solidFill>
                <a:latin typeface="Arial" pitchFamily="34" charset="0"/>
                <a:cs typeface="Arial" pitchFamily="34" charset="0"/>
              </a:rPr>
              <a:t>. I </a:t>
            </a:r>
            <a:r>
              <a:rPr lang="en-US" sz="2400" u="sng" dirty="0">
                <a:solidFill>
                  <a:schemeClr val="tx1"/>
                </a:solidFill>
                <a:latin typeface="Arial" pitchFamily="34" charset="0"/>
                <a:cs typeface="Arial" pitchFamily="34" charset="0"/>
              </a:rPr>
              <a:t>study</a:t>
            </a:r>
            <a:r>
              <a:rPr lang="en-US" sz="2400" dirty="0">
                <a:solidFill>
                  <a:schemeClr val="tx1"/>
                </a:solidFill>
                <a:latin typeface="Arial" pitchFamily="34" charset="0"/>
                <a:cs typeface="Arial" pitchFamily="34" charset="0"/>
              </a:rPr>
              <a:t> at Tran Hung Dao Secondary School. At school I have many subjects: English, </a:t>
            </a:r>
            <a:r>
              <a:rPr lang="en-US" sz="2400" dirty="0" err="1">
                <a:solidFill>
                  <a:schemeClr val="tx1"/>
                </a:solidFill>
                <a:latin typeface="Arial" pitchFamily="34" charset="0"/>
                <a:cs typeface="Arial" pitchFamily="34" charset="0"/>
              </a:rPr>
              <a:t>Maths</a:t>
            </a:r>
            <a:r>
              <a:rPr lang="en-US" sz="2400" dirty="0">
                <a:solidFill>
                  <a:schemeClr val="tx1"/>
                </a:solidFill>
                <a:latin typeface="Arial" pitchFamily="34" charset="0"/>
                <a:cs typeface="Arial" pitchFamily="34" charset="0"/>
              </a:rPr>
              <a:t>, Physics, History, Science and Music. I love English and I study English well. I have English on Monday, Wednesday and Friday. When I have free time, I usually play football with my friends.</a:t>
            </a:r>
          </a:p>
        </p:txBody>
      </p:sp>
      <p:sp>
        <p:nvSpPr>
          <p:cNvPr id="4" name="Rectangle 3"/>
          <p:cNvSpPr/>
          <p:nvPr/>
        </p:nvSpPr>
        <p:spPr>
          <a:xfrm>
            <a:off x="914392" y="906135"/>
            <a:ext cx="7863840" cy="1107996"/>
          </a:xfrm>
          <a:prstGeom prst="rect">
            <a:avLst/>
          </a:prstGeom>
        </p:spPr>
        <p:txBody>
          <a:bodyPr wrap="square">
            <a:spAutoFit/>
          </a:bodyPr>
          <a:lstStyle/>
          <a:p>
            <a:r>
              <a:rPr lang="en-US" sz="2400" b="1" dirty="0">
                <a:solidFill>
                  <a:prstClr val="black"/>
                </a:solidFill>
                <a:latin typeface="Arial" pitchFamily="34" charset="0"/>
                <a:cs typeface="Arial" pitchFamily="34" charset="0"/>
              </a:rPr>
              <a:t>Write sentences about yourself using some verbs above. </a:t>
            </a:r>
            <a:br>
              <a:rPr lang="en-US" sz="2700" b="1" dirty="0">
                <a:solidFill>
                  <a:prstClr val="black"/>
                </a:solidFill>
                <a:latin typeface="Arial" pitchFamily="34" charset="0"/>
                <a:cs typeface="Arial" pitchFamily="34" charset="0"/>
              </a:rPr>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17" y="228600"/>
            <a:ext cx="2530475"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9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GB" b="1" dirty="0">
                <a:solidFill>
                  <a:srgbClr val="C00000"/>
                </a:solidFill>
              </a:rPr>
              <a:t>Homework</a:t>
            </a:r>
            <a:endParaRPr lang="en-GB" b="1" i="0" u="none" strike="noStrike" baseline="0" dirty="0">
              <a:solidFill>
                <a:srgbClr val="C00000"/>
              </a:solidFill>
            </a:endParaRPr>
          </a:p>
        </p:txBody>
      </p:sp>
      <p:sp>
        <p:nvSpPr>
          <p:cNvPr id="3" name="Text Placeholder 2"/>
          <p:cNvSpPr>
            <a:spLocks noGrp="1"/>
          </p:cNvSpPr>
          <p:nvPr>
            <p:ph type="body" idx="1"/>
          </p:nvPr>
        </p:nvSpPr>
        <p:spPr/>
        <p:txBody>
          <a:bodyPr/>
          <a:lstStyle/>
          <a:p>
            <a:pPr marL="285750" lvl="1" algn="just">
              <a:spcBef>
                <a:spcPts val="600"/>
              </a:spcBef>
              <a:spcAft>
                <a:spcPts val="600"/>
              </a:spcAft>
              <a:buClr>
                <a:srgbClr val="00B0F0"/>
              </a:buClr>
              <a:buFont typeface="Arial" pitchFamily="34" charset="0"/>
              <a:buChar char="•"/>
            </a:pPr>
            <a:r>
              <a:rPr lang="en-US" dirty="0" err="1">
                <a:latin typeface="Arial" pitchFamily="34" charset="0"/>
                <a:cs typeface="Arial" pitchFamily="34" charset="0"/>
              </a:rPr>
              <a:t>Practise</a:t>
            </a:r>
            <a:r>
              <a:rPr lang="en-US" dirty="0">
                <a:latin typeface="Arial" pitchFamily="34" charset="0"/>
                <a:cs typeface="Arial" pitchFamily="34" charset="0"/>
              </a:rPr>
              <a:t> saying words that have sounds </a:t>
            </a:r>
            <a:r>
              <a:rPr lang="en-GB" b="1" i="1" dirty="0">
                <a:solidFill>
                  <a:srgbClr val="DA0000"/>
                </a:solidFill>
                <a:latin typeface="Arial" pitchFamily="34" charset="0"/>
                <a:ea typeface="Calibri"/>
                <a:cs typeface="Arial" pitchFamily="34" charset="0"/>
              </a:rPr>
              <a:t>/</a:t>
            </a:r>
            <a:r>
              <a:rPr lang="en-GB" dirty="0" err="1">
                <a:solidFill>
                  <a:srgbClr val="C00000"/>
                </a:solidFill>
                <a:latin typeface="Arial" pitchFamily="34" charset="0"/>
                <a:cs typeface="Arial" pitchFamily="34" charset="0"/>
              </a:rPr>
              <a:t>əʊ</a:t>
            </a:r>
            <a:r>
              <a:rPr lang="en-GB" b="1" i="1" dirty="0">
                <a:solidFill>
                  <a:srgbClr val="DA0000"/>
                </a:solidFill>
                <a:latin typeface="Arial" pitchFamily="34" charset="0"/>
                <a:ea typeface="Calibri"/>
                <a:cs typeface="Arial" pitchFamily="34" charset="0"/>
              </a:rPr>
              <a:t>/  </a:t>
            </a:r>
            <a:r>
              <a:rPr lang="en-GB" dirty="0">
                <a:solidFill>
                  <a:srgbClr val="000000"/>
                </a:solidFill>
                <a:latin typeface="Arial" pitchFamily="34" charset="0"/>
                <a:ea typeface="Calibri"/>
                <a:cs typeface="Arial" pitchFamily="34" charset="0"/>
              </a:rPr>
              <a:t>and</a:t>
            </a:r>
            <a:r>
              <a:rPr lang="en-GB" b="1" dirty="0">
                <a:solidFill>
                  <a:srgbClr val="000000"/>
                </a:solidFill>
                <a:latin typeface="Arial" pitchFamily="34" charset="0"/>
                <a:ea typeface="Calibri"/>
                <a:cs typeface="Arial" pitchFamily="34" charset="0"/>
              </a:rPr>
              <a:t> </a:t>
            </a:r>
            <a:r>
              <a:rPr lang="en-GB" b="1" i="1" dirty="0">
                <a:solidFill>
                  <a:srgbClr val="DA0000"/>
                </a:solidFill>
                <a:latin typeface="Arial" pitchFamily="34" charset="0"/>
                <a:ea typeface="Calibri"/>
                <a:cs typeface="Arial" pitchFamily="34" charset="0"/>
              </a:rPr>
              <a:t>/</a:t>
            </a:r>
            <a:r>
              <a:rPr lang="en-GB" dirty="0">
                <a:solidFill>
                  <a:srgbClr val="C00000"/>
                </a:solidFill>
                <a:latin typeface="Arial" pitchFamily="34" charset="0"/>
                <a:cs typeface="Arial" pitchFamily="34" charset="0"/>
              </a:rPr>
              <a:t>ʌ</a:t>
            </a:r>
            <a:r>
              <a:rPr lang="en-GB" b="1" i="1" dirty="0">
                <a:solidFill>
                  <a:srgbClr val="DA0000"/>
                </a:solidFill>
                <a:latin typeface="Arial" pitchFamily="34" charset="0"/>
                <a:ea typeface="Calibri"/>
                <a:cs typeface="Arial" pitchFamily="34" charset="0"/>
              </a:rPr>
              <a:t>/ </a:t>
            </a:r>
          </a:p>
          <a:p>
            <a:pPr marL="285750" lvl="1" algn="just">
              <a:spcBef>
                <a:spcPts val="600"/>
              </a:spcBef>
              <a:spcAft>
                <a:spcPts val="600"/>
              </a:spcAft>
              <a:buClr>
                <a:srgbClr val="00B0F0"/>
              </a:buClr>
              <a:buFont typeface="Arial" pitchFamily="34" charset="0"/>
              <a:buChar char="•"/>
            </a:pPr>
            <a:r>
              <a:rPr lang="en-US" dirty="0">
                <a:latin typeface="Arial" pitchFamily="34" charset="0"/>
                <a:cs typeface="Arial" pitchFamily="34" charset="0"/>
              </a:rPr>
              <a:t>Rewrite all the sentences in WRITE-IT-UP at home.</a:t>
            </a:r>
          </a:p>
          <a:p>
            <a:pPr marL="285750" lvl="1" algn="just">
              <a:spcBef>
                <a:spcPts val="600"/>
              </a:spcBef>
              <a:spcAft>
                <a:spcPts val="600"/>
              </a:spcAft>
              <a:buClr>
                <a:srgbClr val="00B0F0"/>
              </a:buClr>
              <a:buFont typeface="Arial" pitchFamily="34" charset="0"/>
              <a:buChar char="•"/>
            </a:pPr>
            <a:r>
              <a:rPr lang="en-US" dirty="0">
                <a:latin typeface="Arial" pitchFamily="34" charset="0"/>
                <a:cs typeface="Arial" pitchFamily="34" charset="0"/>
              </a:rPr>
              <a:t>Prepare the next lesson: </a:t>
            </a:r>
            <a:r>
              <a:rPr lang="en-US" dirty="0">
                <a:solidFill>
                  <a:srgbClr val="C00000"/>
                </a:solidFill>
                <a:latin typeface="Arial" pitchFamily="34" charset="0"/>
                <a:cs typeface="Arial" pitchFamily="34" charset="0"/>
              </a:rPr>
              <a:t>A closer look 2</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251" y="457200"/>
            <a:ext cx="91440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7212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906"/>
            <a:ext cx="8229600" cy="822960"/>
          </a:xfrm>
        </p:spPr>
        <p:txBody>
          <a:bodyPr>
            <a:normAutofit/>
          </a:bodyPr>
          <a:lstStyle/>
          <a:p>
            <a:r>
              <a:rPr lang="en-GB" b="1" dirty="0">
                <a:solidFill>
                  <a:srgbClr val="DA0000"/>
                </a:solidFill>
                <a:latin typeface="Arial"/>
                <a:ea typeface="Calibri"/>
                <a:cs typeface="Times New Roman"/>
              </a:rPr>
              <a:t>Pronunciation</a:t>
            </a:r>
            <a:endParaRPr lang="en-GB" dirty="0"/>
          </a:p>
        </p:txBody>
      </p:sp>
      <p:sp>
        <p:nvSpPr>
          <p:cNvPr id="3" name="Text Placeholder 2"/>
          <p:cNvSpPr>
            <a:spLocks noGrp="1"/>
          </p:cNvSpPr>
          <p:nvPr>
            <p:ph type="body" idx="1"/>
          </p:nvPr>
        </p:nvSpPr>
        <p:spPr>
          <a:xfrm>
            <a:off x="353964" y="990600"/>
            <a:ext cx="8458200" cy="5135563"/>
          </a:xfrm>
        </p:spPr>
        <p:txBody>
          <a:bodyPr>
            <a:normAutofit/>
          </a:bodyPr>
          <a:lstStyle/>
          <a:p>
            <a:pPr marL="0" indent="0">
              <a:spcAft>
                <a:spcPts val="0"/>
              </a:spcAft>
              <a:buNone/>
            </a:pPr>
            <a:r>
              <a:rPr lang="en-GB" sz="2400" b="1" i="1" dirty="0">
                <a:solidFill>
                  <a:srgbClr val="DA0000"/>
                </a:solidFill>
                <a:latin typeface="Arial" pitchFamily="34" charset="0"/>
                <a:ea typeface="Calibri"/>
                <a:cs typeface="Arial" pitchFamily="34" charset="0"/>
              </a:rPr>
              <a:t>/</a:t>
            </a:r>
            <a:r>
              <a:rPr lang="en-GB" sz="2400" b="1" dirty="0" err="1">
                <a:solidFill>
                  <a:srgbClr val="C00000"/>
                </a:solidFill>
                <a:latin typeface="Arial" pitchFamily="34" charset="0"/>
                <a:cs typeface="Arial" pitchFamily="34" charset="0"/>
              </a:rPr>
              <a:t>əʊ</a:t>
            </a:r>
            <a:r>
              <a:rPr lang="en-GB" sz="2400" b="1" i="1" dirty="0">
                <a:solidFill>
                  <a:srgbClr val="DA0000"/>
                </a:solidFill>
                <a:latin typeface="Arial" pitchFamily="34" charset="0"/>
                <a:ea typeface="Calibri"/>
                <a:cs typeface="Arial" pitchFamily="34" charset="0"/>
              </a:rPr>
              <a:t>/</a:t>
            </a:r>
            <a:endParaRPr lang="en-GB" sz="2400" b="1" dirty="0">
              <a:latin typeface="Arial" pitchFamily="34" charset="0"/>
              <a:ea typeface="Calibri"/>
              <a:cs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04800"/>
            <a:ext cx="5492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TRACK 2 E6 UNIT 1 LESSON 2-One Minute English - How to Pronounce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529" y="1558413"/>
            <a:ext cx="7303770" cy="4114800"/>
          </a:xfrm>
          <a:prstGeom prst="rect">
            <a:avLst/>
          </a:prstGeom>
        </p:spPr>
      </p:pic>
    </p:spTree>
    <p:extLst>
      <p:ext uri="{BB962C8B-B14F-4D97-AF65-F5344CB8AC3E}">
        <p14:creationId xmlns:p14="http://schemas.microsoft.com/office/powerpoint/2010/main" val="17729908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5"/>
                </p:tgtEl>
              </p:cMediaNode>
            </p:vide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2456" y="4449661"/>
            <a:ext cx="215988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2264" y="4449661"/>
            <a:ext cx="3540266" cy="2286000"/>
          </a:xfrm>
          <a:prstGeom prst="rect">
            <a:avLst/>
          </a:prstGeom>
        </p:spPr>
      </p:pic>
      <p:pic>
        <p:nvPicPr>
          <p:cNvPr id="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8452" y="4541101"/>
            <a:ext cx="1707890"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45806" y="4129621"/>
            <a:ext cx="3433182"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75138" y="1318936"/>
            <a:ext cx="2310248" cy="461665"/>
          </a:xfrm>
          <a:prstGeom prst="rect">
            <a:avLst/>
          </a:prstGeom>
        </p:spPr>
        <p:txBody>
          <a:bodyPr wrap="none">
            <a:spAutoFit/>
          </a:bodyPr>
          <a:lstStyle/>
          <a:p>
            <a:pPr marL="342900" indent="-342900">
              <a:buClr>
                <a:srgbClr val="0070C0"/>
              </a:buClr>
              <a:buFont typeface="Arial" panose="020B0604020202020204" pitchFamily="34" charset="0"/>
              <a:buChar char="•"/>
            </a:pPr>
            <a:r>
              <a:rPr lang="en-GB" sz="2400" b="1" dirty="0">
                <a:solidFill>
                  <a:srgbClr val="FF0000"/>
                </a:solidFill>
                <a:latin typeface="Arial" panose="020B0604020202020204" pitchFamily="34" charset="0"/>
                <a:cs typeface="Arial" panose="020B0604020202020204" pitchFamily="34" charset="0"/>
              </a:rPr>
              <a:t>‘</a:t>
            </a:r>
            <a:r>
              <a:rPr lang="en-GB" sz="2400" dirty="0">
                <a:solidFill>
                  <a:prstClr val="black"/>
                </a:solidFill>
                <a:latin typeface="Arial" panose="020B0604020202020204" pitchFamily="34" charset="0"/>
                <a:cs typeface="Arial" panose="020B0604020202020204" pitchFamily="34" charset="0"/>
              </a:rPr>
              <a:t>exercise (n) </a:t>
            </a:r>
          </a:p>
        </p:txBody>
      </p:sp>
      <p:sp>
        <p:nvSpPr>
          <p:cNvPr id="14" name="Rectangle 13"/>
          <p:cNvSpPr/>
          <p:nvPr/>
        </p:nvSpPr>
        <p:spPr>
          <a:xfrm>
            <a:off x="4609888" y="1318936"/>
            <a:ext cx="1109599" cy="461665"/>
          </a:xfrm>
          <a:prstGeom prst="rect">
            <a:avLst/>
          </a:prstGeom>
        </p:spPr>
        <p:txBody>
          <a:bodyPr wrap="none">
            <a:spAutoFit/>
          </a:bodyPr>
          <a:lstStyle/>
          <a:p>
            <a:pPr>
              <a:spcBef>
                <a:spcPts val="400"/>
              </a:spcBef>
              <a:spcAft>
                <a:spcPts val="400"/>
              </a:spcAft>
            </a:pPr>
            <a:r>
              <a:rPr lang="en-US" sz="2400" dirty="0" err="1">
                <a:solidFill>
                  <a:prstClr val="black"/>
                </a:solidFill>
                <a:latin typeface="Arial" panose="020B0604020202020204" pitchFamily="34" charset="0"/>
                <a:cs typeface="Arial" panose="020B0604020202020204" pitchFamily="34" charset="0"/>
              </a:rPr>
              <a:t>bài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tập</a:t>
            </a:r>
            <a:endParaRPr lang="vi-VN" sz="2400" dirty="0">
              <a:solidFill>
                <a:prstClr val="black"/>
              </a:solidFill>
              <a:cs typeface="Arial" panose="020B0604020202020204" pitchFamily="34" charset="0"/>
            </a:endParaRPr>
          </a:p>
        </p:txBody>
      </p:sp>
      <p:sp>
        <p:nvSpPr>
          <p:cNvPr id="15" name="Rectangle 14"/>
          <p:cNvSpPr/>
          <p:nvPr/>
        </p:nvSpPr>
        <p:spPr>
          <a:xfrm>
            <a:off x="675138" y="1875127"/>
            <a:ext cx="2129109" cy="461665"/>
          </a:xfrm>
          <a:prstGeom prst="rect">
            <a:avLst/>
          </a:prstGeom>
        </p:spPr>
        <p:txBody>
          <a:bodyPr wrap="none">
            <a:spAutoFit/>
          </a:bodyPr>
          <a:lstStyle/>
          <a:p>
            <a:pPr marL="342900" indent="-342900">
              <a:buClr>
                <a:srgbClr val="0070C0"/>
              </a:buClr>
              <a:buFont typeface="Arial" panose="020B0604020202020204" pitchFamily="34" charset="0"/>
              <a:buChar char="•"/>
            </a:pPr>
            <a:r>
              <a:rPr lang="en-US" sz="2400" b="1" dirty="0">
                <a:solidFill>
                  <a:srgbClr val="FF0000"/>
                </a:solidFill>
                <a:cs typeface="Times New Roman" pitchFamily="18" charset="0"/>
              </a:rPr>
              <a:t>‘</a:t>
            </a:r>
            <a:r>
              <a:rPr lang="en-US" sz="2400" dirty="0">
                <a:solidFill>
                  <a:prstClr val="black"/>
                </a:solidFill>
                <a:cs typeface="Times New Roman" pitchFamily="18" charset="0"/>
              </a:rPr>
              <a:t>h</a:t>
            </a:r>
            <a:r>
              <a:rPr lang="vi-VN" sz="2400" dirty="0">
                <a:solidFill>
                  <a:prstClr val="black"/>
                </a:solidFill>
                <a:cs typeface="Times New Roman" pitchFamily="18" charset="0"/>
              </a:rPr>
              <a:t>istory</a:t>
            </a:r>
            <a:r>
              <a:rPr lang="en-US" sz="2400" dirty="0">
                <a:solidFill>
                  <a:prstClr val="black"/>
                </a:solidFill>
                <a:cs typeface="Times New Roman" pitchFamily="18" charset="0"/>
              </a:rPr>
              <a:t> (n)  </a:t>
            </a:r>
            <a:endParaRPr lang="en-GB" sz="2400" dirty="0">
              <a:solidFill>
                <a:prstClr val="black"/>
              </a:solidFill>
              <a:cs typeface="Times New Roman" pitchFamily="18" charset="0"/>
            </a:endParaRPr>
          </a:p>
        </p:txBody>
      </p:sp>
      <p:sp>
        <p:nvSpPr>
          <p:cNvPr id="16" name="Rectangle 15"/>
          <p:cNvSpPr/>
          <p:nvPr/>
        </p:nvSpPr>
        <p:spPr>
          <a:xfrm>
            <a:off x="4609888" y="1875127"/>
            <a:ext cx="1178528" cy="461665"/>
          </a:xfrm>
          <a:prstGeom prst="rect">
            <a:avLst/>
          </a:prstGeom>
        </p:spPr>
        <p:txBody>
          <a:bodyPr wrap="none">
            <a:spAutoFit/>
          </a:bodyPr>
          <a:lstStyle/>
          <a:p>
            <a:pPr>
              <a:spcBef>
                <a:spcPts val="400"/>
              </a:spcBef>
              <a:spcAft>
                <a:spcPts val="400"/>
              </a:spcAft>
            </a:pP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lịch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sử</a:t>
            </a:r>
            <a:endParaRPr lang="vi-VN" sz="2400" dirty="0">
              <a:solidFill>
                <a:prstClr val="black"/>
              </a:solidFill>
              <a:cs typeface="Arial" panose="020B0604020202020204" pitchFamily="34" charset="0"/>
            </a:endParaRPr>
          </a:p>
        </p:txBody>
      </p:sp>
      <p:sp>
        <p:nvSpPr>
          <p:cNvPr id="17" name="Rectangle 16"/>
          <p:cNvSpPr/>
          <p:nvPr/>
        </p:nvSpPr>
        <p:spPr>
          <a:xfrm>
            <a:off x="675138" y="2431318"/>
            <a:ext cx="2045753" cy="461665"/>
          </a:xfrm>
          <a:prstGeom prst="rect">
            <a:avLst/>
          </a:prstGeom>
        </p:spPr>
        <p:txBody>
          <a:bodyPr wrap="none">
            <a:spAutoFit/>
          </a:bodyPr>
          <a:lstStyle/>
          <a:p>
            <a:pPr marL="342900" indent="-342900">
              <a:buClr>
                <a:srgbClr val="0070C0"/>
              </a:buClr>
              <a:buFont typeface="Arial" panose="020B0604020202020204" pitchFamily="34" charset="0"/>
              <a:buChar char="•"/>
            </a:pPr>
            <a:r>
              <a:rPr lang="en-US" sz="2400" b="1" dirty="0">
                <a:solidFill>
                  <a:srgbClr val="FF0000"/>
                </a:solidFill>
                <a:cs typeface="Times New Roman" pitchFamily="18" charset="0"/>
              </a:rPr>
              <a:t>‘</a:t>
            </a:r>
            <a:r>
              <a:rPr lang="en-US" sz="2400" dirty="0">
                <a:solidFill>
                  <a:prstClr val="black"/>
                </a:solidFill>
                <a:cs typeface="Times New Roman" pitchFamily="18" charset="0"/>
              </a:rPr>
              <a:t>l</a:t>
            </a:r>
            <a:r>
              <a:rPr lang="vi-VN" sz="2400" dirty="0">
                <a:solidFill>
                  <a:prstClr val="black"/>
                </a:solidFill>
                <a:cs typeface="Times New Roman" pitchFamily="18" charset="0"/>
              </a:rPr>
              <a:t>esson</a:t>
            </a:r>
            <a:r>
              <a:rPr lang="en-US" sz="2400" dirty="0">
                <a:solidFill>
                  <a:prstClr val="black"/>
                </a:solidFill>
                <a:cs typeface="Times New Roman" pitchFamily="18" charset="0"/>
              </a:rPr>
              <a:t>  (n) </a:t>
            </a:r>
            <a:endParaRPr lang="en-GB" sz="2400" dirty="0">
              <a:solidFill>
                <a:prstClr val="black"/>
              </a:solidFill>
              <a:cs typeface="Times New Roman" pitchFamily="18" charset="0"/>
            </a:endParaRPr>
          </a:p>
        </p:txBody>
      </p:sp>
      <p:sp>
        <p:nvSpPr>
          <p:cNvPr id="18" name="Rectangle 17"/>
          <p:cNvSpPr/>
          <p:nvPr/>
        </p:nvSpPr>
        <p:spPr>
          <a:xfrm>
            <a:off x="4609888" y="2431318"/>
            <a:ext cx="1178528" cy="461665"/>
          </a:xfrm>
          <a:prstGeom prst="rect">
            <a:avLst/>
          </a:prstGeom>
        </p:spPr>
        <p:txBody>
          <a:bodyPr wrap="none">
            <a:spAutoFit/>
          </a:bodyPr>
          <a:lstStyle/>
          <a:p>
            <a:pPr>
              <a:spcBef>
                <a:spcPts val="400"/>
              </a:spcBef>
              <a:spcAft>
                <a:spcPts val="400"/>
              </a:spcAft>
            </a:pPr>
            <a:r>
              <a:rPr lang="en-US" sz="2400" dirty="0" err="1">
                <a:solidFill>
                  <a:prstClr val="black"/>
                </a:solidFill>
                <a:latin typeface="Arial" panose="020B0604020202020204" pitchFamily="34" charset="0"/>
                <a:cs typeface="Arial" panose="020B0604020202020204" pitchFamily="34" charset="0"/>
              </a:rPr>
              <a:t>bài</a:t>
            </a:r>
            <a:r>
              <a:rPr lang="en-US" sz="2400" dirty="0">
                <a:solidFill>
                  <a:prstClr val="black"/>
                </a:solidFill>
                <a:latin typeface="Arial" panose="020B0604020202020204" pitchFamily="34" charset="0"/>
                <a:cs typeface="Arial" panose="020B0604020202020204" pitchFamily="34" charset="0"/>
              </a:rPr>
              <a:t> hoc</a:t>
            </a:r>
            <a:endParaRPr lang="vi-VN" sz="2400" dirty="0">
              <a:solidFill>
                <a:prstClr val="black"/>
              </a:solidFill>
              <a:cs typeface="Arial" panose="020B0604020202020204" pitchFamily="34" charset="0"/>
            </a:endParaRPr>
          </a:p>
        </p:txBody>
      </p:sp>
      <p:sp>
        <p:nvSpPr>
          <p:cNvPr id="19" name="Rectangle 18"/>
          <p:cNvSpPr/>
          <p:nvPr/>
        </p:nvSpPr>
        <p:spPr>
          <a:xfrm>
            <a:off x="4609888" y="3543699"/>
            <a:ext cx="2696572" cy="461665"/>
          </a:xfrm>
          <a:prstGeom prst="rect">
            <a:avLst/>
          </a:prstGeom>
        </p:spPr>
        <p:txBody>
          <a:bodyPr wrap="none">
            <a:spAutoFit/>
          </a:bodyPr>
          <a:lstStyle/>
          <a:p>
            <a:r>
              <a:rPr lang="vi-VN" sz="2400" dirty="0">
                <a:solidFill>
                  <a:prstClr val="black"/>
                </a:solidFill>
                <a:cs typeface="Arial" panose="020B0604020202020204" pitchFamily="34" charset="0"/>
              </a:rPr>
              <a:t>bữa trưa ở trường</a:t>
            </a:r>
          </a:p>
        </p:txBody>
      </p:sp>
      <p:sp>
        <p:nvSpPr>
          <p:cNvPr id="20" name="Rectangle 19"/>
          <p:cNvSpPr/>
          <p:nvPr/>
        </p:nvSpPr>
        <p:spPr>
          <a:xfrm>
            <a:off x="675138" y="2987509"/>
            <a:ext cx="2130711" cy="461665"/>
          </a:xfrm>
          <a:prstGeom prst="rect">
            <a:avLst/>
          </a:prstGeom>
        </p:spPr>
        <p:txBody>
          <a:bodyPr wrap="none">
            <a:spAutoFit/>
          </a:bodyPr>
          <a:lstStyle/>
          <a:p>
            <a:pPr marL="342900" indent="-342900">
              <a:buClr>
                <a:srgbClr val="0070C0"/>
              </a:buClr>
              <a:buFont typeface="Arial" panose="020B0604020202020204" pitchFamily="34" charset="0"/>
              <a:buChar char="•"/>
            </a:pPr>
            <a:r>
              <a:rPr lang="vi-VN" sz="2400" dirty="0">
                <a:solidFill>
                  <a:prstClr val="black"/>
                </a:solidFill>
                <a:cs typeface="Times New Roman" pitchFamily="18" charset="0"/>
              </a:rPr>
              <a:t>science</a:t>
            </a:r>
            <a:r>
              <a:rPr lang="en-US" sz="2400" dirty="0">
                <a:solidFill>
                  <a:prstClr val="black"/>
                </a:solidFill>
                <a:cs typeface="Times New Roman" pitchFamily="18" charset="0"/>
              </a:rPr>
              <a:t>  (n) </a:t>
            </a:r>
            <a:endParaRPr lang="en-GB" sz="2400" dirty="0">
              <a:solidFill>
                <a:prstClr val="black"/>
              </a:solidFill>
              <a:cs typeface="Times New Roman" pitchFamily="18" charset="0"/>
            </a:endParaRPr>
          </a:p>
        </p:txBody>
      </p:sp>
      <p:sp>
        <p:nvSpPr>
          <p:cNvPr id="21" name="Rectangle 20"/>
          <p:cNvSpPr/>
          <p:nvPr/>
        </p:nvSpPr>
        <p:spPr>
          <a:xfrm>
            <a:off x="4609888" y="2987509"/>
            <a:ext cx="2119491" cy="461665"/>
          </a:xfrm>
          <a:prstGeom prst="rect">
            <a:avLst/>
          </a:prstGeom>
        </p:spPr>
        <p:txBody>
          <a:bodyPr wrap="none">
            <a:spAutoFit/>
          </a:bodyPr>
          <a:lstStyle/>
          <a:p>
            <a:pPr>
              <a:spcBef>
                <a:spcPts val="400"/>
              </a:spcBef>
              <a:spcAft>
                <a:spcPts val="400"/>
              </a:spcAft>
            </a:pPr>
            <a:r>
              <a:rPr lang="en-US" sz="2400" dirty="0" err="1">
                <a:solidFill>
                  <a:prstClr val="black"/>
                </a:solidFill>
                <a:latin typeface="Arial" panose="020B0604020202020204" pitchFamily="34" charset="0"/>
                <a:cs typeface="Arial" panose="020B0604020202020204" pitchFamily="34" charset="0"/>
              </a:rPr>
              <a:t>môn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khoa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học</a:t>
            </a:r>
            <a:endParaRPr lang="en-US" sz="2400" dirty="0">
              <a:solidFill>
                <a:prstClr val="black"/>
              </a:solidFill>
              <a:latin typeface="Arial" panose="020B0604020202020204" pitchFamily="34" charset="0"/>
              <a:cs typeface="Arial" panose="020B0604020202020204" pitchFamily="34" charset="0"/>
            </a:endParaRPr>
          </a:p>
        </p:txBody>
      </p:sp>
      <p:sp>
        <p:nvSpPr>
          <p:cNvPr id="25" name="Rectangle 24"/>
          <p:cNvSpPr/>
          <p:nvPr/>
        </p:nvSpPr>
        <p:spPr>
          <a:xfrm>
            <a:off x="675138" y="3543699"/>
            <a:ext cx="2662743" cy="461665"/>
          </a:xfrm>
          <a:prstGeom prst="rect">
            <a:avLst/>
          </a:prstGeom>
        </p:spPr>
        <p:txBody>
          <a:bodyPr wrap="square">
            <a:spAutoFit/>
          </a:bodyPr>
          <a:lstStyle/>
          <a:p>
            <a:pPr marL="342900" indent="-342900">
              <a:buClr>
                <a:srgbClr val="0070C0"/>
              </a:buClr>
              <a:buFont typeface="Arial" panose="020B0604020202020204" pitchFamily="34" charset="0"/>
              <a:buChar char="•"/>
            </a:pPr>
            <a:r>
              <a:rPr lang="vi-VN" sz="2400">
                <a:solidFill>
                  <a:prstClr val="black"/>
                </a:solidFill>
                <a:cs typeface="Times New Roman" pitchFamily="18" charset="0"/>
              </a:rPr>
              <a:t>school lunch</a:t>
            </a:r>
            <a:r>
              <a:rPr lang="en-US" sz="2400">
                <a:solidFill>
                  <a:prstClr val="black"/>
                </a:solidFill>
                <a:cs typeface="Times New Roman" pitchFamily="18" charset="0"/>
              </a:rPr>
              <a:t> (n)</a:t>
            </a:r>
            <a:endParaRPr lang="en-GB" sz="2400" dirty="0">
              <a:solidFill>
                <a:prstClr val="black"/>
              </a:solidFill>
              <a:cs typeface="Times New Roman" pitchFamily="18" charset="0"/>
            </a:endParaRPr>
          </a:p>
        </p:txBody>
      </p:sp>
      <p:sp>
        <p:nvSpPr>
          <p:cNvPr id="22" name="Rectangle 21"/>
          <p:cNvSpPr/>
          <p:nvPr/>
        </p:nvSpPr>
        <p:spPr>
          <a:xfrm>
            <a:off x="0" y="0"/>
            <a:ext cx="9144000" cy="731520"/>
          </a:xfrm>
          <a:prstGeom prst="rect">
            <a:avLst/>
          </a:prstGeom>
          <a:solidFill>
            <a:srgbClr val="4BACC6">
              <a:lumMod val="75000"/>
            </a:srgb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algn="ctr"/>
            <a:r>
              <a:rPr lang="en-US" sz="4000" b="1" kern="0" dirty="0">
                <a:solidFill>
                  <a:prstClr val="white"/>
                </a:solidFill>
                <a:latin typeface="Arial" panose="020B0604020202020204" pitchFamily="34" charset="0"/>
                <a:cs typeface="Arial" panose="020B0604020202020204" pitchFamily="34" charset="0"/>
              </a:rPr>
              <a:t>Vocabulary</a:t>
            </a:r>
          </a:p>
        </p:txBody>
      </p:sp>
      <p:pic>
        <p:nvPicPr>
          <p:cNvPr id="23" name="3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0630" y="51359"/>
            <a:ext cx="994747" cy="1005840"/>
          </a:xfrm>
          <a:prstGeom prst="rect">
            <a:avLst/>
          </a:prstGeom>
          <a:effectLst>
            <a:outerShdw blurRad="50800" dist="38100" dir="2700000" algn="tl" rotWithShape="0">
              <a:prstClr val="black">
                <a:alpha val="40000"/>
              </a:prstClr>
            </a:outerShdw>
          </a:effectLst>
        </p:spPr>
      </p:pic>
      <p:pic>
        <p:nvPicPr>
          <p:cNvPr id="27" name="- exercise__gb_.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extLst>
              <a:ext uri="{28A0092B-C50C-407E-A947-70E740481C1C}">
                <a14:useLocalDpi xmlns:a14="http://schemas.microsoft.com/office/drawing/2010/main" val="0"/>
              </a:ext>
            </a:extLst>
          </a:blip>
          <a:stretch>
            <a:fillRect/>
          </a:stretch>
        </p:blipFill>
        <p:spPr>
          <a:xfrm>
            <a:off x="7772400" y="1316141"/>
            <a:ext cx="365760" cy="365760"/>
          </a:xfrm>
          <a:prstGeom prst="rect">
            <a:avLst/>
          </a:prstGeom>
        </p:spPr>
      </p:pic>
      <p:pic>
        <p:nvPicPr>
          <p:cNvPr id="28" name="- history__gb_.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cstate="print">
            <a:extLst>
              <a:ext uri="{28A0092B-C50C-407E-A947-70E740481C1C}">
                <a14:useLocalDpi xmlns:a14="http://schemas.microsoft.com/office/drawing/2010/main" val="0"/>
              </a:ext>
            </a:extLst>
          </a:blip>
          <a:stretch>
            <a:fillRect/>
          </a:stretch>
        </p:blipFill>
        <p:spPr>
          <a:xfrm>
            <a:off x="7772400" y="1878932"/>
            <a:ext cx="365760" cy="365760"/>
          </a:xfrm>
          <a:prstGeom prst="rect">
            <a:avLst/>
          </a:prstGeom>
        </p:spPr>
      </p:pic>
      <p:pic>
        <p:nvPicPr>
          <p:cNvPr id="29" name="- lesson__gb_.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cstate="print">
            <a:extLst>
              <a:ext uri="{28A0092B-C50C-407E-A947-70E740481C1C}">
                <a14:useLocalDpi xmlns:a14="http://schemas.microsoft.com/office/drawing/2010/main" val="0"/>
              </a:ext>
            </a:extLst>
          </a:blip>
          <a:stretch>
            <a:fillRect/>
          </a:stretch>
        </p:blipFill>
        <p:spPr>
          <a:xfrm>
            <a:off x="7772400" y="2441723"/>
            <a:ext cx="365760" cy="365760"/>
          </a:xfrm>
          <a:prstGeom prst="rect">
            <a:avLst/>
          </a:prstGeom>
        </p:spPr>
      </p:pic>
      <p:pic>
        <p:nvPicPr>
          <p:cNvPr id="30" name="- science__gb_.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cstate="print">
            <a:extLst>
              <a:ext uri="{28A0092B-C50C-407E-A947-70E740481C1C}">
                <a14:useLocalDpi xmlns:a14="http://schemas.microsoft.com/office/drawing/2010/main" val="0"/>
              </a:ext>
            </a:extLst>
          </a:blip>
          <a:stretch>
            <a:fillRect/>
          </a:stretch>
        </p:blipFill>
        <p:spPr>
          <a:xfrm>
            <a:off x="7772400" y="3004514"/>
            <a:ext cx="365760" cy="365760"/>
          </a:xfrm>
          <a:prstGeom prst="rect">
            <a:avLst/>
          </a:prstGeom>
        </p:spPr>
      </p:pic>
      <p:pic>
        <p:nvPicPr>
          <p:cNvPr id="31" name="- wq___.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cstate="print">
            <a:extLst>
              <a:ext uri="{28A0092B-C50C-407E-A947-70E740481C1C}">
                <a14:useLocalDpi xmlns:a14="http://schemas.microsoft.com/office/drawing/2010/main" val="0"/>
              </a:ext>
            </a:extLst>
          </a:blip>
          <a:stretch>
            <a:fillRect/>
          </a:stretch>
        </p:blipFill>
        <p:spPr>
          <a:xfrm>
            <a:off x="7772400" y="3567304"/>
            <a:ext cx="365760" cy="365760"/>
          </a:xfrm>
          <a:prstGeom prst="rect">
            <a:avLst/>
          </a:prstGeom>
        </p:spPr>
      </p:pic>
      <p:sp>
        <p:nvSpPr>
          <p:cNvPr id="24" name="Rounded Rectangle 23"/>
          <p:cNvSpPr/>
          <p:nvPr/>
        </p:nvSpPr>
        <p:spPr>
          <a:xfrm>
            <a:off x="-1600200" y="51359"/>
            <a:ext cx="1447800" cy="691439"/>
          </a:xfrm>
          <a:prstGeom prst="roundRect">
            <a:avLst/>
          </a:prstGeom>
          <a:solidFill>
            <a:sysClr val="window" lastClr="FFFFFF"/>
          </a:solidFill>
          <a:ln w="25400" cap="flat" cmpd="sng" algn="ctr">
            <a:solidFill>
              <a:sysClr val="window" lastClr="FFFFFF">
                <a:lumMod val="50000"/>
              </a:sysClr>
            </a:solidFill>
            <a:prstDash val="solid"/>
          </a:ln>
          <a:effectLst/>
        </p:spPr>
        <p:txBody>
          <a:bodyPr rtlCol="0" anchor="ctr"/>
          <a:lstStyle/>
          <a:p>
            <a:pPr algn="ctr">
              <a:defRPr/>
            </a:pPr>
            <a:r>
              <a:rPr lang="en-US" sz="2800" b="1" kern="0" dirty="0">
                <a:solidFill>
                  <a:srgbClr val="FF0000"/>
                </a:solidFill>
                <a:latin typeface="Arial"/>
              </a:rPr>
              <a:t>U1 L2</a:t>
            </a:r>
          </a:p>
        </p:txBody>
      </p:sp>
      <p:sp>
        <p:nvSpPr>
          <p:cNvPr id="2" name="Rectangle 1"/>
          <p:cNvSpPr/>
          <p:nvPr/>
        </p:nvSpPr>
        <p:spPr>
          <a:xfrm>
            <a:off x="2687177" y="1367135"/>
            <a:ext cx="1409360" cy="400110"/>
          </a:xfrm>
          <a:prstGeom prst="rect">
            <a:avLst/>
          </a:prstGeom>
        </p:spPr>
        <p:txBody>
          <a:bodyPr wrap="none">
            <a:spAutoFit/>
          </a:bodyPr>
          <a:lstStyle/>
          <a:p>
            <a:r>
              <a:rPr lang="en-US" sz="2000">
                <a:solidFill>
                  <a:srgbClr val="1D2A57"/>
                </a:solidFill>
                <a:latin typeface="Arial" panose="020B0604020202020204" pitchFamily="34" charset="0"/>
              </a:rPr>
              <a:t>/ˈeksəsaiz/</a:t>
            </a:r>
            <a:endParaRPr lang="en-US" sz="2000"/>
          </a:p>
        </p:txBody>
      </p:sp>
      <p:sp>
        <p:nvSpPr>
          <p:cNvPr id="3" name="Rectangle 2"/>
          <p:cNvSpPr/>
          <p:nvPr/>
        </p:nvSpPr>
        <p:spPr>
          <a:xfrm>
            <a:off x="2438400" y="1916668"/>
            <a:ext cx="952505" cy="400110"/>
          </a:xfrm>
          <a:prstGeom prst="rect">
            <a:avLst/>
          </a:prstGeom>
        </p:spPr>
        <p:txBody>
          <a:bodyPr wrap="none">
            <a:spAutoFit/>
          </a:bodyPr>
          <a:lstStyle/>
          <a:p>
            <a:r>
              <a:rPr lang="en-US" sz="2000">
                <a:solidFill>
                  <a:srgbClr val="1D2A57"/>
                </a:solidFill>
                <a:latin typeface="Arial" panose="020B0604020202020204" pitchFamily="34" charset="0"/>
              </a:rPr>
              <a:t>/ˈhistri/</a:t>
            </a:r>
            <a:endParaRPr lang="en-US" sz="2000"/>
          </a:p>
        </p:txBody>
      </p:sp>
      <p:sp>
        <p:nvSpPr>
          <p:cNvPr id="26" name="Rectangle 25"/>
          <p:cNvSpPr/>
          <p:nvPr/>
        </p:nvSpPr>
        <p:spPr>
          <a:xfrm>
            <a:off x="2514600" y="2495490"/>
            <a:ext cx="881973" cy="400110"/>
          </a:xfrm>
          <a:prstGeom prst="rect">
            <a:avLst/>
          </a:prstGeom>
        </p:spPr>
        <p:txBody>
          <a:bodyPr wrap="none">
            <a:spAutoFit/>
          </a:bodyPr>
          <a:lstStyle/>
          <a:p>
            <a:r>
              <a:rPr lang="en-US" sz="2000">
                <a:solidFill>
                  <a:srgbClr val="1D2A57"/>
                </a:solidFill>
                <a:latin typeface="Arial" panose="020B0604020202020204" pitchFamily="34" charset="0"/>
              </a:rPr>
              <a:t>/ˈlesn/</a:t>
            </a:r>
            <a:endParaRPr lang="en-US" sz="2000"/>
          </a:p>
        </p:txBody>
      </p:sp>
      <p:sp>
        <p:nvSpPr>
          <p:cNvPr id="4" name="Rectangle 3"/>
          <p:cNvSpPr/>
          <p:nvPr/>
        </p:nvSpPr>
        <p:spPr>
          <a:xfrm>
            <a:off x="2524700" y="3048000"/>
            <a:ext cx="1152880" cy="400110"/>
          </a:xfrm>
          <a:prstGeom prst="rect">
            <a:avLst/>
          </a:prstGeom>
        </p:spPr>
        <p:txBody>
          <a:bodyPr wrap="none">
            <a:spAutoFit/>
          </a:bodyPr>
          <a:lstStyle/>
          <a:p>
            <a:r>
              <a:rPr lang="en-US" sz="2000">
                <a:solidFill>
                  <a:srgbClr val="1D2A57"/>
                </a:solidFill>
                <a:latin typeface="Arial" panose="020B0604020202020204" pitchFamily="34" charset="0"/>
              </a:rPr>
              <a:t>/ˈsaiəns/</a:t>
            </a:r>
            <a:endParaRPr lang="en-US" sz="2000"/>
          </a:p>
        </p:txBody>
      </p:sp>
      <p:sp>
        <p:nvSpPr>
          <p:cNvPr id="5" name="Rectangle 4"/>
          <p:cNvSpPr/>
          <p:nvPr/>
        </p:nvSpPr>
        <p:spPr>
          <a:xfrm>
            <a:off x="3200400" y="3593068"/>
            <a:ext cx="1434239" cy="400110"/>
          </a:xfrm>
          <a:prstGeom prst="rect">
            <a:avLst/>
          </a:prstGeom>
        </p:spPr>
        <p:txBody>
          <a:bodyPr wrap="none">
            <a:spAutoFit/>
          </a:bodyPr>
          <a:lstStyle/>
          <a:p>
            <a:r>
              <a:rPr lang="en-US" sz="2000">
                <a:solidFill>
                  <a:srgbClr val="1D2A57"/>
                </a:solidFill>
                <a:latin typeface="Arial" panose="020B0604020202020204" pitchFamily="34" charset="0"/>
              </a:rPr>
              <a:t>/skuːl </a:t>
            </a:r>
            <a:r>
              <a:rPr lang="en-US" sz="2000"/>
              <a:t>l</a:t>
            </a:r>
            <a:r>
              <a:rPr lang="en-US" sz="2000">
                <a:effectLst>
                  <a:glow rad="88900">
                    <a:schemeClr val="bg1"/>
                  </a:glow>
                </a:effectLst>
                <a:latin typeface="Arial" panose="020B0604020202020204" pitchFamily="34" charset="0"/>
                <a:cs typeface="Arial" panose="020B0604020202020204" pitchFamily="34" charset="0"/>
              </a:rPr>
              <a:t>ʌ</a:t>
            </a:r>
            <a:r>
              <a:rPr lang="en-US" sz="2000"/>
              <a:t>ntʃ/</a:t>
            </a:r>
          </a:p>
        </p:txBody>
      </p:sp>
    </p:spTree>
    <p:extLst>
      <p:ext uri="{BB962C8B-B14F-4D97-AF65-F5344CB8AC3E}">
        <p14:creationId xmlns:p14="http://schemas.microsoft.com/office/powerpoint/2010/main" val="57974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500"/>
                            </p:stCondLst>
                            <p:childTnLst>
                              <p:par>
                                <p:cTn id="22" presetID="16" presetClass="exit" presetSubtype="21" fill="hold" nodeType="afterEffect">
                                  <p:stCondLst>
                                    <p:cond delay="0"/>
                                  </p:stCondLst>
                                  <p:childTnLst>
                                    <p:animEffect transition="out" filter="barn(inVertical)">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1000"/>
                                        <p:tgtEl>
                                          <p:spTgt spid="6"/>
                                        </p:tgtEl>
                                      </p:cBhvr>
                                    </p:animEffect>
                                    <p:anim calcmode="lin" valueType="num">
                                      <p:cBhvr>
                                        <p:cTn id="47" dur="1000"/>
                                        <p:tgtEl>
                                          <p:spTgt spid="6"/>
                                        </p:tgtEl>
                                        <p:attrNameLst>
                                          <p:attrName>ppt_x</p:attrName>
                                        </p:attrNameLst>
                                      </p:cBhvr>
                                      <p:tavLst>
                                        <p:tav tm="0">
                                          <p:val>
                                            <p:strVal val="ppt_x"/>
                                          </p:val>
                                        </p:tav>
                                        <p:tav tm="100000">
                                          <p:val>
                                            <p:strVal val="ppt_x"/>
                                          </p:val>
                                        </p:tav>
                                      </p:tavLst>
                                    </p:anim>
                                    <p:anim calcmode="lin" valueType="num">
                                      <p:cBhvr>
                                        <p:cTn id="48" dur="1000"/>
                                        <p:tgtEl>
                                          <p:spTgt spid="6"/>
                                        </p:tgtEl>
                                        <p:attrNameLst>
                                          <p:attrName>ppt_y</p:attrName>
                                        </p:attrNameLst>
                                      </p:cBhvr>
                                      <p:tavLst>
                                        <p:tav tm="0">
                                          <p:val>
                                            <p:strVal val="ppt_y"/>
                                          </p:val>
                                        </p:tav>
                                        <p:tav tm="100000">
                                          <p:val>
                                            <p:strVal val="ppt_y+.1"/>
                                          </p:val>
                                        </p:tav>
                                      </p:tavLst>
                                    </p:anim>
                                    <p:set>
                                      <p:cBhvr>
                                        <p:cTn id="49" dur="1" fill="hold">
                                          <p:stCondLst>
                                            <p:cond delay="9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down)">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1000"/>
                                        <p:tgtEl>
                                          <p:spTgt spid="25"/>
                                        </p:tgtEl>
                                      </p:cBhvr>
                                    </p:animEffect>
                                    <p:anim calcmode="lin" valueType="num">
                                      <p:cBhvr>
                                        <p:cTn id="96" dur="1000" fill="hold"/>
                                        <p:tgtEl>
                                          <p:spTgt spid="25"/>
                                        </p:tgtEl>
                                        <p:attrNameLst>
                                          <p:attrName>ppt_x</p:attrName>
                                        </p:attrNameLst>
                                      </p:cBhvr>
                                      <p:tavLst>
                                        <p:tav tm="0">
                                          <p:val>
                                            <p:strVal val="#ppt_x"/>
                                          </p:val>
                                        </p:tav>
                                        <p:tav tm="100000">
                                          <p:val>
                                            <p:strVal val="#ppt_x"/>
                                          </p:val>
                                        </p:tav>
                                      </p:tavLst>
                                    </p:anim>
                                    <p:anim calcmode="lin" valueType="num">
                                      <p:cBhvr>
                                        <p:cTn id="97" dur="1000" fill="hold"/>
                                        <p:tgtEl>
                                          <p:spTgt spid="25"/>
                                        </p:tgtEl>
                                        <p:attrNameLst>
                                          <p:attrName>ppt_y</p:attrName>
                                        </p:attrNameLst>
                                      </p:cBhvr>
                                      <p:tavLst>
                                        <p:tav tm="0">
                                          <p:val>
                                            <p:strVal val="#ppt_y+.1"/>
                                          </p:val>
                                        </p:tav>
                                        <p:tav tm="100000">
                                          <p:val>
                                            <p:strVal val="#ppt_y"/>
                                          </p:val>
                                        </p:tav>
                                      </p:tavLst>
                                    </p:anim>
                                  </p:childTnLst>
                                </p:cTn>
                              </p:par>
                              <p:par>
                                <p:cTn id="98" presetID="22" presetClass="entr" presetSubtype="4" fill="hold" grpId="0" nodeType="with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down)">
                                      <p:cBhvr>
                                        <p:cTn id="100" dur="500"/>
                                        <p:tgtEl>
                                          <p:spTgt spid="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xit" presetSubtype="21" fill="hold" nodeType="clickEffect">
                                  <p:stCondLst>
                                    <p:cond delay="0"/>
                                  </p:stCondLst>
                                  <p:childTnLst>
                                    <p:animEffect transition="out" filter="barn(inVertic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27"/>
                </p:tgtEl>
              </p:cMediaNode>
            </p:audio>
            <p:audio>
              <p:cMediaNode vol="80000">
                <p:cTn id="112" fill="hold" display="0">
                  <p:stCondLst>
                    <p:cond delay="indefinite"/>
                  </p:stCondLst>
                  <p:endCondLst>
                    <p:cond evt="onStopAudio" delay="0">
                      <p:tgtEl>
                        <p:sldTgt/>
                      </p:tgtEl>
                    </p:cond>
                  </p:endCondLst>
                </p:cTn>
                <p:tgtEl>
                  <p:spTgt spid="28"/>
                </p:tgtEl>
              </p:cMediaNode>
            </p:audio>
            <p:audio>
              <p:cMediaNode vol="80000">
                <p:cTn id="113" fill="hold" display="0">
                  <p:stCondLst>
                    <p:cond delay="indefinite"/>
                  </p:stCondLst>
                  <p:endCondLst>
                    <p:cond evt="onStopAudio" delay="0">
                      <p:tgtEl>
                        <p:sldTgt/>
                      </p:tgtEl>
                    </p:cond>
                  </p:endCondLst>
                </p:cTn>
                <p:tgtEl>
                  <p:spTgt spid="29"/>
                </p:tgtEl>
              </p:cMediaNode>
            </p:audio>
            <p:audio>
              <p:cMediaNode vol="80000">
                <p:cTn id="114" fill="hold" display="0">
                  <p:stCondLst>
                    <p:cond delay="indefinite"/>
                  </p:stCondLst>
                  <p:endCondLst>
                    <p:cond evt="onStopAudio" delay="0">
                      <p:tgtEl>
                        <p:sldTgt/>
                      </p:tgtEl>
                    </p:cond>
                  </p:endCondLst>
                </p:cTn>
                <p:tgtEl>
                  <p:spTgt spid="30"/>
                </p:tgtEl>
              </p:cMediaNode>
            </p:audio>
            <p:audio>
              <p:cMediaNode vol="80000">
                <p:cTn id="115" fill="hold" display="0">
                  <p:stCondLst>
                    <p:cond delay="indefinite"/>
                  </p:stCondLst>
                  <p:endCondLst>
                    <p:cond evt="onStopAudio" delay="0">
                      <p:tgtEl>
                        <p:sldTgt/>
                      </p:tgtEl>
                    </p:cond>
                  </p:endCondLst>
                </p:cTn>
                <p:tgtEl>
                  <p:spTgt spid="31"/>
                </p:tgtEl>
              </p:cMediaNode>
            </p:audio>
            <p:seq concurrent="1" nextAc="seek">
              <p:cTn id="116" restart="whenNotActive" fill="hold" evtFilter="cancelBubble" nodeType="interactiveSeq">
                <p:stCondLst>
                  <p:cond evt="onClick" delay="0">
                    <p:tgtEl>
                      <p:spTgt spid="27"/>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1332" fill="hold"/>
                                        <p:tgtEl>
                                          <p:spTgt spid="27"/>
                                        </p:tgtEl>
                                      </p:cBhvr>
                                    </p:cmd>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28"/>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888" fill="hold"/>
                                        <p:tgtEl>
                                          <p:spTgt spid="28"/>
                                        </p:tgtEl>
                                      </p:cBhvr>
                                    </p:cmd>
                                  </p:childTnLst>
                                </p:cTn>
                              </p:par>
                            </p:childTnLst>
                          </p:cTn>
                        </p:par>
                      </p:childTnLst>
                    </p:cTn>
                  </p:par>
                </p:childTnLst>
              </p:cTn>
              <p:nextCondLst>
                <p:cond evt="onClick" delay="0">
                  <p:tgtEl>
                    <p:spTgt spid="28"/>
                  </p:tgtEl>
                </p:cond>
              </p:nextCondLst>
            </p:seq>
            <p:seq concurrent="1" nextAc="seek">
              <p:cTn id="126" restart="whenNotActive" fill="hold" evtFilter="cancelBubble" nodeType="interactiveSeq">
                <p:stCondLst>
                  <p:cond evt="onClick" delay="0">
                    <p:tgtEl>
                      <p:spTgt spid="29"/>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888" fill="hold"/>
                                        <p:tgtEl>
                                          <p:spTgt spid="29"/>
                                        </p:tgtEl>
                                      </p:cBhvr>
                                    </p:cmd>
                                  </p:childTnLst>
                                </p:cTn>
                              </p:par>
                            </p:childTnLst>
                          </p:cTn>
                        </p:par>
                      </p:childTnLst>
                    </p:cTn>
                  </p:par>
                </p:childTnLst>
              </p:cTn>
              <p:nextCondLst>
                <p:cond evt="onClick" delay="0">
                  <p:tgtEl>
                    <p:spTgt spid="29"/>
                  </p:tgtEl>
                </p:cond>
              </p:nextCondLst>
            </p:seq>
            <p:seq concurrent="1" nextAc="seek">
              <p:cTn id="131" restart="whenNotActive" fill="hold" evtFilter="cancelBubble" nodeType="interactiveSeq">
                <p:stCondLst>
                  <p:cond evt="onClick" delay="0">
                    <p:tgtEl>
                      <p:spTgt spid="30"/>
                    </p:tgtEl>
                  </p:cond>
                </p:stCondLst>
                <p:endSync evt="end" delay="0">
                  <p:rtn val="all"/>
                </p:endSync>
                <p:childTnLst>
                  <p:par>
                    <p:cTn id="132" fill="hold">
                      <p:stCondLst>
                        <p:cond delay="0"/>
                      </p:stCondLst>
                      <p:childTnLst>
                        <p:par>
                          <p:cTn id="133" fill="hold">
                            <p:stCondLst>
                              <p:cond delay="0"/>
                            </p:stCondLst>
                            <p:childTnLst>
                              <p:par>
                                <p:cTn id="134" presetID="1" presetClass="mediacall" presetSubtype="0" fill="hold" nodeType="clickEffect">
                                  <p:stCondLst>
                                    <p:cond delay="0"/>
                                  </p:stCondLst>
                                  <p:childTnLst>
                                    <p:cmd type="call" cmd="playFrom(0.0)">
                                      <p:cBhvr>
                                        <p:cTn id="135" dur="1201" fill="hold"/>
                                        <p:tgtEl>
                                          <p:spTgt spid="30"/>
                                        </p:tgtEl>
                                      </p:cBhvr>
                                    </p:cmd>
                                  </p:childTnLst>
                                </p:cTn>
                              </p:par>
                            </p:childTnLst>
                          </p:cTn>
                        </p:par>
                      </p:childTnLst>
                    </p:cTn>
                  </p:par>
                </p:childTnLst>
              </p:cTn>
              <p:nextCondLst>
                <p:cond evt="onClick" delay="0">
                  <p:tgtEl>
                    <p:spTgt spid="30"/>
                  </p:tgtEl>
                </p:cond>
              </p:nextCondLst>
            </p:seq>
            <p:seq concurrent="1" nextAc="seek">
              <p:cTn id="136" restart="whenNotActive" fill="hold" evtFilter="cancelBubble" nodeType="interactiveSeq">
                <p:stCondLst>
                  <p:cond evt="onClick" delay="0">
                    <p:tgtEl>
                      <p:spTgt spid="31"/>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clickEffect">
                                  <p:stCondLst>
                                    <p:cond delay="0"/>
                                  </p:stCondLst>
                                  <p:childTnLst>
                                    <p:cmd type="call" cmd="playFrom(0.0)">
                                      <p:cBhvr>
                                        <p:cTn id="140" dur="1123" fill="hold"/>
                                        <p:tgtEl>
                                          <p:spTgt spid="31"/>
                                        </p:tgtEl>
                                      </p:cBhvr>
                                    </p:cmd>
                                  </p:childTnLst>
                                </p:cTn>
                              </p:par>
                            </p:childTnLst>
                          </p:cTn>
                        </p:par>
                      </p:childTnLst>
                    </p:cTn>
                  </p:par>
                </p:childTnLst>
              </p:cTn>
              <p:nextCondLst>
                <p:cond evt="onClick" delay="0">
                  <p:tgtEl>
                    <p:spTgt spid="31"/>
                  </p:tgtEl>
                </p:cond>
              </p:nextCondLst>
            </p:seq>
          </p:childTnLst>
        </p:cTn>
      </p:par>
    </p:tnLst>
    <p:bldLst>
      <p:bldP spid="13" grpId="0"/>
      <p:bldP spid="14" grpId="0"/>
      <p:bldP spid="15" grpId="0"/>
      <p:bldP spid="16" grpId="0"/>
      <p:bldP spid="17" grpId="0"/>
      <p:bldP spid="18" grpId="0"/>
      <p:bldP spid="19" grpId="0"/>
      <p:bldP spid="20" grpId="0"/>
      <p:bldP spid="21" grpId="0"/>
      <p:bldP spid="25" grpId="0"/>
      <p:bldP spid="2" grpId="0"/>
      <p:bldP spid="3" grpId="0"/>
      <p:bldP spid="26"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73468" y="335465"/>
            <a:ext cx="5308854" cy="545908"/>
          </a:xfrm>
          <a:prstGeom prst="rect">
            <a:avLst/>
          </a:prstGeom>
          <a:noFill/>
          <a:ln>
            <a:noFill/>
          </a:ln>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a:solidFill>
                  <a:srgbClr val="0070C0"/>
                </a:solidFill>
                <a:latin typeface="Forte" panose="03060902040502070203" pitchFamily="66" charset="0"/>
                <a:cs typeface="Times New Roman" pitchFamily="18" charset="0"/>
              </a:rPr>
              <a:t>Rub out and remember</a:t>
            </a:r>
            <a:endParaRPr lang="en-GB" sz="4000" dirty="0">
              <a:solidFill>
                <a:srgbClr val="0070C0"/>
              </a:solidFill>
              <a:latin typeface="Forte" panose="03060902040502070203" pitchFamily="66" charset="0"/>
              <a:cs typeface="Times New Roman" pitchFamily="18" charset="0"/>
            </a:endParaRPr>
          </a:p>
        </p:txBody>
      </p:sp>
      <p:sp>
        <p:nvSpPr>
          <p:cNvPr id="13" name="Rounded Rectangle 12"/>
          <p:cNvSpPr/>
          <p:nvPr/>
        </p:nvSpPr>
        <p:spPr>
          <a:xfrm>
            <a:off x="820277" y="1318935"/>
            <a:ext cx="2743200" cy="548640"/>
          </a:xfrm>
          <a:prstGeom prst="roundRect">
            <a:avLst/>
          </a:prstGeom>
          <a:solidFill>
            <a:srgbClr val="FF66FF"/>
          </a:solidFill>
        </p:spPr>
        <p:txBody>
          <a:bodyPr wrap="none">
            <a:noAutofit/>
          </a:bodyPr>
          <a:lstStyle/>
          <a:p>
            <a:pPr>
              <a:buClr>
                <a:srgbClr val="0070C0"/>
              </a:buClr>
            </a:pPr>
            <a:r>
              <a:rPr lang="en-GB" sz="2400" b="1" dirty="0">
                <a:solidFill>
                  <a:prstClr val="black"/>
                </a:solidFill>
                <a:latin typeface="Arial" panose="020B0604020202020204" pitchFamily="34" charset="0"/>
                <a:cs typeface="Arial" panose="020B0604020202020204" pitchFamily="34" charset="0"/>
              </a:rPr>
              <a:t>exercise (n) </a:t>
            </a:r>
          </a:p>
        </p:txBody>
      </p:sp>
      <p:sp>
        <p:nvSpPr>
          <p:cNvPr id="14" name="Rounded Rectangle 13"/>
          <p:cNvSpPr/>
          <p:nvPr/>
        </p:nvSpPr>
        <p:spPr>
          <a:xfrm>
            <a:off x="4609887" y="1318935"/>
            <a:ext cx="2743200" cy="548640"/>
          </a:xfrm>
          <a:prstGeom prst="roundRect">
            <a:avLst/>
          </a:prstGeom>
          <a:solidFill>
            <a:srgbClr val="92D050"/>
          </a:solidFill>
        </p:spPr>
        <p:txBody>
          <a:bodyPr wrap="none">
            <a:noAutofit/>
          </a:bodyPr>
          <a:lstStyle/>
          <a:p>
            <a:pPr>
              <a:spcBef>
                <a:spcPts val="400"/>
              </a:spcBef>
              <a:spcAft>
                <a:spcPts val="400"/>
              </a:spcAft>
            </a:pPr>
            <a:r>
              <a:rPr lang="en-US" sz="2400" b="1" dirty="0" err="1">
                <a:solidFill>
                  <a:prstClr val="black"/>
                </a:solidFill>
                <a:latin typeface="Arial" panose="020B0604020202020204" pitchFamily="34" charset="0"/>
                <a:cs typeface="Arial" panose="020B0604020202020204" pitchFamily="34" charset="0"/>
              </a:rPr>
              <a:t>bài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tập</a:t>
            </a:r>
            <a:endParaRPr lang="vi-VN" sz="2400" b="1" dirty="0">
              <a:solidFill>
                <a:prstClr val="black"/>
              </a:solidFill>
              <a:cs typeface="Arial" panose="020B0604020202020204" pitchFamily="34" charset="0"/>
            </a:endParaRPr>
          </a:p>
        </p:txBody>
      </p:sp>
      <p:sp>
        <p:nvSpPr>
          <p:cNvPr id="15" name="Rounded Rectangle 14"/>
          <p:cNvSpPr/>
          <p:nvPr/>
        </p:nvSpPr>
        <p:spPr>
          <a:xfrm>
            <a:off x="820277" y="2285146"/>
            <a:ext cx="2743200" cy="548640"/>
          </a:xfrm>
          <a:prstGeom prst="roundRect">
            <a:avLst/>
          </a:prstGeom>
          <a:solidFill>
            <a:srgbClr val="FF66FF"/>
          </a:solidFill>
        </p:spPr>
        <p:txBody>
          <a:bodyPr wrap="none">
            <a:noAutofit/>
          </a:bodyPr>
          <a:lstStyle/>
          <a:p>
            <a:pPr>
              <a:buClr>
                <a:srgbClr val="0070C0"/>
              </a:buClr>
            </a:pPr>
            <a:r>
              <a:rPr lang="en-US" sz="2400" b="1" dirty="0">
                <a:solidFill>
                  <a:prstClr val="black"/>
                </a:solidFill>
                <a:cs typeface="Times New Roman" pitchFamily="18" charset="0"/>
              </a:rPr>
              <a:t>h</a:t>
            </a:r>
            <a:r>
              <a:rPr lang="vi-VN" sz="2400" b="1" dirty="0">
                <a:solidFill>
                  <a:prstClr val="black"/>
                </a:solidFill>
                <a:cs typeface="Times New Roman" pitchFamily="18" charset="0"/>
              </a:rPr>
              <a:t>istory</a:t>
            </a:r>
            <a:r>
              <a:rPr lang="en-US" sz="2400" b="1" dirty="0">
                <a:solidFill>
                  <a:prstClr val="black"/>
                </a:solidFill>
                <a:cs typeface="Times New Roman" pitchFamily="18" charset="0"/>
              </a:rPr>
              <a:t> (n)  </a:t>
            </a:r>
            <a:endParaRPr lang="en-GB" sz="2400" b="1" dirty="0">
              <a:solidFill>
                <a:prstClr val="black"/>
              </a:solidFill>
              <a:cs typeface="Times New Roman" pitchFamily="18" charset="0"/>
            </a:endParaRPr>
          </a:p>
        </p:txBody>
      </p:sp>
      <p:sp>
        <p:nvSpPr>
          <p:cNvPr id="16" name="Rounded Rectangle 15"/>
          <p:cNvSpPr/>
          <p:nvPr/>
        </p:nvSpPr>
        <p:spPr>
          <a:xfrm>
            <a:off x="4609888" y="2285146"/>
            <a:ext cx="2743200" cy="548640"/>
          </a:xfrm>
          <a:prstGeom prst="roundRect">
            <a:avLst/>
          </a:prstGeom>
          <a:solidFill>
            <a:srgbClr val="92D050"/>
          </a:solidFill>
        </p:spPr>
        <p:txBody>
          <a:bodyPr wrap="none">
            <a:noAutofit/>
          </a:bodyPr>
          <a:lstStyle/>
          <a:p>
            <a:pPr>
              <a:spcBef>
                <a:spcPts val="400"/>
              </a:spcBef>
              <a:spcAft>
                <a:spcPts val="400"/>
              </a:spcAft>
            </a:pP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lịch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sử</a:t>
            </a:r>
            <a:endParaRPr lang="vi-VN" sz="2400" b="1" dirty="0">
              <a:solidFill>
                <a:prstClr val="black"/>
              </a:solidFill>
              <a:cs typeface="Arial" panose="020B0604020202020204" pitchFamily="34" charset="0"/>
            </a:endParaRPr>
          </a:p>
        </p:txBody>
      </p:sp>
      <p:sp>
        <p:nvSpPr>
          <p:cNvPr id="17" name="Rounded Rectangle 16"/>
          <p:cNvSpPr/>
          <p:nvPr/>
        </p:nvSpPr>
        <p:spPr>
          <a:xfrm>
            <a:off x="820278" y="3251357"/>
            <a:ext cx="2743200" cy="548640"/>
          </a:xfrm>
          <a:prstGeom prst="roundRect">
            <a:avLst/>
          </a:prstGeom>
          <a:solidFill>
            <a:srgbClr val="FF66FF"/>
          </a:solidFill>
        </p:spPr>
        <p:txBody>
          <a:bodyPr wrap="none">
            <a:noAutofit/>
          </a:bodyPr>
          <a:lstStyle/>
          <a:p>
            <a:pPr>
              <a:buClr>
                <a:srgbClr val="0070C0"/>
              </a:buClr>
            </a:pPr>
            <a:r>
              <a:rPr lang="en-US" sz="2400" b="1" dirty="0">
                <a:solidFill>
                  <a:prstClr val="black"/>
                </a:solidFill>
                <a:cs typeface="Times New Roman" pitchFamily="18" charset="0"/>
              </a:rPr>
              <a:t>l</a:t>
            </a:r>
            <a:r>
              <a:rPr lang="vi-VN" sz="2400" b="1" dirty="0">
                <a:solidFill>
                  <a:prstClr val="black"/>
                </a:solidFill>
                <a:cs typeface="Times New Roman" pitchFamily="18" charset="0"/>
              </a:rPr>
              <a:t>esson</a:t>
            </a:r>
            <a:r>
              <a:rPr lang="en-US" sz="2400" b="1" dirty="0">
                <a:solidFill>
                  <a:prstClr val="black"/>
                </a:solidFill>
                <a:cs typeface="Times New Roman" pitchFamily="18" charset="0"/>
              </a:rPr>
              <a:t>  (n) </a:t>
            </a:r>
            <a:endParaRPr lang="en-GB" sz="2400" b="1" dirty="0">
              <a:solidFill>
                <a:prstClr val="black"/>
              </a:solidFill>
              <a:cs typeface="Times New Roman" pitchFamily="18" charset="0"/>
            </a:endParaRPr>
          </a:p>
        </p:txBody>
      </p:sp>
      <p:sp>
        <p:nvSpPr>
          <p:cNvPr id="18" name="Rounded Rectangle 17"/>
          <p:cNvSpPr/>
          <p:nvPr/>
        </p:nvSpPr>
        <p:spPr>
          <a:xfrm>
            <a:off x="4609888" y="3251357"/>
            <a:ext cx="2743200" cy="548640"/>
          </a:xfrm>
          <a:prstGeom prst="roundRect">
            <a:avLst/>
          </a:prstGeom>
          <a:solidFill>
            <a:srgbClr val="92D050"/>
          </a:solidFill>
        </p:spPr>
        <p:txBody>
          <a:bodyPr wrap="none">
            <a:noAutofit/>
          </a:bodyPr>
          <a:lstStyle/>
          <a:p>
            <a:pPr>
              <a:spcBef>
                <a:spcPts val="400"/>
              </a:spcBef>
              <a:spcAft>
                <a:spcPts val="400"/>
              </a:spcAft>
            </a:pPr>
            <a:r>
              <a:rPr lang="en-US" sz="2400" b="1" dirty="0" err="1">
                <a:solidFill>
                  <a:prstClr val="black"/>
                </a:solidFill>
                <a:latin typeface="Arial" panose="020B0604020202020204" pitchFamily="34" charset="0"/>
                <a:cs typeface="Arial" panose="020B0604020202020204" pitchFamily="34" charset="0"/>
              </a:rPr>
              <a:t>bài</a:t>
            </a:r>
            <a:r>
              <a:rPr lang="en-US" sz="2400" b="1" dirty="0">
                <a:solidFill>
                  <a:prstClr val="black"/>
                </a:solidFill>
                <a:latin typeface="Arial" panose="020B0604020202020204" pitchFamily="34" charset="0"/>
                <a:cs typeface="Arial" panose="020B0604020202020204" pitchFamily="34" charset="0"/>
              </a:rPr>
              <a:t> hoc</a:t>
            </a:r>
            <a:endParaRPr lang="vi-VN" sz="2400" b="1" dirty="0">
              <a:solidFill>
                <a:prstClr val="black"/>
              </a:solidFill>
              <a:cs typeface="Arial" panose="020B0604020202020204" pitchFamily="34" charset="0"/>
            </a:endParaRPr>
          </a:p>
        </p:txBody>
      </p:sp>
      <p:sp>
        <p:nvSpPr>
          <p:cNvPr id="19" name="Rounded Rectangle 18"/>
          <p:cNvSpPr/>
          <p:nvPr/>
        </p:nvSpPr>
        <p:spPr>
          <a:xfrm>
            <a:off x="4609888" y="5183780"/>
            <a:ext cx="2743200" cy="548640"/>
          </a:xfrm>
          <a:prstGeom prst="roundRect">
            <a:avLst/>
          </a:prstGeom>
          <a:solidFill>
            <a:srgbClr val="92D050"/>
          </a:solidFill>
        </p:spPr>
        <p:txBody>
          <a:bodyPr wrap="none">
            <a:noAutofit/>
          </a:bodyPr>
          <a:lstStyle/>
          <a:p>
            <a:r>
              <a:rPr lang="vi-VN" sz="2400" b="1" dirty="0">
                <a:solidFill>
                  <a:prstClr val="black"/>
                </a:solidFill>
                <a:cs typeface="Arial" panose="020B0604020202020204" pitchFamily="34" charset="0"/>
              </a:rPr>
              <a:t>bữa trưa ở trường</a:t>
            </a:r>
          </a:p>
        </p:txBody>
      </p:sp>
      <p:sp>
        <p:nvSpPr>
          <p:cNvPr id="20" name="Rounded Rectangle 19"/>
          <p:cNvSpPr/>
          <p:nvPr/>
        </p:nvSpPr>
        <p:spPr>
          <a:xfrm>
            <a:off x="820277" y="4217568"/>
            <a:ext cx="2743200" cy="548640"/>
          </a:xfrm>
          <a:prstGeom prst="roundRect">
            <a:avLst/>
          </a:prstGeom>
          <a:solidFill>
            <a:srgbClr val="FF66FF"/>
          </a:solidFill>
        </p:spPr>
        <p:txBody>
          <a:bodyPr wrap="none">
            <a:noAutofit/>
          </a:bodyPr>
          <a:lstStyle/>
          <a:p>
            <a:pPr>
              <a:buClr>
                <a:srgbClr val="0070C0"/>
              </a:buClr>
            </a:pPr>
            <a:r>
              <a:rPr lang="vi-VN" sz="2400" b="1" dirty="0">
                <a:solidFill>
                  <a:prstClr val="black"/>
                </a:solidFill>
                <a:cs typeface="Times New Roman" pitchFamily="18" charset="0"/>
              </a:rPr>
              <a:t>science</a:t>
            </a:r>
            <a:r>
              <a:rPr lang="en-US" sz="2400" b="1" dirty="0">
                <a:solidFill>
                  <a:prstClr val="black"/>
                </a:solidFill>
                <a:cs typeface="Times New Roman" pitchFamily="18" charset="0"/>
              </a:rPr>
              <a:t>  (n) </a:t>
            </a:r>
            <a:endParaRPr lang="en-GB" sz="2400" b="1" dirty="0">
              <a:solidFill>
                <a:prstClr val="black"/>
              </a:solidFill>
              <a:cs typeface="Times New Roman" pitchFamily="18" charset="0"/>
            </a:endParaRPr>
          </a:p>
        </p:txBody>
      </p:sp>
      <p:sp>
        <p:nvSpPr>
          <p:cNvPr id="21" name="Rounded Rectangle 20"/>
          <p:cNvSpPr/>
          <p:nvPr/>
        </p:nvSpPr>
        <p:spPr>
          <a:xfrm>
            <a:off x="4609887" y="4217568"/>
            <a:ext cx="2743200" cy="548640"/>
          </a:xfrm>
          <a:prstGeom prst="roundRect">
            <a:avLst/>
          </a:prstGeom>
          <a:solidFill>
            <a:srgbClr val="92D050"/>
          </a:solidFill>
        </p:spPr>
        <p:txBody>
          <a:bodyPr wrap="none">
            <a:noAutofit/>
          </a:bodyPr>
          <a:lstStyle/>
          <a:p>
            <a:pPr>
              <a:spcBef>
                <a:spcPts val="400"/>
              </a:spcBef>
              <a:spcAft>
                <a:spcPts val="400"/>
              </a:spcAft>
            </a:pPr>
            <a:r>
              <a:rPr lang="en-US" sz="2400" b="1" dirty="0" err="1">
                <a:solidFill>
                  <a:prstClr val="black"/>
                </a:solidFill>
                <a:latin typeface="Arial" panose="020B0604020202020204" pitchFamily="34" charset="0"/>
                <a:cs typeface="Arial" panose="020B0604020202020204" pitchFamily="34" charset="0"/>
              </a:rPr>
              <a:t>môn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khoa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học</a:t>
            </a:r>
            <a:endParaRPr lang="en-US" sz="2400" b="1"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820277" y="5183780"/>
            <a:ext cx="2743200" cy="548640"/>
          </a:xfrm>
          <a:prstGeom prst="roundRect">
            <a:avLst/>
          </a:prstGeom>
          <a:solidFill>
            <a:srgbClr val="FF66FF"/>
          </a:solidFill>
        </p:spPr>
        <p:txBody>
          <a:bodyPr wrap="square">
            <a:noAutofit/>
          </a:bodyPr>
          <a:lstStyle/>
          <a:p>
            <a:pPr>
              <a:buClr>
                <a:srgbClr val="0070C0"/>
              </a:buClr>
            </a:pPr>
            <a:r>
              <a:rPr lang="vi-VN" sz="2400" b="1" dirty="0">
                <a:solidFill>
                  <a:prstClr val="black"/>
                </a:solidFill>
                <a:cs typeface="Times New Roman" pitchFamily="18" charset="0"/>
              </a:rPr>
              <a:t>school lunch</a:t>
            </a:r>
            <a:endParaRPr lang="en-GB" sz="2400" b="1" dirty="0">
              <a:solidFill>
                <a:prstClr val="black"/>
              </a:solidFill>
              <a:cs typeface="Times New Roman" pitchFamily="18" charset="0"/>
            </a:endParaRPr>
          </a:p>
        </p:txBody>
      </p:sp>
    </p:spTree>
    <p:extLst>
      <p:ext uri="{BB962C8B-B14F-4D97-AF65-F5344CB8AC3E}">
        <p14:creationId xmlns:p14="http://schemas.microsoft.com/office/powerpoint/2010/main" val="628052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 exercise_gb_.wav"/>
                                        </p:tgtEl>
                                      </p:cMediaNode>
                                    </p:audio>
                                  </p:sub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3" name="- history_gb_.wav"/>
                                        </p:tgtEl>
                                      </p:cMediaNode>
                                    </p:audio>
                                  </p:sub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4" name="- lesson_gb_.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5" name="- science_gb_.wav"/>
                                        </p:tgtEl>
                                      </p:cMediaNode>
                                    </p:audio>
                                  </p:sub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6" name="- wq_.wav"/>
                                        </p:tgtEl>
                                      </p:cMediaNode>
                                    </p:audio>
                                  </p:subTnLst>
                                </p:cTn>
                              </p:par>
                            </p:childTnLst>
                          </p:cTn>
                        </p:par>
                      </p:childTnLst>
                    </p:cTn>
                  </p:par>
                </p:childTnLst>
              </p:cTn>
              <p:nextCondLst>
                <p:cond evt="onClick" delay="0">
                  <p:tgtEl>
                    <p:spTgt spid="19"/>
                  </p:tgtEl>
                </p:cond>
              </p:nextCondLst>
            </p:seq>
          </p:childTnLst>
        </p:cTn>
      </p:par>
    </p:tnLst>
    <p:bldLst>
      <p:bldP spid="13" grpId="0" animBg="1"/>
      <p:bldP spid="15" grpId="0" animBg="1"/>
      <p:bldP spid="17"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2073" y="218080"/>
            <a:ext cx="8229600" cy="523220"/>
          </a:xfrm>
          <a:prstGeom prst="rect">
            <a:avLst/>
          </a:prstGeom>
          <a:noFill/>
        </p:spPr>
        <p:txBody>
          <a:bodyPr wrap="square" rtlCol="0">
            <a:spAutoFit/>
          </a:bodyPr>
          <a:lstStyle/>
          <a:p>
            <a:pPr marL="574675" indent="-574675"/>
            <a:r>
              <a:rPr lang="en-US" sz="2800" b="1" dirty="0">
                <a:effectLst>
                  <a:glow rad="88900">
                    <a:schemeClr val="bg1"/>
                  </a:glow>
                </a:effectLst>
                <a:latin typeface="Arial" panose="020B0604020202020204" pitchFamily="34" charset="0"/>
                <a:cs typeface="Arial" panose="020B0604020202020204" pitchFamily="34" charset="0"/>
              </a:rPr>
              <a:t>	Listen and repeat the words.</a:t>
            </a:r>
          </a:p>
        </p:txBody>
      </p:sp>
      <p:sp>
        <p:nvSpPr>
          <p:cNvPr id="60" name="TextBox 59"/>
          <p:cNvSpPr txBox="1"/>
          <p:nvPr/>
        </p:nvSpPr>
        <p:spPr>
          <a:xfrm>
            <a:off x="609600" y="942819"/>
            <a:ext cx="2220993" cy="523220"/>
          </a:xfrm>
          <a:prstGeom prst="rect">
            <a:avLst/>
          </a:prstGeom>
          <a:noFill/>
        </p:spPr>
        <p:txBody>
          <a:bodyPr wrap="square" rtlCol="0">
            <a:spAutoFit/>
          </a:bodyPr>
          <a:lstStyle/>
          <a:p>
            <a:r>
              <a:rPr lang="en-US" sz="2800" b="1" dirty="0">
                <a:solidFill>
                  <a:srgbClr val="0D9FA3"/>
                </a:solidFill>
                <a:latin typeface="Arial" pitchFamily="34" charset="0"/>
                <a:cs typeface="Arial" pitchFamily="34" charset="0"/>
              </a:rPr>
              <a:t>Vocabulary</a:t>
            </a:r>
          </a:p>
        </p:txBody>
      </p:sp>
      <p:sp>
        <p:nvSpPr>
          <p:cNvPr id="61" name="Rounded Rectangle 60"/>
          <p:cNvSpPr/>
          <p:nvPr/>
        </p:nvSpPr>
        <p:spPr>
          <a:xfrm>
            <a:off x="5286768" y="1204429"/>
            <a:ext cx="3781038" cy="2625095"/>
          </a:xfrm>
          <a:prstGeom prst="roundRect">
            <a:avLst>
              <a:gd name="adj" fmla="val 6565"/>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2" name="TextBox 61"/>
          <p:cNvSpPr txBox="1"/>
          <p:nvPr/>
        </p:nvSpPr>
        <p:spPr>
          <a:xfrm>
            <a:off x="5544413" y="1606676"/>
            <a:ext cx="1748904" cy="461665"/>
          </a:xfrm>
          <a:prstGeom prst="rect">
            <a:avLst/>
          </a:prstGeom>
          <a:noFill/>
        </p:spPr>
        <p:txBody>
          <a:bodyPr wrap="square" rtlCol="0">
            <a:spAutoFit/>
          </a:bodyPr>
          <a:lstStyle/>
          <a:p>
            <a:r>
              <a:rPr lang="en-US" sz="2400" dirty="0" err="1">
                <a:latin typeface="Arial" pitchFamily="34" charset="0"/>
                <a:cs typeface="Arial" pitchFamily="34" charset="0"/>
              </a:rPr>
              <a:t>shool</a:t>
            </a:r>
            <a:r>
              <a:rPr lang="en-US" sz="2400" dirty="0">
                <a:latin typeface="Arial" pitchFamily="34" charset="0"/>
                <a:cs typeface="Arial" pitchFamily="34" charset="0"/>
              </a:rPr>
              <a:t> lunch</a:t>
            </a:r>
          </a:p>
        </p:txBody>
      </p:sp>
      <p:sp>
        <p:nvSpPr>
          <p:cNvPr id="68" name="TextBox 67"/>
          <p:cNvSpPr txBox="1"/>
          <p:nvPr/>
        </p:nvSpPr>
        <p:spPr>
          <a:xfrm>
            <a:off x="5544413" y="2035690"/>
            <a:ext cx="1284527" cy="461665"/>
          </a:xfrm>
          <a:prstGeom prst="rect">
            <a:avLst/>
          </a:prstGeom>
          <a:noFill/>
        </p:spPr>
        <p:txBody>
          <a:bodyPr wrap="square" rtlCol="0">
            <a:spAutoFit/>
          </a:bodyPr>
          <a:lstStyle/>
          <a:p>
            <a:r>
              <a:rPr lang="en-US" sz="2400">
                <a:latin typeface="Arial" pitchFamily="34" charset="0"/>
                <a:cs typeface="Arial" pitchFamily="34" charset="0"/>
              </a:rPr>
              <a:t>English</a:t>
            </a:r>
          </a:p>
        </p:txBody>
      </p:sp>
      <p:sp>
        <p:nvSpPr>
          <p:cNvPr id="69" name="TextBox 68"/>
          <p:cNvSpPr txBox="1"/>
          <p:nvPr/>
        </p:nvSpPr>
        <p:spPr>
          <a:xfrm>
            <a:off x="7525620" y="1606676"/>
            <a:ext cx="1632858" cy="461665"/>
          </a:xfrm>
          <a:prstGeom prst="rect">
            <a:avLst/>
          </a:prstGeom>
          <a:noFill/>
        </p:spPr>
        <p:txBody>
          <a:bodyPr wrap="square" rtlCol="0">
            <a:spAutoFit/>
          </a:bodyPr>
          <a:lstStyle/>
          <a:p>
            <a:r>
              <a:rPr lang="en-US" sz="2400">
                <a:latin typeface="Arial" pitchFamily="34" charset="0"/>
                <a:cs typeface="Arial" pitchFamily="34" charset="0"/>
              </a:rPr>
              <a:t>excercise</a:t>
            </a:r>
          </a:p>
        </p:txBody>
      </p:sp>
      <p:sp>
        <p:nvSpPr>
          <p:cNvPr id="71" name="TextBox 70"/>
          <p:cNvSpPr txBox="1"/>
          <p:nvPr/>
        </p:nvSpPr>
        <p:spPr>
          <a:xfrm>
            <a:off x="5544412" y="2464703"/>
            <a:ext cx="1132115" cy="461665"/>
          </a:xfrm>
          <a:prstGeom prst="rect">
            <a:avLst/>
          </a:prstGeom>
          <a:noFill/>
        </p:spPr>
        <p:txBody>
          <a:bodyPr wrap="square" rtlCol="0">
            <a:spAutoFit/>
          </a:bodyPr>
          <a:lstStyle/>
          <a:p>
            <a:r>
              <a:rPr lang="en-US" sz="2400">
                <a:latin typeface="Arial" pitchFamily="34" charset="0"/>
                <a:cs typeface="Arial" pitchFamily="34" charset="0"/>
              </a:rPr>
              <a:t>history</a:t>
            </a:r>
          </a:p>
        </p:txBody>
      </p:sp>
      <p:sp>
        <p:nvSpPr>
          <p:cNvPr id="72" name="TextBox 71"/>
          <p:cNvSpPr txBox="1"/>
          <p:nvPr/>
        </p:nvSpPr>
        <p:spPr>
          <a:xfrm>
            <a:off x="5544412" y="2893715"/>
            <a:ext cx="1607383" cy="461665"/>
          </a:xfrm>
          <a:prstGeom prst="rect">
            <a:avLst/>
          </a:prstGeom>
          <a:noFill/>
        </p:spPr>
        <p:txBody>
          <a:bodyPr wrap="square" rtlCol="0">
            <a:spAutoFit/>
          </a:bodyPr>
          <a:lstStyle/>
          <a:p>
            <a:r>
              <a:rPr lang="en-US" sz="2400">
                <a:latin typeface="Arial" pitchFamily="34" charset="0"/>
                <a:cs typeface="Arial" pitchFamily="34" charset="0"/>
              </a:rPr>
              <a:t>homework</a:t>
            </a:r>
          </a:p>
        </p:txBody>
      </p:sp>
      <p:sp>
        <p:nvSpPr>
          <p:cNvPr id="73" name="TextBox 72"/>
          <p:cNvSpPr txBox="1"/>
          <p:nvPr/>
        </p:nvSpPr>
        <p:spPr>
          <a:xfrm>
            <a:off x="7521924" y="1992096"/>
            <a:ext cx="1426040" cy="461665"/>
          </a:xfrm>
          <a:prstGeom prst="rect">
            <a:avLst/>
          </a:prstGeom>
          <a:noFill/>
        </p:spPr>
        <p:txBody>
          <a:bodyPr wrap="square" rtlCol="0">
            <a:spAutoFit/>
          </a:bodyPr>
          <a:lstStyle/>
          <a:p>
            <a:r>
              <a:rPr lang="en-US" sz="2400" dirty="0">
                <a:latin typeface="Arial" pitchFamily="34" charset="0"/>
                <a:cs typeface="Arial" pitchFamily="34" charset="0"/>
              </a:rPr>
              <a:t>science</a:t>
            </a:r>
          </a:p>
        </p:txBody>
      </p:sp>
      <p:sp>
        <p:nvSpPr>
          <p:cNvPr id="74" name="TextBox 73"/>
          <p:cNvSpPr txBox="1"/>
          <p:nvPr/>
        </p:nvSpPr>
        <p:spPr>
          <a:xfrm>
            <a:off x="7532810" y="2377515"/>
            <a:ext cx="1284527" cy="461665"/>
          </a:xfrm>
          <a:prstGeom prst="rect">
            <a:avLst/>
          </a:prstGeom>
          <a:noFill/>
        </p:spPr>
        <p:txBody>
          <a:bodyPr wrap="square" rtlCol="0">
            <a:spAutoFit/>
          </a:bodyPr>
          <a:lstStyle/>
          <a:p>
            <a:r>
              <a:rPr lang="en-US" sz="2400">
                <a:latin typeface="Arial" pitchFamily="34" charset="0"/>
                <a:cs typeface="Arial" pitchFamily="34" charset="0"/>
              </a:rPr>
              <a:t>football</a:t>
            </a:r>
          </a:p>
        </p:txBody>
      </p:sp>
      <p:sp>
        <p:nvSpPr>
          <p:cNvPr id="75" name="TextBox 74"/>
          <p:cNvSpPr txBox="1"/>
          <p:nvPr/>
        </p:nvSpPr>
        <p:spPr>
          <a:xfrm>
            <a:off x="7521923" y="2893715"/>
            <a:ext cx="1426041" cy="461665"/>
          </a:xfrm>
          <a:prstGeom prst="rect">
            <a:avLst/>
          </a:prstGeom>
          <a:noFill/>
        </p:spPr>
        <p:txBody>
          <a:bodyPr wrap="square" rtlCol="0">
            <a:spAutoFit/>
          </a:bodyPr>
          <a:lstStyle/>
          <a:p>
            <a:r>
              <a:rPr lang="en-US" sz="2400" dirty="0">
                <a:latin typeface="Arial" pitchFamily="34" charset="0"/>
                <a:cs typeface="Arial" pitchFamily="34" charset="0"/>
              </a:rPr>
              <a:t>lessons</a:t>
            </a:r>
          </a:p>
        </p:txBody>
      </p:sp>
      <p:sp>
        <p:nvSpPr>
          <p:cNvPr id="76" name="TextBox 75"/>
          <p:cNvSpPr txBox="1"/>
          <p:nvPr/>
        </p:nvSpPr>
        <p:spPr>
          <a:xfrm>
            <a:off x="7521923" y="3350974"/>
            <a:ext cx="1426041" cy="461665"/>
          </a:xfrm>
          <a:prstGeom prst="rect">
            <a:avLst/>
          </a:prstGeom>
          <a:noFill/>
        </p:spPr>
        <p:txBody>
          <a:bodyPr wrap="square" rtlCol="0">
            <a:spAutoFit/>
          </a:bodyPr>
          <a:lstStyle/>
          <a:p>
            <a:r>
              <a:rPr lang="en-US" sz="2400" dirty="0">
                <a:latin typeface="Arial" pitchFamily="34" charset="0"/>
                <a:cs typeface="Arial" pitchFamily="34" charset="0"/>
              </a:rPr>
              <a:t>music</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619" y="3449074"/>
            <a:ext cx="1919254" cy="15485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59" y="1701657"/>
            <a:ext cx="3171299" cy="25617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593" y="2114867"/>
            <a:ext cx="2162249" cy="1396195"/>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242" y="3829524"/>
            <a:ext cx="1680377" cy="2141657"/>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3193" y="4591786"/>
            <a:ext cx="2841814" cy="2351704"/>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1300" y="218080"/>
            <a:ext cx="487363" cy="487363"/>
          </a:xfrm>
          <a:prstGeom prst="rect">
            <a:avLst/>
          </a:prstGeom>
        </p:spPr>
      </p:pic>
      <p:sp>
        <p:nvSpPr>
          <p:cNvPr id="23" name="Rounded Rectangle 22"/>
          <p:cNvSpPr>
            <a:spLocks noChangeAspect="1"/>
          </p:cNvSpPr>
          <p:nvPr/>
        </p:nvSpPr>
        <p:spPr>
          <a:xfrm>
            <a:off x="609600" y="263220"/>
            <a:ext cx="457200" cy="4572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1</a:t>
            </a:r>
          </a:p>
        </p:txBody>
      </p:sp>
    </p:spTree>
    <p:extLst>
      <p:ext uri="{BB962C8B-B14F-4D97-AF65-F5344CB8AC3E}">
        <p14:creationId xmlns:p14="http://schemas.microsoft.com/office/powerpoint/2010/main" val="198668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0" y="98951"/>
            <a:ext cx="8229600" cy="954107"/>
          </a:xfrm>
          <a:prstGeom prst="rect">
            <a:avLst/>
          </a:prstGeom>
          <a:noFill/>
        </p:spPr>
        <p:txBody>
          <a:bodyPr wrap="square" rtlCol="0">
            <a:spAutoFit/>
          </a:bodyPr>
          <a:lstStyle/>
          <a:p>
            <a:pPr marL="574675" indent="-574675"/>
            <a:r>
              <a:rPr lang="en-US" sz="2800" b="1" dirty="0">
                <a:latin typeface="Arial" panose="020B0604020202020204" pitchFamily="34" charset="0"/>
                <a:cs typeface="Arial" panose="020B0604020202020204" pitchFamily="34" charset="0"/>
              </a:rPr>
              <a:t>	Work in pairs. Put the words in 1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204723375"/>
              </p:ext>
            </p:extLst>
          </p:nvPr>
        </p:nvGraphicFramePr>
        <p:xfrm>
          <a:off x="990599" y="2856631"/>
          <a:ext cx="7467601" cy="2347685"/>
        </p:xfrm>
        <a:graphic>
          <a:graphicData uri="http://schemas.openxmlformats.org/drawingml/2006/table">
            <a:tbl>
              <a:tblPr firstRow="1" bandRow="1">
                <a:tableStyleId>{69CF1AB2-1976-4502-BF36-3FF5EA218861}</a:tableStyleId>
              </a:tblPr>
              <a:tblGrid>
                <a:gridCol w="1563254">
                  <a:extLst>
                    <a:ext uri="{9D8B030D-6E8A-4147-A177-3AD203B41FA5}">
                      <a16:colId xmlns:a16="http://schemas.microsoft.com/office/drawing/2014/main" val="20000"/>
                    </a:ext>
                  </a:extLst>
                </a:gridCol>
                <a:gridCol w="2018146">
                  <a:extLst>
                    <a:ext uri="{9D8B030D-6E8A-4147-A177-3AD203B41FA5}">
                      <a16:colId xmlns:a16="http://schemas.microsoft.com/office/drawing/2014/main" val="20001"/>
                    </a:ext>
                  </a:extLst>
                </a:gridCol>
                <a:gridCol w="2018146">
                  <a:extLst>
                    <a:ext uri="{9D8B030D-6E8A-4147-A177-3AD203B41FA5}">
                      <a16:colId xmlns:a16="http://schemas.microsoft.com/office/drawing/2014/main" val="20002"/>
                    </a:ext>
                  </a:extLst>
                </a:gridCol>
                <a:gridCol w="1868055">
                  <a:extLst>
                    <a:ext uri="{9D8B030D-6E8A-4147-A177-3AD203B41FA5}">
                      <a16:colId xmlns:a16="http://schemas.microsoft.com/office/drawing/2014/main" val="20003"/>
                    </a:ext>
                  </a:extLst>
                </a:gridCol>
              </a:tblGrid>
              <a:tr h="370840">
                <a:tc>
                  <a:txBody>
                    <a:bodyPr/>
                    <a:lstStyle/>
                    <a:p>
                      <a:pPr algn="ctr"/>
                      <a:r>
                        <a:rPr lang="en-US" sz="2400" dirty="0">
                          <a:latin typeface="Arial" pitchFamily="34" charset="0"/>
                          <a:cs typeface="Arial" pitchFamily="34" charset="0"/>
                        </a:rPr>
                        <a:t>play</a:t>
                      </a:r>
                      <a:endParaRPr lang="en-US" sz="2400" dirty="0">
                        <a:solidFill>
                          <a:schemeClr val="tx1"/>
                        </a:solidFill>
                        <a:latin typeface="Arial" pitchFamily="34" charset="0"/>
                        <a:cs typeface="Arial" pitchFamily="34" charset="0"/>
                      </a:endParaRPr>
                    </a:p>
                  </a:txBody>
                  <a:tcPr anchor="ctr">
                    <a:solidFill>
                      <a:srgbClr val="A3E7FF"/>
                    </a:solidFill>
                  </a:tcPr>
                </a:tc>
                <a:tc>
                  <a:txBody>
                    <a:bodyPr/>
                    <a:lstStyle/>
                    <a:p>
                      <a:pPr algn="ctr"/>
                      <a:r>
                        <a:rPr lang="en-US" sz="2400" dirty="0">
                          <a:latin typeface="Arial" pitchFamily="34" charset="0"/>
                          <a:cs typeface="Arial" pitchFamily="34" charset="0"/>
                        </a:rPr>
                        <a:t>do</a:t>
                      </a:r>
                      <a:endParaRPr lang="en-US" sz="2400" dirty="0">
                        <a:solidFill>
                          <a:schemeClr val="tx1"/>
                        </a:solidFill>
                        <a:latin typeface="Arial" pitchFamily="34" charset="0"/>
                        <a:cs typeface="Arial" pitchFamily="34" charset="0"/>
                      </a:endParaRPr>
                    </a:p>
                  </a:txBody>
                  <a:tcPr anchor="ctr">
                    <a:solidFill>
                      <a:srgbClr val="A3E7FF"/>
                    </a:solidFill>
                  </a:tcPr>
                </a:tc>
                <a:tc>
                  <a:txBody>
                    <a:bodyPr/>
                    <a:lstStyle/>
                    <a:p>
                      <a:pPr algn="ctr"/>
                      <a:r>
                        <a:rPr lang="en-US" sz="2400" dirty="0">
                          <a:latin typeface="Arial" pitchFamily="34" charset="0"/>
                          <a:cs typeface="Arial" pitchFamily="34" charset="0"/>
                        </a:rPr>
                        <a:t>have</a:t>
                      </a:r>
                      <a:endParaRPr lang="en-US" sz="2400" dirty="0">
                        <a:solidFill>
                          <a:schemeClr val="tx1"/>
                        </a:solidFill>
                        <a:latin typeface="Arial" pitchFamily="34" charset="0"/>
                        <a:cs typeface="Arial" pitchFamily="34" charset="0"/>
                      </a:endParaRPr>
                    </a:p>
                  </a:txBody>
                  <a:tcPr anchor="ctr">
                    <a:solidFill>
                      <a:srgbClr val="A3E7FF"/>
                    </a:solidFill>
                  </a:tcPr>
                </a:tc>
                <a:tc>
                  <a:txBody>
                    <a:bodyPr/>
                    <a:lstStyle/>
                    <a:p>
                      <a:pPr algn="ctr"/>
                      <a:r>
                        <a:rPr lang="en-US" sz="2400" dirty="0">
                          <a:latin typeface="Arial" pitchFamily="34" charset="0"/>
                          <a:cs typeface="Arial" pitchFamily="34" charset="0"/>
                        </a:rPr>
                        <a:t>study</a:t>
                      </a:r>
                      <a:endParaRPr lang="en-US" sz="2400" dirty="0">
                        <a:solidFill>
                          <a:schemeClr val="tx1"/>
                        </a:solidFill>
                        <a:latin typeface="Arial" pitchFamily="34" charset="0"/>
                        <a:cs typeface="Arial" pitchFamily="34" charset="0"/>
                      </a:endParaRPr>
                    </a:p>
                  </a:txBody>
                  <a:tcPr anchor="ctr">
                    <a:solidFill>
                      <a:srgbClr val="A3E7FF"/>
                    </a:solidFill>
                  </a:tcPr>
                </a:tc>
                <a:extLst>
                  <a:ext uri="{0D108BD9-81ED-4DB2-BD59-A6C34878D82A}">
                    <a16:rowId xmlns:a16="http://schemas.microsoft.com/office/drawing/2014/main" val="10000"/>
                  </a:ext>
                </a:extLst>
              </a:tr>
              <a:tr h="1890485">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993951" y="1030256"/>
            <a:ext cx="7143365" cy="1600200"/>
          </a:xfrm>
          <a:prstGeom prst="roundRect">
            <a:avLst>
              <a:gd name="adj" fmla="val 1611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6" name="TextBox 35"/>
          <p:cNvSpPr txBox="1"/>
          <p:nvPr/>
        </p:nvSpPr>
        <p:spPr>
          <a:xfrm>
            <a:off x="2046553" y="1171830"/>
            <a:ext cx="2053314" cy="461665"/>
          </a:xfrm>
          <a:prstGeom prst="rect">
            <a:avLst/>
          </a:prstGeom>
          <a:noFill/>
        </p:spPr>
        <p:txBody>
          <a:bodyPr wrap="square" rtlCol="0">
            <a:spAutoFit/>
          </a:bodyPr>
          <a:lstStyle/>
          <a:p>
            <a:r>
              <a:rPr lang="en-US" sz="2400" dirty="0">
                <a:latin typeface="Arial" pitchFamily="34" charset="0"/>
                <a:cs typeface="Arial" pitchFamily="34" charset="0"/>
              </a:rPr>
              <a:t>school lunch</a:t>
            </a:r>
          </a:p>
        </p:txBody>
      </p:sp>
      <p:sp>
        <p:nvSpPr>
          <p:cNvPr id="44" name="TextBox 43"/>
          <p:cNvSpPr txBox="1"/>
          <p:nvPr/>
        </p:nvSpPr>
        <p:spPr>
          <a:xfrm>
            <a:off x="2122753" y="1607490"/>
            <a:ext cx="1284527" cy="461665"/>
          </a:xfrm>
          <a:prstGeom prst="rect">
            <a:avLst/>
          </a:prstGeom>
          <a:noFill/>
        </p:spPr>
        <p:txBody>
          <a:bodyPr wrap="square" rtlCol="0">
            <a:spAutoFit/>
          </a:bodyPr>
          <a:lstStyle/>
          <a:p>
            <a:r>
              <a:rPr lang="en-US" sz="2400" dirty="0">
                <a:latin typeface="Arial" pitchFamily="34" charset="0"/>
                <a:cs typeface="Arial" pitchFamily="34" charset="0"/>
              </a:rPr>
              <a:t>English</a:t>
            </a:r>
          </a:p>
        </p:txBody>
      </p:sp>
      <p:sp>
        <p:nvSpPr>
          <p:cNvPr id="46" name="TextBox 45"/>
          <p:cNvSpPr txBox="1"/>
          <p:nvPr/>
        </p:nvSpPr>
        <p:spPr>
          <a:xfrm>
            <a:off x="4101166" y="2040901"/>
            <a:ext cx="1632858" cy="461665"/>
          </a:xfrm>
          <a:prstGeom prst="rect">
            <a:avLst/>
          </a:prstGeom>
          <a:noFill/>
        </p:spPr>
        <p:txBody>
          <a:bodyPr wrap="square" rtlCol="0">
            <a:spAutoFit/>
          </a:bodyPr>
          <a:lstStyle/>
          <a:p>
            <a:r>
              <a:rPr lang="en-US" sz="2400" dirty="0">
                <a:latin typeface="Arial" pitchFamily="34" charset="0"/>
                <a:cs typeface="Arial" pitchFamily="34" charset="0"/>
              </a:rPr>
              <a:t>exercise</a:t>
            </a:r>
          </a:p>
        </p:txBody>
      </p:sp>
      <p:sp>
        <p:nvSpPr>
          <p:cNvPr id="48" name="TextBox 47"/>
          <p:cNvSpPr txBox="1"/>
          <p:nvPr/>
        </p:nvSpPr>
        <p:spPr>
          <a:xfrm>
            <a:off x="4101166" y="1171830"/>
            <a:ext cx="1132115" cy="461665"/>
          </a:xfrm>
          <a:prstGeom prst="rect">
            <a:avLst/>
          </a:prstGeom>
          <a:noFill/>
        </p:spPr>
        <p:txBody>
          <a:bodyPr wrap="square" rtlCol="0">
            <a:spAutoFit/>
          </a:bodyPr>
          <a:lstStyle/>
          <a:p>
            <a:r>
              <a:rPr lang="en-US" sz="2400">
                <a:latin typeface="Arial" pitchFamily="34" charset="0"/>
                <a:cs typeface="Arial" pitchFamily="34" charset="0"/>
              </a:rPr>
              <a:t>history</a:t>
            </a:r>
          </a:p>
        </p:txBody>
      </p:sp>
      <p:sp>
        <p:nvSpPr>
          <p:cNvPr id="50" name="TextBox 49"/>
          <p:cNvSpPr txBox="1"/>
          <p:nvPr/>
        </p:nvSpPr>
        <p:spPr>
          <a:xfrm>
            <a:off x="4101166" y="1624982"/>
            <a:ext cx="1607383" cy="461665"/>
          </a:xfrm>
          <a:prstGeom prst="rect">
            <a:avLst/>
          </a:prstGeom>
          <a:noFill/>
        </p:spPr>
        <p:txBody>
          <a:bodyPr wrap="square" rtlCol="0">
            <a:spAutoFit/>
          </a:bodyPr>
          <a:lstStyle/>
          <a:p>
            <a:r>
              <a:rPr lang="en-US" sz="2400" dirty="0">
                <a:latin typeface="Arial" pitchFamily="34" charset="0"/>
                <a:cs typeface="Arial" pitchFamily="34" charset="0"/>
              </a:rPr>
              <a:t>homework</a:t>
            </a:r>
          </a:p>
        </p:txBody>
      </p:sp>
      <p:sp>
        <p:nvSpPr>
          <p:cNvPr id="51" name="TextBox 50"/>
          <p:cNvSpPr txBox="1"/>
          <p:nvPr/>
        </p:nvSpPr>
        <p:spPr>
          <a:xfrm>
            <a:off x="5961517" y="1603481"/>
            <a:ext cx="1295215" cy="461665"/>
          </a:xfrm>
          <a:prstGeom prst="rect">
            <a:avLst/>
          </a:prstGeom>
          <a:noFill/>
        </p:spPr>
        <p:txBody>
          <a:bodyPr wrap="square" rtlCol="0">
            <a:spAutoFit/>
          </a:bodyPr>
          <a:lstStyle/>
          <a:p>
            <a:r>
              <a:rPr lang="en-US" sz="2400" dirty="0">
                <a:latin typeface="Arial" pitchFamily="34" charset="0"/>
                <a:cs typeface="Arial" pitchFamily="34" charset="0"/>
              </a:rPr>
              <a:t>science</a:t>
            </a:r>
          </a:p>
        </p:txBody>
      </p:sp>
      <p:sp>
        <p:nvSpPr>
          <p:cNvPr id="52" name="TextBox 51"/>
          <p:cNvSpPr txBox="1"/>
          <p:nvPr/>
        </p:nvSpPr>
        <p:spPr>
          <a:xfrm>
            <a:off x="5961517" y="1154698"/>
            <a:ext cx="1469584" cy="461665"/>
          </a:xfrm>
          <a:prstGeom prst="rect">
            <a:avLst/>
          </a:prstGeom>
          <a:noFill/>
        </p:spPr>
        <p:txBody>
          <a:bodyPr wrap="square" rtlCol="0">
            <a:spAutoFit/>
          </a:bodyPr>
          <a:lstStyle/>
          <a:p>
            <a:r>
              <a:rPr lang="en-US" sz="2400">
                <a:latin typeface="Arial" pitchFamily="34" charset="0"/>
                <a:cs typeface="Arial" pitchFamily="34" charset="0"/>
              </a:rPr>
              <a:t>football</a:t>
            </a:r>
          </a:p>
        </p:txBody>
      </p:sp>
      <p:sp>
        <p:nvSpPr>
          <p:cNvPr id="53" name="TextBox 52"/>
          <p:cNvSpPr txBox="1"/>
          <p:nvPr/>
        </p:nvSpPr>
        <p:spPr>
          <a:xfrm>
            <a:off x="5961517" y="2023707"/>
            <a:ext cx="1295215" cy="461665"/>
          </a:xfrm>
          <a:prstGeom prst="rect">
            <a:avLst/>
          </a:prstGeom>
          <a:noFill/>
        </p:spPr>
        <p:txBody>
          <a:bodyPr wrap="square" rtlCol="0">
            <a:spAutoFit/>
          </a:bodyPr>
          <a:lstStyle/>
          <a:p>
            <a:r>
              <a:rPr lang="en-US" sz="2400" dirty="0">
                <a:latin typeface="Arial" pitchFamily="34" charset="0"/>
                <a:cs typeface="Arial" pitchFamily="34" charset="0"/>
              </a:rPr>
              <a:t>lessons</a:t>
            </a:r>
          </a:p>
        </p:txBody>
      </p:sp>
      <p:sp>
        <p:nvSpPr>
          <p:cNvPr id="54" name="TextBox 53"/>
          <p:cNvSpPr txBox="1"/>
          <p:nvPr/>
        </p:nvSpPr>
        <p:spPr>
          <a:xfrm>
            <a:off x="2046553" y="2025376"/>
            <a:ext cx="1426041" cy="461665"/>
          </a:xfrm>
          <a:prstGeom prst="rect">
            <a:avLst/>
          </a:prstGeom>
          <a:noFill/>
        </p:spPr>
        <p:txBody>
          <a:bodyPr wrap="square" rtlCol="0">
            <a:spAutoFit/>
          </a:bodyPr>
          <a:lstStyle/>
          <a:p>
            <a:r>
              <a:rPr lang="en-US" sz="2400">
                <a:latin typeface="Arial" pitchFamily="34" charset="0"/>
                <a:cs typeface="Arial" pitchFamily="34" charset="0"/>
              </a:rPr>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1366157" y="5047892"/>
            <a:ext cx="6406243" cy="1898596"/>
            <a:chOff x="1366157" y="4959404"/>
            <a:chExt cx="6406243" cy="189859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157" y="4959404"/>
              <a:ext cx="6064944" cy="1898596"/>
            </a:xfrm>
            <a:prstGeom prst="rect">
              <a:avLst/>
            </a:prstGeom>
          </p:spPr>
        </p:pic>
        <p:sp>
          <p:nvSpPr>
            <p:cNvPr id="55" name="TextBox 54"/>
            <p:cNvSpPr txBox="1"/>
            <p:nvPr/>
          </p:nvSpPr>
          <p:spPr>
            <a:xfrm>
              <a:off x="2122753" y="5398599"/>
              <a:ext cx="5649647" cy="954107"/>
            </a:xfrm>
            <a:prstGeom prst="rect">
              <a:avLst/>
            </a:prstGeom>
            <a:noFill/>
          </p:spPr>
          <p:txBody>
            <a:bodyPr wrap="square" rtlCol="0">
              <a:spAutoFit/>
            </a:bodyPr>
            <a:lstStyle/>
            <a:p>
              <a:r>
                <a:rPr lang="en-US" sz="2800" b="1" dirty="0">
                  <a:solidFill>
                    <a:schemeClr val="bg1"/>
                  </a:solidFill>
                  <a:latin typeface="Arial" pitchFamily="34" charset="0"/>
                  <a:cs typeface="Arial" pitchFamily="34" charset="0"/>
                </a:rPr>
                <a:t>Can you add more </a:t>
              </a:r>
            </a:p>
            <a:p>
              <a:r>
                <a:rPr lang="en-US" sz="2800" b="1" dirty="0">
                  <a:solidFill>
                    <a:schemeClr val="bg1"/>
                  </a:solidFill>
                  <a:latin typeface="Arial" pitchFamily="34" charset="0"/>
                  <a:cs typeface="Arial" pitchFamily="34" charset="0"/>
                </a:rPr>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5961995" y="1159563"/>
            <a:ext cx="1348314" cy="461665"/>
          </a:xfrm>
          <a:prstGeom prst="rect">
            <a:avLst/>
          </a:prstGeom>
          <a:noFill/>
        </p:spPr>
        <p:txBody>
          <a:bodyPr wrap="square" rtlCol="0">
            <a:spAutoFit/>
          </a:bodyPr>
          <a:lstStyle/>
          <a:p>
            <a:r>
              <a:rPr lang="en-US" sz="2400" dirty="0">
                <a:latin typeface="Arial" pitchFamily="34" charset="0"/>
                <a:cs typeface="Arial" pitchFamily="34" charset="0"/>
              </a:rPr>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993951" y="4051055"/>
            <a:ext cx="989373"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2827488" y="3515884"/>
            <a:ext cx="1606530"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2827488" y="4042871"/>
            <a:ext cx="1332416"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4716879" y="3499515"/>
            <a:ext cx="1898277"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4716879" y="4051054"/>
            <a:ext cx="1229824"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7093632" y="3482328"/>
            <a:ext cx="1196161"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7093632" y="4030473"/>
            <a:ext cx="1091966"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7073594" y="4485165"/>
            <a:ext cx="1229824"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973143" y="3515884"/>
            <a:ext cx="1178528"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2051666" y="2019936"/>
            <a:ext cx="989373" cy="461665"/>
          </a:xfrm>
          <a:prstGeom prst="rect">
            <a:avLst/>
          </a:prstGeom>
          <a:noFill/>
        </p:spPr>
        <p:txBody>
          <a:bodyPr wrap="none" rtlCol="0">
            <a:spAutoFit/>
          </a:bodyPr>
          <a:lstStyle/>
          <a:p>
            <a:r>
              <a:rPr lang="en-US" sz="2400" dirty="0">
                <a:latin typeface="Arial" pitchFamily="34" charset="0"/>
                <a:cs typeface="Arial" pitchFamily="34" charset="0"/>
              </a:rPr>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4101166" y="1624982"/>
            <a:ext cx="1606530" cy="461665"/>
          </a:xfrm>
          <a:prstGeom prst="rect">
            <a:avLst/>
          </a:prstGeom>
          <a:noFill/>
        </p:spPr>
        <p:txBody>
          <a:bodyPr wrap="none" rtlCol="0">
            <a:spAutoFit/>
          </a:bodyPr>
          <a:lstStyle/>
          <a:p>
            <a:r>
              <a:rPr lang="en-US" sz="2400" dirty="0">
                <a:latin typeface="Arial" pitchFamily="34" charset="0"/>
                <a:cs typeface="Arial" pitchFamily="34" charset="0"/>
              </a:rPr>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4101166" y="2040901"/>
            <a:ext cx="1332416" cy="461665"/>
          </a:xfrm>
          <a:prstGeom prst="rect">
            <a:avLst/>
          </a:prstGeom>
          <a:noFill/>
        </p:spPr>
        <p:txBody>
          <a:bodyPr wrap="none" rtlCol="0">
            <a:spAutoFit/>
          </a:bodyPr>
          <a:lstStyle/>
          <a:p>
            <a:r>
              <a:rPr lang="en-US" sz="2400" dirty="0">
                <a:latin typeface="Arial" pitchFamily="34" charset="0"/>
                <a:cs typeface="Arial" pitchFamily="34" charset="0"/>
              </a:rPr>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2050530" y="1174733"/>
            <a:ext cx="1898277" cy="461665"/>
          </a:xfrm>
          <a:prstGeom prst="rect">
            <a:avLst/>
          </a:prstGeom>
          <a:noFill/>
        </p:spPr>
        <p:txBody>
          <a:bodyPr wrap="none" rtlCol="0">
            <a:spAutoFit/>
          </a:bodyPr>
          <a:lstStyle/>
          <a:p>
            <a:r>
              <a:rPr lang="en-US" sz="2400" dirty="0">
                <a:latin typeface="Arial" pitchFamily="34" charset="0"/>
                <a:cs typeface="Arial" pitchFamily="34" charset="0"/>
              </a:rPr>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5957325" y="2019178"/>
            <a:ext cx="1407000" cy="461665"/>
          </a:xfrm>
          <a:prstGeom prst="rect">
            <a:avLst/>
          </a:prstGeom>
          <a:noFill/>
        </p:spPr>
        <p:txBody>
          <a:bodyPr wrap="square" rtlCol="0">
            <a:spAutoFit/>
          </a:bodyPr>
          <a:lstStyle/>
          <a:p>
            <a:r>
              <a:rPr lang="en-US" sz="2400" dirty="0">
                <a:latin typeface="Arial" pitchFamily="34" charset="0"/>
                <a:cs typeface="Arial" pitchFamily="34" charset="0"/>
              </a:rPr>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2122753" y="1607490"/>
            <a:ext cx="1196161" cy="461665"/>
          </a:xfrm>
          <a:prstGeom prst="rect">
            <a:avLst/>
          </a:prstGeom>
          <a:noFill/>
        </p:spPr>
        <p:txBody>
          <a:bodyPr wrap="none" rtlCol="0">
            <a:spAutoFit/>
          </a:bodyPr>
          <a:lstStyle/>
          <a:p>
            <a:r>
              <a:rPr lang="en-US" sz="2400" dirty="0">
                <a:latin typeface="Arial" pitchFamily="34" charset="0"/>
                <a:cs typeface="Arial" pitchFamily="34" charset="0"/>
              </a:rPr>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4099867" y="1170507"/>
            <a:ext cx="1091966" cy="461665"/>
          </a:xfrm>
          <a:prstGeom prst="rect">
            <a:avLst/>
          </a:prstGeom>
          <a:noFill/>
        </p:spPr>
        <p:txBody>
          <a:bodyPr wrap="none" rtlCol="0">
            <a:spAutoFit/>
          </a:bodyPr>
          <a:lstStyle/>
          <a:p>
            <a:r>
              <a:rPr lang="en-US" sz="2400" dirty="0">
                <a:latin typeface="Arial" pitchFamily="34" charset="0"/>
                <a:cs typeface="Arial" pitchFamily="34" charset="0"/>
              </a:rPr>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5956697" y="1607490"/>
            <a:ext cx="1407000" cy="461665"/>
          </a:xfrm>
          <a:prstGeom prst="rect">
            <a:avLst/>
          </a:prstGeom>
          <a:noFill/>
        </p:spPr>
        <p:txBody>
          <a:bodyPr wrap="square" rtlCol="0">
            <a:spAutoFit/>
          </a:bodyPr>
          <a:lstStyle/>
          <a:p>
            <a:r>
              <a:rPr lang="en-US" sz="2400" dirty="0">
                <a:latin typeface="Arial" pitchFamily="34" charset="0"/>
                <a:cs typeface="Arial" pitchFamily="34" charset="0"/>
              </a:rPr>
              <a:t>science</a:t>
            </a:r>
          </a:p>
        </p:txBody>
      </p:sp>
      <p:sp>
        <p:nvSpPr>
          <p:cNvPr id="39" name="Rounded Rectangle 38"/>
          <p:cNvSpPr>
            <a:spLocks noChangeAspect="1"/>
          </p:cNvSpPr>
          <p:nvPr/>
        </p:nvSpPr>
        <p:spPr>
          <a:xfrm>
            <a:off x="580746" y="170286"/>
            <a:ext cx="457200" cy="4572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2</a:t>
            </a:r>
          </a:p>
        </p:txBody>
      </p:sp>
      <p:pic>
        <p:nvPicPr>
          <p:cNvPr id="5" name="B1_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8618" y="322686"/>
            <a:ext cx="609600" cy="609600"/>
          </a:xfrm>
          <a:prstGeom prst="rect">
            <a:avLst/>
          </a:prstGeom>
        </p:spPr>
      </p:pic>
      <p:sp>
        <p:nvSpPr>
          <p:cNvPr id="10" name="Freeform 9"/>
          <p:cNvSpPr/>
          <p:nvPr/>
        </p:nvSpPr>
        <p:spPr>
          <a:xfrm>
            <a:off x="1037946" y="4648200"/>
            <a:ext cx="980032" cy="365760"/>
          </a:xfrm>
          <a:custGeom>
            <a:avLst/>
            <a:gdLst>
              <a:gd name="connsiteX0" fmla="*/ 0 w 4572000"/>
              <a:gd name="connsiteY0" fmla="*/ 52968 h 317801"/>
              <a:gd name="connsiteX1" fmla="*/ 52968 w 4572000"/>
              <a:gd name="connsiteY1" fmla="*/ 0 h 317801"/>
              <a:gd name="connsiteX2" fmla="*/ 4519032 w 4572000"/>
              <a:gd name="connsiteY2" fmla="*/ 0 h 317801"/>
              <a:gd name="connsiteX3" fmla="*/ 4572000 w 4572000"/>
              <a:gd name="connsiteY3" fmla="*/ 52968 h 317801"/>
              <a:gd name="connsiteX4" fmla="*/ 4572000 w 4572000"/>
              <a:gd name="connsiteY4" fmla="*/ 264833 h 317801"/>
              <a:gd name="connsiteX5" fmla="*/ 4519032 w 4572000"/>
              <a:gd name="connsiteY5" fmla="*/ 317801 h 317801"/>
              <a:gd name="connsiteX6" fmla="*/ 52968 w 4572000"/>
              <a:gd name="connsiteY6" fmla="*/ 317801 h 317801"/>
              <a:gd name="connsiteX7" fmla="*/ 0 w 4572000"/>
              <a:gd name="connsiteY7" fmla="*/ 264833 h 317801"/>
              <a:gd name="connsiteX8" fmla="*/ 0 w 4572000"/>
              <a:gd name="connsiteY8" fmla="*/ 52968 h 3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317801">
                <a:moveTo>
                  <a:pt x="0" y="52968"/>
                </a:moveTo>
                <a:cubicBezTo>
                  <a:pt x="0" y="23715"/>
                  <a:pt x="23715" y="0"/>
                  <a:pt x="52968" y="0"/>
                </a:cubicBezTo>
                <a:lnTo>
                  <a:pt x="4519032" y="0"/>
                </a:lnTo>
                <a:cubicBezTo>
                  <a:pt x="4548285" y="0"/>
                  <a:pt x="4572000" y="23715"/>
                  <a:pt x="4572000" y="52968"/>
                </a:cubicBezTo>
                <a:lnTo>
                  <a:pt x="4572000" y="264833"/>
                </a:lnTo>
                <a:cubicBezTo>
                  <a:pt x="4572000" y="294086"/>
                  <a:pt x="4548285" y="317801"/>
                  <a:pt x="4519032" y="317801"/>
                </a:cubicBezTo>
                <a:lnTo>
                  <a:pt x="52968" y="317801"/>
                </a:lnTo>
                <a:cubicBezTo>
                  <a:pt x="23715" y="317801"/>
                  <a:pt x="0" y="294086"/>
                  <a:pt x="0" y="264833"/>
                </a:cubicBezTo>
                <a:lnTo>
                  <a:pt x="0" y="529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994" tIns="45994" rIns="45994" bIns="45994" numCol="1" spcCol="1270" anchor="ctr" anchorCtr="0">
            <a:noAutofit/>
          </a:bodyPr>
          <a:lstStyle/>
          <a:p>
            <a:pPr lvl="0" algn="l" defTabSz="355600" rtl="0">
              <a:lnSpc>
                <a:spcPct val="90000"/>
              </a:lnSpc>
              <a:spcBef>
                <a:spcPct val="0"/>
              </a:spcBef>
              <a:spcAft>
                <a:spcPct val="35000"/>
              </a:spcAft>
            </a:pPr>
            <a:r>
              <a:rPr lang="en-US" sz="2400" kern="1200" dirty="0">
                <a:solidFill>
                  <a:srgbClr val="0070C0"/>
                </a:solidFill>
                <a:latin typeface="Arial "/>
              </a:rPr>
              <a:t>sports </a:t>
            </a:r>
          </a:p>
        </p:txBody>
      </p:sp>
      <p:sp>
        <p:nvSpPr>
          <p:cNvPr id="11" name="Freeform 10"/>
          <p:cNvSpPr/>
          <p:nvPr/>
        </p:nvSpPr>
        <p:spPr>
          <a:xfrm>
            <a:off x="2827488" y="4648200"/>
            <a:ext cx="1645920" cy="365760"/>
          </a:xfrm>
          <a:custGeom>
            <a:avLst/>
            <a:gdLst>
              <a:gd name="connsiteX0" fmla="*/ 0 w 4572000"/>
              <a:gd name="connsiteY0" fmla="*/ 52968 h 317801"/>
              <a:gd name="connsiteX1" fmla="*/ 52968 w 4572000"/>
              <a:gd name="connsiteY1" fmla="*/ 0 h 317801"/>
              <a:gd name="connsiteX2" fmla="*/ 4519032 w 4572000"/>
              <a:gd name="connsiteY2" fmla="*/ 0 h 317801"/>
              <a:gd name="connsiteX3" fmla="*/ 4572000 w 4572000"/>
              <a:gd name="connsiteY3" fmla="*/ 52968 h 317801"/>
              <a:gd name="connsiteX4" fmla="*/ 4572000 w 4572000"/>
              <a:gd name="connsiteY4" fmla="*/ 264833 h 317801"/>
              <a:gd name="connsiteX5" fmla="*/ 4519032 w 4572000"/>
              <a:gd name="connsiteY5" fmla="*/ 317801 h 317801"/>
              <a:gd name="connsiteX6" fmla="*/ 52968 w 4572000"/>
              <a:gd name="connsiteY6" fmla="*/ 317801 h 317801"/>
              <a:gd name="connsiteX7" fmla="*/ 0 w 4572000"/>
              <a:gd name="connsiteY7" fmla="*/ 264833 h 317801"/>
              <a:gd name="connsiteX8" fmla="*/ 0 w 4572000"/>
              <a:gd name="connsiteY8" fmla="*/ 52968 h 3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317801">
                <a:moveTo>
                  <a:pt x="0" y="52968"/>
                </a:moveTo>
                <a:cubicBezTo>
                  <a:pt x="0" y="23715"/>
                  <a:pt x="23715" y="0"/>
                  <a:pt x="52968" y="0"/>
                </a:cubicBezTo>
                <a:lnTo>
                  <a:pt x="4519032" y="0"/>
                </a:lnTo>
                <a:cubicBezTo>
                  <a:pt x="4548285" y="0"/>
                  <a:pt x="4572000" y="23715"/>
                  <a:pt x="4572000" y="52968"/>
                </a:cubicBezTo>
                <a:lnTo>
                  <a:pt x="4572000" y="264833"/>
                </a:lnTo>
                <a:cubicBezTo>
                  <a:pt x="4572000" y="294086"/>
                  <a:pt x="4548285" y="317801"/>
                  <a:pt x="4519032" y="317801"/>
                </a:cubicBezTo>
                <a:lnTo>
                  <a:pt x="52968" y="317801"/>
                </a:lnTo>
                <a:cubicBezTo>
                  <a:pt x="23715" y="317801"/>
                  <a:pt x="0" y="294086"/>
                  <a:pt x="0" y="264833"/>
                </a:cubicBezTo>
                <a:lnTo>
                  <a:pt x="0" y="529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994" tIns="45994" rIns="45994" bIns="45994" numCol="1" spcCol="1270" anchor="ctr" anchorCtr="0">
            <a:noAutofit/>
          </a:bodyPr>
          <a:lstStyle/>
          <a:p>
            <a:pPr lvl="0" algn="l" defTabSz="355600" rtl="0">
              <a:lnSpc>
                <a:spcPct val="90000"/>
              </a:lnSpc>
              <a:spcBef>
                <a:spcPct val="0"/>
              </a:spcBef>
              <a:spcAft>
                <a:spcPct val="35000"/>
              </a:spcAft>
            </a:pPr>
            <a:r>
              <a:rPr lang="en-US" sz="2400" kern="1200" dirty="0">
                <a:solidFill>
                  <a:srgbClr val="0070C0"/>
                </a:solidFill>
                <a:latin typeface="Arial "/>
              </a:rPr>
              <a:t>housework</a:t>
            </a:r>
          </a:p>
        </p:txBody>
      </p:sp>
      <p:sp>
        <p:nvSpPr>
          <p:cNvPr id="12" name="Freeform 11"/>
          <p:cNvSpPr/>
          <p:nvPr/>
        </p:nvSpPr>
        <p:spPr>
          <a:xfrm>
            <a:off x="4717565" y="4648200"/>
            <a:ext cx="653034" cy="365760"/>
          </a:xfrm>
          <a:custGeom>
            <a:avLst/>
            <a:gdLst>
              <a:gd name="connsiteX0" fmla="*/ 0 w 4572000"/>
              <a:gd name="connsiteY0" fmla="*/ 52968 h 317801"/>
              <a:gd name="connsiteX1" fmla="*/ 52968 w 4572000"/>
              <a:gd name="connsiteY1" fmla="*/ 0 h 317801"/>
              <a:gd name="connsiteX2" fmla="*/ 4519032 w 4572000"/>
              <a:gd name="connsiteY2" fmla="*/ 0 h 317801"/>
              <a:gd name="connsiteX3" fmla="*/ 4572000 w 4572000"/>
              <a:gd name="connsiteY3" fmla="*/ 52968 h 317801"/>
              <a:gd name="connsiteX4" fmla="*/ 4572000 w 4572000"/>
              <a:gd name="connsiteY4" fmla="*/ 264833 h 317801"/>
              <a:gd name="connsiteX5" fmla="*/ 4519032 w 4572000"/>
              <a:gd name="connsiteY5" fmla="*/ 317801 h 317801"/>
              <a:gd name="connsiteX6" fmla="*/ 52968 w 4572000"/>
              <a:gd name="connsiteY6" fmla="*/ 317801 h 317801"/>
              <a:gd name="connsiteX7" fmla="*/ 0 w 4572000"/>
              <a:gd name="connsiteY7" fmla="*/ 264833 h 317801"/>
              <a:gd name="connsiteX8" fmla="*/ 0 w 4572000"/>
              <a:gd name="connsiteY8" fmla="*/ 52968 h 3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317801">
                <a:moveTo>
                  <a:pt x="0" y="52968"/>
                </a:moveTo>
                <a:cubicBezTo>
                  <a:pt x="0" y="23715"/>
                  <a:pt x="23715" y="0"/>
                  <a:pt x="52968" y="0"/>
                </a:cubicBezTo>
                <a:lnTo>
                  <a:pt x="4519032" y="0"/>
                </a:lnTo>
                <a:cubicBezTo>
                  <a:pt x="4548285" y="0"/>
                  <a:pt x="4572000" y="23715"/>
                  <a:pt x="4572000" y="52968"/>
                </a:cubicBezTo>
                <a:lnTo>
                  <a:pt x="4572000" y="264833"/>
                </a:lnTo>
                <a:cubicBezTo>
                  <a:pt x="4572000" y="294086"/>
                  <a:pt x="4548285" y="317801"/>
                  <a:pt x="4519032" y="317801"/>
                </a:cubicBezTo>
                <a:lnTo>
                  <a:pt x="52968" y="317801"/>
                </a:lnTo>
                <a:cubicBezTo>
                  <a:pt x="23715" y="317801"/>
                  <a:pt x="0" y="294086"/>
                  <a:pt x="0" y="264833"/>
                </a:cubicBezTo>
                <a:lnTo>
                  <a:pt x="0" y="529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994" tIns="45994" rIns="45994" bIns="45994" numCol="1" spcCol="1270" anchor="ctr" anchorCtr="0">
            <a:noAutofit/>
          </a:bodyPr>
          <a:lstStyle/>
          <a:p>
            <a:pPr lvl="0" algn="l" defTabSz="355600" rtl="0">
              <a:lnSpc>
                <a:spcPct val="90000"/>
              </a:lnSpc>
              <a:spcBef>
                <a:spcPct val="0"/>
              </a:spcBef>
              <a:spcAft>
                <a:spcPct val="35000"/>
              </a:spcAft>
            </a:pPr>
            <a:r>
              <a:rPr lang="en-US" sz="2400" kern="1200" dirty="0">
                <a:solidFill>
                  <a:srgbClr val="0070C0"/>
                </a:solidFill>
                <a:latin typeface="Arial "/>
              </a:rPr>
              <a:t>rest </a:t>
            </a:r>
          </a:p>
        </p:txBody>
      </p:sp>
      <p:sp>
        <p:nvSpPr>
          <p:cNvPr id="13" name="Freeform 12"/>
          <p:cNvSpPr/>
          <p:nvPr/>
        </p:nvSpPr>
        <p:spPr>
          <a:xfrm>
            <a:off x="6883039" y="4909852"/>
            <a:ext cx="1617345" cy="365760"/>
          </a:xfrm>
          <a:custGeom>
            <a:avLst/>
            <a:gdLst>
              <a:gd name="connsiteX0" fmla="*/ 0 w 4572000"/>
              <a:gd name="connsiteY0" fmla="*/ 52968 h 317801"/>
              <a:gd name="connsiteX1" fmla="*/ 52968 w 4572000"/>
              <a:gd name="connsiteY1" fmla="*/ 0 h 317801"/>
              <a:gd name="connsiteX2" fmla="*/ 4519032 w 4572000"/>
              <a:gd name="connsiteY2" fmla="*/ 0 h 317801"/>
              <a:gd name="connsiteX3" fmla="*/ 4572000 w 4572000"/>
              <a:gd name="connsiteY3" fmla="*/ 52968 h 317801"/>
              <a:gd name="connsiteX4" fmla="*/ 4572000 w 4572000"/>
              <a:gd name="connsiteY4" fmla="*/ 264833 h 317801"/>
              <a:gd name="connsiteX5" fmla="*/ 4519032 w 4572000"/>
              <a:gd name="connsiteY5" fmla="*/ 317801 h 317801"/>
              <a:gd name="connsiteX6" fmla="*/ 52968 w 4572000"/>
              <a:gd name="connsiteY6" fmla="*/ 317801 h 317801"/>
              <a:gd name="connsiteX7" fmla="*/ 0 w 4572000"/>
              <a:gd name="connsiteY7" fmla="*/ 264833 h 317801"/>
              <a:gd name="connsiteX8" fmla="*/ 0 w 4572000"/>
              <a:gd name="connsiteY8" fmla="*/ 52968 h 31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0" h="317801">
                <a:moveTo>
                  <a:pt x="0" y="52968"/>
                </a:moveTo>
                <a:cubicBezTo>
                  <a:pt x="0" y="23715"/>
                  <a:pt x="23715" y="0"/>
                  <a:pt x="52968" y="0"/>
                </a:cubicBezTo>
                <a:lnTo>
                  <a:pt x="4519032" y="0"/>
                </a:lnTo>
                <a:cubicBezTo>
                  <a:pt x="4548285" y="0"/>
                  <a:pt x="4572000" y="23715"/>
                  <a:pt x="4572000" y="52968"/>
                </a:cubicBezTo>
                <a:lnTo>
                  <a:pt x="4572000" y="264833"/>
                </a:lnTo>
                <a:cubicBezTo>
                  <a:pt x="4572000" y="294086"/>
                  <a:pt x="4548285" y="317801"/>
                  <a:pt x="4519032" y="317801"/>
                </a:cubicBezTo>
                <a:lnTo>
                  <a:pt x="52968" y="317801"/>
                </a:lnTo>
                <a:cubicBezTo>
                  <a:pt x="23715" y="317801"/>
                  <a:pt x="0" y="294086"/>
                  <a:pt x="0" y="264833"/>
                </a:cubicBezTo>
                <a:lnTo>
                  <a:pt x="0" y="529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994" tIns="45994" rIns="45994" bIns="45994" numCol="1" spcCol="1270" anchor="ctr" anchorCtr="0">
            <a:noAutofit/>
          </a:bodyPr>
          <a:lstStyle/>
          <a:p>
            <a:pPr lvl="0" algn="l" defTabSz="355600" rtl="0">
              <a:lnSpc>
                <a:spcPct val="90000"/>
              </a:lnSpc>
              <a:spcBef>
                <a:spcPct val="0"/>
              </a:spcBef>
              <a:spcAft>
                <a:spcPct val="35000"/>
              </a:spcAft>
            </a:pPr>
            <a:r>
              <a:rPr lang="en-US" sz="2400" kern="1200" dirty="0">
                <a:solidFill>
                  <a:srgbClr val="0070C0"/>
                </a:solidFill>
                <a:latin typeface="Arial "/>
              </a:rPr>
              <a:t>new words</a:t>
            </a:r>
          </a:p>
        </p:txBody>
      </p:sp>
    </p:spTree>
    <p:extLst>
      <p:ext uri="{BB962C8B-B14F-4D97-AF65-F5344CB8AC3E}">
        <p14:creationId xmlns:p14="http://schemas.microsoft.com/office/powerpoint/2010/main" val="36827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1"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10"/>
                                        </p:tgtEl>
                                        <p:attrNameLst>
                                          <p:attrName>style.visibility</p:attrName>
                                        </p:attrNameLst>
                                      </p:cBhvr>
                                      <p:to>
                                        <p:strVal val="visible"/>
                                      </p:to>
                                    </p:set>
                                    <p:anim calcmode="lin" valueType="num">
                                      <p:cBhvr>
                                        <p:cTn id="140" dur="500" fill="hold"/>
                                        <p:tgtEl>
                                          <p:spTgt spid="10"/>
                                        </p:tgtEl>
                                        <p:attrNameLst>
                                          <p:attrName>ppt_w</p:attrName>
                                        </p:attrNameLst>
                                      </p:cBhvr>
                                      <p:tavLst>
                                        <p:tav tm="0">
                                          <p:val>
                                            <p:fltVal val="0"/>
                                          </p:val>
                                        </p:tav>
                                        <p:tav tm="100000">
                                          <p:val>
                                            <p:strVal val="#ppt_w"/>
                                          </p:val>
                                        </p:tav>
                                      </p:tavLst>
                                    </p:anim>
                                    <p:anim calcmode="lin" valueType="num">
                                      <p:cBhvr>
                                        <p:cTn id="141" dur="500" fill="hold"/>
                                        <p:tgtEl>
                                          <p:spTgt spid="10"/>
                                        </p:tgtEl>
                                        <p:attrNameLst>
                                          <p:attrName>ppt_h</p:attrName>
                                        </p:attrNameLst>
                                      </p:cBhvr>
                                      <p:tavLst>
                                        <p:tav tm="0">
                                          <p:val>
                                            <p:fltVal val="0"/>
                                          </p:val>
                                        </p:tav>
                                        <p:tav tm="100000">
                                          <p:val>
                                            <p:strVal val="#ppt_h"/>
                                          </p:val>
                                        </p:tav>
                                      </p:tavLst>
                                    </p:anim>
                                    <p:animEffect transition="in" filter="fade">
                                      <p:cBhvr>
                                        <p:cTn id="142" dur="500"/>
                                        <p:tgtEl>
                                          <p:spTgt spid="10"/>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11"/>
                                        </p:tgtEl>
                                        <p:attrNameLst>
                                          <p:attrName>style.visibility</p:attrName>
                                        </p:attrNameLst>
                                      </p:cBhvr>
                                      <p:to>
                                        <p:strVal val="visible"/>
                                      </p:to>
                                    </p:set>
                                    <p:anim calcmode="lin" valueType="num">
                                      <p:cBhvr>
                                        <p:cTn id="146" dur="500" fill="hold"/>
                                        <p:tgtEl>
                                          <p:spTgt spid="11"/>
                                        </p:tgtEl>
                                        <p:attrNameLst>
                                          <p:attrName>ppt_w</p:attrName>
                                        </p:attrNameLst>
                                      </p:cBhvr>
                                      <p:tavLst>
                                        <p:tav tm="0">
                                          <p:val>
                                            <p:fltVal val="0"/>
                                          </p:val>
                                        </p:tav>
                                        <p:tav tm="100000">
                                          <p:val>
                                            <p:strVal val="#ppt_w"/>
                                          </p:val>
                                        </p:tav>
                                      </p:tavLst>
                                    </p:anim>
                                    <p:anim calcmode="lin" valueType="num">
                                      <p:cBhvr>
                                        <p:cTn id="147" dur="500" fill="hold"/>
                                        <p:tgtEl>
                                          <p:spTgt spid="11"/>
                                        </p:tgtEl>
                                        <p:attrNameLst>
                                          <p:attrName>ppt_h</p:attrName>
                                        </p:attrNameLst>
                                      </p:cBhvr>
                                      <p:tavLst>
                                        <p:tav tm="0">
                                          <p:val>
                                            <p:fltVal val="0"/>
                                          </p:val>
                                        </p:tav>
                                        <p:tav tm="100000">
                                          <p:val>
                                            <p:strVal val="#ppt_h"/>
                                          </p:val>
                                        </p:tav>
                                      </p:tavLst>
                                    </p:anim>
                                    <p:animEffect transition="in" filter="fade">
                                      <p:cBhvr>
                                        <p:cTn id="148" dur="500"/>
                                        <p:tgtEl>
                                          <p:spTgt spid="11"/>
                                        </p:tgtEl>
                                      </p:cBhvr>
                                    </p:animEffect>
                                  </p:childTnLst>
                                </p:cTn>
                              </p:par>
                            </p:childTnLst>
                          </p:cTn>
                        </p:par>
                        <p:par>
                          <p:cTn id="149" fill="hold">
                            <p:stCondLst>
                              <p:cond delay="1000"/>
                            </p:stCondLst>
                            <p:childTnLst>
                              <p:par>
                                <p:cTn id="150" presetID="53" presetClass="entr" presetSubtype="16" fill="hold" grpId="0" nodeType="afterEffect">
                                  <p:stCondLst>
                                    <p:cond delay="0"/>
                                  </p:stCondLst>
                                  <p:childTnLst>
                                    <p:set>
                                      <p:cBhvr>
                                        <p:cTn id="151" dur="1" fill="hold">
                                          <p:stCondLst>
                                            <p:cond delay="0"/>
                                          </p:stCondLst>
                                        </p:cTn>
                                        <p:tgtEl>
                                          <p:spTgt spid="12"/>
                                        </p:tgtEl>
                                        <p:attrNameLst>
                                          <p:attrName>style.visibility</p:attrName>
                                        </p:attrNameLst>
                                      </p:cBhvr>
                                      <p:to>
                                        <p:strVal val="visible"/>
                                      </p:to>
                                    </p:set>
                                    <p:anim calcmode="lin" valueType="num">
                                      <p:cBhvr>
                                        <p:cTn id="152" dur="500" fill="hold"/>
                                        <p:tgtEl>
                                          <p:spTgt spid="12"/>
                                        </p:tgtEl>
                                        <p:attrNameLst>
                                          <p:attrName>ppt_w</p:attrName>
                                        </p:attrNameLst>
                                      </p:cBhvr>
                                      <p:tavLst>
                                        <p:tav tm="0">
                                          <p:val>
                                            <p:fltVal val="0"/>
                                          </p:val>
                                        </p:tav>
                                        <p:tav tm="100000">
                                          <p:val>
                                            <p:strVal val="#ppt_w"/>
                                          </p:val>
                                        </p:tav>
                                      </p:tavLst>
                                    </p:anim>
                                    <p:anim calcmode="lin" valueType="num">
                                      <p:cBhvr>
                                        <p:cTn id="153" dur="500" fill="hold"/>
                                        <p:tgtEl>
                                          <p:spTgt spid="12"/>
                                        </p:tgtEl>
                                        <p:attrNameLst>
                                          <p:attrName>ppt_h</p:attrName>
                                        </p:attrNameLst>
                                      </p:cBhvr>
                                      <p:tavLst>
                                        <p:tav tm="0">
                                          <p:val>
                                            <p:fltVal val="0"/>
                                          </p:val>
                                        </p:tav>
                                        <p:tav tm="100000">
                                          <p:val>
                                            <p:strVal val="#ppt_h"/>
                                          </p:val>
                                        </p:tav>
                                      </p:tavLst>
                                    </p:anim>
                                    <p:animEffect transition="in" filter="fade">
                                      <p:cBhvr>
                                        <p:cTn id="154" dur="500"/>
                                        <p:tgtEl>
                                          <p:spTgt spid="12"/>
                                        </p:tgtEl>
                                      </p:cBhvr>
                                    </p:animEffect>
                                  </p:childTnLst>
                                </p:cTn>
                              </p:par>
                            </p:childTnLst>
                          </p:cTn>
                        </p:par>
                        <p:par>
                          <p:cTn id="155" fill="hold">
                            <p:stCondLst>
                              <p:cond delay="1500"/>
                            </p:stCondLst>
                            <p:childTnLst>
                              <p:par>
                                <p:cTn id="156" presetID="53" presetClass="entr" presetSubtype="16" fill="hold" grpId="0" nodeType="afterEffect">
                                  <p:stCondLst>
                                    <p:cond delay="0"/>
                                  </p:stCondLst>
                                  <p:childTnLst>
                                    <p:set>
                                      <p:cBhvr>
                                        <p:cTn id="157" dur="1" fill="hold">
                                          <p:stCondLst>
                                            <p:cond delay="0"/>
                                          </p:stCondLst>
                                        </p:cTn>
                                        <p:tgtEl>
                                          <p:spTgt spid="13"/>
                                        </p:tgtEl>
                                        <p:attrNameLst>
                                          <p:attrName>style.visibility</p:attrName>
                                        </p:attrNameLst>
                                      </p:cBhvr>
                                      <p:to>
                                        <p:strVal val="visible"/>
                                      </p:to>
                                    </p:set>
                                    <p:anim calcmode="lin" valueType="num">
                                      <p:cBhvr>
                                        <p:cTn id="158" dur="500" fill="hold"/>
                                        <p:tgtEl>
                                          <p:spTgt spid="13"/>
                                        </p:tgtEl>
                                        <p:attrNameLst>
                                          <p:attrName>ppt_w</p:attrName>
                                        </p:attrNameLst>
                                      </p:cBhvr>
                                      <p:tavLst>
                                        <p:tav tm="0">
                                          <p:val>
                                            <p:fltVal val="0"/>
                                          </p:val>
                                        </p:tav>
                                        <p:tav tm="100000">
                                          <p:val>
                                            <p:strVal val="#ppt_w"/>
                                          </p:val>
                                        </p:tav>
                                      </p:tavLst>
                                    </p:anim>
                                    <p:anim calcmode="lin" valueType="num">
                                      <p:cBhvr>
                                        <p:cTn id="159" dur="500" fill="hold"/>
                                        <p:tgtEl>
                                          <p:spTgt spid="13"/>
                                        </p:tgtEl>
                                        <p:attrNameLst>
                                          <p:attrName>ppt_h</p:attrName>
                                        </p:attrNameLst>
                                      </p:cBhvr>
                                      <p:tavLst>
                                        <p:tav tm="0">
                                          <p:val>
                                            <p:fltVal val="0"/>
                                          </p:val>
                                        </p:tav>
                                        <p:tav tm="100000">
                                          <p:val>
                                            <p:strVal val="#ppt_h"/>
                                          </p:val>
                                        </p:tav>
                                      </p:tavLst>
                                    </p:anim>
                                    <p:animEffect transition="in" filter="fade">
                                      <p:cBhvr>
                                        <p:cTn id="1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1" restart="whenNotActive" fill="hold" evtFilter="cancelBubble" nodeType="interactiveSeq">
                <p:stCondLst>
                  <p:cond evt="onClick" delay="0">
                    <p:tgtEl>
                      <p:spTgt spid="5"/>
                    </p:tgtEl>
                  </p:cond>
                </p:stCondLst>
                <p:endSync evt="end" delay="0">
                  <p:rtn val="all"/>
                </p:endSync>
                <p:childTnLst>
                  <p:par>
                    <p:cTn id="162" fill="hold">
                      <p:stCondLst>
                        <p:cond delay="0"/>
                      </p:stCondLst>
                      <p:childTnLst>
                        <p:par>
                          <p:cTn id="163" fill="hold">
                            <p:stCondLst>
                              <p:cond delay="0"/>
                            </p:stCondLst>
                            <p:childTnLst>
                              <p:par>
                                <p:cTn id="164" presetID="1" presetClass="mediacall" presetSubtype="0" fill="hold" nodeType="clickEffect">
                                  <p:stCondLst>
                                    <p:cond delay="0"/>
                                  </p:stCondLst>
                                  <p:childTnLst>
                                    <p:cmd type="call" cmd="playFrom(0.0)">
                                      <p:cBhvr>
                                        <p:cTn id="165" dur="49399" fill="hold"/>
                                        <p:tgtEl>
                                          <p:spTgt spid="5"/>
                                        </p:tgtEl>
                                      </p:cBhvr>
                                    </p:cmd>
                                  </p:childTnLst>
                                </p:cTn>
                              </p:par>
                            </p:childTnLst>
                          </p:cTn>
                        </p:par>
                      </p:childTnLst>
                    </p:cTn>
                  </p:par>
                </p:childTnLst>
              </p:cTn>
              <p:nextCondLst>
                <p:cond evt="onClick" delay="0">
                  <p:tgtEl>
                    <p:spTgt spid="5"/>
                  </p:tgtEl>
                </p:cond>
              </p:nextCondLst>
            </p:seq>
            <p:audio>
              <p:cMediaNode vol="80000">
                <p:cTn id="166" fill="hold" display="0">
                  <p:stCondLst>
                    <p:cond delay="indefinite"/>
                  </p:stCondLst>
                  <p:endCondLst>
                    <p:cond evt="onStopAudio" delay="0">
                      <p:tgtEl>
                        <p:sldTgt/>
                      </p:tgtEl>
                    </p:cond>
                  </p:endCondLst>
                </p:cTn>
                <p:tgtEl>
                  <p:spTgt spid="5"/>
                </p:tgtEl>
              </p:cMediaNode>
            </p:audio>
          </p:childTnLst>
        </p:cTn>
      </p:par>
    </p:tnLst>
    <p:bldLst>
      <p:bldP spid="36" grpId="0"/>
      <p:bldP spid="44" grpId="0"/>
      <p:bldP spid="46" grpId="0"/>
      <p:bldP spid="48" grpId="0"/>
      <p:bldP spid="50" grpId="0"/>
      <p:bldP spid="51" grpId="0"/>
      <p:bldP spid="52" grpId="0"/>
      <p:bldP spid="53" grpId="0"/>
      <p:bldP spid="54" grpId="0"/>
      <p:bldP spid="18" grpId="0"/>
      <p:bldP spid="18" grpId="1"/>
      <p:bldP spid="18" grpId="2"/>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8772"/>
            <a:ext cx="8229600" cy="6400800"/>
          </a:xfrm>
        </p:spPr>
        <p:txBody>
          <a:bodyPr>
            <a:normAutofit lnSpcReduction="10000"/>
          </a:bodyPr>
          <a:lstStyle/>
          <a:p>
            <a:pPr marL="0" lvl="0" indent="0">
              <a:spcBef>
                <a:spcPts val="600"/>
              </a:spcBef>
              <a:spcAft>
                <a:spcPts val="600"/>
              </a:spcAft>
              <a:buNone/>
            </a:pPr>
            <a:r>
              <a:rPr lang="vi-VN" sz="2400" b="1" dirty="0">
                <a:solidFill>
                  <a:srgbClr val="FF0000"/>
                </a:solidFill>
                <a:cs typeface="Times New Roman" pitchFamily="18" charset="0"/>
              </a:rPr>
              <a:t>NOTES:</a:t>
            </a:r>
          </a:p>
          <a:p>
            <a:pPr marL="574675" lvl="0" indent="-574675">
              <a:spcBef>
                <a:spcPts val="600"/>
              </a:spcBef>
              <a:spcAft>
                <a:spcPts val="600"/>
              </a:spcAft>
              <a:buNone/>
            </a:pPr>
            <a:r>
              <a:rPr lang="vi-VN" sz="2400" b="1" dirty="0">
                <a:solidFill>
                  <a:prstClr val="black"/>
                </a:solidFill>
                <a:cs typeface="Times New Roman" pitchFamily="18" charset="0"/>
              </a:rPr>
              <a:t>1</a:t>
            </a:r>
            <a:r>
              <a:rPr lang="en-US" sz="2400" b="1" dirty="0">
                <a:solidFill>
                  <a:prstClr val="black"/>
                </a:solidFill>
                <a:cs typeface="Times New Roman" pitchFamily="18" charset="0"/>
              </a:rPr>
              <a:t>.</a:t>
            </a:r>
            <a:r>
              <a:rPr lang="vi-VN" sz="2400" b="1" dirty="0">
                <a:solidFill>
                  <a:prstClr val="black"/>
                </a:solidFill>
                <a:cs typeface="Times New Roman" pitchFamily="18" charset="0"/>
              </a:rPr>
              <a:t> </a:t>
            </a:r>
            <a:r>
              <a:rPr lang="en-US" sz="2400" b="1" dirty="0">
                <a:solidFill>
                  <a:prstClr val="black"/>
                </a:solidFill>
                <a:cs typeface="Times New Roman" pitchFamily="18" charset="0"/>
              </a:rPr>
              <a:t>	</a:t>
            </a:r>
            <a:r>
              <a:rPr lang="vi-VN" sz="2400" b="1" dirty="0">
                <a:solidFill>
                  <a:prstClr val="black"/>
                </a:solidFill>
                <a:cs typeface="Times New Roman" pitchFamily="18" charset="0"/>
              </a:rPr>
              <a:t> DO</a:t>
            </a:r>
            <a:r>
              <a:rPr lang="vi-VN" sz="2400" dirty="0">
                <a:solidFill>
                  <a:prstClr val="black"/>
                </a:solidFill>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pPr marL="574675" lvl="0" indent="-574675">
              <a:spcBef>
                <a:spcPts val="600"/>
              </a:spcBef>
              <a:spcAft>
                <a:spcPts val="600"/>
              </a:spcAft>
              <a:buNone/>
            </a:pPr>
            <a:r>
              <a:rPr lang="en-US" sz="2400" dirty="0">
                <a:solidFill>
                  <a:prstClr val="black"/>
                </a:solidFill>
                <a:cs typeface="Times New Roman" pitchFamily="18" charset="0"/>
              </a:rPr>
              <a:t>	</a:t>
            </a:r>
            <a:r>
              <a:rPr lang="vi-VN" sz="2400" dirty="0">
                <a:solidFill>
                  <a:prstClr val="black"/>
                </a:solidFill>
                <a:cs typeface="Times New Roman" pitchFamily="18" charset="0"/>
              </a:rPr>
              <a:t>Ví dụ: do yoga,  karate, judo, exercise…</a:t>
            </a:r>
          </a:p>
          <a:p>
            <a:pPr marL="574675" lvl="0" indent="-574675">
              <a:spcBef>
                <a:spcPts val="600"/>
              </a:spcBef>
              <a:spcAft>
                <a:spcPts val="600"/>
              </a:spcAft>
              <a:buNone/>
            </a:pPr>
            <a:r>
              <a:rPr lang="vi-VN" sz="2400" b="1" dirty="0">
                <a:solidFill>
                  <a:prstClr val="black"/>
                </a:solidFill>
                <a:cs typeface="Times New Roman" pitchFamily="18" charset="0"/>
              </a:rPr>
              <a:t>2</a:t>
            </a:r>
            <a:r>
              <a:rPr lang="en-US" sz="2400" b="1" dirty="0">
                <a:solidFill>
                  <a:prstClr val="black"/>
                </a:solidFill>
                <a:cs typeface="Times New Roman" pitchFamily="18" charset="0"/>
              </a:rPr>
              <a:t>.</a:t>
            </a:r>
            <a:r>
              <a:rPr lang="vi-VN" sz="2400" b="1" dirty="0">
                <a:solidFill>
                  <a:prstClr val="black"/>
                </a:solidFill>
                <a:cs typeface="Times New Roman" pitchFamily="18" charset="0"/>
              </a:rPr>
              <a:t> </a:t>
            </a:r>
            <a:r>
              <a:rPr lang="en-US" sz="2400" b="1" dirty="0">
                <a:solidFill>
                  <a:prstClr val="black"/>
                </a:solidFill>
                <a:cs typeface="Times New Roman" pitchFamily="18" charset="0"/>
              </a:rPr>
              <a:t>	</a:t>
            </a:r>
            <a:r>
              <a:rPr lang="vi-VN" sz="2400" b="1" dirty="0">
                <a:solidFill>
                  <a:prstClr val="black"/>
                </a:solidFill>
                <a:cs typeface="Times New Roman" pitchFamily="18" charset="0"/>
              </a:rPr>
              <a:t>PLAY:  </a:t>
            </a:r>
            <a:r>
              <a:rPr lang="vi-VN" sz="2400" dirty="0">
                <a:solidFill>
                  <a:prstClr val="black"/>
                </a:solidFill>
                <a:cs typeface="Times New Roman" pitchFamily="18" charset="0"/>
              </a:rPr>
              <a:t>Kết hợp với các danh từ chỉ môn thể thao liên quan đến trái bóng hoặc một vật tương tự trái bóng như trái cầu/ quả cầu; nhạc cụ (musical instument).</a:t>
            </a:r>
            <a:br>
              <a:rPr lang="vi-VN" sz="2400" dirty="0">
                <a:solidFill>
                  <a:prstClr val="black"/>
                </a:solidFill>
                <a:cs typeface="Times New Roman" pitchFamily="18" charset="0"/>
              </a:rPr>
            </a:br>
            <a:r>
              <a:rPr lang="vi-VN" sz="2400" dirty="0">
                <a:solidFill>
                  <a:prstClr val="black"/>
                </a:solidFill>
                <a:cs typeface="Times New Roman" pitchFamily="18" charset="0"/>
              </a:rPr>
              <a:t>Ví dụ: play football, volleyball, tennis, guitar, piano…</a:t>
            </a:r>
          </a:p>
          <a:p>
            <a:pPr marL="574675" lvl="0" indent="-574675">
              <a:spcBef>
                <a:spcPts val="600"/>
              </a:spcBef>
              <a:spcAft>
                <a:spcPts val="600"/>
              </a:spcAft>
              <a:buNone/>
            </a:pPr>
            <a:r>
              <a:rPr lang="vi-VN" sz="2400" b="1" dirty="0">
                <a:solidFill>
                  <a:prstClr val="black"/>
                </a:solidFill>
                <a:cs typeface="Times New Roman" pitchFamily="18" charset="0"/>
              </a:rPr>
              <a:t>3</a:t>
            </a:r>
            <a:r>
              <a:rPr lang="en-US" sz="2400" b="1" dirty="0">
                <a:solidFill>
                  <a:prstClr val="black"/>
                </a:solidFill>
                <a:cs typeface="Times New Roman" pitchFamily="18" charset="0"/>
              </a:rPr>
              <a:t>.</a:t>
            </a:r>
            <a:r>
              <a:rPr lang="vi-VN" sz="2400" b="1" dirty="0">
                <a:solidFill>
                  <a:prstClr val="black"/>
                </a:solidFill>
                <a:cs typeface="Times New Roman" pitchFamily="18" charset="0"/>
              </a:rPr>
              <a:t> </a:t>
            </a:r>
            <a:r>
              <a:rPr lang="en-US" sz="2400" b="1" dirty="0">
                <a:solidFill>
                  <a:prstClr val="black"/>
                </a:solidFill>
                <a:cs typeface="Times New Roman" pitchFamily="18" charset="0"/>
              </a:rPr>
              <a:t>	</a:t>
            </a:r>
            <a:r>
              <a:rPr lang="vi-VN" sz="2400" b="1" dirty="0">
                <a:solidFill>
                  <a:prstClr val="black"/>
                </a:solidFill>
                <a:cs typeface="Times New Roman" pitchFamily="18" charset="0"/>
              </a:rPr>
              <a:t>STUDY: </a:t>
            </a:r>
            <a:r>
              <a:rPr lang="vi-VN" sz="2400" dirty="0">
                <a:solidFill>
                  <a:prstClr val="black"/>
                </a:solidFill>
                <a:cs typeface="Times New Roman" pitchFamily="18" charset="0"/>
              </a:rPr>
              <a:t>Đứng trước các danh từ chỉ một môn học, một lĩnh vực, một đề tài nghiên cứu.</a:t>
            </a:r>
          </a:p>
          <a:p>
            <a:pPr marL="574675" lvl="0" indent="-574675">
              <a:spcBef>
                <a:spcPts val="600"/>
              </a:spcBef>
              <a:spcAft>
                <a:spcPts val="600"/>
              </a:spcAft>
              <a:buNone/>
            </a:pPr>
            <a:r>
              <a:rPr lang="en-US" sz="2400" dirty="0">
                <a:solidFill>
                  <a:prstClr val="black"/>
                </a:solidFill>
                <a:cs typeface="Times New Roman" pitchFamily="18" charset="0"/>
              </a:rPr>
              <a:t>	</a:t>
            </a:r>
            <a:r>
              <a:rPr lang="vi-VN" sz="2400" dirty="0">
                <a:solidFill>
                  <a:prstClr val="black"/>
                </a:solidFill>
                <a:cs typeface="Times New Roman" pitchFamily="18" charset="0"/>
              </a:rPr>
              <a:t>Ví dụ: study Math, English, literature, chemistry…</a:t>
            </a:r>
          </a:p>
          <a:p>
            <a:pPr marL="574675" lvl="0" indent="-574675">
              <a:spcBef>
                <a:spcPts val="600"/>
              </a:spcBef>
              <a:spcAft>
                <a:spcPts val="600"/>
              </a:spcAft>
              <a:buNone/>
            </a:pPr>
            <a:r>
              <a:rPr lang="vi-VN" sz="2400" b="1" dirty="0">
                <a:solidFill>
                  <a:prstClr val="black"/>
                </a:solidFill>
                <a:cs typeface="Times New Roman" pitchFamily="18" charset="0"/>
              </a:rPr>
              <a:t>4</a:t>
            </a:r>
            <a:r>
              <a:rPr lang="en-US" sz="2400" b="1" dirty="0">
                <a:solidFill>
                  <a:prstClr val="black"/>
                </a:solidFill>
                <a:cs typeface="Times New Roman" pitchFamily="18" charset="0"/>
              </a:rPr>
              <a:t>.</a:t>
            </a:r>
            <a:r>
              <a:rPr lang="vi-VN" sz="2400" b="1" dirty="0">
                <a:solidFill>
                  <a:prstClr val="black"/>
                </a:solidFill>
                <a:cs typeface="Times New Roman" pitchFamily="18" charset="0"/>
              </a:rPr>
              <a:t> </a:t>
            </a:r>
            <a:r>
              <a:rPr lang="en-US" sz="2400" b="1" dirty="0">
                <a:solidFill>
                  <a:prstClr val="black"/>
                </a:solidFill>
                <a:cs typeface="Times New Roman" pitchFamily="18" charset="0"/>
              </a:rPr>
              <a:t>	</a:t>
            </a:r>
            <a:r>
              <a:rPr lang="vi-VN" sz="2400" b="1" dirty="0">
                <a:solidFill>
                  <a:prstClr val="black"/>
                </a:solidFill>
                <a:cs typeface="Times New Roman" pitchFamily="18" charset="0"/>
              </a:rPr>
              <a:t>HAVE:  </a:t>
            </a:r>
            <a:r>
              <a:rPr lang="vi-VN" sz="2400" dirty="0">
                <a:solidFill>
                  <a:prstClr val="black"/>
                </a:solidFill>
                <a:cs typeface="Times New Roman" pitchFamily="18" charset="0"/>
              </a:rPr>
              <a:t>Trước các danh từ để diễn đạt sự sở hữu.</a:t>
            </a:r>
            <a:br>
              <a:rPr lang="vi-VN" sz="2400" dirty="0">
                <a:solidFill>
                  <a:prstClr val="black"/>
                </a:solidFill>
                <a:cs typeface="Times New Roman" pitchFamily="18" charset="0"/>
              </a:rPr>
            </a:br>
            <a:r>
              <a:rPr lang="vi-VN" sz="2400" dirty="0">
                <a:solidFill>
                  <a:prstClr val="black"/>
                </a:solidFill>
                <a:cs typeface="Times New Roman" pitchFamily="18" charset="0"/>
              </a:rPr>
              <a:t>Ví dụ: have a car, a book, a shirt, a house…</a:t>
            </a:r>
          </a:p>
          <a:p>
            <a:pPr>
              <a:spcBef>
                <a:spcPts val="600"/>
              </a:spcBef>
              <a:spcAft>
                <a:spcPts val="600"/>
              </a:spcAft>
            </a:pPr>
            <a:endParaRPr lang="en-US" dirty="0"/>
          </a:p>
        </p:txBody>
      </p:sp>
    </p:spTree>
    <p:extLst>
      <p:ext uri="{BB962C8B-B14F-4D97-AF65-F5344CB8AC3E}">
        <p14:creationId xmlns:p14="http://schemas.microsoft.com/office/powerpoint/2010/main" val="287906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1753" y="142669"/>
            <a:ext cx="8229600" cy="523220"/>
          </a:xfrm>
          <a:prstGeom prst="rect">
            <a:avLst/>
          </a:prstGeom>
          <a:noFill/>
        </p:spPr>
        <p:txBody>
          <a:bodyPr wrap="square" rtlCol="0">
            <a:spAutoFit/>
          </a:bodyPr>
          <a:lstStyle/>
          <a:p>
            <a:pPr marL="574675" indent="-574675"/>
            <a:r>
              <a:rPr lang="en-US" sz="2800" b="1" dirty="0">
                <a:latin typeface="Arial" panose="020B0604020202020204" pitchFamily="34" charset="0"/>
                <a:cs typeface="Arial" panose="020B0604020202020204" pitchFamily="34" charset="0"/>
              </a:rPr>
              <a:t>	Put one of these words in each blank.</a:t>
            </a:r>
          </a:p>
        </p:txBody>
      </p:sp>
      <p:sp>
        <p:nvSpPr>
          <p:cNvPr id="2" name="Rounded Rectangle 1"/>
          <p:cNvSpPr/>
          <p:nvPr/>
        </p:nvSpPr>
        <p:spPr>
          <a:xfrm>
            <a:off x="2154963" y="994115"/>
            <a:ext cx="5576345" cy="864428"/>
          </a:xfrm>
          <a:prstGeom prst="roundRect">
            <a:avLst>
              <a:gd name="adj" fmla="val 16116"/>
            </a:avLst>
          </a:prstGeom>
          <a:solidFill>
            <a:srgbClr val="A3E7FF"/>
          </a:solidFill>
          <a:ln>
            <a:solidFill>
              <a:srgbClr val="A3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TextBox 2"/>
          <p:cNvSpPr txBox="1"/>
          <p:nvPr/>
        </p:nvSpPr>
        <p:spPr>
          <a:xfrm>
            <a:off x="2285992" y="1048540"/>
            <a:ext cx="1371294" cy="461665"/>
          </a:xfrm>
          <a:prstGeom prst="rect">
            <a:avLst/>
          </a:prstGeom>
          <a:noFill/>
        </p:spPr>
        <p:txBody>
          <a:bodyPr wrap="square" rtlCol="0">
            <a:spAutoFit/>
          </a:bodyPr>
          <a:lstStyle/>
          <a:p>
            <a:r>
              <a:rPr lang="en-US" sz="2400" dirty="0">
                <a:latin typeface="Arial" pitchFamily="34" charset="0"/>
                <a:cs typeface="Arial" pitchFamily="34" charset="0"/>
              </a:rPr>
              <a:t>lessons</a:t>
            </a:r>
          </a:p>
        </p:txBody>
      </p:sp>
      <p:sp>
        <p:nvSpPr>
          <p:cNvPr id="16" name="TextBox 15"/>
          <p:cNvSpPr txBox="1"/>
          <p:nvPr/>
        </p:nvSpPr>
        <p:spPr>
          <a:xfrm>
            <a:off x="2971792" y="1396877"/>
            <a:ext cx="1452668" cy="461665"/>
          </a:xfrm>
          <a:prstGeom prst="rect">
            <a:avLst/>
          </a:prstGeom>
          <a:noFill/>
        </p:spPr>
        <p:txBody>
          <a:bodyPr wrap="square" rtlCol="0">
            <a:spAutoFit/>
          </a:bodyPr>
          <a:lstStyle/>
          <a:p>
            <a:r>
              <a:rPr lang="en-US" sz="2400" dirty="0">
                <a:latin typeface="Arial" pitchFamily="34" charset="0"/>
                <a:cs typeface="Arial" pitchFamily="34" charset="0"/>
              </a:rPr>
              <a:t>football</a:t>
            </a:r>
          </a:p>
        </p:txBody>
      </p:sp>
      <p:sp>
        <p:nvSpPr>
          <p:cNvPr id="17" name="TextBox 16"/>
          <p:cNvSpPr txBox="1"/>
          <p:nvPr/>
        </p:nvSpPr>
        <p:spPr>
          <a:xfrm>
            <a:off x="3984162" y="1048539"/>
            <a:ext cx="1410861" cy="461665"/>
          </a:xfrm>
          <a:prstGeom prst="rect">
            <a:avLst/>
          </a:prstGeom>
          <a:noFill/>
        </p:spPr>
        <p:txBody>
          <a:bodyPr wrap="square" rtlCol="0">
            <a:spAutoFit/>
          </a:bodyPr>
          <a:lstStyle/>
          <a:p>
            <a:r>
              <a:rPr lang="en-US" sz="2400" dirty="0">
                <a:latin typeface="Arial" pitchFamily="34" charset="0"/>
                <a:cs typeface="Arial" pitchFamily="34" charset="0"/>
              </a:rPr>
              <a:t>science</a:t>
            </a:r>
          </a:p>
        </p:txBody>
      </p:sp>
      <p:sp>
        <p:nvSpPr>
          <p:cNvPr id="18" name="TextBox 17"/>
          <p:cNvSpPr txBox="1"/>
          <p:nvPr/>
        </p:nvSpPr>
        <p:spPr>
          <a:xfrm>
            <a:off x="4702622" y="1396877"/>
            <a:ext cx="1463600" cy="461665"/>
          </a:xfrm>
          <a:prstGeom prst="rect">
            <a:avLst/>
          </a:prstGeom>
          <a:noFill/>
        </p:spPr>
        <p:txBody>
          <a:bodyPr wrap="square" rtlCol="0">
            <a:spAutoFit/>
          </a:bodyPr>
          <a:lstStyle/>
          <a:p>
            <a:r>
              <a:rPr lang="en-US" sz="2400" dirty="0">
                <a:latin typeface="Arial" pitchFamily="34" charset="0"/>
                <a:cs typeface="Arial" pitchFamily="34" charset="0"/>
              </a:rPr>
              <a:t>exercise</a:t>
            </a:r>
          </a:p>
        </p:txBody>
      </p:sp>
      <p:sp>
        <p:nvSpPr>
          <p:cNvPr id="30" name="TextBox 29"/>
          <p:cNvSpPr txBox="1"/>
          <p:nvPr/>
        </p:nvSpPr>
        <p:spPr>
          <a:xfrm>
            <a:off x="5671222" y="1048539"/>
            <a:ext cx="2329778" cy="461665"/>
          </a:xfrm>
          <a:prstGeom prst="rect">
            <a:avLst/>
          </a:prstGeom>
          <a:noFill/>
        </p:spPr>
        <p:txBody>
          <a:bodyPr wrap="square" rtlCol="0">
            <a:spAutoFit/>
          </a:bodyPr>
          <a:lstStyle/>
          <a:p>
            <a:r>
              <a:rPr lang="en-US" sz="2400" dirty="0">
                <a:latin typeface="Arial" pitchFamily="34" charset="0"/>
                <a:cs typeface="Arial" pitchFamily="34" charset="0"/>
              </a:rPr>
              <a:t>homework</a:t>
            </a:r>
          </a:p>
        </p:txBody>
      </p:sp>
      <p:sp>
        <p:nvSpPr>
          <p:cNvPr id="44" name="TextBox 43"/>
          <p:cNvSpPr txBox="1"/>
          <p:nvPr/>
        </p:nvSpPr>
        <p:spPr>
          <a:xfrm>
            <a:off x="746821" y="2192979"/>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1.</a:t>
            </a:r>
          </a:p>
        </p:txBody>
      </p:sp>
      <p:sp>
        <p:nvSpPr>
          <p:cNvPr id="45" name="TextBox 44"/>
          <p:cNvSpPr txBox="1"/>
          <p:nvPr/>
        </p:nvSpPr>
        <p:spPr>
          <a:xfrm>
            <a:off x="1221651" y="2140782"/>
            <a:ext cx="6890657" cy="461665"/>
          </a:xfrm>
          <a:prstGeom prst="rect">
            <a:avLst/>
          </a:prstGeom>
          <a:noFill/>
        </p:spPr>
        <p:txBody>
          <a:bodyPr wrap="square" rtlCol="0">
            <a:spAutoFit/>
          </a:bodyPr>
          <a:lstStyle/>
          <a:p>
            <a:r>
              <a:rPr lang="en-US" sz="2400" dirty="0" err="1">
                <a:latin typeface="Arial" pitchFamily="34" charset="0"/>
                <a:cs typeface="Arial" pitchFamily="34" charset="0"/>
              </a:rPr>
              <a:t>Vy</a:t>
            </a:r>
            <a:r>
              <a:rPr lang="en-US" sz="2400" dirty="0">
                <a:latin typeface="Arial" pitchFamily="34" charset="0"/>
                <a:cs typeface="Arial" pitchFamily="34" charset="0"/>
              </a:rPr>
              <a:t> and I often do our                      after school.</a:t>
            </a:r>
          </a:p>
        </p:txBody>
      </p:sp>
      <p:cxnSp>
        <p:nvCxnSpPr>
          <p:cNvPr id="46" name="Straight Connector 45"/>
          <p:cNvCxnSpPr/>
          <p:nvPr/>
        </p:nvCxnSpPr>
        <p:spPr>
          <a:xfrm>
            <a:off x="4400761" y="2471972"/>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46821" y="2911653"/>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2.</a:t>
            </a:r>
          </a:p>
        </p:txBody>
      </p:sp>
      <p:sp>
        <p:nvSpPr>
          <p:cNvPr id="48" name="TextBox 47"/>
          <p:cNvSpPr txBox="1"/>
          <p:nvPr/>
        </p:nvSpPr>
        <p:spPr>
          <a:xfrm>
            <a:off x="1221651" y="2859456"/>
            <a:ext cx="6509657" cy="461665"/>
          </a:xfrm>
          <a:prstGeom prst="rect">
            <a:avLst/>
          </a:prstGeom>
          <a:noFill/>
        </p:spPr>
        <p:txBody>
          <a:bodyPr wrap="square" rtlCol="0">
            <a:spAutoFit/>
          </a:bodyPr>
          <a:lstStyle/>
          <a:p>
            <a:r>
              <a:rPr lang="en-US" sz="2400" dirty="0">
                <a:latin typeface="Arial" pitchFamily="34" charset="0"/>
                <a:cs typeface="Arial" pitchFamily="34" charset="0"/>
              </a:rPr>
              <a:t>Nick plays                     for the school team.</a:t>
            </a:r>
          </a:p>
        </p:txBody>
      </p:sp>
      <p:cxnSp>
        <p:nvCxnSpPr>
          <p:cNvPr id="49" name="Straight Connector 48"/>
          <p:cNvCxnSpPr>
            <a:cxnSpLocks/>
          </p:cNvCxnSpPr>
          <p:nvPr/>
        </p:nvCxnSpPr>
        <p:spPr>
          <a:xfrm>
            <a:off x="3030158" y="3206966"/>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46821" y="3679298"/>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3.</a:t>
            </a:r>
          </a:p>
        </p:txBody>
      </p:sp>
      <p:sp>
        <p:nvSpPr>
          <p:cNvPr id="51" name="TextBox 50"/>
          <p:cNvSpPr txBox="1"/>
          <p:nvPr/>
        </p:nvSpPr>
        <p:spPr>
          <a:xfrm>
            <a:off x="1221651" y="3670645"/>
            <a:ext cx="7979229" cy="461665"/>
          </a:xfrm>
          <a:prstGeom prst="rect">
            <a:avLst/>
          </a:prstGeom>
          <a:noFill/>
        </p:spPr>
        <p:txBody>
          <a:bodyPr wrap="square" rtlCol="0">
            <a:spAutoFit/>
          </a:bodyPr>
          <a:lstStyle/>
          <a:p>
            <a:r>
              <a:rPr lang="en-US" sz="2400" dirty="0" err="1">
                <a:latin typeface="Arial" pitchFamily="34" charset="0"/>
                <a:cs typeface="Arial" pitchFamily="34" charset="0"/>
              </a:rPr>
              <a:t>Mrs</a:t>
            </a:r>
            <a:r>
              <a:rPr lang="en-US" sz="2400" dirty="0">
                <a:latin typeface="Arial" pitchFamily="34" charset="0"/>
                <a:cs typeface="Arial" pitchFamily="34" charset="0"/>
              </a:rPr>
              <a:t> Nguyen teaches all my history               .</a:t>
            </a:r>
          </a:p>
        </p:txBody>
      </p:sp>
      <p:cxnSp>
        <p:nvCxnSpPr>
          <p:cNvPr id="52" name="Straight Connector 51"/>
          <p:cNvCxnSpPr/>
          <p:nvPr/>
        </p:nvCxnSpPr>
        <p:spPr>
          <a:xfrm>
            <a:off x="6122854" y="4017812"/>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46821" y="4444709"/>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4.</a:t>
            </a:r>
          </a:p>
        </p:txBody>
      </p:sp>
      <p:sp>
        <p:nvSpPr>
          <p:cNvPr id="54" name="TextBox 53"/>
          <p:cNvSpPr txBox="1"/>
          <p:nvPr/>
        </p:nvSpPr>
        <p:spPr>
          <a:xfrm>
            <a:off x="1221651" y="4436056"/>
            <a:ext cx="7979229" cy="461665"/>
          </a:xfrm>
          <a:prstGeom prst="rect">
            <a:avLst/>
          </a:prstGeom>
          <a:noFill/>
        </p:spPr>
        <p:txBody>
          <a:bodyPr wrap="square" rtlCol="0">
            <a:spAutoFit/>
          </a:bodyPr>
          <a:lstStyle/>
          <a:p>
            <a:r>
              <a:rPr lang="en-US" sz="2400">
                <a:latin typeface="Arial" pitchFamily="34" charset="0"/>
                <a:cs typeface="Arial" pitchFamily="34" charset="0"/>
              </a:rPr>
              <a:t>They are healthy. They do                  every day.</a:t>
            </a:r>
            <a:endParaRPr lang="en-US" sz="2400" dirty="0">
              <a:latin typeface="Arial" pitchFamily="34" charset="0"/>
              <a:cs typeface="Arial" pitchFamily="34" charset="0"/>
            </a:endParaRPr>
          </a:p>
        </p:txBody>
      </p:sp>
      <p:sp>
        <p:nvSpPr>
          <p:cNvPr id="55" name="TextBox 54"/>
          <p:cNvSpPr txBox="1"/>
          <p:nvPr/>
        </p:nvSpPr>
        <p:spPr>
          <a:xfrm>
            <a:off x="746821" y="5224904"/>
            <a:ext cx="474830" cy="461665"/>
          </a:xfrm>
          <a:prstGeom prst="rect">
            <a:avLst/>
          </a:prstGeom>
          <a:noFill/>
        </p:spPr>
        <p:txBody>
          <a:bodyPr wrap="square" rtlCol="0">
            <a:spAutoFit/>
          </a:bodyPr>
          <a:lstStyle/>
          <a:p>
            <a:r>
              <a:rPr lang="en-US" sz="2400" b="1">
                <a:solidFill>
                  <a:srgbClr val="0070C0"/>
                </a:solidFill>
                <a:latin typeface="Arial" pitchFamily="34" charset="0"/>
                <a:cs typeface="Arial" pitchFamily="34" charset="0"/>
              </a:rPr>
              <a:t>5.</a:t>
            </a:r>
          </a:p>
        </p:txBody>
      </p:sp>
      <p:sp>
        <p:nvSpPr>
          <p:cNvPr id="57" name="TextBox 56"/>
          <p:cNvSpPr txBox="1"/>
          <p:nvPr/>
        </p:nvSpPr>
        <p:spPr>
          <a:xfrm>
            <a:off x="1221651" y="5224904"/>
            <a:ext cx="7979229" cy="461665"/>
          </a:xfrm>
          <a:prstGeom prst="rect">
            <a:avLst/>
          </a:prstGeom>
          <a:noFill/>
        </p:spPr>
        <p:txBody>
          <a:bodyPr wrap="square" rtlCol="0">
            <a:spAutoFit/>
          </a:bodyPr>
          <a:lstStyle/>
          <a:p>
            <a:r>
              <a:rPr lang="en-US" sz="2400">
                <a:latin typeface="Arial" pitchFamily="34" charset="0"/>
                <a:cs typeface="Arial" pitchFamily="34" charset="0"/>
              </a:rPr>
              <a:t>I study maths, English and                 on Mondays.</a:t>
            </a:r>
            <a:endParaRPr lang="en-US" sz="2400" dirty="0">
              <a:latin typeface="Arial" pitchFamily="34" charset="0"/>
              <a:cs typeface="Arial" pitchFamily="34" charset="0"/>
            </a:endParaRPr>
          </a:p>
        </p:txBody>
      </p:sp>
      <p:cxnSp>
        <p:nvCxnSpPr>
          <p:cNvPr id="58" name="Straight Connector 57"/>
          <p:cNvCxnSpPr/>
          <p:nvPr/>
        </p:nvCxnSpPr>
        <p:spPr>
          <a:xfrm>
            <a:off x="5054296" y="5572071"/>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040747" y="4763773"/>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4284608" y="2134999"/>
            <a:ext cx="1606530"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6049114" y="3670644"/>
            <a:ext cx="1229824"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4946747" y="5226582"/>
            <a:ext cx="1229824"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3088384" y="2859456"/>
            <a:ext cx="1178528"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4923569" y="4436056"/>
            <a:ext cx="1332416" cy="461665"/>
          </a:xfrm>
          <a:prstGeom prst="rect">
            <a:avLst/>
          </a:prstGeom>
          <a:noFill/>
        </p:spPr>
        <p:txBody>
          <a:bodyPr wrap="none" rtlCol="0">
            <a:spAutoFit/>
          </a:bodyPr>
          <a:lstStyle/>
          <a:p>
            <a:r>
              <a:rPr lang="en-US" sz="2400" dirty="0">
                <a:solidFill>
                  <a:srgbClr val="FF0000"/>
                </a:solidFill>
                <a:latin typeface="Arial" pitchFamily="34" charset="0"/>
                <a:cs typeface="Arial" pitchFamily="34" charset="0"/>
              </a:rPr>
              <a:t>exercise</a:t>
            </a:r>
          </a:p>
        </p:txBody>
      </p:sp>
      <p:sp>
        <p:nvSpPr>
          <p:cNvPr id="32" name="Rounded Rectangle 31"/>
          <p:cNvSpPr>
            <a:spLocks noChangeAspect="1"/>
          </p:cNvSpPr>
          <p:nvPr/>
        </p:nvSpPr>
        <p:spPr>
          <a:xfrm>
            <a:off x="580746" y="170286"/>
            <a:ext cx="457200" cy="4572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itchFamily="34" charset="0"/>
                <a:cs typeface="Arial" pitchFamily="34" charset="0"/>
              </a:rPr>
              <a:t>3</a:t>
            </a:r>
          </a:p>
        </p:txBody>
      </p:sp>
    </p:spTree>
    <p:extLst>
      <p:ext uri="{BB962C8B-B14F-4D97-AF65-F5344CB8AC3E}">
        <p14:creationId xmlns:p14="http://schemas.microsoft.com/office/powerpoint/2010/main" val="28497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9" presetClass="emph" presetSubtype="0" grpId="0" nodeType="withEffect">
                                  <p:stCondLst>
                                    <p:cond delay="0"/>
                                  </p:stCondLst>
                                  <p:childTnLst>
                                    <p:set>
                                      <p:cBhvr>
                                        <p:cTn id="10" dur="indefinite"/>
                                        <p:tgtEl>
                                          <p:spTgt spid="30"/>
                                        </p:tgtEl>
                                        <p:attrNameLst>
                                          <p:attrName>style.opacity</p:attrName>
                                        </p:attrNameLst>
                                      </p:cBhvr>
                                      <p:to>
                                        <p:strVal val="0.25"/>
                                      </p:to>
                                    </p:set>
                                    <p:animEffect filter="image" prLst="opacity: 0.25">
                                      <p:cBhvr rctx="IE">
                                        <p:cTn id="11" dur="indefinite"/>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49"/>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9" presetClass="emph" presetSubtype="0" grpId="0" nodeType="withEffect">
                                  <p:stCondLst>
                                    <p:cond delay="0"/>
                                  </p:stCondLst>
                                  <p:childTnLst>
                                    <p:set>
                                      <p:cBhvr>
                                        <p:cTn id="19" dur="indefinite"/>
                                        <p:tgtEl>
                                          <p:spTgt spid="16"/>
                                        </p:tgtEl>
                                        <p:attrNameLst>
                                          <p:attrName>style.opacity</p:attrName>
                                        </p:attrNameLst>
                                      </p:cBhvr>
                                      <p:to>
                                        <p:strVal val="0.25"/>
                                      </p:to>
                                    </p:set>
                                    <p:animEffect filter="image" prLst="opacity: 0.25">
                                      <p:cBhvr rctx="IE">
                                        <p:cTn id="20" dur="indefinite"/>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9" presetClass="emph" presetSubtype="0" grpId="0" nodeType="withEffect">
                                  <p:stCondLst>
                                    <p:cond delay="0"/>
                                  </p:stCondLst>
                                  <p:childTnLst>
                                    <p:set>
                                      <p:cBhvr>
                                        <p:cTn id="28" dur="indefinite"/>
                                        <p:tgtEl>
                                          <p:spTgt spid="3"/>
                                        </p:tgtEl>
                                        <p:attrNameLst>
                                          <p:attrName>style.opacity</p:attrName>
                                        </p:attrNameLst>
                                      </p:cBhvr>
                                      <p:to>
                                        <p:strVal val="0.25"/>
                                      </p:to>
                                    </p:set>
                                    <p:animEffect filter="image" prLst="opacity: 0.25">
                                      <p:cBhvr rctx="IE">
                                        <p:cTn id="29" dur="indefinite"/>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0"/>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9" presetClass="emph" presetSubtype="0" grpId="0" nodeType="withEffect">
                                  <p:stCondLst>
                                    <p:cond delay="0"/>
                                  </p:stCondLst>
                                  <p:childTnLst>
                                    <p:set>
                                      <p:cBhvr>
                                        <p:cTn id="37" dur="indefinite"/>
                                        <p:tgtEl>
                                          <p:spTgt spid="18"/>
                                        </p:tgtEl>
                                        <p:attrNameLst>
                                          <p:attrName>style.opacity</p:attrName>
                                        </p:attrNameLst>
                                      </p:cBhvr>
                                      <p:to>
                                        <p:strVal val="0.25"/>
                                      </p:to>
                                    </p:set>
                                    <p:animEffect filter="image" prLst="opacity: 0.25">
                                      <p:cBhvr rctx="IE">
                                        <p:cTn id="38" dur="indefinite"/>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9" presetClass="emph" presetSubtype="0" grpId="0" nodeType="withEffect">
                                  <p:stCondLst>
                                    <p:cond delay="0"/>
                                  </p:stCondLst>
                                  <p:childTnLst>
                                    <p:set>
                                      <p:cBhvr>
                                        <p:cTn id="46" dur="indefinite"/>
                                        <p:tgtEl>
                                          <p:spTgt spid="17"/>
                                        </p:tgtEl>
                                        <p:attrNameLst>
                                          <p:attrName>style.opacity</p:attrName>
                                        </p:attrNameLst>
                                      </p:cBhvr>
                                      <p:to>
                                        <p:strVal val="0.25"/>
                                      </p:to>
                                    </p:set>
                                    <p:animEffect filter="image" prLst="opacity: 0.25">
                                      <p:cBhvr rctx="IE">
                                        <p:cTn id="47"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30" grpId="0"/>
      <p:bldP spid="4" grpId="0"/>
      <p:bldP spid="27" grpId="0"/>
      <p:bldP spid="28"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7857" y1="62963" x2="39643" y2="55413"/>
                        <a14:foregroundMark x1="26905" y1="65812" x2="37500" y2="64103"/>
                      </a14:backgroundRemoval>
                    </a14:imgEffect>
                  </a14:imgLayer>
                </a14:imgProps>
              </a:ext>
              <a:ext uri="{28A0092B-C50C-407E-A947-70E740481C1C}">
                <a14:useLocalDpi xmlns:a14="http://schemas.microsoft.com/office/drawing/2010/main" val="0"/>
              </a:ext>
            </a:extLst>
          </a:blip>
          <a:stretch>
            <a:fillRect/>
          </a:stretch>
        </p:blipFill>
        <p:spPr>
          <a:xfrm>
            <a:off x="685800" y="1676400"/>
            <a:ext cx="5689595" cy="475488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771" y="355600"/>
            <a:ext cx="50292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9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0-#ppt_w/2"/>
                                          </p:val>
                                        </p:tav>
                                        <p:tav tm="100000">
                                          <p:val>
                                            <p:strVal val="#ppt_x"/>
                                          </p:val>
                                        </p:tav>
                                      </p:tavLst>
                                    </p:anim>
                                    <p:anim calcmode="lin" valueType="num">
                                      <p:cBhvr additive="base">
                                        <p:cTn id="12"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Props1.xml><?xml version="1.0" encoding="utf-8"?>
<ds:datastoreItem xmlns:ds="http://schemas.openxmlformats.org/officeDocument/2006/customXml" ds:itemID="{36FFE3DB-F043-40D3-B80F-C052BCD18057}">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otalTime>779</TotalTime>
  <Words>915</Words>
  <Application>Microsoft Office PowerPoint</Application>
  <PresentationFormat>On-screen Show (4:3)</PresentationFormat>
  <Paragraphs>232</Paragraphs>
  <Slides>22</Slides>
  <Notes>1</Notes>
  <HiddenSlides>0</HiddenSlides>
  <MMClips>10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Arial</vt:lpstr>
      <vt:lpstr>Arial</vt:lpstr>
      <vt:lpstr>Arial </vt:lpstr>
      <vt:lpstr>Calibri</vt:lpstr>
      <vt:lpstr>Calibri Light</vt:lpstr>
      <vt:lpstr>Forte</vt:lpstr>
      <vt:lpstr>Tahoma</vt:lpstr>
      <vt:lpstr>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Pronunciation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HDC</dc:creator>
  <cp:lastModifiedBy>trant</cp:lastModifiedBy>
  <cp:revision>167</cp:revision>
  <dcterms:created xsi:type="dcterms:W3CDTF">2021-07-12T08:16:25Z</dcterms:created>
  <dcterms:modified xsi:type="dcterms:W3CDTF">2025-03-15T14:46:15Z</dcterms:modified>
</cp:coreProperties>
</file>