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1" r:id="rId2"/>
    <p:sldMasterId id="2147483713" r:id="rId3"/>
    <p:sldMasterId id="2147483737" r:id="rId4"/>
  </p:sldMasterIdLst>
  <p:notesMasterIdLst>
    <p:notesMasterId r:id="rId24"/>
  </p:notesMasterIdLst>
  <p:sldIdLst>
    <p:sldId id="368" r:id="rId5"/>
    <p:sldId id="357" r:id="rId6"/>
    <p:sldId id="358" r:id="rId7"/>
    <p:sldId id="273" r:id="rId8"/>
    <p:sldId id="361" r:id="rId9"/>
    <p:sldId id="359" r:id="rId10"/>
    <p:sldId id="363" r:id="rId11"/>
    <p:sldId id="275" r:id="rId12"/>
    <p:sldId id="344" r:id="rId13"/>
    <p:sldId id="345" r:id="rId14"/>
    <p:sldId id="367" r:id="rId15"/>
    <p:sldId id="366" r:id="rId16"/>
    <p:sldId id="347" r:id="rId17"/>
    <p:sldId id="348" r:id="rId18"/>
    <p:sldId id="355" r:id="rId19"/>
    <p:sldId id="350" r:id="rId20"/>
    <p:sldId id="351" r:id="rId21"/>
    <p:sldId id="354" r:id="rId22"/>
    <p:sldId id="356" r:id="rId23"/>
  </p:sldIdLst>
  <p:sldSz cx="18288000" cy="10287000"/>
  <p:notesSz cx="6858000" cy="9144000"/>
  <p:embeddedFontLst>
    <p:embeddedFont>
      <p:font typeface="#9Slide04 Spectral Bold" panose="02020802060000000000" pitchFamily="18" charset="0"/>
      <p:bold r:id="rId25"/>
    </p:embeddedFont>
    <p:embeddedFont>
      <p:font typeface="#9Slide04 Vollkorn SemiBold" panose="00000700000000000000" pitchFamily="2" charset="0"/>
      <p:bold r:id="rId26"/>
    </p:embeddedFont>
    <p:embeddedFont>
      <p:font typeface="#9Slide05 SVNBistro Script" panose="02000506000000020003" pitchFamily="2" charset="0"/>
      <p:regular r:id="rId27"/>
    </p:embeddedFont>
    <p:embeddedFont>
      <p:font typeface="#9Slide07 IcielSoup of Justice" pitchFamily="2" charset="0"/>
      <p:regular r:id="rId28"/>
    </p:embeddedFont>
    <p:embeddedFont>
      <p:font typeface="#9Slide07 SFU Rhythm" panose="00000400000000000000" pitchFamily="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9FB"/>
    <a:srgbClr val="E9E0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979" autoAdjust="0"/>
  </p:normalViewPr>
  <p:slideViewPr>
    <p:cSldViewPr>
      <p:cViewPr varScale="1">
        <p:scale>
          <a:sx n="46" d="100"/>
          <a:sy n="46" d="100"/>
        </p:scale>
        <p:origin x="543" y="2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7D5E2-0FF1-4D8D-A150-12AC1CEFB9F7}" type="datetimeFigureOut">
              <a:rPr lang="en-US" smtClean="0"/>
              <a:t>12/23/2024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DC1520-B1EC-44BB-94FE-5CC47570ABD8}" type="slidenum">
              <a:rPr lang="en-US" smtClean="0"/>
              <a:t>‹#›</a:t>
            </a:fld>
            <a:endParaRPr lang="en-US"/>
          </a:p>
        </p:txBody>
      </p:sp>
    </p:spTree>
    <p:extLst>
      <p:ext uri="{BB962C8B-B14F-4D97-AF65-F5344CB8AC3E}">
        <p14:creationId xmlns:p14="http://schemas.microsoft.com/office/powerpoint/2010/main" val="24970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Thời</a:t>
            </a:r>
            <a:r>
              <a:rPr lang="en-US" baseline="0" dirty="0"/>
              <a:t> </a:t>
            </a:r>
            <a:r>
              <a:rPr lang="en-US" baseline="0" dirty="0" err="1"/>
              <a:t>gian</a:t>
            </a:r>
            <a:r>
              <a:rPr lang="en-US" baseline="0" dirty="0"/>
              <a:t>: 2 </a:t>
            </a:r>
            <a:r>
              <a:rPr lang="en-US" baseline="0" dirty="0" err="1"/>
              <a:t>phút</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a:t>
            </a:fld>
            <a:endParaRPr lang="en-US"/>
          </a:p>
        </p:txBody>
      </p:sp>
    </p:spTree>
    <p:extLst>
      <p:ext uri="{BB962C8B-B14F-4D97-AF65-F5344CB8AC3E}">
        <p14:creationId xmlns:p14="http://schemas.microsoft.com/office/powerpoint/2010/main" val="1898979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6064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944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32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829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084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chia</a:t>
            </a:r>
            <a:r>
              <a:rPr lang="en-US" baseline="0" dirty="0"/>
              <a:t> </a:t>
            </a:r>
            <a:r>
              <a:rPr lang="en-US" baseline="0" dirty="0" err="1"/>
              <a:t>lớp</a:t>
            </a:r>
            <a:r>
              <a:rPr lang="en-US" baseline="0" dirty="0"/>
              <a:t> </a:t>
            </a:r>
            <a:r>
              <a:rPr lang="en-US" baseline="0" dirty="0" err="1"/>
              <a:t>thành</a:t>
            </a:r>
            <a:r>
              <a:rPr lang="en-US" baseline="0" dirty="0"/>
              <a:t> 4 </a:t>
            </a:r>
            <a:r>
              <a:rPr lang="en-US" baseline="0" dirty="0" err="1"/>
              <a:t>nhóm</a:t>
            </a:r>
            <a:endParaRPr lang="en-US" baseline="0" dirty="0"/>
          </a:p>
          <a:p>
            <a:r>
              <a:rPr lang="en-US" baseline="0" dirty="0" err="1"/>
              <a:t>nhóm</a:t>
            </a:r>
            <a:r>
              <a:rPr lang="en-US" baseline="0" dirty="0"/>
              <a:t> </a:t>
            </a:r>
            <a:r>
              <a:rPr lang="en-US" baseline="0" dirty="0" err="1"/>
              <a:t>nói</a:t>
            </a:r>
            <a:r>
              <a:rPr lang="en-US" baseline="0" dirty="0"/>
              <a:t> (1+2): </a:t>
            </a:r>
            <a:r>
              <a:rPr lang="en-US" baseline="0" dirty="0" err="1"/>
              <a:t>dựa</a:t>
            </a:r>
            <a:r>
              <a:rPr lang="en-US" baseline="0" dirty="0"/>
              <a:t> </a:t>
            </a:r>
            <a:r>
              <a:rPr lang="en-US" baseline="0" dirty="0" err="1"/>
              <a:t>vào</a:t>
            </a:r>
            <a:r>
              <a:rPr lang="en-US" baseline="0" dirty="0"/>
              <a:t> </a:t>
            </a:r>
            <a:r>
              <a:rPr lang="en-US" baseline="0" dirty="0" err="1"/>
              <a:t>dàn</a:t>
            </a:r>
            <a:r>
              <a:rPr lang="en-US" baseline="0" dirty="0"/>
              <a:t> ý </a:t>
            </a:r>
            <a:r>
              <a:rPr lang="en-US" baseline="0" dirty="0" err="1"/>
              <a:t>đã</a:t>
            </a:r>
            <a:r>
              <a:rPr lang="en-US" baseline="0" dirty="0"/>
              <a:t> </a:t>
            </a:r>
            <a:r>
              <a:rPr lang="en-US" baseline="0" dirty="0" err="1"/>
              <a:t>xây</a:t>
            </a:r>
            <a:r>
              <a:rPr lang="en-US" baseline="0" dirty="0"/>
              <a:t> </a:t>
            </a:r>
            <a:r>
              <a:rPr lang="en-US" baseline="0" dirty="0" err="1"/>
              <a:t>dựng</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bài</a:t>
            </a:r>
            <a:r>
              <a:rPr lang="en-US" baseline="0" dirty="0"/>
              <a:t> </a:t>
            </a:r>
            <a:r>
              <a:rPr lang="en-US" baseline="0" dirty="0" err="1"/>
              <a:t>nói</a:t>
            </a:r>
            <a:r>
              <a:rPr lang="en-US" baseline="0" dirty="0"/>
              <a:t> </a:t>
            </a:r>
            <a:r>
              <a:rPr lang="en-US" baseline="0" dirty="0" err="1"/>
              <a:t>với</a:t>
            </a:r>
            <a:r>
              <a:rPr lang="en-US" baseline="0" dirty="0"/>
              <a:t> </a:t>
            </a:r>
            <a:r>
              <a:rPr lang="en-US" baseline="0" dirty="0" err="1"/>
              <a:t>đề</a:t>
            </a:r>
            <a:r>
              <a:rPr lang="en-US" baseline="0" dirty="0"/>
              <a:t> </a:t>
            </a:r>
            <a:r>
              <a:rPr lang="en-US" baseline="0" dirty="0" err="1"/>
              <a:t>bài</a:t>
            </a:r>
            <a:r>
              <a:rPr lang="en-US" baseline="0" dirty="0"/>
              <a:t> </a:t>
            </a:r>
            <a:r>
              <a:rPr lang="en-US" baseline="0" dirty="0" err="1"/>
              <a:t>trên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cử</a:t>
            </a:r>
            <a:r>
              <a:rPr lang="en-US" baseline="0" dirty="0">
                <a:sym typeface="Wingdings" panose="05000000000000000000" pitchFamily="2" charset="2"/>
              </a:rPr>
              <a:t> 1 </a:t>
            </a:r>
            <a:r>
              <a:rPr lang="en-US" baseline="0" dirty="0" err="1">
                <a:sym typeface="Wingdings" panose="05000000000000000000" pitchFamily="2" charset="2"/>
              </a:rPr>
              <a:t>đại</a:t>
            </a:r>
            <a:r>
              <a:rPr lang="en-US" baseline="0" dirty="0">
                <a:sym typeface="Wingdings" panose="05000000000000000000" pitchFamily="2" charset="2"/>
              </a:rPr>
              <a:t> </a:t>
            </a:r>
            <a:r>
              <a:rPr lang="en-US" baseline="0" dirty="0" err="1">
                <a:sym typeface="Wingdings" panose="05000000000000000000" pitchFamily="2" charset="2"/>
              </a:rPr>
              <a:t>diện</a:t>
            </a:r>
            <a:r>
              <a:rPr lang="en-US" baseline="0" dirty="0">
                <a:sym typeface="Wingdings" panose="05000000000000000000" pitchFamily="2" charset="2"/>
              </a:rPr>
              <a:t> </a:t>
            </a:r>
            <a:r>
              <a:rPr lang="en-US" baseline="0" dirty="0" err="1">
                <a:sym typeface="Wingdings" panose="05000000000000000000" pitchFamily="2" charset="2"/>
              </a:rPr>
              <a:t>lên</a:t>
            </a:r>
            <a:r>
              <a:rPr lang="en-US" baseline="0" dirty="0">
                <a:sym typeface="Wingdings" panose="05000000000000000000" pitchFamily="2" charset="2"/>
              </a:rPr>
              <a:t> </a:t>
            </a:r>
            <a:r>
              <a:rPr lang="en-US" baseline="0" dirty="0" err="1">
                <a:sym typeface="Wingdings" panose="05000000000000000000" pitchFamily="2" charset="2"/>
              </a:rPr>
              <a:t>nói</a:t>
            </a:r>
            <a:endParaRPr lang="en-US" baseline="0" dirty="0"/>
          </a:p>
          <a:p>
            <a:r>
              <a:rPr lang="en-US" baseline="0" dirty="0" err="1"/>
              <a:t>nhóm</a:t>
            </a:r>
            <a:r>
              <a:rPr lang="en-US" baseline="0" dirty="0"/>
              <a:t> </a:t>
            </a:r>
            <a:r>
              <a:rPr lang="en-US" baseline="0" dirty="0" err="1"/>
              <a:t>nghe</a:t>
            </a:r>
            <a:r>
              <a:rPr lang="en-US" baseline="0" dirty="0"/>
              <a:t> (3+4): </a:t>
            </a:r>
            <a:r>
              <a:rPr lang="en-US" baseline="0" dirty="0" err="1"/>
              <a:t>hoàn</a:t>
            </a:r>
            <a:r>
              <a:rPr lang="en-US" baseline="0" dirty="0"/>
              <a:t> </a:t>
            </a:r>
            <a:r>
              <a:rPr lang="en-US" baseline="0" dirty="0" err="1"/>
              <a:t>thành</a:t>
            </a:r>
            <a:r>
              <a:rPr lang="en-US" baseline="0" dirty="0"/>
              <a:t> PHT, </a:t>
            </a:r>
            <a:r>
              <a:rPr lang="en-US" baseline="0" dirty="0" err="1"/>
              <a:t>từng</a:t>
            </a:r>
            <a:r>
              <a:rPr lang="en-US" baseline="0" dirty="0"/>
              <a:t> </a:t>
            </a:r>
            <a:r>
              <a:rPr lang="en-US" baseline="0" dirty="0" err="1"/>
              <a:t>thành</a:t>
            </a:r>
            <a:r>
              <a:rPr lang="en-US" baseline="0" dirty="0"/>
              <a:t> </a:t>
            </a:r>
            <a:r>
              <a:rPr lang="en-US" baseline="0" dirty="0" err="1"/>
              <a:t>viên</a:t>
            </a:r>
            <a:r>
              <a:rPr lang="en-US" baseline="0" dirty="0"/>
              <a:t> </a:t>
            </a:r>
            <a:r>
              <a:rPr lang="en-US" baseline="0" dirty="0" err="1"/>
              <a:t>sẽ</a:t>
            </a:r>
            <a:r>
              <a:rPr lang="en-US" baseline="0" dirty="0"/>
              <a:t> </a:t>
            </a:r>
            <a:r>
              <a:rPr lang="en-US" baseline="0" dirty="0" err="1"/>
              <a:t>hoàn</a:t>
            </a:r>
            <a:r>
              <a:rPr lang="en-US" baseline="0" dirty="0"/>
              <a:t> </a:t>
            </a:r>
            <a:r>
              <a:rPr lang="en-US" baseline="0" dirty="0" err="1"/>
              <a:t>thành</a:t>
            </a:r>
            <a:r>
              <a:rPr lang="en-US" baseline="0" dirty="0"/>
              <a:t> </a:t>
            </a:r>
            <a:r>
              <a:rPr lang="en-US" baseline="0" dirty="0" err="1"/>
              <a:t>Phiếu</a:t>
            </a:r>
            <a:r>
              <a:rPr lang="en-US" baseline="0" dirty="0"/>
              <a:t> </a:t>
            </a:r>
            <a:r>
              <a:rPr lang="en-US" baseline="0" dirty="0" err="1"/>
              <a:t>cá</a:t>
            </a:r>
            <a:r>
              <a:rPr lang="en-US" baseline="0" dirty="0"/>
              <a:t> </a:t>
            </a:r>
            <a:r>
              <a:rPr lang="en-US" baseline="0" dirty="0" err="1"/>
              <a:t>nhân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sau</a:t>
            </a:r>
            <a:r>
              <a:rPr lang="en-US" baseline="0" dirty="0">
                <a:sym typeface="Wingdings" panose="05000000000000000000" pitchFamily="2" charset="2"/>
              </a:rPr>
              <a:t> </a:t>
            </a:r>
            <a:r>
              <a:rPr lang="en-US" baseline="0" dirty="0" err="1">
                <a:sym typeface="Wingdings" panose="05000000000000000000" pitchFamily="2" charset="2"/>
              </a:rPr>
              <a:t>đó</a:t>
            </a:r>
            <a:r>
              <a:rPr lang="en-US" baseline="0" dirty="0">
                <a:sym typeface="Wingdings" panose="05000000000000000000" pitchFamily="2" charset="2"/>
              </a:rPr>
              <a:t> </a:t>
            </a:r>
            <a:r>
              <a:rPr lang="en-US" baseline="0" dirty="0" err="1">
                <a:sym typeface="Wingdings" panose="05000000000000000000" pitchFamily="2" charset="2"/>
              </a:rPr>
              <a:t>thảo</a:t>
            </a:r>
            <a:r>
              <a:rPr lang="en-US" baseline="0" dirty="0">
                <a:sym typeface="Wingdings" panose="05000000000000000000" pitchFamily="2" charset="2"/>
              </a:rPr>
              <a:t> </a:t>
            </a:r>
            <a:r>
              <a:rPr lang="en-US" baseline="0" dirty="0" err="1">
                <a:sym typeface="Wingdings" panose="05000000000000000000" pitchFamily="2" charset="2"/>
              </a:rPr>
              <a:t>luận</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đưa</a:t>
            </a:r>
            <a:r>
              <a:rPr lang="en-US" baseline="0" dirty="0">
                <a:sym typeface="Wingdings" panose="05000000000000000000" pitchFamily="2" charset="2"/>
              </a:rPr>
              <a:t> </a:t>
            </a:r>
            <a:r>
              <a:rPr lang="en-US" baseline="0" dirty="0" err="1">
                <a:sym typeface="Wingdings" panose="05000000000000000000" pitchFamily="2" charset="2"/>
              </a:rPr>
              <a:t>ra</a:t>
            </a:r>
            <a:r>
              <a:rPr lang="en-US" baseline="0" dirty="0">
                <a:sym typeface="Wingdings" panose="05000000000000000000" pitchFamily="2" charset="2"/>
              </a:rPr>
              <a:t> </a:t>
            </a:r>
            <a:r>
              <a:rPr lang="en-US" baseline="0" dirty="0" err="1">
                <a:sym typeface="Wingdings" panose="05000000000000000000" pitchFamily="2" charset="2"/>
              </a:rPr>
              <a:t>kết</a:t>
            </a:r>
            <a:r>
              <a:rPr lang="en-US" baseline="0" dirty="0">
                <a:sym typeface="Wingdings" panose="05000000000000000000" pitchFamily="2" charset="2"/>
              </a:rPr>
              <a:t> </a:t>
            </a:r>
            <a:r>
              <a:rPr lang="en-US" baseline="0" dirty="0" err="1">
                <a:sym typeface="Wingdings" panose="05000000000000000000" pitchFamily="2" charset="2"/>
              </a:rPr>
              <a:t>quả</a:t>
            </a:r>
            <a:r>
              <a:rPr lang="en-US" baseline="0" dirty="0">
                <a:sym typeface="Wingdings" panose="05000000000000000000" pitchFamily="2" charset="2"/>
              </a:rPr>
              <a:t> </a:t>
            </a:r>
            <a:r>
              <a:rPr lang="en-US" baseline="0" dirty="0" err="1">
                <a:sym typeface="Wingdings" panose="05000000000000000000" pitchFamily="2" charset="2"/>
              </a:rPr>
              <a:t>của</a:t>
            </a:r>
            <a:r>
              <a:rPr lang="en-US" baseline="0" dirty="0">
                <a:sym typeface="Wingdings" panose="05000000000000000000" pitchFamily="2" charset="2"/>
              </a:rPr>
              <a:t> </a:t>
            </a:r>
            <a:r>
              <a:rPr lang="en-US" baseline="0" dirty="0" err="1">
                <a:sym typeface="Wingdings" panose="05000000000000000000" pitchFamily="2" charset="2"/>
              </a:rPr>
              <a:t>nhóm</a:t>
            </a:r>
            <a:r>
              <a:rPr lang="en-US" baseline="0" dirty="0">
                <a:sym typeface="Wingdings" panose="05000000000000000000" pitchFamily="2" charset="2"/>
              </a:rPr>
              <a:t>  </a:t>
            </a:r>
            <a:r>
              <a:rPr lang="en-US" baseline="0" dirty="0" err="1">
                <a:sym typeface="Wingdings" panose="05000000000000000000" pitchFamily="2" charset="2"/>
              </a:rPr>
              <a:t>cử</a:t>
            </a:r>
            <a:r>
              <a:rPr lang="en-US" baseline="0" dirty="0">
                <a:sym typeface="Wingdings" panose="05000000000000000000" pitchFamily="2" charset="2"/>
              </a:rPr>
              <a:t> 1 </a:t>
            </a:r>
            <a:r>
              <a:rPr lang="en-US" baseline="0" dirty="0" err="1">
                <a:sym typeface="Wingdings" panose="05000000000000000000" pitchFamily="2" charset="2"/>
              </a:rPr>
              <a:t>đại</a:t>
            </a:r>
            <a:r>
              <a:rPr lang="en-US" baseline="0" dirty="0">
                <a:sym typeface="Wingdings" panose="05000000000000000000" pitchFamily="2" charset="2"/>
              </a:rPr>
              <a:t> </a:t>
            </a:r>
            <a:r>
              <a:rPr lang="en-US" baseline="0" dirty="0" err="1">
                <a:sym typeface="Wingdings" panose="05000000000000000000" pitchFamily="2" charset="2"/>
              </a:rPr>
              <a:t>diện</a:t>
            </a:r>
            <a:r>
              <a:rPr lang="en-US" baseline="0" dirty="0">
                <a:sym typeface="Wingdings" panose="05000000000000000000" pitchFamily="2" charset="2"/>
              </a:rPr>
              <a:t> </a:t>
            </a:r>
            <a:r>
              <a:rPr lang="en-US" baseline="0" dirty="0" err="1">
                <a:sym typeface="Wingdings" panose="05000000000000000000" pitchFamily="2" charset="2"/>
              </a:rPr>
              <a:t>lên</a:t>
            </a:r>
            <a:r>
              <a:rPr lang="en-US" baseline="0" dirty="0">
                <a:sym typeface="Wingdings" panose="05000000000000000000" pitchFamily="2" charset="2"/>
              </a:rPr>
              <a:t> </a:t>
            </a:r>
            <a:r>
              <a:rPr lang="en-US" baseline="0" dirty="0" err="1">
                <a:sym typeface="Wingdings" panose="05000000000000000000" pitchFamily="2" charset="2"/>
              </a:rPr>
              <a:t>nhận</a:t>
            </a:r>
            <a:r>
              <a:rPr lang="en-US" baseline="0" dirty="0">
                <a:sym typeface="Wingdings" panose="05000000000000000000" pitchFamily="2" charset="2"/>
              </a:rPr>
              <a:t> </a:t>
            </a:r>
            <a:r>
              <a:rPr lang="en-US" baseline="0" dirty="0" err="1">
                <a:sym typeface="Wingdings" panose="05000000000000000000" pitchFamily="2" charset="2"/>
              </a:rPr>
              <a:t>xét</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15</a:t>
            </a:fld>
            <a:endParaRPr lang="en-US"/>
          </a:p>
        </p:txBody>
      </p:sp>
    </p:spTree>
    <p:extLst>
      <p:ext uri="{BB962C8B-B14F-4D97-AF65-F5344CB8AC3E}">
        <p14:creationId xmlns:p14="http://schemas.microsoft.com/office/powerpoint/2010/main" val="15457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Phiếu</a:t>
            </a:r>
            <a:r>
              <a:rPr lang="en-US" dirty="0"/>
              <a:t> </a:t>
            </a:r>
            <a:r>
              <a:rPr lang="en-US" dirty="0" err="1"/>
              <a:t>cá</a:t>
            </a:r>
            <a:r>
              <a:rPr lang="en-US" baseline="0" dirty="0"/>
              <a:t> </a:t>
            </a:r>
            <a:r>
              <a:rPr lang="en-US" baseline="0" dirty="0" err="1"/>
              <a:t>nhân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0707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Phiếu</a:t>
            </a:r>
            <a:r>
              <a:rPr lang="en-US" dirty="0"/>
              <a:t> </a:t>
            </a:r>
            <a:r>
              <a:rPr lang="en-US" dirty="0" err="1"/>
              <a:t>tổng</a:t>
            </a:r>
            <a:r>
              <a:rPr lang="en-US" baseline="0" dirty="0"/>
              <a:t> </a:t>
            </a:r>
            <a:r>
              <a:rPr lang="en-US" baseline="0" dirty="0" err="1"/>
              <a:t>kết</a:t>
            </a:r>
            <a:r>
              <a:rPr lang="en-US" baseline="0" dirty="0"/>
              <a:t> </a:t>
            </a:r>
            <a:r>
              <a:rPr lang="en-US" baseline="0" dirty="0" err="1"/>
              <a:t>buổi</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của</a:t>
            </a:r>
            <a:r>
              <a:rPr lang="en-US" baseline="0" dirty="0"/>
              <a:t> </a:t>
            </a:r>
            <a:r>
              <a:rPr lang="en-US" baseline="0" dirty="0" err="1"/>
              <a:t>nhóm</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2448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Với</a:t>
            </a:r>
            <a:r>
              <a:rPr lang="en-US" dirty="0"/>
              <a:t> </a:t>
            </a:r>
            <a:r>
              <a:rPr lang="en-US" dirty="0" err="1"/>
              <a:t>đề</a:t>
            </a:r>
            <a:r>
              <a:rPr lang="en-US" baseline="0" dirty="0"/>
              <a:t> </a:t>
            </a:r>
            <a:r>
              <a:rPr lang="en-US" baseline="0" dirty="0" err="1"/>
              <a:t>bài</a:t>
            </a:r>
            <a:r>
              <a:rPr lang="en-US" baseline="0" dirty="0"/>
              <a:t> </a:t>
            </a:r>
            <a:r>
              <a:rPr lang="en-US" baseline="0" dirty="0" err="1"/>
              <a:t>này</a:t>
            </a:r>
            <a:r>
              <a:rPr lang="en-US" baseline="0" dirty="0"/>
              <a:t>, </a:t>
            </a:r>
            <a:r>
              <a:rPr lang="en-US" baseline="0" dirty="0" err="1"/>
              <a:t>hs</a:t>
            </a:r>
            <a:r>
              <a:rPr lang="en-US" baseline="0" dirty="0"/>
              <a:t> </a:t>
            </a:r>
            <a:r>
              <a:rPr lang="en-US" baseline="0" dirty="0" err="1"/>
              <a:t>tập</a:t>
            </a:r>
            <a:r>
              <a:rPr lang="en-US" baseline="0" dirty="0"/>
              <a:t> </a:t>
            </a:r>
            <a:r>
              <a:rPr lang="en-US" baseline="0" dirty="0" err="1"/>
              <a:t>trung</a:t>
            </a:r>
            <a:r>
              <a:rPr lang="en-US" baseline="0" dirty="0"/>
              <a:t> </a:t>
            </a:r>
            <a:r>
              <a:rPr lang="en-US" baseline="0" dirty="0" err="1"/>
              <a:t>về</a:t>
            </a:r>
            <a:r>
              <a:rPr lang="en-US" baseline="0" dirty="0"/>
              <a:t> </a:t>
            </a:r>
            <a:r>
              <a:rPr lang="en-US" baseline="0" dirty="0" err="1"/>
              <a:t>phần</a:t>
            </a:r>
            <a:r>
              <a:rPr lang="en-US" baseline="0" dirty="0"/>
              <a:t> </a:t>
            </a:r>
            <a:r>
              <a:rPr lang="en-US" baseline="0" dirty="0" err="1"/>
              <a:t>nghe</a:t>
            </a:r>
            <a:r>
              <a:rPr lang="en-US" baseline="0" dirty="0"/>
              <a:t> </a:t>
            </a:r>
            <a:r>
              <a:rPr lang="en-US" baseline="0" dirty="0" err="1"/>
              <a:t>và</a:t>
            </a:r>
            <a:r>
              <a:rPr lang="en-US" baseline="0" dirty="0"/>
              <a:t> </a:t>
            </a:r>
            <a:r>
              <a:rPr lang="en-US" baseline="0" dirty="0" err="1"/>
              <a:t>nhận</a:t>
            </a:r>
            <a:r>
              <a:rPr lang="en-US" baseline="0" dirty="0"/>
              <a:t> </a:t>
            </a:r>
            <a:r>
              <a:rPr lang="en-US" baseline="0" dirty="0" err="1"/>
              <a:t>biết</a:t>
            </a:r>
            <a:r>
              <a:rPr lang="en-US" baseline="0" dirty="0"/>
              <a:t> </a:t>
            </a:r>
            <a:r>
              <a:rPr lang="en-US" baseline="0" dirty="0" err="1"/>
              <a:t>tính</a:t>
            </a:r>
            <a:r>
              <a:rPr lang="en-US" baseline="0" dirty="0"/>
              <a:t> </a:t>
            </a:r>
            <a:r>
              <a:rPr lang="en-US" baseline="0" dirty="0" err="1"/>
              <a:t>thuyết</a:t>
            </a:r>
            <a:r>
              <a:rPr lang="en-US" baseline="0" dirty="0"/>
              <a:t> </a:t>
            </a:r>
            <a:r>
              <a:rPr lang="en-US" baseline="0" dirty="0" err="1"/>
              <a:t>phục</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em</a:t>
            </a:r>
            <a:r>
              <a:rPr lang="en-US" baseline="0" dirty="0">
                <a:sym typeface="Wingdings" panose="05000000000000000000" pitchFamily="2" charset="2"/>
              </a:rPr>
              <a:t> </a:t>
            </a:r>
            <a:r>
              <a:rPr lang="en-US" baseline="0" dirty="0" err="1">
                <a:sym typeface="Wingdings" panose="05000000000000000000" pitchFamily="2" charset="2"/>
              </a:rPr>
              <a:t>lấy</a:t>
            </a:r>
            <a:r>
              <a:rPr lang="en-US" baseline="0" dirty="0">
                <a:sym typeface="Wingdings" panose="05000000000000000000" pitchFamily="2" charset="2"/>
              </a:rPr>
              <a:t> </a:t>
            </a:r>
            <a:r>
              <a:rPr lang="en-US" baseline="0" dirty="0" err="1">
                <a:sym typeface="Wingdings" panose="05000000000000000000" pitchFamily="2" charset="2"/>
              </a:rPr>
              <a:t>ví</a:t>
            </a:r>
            <a:r>
              <a:rPr lang="en-US" baseline="0" dirty="0">
                <a:sym typeface="Wingdings" panose="05000000000000000000" pitchFamily="2" charset="2"/>
              </a:rPr>
              <a:t> </a:t>
            </a:r>
            <a:r>
              <a:rPr lang="en-US" baseline="0" dirty="0" err="1">
                <a:sym typeface="Wingdings" panose="05000000000000000000" pitchFamily="2" charset="2"/>
              </a:rPr>
              <a:t>dụ</a:t>
            </a:r>
            <a:r>
              <a:rPr lang="en-US" baseline="0" dirty="0">
                <a:sym typeface="Wingdings" panose="05000000000000000000" pitchFamily="2" charset="2"/>
              </a:rPr>
              <a:t> </a:t>
            </a:r>
            <a:r>
              <a:rPr lang="en-US" baseline="0" dirty="0" err="1">
                <a:sym typeface="Wingdings" panose="05000000000000000000" pitchFamily="2" charset="2"/>
              </a:rPr>
              <a:t>về</a:t>
            </a:r>
            <a:r>
              <a:rPr lang="en-US" baseline="0" dirty="0">
                <a:sym typeface="Wingdings" panose="05000000000000000000" pitchFamily="2" charset="2"/>
              </a:rPr>
              <a:t> </a:t>
            </a:r>
            <a:r>
              <a:rPr lang="en-US" baseline="0" dirty="0" err="1">
                <a:sym typeface="Wingdings" panose="05000000000000000000" pitchFamily="2" charset="2"/>
              </a:rPr>
              <a:t>phần</a:t>
            </a:r>
            <a:r>
              <a:rPr lang="en-US" baseline="0" dirty="0">
                <a:sym typeface="Wingdings" panose="05000000000000000000" pitchFamily="2" charset="2"/>
              </a:rPr>
              <a:t> </a:t>
            </a:r>
            <a:r>
              <a:rPr lang="en-US" baseline="0" dirty="0" err="1">
                <a:sym typeface="Wingdings" panose="05000000000000000000" pitchFamily="2" charset="2"/>
              </a:rPr>
              <a:t>nghe</a:t>
            </a:r>
            <a:r>
              <a:rPr lang="en-US" baseline="0" dirty="0">
                <a:sym typeface="Wingdings" panose="05000000000000000000" pitchFamily="2" charset="2"/>
              </a:rPr>
              <a:t> </a:t>
            </a:r>
            <a:r>
              <a:rPr lang="en-US" baseline="0" dirty="0" err="1">
                <a:sym typeface="Wingdings" panose="05000000000000000000" pitchFamily="2" charset="2"/>
              </a:rPr>
              <a:t>và</a:t>
            </a:r>
            <a:r>
              <a:rPr lang="en-US" baseline="0" dirty="0">
                <a:sym typeface="Wingdings" panose="05000000000000000000" pitchFamily="2" charset="2"/>
              </a:rPr>
              <a:t> </a:t>
            </a:r>
            <a:r>
              <a:rPr lang="en-US" baseline="0" dirty="0" err="1">
                <a:sym typeface="Wingdings" panose="05000000000000000000" pitchFamily="2" charset="2"/>
              </a:rPr>
              <a:t>nhận</a:t>
            </a:r>
            <a:r>
              <a:rPr lang="en-US" baseline="0" dirty="0">
                <a:sym typeface="Wingdings" panose="05000000000000000000" pitchFamily="2" charset="2"/>
              </a:rPr>
              <a:t> </a:t>
            </a:r>
            <a:r>
              <a:rPr lang="en-US" baseline="0" dirty="0" err="1">
                <a:sym typeface="Wingdings" panose="05000000000000000000" pitchFamily="2" charset="2"/>
              </a:rPr>
              <a:t>xét</a:t>
            </a:r>
            <a:r>
              <a:rPr lang="en-US" baseline="0" dirty="0">
                <a:sym typeface="Wingdings" panose="05000000000000000000" pitchFamily="2" charset="2"/>
              </a:rPr>
              <a:t> </a:t>
            </a:r>
            <a:r>
              <a:rPr lang="en-US" baseline="0" dirty="0" err="1">
                <a:sym typeface="Wingdings" panose="05000000000000000000" pitchFamily="2" charset="2"/>
              </a:rPr>
              <a:t>tính</a:t>
            </a:r>
            <a:r>
              <a:rPr lang="en-US" baseline="0" dirty="0">
                <a:sym typeface="Wingdings" panose="05000000000000000000" pitchFamily="2" charset="2"/>
              </a:rPr>
              <a:t> </a:t>
            </a:r>
            <a:r>
              <a:rPr lang="en-US" baseline="0" dirty="0" err="1">
                <a:sym typeface="Wingdings" panose="05000000000000000000" pitchFamily="2" charset="2"/>
              </a:rPr>
              <a:t>thuyết</a:t>
            </a:r>
            <a:r>
              <a:rPr lang="en-US" baseline="0" dirty="0">
                <a:sym typeface="Wingdings" panose="05000000000000000000" pitchFamily="2" charset="2"/>
              </a:rPr>
              <a:t> </a:t>
            </a:r>
            <a:r>
              <a:rPr lang="en-US" baseline="0" dirty="0" err="1">
                <a:sym typeface="Wingdings" panose="05000000000000000000" pitchFamily="2" charset="2"/>
              </a:rPr>
              <a:t>phục</a:t>
            </a:r>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18</a:t>
            </a:fld>
            <a:endParaRPr lang="en-US"/>
          </a:p>
        </p:txBody>
      </p:sp>
    </p:spTree>
    <p:extLst>
      <p:ext uri="{BB962C8B-B14F-4D97-AF65-F5344CB8AC3E}">
        <p14:creationId xmlns:p14="http://schemas.microsoft.com/office/powerpoint/2010/main" val="367811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57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427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1200" kern="1200" dirty="0">
                <a:solidFill>
                  <a:srgbClr val="000000"/>
                </a:solidFill>
                <a:latin typeface="+mn-lt"/>
                <a:ea typeface="+mn-ea"/>
                <a:cs typeface="+mn-cs"/>
              </a:rPr>
              <a:t>Bài học này tập trung vào kĩ năng nghe và nhận biết tính thuyết phục của một ý kiến về thơ tám chữ (có thể là ý kiến về toàn bộ bài thơ hoặc một khía cạnh hình thức nghệ thuật hay nội dung của bài thơ).</a:t>
            </a:r>
            <a:endParaRPr lang="vi-VN" sz="1200" b="0" i="0" kern="1200" dirty="0">
              <a:solidFill>
                <a:srgbClr val="000000"/>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D0DC1520-B1EC-44BB-94FE-5CC47570ABD8}" type="slidenum">
              <a:rPr lang="en-US" smtClean="0"/>
              <a:t>4</a:t>
            </a:fld>
            <a:endParaRPr lang="en-US"/>
          </a:p>
        </p:txBody>
      </p:sp>
    </p:spTree>
    <p:extLst>
      <p:ext uri="{BB962C8B-B14F-4D97-AF65-F5344CB8AC3E}">
        <p14:creationId xmlns:p14="http://schemas.microsoft.com/office/powerpoint/2010/main" val="1673039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612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98EC43-C71A-4214-A157-A1E5620154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517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187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D0DC1520-B1EC-44BB-94FE-5CC47570ABD8}" type="slidenum">
              <a:rPr lang="en-US" smtClean="0"/>
              <a:t>8</a:t>
            </a:fld>
            <a:endParaRPr lang="en-US"/>
          </a:p>
        </p:txBody>
      </p:sp>
    </p:spTree>
    <p:extLst>
      <p:ext uri="{BB962C8B-B14F-4D97-AF65-F5344CB8AC3E}">
        <p14:creationId xmlns:p14="http://schemas.microsoft.com/office/powerpoint/2010/main" val="3846424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DC1520-B1EC-44BB-94FE-5CC47570AB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79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370286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217097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025933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821420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8206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51880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76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86890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66684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7981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280598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1326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34601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43522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73958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68879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94945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66978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92353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742644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801958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466400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99791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500815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04020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040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9087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879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86199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6632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1136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98134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99093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83611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3762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12/23/2024</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0048913"/>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7.sv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24.svg"/></Relationships>
</file>

<file path=ppt/slides/_rels/slide1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sv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sv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3"/>
          <p:cNvSpPr txBox="1"/>
          <p:nvPr/>
        </p:nvSpPr>
        <p:spPr>
          <a:xfrm>
            <a:off x="2971800" y="952500"/>
            <a:ext cx="11963400" cy="1827295"/>
          </a:xfrm>
          <a:prstGeom prst="rect">
            <a:avLst/>
          </a:prstGeom>
        </p:spPr>
        <p:txBody>
          <a:bodyPr wrap="square" lIns="0" tIns="0" rIns="0" bIns="0" rtlCol="0" anchor="t">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a:ln>
                  <a:noFill/>
                </a:ln>
                <a:solidFill>
                  <a:srgbClr val="FF0000"/>
                </a:solidFill>
                <a:effectLst/>
                <a:uLnTx/>
                <a:uFillTx/>
                <a:latin typeface="#9Slide07 IcielSoup of Justice" pitchFamily="2" charset="0"/>
                <a:ea typeface="+mn-ea"/>
                <a:cs typeface="+mn-cs"/>
              </a:rPr>
              <a:t>Am </a:t>
            </a:r>
            <a:r>
              <a:rPr kumimoji="0" lang="en-US" sz="10000" b="0" i="0" u="none" strike="noStrike" kern="1200" cap="none" spc="0" normalizeH="0" baseline="0" noProof="0" dirty="0" err="1">
                <a:ln>
                  <a:noFill/>
                </a:ln>
                <a:solidFill>
                  <a:srgbClr val="FF0000"/>
                </a:solidFill>
                <a:effectLst/>
                <a:uLnTx/>
                <a:uFillTx/>
                <a:latin typeface="#9Slide07 IcielSoup of Justice" pitchFamily="2" charset="0"/>
                <a:ea typeface="+mn-ea"/>
                <a:cs typeface="+mn-cs"/>
              </a:rPr>
              <a:t>hiểu</a:t>
            </a:r>
            <a:r>
              <a:rPr kumimoji="0" lang="en-US" sz="10000" b="0" i="0" u="none" strike="noStrike" kern="1200" cap="none" spc="0" normalizeH="0" noProof="0" dirty="0">
                <a:ln>
                  <a:noFill/>
                </a:ln>
                <a:solidFill>
                  <a:srgbClr val="FF0000"/>
                </a:solidFill>
                <a:effectLst/>
                <a:uLnTx/>
                <a:uFillTx/>
                <a:latin typeface="#9Slide07 IcielSoup of Justice" pitchFamily="2" charset="0"/>
                <a:ea typeface="+mn-ea"/>
                <a:cs typeface="+mn-cs"/>
              </a:rPr>
              <a:t> </a:t>
            </a:r>
            <a:r>
              <a:rPr kumimoji="0" lang="en-US" sz="10000" b="0" i="0" u="none" strike="noStrike" kern="1200" cap="none" spc="0" normalizeH="0" noProof="0" dirty="0" err="1">
                <a:ln>
                  <a:noFill/>
                </a:ln>
                <a:solidFill>
                  <a:srgbClr val="FF0000"/>
                </a:solidFill>
                <a:effectLst/>
                <a:uLnTx/>
                <a:uFillTx/>
                <a:latin typeface="#9Slide07 IcielSoup of Justice" pitchFamily="2" charset="0"/>
                <a:ea typeface="+mn-ea"/>
                <a:cs typeface="+mn-cs"/>
              </a:rPr>
              <a:t>thơ</a:t>
            </a:r>
            <a:r>
              <a:rPr kumimoji="0" lang="en-US" sz="10000" b="0" i="0" u="none" strike="noStrike" kern="1200" cap="none" spc="0" normalizeH="0" noProof="0" dirty="0">
                <a:ln>
                  <a:noFill/>
                </a:ln>
                <a:solidFill>
                  <a:srgbClr val="FF0000"/>
                </a:solidFill>
                <a:effectLst/>
                <a:uLnTx/>
                <a:uFillTx/>
                <a:latin typeface="#9Slide07 IcielSoup of Justice" pitchFamily="2" charset="0"/>
                <a:ea typeface="+mn-ea"/>
                <a:cs typeface="+mn-cs"/>
              </a:rPr>
              <a:t> ca</a:t>
            </a:r>
            <a:endParaRPr kumimoji="0" lang="en-US" sz="10000" b="0" i="0" u="none" strike="noStrike" kern="1200" cap="none" spc="0" normalizeH="0" baseline="0" noProof="0" dirty="0">
              <a:ln>
                <a:noFill/>
              </a:ln>
              <a:solidFill>
                <a:srgbClr val="FF0000"/>
              </a:solidFill>
              <a:effectLst/>
              <a:uLnTx/>
              <a:uFillTx/>
              <a:latin typeface="#9Slide07 IcielSoup of Justice" pitchFamily="2" charset="0"/>
              <a:ea typeface="+mn-ea"/>
              <a:cs typeface="+mn-cs"/>
            </a:endParaRPr>
          </a:p>
        </p:txBody>
      </p:sp>
      <p:sp>
        <p:nvSpPr>
          <p:cNvPr id="3" name="Rectangle 2"/>
          <p:cNvSpPr/>
          <p:nvPr/>
        </p:nvSpPr>
        <p:spPr>
          <a:xfrm>
            <a:off x="1624774" y="3543300"/>
            <a:ext cx="14352651" cy="769441"/>
          </a:xfrm>
          <a:prstGeom prst="rect">
            <a:avLst/>
          </a:prstGeom>
        </p:spPr>
        <p:txBody>
          <a:bodyPr wrap="square">
            <a:spAutoFit/>
          </a:bodyPr>
          <a:lstStyle/>
          <a:p>
            <a:pPr algn="ctr"/>
            <a:r>
              <a:rPr lang="en-US" sz="4400" dirty="0">
                <a:latin typeface="Times New Roman" panose="02020603050405020304" pitchFamily="18" charset="0"/>
                <a:cs typeface="Times New Roman" panose="02020603050405020304" pitchFamily="18" charset="0"/>
              </a:rPr>
              <a:t>K</a:t>
            </a:r>
            <a:r>
              <a:rPr lang="vi-VN" sz="4400" dirty="0">
                <a:latin typeface="Times New Roman" panose="02020603050405020304" pitchFamily="18" charset="0"/>
                <a:cs typeface="Times New Roman" panose="02020603050405020304" pitchFamily="18" charset="0"/>
              </a:rPr>
              <a:t>ể tên các bài thơ tám chữ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vi-VN" sz="4400" dirty="0">
                <a:latin typeface="Times New Roman" panose="02020603050405020304" pitchFamily="18" charset="0"/>
                <a:cs typeface="Times New Roman" panose="02020603050405020304" pitchFamily="18" charset="0"/>
              </a:rPr>
              <a:t> em đã học, đã đọc</a:t>
            </a:r>
            <a:endParaRPr lang="vi-VN" sz="8000" dirty="0">
              <a:solidFill>
                <a:srgbClr val="000000"/>
              </a:solidFill>
              <a:latin typeface="Times New Roman" panose="02020603050405020304" pitchFamily="18" charset="0"/>
              <a:cs typeface="Times New Roman" panose="02020603050405020304" pitchFamily="18" charset="0"/>
            </a:endParaRPr>
          </a:p>
        </p:txBody>
      </p:sp>
      <p:sp>
        <p:nvSpPr>
          <p:cNvPr id="4" name="Freeform 5">
            <a:extLst>
              <a:ext uri="{FF2B5EF4-FFF2-40B4-BE49-F238E27FC236}">
                <a16:creationId xmlns:a16="http://schemas.microsoft.com/office/drawing/2014/main" id="{C05A0615-E974-3360-FD8E-7F6F7DC5C116}"/>
              </a:ext>
            </a:extLst>
          </p:cNvPr>
          <p:cNvSpPr/>
          <p:nvPr/>
        </p:nvSpPr>
        <p:spPr>
          <a:xfrm>
            <a:off x="-76200" y="4686049"/>
            <a:ext cx="7543800" cy="5604415"/>
          </a:xfrm>
          <a:custGeom>
            <a:avLst/>
            <a:gdLst/>
            <a:ahLst/>
            <a:cxnLst/>
            <a:rect l="l" t="t" r="r" b="b"/>
            <a:pathLst>
              <a:path w="5867149" h="4358803">
                <a:moveTo>
                  <a:pt x="0" y="0"/>
                </a:moveTo>
                <a:lnTo>
                  <a:pt x="5867149" y="0"/>
                </a:lnTo>
                <a:lnTo>
                  <a:pt x="5867149" y="4358802"/>
                </a:lnTo>
                <a:lnTo>
                  <a:pt x="0" y="4358802"/>
                </a:lnTo>
                <a:lnTo>
                  <a:pt x="0" y="0"/>
                </a:lnTo>
                <a:close/>
              </a:path>
            </a:pathLst>
          </a:custGeom>
          <a:blipFill>
            <a:blip r:embed="rId3"/>
            <a:stretch>
              <a:fillRect/>
            </a:stretch>
          </a:blipFill>
        </p:spPr>
        <p:txBody>
          <a:bodyPr/>
          <a:lstStyle/>
          <a:p>
            <a:endParaRPr lang="en-US"/>
          </a:p>
        </p:txBody>
      </p:sp>
      <p:sp>
        <p:nvSpPr>
          <p:cNvPr id="5" name="Freeform 6">
            <a:extLst>
              <a:ext uri="{FF2B5EF4-FFF2-40B4-BE49-F238E27FC236}">
                <a16:creationId xmlns:a16="http://schemas.microsoft.com/office/drawing/2014/main" id="{EF4AC5C9-E3F8-D0B1-04B9-4155CA126115}"/>
              </a:ext>
            </a:extLst>
          </p:cNvPr>
          <p:cNvSpPr/>
          <p:nvPr/>
        </p:nvSpPr>
        <p:spPr>
          <a:xfrm rot="19950571">
            <a:off x="16429422" y="424020"/>
            <a:ext cx="2252765" cy="3723579"/>
          </a:xfrm>
          <a:custGeom>
            <a:avLst/>
            <a:gdLst/>
            <a:ahLst/>
            <a:cxnLst/>
            <a:rect l="l" t="t" r="r" b="b"/>
            <a:pathLst>
              <a:path w="4978908" h="8229600">
                <a:moveTo>
                  <a:pt x="0" y="0"/>
                </a:moveTo>
                <a:lnTo>
                  <a:pt x="4978908" y="0"/>
                </a:lnTo>
                <a:lnTo>
                  <a:pt x="4978908" y="8229600"/>
                </a:lnTo>
                <a:lnTo>
                  <a:pt x="0" y="8229600"/>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12078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102566797"/>
              </p:ext>
            </p:extLst>
          </p:nvPr>
        </p:nvGraphicFramePr>
        <p:xfrm>
          <a:off x="762000" y="342900"/>
          <a:ext cx="17221200" cy="8016240"/>
        </p:xfrm>
        <a:graphic>
          <a:graphicData uri="http://schemas.openxmlformats.org/drawingml/2006/table">
            <a:tbl>
              <a:tblPr firstRow="1" bandRow="1">
                <a:tableStyleId>{5940675A-B579-460E-94D1-54222C63F5DA}</a:tableStyleId>
              </a:tblPr>
              <a:tblGrid>
                <a:gridCol w="3581400">
                  <a:extLst>
                    <a:ext uri="{9D8B030D-6E8A-4147-A177-3AD203B41FA5}">
                      <a16:colId xmlns:a16="http://schemas.microsoft.com/office/drawing/2014/main" val="778499982"/>
                    </a:ext>
                  </a:extLst>
                </a:gridCol>
                <a:gridCol w="13639800">
                  <a:extLst>
                    <a:ext uri="{9D8B030D-6E8A-4147-A177-3AD203B41FA5}">
                      <a16:colId xmlns:a16="http://schemas.microsoft.com/office/drawing/2014/main" val="1160849975"/>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Nhà thơ sử dụng biện pháp nhân hóa một cách độc đáo như thế nào? Vì sao biện pháp ấy có thể thổi linh hồn vào sự vật, khiến cho sự vật có một vẻ đẹp và ý nghĩa bất ngờ?</a:t>
                      </a: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Nhà thơ đã sử dụng biện pháp nhân hóa một cách độc đáo trong các câu thơ trên, biến những sự vật vô tri vô giác như chiếc thuyền và mái chèo trở nên sống động như con người: "Chiếc thuyền im bến mỏi trở về nằm": Chiếc thuyền trở nên gần gũi như một con người biết "mỏi" sau một hành trình dài và cần "trở về nằm" để nghỉ ngơi.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Những phép nhân hóa này giúp thổi linh hồn vào sự vật, khiến chiếc thuyền và mái chèo có vẻ đẹp sống động và giàu cảm xúc. Chúng không còn là những vật dụng vô tri, mà mang dáng vẻ như những người bạn đồng hành, mang ý nghĩa bất ngờ về sự kiên trì, mạnh mẽ và cả sự bình yên sau khi hoàn thành hành trình. Sự sống động này làm tăng tính biểu cảm và tạo ra chiều sâu cho bức tranh thiên nhiên và cuộc sống.</a:t>
                      </a:r>
                    </a:p>
                  </a:txBody>
                  <a:tcPr/>
                </a:tc>
                <a:extLst>
                  <a:ext uri="{0D108BD9-81ED-4DB2-BD59-A6C34878D82A}">
                    <a16:rowId xmlns:a16="http://schemas.microsoft.com/office/drawing/2014/main" val="176469028"/>
                  </a:ext>
                </a:extLst>
              </a:tr>
            </a:tbl>
          </a:graphicData>
        </a:graphic>
      </p:graphicFrame>
      <p:sp>
        <p:nvSpPr>
          <p:cNvPr id="3" name="Freeform 2">
            <a:extLst>
              <a:ext uri="{FF2B5EF4-FFF2-40B4-BE49-F238E27FC236}">
                <a16:creationId xmlns:a16="http://schemas.microsoft.com/office/drawing/2014/main" id="{3D19FF81-9FD2-8A1C-BE3A-E521B7AB8FD1}"/>
              </a:ext>
            </a:extLst>
          </p:cNvPr>
          <p:cNvSpPr/>
          <p:nvPr/>
        </p:nvSpPr>
        <p:spPr>
          <a:xfrm>
            <a:off x="14358944" y="8151929"/>
            <a:ext cx="4048111" cy="2160679"/>
          </a:xfrm>
          <a:custGeom>
            <a:avLst/>
            <a:gdLst/>
            <a:ahLst/>
            <a:cxnLst/>
            <a:rect l="l" t="t" r="r" b="b"/>
            <a:pathLst>
              <a:path w="7315200" h="3904488">
                <a:moveTo>
                  <a:pt x="0" y="0"/>
                </a:moveTo>
                <a:lnTo>
                  <a:pt x="7315200" y="0"/>
                </a:lnTo>
                <a:lnTo>
                  <a:pt x="7315200" y="3904488"/>
                </a:lnTo>
                <a:lnTo>
                  <a:pt x="0" y="390448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57342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943100"/>
            <a:ext cx="16764000" cy="378565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ý</a:t>
            </a:r>
          </a:p>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Người nói tìm ý cho bài trình bày bằng cách trả lời một số câu hỏi </a:t>
            </a:r>
            <a:endParaRPr lang="en-US" sz="4000" dirty="0">
              <a:solidFill>
                <a:srgbClr val="000000"/>
              </a:solidFill>
              <a:latin typeface="Times New Roman" panose="02020603050405020304" pitchFamily="18" charset="0"/>
            </a:endParaRPr>
          </a:p>
          <a:p>
            <a:pPr lvl="0" algn="just">
              <a:defRPr/>
            </a:pPr>
            <a:r>
              <a:rPr lang="vi-VN" sz="4000" dirty="0">
                <a:solidFill>
                  <a:srgbClr val="000000"/>
                </a:solidFill>
                <a:latin typeface="Times New Roman" panose="02020603050405020304" pitchFamily="18" charset="0"/>
              </a:rPr>
              <a:t>- Người nghe chú ý các điểm cần tập trung khi nghe để nhận biết tính thuyết phục của ý kiến được trình bày.</a:t>
            </a:r>
          </a:p>
          <a:p>
            <a:pPr lvl="0" algn="just">
              <a:defRPr/>
            </a:pPr>
            <a:r>
              <a:rPr lang="vi-VN" sz="4000" dirty="0">
                <a:solidFill>
                  <a:srgbClr val="000000"/>
                </a:solidFill>
                <a:latin typeface="Times New Roman" panose="02020603050405020304" pitchFamily="18" charset="0"/>
              </a:rPr>
              <a:t>+ Ý kiến, lí lẽ, bằng chứng của người nói có thuyết phục không?</a:t>
            </a:r>
          </a:p>
          <a:p>
            <a:pPr lvl="0" algn="just">
              <a:defRPr/>
            </a:pPr>
            <a:r>
              <a:rPr lang="vi-VN" sz="4000" dirty="0">
                <a:solidFill>
                  <a:srgbClr val="000000"/>
                </a:solidFill>
                <a:latin typeface="Times New Roman" panose="02020603050405020304" pitchFamily="18" charset="0"/>
              </a:rPr>
              <a:t>+ Cần bổ sung, chỉnh sửa như thế nào cho đúng và có sức thuyết phục hơn?</a:t>
            </a:r>
          </a:p>
        </p:txBody>
      </p:sp>
      <p:sp>
        <p:nvSpPr>
          <p:cNvPr id="5" name="Rectangle 4"/>
          <p:cNvSpPr/>
          <p:nvPr/>
        </p:nvSpPr>
        <p:spPr>
          <a:xfrm>
            <a:off x="0" y="531211"/>
            <a:ext cx="18288000" cy="769441"/>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2">
            <a:extLst>
              <a:ext uri="{FF2B5EF4-FFF2-40B4-BE49-F238E27FC236}">
                <a16:creationId xmlns:a16="http://schemas.microsoft.com/office/drawing/2014/main" id="{C3237503-DC87-1A05-B912-E6140BF614C6}"/>
              </a:ext>
            </a:extLst>
          </p:cNvPr>
          <p:cNvSpPr/>
          <p:nvPr/>
        </p:nvSpPr>
        <p:spPr>
          <a:xfrm>
            <a:off x="12704553" y="6501348"/>
            <a:ext cx="4804129" cy="3785652"/>
          </a:xfrm>
          <a:custGeom>
            <a:avLst/>
            <a:gdLst/>
            <a:ahLst/>
            <a:cxnLst/>
            <a:rect l="l" t="t" r="r" b="b"/>
            <a:pathLst>
              <a:path w="4327270" h="3607861">
                <a:moveTo>
                  <a:pt x="0" y="0"/>
                </a:moveTo>
                <a:lnTo>
                  <a:pt x="4327269" y="0"/>
                </a:lnTo>
                <a:lnTo>
                  <a:pt x="4327269" y="3607861"/>
                </a:lnTo>
                <a:lnTo>
                  <a:pt x="0" y="360786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76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arn(inVertical)">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arn(inVertic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943100"/>
            <a:ext cx="16764000" cy="70788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b.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Lập</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a:t>
            </a:r>
            <a:r>
              <a:rPr kumimoji="0" lang="en-US" sz="4000" b="1" i="0" u="none" strike="noStrike" kern="1200" cap="none" spc="0" normalizeH="0" noProof="0" dirty="0" err="1">
                <a:ln>
                  <a:noFill/>
                </a:ln>
                <a:solidFill>
                  <a:srgbClr val="000000"/>
                </a:solidFill>
                <a:effectLst/>
                <a:uLnTx/>
                <a:uFillTx/>
                <a:latin typeface="Times New Roman" panose="02020603050405020304" pitchFamily="18" charset="0"/>
                <a:ea typeface="+mn-ea"/>
                <a:cs typeface="+mn-cs"/>
              </a:rPr>
              <a:t>dàn</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ý</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p:txBody>
      </p:sp>
      <p:sp>
        <p:nvSpPr>
          <p:cNvPr id="5" name="Rectangle 4"/>
          <p:cNvSpPr/>
          <p:nvPr/>
        </p:nvSpPr>
        <p:spPr>
          <a:xfrm>
            <a:off x="0" y="531211"/>
            <a:ext cx="18288000" cy="769441"/>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lập</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dàn</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ý</a:t>
            </a:r>
            <a:endPar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2">
            <a:extLst>
              <a:ext uri="{FF2B5EF4-FFF2-40B4-BE49-F238E27FC236}">
                <a16:creationId xmlns:a16="http://schemas.microsoft.com/office/drawing/2014/main" id="{C3237503-DC87-1A05-B912-E6140BF614C6}"/>
              </a:ext>
            </a:extLst>
          </p:cNvPr>
          <p:cNvSpPr/>
          <p:nvPr/>
        </p:nvSpPr>
        <p:spPr>
          <a:xfrm>
            <a:off x="15392400" y="34352"/>
            <a:ext cx="2422270" cy="1908748"/>
          </a:xfrm>
          <a:custGeom>
            <a:avLst/>
            <a:gdLst/>
            <a:ahLst/>
            <a:cxnLst/>
            <a:rect l="l" t="t" r="r" b="b"/>
            <a:pathLst>
              <a:path w="4327270" h="3607861">
                <a:moveTo>
                  <a:pt x="0" y="0"/>
                </a:moveTo>
                <a:lnTo>
                  <a:pt x="4327269" y="0"/>
                </a:lnTo>
                <a:lnTo>
                  <a:pt x="4327269" y="3607861"/>
                </a:lnTo>
                <a:lnTo>
                  <a:pt x="0" y="360786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7" name="Table 6"/>
          <p:cNvGraphicFramePr>
            <a:graphicFrameLocks noGrp="1"/>
          </p:cNvGraphicFramePr>
          <p:nvPr>
            <p:extLst>
              <p:ext uri="{D42A27DB-BD31-4B8C-83A1-F6EECF244321}">
                <p14:modId xmlns:p14="http://schemas.microsoft.com/office/powerpoint/2010/main" val="531459611"/>
              </p:ext>
            </p:extLst>
          </p:nvPr>
        </p:nvGraphicFramePr>
        <p:xfrm>
          <a:off x="990600" y="2933700"/>
          <a:ext cx="16306800" cy="6722364"/>
        </p:xfrm>
        <a:graphic>
          <a:graphicData uri="http://schemas.openxmlformats.org/drawingml/2006/table">
            <a:tbl>
              <a:tblPr firstRow="1" firstCol="1" bandRow="1">
                <a:tableStyleId>{5940675A-B579-460E-94D1-54222C63F5DA}</a:tableStyleId>
              </a:tblPr>
              <a:tblGrid>
                <a:gridCol w="2246345">
                  <a:extLst>
                    <a:ext uri="{9D8B030D-6E8A-4147-A177-3AD203B41FA5}">
                      <a16:colId xmlns:a16="http://schemas.microsoft.com/office/drawing/2014/main" val="3182036153"/>
                    </a:ext>
                  </a:extLst>
                </a:gridCol>
                <a:gridCol w="14060455">
                  <a:extLst>
                    <a:ext uri="{9D8B030D-6E8A-4147-A177-3AD203B41FA5}">
                      <a16:colId xmlns:a16="http://schemas.microsoft.com/office/drawing/2014/main" val="2855252585"/>
                    </a:ext>
                  </a:extLst>
                </a:gridCol>
              </a:tblGrid>
              <a:tr h="838200">
                <a:tc>
                  <a:txBody>
                    <a:bodyPr/>
                    <a:lstStyle/>
                    <a:p>
                      <a:pPr algn="ctr">
                        <a:lnSpc>
                          <a:spcPct val="100000"/>
                        </a:lnSpc>
                        <a:spcAft>
                          <a:spcPts val="0"/>
                        </a:spcAft>
                      </a:pPr>
                      <a:r>
                        <a:rPr lang="es-ES" sz="3600" b="1" dirty="0" err="1">
                          <a:effectLst/>
                          <a:latin typeface="Times New Roman" panose="02020603050405020304" pitchFamily="18" charset="0"/>
                          <a:cs typeface="Times New Roman" panose="02020603050405020304" pitchFamily="18" charset="0"/>
                        </a:rPr>
                        <a:t>Mở</a:t>
                      </a:r>
                      <a:r>
                        <a:rPr lang="es-ES" sz="3600" b="1" dirty="0">
                          <a:effectLst/>
                          <a:latin typeface="Times New Roman" panose="02020603050405020304" pitchFamily="18" charset="0"/>
                          <a:cs typeface="Times New Roman" panose="02020603050405020304" pitchFamily="18" charset="0"/>
                        </a:rPr>
                        <a:t> </a:t>
                      </a:r>
                      <a:r>
                        <a:rPr lang="es-ES" sz="3600" b="1" dirty="0" err="1">
                          <a:effectLst/>
                          <a:latin typeface="Times New Roman" panose="02020603050405020304" pitchFamily="18" charset="0"/>
                          <a:cs typeface="Times New Roman" panose="02020603050405020304" pitchFamily="18" charset="0"/>
                        </a:rPr>
                        <a:t>đầu</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 sz="3600" dirty="0" err="1">
                          <a:effectLst/>
                          <a:latin typeface="Times New Roman" panose="02020603050405020304" pitchFamily="18" charset="0"/>
                          <a:cs typeface="Times New Roman" panose="02020603050405020304" pitchFamily="18" charset="0"/>
                        </a:rPr>
                        <a:t>Nêu</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lại</a:t>
                      </a:r>
                      <a:r>
                        <a:rPr lang="es-ES" sz="3600" dirty="0">
                          <a:effectLst/>
                          <a:latin typeface="Times New Roman" panose="02020603050405020304" pitchFamily="18" charset="0"/>
                          <a:cs typeface="Times New Roman" panose="02020603050405020304" pitchFamily="18" charset="0"/>
                        </a:rPr>
                        <a:t> ý </a:t>
                      </a:r>
                      <a:r>
                        <a:rPr lang="es-ES" sz="3600" dirty="0" err="1">
                          <a:effectLst/>
                          <a:latin typeface="Times New Roman" panose="02020603050405020304" pitchFamily="18" charset="0"/>
                          <a:cs typeface="Times New Roman" panose="02020603050405020304" pitchFamily="18" charset="0"/>
                        </a:rPr>
                        <a:t>kiến</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đã</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nghe</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về</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bài</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Quê</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hương</a:t>
                      </a:r>
                      <a:r>
                        <a:rPr lang="es-E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nchor="ctr"/>
                </a:tc>
                <a:extLst>
                  <a:ext uri="{0D108BD9-81ED-4DB2-BD59-A6C34878D82A}">
                    <a16:rowId xmlns:a16="http://schemas.microsoft.com/office/drawing/2014/main" val="1177801547"/>
                  </a:ext>
                </a:extLst>
              </a:tr>
              <a:tr h="1892808">
                <a:tc>
                  <a:txBody>
                    <a:bodyPr/>
                    <a:lstStyle/>
                    <a:p>
                      <a:pPr algn="ctr">
                        <a:lnSpc>
                          <a:spcPct val="100000"/>
                        </a:lnSpc>
                        <a:spcAft>
                          <a:spcPts val="0"/>
                        </a:spcAft>
                      </a:pPr>
                      <a:r>
                        <a:rPr lang="es-ES" sz="3600" b="1" dirty="0" err="1">
                          <a:effectLst/>
                          <a:latin typeface="Times New Roman" panose="02020603050405020304" pitchFamily="18" charset="0"/>
                          <a:cs typeface="Times New Roman" panose="02020603050405020304" pitchFamily="18" charset="0"/>
                        </a:rPr>
                        <a:t>Nội</a:t>
                      </a:r>
                      <a:r>
                        <a:rPr lang="es-ES" sz="3600" b="1" dirty="0">
                          <a:effectLst/>
                          <a:latin typeface="Times New Roman" panose="02020603050405020304" pitchFamily="18" charset="0"/>
                          <a:cs typeface="Times New Roman" panose="02020603050405020304" pitchFamily="18" charset="0"/>
                        </a:rPr>
                        <a:t> </a:t>
                      </a:r>
                      <a:r>
                        <a:rPr lang="es-ES" sz="3600" b="1" dirty="0" err="1">
                          <a:effectLst/>
                          <a:latin typeface="Times New Roman" panose="02020603050405020304" pitchFamily="18" charset="0"/>
                          <a:cs typeface="Times New Roman" panose="02020603050405020304" pitchFamily="18" charset="0"/>
                        </a:rPr>
                        <a:t>dung</a:t>
                      </a:r>
                      <a:r>
                        <a:rPr lang="es-ES" sz="3600" b="1" dirty="0">
                          <a:effectLst/>
                          <a:latin typeface="Times New Roman" panose="02020603050405020304" pitchFamily="18" charset="0"/>
                          <a:cs typeface="Times New Roman" panose="02020603050405020304" pitchFamily="18" charset="0"/>
                        </a:rPr>
                        <a:t> </a:t>
                      </a:r>
                      <a:r>
                        <a:rPr lang="es-ES" sz="3600" b="1" dirty="0" err="1">
                          <a:effectLst/>
                          <a:latin typeface="Times New Roman" panose="02020603050405020304" pitchFamily="18" charset="0"/>
                          <a:cs typeface="Times New Roman" panose="02020603050405020304" pitchFamily="18" charset="0"/>
                        </a:rPr>
                        <a:t>chính</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nchor="ct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Chỉ</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ra</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tính</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đúng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đắn</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hợp</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lí</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của</a:t>
                      </a:r>
                      <a:r>
                        <a:rPr lang="es-ES" sz="3600" dirty="0">
                          <a:effectLst/>
                          <a:latin typeface="Times New Roman" panose="02020603050405020304" pitchFamily="18" charset="0"/>
                          <a:cs typeface="Times New Roman" panose="02020603050405020304" pitchFamily="18" charset="0"/>
                        </a:rPr>
                        <a:t> ý </a:t>
                      </a:r>
                      <a:r>
                        <a:rPr lang="es-ES" sz="3600" dirty="0" err="1">
                          <a:effectLst/>
                          <a:latin typeface="Times New Roman" panose="02020603050405020304" pitchFamily="18" charset="0"/>
                          <a:cs typeface="Times New Roman" panose="02020603050405020304" pitchFamily="18" charset="0"/>
                        </a:rPr>
                        <a:t>kiến</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và</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những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bằng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chứng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cách</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thức</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để</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làm</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sáng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tỏ</a:t>
                      </a:r>
                      <a:r>
                        <a:rPr lang="es-ES" sz="3600" dirty="0">
                          <a:effectLst/>
                          <a:latin typeface="Times New Roman" panose="02020603050405020304" pitchFamily="18" charset="0"/>
                          <a:cs typeface="Times New Roman" panose="02020603050405020304" pitchFamily="18" charset="0"/>
                        </a:rPr>
                        <a:t> ý </a:t>
                      </a:r>
                      <a:r>
                        <a:rPr lang="es-ES" sz="3600" dirty="0" err="1">
                          <a:effectLst/>
                          <a:latin typeface="Times New Roman" panose="02020603050405020304" pitchFamily="18" charset="0"/>
                          <a:cs typeface="Times New Roman" panose="02020603050405020304" pitchFamily="18" charset="0"/>
                        </a:rPr>
                        <a:t>kiến</a:t>
                      </a:r>
                      <a:r>
                        <a:rPr lang="es-ES" sz="3600" dirty="0">
                          <a:effectLst/>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n</a:t>
                      </a:r>
                      <a:r>
                        <a:rPr kumimoji="0" lang="vi-VN"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hững hình ảnh so sánh đẹp, bay bổng trong bài thơ Quê hương là những hình ảnh nào? Những hình ảnh ấy có tác dụng gì?</a:t>
                      </a:r>
                      <a:endPar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ra</a:t>
                      </a: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360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được</a:t>
                      </a:r>
                      <a:r>
                        <a:rPr kumimoji="0" lang="en-US"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n</a:t>
                      </a:r>
                      <a:r>
                        <a:rPr kumimoji="0" lang="vi-VN" sz="36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hà thơ sử dụng biện pháp nhân hóa một cách độc đáo như thế nào? Vì sao biện pháp ấy có thể thổi linh hồn vào sự vật, khiến cho sự vật có một vẻ đẹp và ý nghĩa bất ngờ?</a:t>
                      </a:r>
                    </a:p>
                    <a:p>
                      <a:pPr marL="0" marR="0" indent="0" algn="just" defTabSz="914400" rtl="0" eaLnBrk="1" fontAlgn="auto" latinLnBrk="0" hangingPunct="1">
                        <a:lnSpc>
                          <a:spcPct val="100000"/>
                        </a:lnSpc>
                        <a:spcBef>
                          <a:spcPts val="0"/>
                        </a:spcBef>
                        <a:spcAft>
                          <a:spcPts val="0"/>
                        </a:spcAft>
                        <a:buClrTx/>
                        <a:buSzTx/>
                        <a:buFontTx/>
                        <a:buNone/>
                        <a:tabLst/>
                        <a:defRPr/>
                      </a:pP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Chỉ</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ra</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những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điểm</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chưa</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chính</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xác</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hợp</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lí</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đầy</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đủ</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của</a:t>
                      </a:r>
                      <a:r>
                        <a:rPr lang="es-ES" sz="3600" dirty="0">
                          <a:effectLst/>
                          <a:latin typeface="Times New Roman" panose="02020603050405020304" pitchFamily="18" charset="0"/>
                          <a:cs typeface="Times New Roman" panose="02020603050405020304" pitchFamily="18" charset="0"/>
                        </a:rPr>
                        <a:t> ý </a:t>
                      </a:r>
                      <a:r>
                        <a:rPr lang="es-ES" sz="3600" dirty="0" err="1">
                          <a:effectLst/>
                          <a:latin typeface="Times New Roman" panose="02020603050405020304" pitchFamily="18" charset="0"/>
                          <a:cs typeface="Times New Roman" panose="02020603050405020304" pitchFamily="18" charset="0"/>
                        </a:rPr>
                        <a:t>kiến</a:t>
                      </a:r>
                      <a:r>
                        <a:rPr lang="es-ES" sz="3600" baseline="0" dirty="0">
                          <a:effectLst/>
                          <a:latin typeface="Times New Roman" panose="02020603050405020304" pitchFamily="18" charset="0"/>
                          <a:cs typeface="Times New Roman" panose="02020603050405020304" pitchFamily="18" charset="0"/>
                        </a:rPr>
                        <a:t> (</a:t>
                      </a:r>
                      <a:r>
                        <a:rPr lang="es-ES" sz="3600" baseline="0" dirty="0" err="1">
                          <a:effectLst/>
                          <a:latin typeface="Times New Roman" panose="02020603050405020304" pitchFamily="18" charset="0"/>
                          <a:cs typeface="Times New Roman" panose="02020603050405020304" pitchFamily="18" charset="0"/>
                        </a:rPr>
                        <a:t>nếu</a:t>
                      </a:r>
                      <a:r>
                        <a:rPr lang="es-ES" sz="3600" baseline="0" dirty="0">
                          <a:effectLst/>
                          <a:latin typeface="Times New Roman" panose="02020603050405020304" pitchFamily="18" charset="0"/>
                          <a:cs typeface="Times New Roman" panose="02020603050405020304" pitchFamily="18" charset="0"/>
                        </a:rPr>
                        <a:t> </a:t>
                      </a:r>
                      <a:r>
                        <a:rPr lang="es-ES" sz="3600" baseline="0" dirty="0" err="1">
                          <a:effectLst/>
                          <a:latin typeface="Times New Roman" panose="02020603050405020304" pitchFamily="18" charset="0"/>
                          <a:cs typeface="Times New Roman" panose="02020603050405020304" pitchFamily="18" charset="0"/>
                        </a:rPr>
                        <a:t>có</a:t>
                      </a:r>
                      <a:r>
                        <a:rPr lang="es-ES" sz="3600" baseline="0" dirty="0">
                          <a:effectLst/>
                          <a:latin typeface="Times New Roman" panose="02020603050405020304" pitchFamily="18" charset="0"/>
                          <a:cs typeface="Times New Roman" panose="02020603050405020304" pitchFamily="18" charset="0"/>
                        </a:rPr>
                        <a:t>) </a:t>
                      </a:r>
                      <a:r>
                        <a:rPr lang="es-ES" sz="3600" baseline="0" dirty="0" err="1">
                          <a:effectLst/>
                          <a:latin typeface="Times New Roman" panose="02020603050405020304" pitchFamily="18" charset="0"/>
                          <a:cs typeface="Times New Roman" panose="02020603050405020304" pitchFamily="18" charset="0"/>
                        </a:rPr>
                        <a:t>và</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lí</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giải</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cụ</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thể</a:t>
                      </a:r>
                      <a:r>
                        <a:rPr lang="es-E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tc>
                <a:extLst>
                  <a:ext uri="{0D108BD9-81ED-4DB2-BD59-A6C34878D82A}">
                    <a16:rowId xmlns:a16="http://schemas.microsoft.com/office/drawing/2014/main" val="774121437"/>
                  </a:ext>
                </a:extLst>
              </a:tr>
              <a:tr h="946404">
                <a:tc>
                  <a:txBody>
                    <a:bodyPr/>
                    <a:lstStyle/>
                    <a:p>
                      <a:pPr algn="ctr">
                        <a:lnSpc>
                          <a:spcPct val="100000"/>
                        </a:lnSpc>
                        <a:spcAft>
                          <a:spcPts val="0"/>
                        </a:spcAft>
                      </a:pPr>
                      <a:r>
                        <a:rPr lang="es-ES" sz="3600" b="1" dirty="0" err="1">
                          <a:effectLst/>
                          <a:latin typeface="Times New Roman" panose="02020603050405020304" pitchFamily="18" charset="0"/>
                          <a:cs typeface="Times New Roman" panose="02020603050405020304" pitchFamily="18" charset="0"/>
                        </a:rPr>
                        <a:t>Kết</a:t>
                      </a:r>
                      <a:r>
                        <a:rPr lang="es-ES" sz="3600" b="1" dirty="0">
                          <a:effectLst/>
                          <a:latin typeface="Times New Roman" panose="02020603050405020304" pitchFamily="18" charset="0"/>
                          <a:cs typeface="Times New Roman" panose="02020603050405020304" pitchFamily="18" charset="0"/>
                        </a:rPr>
                        <a:t> </a:t>
                      </a:r>
                      <a:r>
                        <a:rPr lang="es-ES" sz="3600" b="1" dirty="0" err="1">
                          <a:effectLst/>
                          <a:latin typeface="Times New Roman" panose="02020603050405020304" pitchFamily="18" charset="0"/>
                          <a:cs typeface="Times New Roman" panose="02020603050405020304" pitchFamily="18" charset="0"/>
                        </a:rPr>
                        <a:t>thúc</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nchor="ctr">
                    <a:solidFill>
                      <a:schemeClr val="accent1">
                        <a:lumMod val="20000"/>
                        <a:lumOff val="80000"/>
                      </a:schemeClr>
                    </a:solidFill>
                  </a:tcPr>
                </a:tc>
                <a:tc>
                  <a:txBody>
                    <a:bodyPr/>
                    <a:lstStyle/>
                    <a:p>
                      <a:pPr algn="just">
                        <a:lnSpc>
                          <a:spcPct val="100000"/>
                        </a:lnSpc>
                        <a:spcAft>
                          <a:spcPts val="0"/>
                        </a:spcAft>
                      </a:pPr>
                      <a:r>
                        <a:rPr lang="es-ES" sz="3600" dirty="0" err="1">
                          <a:effectLst/>
                          <a:latin typeface="Times New Roman" panose="02020603050405020304" pitchFamily="18" charset="0"/>
                          <a:cs typeface="Times New Roman" panose="02020603050405020304" pitchFamily="18" charset="0"/>
                        </a:rPr>
                        <a:t>Khẳng</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định</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lại</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tính</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thuyết</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phục</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của</a:t>
                      </a:r>
                      <a:r>
                        <a:rPr lang="es-ES" sz="3600" dirty="0">
                          <a:effectLst/>
                          <a:latin typeface="Times New Roman" panose="02020603050405020304" pitchFamily="18" charset="0"/>
                          <a:cs typeface="Times New Roman" panose="02020603050405020304" pitchFamily="18" charset="0"/>
                        </a:rPr>
                        <a:t> ý </a:t>
                      </a:r>
                      <a:r>
                        <a:rPr lang="es-ES" sz="3600" dirty="0" err="1">
                          <a:effectLst/>
                          <a:latin typeface="Times New Roman" panose="02020603050405020304" pitchFamily="18" charset="0"/>
                          <a:cs typeface="Times New Roman" panose="02020603050405020304" pitchFamily="18" charset="0"/>
                        </a:rPr>
                        <a:t>kiến</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đã</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nghe</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về</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bài</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thơ</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Quê</a:t>
                      </a:r>
                      <a:r>
                        <a:rPr lang="es-ES" sz="3600" dirty="0">
                          <a:effectLst/>
                          <a:latin typeface="Times New Roman" panose="02020603050405020304" pitchFamily="18" charset="0"/>
                          <a:cs typeface="Times New Roman" panose="02020603050405020304" pitchFamily="18" charset="0"/>
                        </a:rPr>
                        <a:t> </a:t>
                      </a:r>
                      <a:r>
                        <a:rPr lang="es-ES" sz="3600" dirty="0" err="1">
                          <a:effectLst/>
                          <a:latin typeface="Times New Roman" panose="02020603050405020304" pitchFamily="18" charset="0"/>
                          <a:cs typeface="Times New Roman" panose="02020603050405020304" pitchFamily="18" charset="0"/>
                        </a:rPr>
                        <a:t>hương</a:t>
                      </a:r>
                      <a:r>
                        <a:rPr lang="es-ES" sz="3600" dirty="0">
                          <a:effectLst/>
                          <a:latin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82923" marR="82923" marT="0" marB="0" anchor="ctr"/>
                </a:tc>
                <a:extLst>
                  <a:ext uri="{0D108BD9-81ED-4DB2-BD59-A6C34878D82A}">
                    <a16:rowId xmlns:a16="http://schemas.microsoft.com/office/drawing/2014/main" val="3583271841"/>
                  </a:ext>
                </a:extLst>
              </a:tr>
            </a:tbl>
          </a:graphicData>
        </a:graphic>
      </p:graphicFrame>
    </p:spTree>
    <p:extLst>
      <p:ext uri="{BB962C8B-B14F-4D97-AF65-F5344CB8AC3E}">
        <p14:creationId xmlns:p14="http://schemas.microsoft.com/office/powerpoint/2010/main" val="81580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76676232"/>
              </p:ext>
            </p:extLst>
          </p:nvPr>
        </p:nvGraphicFramePr>
        <p:xfrm>
          <a:off x="762000" y="2193785"/>
          <a:ext cx="14097000" cy="7562003"/>
        </p:xfrm>
        <a:graphic>
          <a:graphicData uri="http://schemas.openxmlformats.org/drawingml/2006/table">
            <a:tbl>
              <a:tblPr>
                <a:tableStyleId>{5940675A-B579-460E-94D1-54222C63F5DA}</a:tableStyleId>
              </a:tblPr>
              <a:tblGrid>
                <a:gridCol w="7970734">
                  <a:extLst>
                    <a:ext uri="{9D8B030D-6E8A-4147-A177-3AD203B41FA5}">
                      <a16:colId xmlns:a16="http://schemas.microsoft.com/office/drawing/2014/main" val="3191267013"/>
                    </a:ext>
                  </a:extLst>
                </a:gridCol>
                <a:gridCol w="6126266">
                  <a:extLst>
                    <a:ext uri="{9D8B030D-6E8A-4147-A177-3AD203B41FA5}">
                      <a16:colId xmlns:a16="http://schemas.microsoft.com/office/drawing/2014/main" val="2692286340"/>
                    </a:ext>
                  </a:extLst>
                </a:gridCol>
              </a:tblGrid>
              <a:tr h="681511">
                <a:tc>
                  <a:txBody>
                    <a:bodyPr/>
                    <a:lstStyle/>
                    <a:p>
                      <a:pPr algn="ctr"/>
                      <a:r>
                        <a:rPr lang="vi-VN" sz="3600" b="1" dirty="0">
                          <a:effectLst/>
                          <a:latin typeface="+mj-lt"/>
                        </a:rPr>
                        <a:t>Người nói</a:t>
                      </a:r>
                      <a:endParaRPr lang="vi-VN" sz="3600" b="1" dirty="0">
                        <a:solidFill>
                          <a:srgbClr val="000000"/>
                        </a:solidFill>
                        <a:effectLst/>
                        <a:latin typeface="+mj-lt"/>
                      </a:endParaRPr>
                    </a:p>
                  </a:txBody>
                  <a:tcPr marL="54530" marR="54530" marT="27265" marB="27265">
                    <a:solidFill>
                      <a:schemeClr val="accent1">
                        <a:lumMod val="20000"/>
                        <a:lumOff val="80000"/>
                      </a:schemeClr>
                    </a:solidFill>
                  </a:tcPr>
                </a:tc>
                <a:tc>
                  <a:txBody>
                    <a:bodyPr/>
                    <a:lstStyle/>
                    <a:p>
                      <a:pPr algn="ctr"/>
                      <a:r>
                        <a:rPr lang="vi-VN" sz="3600" b="1" dirty="0">
                          <a:effectLst/>
                          <a:latin typeface="+mj-lt"/>
                        </a:rPr>
                        <a:t>Người nghe</a:t>
                      </a:r>
                      <a:endParaRPr lang="vi-VN" sz="3600" b="1" dirty="0">
                        <a:solidFill>
                          <a:srgbClr val="000000"/>
                        </a:solidFill>
                        <a:effectLst/>
                        <a:latin typeface="+mj-lt"/>
                      </a:endParaRPr>
                    </a:p>
                  </a:txBody>
                  <a:tcPr marL="54530" marR="54530" marT="27265" marB="27265">
                    <a:solidFill>
                      <a:schemeClr val="accent1">
                        <a:lumMod val="20000"/>
                        <a:lumOff val="80000"/>
                      </a:schemeClr>
                    </a:solidFill>
                  </a:tcPr>
                </a:tc>
                <a:extLst>
                  <a:ext uri="{0D108BD9-81ED-4DB2-BD59-A6C34878D82A}">
                    <a16:rowId xmlns:a16="http://schemas.microsoft.com/office/drawing/2014/main" val="3586991198"/>
                  </a:ext>
                </a:extLst>
              </a:tr>
              <a:tr h="6880492">
                <a:tc>
                  <a:txBody>
                    <a:bodyPr/>
                    <a:lstStyle/>
                    <a:p>
                      <a:pPr algn="just"/>
                      <a:r>
                        <a:rPr lang="vi-VN" sz="3600" dirty="0">
                          <a:effectLst/>
                          <a:latin typeface="+mj-lt"/>
                        </a:rPr>
                        <a:t>- Nội dung </a:t>
                      </a:r>
                      <a:r>
                        <a:rPr lang="en-US" sz="3600" dirty="0" err="1">
                          <a:effectLst/>
                          <a:latin typeface="Times New Roman" panose="02020603050405020304" pitchFamily="18" charset="0"/>
                          <a:cs typeface="Times New Roman" panose="02020603050405020304" pitchFamily="18" charset="0"/>
                        </a:rPr>
                        <a:t>bài</a:t>
                      </a:r>
                      <a:r>
                        <a:rPr lang="en-US" sz="3600" baseline="0" dirty="0">
                          <a:effectLst/>
                          <a:latin typeface="Times New Roman" panose="02020603050405020304" pitchFamily="18" charset="0"/>
                          <a:cs typeface="Times New Roman" panose="02020603050405020304" pitchFamily="18" charset="0"/>
                        </a:rPr>
                        <a:t> </a:t>
                      </a:r>
                      <a:r>
                        <a:rPr lang="en-US" sz="3600" baseline="0" dirty="0" err="1">
                          <a:effectLst/>
                          <a:latin typeface="Times New Roman" panose="02020603050405020304" pitchFamily="18" charset="0"/>
                          <a:cs typeface="Times New Roman" panose="02020603050405020304" pitchFamily="18" charset="0"/>
                        </a:rPr>
                        <a:t>nói</a:t>
                      </a:r>
                      <a:r>
                        <a:rPr lang="en-US" sz="3600" baseline="0" dirty="0">
                          <a:effectLst/>
                          <a:latin typeface="Times New Roman" panose="02020603050405020304" pitchFamily="18" charset="0"/>
                          <a:cs typeface="Times New Roman" panose="02020603050405020304" pitchFamily="18" charset="0"/>
                        </a:rPr>
                        <a:t> </a:t>
                      </a:r>
                      <a:r>
                        <a:rPr lang="vi-VN" sz="3600" dirty="0">
                          <a:effectLst/>
                          <a:latin typeface="+mj-lt"/>
                        </a:rPr>
                        <a:t>rõ ràng, cụ thể, dễ theo dõi.</a:t>
                      </a:r>
                    </a:p>
                    <a:p>
                      <a:pPr marL="0" indent="0" algn="just">
                        <a:buFontTx/>
                        <a:buNone/>
                      </a:pPr>
                      <a:r>
                        <a:rPr lang="en-US" sz="3600" dirty="0">
                          <a:effectLst/>
                          <a:latin typeface="+mj-lt"/>
                        </a:rPr>
                        <a:t>- </a:t>
                      </a:r>
                      <a:r>
                        <a:rPr lang="vi-VN" sz="3600" dirty="0">
                          <a:effectLst/>
                          <a:latin typeface="+mj-lt"/>
                        </a:rPr>
                        <a:t>Giọng</a:t>
                      </a:r>
                      <a:r>
                        <a:rPr lang="vi-VN"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nói</a:t>
                      </a:r>
                      <a:r>
                        <a:rPr lang="en-US" sz="3600" baseline="0" dirty="0">
                          <a:effectLst/>
                          <a:latin typeface="Times New Roman" panose="02020603050405020304" pitchFamily="18" charset="0"/>
                          <a:cs typeface="Times New Roman" panose="02020603050405020304" pitchFamily="18" charset="0"/>
                        </a:rPr>
                        <a:t> </a:t>
                      </a:r>
                      <a:r>
                        <a:rPr lang="vi-VN" sz="3600" dirty="0">
                          <a:effectLst/>
                          <a:latin typeface="+mj-lt"/>
                        </a:rPr>
                        <a:t>diễn cảm, có ngữ điệu </a:t>
                      </a:r>
                      <a:endParaRPr lang="en-US" sz="3600" dirty="0">
                        <a:effectLst/>
                        <a:latin typeface="+mj-lt"/>
                      </a:endParaRPr>
                    </a:p>
                    <a:p>
                      <a:pPr marL="0" indent="0" algn="just">
                        <a:buFontTx/>
                        <a:buNone/>
                      </a:pPr>
                      <a:r>
                        <a:rPr lang="vi-VN" sz="3600" dirty="0">
                          <a:effectLst/>
                          <a:latin typeface="+mj-lt"/>
                        </a:rPr>
                        <a:t>- Tôn trọng, hướng về phía người nghe.</a:t>
                      </a:r>
                    </a:p>
                    <a:p>
                      <a:pPr algn="just"/>
                      <a:r>
                        <a:rPr lang="vi-VN" sz="3600" dirty="0">
                          <a:effectLst/>
                          <a:latin typeface="+mj-lt"/>
                        </a:rPr>
                        <a:t>- Sử dụng ngôn ngữ cơ thể sinh động và phù hợp.</a:t>
                      </a:r>
                    </a:p>
                    <a:p>
                      <a:pPr algn="just"/>
                      <a:r>
                        <a:rPr lang="vi-VN" sz="3600" dirty="0">
                          <a:effectLst/>
                          <a:latin typeface="+mj-lt"/>
                        </a:rPr>
                        <a:t>- Tốc độ</a:t>
                      </a:r>
                      <a:r>
                        <a:rPr lang="vi-VN" sz="3600" dirty="0">
                          <a:effectLst/>
                          <a:latin typeface="Times New Roman" panose="02020603050405020304" pitchFamily="18" charset="0"/>
                          <a:cs typeface="Times New Roman" panose="02020603050405020304" pitchFamily="18" charset="0"/>
                        </a:rPr>
                        <a:t> </a:t>
                      </a:r>
                      <a:r>
                        <a:rPr lang="en-US" sz="3600" dirty="0" err="1">
                          <a:effectLst/>
                          <a:latin typeface="Times New Roman" panose="02020603050405020304" pitchFamily="18" charset="0"/>
                          <a:cs typeface="Times New Roman" panose="02020603050405020304" pitchFamily="18" charset="0"/>
                        </a:rPr>
                        <a:t>nói</a:t>
                      </a:r>
                      <a:r>
                        <a:rPr lang="vi-VN" sz="3600" dirty="0">
                          <a:effectLst/>
                          <a:latin typeface="Times New Roman" panose="02020603050405020304" pitchFamily="18" charset="0"/>
                          <a:cs typeface="Times New Roman" panose="02020603050405020304" pitchFamily="18" charset="0"/>
                        </a:rPr>
                        <a:t> </a:t>
                      </a:r>
                      <a:r>
                        <a:rPr lang="vi-VN" sz="3600" dirty="0">
                          <a:effectLst/>
                          <a:latin typeface="+mj-lt"/>
                        </a:rPr>
                        <a:t>vừa phải, không nên quá nhanh hay quá chậm khiến người nghe khó theo dõi hoặc cảm thấy mệt mỏi.</a:t>
                      </a:r>
                    </a:p>
                    <a:p>
                      <a:pPr algn="just"/>
                      <a:r>
                        <a:rPr lang="vi-VN" sz="3600" dirty="0">
                          <a:effectLst/>
                          <a:latin typeface="+mj-lt"/>
                        </a:rPr>
                        <a:t>- Bảo đảm yêu cầu về thời gian kể.</a:t>
                      </a:r>
                      <a:endParaRPr lang="vi-VN" sz="3600" dirty="0">
                        <a:solidFill>
                          <a:srgbClr val="000000"/>
                        </a:solidFill>
                        <a:effectLst/>
                        <a:latin typeface="+mj-lt"/>
                      </a:endParaRPr>
                    </a:p>
                  </a:txBody>
                  <a:tcPr marL="54530" marR="54530" marT="27265" marB="27265"/>
                </a:tc>
                <a:tc>
                  <a:txBody>
                    <a:bodyPr/>
                    <a:lstStyle/>
                    <a:p>
                      <a:pPr marL="0" indent="0" algn="just">
                        <a:buFontTx/>
                        <a:buNone/>
                      </a:pPr>
                      <a:r>
                        <a:rPr lang="en-US" sz="3600" dirty="0">
                          <a:effectLst/>
                          <a:latin typeface="+mj-lt"/>
                        </a:rPr>
                        <a:t>- </a:t>
                      </a:r>
                      <a:r>
                        <a:rPr lang="vi-VN" sz="3600" dirty="0">
                          <a:effectLst/>
                          <a:latin typeface="+mj-lt"/>
                        </a:rPr>
                        <a:t>Lắng nghe, xác định và ghi lại nội dung chính </a:t>
                      </a:r>
                      <a:endParaRPr lang="en-US" sz="3600" dirty="0">
                        <a:effectLst/>
                        <a:latin typeface="+mj-lt"/>
                      </a:endParaRPr>
                    </a:p>
                    <a:p>
                      <a:pPr marL="0" indent="0" algn="just">
                        <a:buFontTx/>
                        <a:buNone/>
                      </a:pPr>
                      <a:r>
                        <a:rPr lang="vi-VN" sz="3600" dirty="0">
                          <a:effectLst/>
                          <a:latin typeface="+mj-lt"/>
                        </a:rPr>
                        <a:t>- Thể hiện thái độ chú ý lắng nghe; sử dụng cử chỉ, nét mặt, ánh mắt để khích lệ người kể.</a:t>
                      </a:r>
                    </a:p>
                    <a:p>
                      <a:pPr algn="just"/>
                      <a:r>
                        <a:rPr lang="vi-VN" sz="3600" dirty="0">
                          <a:effectLst/>
                          <a:latin typeface="+mj-lt"/>
                        </a:rPr>
                        <a:t>- Hỏi lại những điểm chưa rõ (nếu cần); có thể trao đổi quan điểm cá nhân về nội dung, cách thức</a:t>
                      </a:r>
                      <a:r>
                        <a:rPr lang="en-US" sz="3600" dirty="0">
                          <a:effectLst/>
                          <a:latin typeface="+mj-lt"/>
                        </a:rPr>
                        <a:t>.</a:t>
                      </a:r>
                      <a:endParaRPr lang="vi-VN" sz="3600" dirty="0">
                        <a:solidFill>
                          <a:srgbClr val="000000"/>
                        </a:solidFill>
                        <a:effectLst/>
                        <a:latin typeface="+mj-lt"/>
                      </a:endParaRPr>
                    </a:p>
                  </a:txBody>
                  <a:tcPr marL="54530" marR="54530" marT="27265" marB="27265"/>
                </a:tc>
                <a:extLst>
                  <a:ext uri="{0D108BD9-81ED-4DB2-BD59-A6C34878D82A}">
                    <a16:rowId xmlns:a16="http://schemas.microsoft.com/office/drawing/2014/main" val="304450140"/>
                  </a:ext>
                </a:extLst>
              </a:tr>
            </a:tbl>
          </a:graphicData>
        </a:graphic>
      </p:graphicFrame>
      <p:sp>
        <p:nvSpPr>
          <p:cNvPr id="6" name="Freeform 7">
            <a:extLst>
              <a:ext uri="{FF2B5EF4-FFF2-40B4-BE49-F238E27FC236}">
                <a16:creationId xmlns:a16="http://schemas.microsoft.com/office/drawing/2014/main" id="{D4430162-9FFF-F310-1C8A-063BD1E7A1FA}"/>
              </a:ext>
            </a:extLst>
          </p:cNvPr>
          <p:cNvSpPr/>
          <p:nvPr/>
        </p:nvSpPr>
        <p:spPr>
          <a:xfrm>
            <a:off x="14845145" y="6186055"/>
            <a:ext cx="4198776" cy="4114800"/>
          </a:xfrm>
          <a:custGeom>
            <a:avLst/>
            <a:gdLst/>
            <a:ahLst/>
            <a:cxnLst/>
            <a:rect l="l" t="t" r="r" b="b"/>
            <a:pathLst>
              <a:path w="4198776" h="4114800">
                <a:moveTo>
                  <a:pt x="0" y="0"/>
                </a:moveTo>
                <a:lnTo>
                  <a:pt x="4198775" y="0"/>
                </a:lnTo>
                <a:lnTo>
                  <a:pt x="419877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 6"/>
          <p:cNvSpPr/>
          <p:nvPr/>
        </p:nvSpPr>
        <p:spPr>
          <a:xfrm>
            <a:off x="0" y="531211"/>
            <a:ext cx="18288000" cy="769441"/>
          </a:xfrm>
          <a:prstGeom prst="rect">
            <a:avLst/>
          </a:prstGeom>
          <a:solidFill>
            <a:schemeClr val="accent1">
              <a:lumMod val="20000"/>
              <a:lumOff val="80000"/>
            </a:schemeClr>
          </a:solidFill>
        </p:spPr>
        <p:txBody>
          <a:bodyPr wrap="square">
            <a:spAutoFit/>
          </a:bodyPr>
          <a:lstStyle/>
          <a:p>
            <a:pPr lvl="0" algn="ctr">
              <a:defRPr/>
            </a:pPr>
            <a:r>
              <a:rPr lang="en-US" sz="4400" b="1" dirty="0">
                <a:solidFill>
                  <a:srgbClr val="000000"/>
                </a:solidFill>
                <a:latin typeface="Times New Roman" panose="02020603050405020304" pitchFamily="18" charset="0"/>
              </a:rPr>
              <a:t>3.</a:t>
            </a:r>
            <a:r>
              <a:rPr lang="vi-VN" sz="4400" b="1" dirty="0">
                <a:solidFill>
                  <a:srgbClr val="000000"/>
                </a:solidFill>
                <a:latin typeface="Times New Roman" panose="02020603050405020304" pitchFamily="18" charset="0"/>
              </a:rPr>
              <a:t> Nói và nghe</a:t>
            </a:r>
            <a:endParaRPr lang="vi-VN" sz="44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66297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FC4EFD4-95E4-2476-DB01-6A2E01509644}"/>
              </a:ext>
            </a:extLst>
          </p:cNvPr>
          <p:cNvGrpSpPr/>
          <p:nvPr/>
        </p:nvGrpSpPr>
        <p:grpSpPr>
          <a:xfrm>
            <a:off x="521757" y="643018"/>
            <a:ext cx="482666" cy="482666"/>
            <a:chOff x="0" y="0"/>
            <a:chExt cx="812800" cy="812800"/>
          </a:xfrm>
        </p:grpSpPr>
        <p:sp>
          <p:nvSpPr>
            <p:cNvPr id="8" name="Freeform 7">
              <a:extLst>
                <a:ext uri="{FF2B5EF4-FFF2-40B4-BE49-F238E27FC236}">
                  <a16:creationId xmlns:a16="http://schemas.microsoft.com/office/drawing/2014/main" id="{876C4482-0524-2705-D22A-73D40C86A9E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E785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BBB6AE71-8A50-D6D9-DEB7-0CECE62C0229}"/>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9">
            <a:extLst>
              <a:ext uri="{FF2B5EF4-FFF2-40B4-BE49-F238E27FC236}">
                <a16:creationId xmlns:a16="http://schemas.microsoft.com/office/drawing/2014/main" id="{B2C972DC-DB90-D695-B5BE-40196DCBD10C}"/>
              </a:ext>
            </a:extLst>
          </p:cNvPr>
          <p:cNvGrpSpPr/>
          <p:nvPr/>
        </p:nvGrpSpPr>
        <p:grpSpPr>
          <a:xfrm>
            <a:off x="1105269" y="643018"/>
            <a:ext cx="482666" cy="482666"/>
            <a:chOff x="0" y="0"/>
            <a:chExt cx="812800" cy="812800"/>
          </a:xfrm>
        </p:grpSpPr>
        <p:sp>
          <p:nvSpPr>
            <p:cNvPr id="11" name="Freeform 10">
              <a:extLst>
                <a:ext uri="{FF2B5EF4-FFF2-40B4-BE49-F238E27FC236}">
                  <a16:creationId xmlns:a16="http://schemas.microsoft.com/office/drawing/2014/main" id="{9AAF330E-7DB6-C246-5854-7E9AE04C516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E661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1F37BAB7-78C4-07BE-6599-1F98E5086C77}"/>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id="{0A18C402-C93C-ED78-08A7-C7A4E73A6A06}"/>
              </a:ext>
            </a:extLst>
          </p:cNvPr>
          <p:cNvGrpSpPr/>
          <p:nvPr/>
        </p:nvGrpSpPr>
        <p:grpSpPr>
          <a:xfrm>
            <a:off x="1683811" y="643018"/>
            <a:ext cx="482666" cy="482666"/>
            <a:chOff x="0" y="0"/>
            <a:chExt cx="812800" cy="812800"/>
          </a:xfrm>
        </p:grpSpPr>
        <p:sp>
          <p:nvSpPr>
            <p:cNvPr id="14" name="Freeform 13">
              <a:extLst>
                <a:ext uri="{FF2B5EF4-FFF2-40B4-BE49-F238E27FC236}">
                  <a16:creationId xmlns:a16="http://schemas.microsoft.com/office/drawing/2014/main" id="{AFF53BFA-7056-F25B-C9D8-726F0C1F302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59A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E63EFE1-8F4C-EE4E-CAC2-856BD28F60FD}"/>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id="{65761553-2BFF-2AE6-0570-CC19A71D6FEA}"/>
              </a:ext>
            </a:extLst>
          </p:cNvPr>
          <p:cNvGrpSpPr/>
          <p:nvPr/>
        </p:nvGrpSpPr>
        <p:grpSpPr>
          <a:xfrm>
            <a:off x="2262354" y="643018"/>
            <a:ext cx="482666" cy="482666"/>
            <a:chOff x="0" y="0"/>
            <a:chExt cx="812800" cy="812800"/>
          </a:xfrm>
        </p:grpSpPr>
        <p:sp>
          <p:nvSpPr>
            <p:cNvPr id="17" name="Freeform 16">
              <a:extLst>
                <a:ext uri="{FF2B5EF4-FFF2-40B4-BE49-F238E27FC236}">
                  <a16:creationId xmlns:a16="http://schemas.microsoft.com/office/drawing/2014/main" id="{B1E65490-7332-A367-5430-3CACADFB9A5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BCAA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5A4B8331-4F06-9E6E-C2D2-8D2749A1B81E}"/>
                </a:ext>
              </a:extLst>
            </p:cNvPr>
            <p:cNvSpPr txBox="1"/>
            <p:nvPr/>
          </p:nvSpPr>
          <p:spPr>
            <a:xfrm>
              <a:off x="76200" y="57150"/>
              <a:ext cx="660400" cy="679450"/>
            </a:xfrm>
            <a:prstGeom prst="rect">
              <a:avLst/>
            </a:prstGeom>
          </p:spPr>
          <p:txBody>
            <a:bodyPr lIns="50800" tIns="50800" rIns="50800" bIns="50800" rtlCol="0" anchor="ctr"/>
            <a:lstStyle/>
            <a:p>
              <a:pPr marL="0" marR="0" lvl="0" indent="0" algn="ctr" defTabSz="914400" rtl="0" eaLnBrk="1" fontAlgn="auto" latinLnBrk="0" hangingPunct="1">
                <a:lnSpc>
                  <a:spcPts val="126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5">
            <a:extLst>
              <a:ext uri="{FF2B5EF4-FFF2-40B4-BE49-F238E27FC236}">
                <a16:creationId xmlns:a16="http://schemas.microsoft.com/office/drawing/2014/main" id="{E82BBBE3-5669-449A-A7F9-9FE06583939D}"/>
              </a:ext>
            </a:extLst>
          </p:cNvPr>
          <p:cNvSpPr/>
          <p:nvPr/>
        </p:nvSpPr>
        <p:spPr>
          <a:xfrm>
            <a:off x="-642938" y="5905500"/>
            <a:ext cx="4486275" cy="4572000"/>
          </a:xfrm>
          <a:custGeom>
            <a:avLst/>
            <a:gdLst/>
            <a:ahLst/>
            <a:cxnLst/>
            <a:rect l="l" t="t" r="r" b="b"/>
            <a:pathLst>
              <a:path w="8075295" h="8229600">
                <a:moveTo>
                  <a:pt x="0" y="0"/>
                </a:moveTo>
                <a:lnTo>
                  <a:pt x="8075295" y="0"/>
                </a:lnTo>
                <a:lnTo>
                  <a:pt x="8075295"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a:extLst>
              <a:ext uri="{FF2B5EF4-FFF2-40B4-BE49-F238E27FC236}">
                <a16:creationId xmlns:a16="http://schemas.microsoft.com/office/drawing/2014/main" id="{0DDF7369-E7B5-5C24-AA8F-65DF751D14A7}"/>
              </a:ext>
            </a:extLst>
          </p:cNvPr>
          <p:cNvPicPr>
            <a:picLocks noChangeAspect="1"/>
          </p:cNvPicPr>
          <p:nvPr/>
        </p:nvPicPr>
        <p:blipFill rotWithShape="1">
          <a:blip r:embed="rId4"/>
          <a:srcRect t="48518"/>
          <a:stretch/>
        </p:blipFill>
        <p:spPr>
          <a:xfrm>
            <a:off x="5257800" y="2218837"/>
            <a:ext cx="9982200" cy="7373326"/>
          </a:xfrm>
          <a:prstGeom prst="rect">
            <a:avLst/>
          </a:prstGeom>
        </p:spPr>
      </p:pic>
      <p:sp>
        <p:nvSpPr>
          <p:cNvPr id="20" name="Rectangle 19"/>
          <p:cNvSpPr/>
          <p:nvPr/>
        </p:nvSpPr>
        <p:spPr>
          <a:xfrm>
            <a:off x="0" y="531211"/>
            <a:ext cx="18288000" cy="769441"/>
          </a:xfrm>
          <a:prstGeom prst="rect">
            <a:avLst/>
          </a:prstGeom>
          <a:solidFill>
            <a:schemeClr val="accent1">
              <a:lumMod val="20000"/>
              <a:lumOff val="80000"/>
            </a:schemeClr>
          </a:solidFill>
        </p:spPr>
        <p:txBody>
          <a:bodyPr wrap="square">
            <a:spAutoFit/>
          </a:bodyPr>
          <a:lstStyle/>
          <a:p>
            <a:pPr lvl="0" algn="ctr">
              <a:defRPr/>
            </a:pPr>
            <a:r>
              <a:rPr lang="en-US" sz="4400" b="1" dirty="0">
                <a:solidFill>
                  <a:prstClr val="black"/>
                </a:solidFill>
                <a:latin typeface="Times New Roman" panose="02020603050405020304" pitchFamily="18" charset="0"/>
                <a:cs typeface="Times New Roman" panose="02020603050405020304" pitchFamily="18" charset="0"/>
              </a:rPr>
              <a:t>4. </a:t>
            </a:r>
            <a:r>
              <a:rPr lang="en-US" sz="4400" b="1" dirty="0" err="1">
                <a:solidFill>
                  <a:prstClr val="black"/>
                </a:solidFill>
                <a:latin typeface="Times New Roman" panose="02020603050405020304" pitchFamily="18" charset="0"/>
                <a:cs typeface="Times New Roman" panose="02020603050405020304" pitchFamily="18" charset="0"/>
              </a:rPr>
              <a:t>Kiểm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chỉnh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sửa</a:t>
            </a:r>
            <a:endParaRPr lang="en-US" sz="4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5870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1333500"/>
            <a:ext cx="15163800" cy="57554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Nói</a:t>
            </a:r>
            <a:r>
              <a:rPr kumimoji="0" lang="en-US" sz="8800" b="1" i="0" u="none" strike="noStrike" kern="1200" cap="none" spc="0" normalizeH="0" noProof="0" dirty="0">
                <a:ln>
                  <a:noFill/>
                </a:ln>
                <a:solidFill>
                  <a:srgbClr val="FF0000"/>
                </a:solidFill>
                <a:effectLst/>
                <a:uLnTx/>
                <a:uFillTx/>
                <a:latin typeface="#9Slide05 SVNBistro Script" panose="02000506000000020003" pitchFamily="2" charset="0"/>
                <a:cs typeface="Times New Roman" panose="02020603050405020304" pitchFamily="18" charset="0"/>
              </a:rPr>
              <a:t> </a:t>
            </a:r>
            <a:r>
              <a:rPr kumimoji="0" lang="en-US" sz="8800" b="1" i="0" u="none" strike="noStrike" kern="1200" cap="none" spc="0" normalizeH="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thuyết</a:t>
            </a:r>
            <a:r>
              <a:rPr kumimoji="0" lang="en-US" sz="8800" b="1" i="0" u="none" strike="noStrike" kern="1200" cap="none" spc="0" normalizeH="0" noProof="0" dirty="0">
                <a:ln>
                  <a:noFill/>
                </a:ln>
                <a:solidFill>
                  <a:srgbClr val="FF0000"/>
                </a:solidFill>
                <a:effectLst/>
                <a:uLnTx/>
                <a:uFillTx/>
                <a:latin typeface="#9Slide05 SVNBistro Script" panose="02000506000000020003" pitchFamily="2" charset="0"/>
                <a:cs typeface="Times New Roman" panose="02020603050405020304" pitchFamily="18" charset="0"/>
              </a:rPr>
              <a:t> </a:t>
            </a:r>
            <a:r>
              <a:rPr kumimoji="0" lang="en-US" sz="8800" b="1" i="0" u="none" strike="noStrike" kern="1200" cap="none" spc="0" normalizeH="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phục</a:t>
            </a:r>
            <a:r>
              <a:rPr kumimoji="0" lang="en-US" sz="8800" b="1" i="0" u="none" strike="noStrike" kern="1200" cap="none" spc="0" normalizeH="0" noProof="0" dirty="0">
                <a:ln>
                  <a:noFill/>
                </a:ln>
                <a:solidFill>
                  <a:srgbClr val="FF0000"/>
                </a:solidFill>
                <a:effectLst/>
                <a:uLnTx/>
                <a:uFillTx/>
                <a:latin typeface="#9Slide05 SVNBistro Script" panose="02000506000000020003" pitchFamily="2" charset="0"/>
                <a:cs typeface="Times New Roman" panose="02020603050405020304" pitchFamily="18" charset="0"/>
              </a:rPr>
              <a:t> – </a:t>
            </a:r>
            <a:r>
              <a:rPr kumimoji="0" lang="en-US" sz="8800" b="1" i="0" u="none" strike="noStrike" kern="1200" cap="none" spc="0" normalizeH="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Nghe</a:t>
            </a:r>
            <a:r>
              <a:rPr kumimoji="0" lang="en-US" sz="8800" b="1" i="0" u="none" strike="noStrike" kern="1200" cap="none" spc="0" normalizeH="0" noProof="0" dirty="0">
                <a:ln>
                  <a:noFill/>
                </a:ln>
                <a:solidFill>
                  <a:srgbClr val="FF0000"/>
                </a:solidFill>
                <a:effectLst/>
                <a:uLnTx/>
                <a:uFillTx/>
                <a:latin typeface="#9Slide05 SVNBistro Script" panose="02000506000000020003" pitchFamily="2" charset="0"/>
                <a:cs typeface="Times New Roman" panose="02020603050405020304" pitchFamily="18" charset="0"/>
              </a:rPr>
              <a:t> </a:t>
            </a:r>
            <a:r>
              <a:rPr kumimoji="0" lang="en-US" sz="8800" b="1" i="0" u="none" strike="noStrike" kern="1200" cap="none" spc="0" normalizeH="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hiệu</a:t>
            </a:r>
            <a:r>
              <a:rPr kumimoji="0" lang="en-US" sz="8800" b="1" i="0" u="none" strike="noStrike" kern="1200" cap="none" spc="0" normalizeH="0" noProof="0" dirty="0">
                <a:ln>
                  <a:noFill/>
                </a:ln>
                <a:solidFill>
                  <a:srgbClr val="FF0000"/>
                </a:solidFill>
                <a:effectLst/>
                <a:uLnTx/>
                <a:uFillTx/>
                <a:latin typeface="#9Slide05 SVNBistro Script" panose="02000506000000020003" pitchFamily="2" charset="0"/>
                <a:cs typeface="Times New Roman" panose="02020603050405020304" pitchFamily="18" charset="0"/>
              </a:rPr>
              <a:t> </a:t>
            </a:r>
            <a:r>
              <a:rPr kumimoji="0" lang="en-US" sz="8800" b="1" i="0" u="none" strike="noStrike" kern="1200" cap="none" spc="0" normalizeH="0" noProof="0" dirty="0" err="1">
                <a:ln>
                  <a:noFill/>
                </a:ln>
                <a:solidFill>
                  <a:srgbClr val="FF0000"/>
                </a:solidFill>
                <a:effectLst/>
                <a:uLnTx/>
                <a:uFillTx/>
                <a:latin typeface="#9Slide05 SVNBistro Script" panose="02000506000000020003" pitchFamily="2" charset="0"/>
                <a:cs typeface="Times New Roman" panose="02020603050405020304" pitchFamily="18" charset="0"/>
              </a:rPr>
              <a:t>quả</a:t>
            </a:r>
            <a:endParaRPr kumimoji="0" lang="en-US" sz="8800" b="1" i="0" u="none" strike="noStrike" kern="1200" cap="none" spc="0" normalizeH="0" baseline="0" noProof="0" dirty="0">
              <a:ln>
                <a:noFill/>
              </a:ln>
              <a:solidFill>
                <a:srgbClr val="FF0000"/>
              </a:solidFill>
              <a:effectLst/>
              <a:uLnTx/>
              <a:uFillTx/>
              <a:latin typeface="#9Slide05 SVNBistro Script" panose="02000506000000020003" pitchFamily="2"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40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Nghe và chỉ ra tính thuyết phục trong ý kiến phát biểu của một bạn về đề tài sau:</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bài thơ “Quê hương", nhà thơ Tế Hanh đã sử dụng những hình ảnh so sánh đẹp, bay bổng, đồng thời cũng sử dụng biện pháp nhân hoá một cách độc đáo để thổi linh hồn vào sự vật, khiến cho sự vật có một vẻ đẹp và ý nghĩa bất ngờ.</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Freeform 2">
            <a:extLst>
              <a:ext uri="{FF2B5EF4-FFF2-40B4-BE49-F238E27FC236}">
                <a16:creationId xmlns:a16="http://schemas.microsoft.com/office/drawing/2014/main" id="{FAE6BC4C-4768-C351-0514-0F0209F5B08D}"/>
              </a:ext>
            </a:extLst>
          </p:cNvPr>
          <p:cNvSpPr/>
          <p:nvPr/>
        </p:nvSpPr>
        <p:spPr>
          <a:xfrm>
            <a:off x="6477000" y="8877300"/>
            <a:ext cx="6553200" cy="108127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AutoShape 15">
            <a:extLst>
              <a:ext uri="{FF2B5EF4-FFF2-40B4-BE49-F238E27FC236}">
                <a16:creationId xmlns:a16="http://schemas.microsoft.com/office/drawing/2014/main" id="{2D371DD9-428F-C75C-8BE5-CAECA5BD7C17}"/>
              </a:ext>
            </a:extLst>
          </p:cNvPr>
          <p:cNvSpPr/>
          <p:nvPr/>
        </p:nvSpPr>
        <p:spPr>
          <a:xfrm rot="-10800000">
            <a:off x="838200" y="723900"/>
            <a:ext cx="3905051" cy="0"/>
          </a:xfrm>
          <a:prstGeom prst="line">
            <a:avLst/>
          </a:prstGeom>
          <a:ln w="47625" cap="flat">
            <a:solidFill>
              <a:srgbClr val="02084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AutoShape 17">
            <a:extLst>
              <a:ext uri="{FF2B5EF4-FFF2-40B4-BE49-F238E27FC236}">
                <a16:creationId xmlns:a16="http://schemas.microsoft.com/office/drawing/2014/main" id="{334CEAC2-5C6F-A156-D675-41B223F69CB8}"/>
              </a:ext>
            </a:extLst>
          </p:cNvPr>
          <p:cNvSpPr/>
          <p:nvPr/>
        </p:nvSpPr>
        <p:spPr>
          <a:xfrm rot="5400000">
            <a:off x="-883850" y="2447548"/>
            <a:ext cx="3447298" cy="0"/>
          </a:xfrm>
          <a:prstGeom prst="line">
            <a:avLst/>
          </a:prstGeom>
          <a:ln w="47625" cap="flat">
            <a:solidFill>
              <a:srgbClr val="02084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337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3" end="3"/>
                                            </p:txEl>
                                          </p:spTgt>
                                        </p:tgtEl>
                                        <p:attrNameLst>
                                          <p:attrName>style.visibility</p:attrName>
                                        </p:attrNameLst>
                                      </p:cBhvr>
                                      <p:to>
                                        <p:strVal val="visible"/>
                                      </p:to>
                                    </p:set>
                                    <p:animEffect transition="in" filter="barn(inVertical)">
                                      <p:cBhvr>
                                        <p:cTn id="1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93790E-4ED8-2185-62CF-DBEC69C79540}"/>
              </a:ext>
            </a:extLst>
          </p:cNvPr>
          <p:cNvPicPr>
            <a:picLocks noChangeAspect="1"/>
          </p:cNvPicPr>
          <p:nvPr/>
        </p:nvPicPr>
        <p:blipFill>
          <a:blip r:embed="rId3"/>
          <a:stretch>
            <a:fillRect/>
          </a:stretch>
        </p:blipFill>
        <p:spPr>
          <a:xfrm>
            <a:off x="4267200" y="-8363"/>
            <a:ext cx="7214598" cy="10287000"/>
          </a:xfrm>
          <a:prstGeom prst="rect">
            <a:avLst/>
          </a:prstGeom>
        </p:spPr>
      </p:pic>
      <p:sp>
        <p:nvSpPr>
          <p:cNvPr id="5" name="Freeform 5">
            <a:extLst>
              <a:ext uri="{FF2B5EF4-FFF2-40B4-BE49-F238E27FC236}">
                <a16:creationId xmlns:a16="http://schemas.microsoft.com/office/drawing/2014/main" id="{369F6380-A58A-C711-8956-46ECA5BFC179}"/>
              </a:ext>
            </a:extLst>
          </p:cNvPr>
          <p:cNvSpPr/>
          <p:nvPr/>
        </p:nvSpPr>
        <p:spPr>
          <a:xfrm>
            <a:off x="13258800" y="1642472"/>
            <a:ext cx="3429000" cy="8673335"/>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11630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037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1FA643-447A-F81A-55AA-9510E1103B81}"/>
              </a:ext>
            </a:extLst>
          </p:cNvPr>
          <p:cNvPicPr>
            <a:picLocks noChangeAspect="1"/>
          </p:cNvPicPr>
          <p:nvPr/>
        </p:nvPicPr>
        <p:blipFill>
          <a:blip r:embed="rId3"/>
          <a:stretch>
            <a:fillRect/>
          </a:stretch>
        </p:blipFill>
        <p:spPr>
          <a:xfrm>
            <a:off x="6477000" y="0"/>
            <a:ext cx="7246024" cy="10287000"/>
          </a:xfrm>
          <a:prstGeom prst="rect">
            <a:avLst/>
          </a:prstGeom>
        </p:spPr>
      </p:pic>
      <p:sp>
        <p:nvSpPr>
          <p:cNvPr id="5" name="Freeform 5">
            <a:extLst>
              <a:ext uri="{FF2B5EF4-FFF2-40B4-BE49-F238E27FC236}">
                <a16:creationId xmlns:a16="http://schemas.microsoft.com/office/drawing/2014/main" id="{3EDE726D-7B4B-9202-BBF2-8298978CD433}"/>
              </a:ext>
            </a:extLst>
          </p:cNvPr>
          <p:cNvSpPr/>
          <p:nvPr/>
        </p:nvSpPr>
        <p:spPr>
          <a:xfrm>
            <a:off x="1219200" y="1744692"/>
            <a:ext cx="5257800" cy="8520935"/>
          </a:xfrm>
          <a:custGeom>
            <a:avLst/>
            <a:gdLst/>
            <a:ahLst/>
            <a:cxnLst/>
            <a:rect l="l" t="t" r="r" b="b"/>
            <a:pathLst>
              <a:path w="4089083" h="4114800">
                <a:moveTo>
                  <a:pt x="0" y="0"/>
                </a:moveTo>
                <a:lnTo>
                  <a:pt x="4089083" y="0"/>
                </a:lnTo>
                <a:lnTo>
                  <a:pt x="4089083"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r="-827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7385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21221B-10AF-0941-96DB-46FF0663979E}"/>
              </a:ext>
            </a:extLst>
          </p:cNvPr>
          <p:cNvGrpSpPr/>
          <p:nvPr/>
        </p:nvGrpSpPr>
        <p:grpSpPr>
          <a:xfrm>
            <a:off x="-609600" y="495300"/>
            <a:ext cx="19812000" cy="9677400"/>
            <a:chOff x="0" y="0"/>
            <a:chExt cx="3217882" cy="1487107"/>
          </a:xfrm>
        </p:grpSpPr>
        <p:sp>
          <p:nvSpPr>
            <p:cNvPr id="5"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6"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2" name="Rectangle 1"/>
          <p:cNvSpPr/>
          <p:nvPr/>
        </p:nvSpPr>
        <p:spPr>
          <a:xfrm>
            <a:off x="381000" y="1943100"/>
            <a:ext cx="17526000" cy="8094524"/>
          </a:xfrm>
          <a:prstGeom prst="rect">
            <a:avLst/>
          </a:prstGeom>
        </p:spPr>
        <p:txBody>
          <a:bodyPr wrap="square">
            <a:spAutoFit/>
          </a:bodyPr>
          <a:lstStyle/>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Xin chào các bạn! Sau khi nghe bài phát biểu của các bạn về đề tài: “</a:t>
            </a:r>
            <a:r>
              <a:rPr lang="vi-VN" sz="4000" i="1" dirty="0">
                <a:solidFill>
                  <a:srgbClr val="000000"/>
                </a:solidFill>
                <a:latin typeface="Times New Roman" panose="02020603050405020304" pitchFamily="18" charset="0"/>
                <a:cs typeface="Times New Roman" panose="02020603050405020304" pitchFamily="18" charset="0"/>
              </a:rPr>
              <a:t>Trong bài thơ “Quê hương", nhà thơ Tế Hanh đã sử dụng những hình ảnh so sánh đẹp, bay bổng, đồng thời cũng sử dụng biện pháp nhân hoá một cách độc đáo để thổi linh hồn vào sự vật, khiến cho sự vật có một vẻ đẹp và ý nghĩa bất ngờ.</a:t>
            </a:r>
            <a:r>
              <a:rPr lang="vi-VN" sz="4000" dirty="0">
                <a:solidFill>
                  <a:srgbClr val="000000"/>
                </a:solidFill>
                <a:latin typeface="Times New Roman" panose="02020603050405020304" pitchFamily="18" charset="0"/>
                <a:cs typeface="Times New Roman" panose="02020603050405020304" pitchFamily="18" charset="0"/>
              </a:rPr>
              <a:t>”. Tôi nhận thấy, tính thuyết phục trong ý kiến phát biểu của các bạn về bài thơ "</a:t>
            </a:r>
            <a:r>
              <a:rPr lang="vi-VN" sz="4000" i="1" dirty="0">
                <a:solidFill>
                  <a:srgbClr val="000000"/>
                </a:solidFill>
                <a:latin typeface="Times New Roman" panose="02020603050405020304" pitchFamily="18" charset="0"/>
                <a:cs typeface="Times New Roman" panose="02020603050405020304" pitchFamily="18" charset="0"/>
              </a:rPr>
              <a:t>Quê hương</a:t>
            </a:r>
            <a:r>
              <a:rPr lang="vi-VN" sz="4000" dirty="0">
                <a:solidFill>
                  <a:srgbClr val="000000"/>
                </a:solidFill>
                <a:latin typeface="Times New Roman" panose="02020603050405020304" pitchFamily="18" charset="0"/>
                <a:cs typeface="Times New Roman" panose="02020603050405020304" pitchFamily="18" charset="0"/>
              </a:rPr>
              <a:t>" của nhà thơ Tế Hanh rất rõ ràng và mạnh mẽ. Dưới đây là phân tích về tính thuyết phục trong ý kiến này:</a:t>
            </a:r>
          </a:p>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Thứ nhất, sử dụng hình ảnh so sánh và biện pháp nhân hoá: Bạn đã nhận định rằng nhà thơ Tế Hanh sử dụng những hình ảnh so sánh đẹp, bay bổng để mô tả quê hương, cùng với việc sử dụng biện pháp nhân hoá độc đáo để thổi linh hồn vào các sự vật. Điều này giúp tạo ra một không gian thơ mộng, khơi dậy sự tưởng tượng, làm cho người đọc cảm nhận được vẻ đẹp và ý nghĩa không ngờ của quê hương qua góc nhìn mới mẻ và sáng tạo.</a:t>
            </a:r>
          </a:p>
        </p:txBody>
      </p:sp>
      <p:sp>
        <p:nvSpPr>
          <p:cNvPr id="3" name="Rectangle 2"/>
          <p:cNvSpPr/>
          <p:nvPr/>
        </p:nvSpPr>
        <p:spPr>
          <a:xfrm>
            <a:off x="1600200" y="854214"/>
            <a:ext cx="151638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Freeform 6">
            <a:extLst>
              <a:ext uri="{FF2B5EF4-FFF2-40B4-BE49-F238E27FC236}">
                <a16:creationId xmlns:a16="http://schemas.microsoft.com/office/drawing/2014/main" id="{FAE6BC4C-4768-C351-0514-0F0209F5B08D}"/>
              </a:ext>
            </a:extLst>
          </p:cNvPr>
          <p:cNvSpPr/>
          <p:nvPr/>
        </p:nvSpPr>
        <p:spPr>
          <a:xfrm>
            <a:off x="6781800" y="89941"/>
            <a:ext cx="4648200" cy="79912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1255850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E21221B-10AF-0941-96DB-46FF0663979E}"/>
              </a:ext>
            </a:extLst>
          </p:cNvPr>
          <p:cNvGrpSpPr/>
          <p:nvPr/>
        </p:nvGrpSpPr>
        <p:grpSpPr>
          <a:xfrm>
            <a:off x="-609600" y="495300"/>
            <a:ext cx="19812000" cy="9677400"/>
            <a:chOff x="0" y="0"/>
            <a:chExt cx="3217882" cy="1487107"/>
          </a:xfrm>
        </p:grpSpPr>
        <p:sp>
          <p:nvSpPr>
            <p:cNvPr id="5"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6"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7" name="Freeform 6">
            <a:extLst>
              <a:ext uri="{FF2B5EF4-FFF2-40B4-BE49-F238E27FC236}">
                <a16:creationId xmlns:a16="http://schemas.microsoft.com/office/drawing/2014/main" id="{FAE6BC4C-4768-C351-0514-0F0209F5B08D}"/>
              </a:ext>
            </a:extLst>
          </p:cNvPr>
          <p:cNvSpPr/>
          <p:nvPr/>
        </p:nvSpPr>
        <p:spPr>
          <a:xfrm>
            <a:off x="6781800" y="89941"/>
            <a:ext cx="4648200" cy="799128"/>
          </a:xfrm>
          <a:custGeom>
            <a:avLst/>
            <a:gdLst/>
            <a:ahLst/>
            <a:cxnLst/>
            <a:rect l="l" t="t" r="r" b="b"/>
            <a:pathLst>
              <a:path w="7315200" h="1207008">
                <a:moveTo>
                  <a:pt x="0" y="0"/>
                </a:moveTo>
                <a:lnTo>
                  <a:pt x="7315200" y="0"/>
                </a:lnTo>
                <a:lnTo>
                  <a:pt x="7315200" y="1207008"/>
                </a:lnTo>
                <a:lnTo>
                  <a:pt x="0" y="12070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 name="Rectangle 1"/>
          <p:cNvSpPr/>
          <p:nvPr/>
        </p:nvSpPr>
        <p:spPr>
          <a:xfrm>
            <a:off x="381000" y="2171700"/>
            <a:ext cx="17526000" cy="7478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Thứ hai, vẻ đẹp và ý nghĩa bất ngờ: Bạn đã chỉ ra rằng việc sử dụng hình ảnh so sánh đẹp và biện pháp nhân hoá độc đáo không chỉ làm tôn vinh vẻ đẹp của quê hương mà còn giúp thổi linh hồn, ý nghĩa đặc biệt vào từng sự vật, cảnh vật. Điều này tạo ra một sự kỳ diệu, bất ngờ khi người đọc khám phá ra những chi tiết, ý nghĩa ẩn sau mỗi hình ảnh và mỗi nhân hoá, tạo nên một trải nghiệm đặc biệt, sâu sắc về quê hương.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Với việc phân tích chi tiết về việc sử dụng hình ảnh, biện pháp nhân hoá và nhấn mạnh vào vẻ đẹp, ý nghĩa bất ngờ được thể hiện trong bài thơ, ý kiến của bạn đã truyền đạt một cách rõ ràng và thuyết phục về sự tinh tế, sáng tạo và phong phú trong việc mô tả quê hương trong bài thơ "</a:t>
            </a:r>
            <a:r>
              <a:rPr kumimoji="0" lang="vi-VN" sz="40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Quê hương</a:t>
            </a:r>
            <a:r>
              <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của nhà thơ Tế Hanh. </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1600200" y="854214"/>
            <a:ext cx="151638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xét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Nhóm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tham</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khảo</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3134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a:extLst>
              <a:ext uri="{FF2B5EF4-FFF2-40B4-BE49-F238E27FC236}">
                <a16:creationId xmlns:a16="http://schemas.microsoft.com/office/drawing/2014/main" id="{7E21221B-10AF-0941-96DB-46FF0663979E}"/>
              </a:ext>
            </a:extLst>
          </p:cNvPr>
          <p:cNvGrpSpPr/>
          <p:nvPr/>
        </p:nvGrpSpPr>
        <p:grpSpPr>
          <a:xfrm>
            <a:off x="762000" y="495300"/>
            <a:ext cx="16687800" cy="9220200"/>
            <a:chOff x="0" y="0"/>
            <a:chExt cx="3217882" cy="1487107"/>
          </a:xfrm>
        </p:grpSpPr>
        <p:sp>
          <p:nvSpPr>
            <p:cNvPr id="7" name="Freeform 4">
              <a:extLst>
                <a:ext uri="{FF2B5EF4-FFF2-40B4-BE49-F238E27FC236}">
                  <a16:creationId xmlns:a16="http://schemas.microsoft.com/office/drawing/2014/main" id="{D83E4EFD-CA0E-A88D-C9C9-4EBDE56CEDB2}"/>
                </a:ext>
              </a:extLst>
            </p:cNvPr>
            <p:cNvSpPr/>
            <p:nvPr/>
          </p:nvSpPr>
          <p:spPr>
            <a:xfrm>
              <a:off x="0" y="0"/>
              <a:ext cx="3217882" cy="1487107"/>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rgbClr val="7D4C2A"/>
              </a:solidFill>
              <a:prstDash val="solid"/>
              <a:round/>
            </a:ln>
          </p:spPr>
          <p:txBody>
            <a:bodyPr/>
            <a:lstStyle/>
            <a:p>
              <a:endParaRPr lang="en-US"/>
            </a:p>
          </p:txBody>
        </p:sp>
        <p:sp>
          <p:nvSpPr>
            <p:cNvPr id="8" name="TextBox 5">
              <a:extLst>
                <a:ext uri="{FF2B5EF4-FFF2-40B4-BE49-F238E27FC236}">
                  <a16:creationId xmlns:a16="http://schemas.microsoft.com/office/drawing/2014/main" id="{04530117-94B8-0D00-5B36-A0B06465BBBD}"/>
                </a:ext>
              </a:extLst>
            </p:cNvPr>
            <p:cNvSpPr txBox="1"/>
            <p:nvPr/>
          </p:nvSpPr>
          <p:spPr>
            <a:xfrm>
              <a:off x="0" y="-38100"/>
              <a:ext cx="3217882" cy="1525207"/>
            </a:xfrm>
            <a:prstGeom prst="rect">
              <a:avLst/>
            </a:prstGeom>
          </p:spPr>
          <p:txBody>
            <a:bodyPr lIns="50800" tIns="50800" rIns="50800" bIns="50800" rtlCol="0" anchor="ctr"/>
            <a:lstStyle/>
            <a:p>
              <a:pPr algn="ctr">
                <a:lnSpc>
                  <a:spcPts val="2659"/>
                </a:lnSpc>
              </a:pPr>
              <a:endParaRPr/>
            </a:p>
          </p:txBody>
        </p:sp>
      </p:grpSp>
      <p:sp>
        <p:nvSpPr>
          <p:cNvPr id="11" name="TextBox 11"/>
          <p:cNvSpPr txBox="1"/>
          <p:nvPr/>
        </p:nvSpPr>
        <p:spPr>
          <a:xfrm>
            <a:off x="5641747" y="1638300"/>
            <a:ext cx="7004506" cy="1219949"/>
          </a:xfrm>
          <a:prstGeom prst="rect">
            <a:avLst/>
          </a:prstGeom>
        </p:spPr>
        <p:txBody>
          <a:bodyPr lIns="0" tIns="0" rIns="0" bIns="0" rtlCol="0" anchor="t">
            <a:spAutoFit/>
          </a:bodyPr>
          <a:lstStyle/>
          <a:p>
            <a:pPr marL="0" marR="0" lvl="0" indent="0" algn="ctr" defTabSz="914400" rtl="0" eaLnBrk="1" fontAlgn="auto" latinLnBrk="0" hangingPunct="1">
              <a:lnSpc>
                <a:spcPts val="112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9Slide07 SFU Rhythm" panose="00000400000000000000" pitchFamily="2" charset="0"/>
                <a:ea typeface="+mn-ea"/>
                <a:cs typeface="+mn-cs"/>
              </a:rPr>
              <a:t>Nói</a:t>
            </a:r>
            <a:r>
              <a:rPr kumimoji="0" lang="en-US" sz="6000" b="0" i="0" u="none" strike="noStrike" kern="1200" cap="none" spc="0" normalizeH="0" baseline="0" noProof="0" dirty="0">
                <a:ln>
                  <a:noFill/>
                </a:ln>
                <a:solidFill>
                  <a:prstClr val="black"/>
                </a:solidFill>
                <a:effectLst/>
                <a:uLnTx/>
                <a:uFillTx/>
                <a:latin typeface="#9Slide07 SFU Rhythm" panose="0000040000000000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9Slide07 SFU Rhythm" panose="00000400000000000000" pitchFamily="2" charset="0"/>
                <a:ea typeface="+mn-ea"/>
                <a:cs typeface="+mn-cs"/>
              </a:rPr>
              <a:t>và</a:t>
            </a:r>
            <a:r>
              <a:rPr kumimoji="0" lang="en-US" sz="6000" b="0" i="0" u="none" strike="noStrike" kern="1200" cap="none" spc="0" normalizeH="0" baseline="0" noProof="0" dirty="0">
                <a:ln>
                  <a:noFill/>
                </a:ln>
                <a:solidFill>
                  <a:prstClr val="black"/>
                </a:solidFill>
                <a:effectLst/>
                <a:uLnTx/>
                <a:uFillTx/>
                <a:latin typeface="#9Slide07 SFU Rhythm" panose="00000400000000000000" pitchFamily="2" charset="0"/>
                <a:ea typeface="+mn-ea"/>
                <a:cs typeface="+mn-cs"/>
              </a:rPr>
              <a:t> </a:t>
            </a:r>
            <a:r>
              <a:rPr kumimoji="0" lang="en-US" sz="6000" b="0" i="0" u="none" strike="noStrike" kern="1200" cap="none" spc="0" normalizeH="0" baseline="0" noProof="0" dirty="0" err="1">
                <a:ln>
                  <a:noFill/>
                </a:ln>
                <a:solidFill>
                  <a:prstClr val="black"/>
                </a:solidFill>
                <a:effectLst/>
                <a:uLnTx/>
                <a:uFillTx/>
                <a:latin typeface="#9Slide07 SFU Rhythm" panose="00000400000000000000" pitchFamily="2" charset="0"/>
                <a:ea typeface="+mn-ea"/>
                <a:cs typeface="+mn-cs"/>
              </a:rPr>
              <a:t>nghe</a:t>
            </a:r>
            <a:endParaRPr kumimoji="0" lang="en-US" sz="6000" b="0" i="0" u="none" strike="noStrike" kern="1200" cap="none" spc="0" normalizeH="0" baseline="0" noProof="0" dirty="0">
              <a:ln>
                <a:noFill/>
              </a:ln>
              <a:solidFill>
                <a:prstClr val="black"/>
              </a:solidFill>
              <a:effectLst/>
              <a:uLnTx/>
              <a:uFillTx/>
              <a:latin typeface="#9Slide07 SFU Rhythm" panose="00000400000000000000" pitchFamily="2" charset="0"/>
              <a:ea typeface="+mn-ea"/>
              <a:cs typeface="+mn-cs"/>
            </a:endParaRPr>
          </a:p>
        </p:txBody>
      </p:sp>
      <p:sp>
        <p:nvSpPr>
          <p:cNvPr id="12" name="TextBox 12"/>
          <p:cNvSpPr txBox="1"/>
          <p:nvPr/>
        </p:nvSpPr>
        <p:spPr>
          <a:xfrm>
            <a:off x="3016770" y="3710107"/>
            <a:ext cx="12877800" cy="166199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Nghe</a:t>
            </a:r>
            <a:r>
              <a:rPr kumimoji="0" lang="en-US" sz="5400" b="0" i="0" u="none" strike="noStrike" kern="1200" cap="none" spc="0" normalizeH="0" baseline="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baseline="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và</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nhận</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biết</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tính</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thuyết</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phục</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của</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một</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ý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kiến</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về</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thơ</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tám</a:t>
            </a:r>
            <a:r>
              <a:rPr kumimoji="0" lang="en-US" sz="5400" b="0" i="0" u="none" strike="noStrike" kern="1200" cap="none" spc="0" normalizeH="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 </a:t>
            </a:r>
            <a:r>
              <a:rPr kumimoji="0" lang="en-US" sz="5400" b="0" i="0" u="none" strike="noStrike" kern="1200" cap="none" spc="0" normalizeH="0" noProof="0" dirty="0" err="1">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rPr>
              <a:t>chữ</a:t>
            </a:r>
            <a:endParaRPr kumimoji="0" lang="vi-VN" sz="11500" b="0" i="0" u="none" strike="noStrike" kern="1200" cap="none" spc="300" normalizeH="0" baseline="0" noProof="0" dirty="0">
              <a:ln>
                <a:noFill/>
              </a:ln>
              <a:solidFill>
                <a:srgbClr val="C00000"/>
              </a:solidFill>
              <a:effectLst/>
              <a:uLnTx/>
              <a:uFillTx/>
              <a:latin typeface="#9Slide04 Vollkorn SemiBold" panose="00000700000000000000" pitchFamily="2" charset="0"/>
              <a:ea typeface="#9Slide04 Vollkorn SemiBold" panose="00000700000000000000" pitchFamily="2" charset="0"/>
              <a:cs typeface="+mn-cs"/>
            </a:endParaRPr>
          </a:p>
        </p:txBody>
      </p:sp>
      <p:sp>
        <p:nvSpPr>
          <p:cNvPr id="13" name="TextBox 13"/>
          <p:cNvSpPr txBox="1"/>
          <p:nvPr/>
        </p:nvSpPr>
        <p:spPr>
          <a:xfrm>
            <a:off x="2861401" y="800100"/>
            <a:ext cx="12511664" cy="92333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latin typeface="#9Slide04 Spectral Bold" panose="02020802060000000000" pitchFamily="18" charset="0"/>
                <a:ea typeface="+mn-ea"/>
                <a:cs typeface="+mn-cs"/>
              </a:rPr>
              <a:t>Bài</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7. </a:t>
            </a:r>
            <a:r>
              <a:rPr kumimoji="0" lang="en-US" sz="60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Thơ</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a:t>
            </a:r>
            <a:r>
              <a:rPr kumimoji="0" lang="en-US" sz="60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tám</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a:t>
            </a:r>
            <a:r>
              <a:rPr kumimoji="0" lang="en-US" sz="54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chữ</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a:t>
            </a:r>
            <a:r>
              <a:rPr kumimoji="0" lang="en-US" sz="60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và</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a:t>
            </a:r>
            <a:r>
              <a:rPr kumimoji="0" lang="en-US" sz="60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thơ</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a:t>
            </a:r>
            <a:r>
              <a:rPr kumimoji="0" lang="en-US" sz="6000" b="0" i="0" u="none" strike="noStrike" kern="1200" cap="none" spc="0" normalizeH="0" noProof="0" dirty="0" err="1">
                <a:ln>
                  <a:noFill/>
                </a:ln>
                <a:solidFill>
                  <a:prstClr val="black"/>
                </a:solidFill>
                <a:effectLst/>
                <a:uLnTx/>
                <a:uFillTx/>
                <a:latin typeface="#9Slide04 Spectral Bold" panose="02020802060000000000" pitchFamily="18" charset="0"/>
                <a:ea typeface="+mn-ea"/>
                <a:cs typeface="+mn-cs"/>
              </a:rPr>
              <a:t>tự</a:t>
            </a:r>
            <a:r>
              <a:rPr kumimoji="0" lang="en-US" sz="6000" b="0" i="0" u="none" strike="noStrike" kern="1200" cap="none" spc="0" normalizeH="0" noProof="0" dirty="0">
                <a:ln>
                  <a:noFill/>
                </a:ln>
                <a:solidFill>
                  <a:prstClr val="black"/>
                </a:solidFill>
                <a:effectLst/>
                <a:uLnTx/>
                <a:uFillTx/>
                <a:latin typeface="#9Slide04 Spectral Bold" panose="02020802060000000000" pitchFamily="18" charset="0"/>
                <a:ea typeface="+mn-ea"/>
                <a:cs typeface="+mn-cs"/>
              </a:rPr>
              <a:t> do</a:t>
            </a:r>
            <a:endParaRPr kumimoji="0" lang="en-US" sz="6000" b="0" i="0" u="none" strike="noStrike" kern="1200" cap="none" spc="0" normalizeH="0" baseline="0" noProof="0" dirty="0">
              <a:ln>
                <a:noFill/>
              </a:ln>
              <a:solidFill>
                <a:prstClr val="black"/>
              </a:solidFill>
              <a:effectLst/>
              <a:uLnTx/>
              <a:uFillTx/>
              <a:latin typeface="#9Slide04 Spectral Bold" panose="02020802060000000000" pitchFamily="18" charset="0"/>
              <a:ea typeface="+mn-ea"/>
              <a:cs typeface="+mn-cs"/>
            </a:endParaRPr>
          </a:p>
        </p:txBody>
      </p:sp>
      <p:sp>
        <p:nvSpPr>
          <p:cNvPr id="4" name="Freeform 2">
            <a:extLst>
              <a:ext uri="{FF2B5EF4-FFF2-40B4-BE49-F238E27FC236}">
                <a16:creationId xmlns:a16="http://schemas.microsoft.com/office/drawing/2014/main" id="{8086968F-5663-46CA-86C3-C0C830DBA260}"/>
              </a:ext>
            </a:extLst>
          </p:cNvPr>
          <p:cNvSpPr/>
          <p:nvPr/>
        </p:nvSpPr>
        <p:spPr>
          <a:xfrm>
            <a:off x="3923929" y="5373957"/>
            <a:ext cx="9538156" cy="4341543"/>
          </a:xfrm>
          <a:custGeom>
            <a:avLst/>
            <a:gdLst/>
            <a:ahLst/>
            <a:cxnLst/>
            <a:rect l="l" t="t" r="r" b="b"/>
            <a:pathLst>
              <a:path w="7315200" h="3364992">
                <a:moveTo>
                  <a:pt x="0" y="0"/>
                </a:moveTo>
                <a:lnTo>
                  <a:pt x="7315200" y="0"/>
                </a:lnTo>
                <a:lnTo>
                  <a:pt x="7315200" y="3364992"/>
                </a:lnTo>
                <a:lnTo>
                  <a:pt x="0" y="33649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0147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457200" y="1409700"/>
            <a:ext cx="11963400" cy="4308872"/>
          </a:xfrm>
          <a:prstGeom prst="rect">
            <a:avLst/>
          </a:prstGeom>
        </p:spPr>
        <p:txBody>
          <a:bodyPr wrap="square" lIns="0" tIns="0" rIns="0" bIns="0" rtlCol="0" anchor="t">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a:ln>
                  <a:noFill/>
                </a:ln>
                <a:solidFill>
                  <a:prstClr val="black"/>
                </a:solidFill>
                <a:effectLst/>
                <a:uLnTx/>
                <a:uFillTx/>
                <a:latin typeface="#9Slide07 IcielSoup of Justice" pitchFamily="2" charset="0"/>
                <a:ea typeface="+mn-ea"/>
                <a:cs typeface="+mn-cs"/>
              </a:rPr>
              <a:t>I. </a:t>
            </a:r>
          </a:p>
          <a:p>
            <a:pPr marL="0" marR="0" lvl="0" indent="0" algn="ctr" defTabSz="914400" rtl="0" eaLnBrk="1" fontAlgn="auto" latinLnBrk="0" hangingPunct="1">
              <a:lnSpc>
                <a:spcPts val="16799"/>
              </a:lnSpc>
              <a:spcBef>
                <a:spcPts val="0"/>
              </a:spcBef>
              <a:spcAft>
                <a:spcPts val="0"/>
              </a:spcAft>
              <a:buClrTx/>
              <a:buSzTx/>
              <a:buFontTx/>
              <a:buNone/>
              <a:tabLst/>
              <a:defRPr/>
            </a:pPr>
            <a:r>
              <a:rPr lang="en-US" sz="10000" noProof="0" dirty="0" err="1">
                <a:solidFill>
                  <a:prstClr val="black"/>
                </a:solidFill>
                <a:latin typeface="#9Slide07 IcielSoup of Justice" pitchFamily="2" charset="0"/>
              </a:rPr>
              <a:t>Định</a:t>
            </a:r>
            <a:r>
              <a:rPr lang="en-US" sz="10000" noProof="0" dirty="0">
                <a:solidFill>
                  <a:prstClr val="black"/>
                </a:solidFill>
                <a:latin typeface="#9Slide07 IcielSoup of Justice" pitchFamily="2" charset="0"/>
              </a:rPr>
              <a:t> </a:t>
            </a:r>
            <a:r>
              <a:rPr lang="en-US" sz="10000" noProof="0" dirty="0" err="1">
                <a:solidFill>
                  <a:prstClr val="black"/>
                </a:solidFill>
                <a:latin typeface="#9Slide07 IcielSoup of Justice" pitchFamily="2" charset="0"/>
              </a:rPr>
              <a:t>hướng</a:t>
            </a:r>
            <a:endParaRPr kumimoji="0" lang="en-US" sz="10000" b="0" i="0" u="none" strike="noStrike" kern="1200" cap="none" spc="0" normalizeH="0" baseline="0" noProof="0" dirty="0">
              <a:ln>
                <a:noFill/>
              </a:ln>
              <a:solidFill>
                <a:prstClr val="black"/>
              </a:solidFill>
              <a:effectLst/>
              <a:uLnTx/>
              <a:uFillTx/>
              <a:latin typeface="#9Slide07 IcielSoup of Justice" pitchFamily="2" charset="0"/>
              <a:ea typeface="+mn-ea"/>
              <a:cs typeface="+mn-cs"/>
            </a:endParaRPr>
          </a:p>
        </p:txBody>
      </p:sp>
      <p:sp>
        <p:nvSpPr>
          <p:cNvPr id="4" name="Freeform 3"/>
          <p:cNvSpPr/>
          <p:nvPr/>
        </p:nvSpPr>
        <p:spPr>
          <a:xfrm>
            <a:off x="10058400" y="4381500"/>
            <a:ext cx="7853916" cy="5908288"/>
          </a:xfrm>
          <a:custGeom>
            <a:avLst/>
            <a:gdLst/>
            <a:ahLst/>
            <a:cxnLst/>
            <a:rect l="l" t="t" r="r" b="b"/>
            <a:pathLst>
              <a:path w="5263116" h="4114800">
                <a:moveTo>
                  <a:pt x="0" y="0"/>
                </a:moveTo>
                <a:lnTo>
                  <a:pt x="5263116" y="0"/>
                </a:lnTo>
                <a:lnTo>
                  <a:pt x="526311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D801B931-F1B0-3C61-5442-896B40830FE1}"/>
              </a:ext>
            </a:extLst>
          </p:cNvPr>
          <p:cNvSpPr/>
          <p:nvPr/>
        </p:nvSpPr>
        <p:spPr>
          <a:xfrm rot="16200000" flipV="1">
            <a:off x="934203" y="201081"/>
            <a:ext cx="2886378" cy="3322416"/>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5">
              <a:duotone>
                <a:prstClr val="black"/>
                <a:schemeClr val="accent6">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9829715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981200" y="2095500"/>
            <a:ext cx="14352651" cy="5016758"/>
          </a:xfrm>
          <a:prstGeom prst="rect">
            <a:avLst/>
          </a:prstGeom>
        </p:spPr>
        <p:txBody>
          <a:bodyPr wrap="square">
            <a:spAutoFit/>
          </a:bodyPr>
          <a:lstStyle/>
          <a:p>
            <a:pPr algn="just"/>
            <a:r>
              <a:rPr lang="vi-VN" sz="4000" b="1" dirty="0">
                <a:solidFill>
                  <a:srgbClr val="000000"/>
                </a:solidFill>
                <a:latin typeface="Times New Roman" panose="02020603050405020304" pitchFamily="18" charset="0"/>
                <a:cs typeface="Times New Roman" panose="02020603050405020304" pitchFamily="18" charset="0"/>
              </a:rPr>
              <a:t>Yêu cầu về nghe và nhận biết tính thuyết phục của một ý kiến là </a:t>
            </a:r>
            <a:r>
              <a:rPr lang="vi-VN" sz="4000" dirty="0">
                <a:solidFill>
                  <a:srgbClr val="000000"/>
                </a:solidFill>
                <a:latin typeface="Times New Roman" panose="02020603050405020304" pitchFamily="18" charset="0"/>
                <a:cs typeface="Times New Roman" panose="02020603050405020304" pitchFamily="18" charset="0"/>
              </a:rPr>
              <a:t>sau khi nghe, cần</a:t>
            </a:r>
            <a:r>
              <a:rPr lang="en-US" sz="4000" dirty="0">
                <a:solidFill>
                  <a:srgbClr val="000000"/>
                </a:solidFill>
                <a:latin typeface="Times New Roman" panose="02020603050405020304" pitchFamily="18" charset="0"/>
                <a:cs typeface="Times New Roman" panose="02020603050405020304" pitchFamily="18" charset="0"/>
              </a:rPr>
              <a:t>:</a:t>
            </a:r>
          </a:p>
          <a:p>
            <a:pPr algn="just"/>
            <a:r>
              <a:rPr lang="en-US" sz="4000" dirty="0">
                <a:solidFill>
                  <a:srgbClr val="000000"/>
                </a:solidFill>
                <a:latin typeface="Times New Roman" panose="02020603050405020304" pitchFamily="18" charset="0"/>
                <a:cs typeface="Times New Roman" panose="02020603050405020304" pitchFamily="18" charset="0"/>
              </a:rPr>
              <a:t>+ C</a:t>
            </a:r>
            <a:r>
              <a:rPr lang="vi-VN" sz="4000" dirty="0">
                <a:solidFill>
                  <a:srgbClr val="000000"/>
                </a:solidFill>
                <a:latin typeface="Times New Roman" panose="02020603050405020304" pitchFamily="18" charset="0"/>
                <a:cs typeface="Times New Roman" panose="02020603050405020304" pitchFamily="18" charset="0"/>
              </a:rPr>
              <a:t>hỉ ra được sự đúng đắn, chính xác và phù hợp của các lí lẽ, bằng chứng mà người nói dùng để giải thích, phân tích, chứng minh… cho ý kiến. </a:t>
            </a:r>
            <a:endParaRPr lang="en-US" sz="4000" dirty="0">
              <a:solidFill>
                <a:srgbClr val="000000"/>
              </a:solidFill>
              <a:latin typeface="Times New Roman" panose="02020603050405020304" pitchFamily="18" charset="0"/>
              <a:cs typeface="Times New Roman" panose="02020603050405020304" pitchFamily="18" charset="0"/>
            </a:endParaRPr>
          </a:p>
          <a:p>
            <a:pPr algn="just"/>
            <a:r>
              <a:rPr lang="en-US" sz="4000" dirty="0">
                <a:solidFill>
                  <a:srgbClr val="000000"/>
                </a:solidFill>
                <a:latin typeface="Times New Roman" panose="02020603050405020304" pitchFamily="18" charset="0"/>
                <a:cs typeface="Times New Roman" panose="02020603050405020304" pitchFamily="18" charset="0"/>
              </a:rPr>
              <a:t>+ </a:t>
            </a:r>
            <a:r>
              <a:rPr lang="vi-VN" sz="4000" dirty="0">
                <a:solidFill>
                  <a:srgbClr val="000000"/>
                </a:solidFill>
                <a:latin typeface="Times New Roman" panose="02020603050405020304" pitchFamily="18" charset="0"/>
                <a:cs typeface="Times New Roman" panose="02020603050405020304" pitchFamily="18" charset="0"/>
              </a:rPr>
              <a:t>Nếu những lí lẽ và bằng chứng đó không đúng đắn, thiếu chính xác hoặc không phù hợp thì ý kiến nêu ra của người nói sẽ không có sức thuyết phục.</a:t>
            </a:r>
          </a:p>
        </p:txBody>
      </p:sp>
      <p:sp>
        <p:nvSpPr>
          <p:cNvPr id="9" name="Rectangle 8"/>
          <p:cNvSpPr/>
          <p:nvPr/>
        </p:nvSpPr>
        <p:spPr>
          <a:xfrm>
            <a:off x="152400" y="740482"/>
            <a:ext cx="17526000" cy="769441"/>
          </a:xfrm>
          <a:prstGeom prst="rect">
            <a:avLst/>
          </a:prstGeom>
        </p:spPr>
        <p:txBody>
          <a:bodyPr wrap="square">
            <a:spAutoFit/>
          </a:bodyPr>
          <a:lstStyle/>
          <a:p>
            <a:pPr lvl="0" algn="ctr" eaLnBrk="0" fontAlgn="base" hangingPunct="0">
              <a:spcBef>
                <a:spcPct val="0"/>
              </a:spcBef>
              <a:spcAft>
                <a:spcPct val="0"/>
              </a:spcAft>
              <a:defRPr/>
            </a:pPr>
            <a:r>
              <a:rPr lang="en-US" altLang="en-US" sz="4400" b="1" dirty="0">
                <a:solidFill>
                  <a:prstClr val="black"/>
                </a:solidFill>
                <a:latin typeface="Times New Roman" panose="02020603050405020304" pitchFamily="18" charset="0"/>
                <a:cs typeface="Times New Roman" panose="02020603050405020304" pitchFamily="18" charset="0"/>
              </a:rPr>
              <a:t>1. </a:t>
            </a:r>
            <a:r>
              <a:rPr lang="en-US" altLang="en-US" sz="4400" b="1" dirty="0" err="1">
                <a:solidFill>
                  <a:prstClr val="black"/>
                </a:solidFill>
                <a:latin typeface="Times New Roman" panose="02020603050405020304" pitchFamily="18" charset="0"/>
                <a:cs typeface="Times New Roman" panose="02020603050405020304" pitchFamily="18" charset="0"/>
              </a:rPr>
              <a:t>Khái</a:t>
            </a:r>
            <a:r>
              <a:rPr lang="en-US" altLang="en-US" sz="4400" b="1" dirty="0">
                <a:solidFill>
                  <a:prstClr val="black"/>
                </a:solidFill>
                <a:latin typeface="Times New Roman" panose="02020603050405020304" pitchFamily="18" charset="0"/>
                <a:cs typeface="Times New Roman" panose="02020603050405020304" pitchFamily="18" charset="0"/>
              </a:rPr>
              <a:t> </a:t>
            </a:r>
            <a:r>
              <a:rPr lang="en-US" altLang="en-US" sz="4400" b="1" dirty="0" err="1">
                <a:solidFill>
                  <a:prstClr val="black"/>
                </a:solidFill>
                <a:latin typeface="Times New Roman" panose="02020603050405020304" pitchFamily="18" charset="0"/>
                <a:cs typeface="Times New Roman" panose="02020603050405020304" pitchFamily="18" charset="0"/>
              </a:rPr>
              <a:t>niệm</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1" name="Freeform 5"/>
          <p:cNvSpPr/>
          <p:nvPr/>
        </p:nvSpPr>
        <p:spPr>
          <a:xfrm>
            <a:off x="6705600" y="6591300"/>
            <a:ext cx="5185049" cy="3902257"/>
          </a:xfrm>
          <a:custGeom>
            <a:avLst/>
            <a:gdLst/>
            <a:ahLst/>
            <a:cxnLst/>
            <a:rect l="l" t="t" r="r" b="b"/>
            <a:pathLst>
              <a:path w="4625821" h="3554173">
                <a:moveTo>
                  <a:pt x="0" y="0"/>
                </a:moveTo>
                <a:lnTo>
                  <a:pt x="4625821" y="0"/>
                </a:lnTo>
                <a:lnTo>
                  <a:pt x="4625821" y="3554173"/>
                </a:lnTo>
                <a:lnTo>
                  <a:pt x="0" y="3554173"/>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05072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82156" y="2087432"/>
            <a:ext cx="15608800" cy="6863417"/>
          </a:xfrm>
          <a:prstGeom prst="rect">
            <a:avLst/>
          </a:prstGeom>
        </p:spPr>
        <p:txBody>
          <a:bodyPr wrap="square">
            <a:spAutoFit/>
          </a:bodyPr>
          <a:lstStyle/>
          <a:p>
            <a:pPr algn="just"/>
            <a:r>
              <a:rPr lang="vi-VN" sz="4000" dirty="0">
                <a:solidFill>
                  <a:srgbClr val="000000"/>
                </a:solidFill>
                <a:latin typeface="+mj-lt"/>
              </a:rPr>
              <a:t>- Đọc kĩ bài thơ tám chữ mà người nói đề cập.</a:t>
            </a:r>
          </a:p>
          <a:p>
            <a:pPr algn="just"/>
            <a:r>
              <a:rPr lang="vi-VN" sz="4000" dirty="0">
                <a:solidFill>
                  <a:srgbClr val="000000"/>
                </a:solidFill>
                <a:latin typeface="+mj-lt"/>
              </a:rPr>
              <a:t>- Tập trung lắng nghe ý kiến của người nói để:</a:t>
            </a:r>
          </a:p>
          <a:p>
            <a:pPr algn="just"/>
            <a:r>
              <a:rPr lang="vi-VN" sz="4000" dirty="0">
                <a:solidFill>
                  <a:srgbClr val="000000"/>
                </a:solidFill>
                <a:latin typeface="+mj-lt"/>
              </a:rPr>
              <a:t>+ Xác định được ý kiến mà người nói đưa ra về bài thơ tám chữ ấy.</a:t>
            </a:r>
          </a:p>
          <a:p>
            <a:pPr algn="just"/>
            <a:r>
              <a:rPr lang="vi-VN" sz="4000" dirty="0">
                <a:solidFill>
                  <a:srgbClr val="000000"/>
                </a:solidFill>
                <a:latin typeface="+mj-lt"/>
              </a:rPr>
              <a:t>+ Xác định được các lí lẽ và bằng chứng mà người nói sử dụng để làm sáng tỏ ý kiến của mình về bài thơ tám chữ đã nêu.</a:t>
            </a:r>
          </a:p>
          <a:p>
            <a:pPr algn="just"/>
            <a:r>
              <a:rPr lang="vi-VN" sz="4000" dirty="0">
                <a:solidFill>
                  <a:srgbClr val="000000"/>
                </a:solidFill>
                <a:latin typeface="+mj-lt"/>
              </a:rPr>
              <a:t>- Dựa vào những hiểu biết về đặc điểm thơ tám chữ và bài thơ được giới thiệu để xác định tính đúng đắn, chính xác, phù hợp,… của những lí lẽ và bằng chứng mà người nói đưa ra. Có thể trao đổi, thảo luận trong nhóm để củng cố quan điểm của bản thân.</a:t>
            </a:r>
          </a:p>
          <a:p>
            <a:pPr algn="just"/>
            <a:r>
              <a:rPr lang="vi-VN" sz="4000" dirty="0">
                <a:solidFill>
                  <a:srgbClr val="000000"/>
                </a:solidFill>
                <a:latin typeface="+mj-lt"/>
              </a:rPr>
              <a:t>- Tôn trọng ý kiến của người nói, đồng thời bày tỏ sự đồng tình hoặc không đồng tình của bản thân một cách thích hợp.</a:t>
            </a:r>
            <a:endParaRPr lang="vi-VN" sz="4000" b="0" i="0" dirty="0">
              <a:solidFill>
                <a:srgbClr val="000000"/>
              </a:solidFill>
              <a:effectLst/>
              <a:latin typeface="+mj-lt"/>
            </a:endParaRPr>
          </a:p>
        </p:txBody>
      </p:sp>
      <p:sp>
        <p:nvSpPr>
          <p:cNvPr id="17" name="Rectangle 16"/>
          <p:cNvSpPr/>
          <p:nvPr/>
        </p:nvSpPr>
        <p:spPr>
          <a:xfrm>
            <a:off x="152400" y="740482"/>
            <a:ext cx="17526000" cy="769441"/>
          </a:xfrm>
          <a:prstGeom prst="rect">
            <a:avLst/>
          </a:prstGeom>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Những</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điều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cần</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18" name="Freeform 2"/>
          <p:cNvSpPr/>
          <p:nvPr/>
        </p:nvSpPr>
        <p:spPr>
          <a:xfrm>
            <a:off x="14330234" y="473213"/>
            <a:ext cx="3348166" cy="2627195"/>
          </a:xfrm>
          <a:custGeom>
            <a:avLst/>
            <a:gdLst/>
            <a:ahLst/>
            <a:cxnLst/>
            <a:rect l="l" t="t" r="r" b="b"/>
            <a:pathLst>
              <a:path w="3348166" h="2222345">
                <a:moveTo>
                  <a:pt x="0" y="0"/>
                </a:moveTo>
                <a:lnTo>
                  <a:pt x="3348166" y="0"/>
                </a:lnTo>
                <a:lnTo>
                  <a:pt x="3348166" y="2222345"/>
                </a:lnTo>
                <a:lnTo>
                  <a:pt x="0" y="2222345"/>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199745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barn(inVertic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barn(inVertical)">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barn(inVertical)">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barn(inVertical)">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barn(inVertical)">
                                      <p:cBhvr>
                                        <p:cTn id="32" dur="500"/>
                                        <p:tgtEl>
                                          <p:spTgt spid="1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6">
                                            <p:txEl>
                                              <p:pRg st="5" end="5"/>
                                            </p:txEl>
                                          </p:spTgt>
                                        </p:tgtEl>
                                        <p:attrNameLst>
                                          <p:attrName>style.visibility</p:attrName>
                                        </p:attrNameLst>
                                      </p:cBhvr>
                                      <p:to>
                                        <p:strVal val="visible"/>
                                      </p:to>
                                    </p:set>
                                    <p:animEffect transition="in" filter="barn(inVertical)">
                                      <p:cBhvr>
                                        <p:cTn id="37" dur="500"/>
                                        <p:tgtEl>
                                          <p:spTgt spid="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762000" y="2400300"/>
            <a:ext cx="8830014" cy="4308872"/>
          </a:xfrm>
          <a:prstGeom prst="rect">
            <a:avLst/>
          </a:prstGeom>
        </p:spPr>
        <p:txBody>
          <a:bodyPr wrap="square" lIns="0" tIns="0" rIns="0" bIns="0" rtlCol="0" anchor="t">
            <a:spAutoFit/>
          </a:bodyPr>
          <a:lstStyle/>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a:ln>
                  <a:noFill/>
                </a:ln>
                <a:solidFill>
                  <a:prstClr val="black"/>
                </a:solidFill>
                <a:effectLst/>
                <a:uLnTx/>
                <a:uFillTx/>
                <a:latin typeface="#9Slide07 IcielSoup of Justice" pitchFamily="2" charset="0"/>
                <a:ea typeface="+mn-ea"/>
                <a:cs typeface="+mn-cs"/>
              </a:rPr>
              <a:t>II.</a:t>
            </a:r>
          </a:p>
          <a:p>
            <a:pPr marL="0" marR="0" lvl="0" indent="0" algn="ctr" defTabSz="914400" rtl="0" eaLnBrk="1" fontAlgn="auto" latinLnBrk="0" hangingPunct="1">
              <a:lnSpc>
                <a:spcPts val="16799"/>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black"/>
                </a:solidFill>
                <a:effectLst/>
                <a:uLnTx/>
                <a:uFillTx/>
                <a:latin typeface="#9Slide07 IcielSoup of Justice" pitchFamily="2" charset="0"/>
                <a:ea typeface="+mn-ea"/>
                <a:cs typeface="+mn-cs"/>
              </a:rPr>
              <a:t>Thực</a:t>
            </a:r>
            <a:r>
              <a:rPr kumimoji="0" lang="en-US" sz="10000" b="0" i="0" u="none" strike="noStrike" kern="1200" cap="none" spc="0" normalizeH="0" baseline="0" noProof="0" dirty="0">
                <a:ln>
                  <a:noFill/>
                </a:ln>
                <a:solidFill>
                  <a:prstClr val="black"/>
                </a:solidFill>
                <a:effectLst/>
                <a:uLnTx/>
                <a:uFillTx/>
                <a:latin typeface="#9Slide07 IcielSoup of Justice" pitchFamily="2" charset="0"/>
                <a:ea typeface="+mn-ea"/>
                <a:cs typeface="+mn-cs"/>
              </a:rPr>
              <a:t> </a:t>
            </a:r>
            <a:r>
              <a:rPr kumimoji="0" lang="en-US" sz="10000" b="0" i="0" u="none" strike="noStrike" kern="1200" cap="none" spc="0" normalizeH="0" baseline="0" noProof="0" dirty="0" err="1">
                <a:ln>
                  <a:noFill/>
                </a:ln>
                <a:solidFill>
                  <a:prstClr val="black"/>
                </a:solidFill>
                <a:effectLst/>
                <a:uLnTx/>
                <a:uFillTx/>
                <a:latin typeface="#9Slide07 IcielSoup of Justice" pitchFamily="2" charset="0"/>
                <a:ea typeface="+mn-ea"/>
                <a:cs typeface="+mn-cs"/>
              </a:rPr>
              <a:t>hành</a:t>
            </a:r>
            <a:endParaRPr kumimoji="0" lang="en-US" sz="10000" b="0" i="0" u="none" strike="noStrike" kern="1200" cap="none" spc="0" normalizeH="0" baseline="0" noProof="0" dirty="0">
              <a:ln>
                <a:noFill/>
              </a:ln>
              <a:solidFill>
                <a:prstClr val="black"/>
              </a:solidFill>
              <a:effectLst/>
              <a:uLnTx/>
              <a:uFillTx/>
              <a:latin typeface="#9Slide07 IcielSoup of Justice" pitchFamily="2" charset="0"/>
              <a:ea typeface="+mn-ea"/>
              <a:cs typeface="+mn-cs"/>
            </a:endParaRPr>
          </a:p>
        </p:txBody>
      </p:sp>
      <p:sp>
        <p:nvSpPr>
          <p:cNvPr id="4" name="Freeform 5">
            <a:extLst>
              <a:ext uri="{FF2B5EF4-FFF2-40B4-BE49-F238E27FC236}">
                <a16:creationId xmlns:a16="http://schemas.microsoft.com/office/drawing/2014/main" id="{76E6D7B0-6D82-2A07-4FA4-04A091380CF9}"/>
              </a:ext>
            </a:extLst>
          </p:cNvPr>
          <p:cNvSpPr/>
          <p:nvPr/>
        </p:nvSpPr>
        <p:spPr>
          <a:xfrm>
            <a:off x="8961411" y="4152900"/>
            <a:ext cx="9116133" cy="5900824"/>
          </a:xfrm>
          <a:custGeom>
            <a:avLst/>
            <a:gdLst/>
            <a:ahLst/>
            <a:cxnLst/>
            <a:rect l="l" t="t" r="r" b="b"/>
            <a:pathLst>
              <a:path w="6356920" h="4114800">
                <a:moveTo>
                  <a:pt x="0" y="0"/>
                </a:moveTo>
                <a:lnTo>
                  <a:pt x="6356920" y="0"/>
                </a:lnTo>
                <a:lnTo>
                  <a:pt x="635692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3">
            <a:extLst>
              <a:ext uri="{FF2B5EF4-FFF2-40B4-BE49-F238E27FC236}">
                <a16:creationId xmlns:a16="http://schemas.microsoft.com/office/drawing/2014/main" id="{D801B931-F1B0-3C61-5442-896B40830FE1}"/>
              </a:ext>
            </a:extLst>
          </p:cNvPr>
          <p:cNvSpPr/>
          <p:nvPr/>
        </p:nvSpPr>
        <p:spPr>
          <a:xfrm rot="16200000" flipV="1">
            <a:off x="934203" y="201081"/>
            <a:ext cx="2886378" cy="3322416"/>
          </a:xfrm>
          <a:custGeom>
            <a:avLst/>
            <a:gdLst/>
            <a:ahLst/>
            <a:cxnLst/>
            <a:rect l="l" t="t" r="r" b="b"/>
            <a:pathLst>
              <a:path w="4063365" h="4114800">
                <a:moveTo>
                  <a:pt x="0" y="0"/>
                </a:moveTo>
                <a:lnTo>
                  <a:pt x="4063365" y="0"/>
                </a:lnTo>
                <a:lnTo>
                  <a:pt x="4063365" y="4114800"/>
                </a:lnTo>
                <a:lnTo>
                  <a:pt x="0" y="4114800"/>
                </a:lnTo>
                <a:lnTo>
                  <a:pt x="0" y="0"/>
                </a:lnTo>
                <a:close/>
              </a:path>
            </a:pathLst>
          </a:custGeom>
          <a:blipFill>
            <a:blip r:embed="rId5">
              <a:duotone>
                <a:prstClr val="black"/>
                <a:schemeClr val="accent6">
                  <a:tint val="45000"/>
                  <a:satMod val="400000"/>
                </a:schemeClr>
              </a:duotone>
              <a:extLst>
                <a:ext uri="{96DAC541-7B7A-43D3-8B79-37D633B846F1}">
                  <asvg:svgBlip xmlns:asvg="http://schemas.microsoft.com/office/drawing/2016/SVG/main" r:embed="rId6"/>
                </a:ext>
              </a:extLst>
            </a:blip>
            <a:stretch>
              <a:fillRect/>
            </a:stretch>
          </a:blipFill>
        </p:spPr>
        <p:txBody>
          <a:bodyPr/>
          <a:lstStyle/>
          <a:p>
            <a:endParaRPr lang="en-US" dirty="0"/>
          </a:p>
        </p:txBody>
      </p:sp>
    </p:spTree>
    <p:extLst>
      <p:ext uri="{BB962C8B-B14F-4D97-AF65-F5344CB8AC3E}">
        <p14:creationId xmlns:p14="http://schemas.microsoft.com/office/powerpoint/2010/main" val="37696525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5">
            <a:extLst>
              <a:ext uri="{FF2B5EF4-FFF2-40B4-BE49-F238E27FC236}">
                <a16:creationId xmlns:a16="http://schemas.microsoft.com/office/drawing/2014/main" id="{2D371DD9-428F-C75C-8BE5-CAECA5BD7C17}"/>
              </a:ext>
            </a:extLst>
          </p:cNvPr>
          <p:cNvSpPr/>
          <p:nvPr/>
        </p:nvSpPr>
        <p:spPr>
          <a:xfrm rot="-10800000">
            <a:off x="838200" y="723900"/>
            <a:ext cx="3905051" cy="0"/>
          </a:xfrm>
          <a:prstGeom prst="line">
            <a:avLst/>
          </a:prstGeom>
          <a:ln w="47625" cap="flat">
            <a:solidFill>
              <a:srgbClr val="02084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AutoShape 17">
            <a:extLst>
              <a:ext uri="{FF2B5EF4-FFF2-40B4-BE49-F238E27FC236}">
                <a16:creationId xmlns:a16="http://schemas.microsoft.com/office/drawing/2014/main" id="{334CEAC2-5C6F-A156-D675-41B223F69CB8}"/>
              </a:ext>
            </a:extLst>
          </p:cNvPr>
          <p:cNvSpPr/>
          <p:nvPr/>
        </p:nvSpPr>
        <p:spPr>
          <a:xfrm rot="5400000">
            <a:off x="-883850" y="2447548"/>
            <a:ext cx="3447298" cy="0"/>
          </a:xfrm>
          <a:prstGeom prst="line">
            <a:avLst/>
          </a:prstGeom>
          <a:ln w="47625" cap="flat">
            <a:solidFill>
              <a:srgbClr val="02084B"/>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2"/>
          <p:cNvSpPr/>
          <p:nvPr/>
        </p:nvSpPr>
        <p:spPr>
          <a:xfrm>
            <a:off x="1524000" y="1181100"/>
            <a:ext cx="15163800" cy="3785652"/>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a:t>
            </a:r>
            <a:r>
              <a:rPr lang="vi-VN" sz="4000" b="1" dirty="0">
                <a:latin typeface="Times New Roman" panose="02020603050405020304" pitchFamily="18" charset="0"/>
                <a:cs typeface="Times New Roman" panose="02020603050405020304" pitchFamily="18" charset="0"/>
              </a:rPr>
              <a:t> </a:t>
            </a:r>
            <a:r>
              <a:rPr lang="vi-VN" sz="4000" b="1" i="1" dirty="0">
                <a:latin typeface="Times New Roman" panose="02020603050405020304" pitchFamily="18" charset="0"/>
                <a:cs typeface="Times New Roman" panose="02020603050405020304" pitchFamily="18" charset="0"/>
              </a:rPr>
              <a:t>Nghe và chỉ ra tính thuyết phục trong ý kiến phát biểu của một bạn về đề tài sau:</a:t>
            </a:r>
            <a:endParaRPr lang="vi-VN" sz="4000" dirty="0">
              <a:latin typeface="Times New Roman" panose="02020603050405020304" pitchFamily="18" charset="0"/>
              <a:cs typeface="Times New Roman" panose="02020603050405020304" pitchFamily="18" charset="0"/>
            </a:endParaRPr>
          </a:p>
          <a:p>
            <a:pPr algn="just"/>
            <a:r>
              <a:rPr lang="vi-VN" sz="4000" i="1" dirty="0">
                <a:latin typeface="Times New Roman" panose="02020603050405020304" pitchFamily="18" charset="0"/>
                <a:cs typeface="Times New Roman" panose="02020603050405020304" pitchFamily="18" charset="0"/>
              </a:rPr>
              <a:t>Trong bài thơ “Quê hương", nhà thơ Tế Hanh đã sử dụng những hình ảnh so sánh đẹp, bay bổng, đồng thời cũng sử dụng biện pháp nhân hoá một cách độc đáo để thổi linh hồn vào sự vật, khiến cho sự vật có một vẻ đẹp và ý nghĩa bất ngờ.</a:t>
            </a:r>
            <a:endParaRPr lang="vi-VN" sz="4000" dirty="0">
              <a:latin typeface="Times New Roman" panose="02020603050405020304" pitchFamily="18" charset="0"/>
              <a:cs typeface="Times New Roman" panose="02020603050405020304" pitchFamily="18" charset="0"/>
            </a:endParaRPr>
          </a:p>
        </p:txBody>
      </p:sp>
      <p:sp>
        <p:nvSpPr>
          <p:cNvPr id="14" name="Freeform 13">
            <a:extLst>
              <a:ext uri="{FF2B5EF4-FFF2-40B4-BE49-F238E27FC236}">
                <a16:creationId xmlns:a16="http://schemas.microsoft.com/office/drawing/2014/main" id="{BBBCC817-79BC-AB8B-04DA-93A8A8689DAC}"/>
              </a:ext>
            </a:extLst>
          </p:cNvPr>
          <p:cNvSpPr/>
          <p:nvPr/>
        </p:nvSpPr>
        <p:spPr>
          <a:xfrm>
            <a:off x="6705600" y="5943600"/>
            <a:ext cx="5957505" cy="4343400"/>
          </a:xfrm>
          <a:custGeom>
            <a:avLst/>
            <a:gdLst/>
            <a:ahLst/>
            <a:cxnLst/>
            <a:rect l="l" t="t" r="r" b="b"/>
            <a:pathLst>
              <a:path w="8041817" h="5888185">
                <a:moveTo>
                  <a:pt x="0" y="0"/>
                </a:moveTo>
                <a:lnTo>
                  <a:pt x="8041817" y="0"/>
                </a:lnTo>
                <a:lnTo>
                  <a:pt x="8041817" y="5888186"/>
                </a:lnTo>
                <a:lnTo>
                  <a:pt x="0" y="5888186"/>
                </a:lnTo>
                <a:lnTo>
                  <a:pt x="0" y="0"/>
                </a:lnTo>
                <a:close/>
              </a:path>
            </a:pathLst>
          </a:custGeom>
          <a:blipFill>
            <a:blip r:embed="rId3"/>
            <a:stretch>
              <a:fillRect/>
            </a:stretch>
          </a:blipFill>
        </p:spPr>
        <p:txBody>
          <a:bodyPr/>
          <a:lstStyle/>
          <a:p>
            <a:endParaRPr lang="en-US"/>
          </a:p>
        </p:txBody>
      </p:sp>
    </p:spTree>
    <p:extLst>
      <p:ext uri="{BB962C8B-B14F-4D97-AF65-F5344CB8AC3E}">
        <p14:creationId xmlns:p14="http://schemas.microsoft.com/office/powerpoint/2010/main" val="245606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2705100"/>
            <a:ext cx="16764000" cy="3170099"/>
          </a:xfrm>
          <a:prstGeom prst="rect">
            <a:avLst/>
          </a:prstGeom>
        </p:spPr>
        <p:txBody>
          <a:bodyPr wrap="square">
            <a:spAutoFit/>
          </a:bodyPr>
          <a:lstStyle/>
          <a:p>
            <a:pPr algn="just"/>
            <a:r>
              <a:rPr lang="vi-VN" sz="4000" dirty="0">
                <a:solidFill>
                  <a:srgbClr val="000000"/>
                </a:solidFill>
                <a:latin typeface="+mj-lt"/>
              </a:rPr>
              <a:t>- Sau khi nghe một thành viên trong nhóm nêu và làm sáng tỏ ý kiến của mình - Cả người nói và người nghe chuẩn bị ý kiến của cá nhân về vấn đề mà bài tập đã nêu lên.</a:t>
            </a:r>
          </a:p>
          <a:p>
            <a:pPr algn="just"/>
            <a:r>
              <a:rPr lang="vi-VN" sz="4000" dirty="0">
                <a:solidFill>
                  <a:srgbClr val="000000"/>
                </a:solidFill>
                <a:latin typeface="+mj-lt"/>
              </a:rPr>
              <a:t>- Chú ý yêu cầu về cách nghe và nhận biết tính thuyết phục của một ý kiến; những ưu điểm, hạn chế của người nói trong khi trình bày ý kiến,…</a:t>
            </a:r>
          </a:p>
        </p:txBody>
      </p:sp>
      <p:sp>
        <p:nvSpPr>
          <p:cNvPr id="5" name="Rectangle 4"/>
          <p:cNvSpPr/>
          <p:nvPr/>
        </p:nvSpPr>
        <p:spPr>
          <a:xfrm>
            <a:off x="0" y="531211"/>
            <a:ext cx="18288000" cy="769441"/>
          </a:xfrm>
          <a:prstGeom prst="rect">
            <a:avLst/>
          </a:prstGeom>
          <a:solidFill>
            <a:schemeClr val="accent1">
              <a:lumMod val="20000"/>
              <a:lumOff val="80000"/>
            </a:schemeClr>
          </a:solidFill>
        </p:spPr>
        <p:txBody>
          <a:bodyPr wrap="square">
            <a:spAutoFit/>
          </a:bodyPr>
          <a:lstStyle/>
          <a:p>
            <a:pPr algn="ctr"/>
            <a:r>
              <a:rPr lang="en-US" sz="4400" b="1" dirty="0">
                <a:solidFill>
                  <a:srgbClr val="000000"/>
                </a:solidFill>
                <a:latin typeface="Times New Roman" panose="02020603050405020304" pitchFamily="18" charset="0"/>
                <a:cs typeface="Times New Roman" panose="02020603050405020304" pitchFamily="18" charset="0"/>
              </a:rPr>
              <a:t>1. </a:t>
            </a:r>
            <a:r>
              <a:rPr lang="vi-VN" sz="4400" b="1" dirty="0">
                <a:solidFill>
                  <a:srgbClr val="000000"/>
                </a:solidFill>
                <a:latin typeface="Times New Roman" panose="02020603050405020304" pitchFamily="18" charset="0"/>
                <a:cs typeface="Times New Roman" panose="02020603050405020304" pitchFamily="18" charset="0"/>
              </a:rPr>
              <a:t>Chuẩn bị</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Freeform 5">
            <a:extLst>
              <a:ext uri="{FF2B5EF4-FFF2-40B4-BE49-F238E27FC236}">
                <a16:creationId xmlns:a16="http://schemas.microsoft.com/office/drawing/2014/main" id="{EEEED2C2-A6A2-3759-D517-4DB47CEC8324}"/>
              </a:ext>
            </a:extLst>
          </p:cNvPr>
          <p:cNvSpPr/>
          <p:nvPr/>
        </p:nvSpPr>
        <p:spPr>
          <a:xfrm rot="16200000">
            <a:off x="14908876" y="7482253"/>
            <a:ext cx="2768138" cy="4114800"/>
          </a:xfrm>
          <a:custGeom>
            <a:avLst/>
            <a:gdLst/>
            <a:ahLst/>
            <a:cxnLst/>
            <a:rect l="l" t="t" r="r" b="b"/>
            <a:pathLst>
              <a:path w="2768138" h="4114800">
                <a:moveTo>
                  <a:pt x="0" y="0"/>
                </a:moveTo>
                <a:lnTo>
                  <a:pt x="2768139" y="0"/>
                </a:lnTo>
                <a:lnTo>
                  <a:pt x="276813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530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0" y="1943100"/>
            <a:ext cx="16764000" cy="1323439"/>
          </a:xfrm>
          <a:prstGeom prst="rect">
            <a:avLst/>
          </a:prstGeom>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a.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mn-cs"/>
              </a:rPr>
              <a:t>Tìm</a:t>
            </a:r>
            <a:r>
              <a:rPr kumimoji="0" lang="en-US" sz="4000" b="1" i="0" u="none" strike="noStrike" kern="1200" cap="none" spc="0" normalizeH="0" noProof="0" dirty="0">
                <a:ln>
                  <a:noFill/>
                </a:ln>
                <a:solidFill>
                  <a:srgbClr val="000000"/>
                </a:solidFill>
                <a:effectLst/>
                <a:uLnTx/>
                <a:uFillTx/>
                <a:latin typeface="Times New Roman" panose="02020603050405020304" pitchFamily="18" charset="0"/>
                <a:ea typeface="+mn-ea"/>
                <a:cs typeface="+mn-cs"/>
              </a:rPr>
              <a:t> ý</a:t>
            </a:r>
            <a:endPar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r>
              <a:rPr kumimoji="0" lang="vi-VN" sz="40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Người nói tìm ý cho bài trình bày bằng cách trả lời một số câu hỏi sau:</a:t>
            </a:r>
          </a:p>
        </p:txBody>
      </p:sp>
      <p:graphicFrame>
        <p:nvGraphicFramePr>
          <p:cNvPr id="2" name="Table 1"/>
          <p:cNvGraphicFramePr>
            <a:graphicFrameLocks noGrp="1"/>
          </p:cNvGraphicFramePr>
          <p:nvPr>
            <p:extLst>
              <p:ext uri="{D42A27DB-BD31-4B8C-83A1-F6EECF244321}">
                <p14:modId xmlns:p14="http://schemas.microsoft.com/office/powerpoint/2010/main" val="2625306494"/>
              </p:ext>
            </p:extLst>
          </p:nvPr>
        </p:nvGraphicFramePr>
        <p:xfrm>
          <a:off x="762000" y="3751785"/>
          <a:ext cx="17221200" cy="5577840"/>
        </p:xfrm>
        <a:graphic>
          <a:graphicData uri="http://schemas.openxmlformats.org/drawingml/2006/table">
            <a:tbl>
              <a:tblPr firstRow="1" bandRow="1">
                <a:tableStyleId>{5940675A-B579-460E-94D1-54222C63F5DA}</a:tableStyleId>
              </a:tblPr>
              <a:tblGrid>
                <a:gridCol w="7188666">
                  <a:extLst>
                    <a:ext uri="{9D8B030D-6E8A-4147-A177-3AD203B41FA5}">
                      <a16:colId xmlns:a16="http://schemas.microsoft.com/office/drawing/2014/main" val="778499982"/>
                    </a:ext>
                  </a:extLst>
                </a:gridCol>
                <a:gridCol w="10032534">
                  <a:extLst>
                    <a:ext uri="{9D8B030D-6E8A-4147-A177-3AD203B41FA5}">
                      <a16:colId xmlns:a16="http://schemas.microsoft.com/office/drawing/2014/main" val="1160849975"/>
                    </a:ext>
                  </a:extLst>
                </a:gridCol>
              </a:tblGrid>
              <a:tr h="37084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Những hình ảnh so sánh đẹp, bay bổng trong bài thơ Quê hương là những hình ảnh nào? Những hình ảnh ấy có tác dụng gì?</a:t>
                      </a:r>
                      <a:endParaRPr kumimoji="0" 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Những hình ảnh so sánh đẹp, bay bổng trong bài thơ là: </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“Chiếc thuyền nhẹ hăng như con tuấn mã”</a:t>
                      </a:r>
                      <a:endPar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“Cánh buồm giương to như mảnh hồn làng”…</a:t>
                      </a: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vi-VN" sz="40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Những hình ảnh so sánh này không chỉ mang tính hình tượng mà còn khơi gợi trong người đọc những cảm xúc sâu sắc về vẻ đẹp thiên nhiên và con người.</a:t>
                      </a:r>
                      <a:endParaRPr kumimoji="0" lang="vi-VN"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176469028"/>
                  </a:ext>
                </a:extLst>
              </a:tr>
            </a:tbl>
          </a:graphicData>
        </a:graphic>
      </p:graphicFrame>
      <p:sp>
        <p:nvSpPr>
          <p:cNvPr id="5" name="Rectangle 4"/>
          <p:cNvSpPr/>
          <p:nvPr/>
        </p:nvSpPr>
        <p:spPr>
          <a:xfrm>
            <a:off x="0" y="531211"/>
            <a:ext cx="18288000" cy="769441"/>
          </a:xfrm>
          <a:prstGeom prst="rect">
            <a:avLst/>
          </a:prstGeom>
          <a:solidFill>
            <a:schemeClr val="accent1">
              <a:lumMod val="20000"/>
              <a:lumOff val="80000"/>
            </a:schemeClr>
          </a:solidFill>
        </p:spPr>
        <p:txBody>
          <a:bodyPr wrap="square">
            <a:spAutoFit/>
          </a:bodyPr>
          <a:lstStyle/>
          <a:p>
            <a:pPr lvl="0" algn="ctr">
              <a:defRPr/>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ý </a:t>
            </a:r>
            <a:r>
              <a:rPr lang="en-US" sz="4400" b="1" dirty="0" err="1">
                <a:solidFill>
                  <a:srgbClr val="000000"/>
                </a:solidFill>
                <a:latin typeface="Times New Roman" panose="02020603050405020304" pitchFamily="18" charset="0"/>
                <a:cs typeface="Times New Roman" panose="02020603050405020304" pitchFamily="18" charset="0"/>
              </a:rPr>
              <a:t>và</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lập</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dàn</a:t>
            </a:r>
            <a:r>
              <a:rPr lang="en-US" sz="4400" b="1" dirty="0">
                <a:solidFill>
                  <a:srgbClr val="000000"/>
                </a:solidFill>
                <a:latin typeface="Times New Roman" panose="02020603050405020304" pitchFamily="18" charset="0"/>
                <a:cs typeface="Times New Roman" panose="02020603050405020304" pitchFamily="18" charset="0"/>
              </a:rPr>
              <a:t> ý</a:t>
            </a:r>
            <a:endParaRPr lang="vi-VN" sz="4400" dirty="0">
              <a:solidFill>
                <a:srgbClr val="000000"/>
              </a:solidFill>
              <a:latin typeface="Times New Roman" panose="02020603050405020304" pitchFamily="18" charset="0"/>
              <a:cs typeface="Times New Roman" panose="02020603050405020304" pitchFamily="18" charset="0"/>
            </a:endParaRPr>
          </a:p>
        </p:txBody>
      </p:sp>
      <p:sp>
        <p:nvSpPr>
          <p:cNvPr id="6" name="Freeform 2">
            <a:extLst>
              <a:ext uri="{FF2B5EF4-FFF2-40B4-BE49-F238E27FC236}">
                <a16:creationId xmlns:a16="http://schemas.microsoft.com/office/drawing/2014/main" id="{C3237503-DC87-1A05-B912-E6140BF614C6}"/>
              </a:ext>
            </a:extLst>
          </p:cNvPr>
          <p:cNvSpPr/>
          <p:nvPr/>
        </p:nvSpPr>
        <p:spPr>
          <a:xfrm>
            <a:off x="15392400" y="34352"/>
            <a:ext cx="2422270" cy="1908748"/>
          </a:xfrm>
          <a:custGeom>
            <a:avLst/>
            <a:gdLst/>
            <a:ahLst/>
            <a:cxnLst/>
            <a:rect l="l" t="t" r="r" b="b"/>
            <a:pathLst>
              <a:path w="4327270" h="3607861">
                <a:moveTo>
                  <a:pt x="0" y="0"/>
                </a:moveTo>
                <a:lnTo>
                  <a:pt x="4327269" y="0"/>
                </a:lnTo>
                <a:lnTo>
                  <a:pt x="4327269" y="3607861"/>
                </a:lnTo>
                <a:lnTo>
                  <a:pt x="0" y="360786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054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1951</TotalTime>
  <Words>2063</Words>
  <Application>Microsoft Office PowerPoint</Application>
  <PresentationFormat>Custom</PresentationFormat>
  <Paragraphs>114</Paragraphs>
  <Slides>19</Slides>
  <Notes>18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19</vt:i4>
      </vt:variant>
    </vt:vector>
  </HeadingPairs>
  <TitlesOfParts>
    <vt:vector size="32" baseType="lpstr">
      <vt:lpstr>#9Slide07 SFU Rhythm</vt:lpstr>
      <vt:lpstr>Calibri</vt:lpstr>
      <vt:lpstr>Wingdings</vt:lpstr>
      <vt:lpstr>#9Slide04 Spectral Bold</vt:lpstr>
      <vt:lpstr>#9Slide04 Vollkorn SemiBold</vt:lpstr>
      <vt:lpstr>Arial</vt:lpstr>
      <vt:lpstr>#9Slide07 IcielSoup of Justice</vt:lpstr>
      <vt:lpstr>#9Slide05 SVNBistro Script</vt:lpstr>
      <vt:lpstr>Times New Roman</vt:lpstr>
      <vt:lpstr>Office Theme</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Floral Feminine &amp; Calm Self-Introduction Presentation</dc:title>
  <cp:lastModifiedBy>Dell Inspiron 5320</cp:lastModifiedBy>
  <cp:revision>96</cp:revision>
  <dcterms:created xsi:type="dcterms:W3CDTF">2006-08-16T00:00:00Z</dcterms:created>
  <dcterms:modified xsi:type="dcterms:W3CDTF">2024-12-23T14:42:34Z</dcterms:modified>
  <dc:identifier>DAGIwXzUk7U</dc:identifier>
</cp:coreProperties>
</file>