
<file path=[Content_Types].xml><?xml version="1.0" encoding="utf-8"?>
<Types xmlns="http://schemas.openxmlformats.org/package/2006/content-types">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15.svg" ContentType="image/svg+xml"/>
  <Override PartName="/ppt/media/image17.svg" ContentType="image/svg+xml"/>
  <Override PartName="/ppt/media/image2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684" r:id="rId5"/>
  </p:sldMasterIdLst>
  <p:notesMasterIdLst>
    <p:notesMasterId r:id="rId8"/>
  </p:notesMasterIdLst>
  <p:sldIdLst>
    <p:sldId id="391" r:id="rId6"/>
    <p:sldId id="401" r:id="rId7"/>
    <p:sldId id="392" r:id="rId9"/>
    <p:sldId id="393" r:id="rId10"/>
    <p:sldId id="394" r:id="rId11"/>
    <p:sldId id="395" r:id="rId12"/>
    <p:sldId id="396" r:id="rId13"/>
    <p:sldId id="397" r:id="rId14"/>
    <p:sldId id="398" r:id="rId15"/>
    <p:sldId id="376" r:id="rId16"/>
    <p:sldId id="377" r:id="rId17"/>
    <p:sldId id="378" r:id="rId18"/>
    <p:sldId id="379" r:id="rId19"/>
    <p:sldId id="380" r:id="rId20"/>
    <p:sldId id="381" r:id="rId21"/>
    <p:sldId id="382" r:id="rId22"/>
  </p:sldIdLst>
  <p:sldSz cx="18288000" cy="10287000"/>
  <p:notesSz cx="6858000" cy="9144000"/>
  <p:embeddedFontLst>
    <p:embeddedFont>
      <p:font typeface="Calibri" panose="020F0502020204030204"/>
      <p:regular r:id="rId26"/>
      <p:bold r:id="rId27"/>
      <p:italic r:id="rId28"/>
      <p:boldItalic r:id="rId29"/>
    </p:embeddedFont>
    <p:embeddedFont>
      <p:font typeface="#9Slide04 Spectral Bold" panose="02020802060000000000" pitchFamily="18" charset="0"/>
      <p:bold r:id="rId30"/>
    </p:embeddedFont>
    <p:embeddedFont>
      <p:font typeface="Calibri Light" panose="020F030202020403020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89636" autoAdjust="0"/>
  </p:normalViewPr>
  <p:slideViewPr>
    <p:cSldViewPr showGuides="1">
      <p:cViewPr varScale="1">
        <p:scale>
          <a:sx n="44" d="100"/>
          <a:sy n="44" d="100"/>
        </p:scale>
        <p:origin x="68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microsoft.com/office/2007/relationships/hdphoto" Target="../media/image8.wdp"/><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2.xml"/><Relationship Id="rId11" Type="http://schemas.openxmlformats.org/officeDocument/2006/relationships/slideLayout" Target="../slideLayouts/slideLayout40.xml"/><Relationship Id="rId10" Type="http://schemas.openxmlformats.org/officeDocument/2006/relationships/image" Target="../media/image12.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0.xml"/><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0.xml"/><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0.xml"/><Relationship Id="rId2" Type="http://schemas.openxmlformats.org/officeDocument/2006/relationships/image" Target="../media/image18.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0.xml"/><Relationship Id="rId2" Type="http://schemas.openxmlformats.org/officeDocument/2006/relationships/image" Target="../media/image19.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0.xml"/><Relationship Id="rId2" Type="http://schemas.openxmlformats.org/officeDocument/2006/relationships/image" Target="../media/image20.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0.xml"/><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2400300"/>
          <a:ext cx="17449800" cy="3535680"/>
        </p:xfrm>
        <a:graphic>
          <a:graphicData uri="http://schemas.openxmlformats.org/drawingml/2006/table">
            <a:tbl>
              <a:tblPr firstRow="1" bandRow="1">
                <a:tableStyleId>{5940675A-B579-460E-94D1-54222C63F5DA}</a:tableStyleId>
              </a:tblPr>
              <a:tblGrid>
                <a:gridCol w="3432747"/>
                <a:gridCol w="14017053"/>
              </a:tblGrid>
              <a:tr h="741680">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Khái</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niệm</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400" dirty="0">
                          <a:solidFill>
                            <a:schemeClr val="tx1"/>
                          </a:solidFill>
                          <a:latin typeface="Times New Roman" panose="02020603050405020304" pitchFamily="18" charset="0"/>
                          <a:cs typeface="Times New Roman" panose="02020603050405020304" pitchFamily="18" charset="0"/>
                        </a:rPr>
                        <a:t>L</a:t>
                      </a:r>
                      <a:r>
                        <a:rPr lang="vi-VN" sz="4400" dirty="0">
                          <a:solidFill>
                            <a:schemeClr val="tx1"/>
                          </a:solidFill>
                          <a:latin typeface="Times New Roman" panose="02020603050405020304" pitchFamily="18" charset="0"/>
                          <a:cs typeface="Times New Roman" panose="02020603050405020304" pitchFamily="18" charset="0"/>
                        </a:rPr>
                        <a:t>à thể thơ trong đó mỗi dòng thơ có tám chữ (tiếng)</a:t>
                      </a:r>
                      <a:endParaRPr lang="en-US" sz="4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r>
              <a:tr h="2133600">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Đặc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hình</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thức</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defRPr/>
                      </a:pPr>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Số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lượng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chế</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chia </a:t>
                      </a:r>
                      <a:r>
                        <a:rPr lang="en-US" sz="4400" dirty="0" err="1">
                          <a:solidFill>
                            <a:schemeClr val="tx1"/>
                          </a:solidFill>
                          <a:latin typeface="Times New Roman" panose="02020603050405020304" pitchFamily="18" charset="0"/>
                          <a:cs typeface="Times New Roman" panose="02020603050405020304" pitchFamily="18" charset="0"/>
                        </a:rPr>
                        <a:t>khổ</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Nhịp</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thơ</a:t>
                      </a:r>
                      <a:r>
                        <a:rPr lang="en-US" sz="4400" baseline="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ngắt nhịp đa dạng</a:t>
                      </a:r>
                      <a:r>
                        <a:rPr lang="en-US" sz="4400" dirty="0">
                          <a:solidFill>
                            <a:schemeClr val="tx1"/>
                          </a:solidFill>
                          <a:latin typeface="Times New Roman" panose="02020603050405020304" pitchFamily="18" charset="0"/>
                          <a:cs typeface="Times New Roman" panose="02020603050405020304" pitchFamily="18" charset="0"/>
                        </a:rPr>
                        <a:t>:</a:t>
                      </a:r>
                      <a:r>
                        <a:rPr lang="en-US" sz="4400" baseline="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3/3/2 hoặc 3/2/3,</a:t>
                      </a:r>
                      <a:r>
                        <a:rPr lang="en-US" sz="4400" dirty="0">
                          <a:solidFill>
                            <a:schemeClr val="tx1"/>
                          </a:solidFill>
                          <a:latin typeface="Times New Roman" panose="02020603050405020304" pitchFamily="18" charset="0"/>
                          <a:cs typeface="Times New Roman" panose="02020603050405020304" pitchFamily="18" charset="0"/>
                        </a:rPr>
                        <a:t>4/4</a:t>
                      </a:r>
                      <a:r>
                        <a:rPr lang="vi-VN" sz="4400" dirty="0">
                          <a:solidFill>
                            <a:schemeClr val="tx1"/>
                          </a:solidFill>
                          <a:latin typeface="Times New Roman" panose="02020603050405020304" pitchFamily="18" charset="0"/>
                          <a:cs typeface="Times New Roman" panose="02020603050405020304" pitchFamily="18" charset="0"/>
                        </a:rPr>
                        <a:t> </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b="1" dirty="0">
                          <a:solidFill>
                            <a:schemeClr val="tx1"/>
                          </a:solidFill>
                          <a:latin typeface="Times New Roman" panose="02020603050405020304" pitchFamily="18" charset="0"/>
                          <a:cs typeface="Times New Roman" panose="02020603050405020304" pitchFamily="18" charset="0"/>
                        </a:rPr>
                        <a:t>G</a:t>
                      </a:r>
                      <a:r>
                        <a:rPr lang="vi-VN" sz="4400" b="1" dirty="0">
                          <a:solidFill>
                            <a:schemeClr val="tx1"/>
                          </a:solidFill>
                          <a:latin typeface="Times New Roman" panose="02020603050405020304" pitchFamily="18" charset="0"/>
                          <a:cs typeface="Times New Roman" panose="02020603050405020304" pitchFamily="18" charset="0"/>
                        </a:rPr>
                        <a:t>ieo vần</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theo nhiều cách khác nhau nhưng phổ biến nhất là vần chân</a:t>
                      </a:r>
                      <a:endParaRPr lang="en-US" sz="4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
        <p:nvSpPr>
          <p:cNvPr id="3" name="Rectangle 2"/>
          <p:cNvSpPr/>
          <p:nvPr/>
        </p:nvSpPr>
        <p:spPr>
          <a:xfrm>
            <a:off x="-76200" y="525355"/>
            <a:ext cx="18288000" cy="1075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19500" y="647700"/>
            <a:ext cx="11049000" cy="830997"/>
          </a:xfrm>
          <a:prstGeom prst="rect">
            <a:avLst/>
          </a:prstGeom>
        </p:spPr>
        <p:txBody>
          <a:bodyPr wrap="square">
            <a:spAutoFit/>
          </a:bodyPr>
          <a:lstStyle/>
          <a:p>
            <a:pPr lvl="0" algn="ctr">
              <a:defRPr/>
            </a:pPr>
            <a:r>
              <a:rPr lang="en-US" sz="4800" b="1" dirty="0" err="1">
                <a:solidFill>
                  <a:prstClr val="black"/>
                </a:solidFill>
                <a:latin typeface="#9Slide04 Spectral Bold" panose="02020802060000000000" pitchFamily="18" charset="0"/>
                <a:cs typeface="Times New Roman" panose="02020603050405020304" pitchFamily="18" charset="0"/>
              </a:rPr>
              <a:t>Thơ</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tám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chữ</a:t>
            </a:r>
            <a:endParaRPr lang="vi-VN" sz="4800" dirty="0">
              <a:solidFill>
                <a:prstClr val="black"/>
              </a:solidFill>
              <a:latin typeface="#9Slide04 Spectral Bold" panose="02020802060000000000" pitchFamily="18" charset="0"/>
            </a:endParaRPr>
          </a:p>
        </p:txBody>
      </p:sp>
      <p:pic>
        <p:nvPicPr>
          <p:cNvPr id="6" name="Picture 5" descr="A cartoon of a space scene&#10;&#10;Description automatically generated with medium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96600" y="5524500"/>
            <a:ext cx="7224171" cy="5476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4152900"/>
            <a:ext cx="16764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Chọn đề tài đem lại cho em nhiều cảm xúc nhất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ợi ý: thiên nhiên, quê hương, đất nước, thầy cô, bạn bè, mái trường...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381000" y="495300"/>
            <a:ext cx="19050000" cy="769441"/>
          </a:xfrm>
          <a:prstGeom prst="rect">
            <a:avLst/>
          </a:prstGeom>
          <a:solidFill>
            <a:schemeClr val="bg1"/>
          </a:solid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cs typeface="Times New Roman" panose="02020603050405020304" pitchFamily="18" charset="0"/>
              </a:rPr>
              <a:t> Viết một bài thơ tám chữ về đề tài quê hương hoặc gia đình.</a:t>
            </a:r>
            <a:endParaRPr lang="vi-VN"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858520" y="2850059"/>
            <a:ext cx="63398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đề tài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3"/>
          <p:cNvSpPr/>
          <p:nvPr/>
        </p:nvSpPr>
        <p:spPr>
          <a:xfrm>
            <a:off x="8534400" y="5593889"/>
            <a:ext cx="11007745" cy="4705811"/>
          </a:xfrm>
          <a:custGeom>
            <a:avLst/>
            <a:gdLst/>
            <a:ahLst/>
            <a:cxnLst/>
            <a:rect l="l" t="t" r="r" b="b"/>
            <a:pathLst>
              <a:path w="7315200" h="3127248">
                <a:moveTo>
                  <a:pt x="0" y="0"/>
                </a:moveTo>
                <a:lnTo>
                  <a:pt x="7315200" y="0"/>
                </a:lnTo>
                <a:lnTo>
                  <a:pt x="7315200" y="3127248"/>
                </a:lnTo>
                <a:lnTo>
                  <a:pt x="0" y="312724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90600" y="2946400"/>
            <a:ext cx="526542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Chọn các chi tiết, hình ảnh để lại cho em ấn tượng sâu sắc nhất, gợi lên trong em nhiều rung động nhất, phù hợp để gửi gắm tính cảm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6842760" y="2857500"/>
            <a:ext cx="1091184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81000" y="495300"/>
            <a:ext cx="19050000" cy="769441"/>
          </a:xfrm>
          <a:prstGeom prst="rect">
            <a:avLst/>
          </a:prstGeom>
          <a:solidFill>
            <a:schemeClr val="bg1"/>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4"/>
          <p:cNvSpPr/>
          <p:nvPr/>
        </p:nvSpPr>
        <p:spPr>
          <a:xfrm>
            <a:off x="8829803" y="5905500"/>
            <a:ext cx="6404358" cy="4114800"/>
          </a:xfrm>
          <a:custGeom>
            <a:avLst/>
            <a:gdLst/>
            <a:ahLst/>
            <a:cxnLst/>
            <a:rect l="l" t="t" r="r" b="b"/>
            <a:pathLst>
              <a:path w="6404358" h="4114800">
                <a:moveTo>
                  <a:pt x="0" y="0"/>
                </a:moveTo>
                <a:lnTo>
                  <a:pt x="6404358" y="0"/>
                </a:lnTo>
                <a:lnTo>
                  <a:pt x="6404358"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13180" y="2900680"/>
            <a:ext cx="5011420" cy="65862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định tình cảm, cảm xúc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yêu mến, nhớ thương, hạnh phúc, tự hào, tiếc nuối, bâng khuâng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29400" y="2882900"/>
            <a:ext cx="10744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hè</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81000" y="495300"/>
            <a:ext cx="19050000" cy="769441"/>
          </a:xfrm>
          <a:prstGeom prst="rect">
            <a:avLst/>
          </a:prstGeom>
          <a:solidFill>
            <a:schemeClr val="bg1"/>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5"/>
          <p:cNvSpPr/>
          <p:nvPr/>
        </p:nvSpPr>
        <p:spPr>
          <a:xfrm>
            <a:off x="14173200" y="5143500"/>
            <a:ext cx="3657600" cy="5053679"/>
          </a:xfrm>
          <a:custGeom>
            <a:avLst/>
            <a:gdLst/>
            <a:ahLst/>
            <a:cxnLst/>
            <a:rect l="l" t="t" r="r" b="b"/>
            <a:pathLst>
              <a:path w="5956173" h="8229600">
                <a:moveTo>
                  <a:pt x="0" y="0"/>
                </a:moveTo>
                <a:lnTo>
                  <a:pt x="5956173" y="0"/>
                </a:lnTo>
                <a:lnTo>
                  <a:pt x="5956173" y="8229600"/>
                </a:lnTo>
                <a:lnTo>
                  <a:pt x="0" y="82296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22960" y="3009900"/>
            <a:ext cx="512064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Chọn các chi tiết, hình ảnh để lại cho em ấn tượng sâu sắc nhất, gợi lên trong em nhiều rung động nhất, phù hợp để gửi gắm tính cảm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629400" y="3009900"/>
            <a:ext cx="480060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định tình cảm, cảm xúc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yêu mến, nhớ thương, hạnh phúc, tự hào, tiếc nuối, bâng khuâng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2115800" y="3009900"/>
            <a:ext cx="4932218"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Diễn tả dòng cảm xúc của em theo sự vận động của chi tiết, hình ảnh trong bài thơ. Sử dụng từ ngữ phù hợp để biểu đạt chính xác nhất cảm xúc của em</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hevron 1"/>
          <p:cNvSpPr/>
          <p:nvPr/>
        </p:nvSpPr>
        <p:spPr>
          <a:xfrm>
            <a:off x="6033793" y="5929884"/>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hevron 8"/>
          <p:cNvSpPr/>
          <p:nvPr/>
        </p:nvSpPr>
        <p:spPr>
          <a:xfrm>
            <a:off x="11492207" y="5929884"/>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381000" y="495300"/>
            <a:ext cx="19050000" cy="769441"/>
          </a:xfrm>
          <a:prstGeom prst="rect">
            <a:avLst/>
          </a:prstGeom>
          <a:solidFill>
            <a:schemeClr val="bg1"/>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040" y="2705100"/>
            <a:ext cx="167640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Ngắt nhịp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linh hoạt, không bắt buộc tuân thủ theo đặc điểm của thể thơ</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vần chân, vần liền hoặc vần cách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191000" y="4686300"/>
            <a:ext cx="12157364"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hôm nay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sống trong lòng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Miền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Bắc </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Sờ lên ngực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nghe trái tim</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thầm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nhắc </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tiếng thiêng liên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tiếng Miền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Nam</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nhớ không nguôi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ánh nắng màu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quên sao được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sắc trời xanh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biếc</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nhớ cả</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những người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quen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(Tế Hanh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Nhớ con sông quê hương)</a:t>
            </a:r>
            <a:endParaRPr kumimoji="0" lang="vi-VN" sz="8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81000" y="495300"/>
            <a:ext cx="19050000" cy="769441"/>
          </a:xfrm>
          <a:prstGeom prst="rect">
            <a:avLst/>
          </a:prstGeom>
          <a:solidFill>
            <a:schemeClr val="bg1"/>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Gieo vần, ngắt nhịp</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6"/>
          <p:cNvSpPr/>
          <p:nvPr/>
        </p:nvSpPr>
        <p:spPr>
          <a:xfrm>
            <a:off x="-401319" y="7353300"/>
            <a:ext cx="4262034" cy="2743200"/>
          </a:xfrm>
          <a:custGeom>
            <a:avLst/>
            <a:gdLst/>
            <a:ahLst/>
            <a:cxnLst/>
            <a:rect l="l" t="t" r="r" b="b"/>
            <a:pathLst>
              <a:path w="6393051" h="4114800">
                <a:moveTo>
                  <a:pt x="0" y="0"/>
                </a:moveTo>
                <a:lnTo>
                  <a:pt x="6393051" y="0"/>
                </a:lnTo>
                <a:lnTo>
                  <a:pt x="6393051"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2171700"/>
          <a:ext cx="17373600" cy="7071360"/>
        </p:xfrm>
        <a:graphic>
          <a:graphicData uri="http://schemas.openxmlformats.org/drawingml/2006/table">
            <a:tbl>
              <a:tblPr firstRow="1" bandRow="1">
                <a:tableStyleId>{5940675A-B579-460E-94D1-54222C63F5DA}</a:tableStyleId>
              </a:tblPr>
              <a:tblGrid>
                <a:gridCol w="4800600"/>
                <a:gridCol w="12573000"/>
              </a:tblGrid>
              <a:tr h="370840">
                <a:tc>
                  <a:txBody>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tiên</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dirty="0">
                          <a:latin typeface="Times New Roman" panose="02020603050405020304" pitchFamily="18" charset="0"/>
                          <a:cs typeface="Times New Roman" panose="02020603050405020304" pitchFamily="18" charset="0"/>
                        </a:rPr>
                        <a:t>Nêu ấn tượng chung về chi tiết, hình ảnh gợi cho em nhiều cảm xúc</a:t>
                      </a:r>
                      <a:r>
                        <a:rPr lang="en-US" sz="4400" dirty="0">
                          <a:latin typeface="Times New Roman" panose="02020603050405020304" pitchFamily="18" charset="0"/>
                          <a:cs typeface="Times New Roman" panose="02020603050405020304" pitchFamily="18" charset="0"/>
                        </a:rPr>
                        <a:t> hay</a:t>
                      </a:r>
                      <a:r>
                        <a:rPr lang="vi-VN" sz="4400" dirty="0">
                          <a:latin typeface="Times New Roman" panose="02020603050405020304" pitchFamily="18" charset="0"/>
                          <a:cs typeface="Times New Roman" panose="02020603050405020304" pitchFamily="18" charset="0"/>
                        </a:rPr>
                        <a:t> giới thiệu, miêu tả đặc điểm của đối tượng được thể hiện trong bài thơ</a:t>
                      </a:r>
                      <a:endParaRPr lang="vi-VN" sz="4400" dirty="0">
                        <a:latin typeface="Times New Roman" panose="02020603050405020304" pitchFamily="18" charset="0"/>
                        <a:cs typeface="Times New Roman" panose="02020603050405020304" pitchFamily="18" charset="0"/>
                      </a:endParaRPr>
                    </a:p>
                  </a:txBody>
                  <a:tcPr/>
                </a:tc>
              </a:tr>
              <a:tr h="370840">
                <a:tc>
                  <a:txBody>
                    <a:bodyPr/>
                    <a:lstStyle/>
                    <a:p>
                      <a:pPr algn="just"/>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vi-VN" sz="4400" dirty="0">
                          <a:latin typeface="Times New Roman" panose="02020603050405020304" pitchFamily="18" charset="0"/>
                          <a:cs typeface="Times New Roman" panose="02020603050405020304" pitchFamily="18" charset="0"/>
                        </a:rPr>
                        <a:t>Phát triển cảm xúc dựa trên câu thơ đầu bằng cách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cảm xúc về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txBody>
                  <a:tcPr/>
                </a:tc>
              </a:tr>
              <a:tr h="370840">
                <a:tc>
                  <a:txBody>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k</a:t>
                      </a:r>
                      <a:r>
                        <a:rPr lang="vi-VN" sz="4400" b="1" dirty="0">
                          <a:latin typeface="Times New Roman" panose="02020603050405020304" pitchFamily="18" charset="0"/>
                          <a:cs typeface="Times New Roman" panose="02020603050405020304" pitchFamily="18" charset="0"/>
                        </a:rPr>
                        <a:t>ết thúc</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những suy tư, chiêm nghiệm, thông điệp muốn chuyển tải tới người đọc</a:t>
                      </a:r>
                      <a:endParaRPr lang="en-US" sz="4400" dirty="0">
                        <a:latin typeface="Times New Roman" panose="02020603050405020304" pitchFamily="18" charset="0"/>
                        <a:cs typeface="Times New Roman" panose="02020603050405020304" pitchFamily="18" charset="0"/>
                      </a:endParaRPr>
                    </a:p>
                  </a:txBody>
                  <a:tcPr/>
                </a:tc>
              </a:tr>
              <a:tr h="370840">
                <a:tc gridSpan="2">
                  <a:txBody>
                    <a:bodyPr/>
                    <a:lstStyle/>
                    <a:p>
                      <a:pPr algn="just"/>
                      <a:r>
                        <a:rPr lang="en-US" sz="4400" b="1" dirty="0" err="1">
                          <a:latin typeface="Times New Roman" panose="02020603050405020304" pitchFamily="18" charset="0"/>
                          <a:cs typeface="Times New Roman" panose="02020603050405020304" pitchFamily="18" charset="0"/>
                        </a:rPr>
                        <a:t>Lưu</a:t>
                      </a:r>
                      <a:r>
                        <a:rPr lang="en-US" sz="4400" b="1"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láy</a:t>
                      </a:r>
                      <a:r>
                        <a:rPr lang="en-US" sz="4400" dirty="0">
                          <a:latin typeface="Times New Roman" panose="02020603050405020304" pitchFamily="18" charset="0"/>
                          <a:cs typeface="Times New Roman" panose="02020603050405020304" pitchFamily="18" charset="0"/>
                        </a:rPr>
                        <a:t>, BPTT….</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endParaRPr lang="en-US" sz="4400" dirty="0">
                        <a:latin typeface="Times New Roman" panose="02020603050405020304" pitchFamily="18" charset="0"/>
                        <a:cs typeface="Times New Roman" panose="02020603050405020304" pitchFamily="18" charset="0"/>
                      </a:endParaRPr>
                    </a:p>
                  </a:txBody>
                  <a:tcPr/>
                </a:tc>
                <a:tc hMerge="1">
                  <a:tcPr/>
                </a:tc>
              </a:tr>
            </a:tbl>
          </a:graphicData>
        </a:graphic>
      </p:graphicFrame>
      <p:sp>
        <p:nvSpPr>
          <p:cNvPr id="2" name="Rectangle 1"/>
          <p:cNvSpPr/>
          <p:nvPr/>
        </p:nvSpPr>
        <p:spPr>
          <a:xfrm>
            <a:off x="-381000" y="495300"/>
            <a:ext cx="19050000" cy="76944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9Slide04 Spectral Bold" panose="02020802060000000000"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Viết</a:t>
            </a:r>
            <a:endParaRPr kumimoji="0" lang="vi-VN" sz="44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95300"/>
            <a:ext cx="19050000" cy="76944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Times New Roman" panose="02020603050405020304" pitchFamily="18" charset="0"/>
                <a:cs typeface="Times New Roman" panose="02020603050405020304" pitchFamily="18" charset="0"/>
              </a:rPr>
              <a:t>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b="1" dirty="0">
                <a:solidFill>
                  <a:prstClr val="black"/>
                </a:solidFill>
                <a:latin typeface="Times New Roman" panose="02020603050405020304" pitchFamily="18" charset="0"/>
                <a:cs typeface="Times New Roman" panose="02020603050405020304" pitchFamily="18" charset="0"/>
              </a:rPr>
              <a:t>c</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hỉnh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p:cNvGraphicFramePr>
            <a:graphicFrameLocks noGrp="1"/>
          </p:cNvGraphicFramePr>
          <p:nvPr/>
        </p:nvGraphicFramePr>
        <p:xfrm>
          <a:off x="381000" y="1943100"/>
          <a:ext cx="17526001" cy="7696201"/>
        </p:xfrm>
        <a:graphic>
          <a:graphicData uri="http://schemas.openxmlformats.org/drawingml/2006/table">
            <a:tbl>
              <a:tblPr firstRow="1" bandRow="1">
                <a:tableStyleId>{5C22544A-7EE6-4342-B048-85BDC9FD1C3A}</a:tableStyleId>
              </a:tblPr>
              <a:tblGrid>
                <a:gridCol w="2300288"/>
                <a:gridCol w="9858375"/>
                <a:gridCol w="1862138"/>
                <a:gridCol w="3505200"/>
              </a:tblGrid>
              <a:tr h="868926">
                <a:tc gridSpan="2">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Tiêu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chí</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Đạt</a:t>
                      </a:r>
                      <a:r>
                        <a:rPr lang="en-US" sz="4400" dirty="0">
                          <a:solidFill>
                            <a:schemeClr val="tx1"/>
                          </a:solidFill>
                          <a:latin typeface="Times New Roman" panose="02020603050405020304" pitchFamily="18" charset="0"/>
                          <a:cs typeface="Times New Roman" panose="02020603050405020304" pitchFamily="18" charset="0"/>
                        </a:rPr>
                        <a:t> </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Chưa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đạt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613719">
                <a:tc rowSpan="5">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Hình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thức</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Đảm bảo đúng số lượng tiếng trong mỗi câu thơ</a:t>
                      </a:r>
                      <a:endParaRPr lang="vi-VN"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8926">
                <a:tc vMerge="1">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Gieo vần đúng quy định</a:t>
                      </a:r>
                      <a:endParaRPr lang="vi-VN"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8926">
                <a:tc vMerge="1">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Nhịp thơ phù hợp với cảm xúc</a:t>
                      </a:r>
                      <a:endParaRPr lang="vi-VN"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8926">
                <a:tc vMerge="1">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Có hình ảnh biểu tượng</a:t>
                      </a:r>
                      <a:endParaRPr lang="vi-VN"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8926">
                <a:tc vMerge="1">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Có sử dụng biện pháp tu từ</a:t>
                      </a:r>
                      <a:endParaRPr lang="vi-VN"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8926">
                <a:tc rowSpan="2">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Nội</a:t>
                      </a:r>
                      <a:r>
                        <a:rPr lang="en-US" sz="4400" b="1" dirty="0">
                          <a:solidFill>
                            <a:schemeClr val="tx1"/>
                          </a:solidFill>
                          <a:latin typeface="Times New Roman" panose="02020603050405020304" pitchFamily="18" charset="0"/>
                          <a:cs typeface="Times New Roman" panose="02020603050405020304" pitchFamily="18" charset="0"/>
                        </a:rPr>
                        <a:t> dung</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Cảm</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xúc</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nhiên</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dị</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8926">
                <a:tc vMerge="1">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thông</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điệp</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ý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nghĩa</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5" name="Picture 4"/>
          <p:cNvPicPr>
            <a:picLocks noChangeAspect="1"/>
          </p:cNvPicPr>
          <p:nvPr/>
        </p:nvPicPr>
        <p:blipFill>
          <a:blip r:embed="rId1"/>
          <a:stretch>
            <a:fillRect/>
          </a:stretch>
        </p:blipFill>
        <p:spPr>
          <a:xfrm>
            <a:off x="13792200" y="4305300"/>
            <a:ext cx="4784755" cy="6819900"/>
          </a:xfrm>
          <a:prstGeom prst="rect">
            <a:avLst/>
          </a:prstGeom>
        </p:spPr>
      </p:pic>
      <p:sp>
        <p:nvSpPr>
          <p:cNvPr id="4" name="Rectangle 3"/>
          <p:cNvSpPr/>
          <p:nvPr/>
        </p:nvSpPr>
        <p:spPr>
          <a:xfrm>
            <a:off x="4572000" y="4266337"/>
            <a:ext cx="9144000" cy="369332"/>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7370049"/>
            <a:ext cx="60198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điệp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2"/>
          <p:cNvSpPr/>
          <p:nvPr/>
        </p:nvSpPr>
        <p:spPr>
          <a:xfrm>
            <a:off x="7626181" y="4559484"/>
            <a:ext cx="3898773" cy="4114800"/>
          </a:xfrm>
          <a:custGeom>
            <a:avLst/>
            <a:gdLst/>
            <a:ahLst/>
            <a:cxnLst/>
            <a:rect l="l" t="t" r="r" b="b"/>
            <a:pathLst>
              <a:path w="3898773" h="4114800">
                <a:moveTo>
                  <a:pt x="0" y="0"/>
                </a:moveTo>
                <a:lnTo>
                  <a:pt x="3898773" y="0"/>
                </a:lnTo>
                <a:lnTo>
                  <a:pt x="3898773" y="4114800"/>
                </a:lnTo>
                <a:lnTo>
                  <a:pt x="0" y="411480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2831867" y="2552700"/>
            <a:ext cx="134874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err="1">
                <a:solidFill>
                  <a:prstClr val="black"/>
                </a:solidFill>
                <a:latin typeface="Times New Roman" panose="02020603050405020304" pitchFamily="18" charset="0"/>
                <a:cs typeface="Times New Roman" panose="02020603050405020304" pitchFamily="18" charset="0"/>
              </a:rPr>
              <a:t>Đảm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tiếng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mỗi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dòng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ngắt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nhịp</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1956047" y="7370049"/>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0" y="486414"/>
            <a:ext cx="18288000" cy="1075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19500" y="647700"/>
            <a:ext cx="11049000" cy="830997"/>
          </a:xfrm>
          <a:prstGeom prst="rect">
            <a:avLst/>
          </a:prstGeom>
        </p:spPr>
        <p:txBody>
          <a:bodyPr wrap="square">
            <a:spAutoFit/>
          </a:bodyPr>
          <a:lstStyle/>
          <a:p>
            <a:pPr lvl="0" algn="ctr">
              <a:defRPr/>
            </a:pPr>
            <a:r>
              <a:rPr lang="en-US" sz="4800" b="1" dirty="0" err="1">
                <a:solidFill>
                  <a:prstClr val="black"/>
                </a:solidFill>
                <a:latin typeface="#9Slide04 Spectral Bold" panose="02020802060000000000" pitchFamily="18" charset="0"/>
                <a:cs typeface="Times New Roman" panose="02020603050405020304" pitchFamily="18" charset="0"/>
              </a:rPr>
              <a:t>Yêu</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cầu</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khi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làm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một</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bài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thơ</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tám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chữ</a:t>
            </a:r>
            <a:endParaRPr lang="vi-VN" sz="4800" dirty="0">
              <a:solidFill>
                <a:prstClr val="black"/>
              </a:solidFill>
              <a:latin typeface="#9Slide04 Spectral Bold" panose="02020802060000000000"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5681" y="2019300"/>
            <a:ext cx="4673704" cy="7775443"/>
          </a:xfrm>
          <a:custGeom>
            <a:avLst/>
            <a:gdLst/>
            <a:ahLst/>
            <a:cxnLst/>
            <a:rect l="l" t="t" r="r" b="b"/>
            <a:pathLst>
              <a:path w="4263325" h="7463152">
                <a:moveTo>
                  <a:pt x="0" y="0"/>
                </a:moveTo>
                <a:lnTo>
                  <a:pt x="4263325" y="0"/>
                </a:lnTo>
                <a:lnTo>
                  <a:pt x="4263325" y="7463152"/>
                </a:lnTo>
                <a:lnTo>
                  <a:pt x="0" y="7463152"/>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6183038" y="435374"/>
            <a:ext cx="11266762" cy="2325153"/>
            <a:chOff x="6118761" y="435374"/>
            <a:chExt cx="11266762" cy="2325153"/>
          </a:xfrm>
        </p:grpSpPr>
        <p:sp>
          <p:nvSpPr>
            <p:cNvPr id="4" name="Freeform 3"/>
            <p:cNvSpPr/>
            <p:nvPr/>
          </p:nvSpPr>
          <p:spPr>
            <a:xfrm>
              <a:off x="6118761" y="743529"/>
              <a:ext cx="1312648" cy="2016998"/>
            </a:xfrm>
            <a:custGeom>
              <a:avLst/>
              <a:gdLst/>
              <a:ahLst/>
              <a:cxnLst/>
              <a:rect l="l" t="t" r="r" b="b"/>
              <a:pathLst>
                <a:path w="1747559" h="2730561">
                  <a:moveTo>
                    <a:pt x="0" y="0"/>
                  </a:moveTo>
                  <a:lnTo>
                    <a:pt x="1747559" y="0"/>
                  </a:lnTo>
                  <a:lnTo>
                    <a:pt x="1747559" y="2730560"/>
                  </a:lnTo>
                  <a:lnTo>
                    <a:pt x="0" y="273056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4"/>
            <p:cNvSpPr/>
            <p:nvPr/>
          </p:nvSpPr>
          <p:spPr>
            <a:xfrm>
              <a:off x="7582848" y="594414"/>
              <a:ext cx="2030276" cy="2166113"/>
            </a:xfrm>
            <a:custGeom>
              <a:avLst/>
              <a:gdLst/>
              <a:ahLst/>
              <a:cxnLst/>
              <a:rect l="l" t="t" r="r" b="b"/>
              <a:pathLst>
                <a:path w="2465393" h="2960624">
                  <a:moveTo>
                    <a:pt x="0" y="0"/>
                  </a:moveTo>
                  <a:lnTo>
                    <a:pt x="2465393" y="0"/>
                  </a:lnTo>
                  <a:lnTo>
                    <a:pt x="2465393" y="2960624"/>
                  </a:lnTo>
                  <a:lnTo>
                    <a:pt x="0" y="2960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5"/>
            <p:cNvSpPr/>
            <p:nvPr/>
          </p:nvSpPr>
          <p:spPr>
            <a:xfrm>
              <a:off x="10058400" y="1278072"/>
              <a:ext cx="1296360" cy="1482455"/>
            </a:xfrm>
            <a:custGeom>
              <a:avLst/>
              <a:gdLst/>
              <a:ahLst/>
              <a:cxnLst/>
              <a:rect l="l" t="t" r="r" b="b"/>
              <a:pathLst>
                <a:path w="2690613" h="2494932">
                  <a:moveTo>
                    <a:pt x="0" y="0"/>
                  </a:moveTo>
                  <a:lnTo>
                    <a:pt x="2690613" y="0"/>
                  </a:lnTo>
                  <a:lnTo>
                    <a:pt x="2690613" y="2494932"/>
                  </a:lnTo>
                  <a:lnTo>
                    <a:pt x="0" y="24949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p:nvPr/>
          </p:nvSpPr>
          <p:spPr>
            <a:xfrm>
              <a:off x="12050310" y="743528"/>
              <a:ext cx="1220413" cy="2016999"/>
            </a:xfrm>
            <a:custGeom>
              <a:avLst/>
              <a:gdLst/>
              <a:ahLst/>
              <a:cxnLst/>
              <a:rect l="l" t="t" r="r" b="b"/>
              <a:pathLst>
                <a:path w="1747559" h="2730561">
                  <a:moveTo>
                    <a:pt x="0" y="0"/>
                  </a:moveTo>
                  <a:lnTo>
                    <a:pt x="1747559" y="0"/>
                  </a:lnTo>
                  <a:lnTo>
                    <a:pt x="1747559" y="2730561"/>
                  </a:lnTo>
                  <a:lnTo>
                    <a:pt x="0" y="2730561"/>
                  </a:lnTo>
                  <a:lnTo>
                    <a:pt x="0" y="0"/>
                  </a:lnTo>
                  <a:close/>
                </a:path>
              </a:pathLst>
            </a:custGeom>
            <a:blipFill>
              <a:blip r:embed="rId5">
                <a:extLst>
                  <a:ext uri="{BEBA8EAE-BF5A-486C-A8C5-ECC9F3942E4B}">
                    <a14:imgProps xmlns:a14="http://schemas.microsoft.com/office/drawing/2010/main">
                      <a14:imgLayer r:embed="rId6">
                        <a14:imgEffect>
                          <a14:artisticPhotocopy trans="30000" detail="2"/>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p:nvPr/>
          </p:nvSpPr>
          <p:spPr>
            <a:xfrm>
              <a:off x="13522298" y="756228"/>
              <a:ext cx="1653426" cy="2004299"/>
            </a:xfrm>
            <a:custGeom>
              <a:avLst/>
              <a:gdLst/>
              <a:ahLst/>
              <a:cxnLst/>
              <a:rect l="l" t="t" r="r" b="b"/>
              <a:pathLst>
                <a:path w="2296583" h="2643549">
                  <a:moveTo>
                    <a:pt x="0" y="0"/>
                  </a:moveTo>
                  <a:lnTo>
                    <a:pt x="2296583" y="0"/>
                  </a:lnTo>
                  <a:lnTo>
                    <a:pt x="2296583" y="2643549"/>
                  </a:lnTo>
                  <a:lnTo>
                    <a:pt x="0" y="264354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15427299" y="1017528"/>
              <a:ext cx="1958224" cy="1740459"/>
              <a:chOff x="0" y="0"/>
              <a:chExt cx="3420441" cy="3231627"/>
            </a:xfrm>
          </p:grpSpPr>
          <p:sp>
            <p:nvSpPr>
              <p:cNvPr id="11" name="Freeform 9"/>
              <p:cNvSpPr/>
              <p:nvPr/>
            </p:nvSpPr>
            <p:spPr>
              <a:xfrm>
                <a:off x="0" y="293105"/>
                <a:ext cx="2809961" cy="2938522"/>
              </a:xfrm>
              <a:custGeom>
                <a:avLst/>
                <a:gdLst/>
                <a:ahLst/>
                <a:cxnLst/>
                <a:rect l="l" t="t" r="r" b="b"/>
                <a:pathLst>
                  <a:path w="2809961" h="2938522">
                    <a:moveTo>
                      <a:pt x="0" y="0"/>
                    </a:moveTo>
                    <a:lnTo>
                      <a:pt x="2809961" y="0"/>
                    </a:lnTo>
                    <a:lnTo>
                      <a:pt x="2809961" y="2938522"/>
                    </a:lnTo>
                    <a:lnTo>
                      <a:pt x="0" y="2938522"/>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0"/>
              <p:cNvSpPr/>
              <p:nvPr/>
            </p:nvSpPr>
            <p:spPr>
              <a:xfrm rot="-6090482">
                <a:off x="1677614" y="795421"/>
                <a:ext cx="2264695" cy="784921"/>
              </a:xfrm>
              <a:custGeom>
                <a:avLst/>
                <a:gdLst/>
                <a:ahLst/>
                <a:cxnLst/>
                <a:rect l="l" t="t" r="r" b="b"/>
                <a:pathLst>
                  <a:path w="2264695" h="784921">
                    <a:moveTo>
                      <a:pt x="0" y="0"/>
                    </a:moveTo>
                    <a:lnTo>
                      <a:pt x="2264695" y="0"/>
                    </a:lnTo>
                    <a:lnTo>
                      <a:pt x="2264695" y="784921"/>
                    </a:lnTo>
                    <a:lnTo>
                      <a:pt x="0" y="784921"/>
                    </a:lnTo>
                    <a:lnTo>
                      <a:pt x="0" y="0"/>
                    </a:lnTo>
                    <a:close/>
                  </a:path>
                </a:pathLst>
              </a:custGeom>
              <a:blipFill>
                <a:blip r:embed="rId9"/>
                <a:stretch>
                  <a:fillRect t="-3227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1"/>
            <p:cNvSpPr/>
            <p:nvPr/>
          </p:nvSpPr>
          <p:spPr>
            <a:xfrm>
              <a:off x="10603723" y="435374"/>
              <a:ext cx="455988" cy="616309"/>
            </a:xfrm>
            <a:custGeom>
              <a:avLst/>
              <a:gdLst/>
              <a:ahLst/>
              <a:cxnLst/>
              <a:rect l="l" t="t" r="r" b="b"/>
              <a:pathLst>
                <a:path w="786568" h="962655">
                  <a:moveTo>
                    <a:pt x="0" y="0"/>
                  </a:moveTo>
                  <a:lnTo>
                    <a:pt x="786568" y="0"/>
                  </a:lnTo>
                  <a:lnTo>
                    <a:pt x="786568" y="962655"/>
                  </a:lnTo>
                  <a:lnTo>
                    <a:pt x="0" y="962655"/>
                  </a:lnTo>
                  <a:lnTo>
                    <a:pt x="0" y="0"/>
                  </a:lnTo>
                  <a:close/>
                </a:path>
              </a:pathLst>
            </a:custGeom>
            <a:blipFill>
              <a:blip r:embed="rId10"/>
              <a:stretch>
                <a:fillRect b="-2950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5758136" y="3575414"/>
            <a:ext cx="11811000" cy="61863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 quản trò sẽ đưa ra một câu thơ đặc sắc. Nhưng câu thơ này sẽ được ẩn đi một vài chữ.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 đó người quản trò sẽ thả ra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chữ có khả năng và có vẻ phù hợp để điền vào chỗ ẩn của câu thơ.</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sẽ chọn 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Cuối cùng người quản trò sẽ đọc câu thơ hoàn chỉnh. Người chơi có chữ đúng sẽ chiến thắng và sẽ nhận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8024" y="261153"/>
            <a:ext cx="15428376" cy="3739347"/>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13"/>
          <p:cNvSpPr txBox="1"/>
          <p:nvPr/>
        </p:nvSpPr>
        <p:spPr>
          <a:xfrm>
            <a:off x="3911231" y="839098"/>
            <a:ext cx="11425876" cy="2708434"/>
          </a:xfrm>
          <a:prstGeom prst="rect">
            <a:avLst/>
          </a:prstGeom>
        </p:spPr>
        <p:txBody>
          <a:bodyPr wrap="square" lIns="0" tIns="0" rIns="0" bIns="0" rtlCol="0" anchor="t">
            <a:spAutoFit/>
          </a:bodyPr>
          <a:lstStyle/>
          <a:p>
            <a:pPr algn="just"/>
            <a:r>
              <a:rPr lang="vi-VN" sz="4400" dirty="0">
                <a:latin typeface="+mj-lt"/>
              </a:rPr>
              <a:t>Ngày ửng hồng sau màn sương gấm</a:t>
            </a:r>
            <a:r>
              <a:rPr lang="en-US" sz="4400" dirty="0">
                <a:latin typeface="+mj-lt"/>
              </a:rPr>
              <a:t>…….</a:t>
            </a:r>
            <a:endParaRPr lang="vi-VN" sz="4400" dirty="0">
              <a:latin typeface="+mj-lt"/>
            </a:endParaRPr>
          </a:p>
          <a:p>
            <a:pPr algn="just"/>
            <a:r>
              <a:rPr lang="vi-VN" sz="4400" dirty="0">
                <a:latin typeface="+mj-lt"/>
              </a:rPr>
              <a:t>Nắng dát vàng trên bãi cỏ non</a:t>
            </a:r>
            <a:r>
              <a:rPr lang="en-US" sz="4400" dirty="0">
                <a:latin typeface="+mj-lt"/>
              </a:rPr>
              <a:t>……</a:t>
            </a:r>
            <a:endParaRPr lang="vi-VN" sz="4400" dirty="0">
              <a:latin typeface="+mj-lt"/>
            </a:endParaRPr>
          </a:p>
          <a:p>
            <a:pPr algn="just"/>
            <a:r>
              <a:rPr lang="vi-VN" sz="4400" dirty="0">
                <a:latin typeface="+mj-lt"/>
              </a:rPr>
              <a:t>Dịp cầu xa lồng bóng nước long lanh</a:t>
            </a:r>
            <a:endParaRPr lang="vi-VN" sz="4400" dirty="0">
              <a:latin typeface="+mj-lt"/>
            </a:endParaRPr>
          </a:p>
          <a:p>
            <a:pPr algn="just"/>
            <a:r>
              <a:rPr lang="vi-VN" sz="4400" dirty="0">
                <a:latin typeface="+mj-lt"/>
              </a:rPr>
              <a:t>Đàn cò trắng giăng hàng bay phấp ph</a:t>
            </a:r>
            <a:r>
              <a:rPr lang="en-US" sz="4400" dirty="0">
                <a:latin typeface="Times New Roman" panose="02020603050405020304" pitchFamily="18" charset="0"/>
                <a:cs typeface="Times New Roman" panose="02020603050405020304" pitchFamily="18" charset="0"/>
              </a:rPr>
              <a:t>ớ</a:t>
            </a:r>
            <a:r>
              <a:rPr lang="vi-VN" sz="4400" dirty="0">
                <a:latin typeface="+mj-lt"/>
              </a:rPr>
              <a:t>i.</a:t>
            </a:r>
            <a:endParaRPr lang="vi-VN" sz="4400" dirty="0">
              <a:latin typeface="+mj-lt"/>
            </a:endParaRPr>
          </a:p>
        </p:txBody>
      </p:sp>
      <p:grpSp>
        <p:nvGrpSpPr>
          <p:cNvPr id="6" name="Group 20"/>
          <p:cNvGrpSpPr/>
          <p:nvPr/>
        </p:nvGrpSpPr>
        <p:grpSpPr>
          <a:xfrm>
            <a:off x="5638800" y="4785157"/>
            <a:ext cx="4114800" cy="1123687"/>
            <a:chOff x="0" y="0"/>
            <a:chExt cx="4133103" cy="1498250"/>
          </a:xfrm>
        </p:grpSpPr>
        <p:pic>
          <p:nvPicPr>
            <p:cNvPr id="7" name="Picture 2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p:cNvSpPr txBox="1"/>
            <p:nvPr/>
          </p:nvSpPr>
          <p:spPr>
            <a:xfrm>
              <a:off x="355384"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m</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ỏng</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xanh</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p:cNvGrpSpPr/>
          <p:nvPr/>
        </p:nvGrpSpPr>
        <p:grpSpPr>
          <a:xfrm>
            <a:off x="11925138" y="4760141"/>
            <a:ext cx="3099827" cy="1123687"/>
            <a:chOff x="0" y="0"/>
            <a:chExt cx="4133103" cy="1498250"/>
          </a:xfrm>
        </p:grpSpPr>
        <p:pic>
          <p:nvPicPr>
            <p:cNvPr id="10"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p:cNvSpPr txBox="1"/>
            <p:nvPr/>
          </p:nvSpPr>
          <p:spPr>
            <a:xfrm>
              <a:off x="355384"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l</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ạnh</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p:cNvGrpSpPr/>
          <p:nvPr/>
        </p:nvGrpSpPr>
        <p:grpSpPr>
          <a:xfrm>
            <a:off x="7383739" y="7017358"/>
            <a:ext cx="3099827" cy="1123687"/>
            <a:chOff x="0" y="0"/>
            <a:chExt cx="4133103" cy="1498250"/>
          </a:xfrm>
        </p:grpSpPr>
        <p:pic>
          <p:nvPicPr>
            <p:cNvPr id="13" name="Picture 2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p:cNvSpPr txBox="1"/>
            <p:nvPr/>
          </p:nvSpPr>
          <p:spPr>
            <a:xfrm>
              <a:off x="355384"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n</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hẹ</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xa</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p:cNvGrpSpPr/>
          <p:nvPr/>
        </p:nvGrpSpPr>
        <p:grpSpPr>
          <a:xfrm>
            <a:off x="13182253" y="7406591"/>
            <a:ext cx="3099827" cy="1123687"/>
            <a:chOff x="0" y="0"/>
            <a:chExt cx="4133103" cy="1498250"/>
          </a:xfrm>
        </p:grpSpPr>
        <p:pic>
          <p:nvPicPr>
            <p:cNvPr id="16"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p:cNvSpPr txBox="1"/>
            <p:nvPr/>
          </p:nvSpPr>
          <p:spPr>
            <a:xfrm>
              <a:off x="355384"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m</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ỏng</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p:cNvSpPr txBox="1"/>
          <p:nvPr/>
        </p:nvSpPr>
        <p:spPr>
          <a:xfrm>
            <a:off x="11481939" y="571500"/>
            <a:ext cx="2602969" cy="814518"/>
          </a:xfrm>
          <a:prstGeom prst="rect">
            <a:avLst/>
          </a:prstGeom>
        </p:spPr>
        <p:txBody>
          <a:bodyPr wrap="square"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a:solidFill>
                  <a:srgbClr val="C00000"/>
                </a:solidFill>
                <a:latin typeface="Times New Roman" panose="02020603050405020304" pitchFamily="18" charset="0"/>
                <a:cs typeface="Times New Roman" panose="02020603050405020304" pitchFamily="18" charset="0"/>
              </a:rPr>
              <a:t>m</a:t>
            </a:r>
            <a:r>
              <a:rPr kumimoji="0" lang="en-US" sz="47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ỏng</a:t>
            </a:r>
            <a:endPar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8"/>
          <p:cNvSpPr txBox="1"/>
          <p:nvPr/>
        </p:nvSpPr>
        <p:spPr>
          <a:xfrm>
            <a:off x="10229740" y="1197831"/>
            <a:ext cx="2602969" cy="814518"/>
          </a:xfrm>
          <a:prstGeom prst="rect">
            <a:avLst/>
          </a:prstGeom>
        </p:spPr>
        <p:txBody>
          <a:bodyPr wrap="square"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C00000"/>
                </a:solidFill>
                <a:latin typeface="Times New Roman" panose="02020603050405020304" pitchFamily="18" charset="0"/>
                <a:cs typeface="Times New Roman" panose="02020603050405020304" pitchFamily="18" charset="0"/>
              </a:rPr>
              <a:t>xanh</a:t>
            </a:r>
            <a:endPar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9" name="Freeform 2"/>
          <p:cNvSpPr/>
          <p:nvPr/>
        </p:nvSpPr>
        <p:spPr>
          <a:xfrm>
            <a:off x="-76200" y="4922928"/>
            <a:ext cx="4514343" cy="4745695"/>
          </a:xfrm>
          <a:custGeom>
            <a:avLst/>
            <a:gdLst/>
            <a:ahLst/>
            <a:cxnLst/>
            <a:rect l="l" t="t" r="r" b="b"/>
            <a:pathLst>
              <a:path w="3914204" h="4114800">
                <a:moveTo>
                  <a:pt x="0" y="0"/>
                </a:moveTo>
                <a:lnTo>
                  <a:pt x="3914203" y="0"/>
                </a:lnTo>
                <a:lnTo>
                  <a:pt x="39142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2720" y="261153"/>
            <a:ext cx="15473680" cy="3739347"/>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13"/>
          <p:cNvSpPr txBox="1"/>
          <p:nvPr/>
        </p:nvSpPr>
        <p:spPr>
          <a:xfrm>
            <a:off x="4444449" y="691049"/>
            <a:ext cx="10072613" cy="2708434"/>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Tiếng mẹ gọi trong hoàng hôn khói </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Cánh đồng xa cò trắng rủ nhau về</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Có con nghé trên lưng bùn ướt </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Nghe xạc xào gió thổi những cau tre.</a:t>
            </a:r>
            <a:endParaRPr lang="vi-VN" sz="4400" dirty="0">
              <a:latin typeface="Times New Roman" panose="02020603050405020304" pitchFamily="18" charset="0"/>
              <a:cs typeface="Times New Roman" panose="02020603050405020304" pitchFamily="18" charset="0"/>
            </a:endParaRPr>
          </a:p>
        </p:txBody>
      </p:sp>
      <p:grpSp>
        <p:nvGrpSpPr>
          <p:cNvPr id="6" name="Group 20"/>
          <p:cNvGrpSpPr/>
          <p:nvPr/>
        </p:nvGrpSpPr>
        <p:grpSpPr>
          <a:xfrm>
            <a:off x="944911" y="5347676"/>
            <a:ext cx="3499538" cy="1123687"/>
            <a:chOff x="0" y="0"/>
            <a:chExt cx="4133103" cy="1498250"/>
          </a:xfrm>
        </p:grpSpPr>
        <p:pic>
          <p:nvPicPr>
            <p:cNvPr id="7" name="Picture 2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s</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ẫm</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sũng</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p:cNvGrpSpPr/>
          <p:nvPr/>
        </p:nvGrpSpPr>
        <p:grpSpPr>
          <a:xfrm>
            <a:off x="5798451" y="5287488"/>
            <a:ext cx="3955149" cy="1123687"/>
            <a:chOff x="0" y="0"/>
            <a:chExt cx="4133103" cy="1498250"/>
          </a:xfrm>
        </p:grpSpPr>
        <p:pic>
          <p:nvPicPr>
            <p:cNvPr id="10"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n</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hạt</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lạnh</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p:cNvGrpSpPr/>
          <p:nvPr/>
        </p:nvGrpSpPr>
        <p:grpSpPr>
          <a:xfrm>
            <a:off x="980471" y="7267035"/>
            <a:ext cx="3108929" cy="1123687"/>
            <a:chOff x="0" y="0"/>
            <a:chExt cx="4133103" cy="1498250"/>
          </a:xfrm>
        </p:grpSpPr>
        <p:pic>
          <p:nvPicPr>
            <p:cNvPr id="13" name="Picture 2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a:solidFill>
                    <a:srgbClr val="FFFFFF"/>
                  </a:solidFill>
                  <a:latin typeface="Times New Roman" panose="02020603050405020304" pitchFamily="18" charset="0"/>
                  <a:cs typeface="Times New Roman" panose="02020603050405020304" pitchFamily="18" charset="0"/>
                </a:rPr>
                <a:t>s</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ẫm</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đẫm</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p:cNvGrpSpPr/>
          <p:nvPr/>
        </p:nvGrpSpPr>
        <p:grpSpPr>
          <a:xfrm>
            <a:off x="6125149" y="7493991"/>
            <a:ext cx="3108929" cy="1123687"/>
            <a:chOff x="0" y="0"/>
            <a:chExt cx="4133103" cy="1498250"/>
          </a:xfrm>
        </p:grpSpPr>
        <p:pic>
          <p:nvPicPr>
            <p:cNvPr id="16"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ỏa</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lạnh</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p:cNvSpPr txBox="1"/>
          <p:nvPr/>
        </p:nvSpPr>
        <p:spPr>
          <a:xfrm>
            <a:off x="11734800" y="428803"/>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a:solidFill>
                  <a:srgbClr val="C00000"/>
                </a:solidFill>
                <a:latin typeface="Times New Roman" panose="02020603050405020304" pitchFamily="18" charset="0"/>
                <a:cs typeface="Times New Roman" panose="02020603050405020304" pitchFamily="18" charset="0"/>
              </a:rPr>
              <a:t>s</a:t>
            </a:r>
            <a:r>
              <a:rPr kumimoji="0" lang="en-US" sz="47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ẫm</a:t>
            </a:r>
            <a:endPar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8"/>
          <p:cNvSpPr txBox="1"/>
          <p:nvPr/>
        </p:nvSpPr>
        <p:spPr>
          <a:xfrm>
            <a:off x="10762437" y="1762123"/>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noProof="0" dirty="0" err="1">
                <a:solidFill>
                  <a:srgbClr val="C00000"/>
                </a:solidFill>
                <a:latin typeface="Times New Roman" panose="02020603050405020304" pitchFamily="18" charset="0"/>
                <a:cs typeface="Times New Roman" panose="02020603050405020304" pitchFamily="18" charset="0"/>
              </a:rPr>
              <a:t>đẫm</a:t>
            </a:r>
            <a:endPar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reeform 3"/>
          <p:cNvSpPr/>
          <p:nvPr/>
        </p:nvSpPr>
        <p:spPr>
          <a:xfrm>
            <a:off x="10538174" y="5489418"/>
            <a:ext cx="7538377" cy="4541872"/>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8024" y="261153"/>
            <a:ext cx="15428376" cy="3739347"/>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13"/>
          <p:cNvSpPr txBox="1"/>
          <p:nvPr/>
        </p:nvSpPr>
        <p:spPr>
          <a:xfrm>
            <a:off x="4038600" y="1028700"/>
            <a:ext cx="10043122"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Chú phượng già ưỡn ngực đợi gió đông</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Bằng lăng tím hoa xếp vòng bẽn lẽn</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Mười giờ nở trên luống còn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Tán bàng xanh nhớ hẹn đợi tôi về.</a:t>
            </a:r>
            <a:endParaRPr kumimoji="0" lang="en-US" sz="4400" b="0" i="0" u="none" strike="noStrike" kern="1200" cap="none" spc="234" normalizeH="0" baseline="0" noProof="0" dirty="0">
              <a:ln>
                <a:noFill/>
              </a:ln>
              <a:solidFill>
                <a:prstClr val="black"/>
              </a:solidFill>
              <a:effectLst/>
              <a:uLnTx/>
              <a:uFillTx/>
              <a:latin typeface="Calibri" panose="020F0502020204030204"/>
              <a:ea typeface="+mn-ea"/>
              <a:cs typeface="+mn-cs"/>
            </a:endParaRPr>
          </a:p>
        </p:txBody>
      </p:sp>
      <p:grpSp>
        <p:nvGrpSpPr>
          <p:cNvPr id="6" name="Group 20"/>
          <p:cNvGrpSpPr/>
          <p:nvPr/>
        </p:nvGrpSpPr>
        <p:grpSpPr>
          <a:xfrm>
            <a:off x="7315200" y="4762738"/>
            <a:ext cx="3099827" cy="1123687"/>
            <a:chOff x="0" y="0"/>
            <a:chExt cx="4133103" cy="1498250"/>
          </a:xfrm>
        </p:grpSpPr>
        <p:pic>
          <p:nvPicPr>
            <p:cNvPr id="7" name="Picture 2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bon </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chen</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p:cNvGrpSpPr/>
          <p:nvPr/>
        </p:nvGrpSpPr>
        <p:grpSpPr>
          <a:xfrm>
            <a:off x="12168740" y="4702550"/>
            <a:ext cx="3099827" cy="1123687"/>
            <a:chOff x="0" y="0"/>
            <a:chExt cx="4133103" cy="1498250"/>
          </a:xfrm>
        </p:grpSpPr>
        <p:pic>
          <p:nvPicPr>
            <p:cNvPr id="10"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đỏ</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hoen</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p:cNvGrpSpPr/>
          <p:nvPr/>
        </p:nvGrpSpPr>
        <p:grpSpPr>
          <a:xfrm>
            <a:off x="7350760" y="6682097"/>
            <a:ext cx="3099827" cy="1123687"/>
            <a:chOff x="0" y="0"/>
            <a:chExt cx="4133103" cy="1498250"/>
          </a:xfrm>
        </p:grpSpPr>
        <p:pic>
          <p:nvPicPr>
            <p:cNvPr id="13" name="Picture 2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xen</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kẽ</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p:cNvGrpSpPr/>
          <p:nvPr/>
        </p:nvGrpSpPr>
        <p:grpSpPr>
          <a:xfrm>
            <a:off x="12310942" y="7071330"/>
            <a:ext cx="3099827" cy="1123687"/>
            <a:chOff x="0" y="0"/>
            <a:chExt cx="4133103" cy="1498250"/>
          </a:xfrm>
        </p:grpSpPr>
        <p:pic>
          <p:nvPicPr>
            <p:cNvPr id="16"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 </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thẹn</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p:cNvSpPr txBox="1"/>
          <p:nvPr/>
        </p:nvSpPr>
        <p:spPr>
          <a:xfrm>
            <a:off x="10012449" y="2028366"/>
            <a:ext cx="2565031" cy="828497"/>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e </a:t>
            </a:r>
            <a:r>
              <a:rPr kumimoji="0" lang="en-US" sz="47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thẹn</a:t>
            </a:r>
            <a:endPar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tree with red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63" y="4878388"/>
            <a:ext cx="8260047" cy="5528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8024" y="261153"/>
            <a:ext cx="15428376" cy="3739347"/>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13"/>
          <p:cNvSpPr txBox="1"/>
          <p:nvPr/>
        </p:nvSpPr>
        <p:spPr>
          <a:xfrm>
            <a:off x="4038600" y="1028700"/>
            <a:ext cx="10043122"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 cạnh mẹ con hạnh phúc nhiều thêm</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Mong buổi tối mẹ êm đềm giấc ngủ</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Yêu thương con biết bao nhiêu cho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Bao lỗi lầm chuyện cũ mẹ thứ tha</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20"/>
          <p:cNvGrpSpPr/>
          <p:nvPr/>
        </p:nvGrpSpPr>
        <p:grpSpPr>
          <a:xfrm>
            <a:off x="4419704" y="4787798"/>
            <a:ext cx="3099827" cy="1123687"/>
            <a:chOff x="0" y="0"/>
            <a:chExt cx="4133103" cy="1498250"/>
          </a:xfrm>
        </p:grpSpPr>
        <p:pic>
          <p:nvPicPr>
            <p:cNvPr id="7" name="Picture 2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cũ</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p:cNvGrpSpPr/>
          <p:nvPr/>
        </p:nvGrpSpPr>
        <p:grpSpPr>
          <a:xfrm>
            <a:off x="5969617" y="7455945"/>
            <a:ext cx="3099827" cy="1123687"/>
            <a:chOff x="-10775501" y="1965661"/>
            <a:chExt cx="4133103" cy="1498250"/>
          </a:xfrm>
        </p:grpSpPr>
        <p:pic>
          <p:nvPicPr>
            <p:cNvPr id="10"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0775501" y="1965661"/>
              <a:ext cx="4133103" cy="1498250"/>
            </a:xfrm>
            <a:prstGeom prst="rect">
              <a:avLst/>
            </a:prstGeom>
          </p:spPr>
        </p:pic>
        <p:sp>
          <p:nvSpPr>
            <p:cNvPr id="11" name="TextBox 25"/>
            <p:cNvSpPr txBox="1"/>
            <p:nvPr/>
          </p:nvSpPr>
          <p:spPr>
            <a:xfrm>
              <a:off x="-10418972" y="1977654"/>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nhiều</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p:cNvGrpSpPr/>
          <p:nvPr/>
        </p:nvGrpSpPr>
        <p:grpSpPr>
          <a:xfrm>
            <a:off x="9016958" y="4652518"/>
            <a:ext cx="3099827" cy="1123687"/>
            <a:chOff x="0" y="0"/>
            <a:chExt cx="4133103" cy="1498250"/>
          </a:xfrm>
        </p:grpSpPr>
        <p:pic>
          <p:nvPicPr>
            <p:cNvPr id="13" name="Picture 2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đủ</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p:cNvGrpSpPr/>
          <p:nvPr/>
        </p:nvGrpSpPr>
        <p:grpSpPr>
          <a:xfrm>
            <a:off x="10465827" y="7776523"/>
            <a:ext cx="3099827" cy="1123687"/>
            <a:chOff x="0" y="0"/>
            <a:chExt cx="4133103" cy="1498250"/>
          </a:xfrm>
        </p:grpSpPr>
        <p:pic>
          <p:nvPicPr>
            <p:cNvPr id="16"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nhủ</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p:cNvSpPr txBox="1"/>
          <p:nvPr/>
        </p:nvSpPr>
        <p:spPr>
          <a:xfrm>
            <a:off x="11421965" y="2057766"/>
            <a:ext cx="2565031" cy="828497"/>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đủ</a:t>
            </a:r>
            <a:endPar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person and a child hugging&#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348" y="5381832"/>
            <a:ext cx="5865948" cy="5865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2720" y="261153"/>
            <a:ext cx="15473680" cy="3739347"/>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13"/>
          <p:cNvSpPr txBox="1"/>
          <p:nvPr/>
        </p:nvSpPr>
        <p:spPr>
          <a:xfrm>
            <a:off x="4444449" y="691049"/>
            <a:ext cx="10719351" cy="2708434"/>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Con xót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mẹ hái trái bưởi đào</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Con nhạt miệng, có canh tôm nấu khế</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Khoai nướng, ngô bung, ngọt lòng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thế</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Mỗi ban mai toả khói ấm trong nhà</a:t>
            </a:r>
            <a:endParaRPr lang="vi-VN" sz="4400" dirty="0">
              <a:latin typeface="Times New Roman" panose="02020603050405020304" pitchFamily="18" charset="0"/>
              <a:cs typeface="Times New Roman" panose="02020603050405020304" pitchFamily="18" charset="0"/>
            </a:endParaRPr>
          </a:p>
        </p:txBody>
      </p:sp>
      <p:grpSp>
        <p:nvGrpSpPr>
          <p:cNvPr id="6" name="Group 20"/>
          <p:cNvGrpSpPr/>
          <p:nvPr/>
        </p:nvGrpSpPr>
        <p:grpSpPr>
          <a:xfrm>
            <a:off x="944911" y="5347676"/>
            <a:ext cx="3108929" cy="1123687"/>
            <a:chOff x="0" y="0"/>
            <a:chExt cx="4133103" cy="1498250"/>
          </a:xfrm>
        </p:grpSpPr>
        <p:pic>
          <p:nvPicPr>
            <p:cNvPr id="7" name="Picture 2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x</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p:cNvGrpSpPr/>
          <p:nvPr/>
        </p:nvGrpSpPr>
        <p:grpSpPr>
          <a:xfrm>
            <a:off x="5798451" y="5287488"/>
            <a:ext cx="3108929" cy="1123687"/>
            <a:chOff x="0" y="0"/>
            <a:chExt cx="4133103" cy="1498250"/>
          </a:xfrm>
        </p:grpSpPr>
        <p:pic>
          <p:nvPicPr>
            <p:cNvPr id="10"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l</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òng</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đến</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p:cNvGrpSpPr/>
          <p:nvPr/>
        </p:nvGrpSpPr>
        <p:grpSpPr>
          <a:xfrm>
            <a:off x="980471" y="7267035"/>
            <a:ext cx="3108929" cy="1123687"/>
            <a:chOff x="0" y="0"/>
            <a:chExt cx="4133103" cy="1498250"/>
          </a:xfrm>
        </p:grpSpPr>
        <p:pic>
          <p:nvPicPr>
            <p:cNvPr id="13" name="Picture 2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r</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uột</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như</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p:cNvGrpSpPr/>
          <p:nvPr/>
        </p:nvGrpSpPr>
        <p:grpSpPr>
          <a:xfrm>
            <a:off x="6125149" y="7493991"/>
            <a:ext cx="3108929" cy="1123687"/>
            <a:chOff x="0" y="0"/>
            <a:chExt cx="4133103" cy="1498250"/>
          </a:xfrm>
        </p:grpSpPr>
        <p:pic>
          <p:nvPicPr>
            <p:cNvPr id="16"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FFFFFF"/>
                  </a:solidFill>
                  <a:latin typeface="Times New Roman" panose="02020603050405020304" pitchFamily="18" charset="0"/>
                  <a:cs typeface="Times New Roman" panose="02020603050405020304" pitchFamily="18" charset="0"/>
                </a:rPr>
                <a:t>x</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đến</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p:cNvSpPr txBox="1"/>
          <p:nvPr/>
        </p:nvSpPr>
        <p:spPr>
          <a:xfrm>
            <a:off x="5798451" y="428803"/>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lòng</a:t>
            </a:r>
            <a:endPar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8"/>
          <p:cNvSpPr txBox="1"/>
          <p:nvPr/>
        </p:nvSpPr>
        <p:spPr>
          <a:xfrm>
            <a:off x="11811000" y="1715754"/>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lang="en-US" sz="4700" spc="234" dirty="0" err="1">
                <a:solidFill>
                  <a:srgbClr val="C00000"/>
                </a:solidFill>
                <a:latin typeface="Times New Roman" panose="02020603050405020304" pitchFamily="18" charset="0"/>
                <a:cs typeface="Times New Roman" panose="02020603050405020304" pitchFamily="18" charset="0"/>
              </a:rPr>
              <a:t>đến</a:t>
            </a:r>
            <a:endParaRPr kumimoji="0" lang="en-US" sz="47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reeform 4"/>
          <p:cNvSpPr/>
          <p:nvPr/>
        </p:nvSpPr>
        <p:spPr>
          <a:xfrm>
            <a:off x="11269827" y="5645037"/>
            <a:ext cx="5350966" cy="4641963"/>
          </a:xfrm>
          <a:custGeom>
            <a:avLst/>
            <a:gdLst/>
            <a:ahLst/>
            <a:cxnLst/>
            <a:rect l="l" t="t" r="r" b="b"/>
            <a:pathLst>
              <a:path w="5350966" h="4641963">
                <a:moveTo>
                  <a:pt x="0" y="0"/>
                </a:moveTo>
                <a:lnTo>
                  <a:pt x="5350966" y="0"/>
                </a:lnTo>
                <a:lnTo>
                  <a:pt x="5350966" y="4641963"/>
                </a:lnTo>
                <a:lnTo>
                  <a:pt x="0" y="4641963"/>
                </a:lnTo>
                <a:lnTo>
                  <a:pt x="0" y="0"/>
                </a:lnTo>
                <a:close/>
              </a:path>
            </a:pathLst>
          </a:custGeom>
          <a:blipFill>
            <a:blip r:embed="rId2"/>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2720" y="261153"/>
            <a:ext cx="15473680" cy="3739347"/>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13"/>
          <p:cNvSpPr txBox="1"/>
          <p:nvPr/>
        </p:nvSpPr>
        <p:spPr>
          <a:xfrm>
            <a:off x="4444449" y="691049"/>
            <a:ext cx="10072613"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reo 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rỉa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20"/>
          <p:cNvGrpSpPr/>
          <p:nvPr/>
        </p:nvGrpSpPr>
        <p:grpSpPr>
          <a:xfrm>
            <a:off x="944911" y="5347676"/>
            <a:ext cx="3108929" cy="1123687"/>
            <a:chOff x="0" y="0"/>
            <a:chExt cx="4133103" cy="1498250"/>
          </a:xfrm>
        </p:grpSpPr>
        <p:pic>
          <p:nvPicPr>
            <p:cNvPr id="7" name="Picture 2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p:cNvGrpSpPr/>
          <p:nvPr/>
        </p:nvGrpSpPr>
        <p:grpSpPr>
          <a:xfrm>
            <a:off x="5798451" y="5287488"/>
            <a:ext cx="3108929" cy="1123687"/>
            <a:chOff x="0" y="0"/>
            <a:chExt cx="4133103" cy="1498250"/>
          </a:xfrm>
        </p:grpSpPr>
        <p:pic>
          <p:nvPicPr>
            <p:cNvPr id="10"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hoa</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p:cNvGrpSpPr/>
          <p:nvPr/>
        </p:nvGrpSpPr>
        <p:grpSpPr>
          <a:xfrm>
            <a:off x="980471" y="7267035"/>
            <a:ext cx="3108929" cy="1123687"/>
            <a:chOff x="0" y="0"/>
            <a:chExt cx="4133103" cy="1498250"/>
          </a:xfrm>
        </p:grpSpPr>
        <p:pic>
          <p:nvPicPr>
            <p:cNvPr id="13" name="Picture 2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bóng</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p:cNvGrpSpPr/>
          <p:nvPr/>
        </p:nvGrpSpPr>
        <p:grpSpPr>
          <a:xfrm>
            <a:off x="6125149" y="7493991"/>
            <a:ext cx="3108929" cy="1123687"/>
            <a:chOff x="0" y="0"/>
            <a:chExt cx="4133103" cy="1498250"/>
          </a:xfrm>
        </p:grpSpPr>
        <p:pic>
          <p:nvPicPr>
            <p:cNvPr id="16" name="Picture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bóng</a:t>
              </a:r>
              <a:r>
                <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700"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hoa</a:t>
              </a:r>
              <a:endParaRPr kumimoji="0" lang="en-US" sz="4700"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p:cNvSpPr txBox="1"/>
          <p:nvPr/>
        </p:nvSpPr>
        <p:spPr>
          <a:xfrm>
            <a:off x="11143437" y="1790700"/>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a:t>
            </a:r>
            <a:r>
              <a:rPr kumimoji="0" lang="en-US" sz="44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ắng</a:t>
            </a:r>
            <a:endPar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8"/>
          <p:cNvSpPr txBox="1"/>
          <p:nvPr/>
        </p:nvSpPr>
        <p:spPr>
          <a:xfrm>
            <a:off x="11729662" y="2449834"/>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50"/>
              </a:lnSpc>
              <a:spcBef>
                <a:spcPts val="0"/>
              </a:spcBef>
              <a:spcAft>
                <a:spcPts val="0"/>
              </a:spcAft>
              <a:buClrTx/>
              <a:buSzTx/>
              <a:buFontTx/>
              <a:buNone/>
              <a:defRPr/>
            </a:pPr>
            <a:r>
              <a:rPr kumimoji="0" lang="en-US" sz="44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tơ</a:t>
            </a:r>
            <a:endPar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9" name="Freeform 5"/>
          <p:cNvSpPr/>
          <p:nvPr/>
        </p:nvSpPr>
        <p:spPr>
          <a:xfrm>
            <a:off x="12778791" y="4686299"/>
            <a:ext cx="4148144" cy="5318133"/>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4472</Words>
  <Application>WPS Presentation</Application>
  <PresentationFormat>Custom</PresentationFormat>
  <Paragraphs>231</Paragraphs>
  <Slides>16</Slides>
  <Notes>21</Notes>
  <HiddenSlides>0</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16</vt:i4>
      </vt:variant>
    </vt:vector>
  </HeadingPairs>
  <TitlesOfParts>
    <vt:vector size="31" baseType="lpstr">
      <vt:lpstr>Arial</vt:lpstr>
      <vt:lpstr>SimSun</vt:lpstr>
      <vt:lpstr>Wingdings</vt:lpstr>
      <vt:lpstr>Calibri</vt:lpstr>
      <vt:lpstr>#9Slide04 Spectral Bold</vt:lpstr>
      <vt:lpstr>#9Slide07 SVNBango</vt:lpstr>
      <vt:lpstr>#9Slide07 SVNGuerrilla</vt:lpstr>
      <vt:lpstr>Times New Roman</vt:lpstr>
      <vt:lpstr>Microsoft YaHei</vt:lpstr>
      <vt:lpstr>Arial Unicode MS</vt:lpstr>
      <vt:lpstr>Calibri Light</vt:lpstr>
      <vt:lpstr>3_Office Theme</vt:lpstr>
      <vt:lpstr>1_Office Theme</vt:lpstr>
      <vt:lpstr>6_Office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dc:creator/>
  <cp:lastModifiedBy>Tô Thị Kim Thoa</cp:lastModifiedBy>
  <cp:revision>214</cp:revision>
  <dcterms:created xsi:type="dcterms:W3CDTF">2006-08-16T00:00:00Z</dcterms:created>
  <dcterms:modified xsi:type="dcterms:W3CDTF">2025-03-16T09:26:47Z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800BFB4AEB1A40A5B1889D9DA55CD111_12</vt:lpwstr>
  </property>
  <property fmtid="{D5CDD505-2E9C-101B-9397-08002B2CF9AE}" pid="3" name="KSOProductBuildVer">
    <vt:lpwstr>1033-12.2.0.20326</vt:lpwstr>
  </property>
</Properties>
</file>