
<file path=[Content_Types].xml><?xml version="1.0" encoding="utf-8"?>
<Types xmlns="http://schemas.openxmlformats.org/package/2006/content-types">
  <Default Extension="emf" ContentType="image/x-emf"/>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Lst>
  <p:notesMasterIdLst>
    <p:notesMasterId r:id="rId6"/>
  </p:notesMasterIdLst>
  <p:sldIdLst>
    <p:sldId id="263" r:id="rId5"/>
    <p:sldId id="265" r:id="rId7"/>
    <p:sldId id="303" r:id="rId8"/>
    <p:sldId id="304" r:id="rId9"/>
    <p:sldId id="302" r:id="rId10"/>
    <p:sldId id="307" r:id="rId11"/>
    <p:sldId id="348" r:id="rId12"/>
    <p:sldId id="308" r:id="rId13"/>
    <p:sldId id="309" r:id="rId14"/>
    <p:sldId id="310" r:id="rId15"/>
    <p:sldId id="311" r:id="rId16"/>
    <p:sldId id="313" r:id="rId17"/>
    <p:sldId id="314" r:id="rId18"/>
    <p:sldId id="315" r:id="rId19"/>
    <p:sldId id="329" r:id="rId20"/>
    <p:sldId id="284" r:id="rId21"/>
  </p:sldIdLst>
  <p:sldSz cx="18288000" cy="10287000"/>
  <p:notesSz cx="6858000" cy="9144000"/>
  <p:embeddedFontLst>
    <p:embeddedFont>
      <p:font typeface="Calibri" panose="020F0502020204030204"/>
      <p:regular r:id="rId25"/>
      <p:bold r:id="rId26"/>
      <p:italic r:id="rId27"/>
      <p:boldItalic r:id="rId28"/>
    </p:embeddedFont>
    <p:embeddedFont>
      <p:font typeface="#9Slide05 Braxton Regular" panose="03060000000000000000" pitchFamily="66" charset="0"/>
      <p:regular r:id="rId29"/>
    </p:embeddedFont>
    <p:embeddedFont>
      <p:font typeface="Cambria" panose="02040503050406030204" pitchFamily="18" charset="0"/>
      <p:regular r:id="rId30"/>
      <p:bold r:id="rId31"/>
      <p:italic r:id="rId32"/>
      <p:boldItalic r:id="rId33"/>
    </p:embeddedFont>
    <p:embeddedFont>
      <p:font typeface="#9Slide03 IcielSamsung Sharp Bo" pitchFamily="2"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DDEB"/>
    <a:srgbClr val="B0A8CB"/>
    <a:srgbClr val="D3E5DE"/>
    <a:srgbClr val="FCDCDC"/>
    <a:srgbClr val="F8A4A4"/>
    <a:srgbClr val="A8CBBD"/>
    <a:srgbClr val="F8DF8C"/>
    <a:srgbClr val="CFAD8A"/>
    <a:srgbClr val="13538A"/>
    <a:srgbClr val="2C9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howGuides="1">
      <p:cViewPr varScale="1">
        <p:scale>
          <a:sx n="46" d="100"/>
          <a:sy n="46" d="100"/>
        </p:scale>
        <p:origin x="567"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Master" Target="slideMasters/slideMaster2.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Hình ảnh bếp lửa trong bài thơ có đặc điểm gì?</a:t>
            </a:r>
            <a:endParaRPr lang="en-US" sz="1200" b="0" i="0" kern="1200" dirty="0">
              <a:solidFill>
                <a:schemeClr val="tx1"/>
              </a:solidFill>
              <a:effectLst/>
              <a:latin typeface="+mn-lt"/>
              <a:ea typeface="+mn-ea"/>
              <a:cs typeface="+mn-cs"/>
            </a:endParaRPr>
          </a:p>
          <a:p>
            <a:r>
              <a:rPr lang="en-US" sz="1200" dirty="0" err="1"/>
              <a:t>Hình</a:t>
            </a:r>
            <a:r>
              <a:rPr lang="en-US" sz="1200" dirty="0"/>
              <a:t> </a:t>
            </a:r>
            <a:r>
              <a:rPr lang="en-US" sz="1200" dirty="0" err="1"/>
              <a:t>ảnh</a:t>
            </a:r>
            <a:r>
              <a:rPr lang="en-US" sz="1200" dirty="0"/>
              <a:t> </a:t>
            </a:r>
            <a:r>
              <a:rPr lang="en-US" sz="1200" dirty="0" err="1"/>
              <a:t>bếp</a:t>
            </a:r>
            <a:r>
              <a:rPr lang="en-US" sz="1200" dirty="0"/>
              <a:t> </a:t>
            </a:r>
            <a:r>
              <a:rPr lang="en-US" sz="1200" dirty="0" err="1"/>
              <a:t>lửa</a:t>
            </a:r>
            <a:r>
              <a:rPr lang="en-US" sz="1200" dirty="0"/>
              <a:t> </a:t>
            </a:r>
            <a:r>
              <a:rPr lang="en-US" sz="1200" dirty="0" err="1"/>
              <a:t>được</a:t>
            </a:r>
            <a:r>
              <a:rPr lang="en-US" sz="1200" dirty="0"/>
              <a:t> </a:t>
            </a:r>
            <a:r>
              <a:rPr lang="en-US" sz="1200" dirty="0" err="1"/>
              <a:t>lặp</a:t>
            </a:r>
            <a:r>
              <a:rPr lang="en-US" sz="1200" dirty="0"/>
              <a:t> </a:t>
            </a:r>
            <a:r>
              <a:rPr lang="en-US" sz="1200" dirty="0" err="1"/>
              <a:t>lại</a:t>
            </a:r>
            <a:r>
              <a:rPr lang="en-US" sz="1200" dirty="0"/>
              <a:t> </a:t>
            </a:r>
            <a:r>
              <a:rPr lang="en-US" sz="1200" dirty="0" err="1"/>
              <a:t>trực</a:t>
            </a:r>
            <a:r>
              <a:rPr lang="en-US" sz="1200" dirty="0"/>
              <a:t> </a:t>
            </a:r>
            <a:r>
              <a:rPr lang="en-US" sz="1200" dirty="0" err="1"/>
              <a:t>tiếp</a:t>
            </a:r>
            <a:r>
              <a:rPr lang="en-US" sz="1200" dirty="0"/>
              <a:t> 7 </a:t>
            </a:r>
            <a:r>
              <a:rPr lang="en-US" sz="1200" dirty="0" err="1"/>
              <a:t>lần</a:t>
            </a:r>
            <a:r>
              <a:rPr lang="en-US" sz="1200" dirty="0"/>
              <a:t> </a:t>
            </a:r>
            <a:r>
              <a:rPr lang="en-US" sz="1200" dirty="0" err="1"/>
              <a:t>trong</a:t>
            </a:r>
            <a:r>
              <a:rPr lang="en-US" sz="1200" dirty="0"/>
              <a:t> </a:t>
            </a:r>
            <a:r>
              <a:rPr lang="en-US" sz="1200" dirty="0" err="1"/>
              <a:t>bài</a:t>
            </a:r>
            <a:r>
              <a:rPr lang="en-US" sz="1200" dirty="0"/>
              <a:t> </a:t>
            </a:r>
            <a:r>
              <a:rPr lang="en-US" sz="1200" dirty="0" err="1"/>
              <a:t>thơ</a:t>
            </a:r>
            <a:r>
              <a:rPr lang="en-US" sz="1200" dirty="0"/>
              <a:t>. </a:t>
            </a:r>
            <a:r>
              <a:rPr lang="en-US" sz="1200" dirty="0" err="1"/>
              <a:t>Ngoài</a:t>
            </a:r>
            <a:r>
              <a:rPr lang="en-US" sz="1200" dirty="0"/>
              <a:t> </a:t>
            </a:r>
            <a:r>
              <a:rPr lang="en-US" sz="1200" dirty="0" err="1"/>
              <a:t>ra</a:t>
            </a:r>
            <a:r>
              <a:rPr lang="en-US" sz="1200" dirty="0"/>
              <a:t>, </a:t>
            </a:r>
            <a:r>
              <a:rPr lang="en-US" sz="1200" dirty="0" err="1"/>
              <a:t>hình</a:t>
            </a:r>
            <a:r>
              <a:rPr lang="en-US" sz="1200" dirty="0"/>
              <a:t> </a:t>
            </a:r>
            <a:r>
              <a:rPr lang="en-US" sz="1200" dirty="0" err="1"/>
              <a:t>ảnh</a:t>
            </a:r>
            <a:r>
              <a:rPr lang="en-US" sz="1200" dirty="0"/>
              <a:t> </a:t>
            </a:r>
            <a:r>
              <a:rPr lang="en-US" sz="1200" dirty="0" err="1"/>
              <a:t>bếp</a:t>
            </a:r>
            <a:r>
              <a:rPr lang="en-US" sz="1200" dirty="0"/>
              <a:t> </a:t>
            </a:r>
            <a:r>
              <a:rPr lang="en-US" sz="1200" dirty="0" err="1"/>
              <a:t>lửa</a:t>
            </a:r>
            <a:r>
              <a:rPr lang="en-US" sz="1200" dirty="0"/>
              <a:t> </a:t>
            </a:r>
            <a:r>
              <a:rPr lang="en-US" sz="1200" dirty="0" err="1"/>
              <a:t>còn</a:t>
            </a:r>
            <a:r>
              <a:rPr lang="en-US" sz="1200" dirty="0"/>
              <a:t> </a:t>
            </a:r>
            <a:r>
              <a:rPr lang="en-US" sz="1200" dirty="0" err="1"/>
              <a:t>xuất</a:t>
            </a:r>
            <a:r>
              <a:rPr lang="en-US" sz="1200" dirty="0"/>
              <a:t> </a:t>
            </a:r>
            <a:r>
              <a:rPr lang="en-US" sz="1200" dirty="0" err="1"/>
              <a:t>hiện</a:t>
            </a:r>
            <a:r>
              <a:rPr lang="en-US" sz="1200" dirty="0"/>
              <a:t> </a:t>
            </a:r>
            <a:r>
              <a:rPr lang="en-US" sz="1200" dirty="0" err="1"/>
              <a:t>gián</a:t>
            </a:r>
            <a:r>
              <a:rPr lang="en-US" sz="1200" dirty="0"/>
              <a:t> </a:t>
            </a:r>
            <a:r>
              <a:rPr lang="en-US" sz="1200" dirty="0" err="1"/>
              <a:t>tiếp</a:t>
            </a:r>
            <a:r>
              <a:rPr lang="en-US" sz="1200" dirty="0"/>
              <a:t> qua </a:t>
            </a:r>
            <a:r>
              <a:rPr lang="en-US" sz="1200" dirty="0" err="1"/>
              <a:t>hình</a:t>
            </a:r>
            <a:r>
              <a:rPr lang="en-US" sz="1200" dirty="0"/>
              <a:t> </a:t>
            </a:r>
            <a:r>
              <a:rPr lang="en-US" sz="1200" dirty="0" err="1"/>
              <a:t>ảnh</a:t>
            </a:r>
            <a:r>
              <a:rPr lang="en-US" sz="1200" dirty="0"/>
              <a:t> </a:t>
            </a:r>
            <a:r>
              <a:rPr lang="en-US" sz="1200" dirty="0" err="1"/>
              <a:t>khói</a:t>
            </a:r>
            <a:r>
              <a:rPr lang="en-US" sz="1200" dirty="0"/>
              <a:t>, </a:t>
            </a:r>
            <a:r>
              <a:rPr lang="en-US" sz="1200" dirty="0" err="1"/>
              <a:t>hành</a:t>
            </a:r>
            <a:r>
              <a:rPr lang="en-US" sz="1200" dirty="0"/>
              <a:t> </a:t>
            </a:r>
            <a:r>
              <a:rPr lang="en-US" sz="1200" dirty="0" err="1"/>
              <a:t>động</a:t>
            </a:r>
            <a:r>
              <a:rPr lang="en-US" sz="1200" dirty="0"/>
              <a:t> </a:t>
            </a:r>
            <a:r>
              <a:rPr lang="en-US" sz="1200" dirty="0" err="1"/>
              <a:t>nhóm</a:t>
            </a:r>
            <a:r>
              <a:rPr lang="en-US" sz="1200" dirty="0"/>
              <a:t> </a:t>
            </a:r>
            <a:r>
              <a:rPr lang="en-US" sz="1200" dirty="0" err="1"/>
              <a:t>lửa</a:t>
            </a:r>
            <a:r>
              <a:rPr lang="en-US" sz="1200" dirty="0"/>
              <a:t> </a:t>
            </a:r>
            <a:r>
              <a:rPr lang="en-US" sz="1200" dirty="0" err="1"/>
              <a:t>và</a:t>
            </a:r>
            <a:r>
              <a:rPr lang="en-US" sz="1200" dirty="0"/>
              <a:t> </a:t>
            </a:r>
            <a:r>
              <a:rPr lang="en-US" sz="1200" dirty="0" err="1"/>
              <a:t>hình</a:t>
            </a:r>
            <a:r>
              <a:rPr lang="en-US" sz="1200" dirty="0"/>
              <a:t> </a:t>
            </a:r>
            <a:r>
              <a:rPr lang="en-US" sz="1200" dirty="0" err="1"/>
              <a:t>ảnh</a:t>
            </a:r>
            <a:r>
              <a:rPr lang="en-US" sz="1200" dirty="0"/>
              <a:t> </a:t>
            </a:r>
            <a:r>
              <a:rPr lang="en-US" sz="1200" dirty="0" err="1"/>
              <a:t>ngọn</a:t>
            </a:r>
            <a:r>
              <a:rPr lang="en-US" sz="1200" dirty="0"/>
              <a:t> </a:t>
            </a:r>
            <a:r>
              <a:rPr lang="en-US" sz="1200" dirty="0" err="1"/>
              <a:t>lửa</a:t>
            </a:r>
            <a:r>
              <a:rPr lang="en-US" sz="1200" dirty="0"/>
              <a:t> (</a:t>
            </a:r>
            <a:r>
              <a:rPr lang="en-US" sz="1200" dirty="0" err="1"/>
              <a:t>mùi</a:t>
            </a:r>
            <a:r>
              <a:rPr lang="en-US" sz="1200" dirty="0"/>
              <a:t> </a:t>
            </a:r>
            <a:r>
              <a:rPr lang="en-US" sz="1200" dirty="0" err="1"/>
              <a:t>khói</a:t>
            </a:r>
            <a:r>
              <a:rPr lang="en-US" sz="1200" dirty="0"/>
              <a:t>, </a:t>
            </a:r>
            <a:r>
              <a:rPr lang="en-US" sz="1200" dirty="0" err="1"/>
              <a:t>khói</a:t>
            </a:r>
            <a:r>
              <a:rPr lang="en-US" sz="1200" dirty="0"/>
              <a:t> </a:t>
            </a:r>
            <a:r>
              <a:rPr lang="en-US" sz="1200" dirty="0" err="1"/>
              <a:t>hun</a:t>
            </a:r>
            <a:r>
              <a:rPr lang="en-US" sz="1200" dirty="0"/>
              <a:t> </a:t>
            </a:r>
            <a:r>
              <a:rPr lang="en-US" sz="1200" dirty="0" err="1"/>
              <a:t>nhèm</a:t>
            </a:r>
            <a:r>
              <a:rPr lang="en-US" sz="1200" dirty="0"/>
              <a:t> </a:t>
            </a:r>
            <a:r>
              <a:rPr lang="en-US" sz="1200" dirty="0" err="1"/>
              <a:t>mắt</a:t>
            </a:r>
            <a:r>
              <a:rPr lang="en-US" sz="1200" dirty="0"/>
              <a:t> </a:t>
            </a:r>
            <a:r>
              <a:rPr lang="en-US" sz="1200" dirty="0" err="1"/>
              <a:t>cháu</a:t>
            </a:r>
            <a:r>
              <a:rPr lang="en-US" sz="1200" dirty="0"/>
              <a:t>, </a:t>
            </a:r>
            <a:r>
              <a:rPr lang="en-US" sz="1200" dirty="0" err="1"/>
              <a:t>cháu</a:t>
            </a:r>
            <a:r>
              <a:rPr lang="en-US" sz="1200" dirty="0"/>
              <a:t> </a:t>
            </a:r>
            <a:r>
              <a:rPr lang="en-US" sz="1200" dirty="0" err="1"/>
              <a:t>cùng</a:t>
            </a:r>
            <a:r>
              <a:rPr lang="en-US" sz="1200" dirty="0"/>
              <a:t> </a:t>
            </a:r>
            <a:r>
              <a:rPr lang="en-US" sz="1200" dirty="0" err="1"/>
              <a:t>bà</a:t>
            </a:r>
            <a:r>
              <a:rPr lang="en-US" sz="1200" dirty="0"/>
              <a:t> </a:t>
            </a:r>
            <a:r>
              <a:rPr lang="en-US" sz="1200" dirty="0" err="1"/>
              <a:t>nhóm</a:t>
            </a:r>
            <a:r>
              <a:rPr lang="en-US" sz="1200" dirty="0"/>
              <a:t> </a:t>
            </a:r>
            <a:r>
              <a:rPr lang="en-US" sz="1200" dirty="0" err="1"/>
              <a:t>lửa</a:t>
            </a:r>
            <a:r>
              <a:rPr lang="en-US" sz="1200" dirty="0"/>
              <a:t>, </a:t>
            </a:r>
            <a:r>
              <a:rPr lang="en-US" sz="1200" dirty="0" err="1"/>
              <a:t>một</a:t>
            </a:r>
            <a:r>
              <a:rPr lang="en-US" sz="1200" dirty="0"/>
              <a:t> </a:t>
            </a:r>
            <a:r>
              <a:rPr lang="en-US" sz="1200" dirty="0" err="1"/>
              <a:t>ngọn</a:t>
            </a:r>
            <a:r>
              <a:rPr lang="en-US" sz="1200" dirty="0"/>
              <a:t> </a:t>
            </a:r>
            <a:r>
              <a:rPr lang="en-US" sz="1200" dirty="0" err="1"/>
              <a:t>lửa</a:t>
            </a:r>
            <a:r>
              <a:rPr lang="en-US" sz="1200" dirty="0"/>
              <a:t> </a:t>
            </a:r>
            <a:r>
              <a:rPr lang="en-US" sz="1200" dirty="0" err="1"/>
              <a:t>lòng</a:t>
            </a:r>
            <a:r>
              <a:rPr lang="en-US" sz="1200" dirty="0"/>
              <a:t> </a:t>
            </a:r>
            <a:r>
              <a:rPr lang="en-US" sz="1200" dirty="0" err="1"/>
              <a:t>bà</a:t>
            </a:r>
            <a:r>
              <a:rPr lang="en-US" sz="1200" dirty="0"/>
              <a:t> </a:t>
            </a:r>
            <a:r>
              <a:rPr lang="en-US" sz="1200" dirty="0" err="1"/>
              <a:t>luôn</a:t>
            </a:r>
            <a:r>
              <a:rPr lang="en-US" sz="1200" dirty="0"/>
              <a:t> ủ </a:t>
            </a:r>
            <a:r>
              <a:rPr lang="en-US" sz="1200" dirty="0" err="1"/>
              <a:t>sẵn</a:t>
            </a:r>
            <a:r>
              <a:rPr lang="en-US" sz="1200" dirty="0"/>
              <a:t>, </a:t>
            </a:r>
            <a:r>
              <a:rPr lang="en-US" sz="1200" dirty="0" err="1"/>
              <a:t>một</a:t>
            </a:r>
            <a:r>
              <a:rPr lang="en-US" sz="1200" dirty="0"/>
              <a:t> </a:t>
            </a:r>
            <a:r>
              <a:rPr lang="en-US" sz="1200" dirty="0" err="1"/>
              <a:t>ngọn</a:t>
            </a:r>
            <a:r>
              <a:rPr lang="en-US" sz="1200" dirty="0"/>
              <a:t> </a:t>
            </a:r>
            <a:r>
              <a:rPr lang="en-US" sz="1200" dirty="0" err="1"/>
              <a:t>lửa</a:t>
            </a:r>
            <a:r>
              <a:rPr lang="en-US" sz="1200" dirty="0"/>
              <a:t> </a:t>
            </a:r>
            <a:r>
              <a:rPr lang="en-US" sz="1200" dirty="0" err="1"/>
              <a:t>chứa</a:t>
            </a:r>
            <a:r>
              <a:rPr lang="en-US" sz="1200" dirty="0"/>
              <a:t> </a:t>
            </a:r>
            <a:r>
              <a:rPr lang="en-US" sz="1200" dirty="0" err="1"/>
              <a:t>niềm</a:t>
            </a:r>
            <a:r>
              <a:rPr lang="en-US" sz="1200" dirty="0"/>
              <a:t> tin </a:t>
            </a:r>
            <a:r>
              <a:rPr lang="en-US" sz="1200" dirty="0" err="1"/>
              <a:t>dai</a:t>
            </a:r>
            <a:r>
              <a:rPr lang="en-US" sz="1200" dirty="0"/>
              <a:t> </a:t>
            </a:r>
            <a:r>
              <a:rPr lang="en-US" sz="1200" dirty="0" err="1"/>
              <a:t>dẳng</a:t>
            </a:r>
            <a:r>
              <a:rPr lang="en-US" sz="1200" dirty="0"/>
              <a:t>…). </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Hãy xác định những dòng thơ trong bài có hình ảnh ẩn dụ và nêu tác dụng của các hình ảnh đó. Em thích hình ảnh nào nhất? Vì sao?</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Em thích hình ảnh: bếp lửa nhóm dậy cả những tâm tình tuổi nhỏ. Bởi vì hình ảnh bếp lửa đã gắn liền với tuổi thơ tác giả, nhắc đến bếp lửa là nhắc đến hình ảnh người bà tần tảo, giàu tình yêu thương. Nhóm dậy cả những tâm tình tuổi nhỏ là khơi dậy những kỉ niệm ngọt ngào của tuổi thơ.</a:t>
            </a:r>
            <a:endParaRPr lang="vi-VN" sz="1200" b="0" i="0" kern="1200" dirty="0">
              <a:solidFill>
                <a:schemeClr val="tx1"/>
              </a:solidFill>
              <a:effectLst/>
              <a:latin typeface="+mn-lt"/>
              <a:ea typeface="+mn-ea"/>
              <a:cs typeface="+mn-cs"/>
            </a:endParaRPr>
          </a:p>
          <a:p>
            <a:br>
              <a:rPr lang="vi-VN" dirty="0"/>
            </a:b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baseline="0" dirty="0"/>
              <a:t> BPTT </a:t>
            </a:r>
            <a:r>
              <a:rPr lang="en-US" baseline="0" dirty="0" err="1"/>
              <a:t>ẩn</a:t>
            </a:r>
            <a:r>
              <a:rPr lang="en-US" baseline="0" dirty="0"/>
              <a:t> </a:t>
            </a:r>
            <a:r>
              <a:rPr lang="en-US" baseline="0" dirty="0" err="1"/>
              <a:t>dụ</a:t>
            </a:r>
            <a:r>
              <a:rPr lang="en-US" baseline="0" dirty="0"/>
              <a:t>, </a:t>
            </a:r>
            <a:r>
              <a:rPr lang="en-US" baseline="0" dirty="0" err="1"/>
              <a:t>em</a:t>
            </a:r>
            <a:r>
              <a:rPr lang="en-US" baseline="0" dirty="0"/>
              <a:t> </a:t>
            </a:r>
            <a:r>
              <a:rPr lang="en-US" baseline="0" dirty="0" err="1"/>
              <a:t>hãy</a:t>
            </a:r>
            <a:r>
              <a:rPr lang="en-US" baseline="0" dirty="0"/>
              <a:t> </a:t>
            </a:r>
            <a:r>
              <a:rPr lang="en-US" baseline="0" dirty="0" err="1"/>
              <a:t>nêu</a:t>
            </a:r>
            <a:r>
              <a:rPr lang="en-US" baseline="0" dirty="0"/>
              <a:t> </a:t>
            </a:r>
            <a:r>
              <a:rPr lang="en-US" baseline="0" dirty="0" err="1"/>
              <a:t>một</a:t>
            </a:r>
            <a:r>
              <a:rPr lang="en-US" baseline="0" dirty="0"/>
              <a:t> </a:t>
            </a:r>
            <a:r>
              <a:rPr lang="en-US" baseline="0" dirty="0" err="1"/>
              <a:t>số</a:t>
            </a:r>
            <a:r>
              <a:rPr lang="en-US" baseline="0" dirty="0"/>
              <a:t> BPTT </a:t>
            </a:r>
            <a:r>
              <a:rPr lang="en-US" baseline="0" dirty="0" err="1"/>
              <a:t>khác</a:t>
            </a:r>
            <a:r>
              <a:rPr lang="en-US" baseline="0" dirty="0"/>
              <a:t> </a:t>
            </a:r>
            <a:r>
              <a:rPr lang="en-US" baseline="0" dirty="0" err="1"/>
              <a:t>được</a:t>
            </a:r>
            <a:r>
              <a:rPr lang="en-US" baseline="0" dirty="0"/>
              <a:t> </a:t>
            </a:r>
            <a:r>
              <a:rPr lang="en-US" baseline="0" dirty="0" err="1"/>
              <a:t>tác</a:t>
            </a:r>
            <a:r>
              <a:rPr lang="en-US" baseline="0" dirty="0"/>
              <a:t> </a:t>
            </a:r>
            <a:r>
              <a:rPr lang="en-US" baseline="0" dirty="0" err="1"/>
              <a:t>giả</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bài</a:t>
            </a:r>
            <a:r>
              <a:rPr lang="en-US" baseline="0" dirty="0"/>
              <a:t> </a:t>
            </a:r>
            <a:r>
              <a:rPr lang="en-US" baseline="0" dirty="0" err="1"/>
              <a:t>thơ</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Theo </a:t>
            </a:r>
            <a:r>
              <a:rPr lang="en-US" dirty="0" err="1"/>
              <a:t>em</a:t>
            </a:r>
            <a:r>
              <a:rPr lang="en-US" dirty="0"/>
              <a:t>, </a:t>
            </a:r>
            <a:r>
              <a:rPr lang="en-US" dirty="0" err="1"/>
              <a:t>điều</a:t>
            </a:r>
            <a:r>
              <a:rPr lang="en-US" baseline="0" dirty="0"/>
              <a:t> </a:t>
            </a:r>
            <a:r>
              <a:rPr lang="en-US" baseline="0" dirty="0" err="1"/>
              <a:t>gì</a:t>
            </a:r>
            <a:r>
              <a:rPr lang="en-US" baseline="0" dirty="0"/>
              <a:t> </a:t>
            </a:r>
            <a:r>
              <a:rPr lang="en-US" baseline="0" dirty="0" err="1"/>
              <a:t>tạo</a:t>
            </a:r>
            <a:r>
              <a:rPr lang="en-US" baseline="0" dirty="0"/>
              <a:t> </a:t>
            </a:r>
            <a:r>
              <a:rPr lang="en-US" baseline="0" dirty="0" err="1"/>
              <a:t>nên</a:t>
            </a:r>
            <a:r>
              <a:rPr lang="en-US" baseline="0" dirty="0"/>
              <a:t> </a:t>
            </a:r>
            <a:r>
              <a:rPr lang="en-US" baseline="0" dirty="0" err="1"/>
              <a:t>sức</a:t>
            </a:r>
            <a:r>
              <a:rPr lang="en-US" baseline="0" dirty="0"/>
              <a:t> </a:t>
            </a:r>
            <a:r>
              <a:rPr lang="en-US" baseline="0" dirty="0" err="1"/>
              <a:t>hấp</a:t>
            </a:r>
            <a:r>
              <a:rPr lang="en-US" baseline="0" dirty="0"/>
              <a:t> </a:t>
            </a:r>
            <a:r>
              <a:rPr lang="en-US" baseline="0" dirty="0" err="1"/>
              <a:t>dẫn</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 </a:t>
            </a:r>
            <a:r>
              <a:rPr lang="en-US" baseline="0" dirty="0" err="1"/>
              <a:t>Bếp</a:t>
            </a:r>
            <a:r>
              <a:rPr lang="en-US" baseline="0" dirty="0"/>
              <a:t> </a:t>
            </a:r>
            <a:r>
              <a:rPr lang="en-US" baseline="0" dirty="0" err="1"/>
              <a:t>lửa</a:t>
            </a:r>
            <a:r>
              <a:rPr lang="en-US" baseline="0" dirty="0"/>
              <a:t>?</a:t>
            </a:r>
            <a:endParaRPr lang="en-US" baseline="0" dirty="0"/>
          </a:p>
          <a:p>
            <a:pPr marL="0" marR="0" indent="0" algn="l" defTabSz="914400" rtl="0" eaLnBrk="1" fontAlgn="auto" latinLnBrk="0" hangingPunct="1">
              <a:lnSpc>
                <a:spcPct val="100000"/>
              </a:lnSpc>
              <a:spcBef>
                <a:spcPts val="0"/>
              </a:spcBef>
              <a:spcAft>
                <a:spcPts val="0"/>
              </a:spcAft>
              <a:buClrTx/>
              <a:buSzTx/>
              <a:buFontTx/>
              <a:buNone/>
              <a:defRPr/>
            </a:pPr>
            <a:r>
              <a:rPr lang="en-US" baseline="0" dirty="0" err="1"/>
              <a:t>Cả</a:t>
            </a:r>
            <a:r>
              <a:rPr lang="en-US" baseline="0" dirty="0"/>
              <a:t> 2 </a:t>
            </a:r>
            <a:r>
              <a:rPr lang="en-US" baseline="0" dirty="0" err="1"/>
              <a:t>khía</a:t>
            </a:r>
            <a:r>
              <a:rPr lang="en-US" baseline="0" dirty="0"/>
              <a:t> </a:t>
            </a:r>
            <a:r>
              <a:rPr lang="en-US" baseline="0" dirty="0" err="1"/>
              <a:t>cạnh</a:t>
            </a:r>
            <a:r>
              <a:rPr lang="en-US" baseline="0" dirty="0"/>
              <a:t> </a:t>
            </a:r>
            <a:r>
              <a:rPr lang="en-US" baseline="0" dirty="0" err="1"/>
              <a:t>nội</a:t>
            </a:r>
            <a:r>
              <a:rPr lang="en-US" baseline="0" dirty="0"/>
              <a:t> dung </a:t>
            </a:r>
            <a:r>
              <a:rPr lang="en-US" baseline="0" dirty="0" err="1"/>
              <a:t>và</a:t>
            </a:r>
            <a:r>
              <a:rPr lang="en-US" baseline="0" dirty="0"/>
              <a:t> </a:t>
            </a:r>
            <a:r>
              <a:rPr lang="en-US" baseline="0" dirty="0" err="1"/>
              <a:t>nghệ</a:t>
            </a:r>
            <a:r>
              <a:rPr lang="en-US" baseline="0" dirty="0"/>
              <a:t> </a:t>
            </a:r>
            <a:r>
              <a:rPr lang="en-US" baseline="0" dirty="0" err="1"/>
              <a:t>thuật</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thơ</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sáng</a:t>
            </a:r>
            <a:r>
              <a:rPr lang="en-US" dirty="0"/>
              <a:t> </a:t>
            </a:r>
            <a:r>
              <a:rPr lang="en-US" dirty="0" err="1"/>
              <a:t>tác</a:t>
            </a:r>
            <a:r>
              <a:rPr lang="en-US" dirty="0"/>
              <a:t> </a:t>
            </a:r>
            <a:r>
              <a:rPr lang="en-US" dirty="0" err="1"/>
              <a:t>năm</a:t>
            </a:r>
            <a:r>
              <a:rPr lang="en-US" dirty="0"/>
              <a:t> 1963, </a:t>
            </a:r>
            <a:r>
              <a:rPr lang="en-US" dirty="0" err="1"/>
              <a:t>khi</a:t>
            </a:r>
            <a:r>
              <a:rPr lang="en-US" dirty="0"/>
              <a:t> </a:t>
            </a:r>
            <a:r>
              <a:rPr lang="en-US" dirty="0" err="1"/>
              <a:t>tác</a:t>
            </a:r>
            <a:r>
              <a:rPr lang="en-US" dirty="0"/>
              <a:t> </a:t>
            </a:r>
            <a:r>
              <a:rPr lang="en-US" dirty="0" err="1"/>
              <a:t>giả</a:t>
            </a:r>
            <a:r>
              <a:rPr lang="en-US" dirty="0"/>
              <a:t> </a:t>
            </a:r>
            <a:r>
              <a:rPr lang="en-US" dirty="0" err="1"/>
              <a:t>đang</a:t>
            </a:r>
            <a:r>
              <a:rPr lang="en-US" dirty="0"/>
              <a:t> </a:t>
            </a:r>
            <a:r>
              <a:rPr lang="en-US" dirty="0" err="1"/>
              <a:t>là</a:t>
            </a:r>
            <a:r>
              <a:rPr lang="en-US" dirty="0"/>
              <a:t> </a:t>
            </a:r>
            <a:r>
              <a:rPr lang="en-US" dirty="0" err="1"/>
              <a:t>sinh</a:t>
            </a:r>
            <a:r>
              <a:rPr lang="en-US" dirty="0"/>
              <a:t> </a:t>
            </a:r>
            <a:r>
              <a:rPr lang="en-US" dirty="0" err="1"/>
              <a:t>viên</a:t>
            </a:r>
            <a:r>
              <a:rPr lang="en-US" dirty="0"/>
              <a:t> </a:t>
            </a:r>
            <a:r>
              <a:rPr lang="en-US" dirty="0" err="1"/>
              <a:t>học</a:t>
            </a:r>
            <a:r>
              <a:rPr lang="en-US" dirty="0"/>
              <a:t> </a:t>
            </a:r>
            <a:r>
              <a:rPr lang="en-US" dirty="0" err="1"/>
              <a:t>tập</a:t>
            </a:r>
            <a:r>
              <a:rPr lang="en-US" dirty="0"/>
              <a:t> ở </a:t>
            </a:r>
            <a:r>
              <a:rPr lang="en-US" dirty="0" err="1"/>
              <a:t>nước</a:t>
            </a:r>
            <a:r>
              <a:rPr lang="en-US" dirty="0"/>
              <a:t> </a:t>
            </a:r>
            <a:r>
              <a:rPr lang="en-US" dirty="0" err="1"/>
              <a:t>ngoài</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Kết cấu của bài thơ Bếp lửa được tổ chức theo trình tự nào? Cảm hứng chủ đạo của tác giả trong bài thơ là gì?</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bàn</a:t>
            </a:r>
            <a:r>
              <a:rPr lang="en-US" baseline="0" dirty="0"/>
              <a:t>, </a:t>
            </a:r>
            <a:r>
              <a:rPr lang="en-US" baseline="0" dirty="0" err="1"/>
              <a:t>hoàn</a:t>
            </a:r>
            <a:r>
              <a:rPr lang="en-US" baseline="0" dirty="0"/>
              <a:t> </a:t>
            </a:r>
            <a:r>
              <a:rPr lang="en-US" baseline="0" dirty="0" err="1"/>
              <a:t>thành</a:t>
            </a:r>
            <a:r>
              <a:rPr lang="en-US" baseline="0" dirty="0"/>
              <a:t> PHT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30045"/>
            <a:fld id="{7FE5A9CD-1CA5-4BB6-ABF6-C3DB2F9C09D1}" type="datetimeFigureOut">
              <a:rPr lang="en-US" sz="3200" smtClean="0">
                <a:solidFill>
                  <a:prstClr val="black"/>
                </a:solidFill>
              </a:rPr>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30045"/>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30045"/>
            <a:fld id="{E9E3A461-C528-4C33-83FA-271D1850C3B5}" type="slidenum">
              <a:rPr lang="en-US" sz="3200" smtClean="0">
                <a:solidFill>
                  <a:prstClr val="black"/>
                </a:solidFill>
              </a:rPr>
            </a:fld>
            <a:endParaRPr lang="en-US" sz="3200">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30045">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30045">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30045">
              <a:defRPr/>
            </a:pPr>
            <a:fld id="{E979D15E-7C97-46BA-A533-0FCFA23F6052}" type="slidenum">
              <a:rPr lang="en-US" sz="3200" smtClean="0">
                <a:solidFill>
                  <a:prstClr val="black"/>
                </a:solidFill>
              </a:rPr>
            </a:fld>
            <a:endParaRPr lang="en-US" sz="3200">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30045">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30045">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30045"/>
            <a:fld id="{475E0F57-EEA1-4A8B-9311-4AD2064A14C0}" type="slidenum">
              <a:rPr lang="en-US" sz="3200" smtClean="0">
                <a:solidFill>
                  <a:prstClr val="black"/>
                </a:solidFill>
              </a:rPr>
            </a:fld>
            <a:endParaRPr lang="en-US" sz="3200">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30045">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30045">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30045">
              <a:defRPr/>
            </a:pPr>
            <a:fld id="{BEF8FD80-C95D-4220-BF8B-01906B7B67AD}" type="slidenum">
              <a:rPr lang="en-US" sz="3200" smtClean="0">
                <a:solidFill>
                  <a:srgbClr val="000000"/>
                </a:solidFill>
              </a:rPr>
            </a:fld>
            <a:endParaRPr lang="en-US" sz="320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1.emf"/><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alpha val="5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FEF">
            <a:alpha val="5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1630045" rtl="0" eaLnBrk="1" latinLnBrk="0" hangingPunct="1">
        <a:spcBef>
          <a:spcPct val="0"/>
        </a:spcBef>
        <a:buNone/>
        <a:defRPr sz="7800" kern="1200">
          <a:solidFill>
            <a:schemeClr val="tx1"/>
          </a:solidFill>
          <a:latin typeface="+mj-lt"/>
          <a:ea typeface="+mj-ea"/>
          <a:cs typeface="+mj-cs"/>
        </a:defRPr>
      </a:lvl1pPr>
    </p:titleStyle>
    <p:bodyStyle>
      <a:lvl1pPr marL="611505" indent="-611505" algn="l" defTabSz="1630045"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610" indent="-509270" algn="l" defTabSz="163004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715" indent="-407670" algn="l" defTabSz="1630045"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3055" indent="-407670" algn="l" defTabSz="163004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5" indent="-407670" algn="l" defTabSz="163004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100" indent="-407670" algn="l" defTabSz="163004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9075" indent="-407670" algn="l" defTabSz="163004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670" algn="l" defTabSz="163004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485" indent="-407670" algn="l" defTabSz="163004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0045" rtl="0" eaLnBrk="1" latinLnBrk="0" hangingPunct="1">
        <a:defRPr sz="3200" kern="1200">
          <a:solidFill>
            <a:schemeClr val="tx1"/>
          </a:solidFill>
          <a:latin typeface="+mn-lt"/>
          <a:ea typeface="+mn-ea"/>
          <a:cs typeface="+mn-cs"/>
        </a:defRPr>
      </a:lvl1pPr>
      <a:lvl2pPr marL="814705" algn="l" defTabSz="1630045" rtl="0" eaLnBrk="1" latinLnBrk="0" hangingPunct="1">
        <a:defRPr sz="3200" kern="1200">
          <a:solidFill>
            <a:schemeClr val="tx1"/>
          </a:solidFill>
          <a:latin typeface="+mn-lt"/>
          <a:ea typeface="+mn-ea"/>
          <a:cs typeface="+mn-cs"/>
        </a:defRPr>
      </a:lvl2pPr>
      <a:lvl3pPr marL="1630680" algn="l" defTabSz="1630045" rtl="0" eaLnBrk="1" latinLnBrk="0" hangingPunct="1">
        <a:defRPr sz="3200" kern="1200">
          <a:solidFill>
            <a:schemeClr val="tx1"/>
          </a:solidFill>
          <a:latin typeface="+mn-lt"/>
          <a:ea typeface="+mn-ea"/>
          <a:cs typeface="+mn-cs"/>
        </a:defRPr>
      </a:lvl3pPr>
      <a:lvl4pPr marL="2445385" algn="l" defTabSz="1630045" rtl="0" eaLnBrk="1" latinLnBrk="0" hangingPunct="1">
        <a:defRPr sz="3200" kern="1200">
          <a:solidFill>
            <a:schemeClr val="tx1"/>
          </a:solidFill>
          <a:latin typeface="+mn-lt"/>
          <a:ea typeface="+mn-ea"/>
          <a:cs typeface="+mn-cs"/>
        </a:defRPr>
      </a:lvl4pPr>
      <a:lvl5pPr marL="3260725" algn="l" defTabSz="1630045" rtl="0" eaLnBrk="1" latinLnBrk="0" hangingPunct="1">
        <a:defRPr sz="3200" kern="1200">
          <a:solidFill>
            <a:schemeClr val="tx1"/>
          </a:solidFill>
          <a:latin typeface="+mn-lt"/>
          <a:ea typeface="+mn-ea"/>
          <a:cs typeface="+mn-cs"/>
        </a:defRPr>
      </a:lvl5pPr>
      <a:lvl6pPr marL="4076065" algn="l" defTabSz="1630045" rtl="0" eaLnBrk="1" latinLnBrk="0" hangingPunct="1">
        <a:defRPr sz="3200" kern="1200">
          <a:solidFill>
            <a:schemeClr val="tx1"/>
          </a:solidFill>
          <a:latin typeface="+mn-lt"/>
          <a:ea typeface="+mn-ea"/>
          <a:cs typeface="+mn-cs"/>
        </a:defRPr>
      </a:lvl6pPr>
      <a:lvl7pPr marL="4890770" algn="l" defTabSz="1630045" rtl="0" eaLnBrk="1" latinLnBrk="0" hangingPunct="1">
        <a:defRPr sz="3200" kern="1200">
          <a:solidFill>
            <a:schemeClr val="tx1"/>
          </a:solidFill>
          <a:latin typeface="+mn-lt"/>
          <a:ea typeface="+mn-ea"/>
          <a:cs typeface="+mn-cs"/>
        </a:defRPr>
      </a:lvl7pPr>
      <a:lvl8pPr marL="5706110" algn="l" defTabSz="1630045" rtl="0" eaLnBrk="1" latinLnBrk="0" hangingPunct="1">
        <a:defRPr sz="3200" kern="1200">
          <a:solidFill>
            <a:schemeClr val="tx1"/>
          </a:solidFill>
          <a:latin typeface="+mn-lt"/>
          <a:ea typeface="+mn-ea"/>
          <a:cs typeface="+mn-cs"/>
        </a:defRPr>
      </a:lvl8pPr>
      <a:lvl9pPr marL="6521450" algn="l" defTabSz="1630045"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microsoft.com/office/2007/relationships/hdphoto" Target="../media/image8.wdp"/><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microsoft.com/office/2007/relationships/hdphoto" Target="../media/image18.wdp"/><Relationship Id="rId5" Type="http://schemas.openxmlformats.org/officeDocument/2006/relationships/image" Target="../media/image24.png"/><Relationship Id="rId4" Type="http://schemas.openxmlformats.org/officeDocument/2006/relationships/image" Target="../media/image2.png"/><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microsoft.com/office/2007/relationships/hdphoto" Target="../media/image18.wdp"/><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microsoft.com/office/2007/relationships/hdphoto" Target="../media/image18.wdp"/><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rot="-1279815">
            <a:off x="16251625" y="-880342"/>
            <a:ext cx="3616776" cy="7883980"/>
          </a:xfrm>
          <a:custGeom>
            <a:avLst/>
            <a:gdLst/>
            <a:ahLst/>
            <a:cxnLst/>
            <a:rect l="l" t="t" r="r" b="b"/>
            <a:pathLst>
              <a:path w="3616776" h="7883980">
                <a:moveTo>
                  <a:pt x="0" y="0"/>
                </a:moveTo>
                <a:lnTo>
                  <a:pt x="3616776" y="0"/>
                </a:lnTo>
                <a:lnTo>
                  <a:pt x="3616776" y="7883980"/>
                </a:lnTo>
                <a:lnTo>
                  <a:pt x="0" y="7883980"/>
                </a:lnTo>
                <a:lnTo>
                  <a:pt x="0" y="0"/>
                </a:lnTo>
                <a:close/>
              </a:path>
            </a:pathLst>
          </a:custGeom>
          <a:blipFill>
            <a:blip r:embed="rId1">
              <a:alphaModFix amt="75000"/>
            </a:blip>
            <a:stretch>
              <a:fillRect/>
            </a:stretch>
          </a:blipFill>
        </p:spPr>
        <p:txBody>
          <a:bodyPr/>
          <a:lstStyle/>
          <a:p>
            <a:endParaRPr lang="en-US"/>
          </a:p>
        </p:txBody>
      </p:sp>
      <p:sp>
        <p:nvSpPr>
          <p:cNvPr id="11"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2"/>
            <a:stretch>
              <a:fillRect/>
            </a:stretch>
          </a:blipFill>
        </p:spPr>
        <p:txBody>
          <a:bodyPr/>
          <a:lstStyle/>
          <a:p>
            <a:endParaRPr lang="en-US"/>
          </a:p>
        </p:txBody>
      </p:sp>
      <p:sp>
        <p:nvSpPr>
          <p:cNvPr id="12" name="Freeform 4"/>
          <p:cNvSpPr/>
          <p:nvPr/>
        </p:nvSpPr>
        <p:spPr>
          <a:xfrm rot="4368370">
            <a:off x="-814470" y="527186"/>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3"/>
            <a:stretch>
              <a:fillRect l="-74740"/>
            </a:stretch>
          </a:blipFill>
        </p:spPr>
        <p:txBody>
          <a:bodyPr/>
          <a:lstStyle/>
          <a:p>
            <a:endParaRPr lang="en-US"/>
          </a:p>
        </p:txBody>
      </p:sp>
      <p:sp>
        <p:nvSpPr>
          <p:cNvPr id="13" name="Freeform 5"/>
          <p:cNvSpPr/>
          <p:nvPr/>
        </p:nvSpPr>
        <p:spPr>
          <a:xfrm rot="8309932" flipV="1">
            <a:off x="-674658" y="76778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4"/>
            <a:stretch>
              <a:fillRect/>
            </a:stretch>
          </a:blipFill>
        </p:spPr>
        <p:txBody>
          <a:bodyPr/>
          <a:lstStyle/>
          <a:p>
            <a:endParaRPr lang="en-US"/>
          </a:p>
        </p:txBody>
      </p:sp>
      <p:sp>
        <p:nvSpPr>
          <p:cNvPr id="2" name="Title 4"/>
          <p:cNvSpPr txBox="1"/>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9Slide05 Braxton Regular" panose="03060000000000000000" pitchFamily="66" charset="0"/>
                <a:cs typeface="Times New Roman" panose="02020603050405020304" pitchFamily="18" charset="0"/>
              </a:rPr>
              <a:t>2. Tìm hiểu chung</a:t>
            </a:r>
            <a:endParaRPr lang="en-US" sz="6000" b="1" dirty="0">
              <a:latin typeface="#9Slide05 Braxton Regular" panose="03060000000000000000" pitchFamily="66" charset="0"/>
              <a:cs typeface="Times New Roman" panose="02020603050405020304" pitchFamily="18" charset="0"/>
            </a:endParaRPr>
          </a:p>
        </p:txBody>
      </p:sp>
      <p:sp>
        <p:nvSpPr>
          <p:cNvPr id="3" name="Rectangle 2"/>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roup 13"/>
          <p:cNvGrpSpPr/>
          <p:nvPr/>
        </p:nvGrpSpPr>
        <p:grpSpPr>
          <a:xfrm>
            <a:off x="902329" y="2814718"/>
            <a:ext cx="5878857" cy="6782910"/>
            <a:chOff x="902329" y="2814718"/>
            <a:chExt cx="5878857" cy="6782910"/>
          </a:xfrm>
        </p:grpSpPr>
        <p:grpSp>
          <p:nvGrpSpPr>
            <p:cNvPr id="7" name="Group 6"/>
            <p:cNvGrpSpPr/>
            <p:nvPr/>
          </p:nvGrpSpPr>
          <p:grpSpPr>
            <a:xfrm>
              <a:off x="1219200" y="2814718"/>
              <a:ext cx="5561986" cy="6782910"/>
              <a:chOff x="1219200" y="2814718"/>
              <a:chExt cx="5561986" cy="6782910"/>
            </a:xfrm>
          </p:grpSpPr>
          <p:sp>
            <p:nvSpPr>
              <p:cNvPr id="6" name="Freeform 3"/>
              <p:cNvSpPr/>
              <p:nvPr/>
            </p:nvSpPr>
            <p:spPr>
              <a:xfrm>
                <a:off x="1219200" y="2814718"/>
                <a:ext cx="5561986" cy="678291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5"/>
                <a:stretch>
                  <a:fillRect/>
                </a:stretch>
              </a:blipFill>
            </p:spPr>
            <p:txBody>
              <a:bodyPr/>
              <a:lstStyle/>
              <a:p>
                <a:endParaRPr lang="en-US"/>
              </a:p>
            </p:txBody>
          </p:sp>
          <p:pic>
            <p:nvPicPr>
              <p:cNvPr id="1026" name="Picture 2" descr="Trang Đặng Xuân Xuyến: CHÂN DUNG HAY CHÂN TƯỚNG NHÀ THƠ BẰNG VIỆT - Tác  giả: Nhật Tuấn (Hà Nội)"/>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429" b="99143" l="571" r="97429">
                            <a14:foregroundMark x1="31143" y1="23714" x2="43714" y2="8286"/>
                            <a14:foregroundMark x1="43714" y1="8286" x2="52571" y2="7714"/>
                            <a14:foregroundMark x1="52571" y1="7714" x2="58571" y2="7714"/>
                            <a14:foregroundMark x1="7429" y1="86000" x2="86286" y2="80857"/>
                            <a14:foregroundMark x1="86286" y1="80857" x2="89429" y2="75714"/>
                            <a14:foregroundMark x1="34000" y1="62857" x2="2000" y2="79714"/>
                            <a14:foregroundMark x1="2000" y1="79714" x2="5714" y2="88286"/>
                            <a14:foregroundMark x1="5714" y1="88286" x2="52571" y2="92571"/>
                            <a14:foregroundMark x1="52571" y1="92571" x2="85429" y2="94286"/>
                            <a14:foregroundMark x1="85429" y1="94286" x2="95143" y2="81143"/>
                            <a14:foregroundMark x1="95143" y1="81143" x2="92571" y2="76000"/>
                            <a14:foregroundMark x1="857" y1="77714" x2="6000" y2="97714"/>
                            <a14:foregroundMark x1="6000" y1="97714" x2="97714" y2="95429"/>
                            <a14:foregroundMark x1="97714" y1="95429" x2="96857" y2="78571"/>
                            <a14:foregroundMark x1="1714" y1="75429" x2="571" y2="99143"/>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4610100"/>
                <a:ext cx="3505200" cy="3505200"/>
              </a:xfrm>
              <a:prstGeom prst="ellipse">
                <a:avLst/>
              </a:prstGeom>
              <a:noFill/>
              <a:extLst>
                <a:ext uri="{909E8E84-426E-40DD-AFC4-6F175D3DCCD1}">
                  <a14:hiddenFill xmlns:a14="http://schemas.microsoft.com/office/drawing/2010/main">
                    <a:solidFill>
                      <a:srgbClr val="FFFFFF"/>
                    </a:solidFill>
                  </a14:hiddenFill>
                </a:ext>
              </a:extLst>
            </p:spPr>
          </p:pic>
        </p:grpSp>
        <p:sp>
          <p:nvSpPr>
            <p:cNvPr id="4" name="Content Placeholder 2"/>
            <p:cNvSpPr txBox="1"/>
            <p:nvPr/>
          </p:nvSpPr>
          <p:spPr>
            <a:xfrm rot="16031609">
              <a:off x="-84000" y="5901229"/>
              <a:ext cx="3048000" cy="1075342"/>
            </a:xfrm>
            <a:prstGeom prst="rect">
              <a:avLst/>
            </a:prstGeom>
          </p:spPr>
          <p:txBody>
            <a:bodyPr>
              <a:prstTxWarp prst="textArchUp">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Việt</a:t>
              </a:r>
              <a:endParaRPr lang="en-US" sz="4400" b="1" dirty="0">
                <a:latin typeface="Times New Roman" panose="02020603050405020304" pitchFamily="18" charset="0"/>
                <a:cs typeface="Times New Roman" panose="02020603050405020304" pitchFamily="18" charset="0"/>
              </a:endParaRPr>
            </a:p>
          </p:txBody>
        </p:sp>
      </p:grpSp>
      <p:sp>
        <p:nvSpPr>
          <p:cNvPr id="5" name="Content Placeholder 2"/>
          <p:cNvSpPr txBox="1"/>
          <p:nvPr/>
        </p:nvSpPr>
        <p:spPr>
          <a:xfrm>
            <a:off x="5562600" y="2397609"/>
            <a:ext cx="8229600" cy="87826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1941,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ở Hà </a:t>
            </a:r>
            <a:r>
              <a:rPr lang="en-US" sz="4400" dirty="0" err="1">
                <a:latin typeface="Times New Roman" panose="02020603050405020304" pitchFamily="18" charset="0"/>
                <a:cs typeface="Times New Roman" panose="02020603050405020304" pitchFamily="18" charset="0"/>
              </a:rPr>
              <a:t>Nội</a:t>
            </a:r>
            <a:endParaRPr lang="en-US" sz="4400" dirty="0">
              <a:latin typeface="Times New Roman" panose="02020603050405020304" pitchFamily="18" charset="0"/>
              <a:cs typeface="Times New Roman" panose="02020603050405020304" pitchFamily="18" charset="0"/>
            </a:endParaRPr>
          </a:p>
        </p:txBody>
      </p:sp>
      <p:sp>
        <p:nvSpPr>
          <p:cNvPr id="8" name="Content Placeholder 2"/>
          <p:cNvSpPr txBox="1"/>
          <p:nvPr/>
        </p:nvSpPr>
        <p:spPr>
          <a:xfrm>
            <a:off x="7010400" y="5334000"/>
            <a:ext cx="10820400" cy="20573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Mỹ</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9" name="Content Placeholder 2"/>
          <p:cNvSpPr txBox="1"/>
          <p:nvPr/>
        </p:nvSpPr>
        <p:spPr>
          <a:xfrm>
            <a:off x="5638800" y="8517312"/>
            <a:ext cx="10439400" cy="126970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1143000" y="3086100"/>
            <a:ext cx="9144000" cy="1676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Content Placeholder 2"/>
          <p:cNvSpPr txBox="1"/>
          <p:nvPr/>
        </p:nvSpPr>
        <p:spPr>
          <a:xfrm>
            <a:off x="1143000" y="4111480"/>
            <a:ext cx="10966174" cy="1447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p:cNvSpPr txBox="1"/>
          <p:nvPr/>
        </p:nvSpPr>
        <p:spPr>
          <a:xfrm>
            <a:off x="1143000" y="5058679"/>
            <a:ext cx="9829800" cy="204946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22513" y="6654956"/>
            <a:ext cx="9750287"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sớm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1"/>
          <a:stretch>
            <a:fillRect/>
          </a:stretch>
        </p:blipFill>
        <p:spPr>
          <a:xfrm>
            <a:off x="12115800" y="2810083"/>
            <a:ext cx="5872163" cy="5867400"/>
          </a:xfrm>
          <a:custGeom>
            <a:avLst/>
            <a:gdLst>
              <a:gd name="connsiteX0" fmla="*/ 0 w 5872163"/>
              <a:gd name="connsiteY0" fmla="*/ 2933700 h 5867400"/>
              <a:gd name="connsiteX1" fmla="*/ 2936082 w 5872163"/>
              <a:gd name="connsiteY1" fmla="*/ 0 h 5867400"/>
              <a:gd name="connsiteX2" fmla="*/ 5872164 w 5872163"/>
              <a:gd name="connsiteY2" fmla="*/ 2933700 h 5867400"/>
              <a:gd name="connsiteX3" fmla="*/ 2936082 w 5872163"/>
              <a:gd name="connsiteY3" fmla="*/ 5867400 h 5867400"/>
              <a:gd name="connsiteX4" fmla="*/ 0 w 5872163"/>
              <a:gd name="connsiteY4" fmla="*/ 2933700 h 586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163" h="5867400" fill="none" extrusionOk="0">
                <a:moveTo>
                  <a:pt x="0" y="2933700"/>
                </a:moveTo>
                <a:cubicBezTo>
                  <a:pt x="213600" y="1391079"/>
                  <a:pt x="1251742" y="247919"/>
                  <a:pt x="2936082" y="0"/>
                </a:cubicBezTo>
                <a:cubicBezTo>
                  <a:pt x="4602524" y="-60713"/>
                  <a:pt x="6064019" y="1226023"/>
                  <a:pt x="5872164" y="2933700"/>
                </a:cubicBezTo>
                <a:cubicBezTo>
                  <a:pt x="5860725" y="4467359"/>
                  <a:pt x="4499461" y="5805495"/>
                  <a:pt x="2936082" y="5867400"/>
                </a:cubicBezTo>
                <a:cubicBezTo>
                  <a:pt x="1338221" y="5649969"/>
                  <a:pt x="84743" y="4607014"/>
                  <a:pt x="0" y="2933700"/>
                </a:cubicBezTo>
                <a:close/>
              </a:path>
              <a:path w="5872163" h="5867400" stroke="0" extrusionOk="0">
                <a:moveTo>
                  <a:pt x="0" y="2933700"/>
                </a:moveTo>
                <a:cubicBezTo>
                  <a:pt x="66766" y="1471921"/>
                  <a:pt x="1274466" y="-29871"/>
                  <a:pt x="2936082" y="0"/>
                </a:cubicBezTo>
                <a:cubicBezTo>
                  <a:pt x="4402530" y="20083"/>
                  <a:pt x="6044680" y="1288467"/>
                  <a:pt x="5872164" y="2933700"/>
                </a:cubicBezTo>
                <a:cubicBezTo>
                  <a:pt x="5895965" y="4546717"/>
                  <a:pt x="4730041" y="5712823"/>
                  <a:pt x="2936082" y="5867400"/>
                </a:cubicBezTo>
                <a:cubicBezTo>
                  <a:pt x="1182250" y="5878361"/>
                  <a:pt x="-67226" y="4789754"/>
                  <a:pt x="0" y="2933700"/>
                </a:cubicBezTo>
                <a:close/>
              </a:path>
            </a:pathLst>
          </a:custGeom>
          <a:ln>
            <a:solidFill>
              <a:schemeClr val="tx1"/>
            </a:solidFill>
          </a:ln>
        </p:spPr>
      </p:pic>
      <p:sp>
        <p:nvSpPr>
          <p:cNvPr id="10" name="Content Placeholder 2"/>
          <p:cNvSpPr txBox="1"/>
          <p:nvPr/>
        </p:nvSpPr>
        <p:spPr>
          <a:xfrm>
            <a:off x="2209800" y="8763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4400" b="1" noProof="0" dirty="0">
                <a:solidFill>
                  <a:prstClr val="black"/>
                </a:solidFill>
                <a:latin typeface="Times New Roman" panose="02020603050405020304" pitchFamily="18" charset="0"/>
                <a:cs typeface="Times New Roman" panose="02020603050405020304" pitchFamily="18" charset="0"/>
              </a:rPr>
              <a:t>a. </a:t>
            </a:r>
            <a:r>
              <a:rPr lang="en-US" sz="4400" b="1" noProof="0" dirty="0" err="1">
                <a:solidFill>
                  <a:prstClr val="black"/>
                </a:solidFill>
                <a:latin typeface="Times New Roman" panose="02020603050405020304" pitchFamily="18" charset="0"/>
                <a:cs typeface="Times New Roman" panose="02020603050405020304" pitchFamily="18" charset="0"/>
              </a:rPr>
              <a:t>Hình</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ảnh</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người</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bà</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Content Placeholder 2"/>
          <p:cNvSpPr txBox="1"/>
          <p:nvPr/>
        </p:nvSpPr>
        <p:spPr>
          <a:xfrm>
            <a:off x="1143000" y="1947400"/>
            <a:ext cx="13106400" cy="1595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2209800" y="8763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4400" b="1" dirty="0">
                <a:solidFill>
                  <a:prstClr val="black"/>
                </a:solidFill>
                <a:latin typeface="Times New Roman" panose="02020603050405020304" pitchFamily="18" charset="0"/>
                <a:cs typeface="Times New Roman" panose="02020603050405020304" pitchFamily="18" charset="0"/>
              </a:rPr>
              <a:t>b</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Hình</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ảnh</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bếp</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lửa</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rot="-10800000">
            <a:off x="-908858" y="-1321993"/>
            <a:ext cx="5114585" cy="5142635"/>
          </a:xfrm>
          <a:custGeom>
            <a:avLst/>
            <a:gdLst/>
            <a:ahLst/>
            <a:cxnLst/>
            <a:rect l="l" t="t" r="r" b="b"/>
            <a:pathLst>
              <a:path w="5114585" h="5142635">
                <a:moveTo>
                  <a:pt x="0" y="0"/>
                </a:moveTo>
                <a:lnTo>
                  <a:pt x="5114585" y="0"/>
                </a:lnTo>
                <a:lnTo>
                  <a:pt x="5114585" y="5142635"/>
                </a:lnTo>
                <a:lnTo>
                  <a:pt x="0" y="5142635"/>
                </a:lnTo>
                <a:lnTo>
                  <a:pt x="0" y="0"/>
                </a:lnTo>
                <a:close/>
              </a:path>
            </a:pathLst>
          </a:custGeom>
          <a:blipFill>
            <a:blip r:embed="rId1"/>
            <a:stretch>
              <a:fillRect/>
            </a:stretch>
          </a:blipFill>
        </p:spPr>
        <p:txBody>
          <a:bodyPr/>
          <a:lstStyle/>
          <a:p>
            <a:endParaRPr lang="en-US"/>
          </a:p>
        </p:txBody>
      </p:sp>
      <p:sp>
        <p:nvSpPr>
          <p:cNvPr id="5" name="Freeform 4"/>
          <p:cNvSpPr/>
          <p:nvPr/>
        </p:nvSpPr>
        <p:spPr>
          <a:xfrm rot="-10800000" flipV="1">
            <a:off x="884388" y="-1555083"/>
            <a:ext cx="2450438" cy="4185866"/>
          </a:xfrm>
          <a:custGeom>
            <a:avLst/>
            <a:gdLst/>
            <a:ahLst/>
            <a:cxnLst/>
            <a:rect l="l" t="t" r="r" b="b"/>
            <a:pathLst>
              <a:path w="2450438" h="4185866">
                <a:moveTo>
                  <a:pt x="0" y="4185865"/>
                </a:moveTo>
                <a:lnTo>
                  <a:pt x="2450438" y="4185865"/>
                </a:lnTo>
                <a:lnTo>
                  <a:pt x="2450438" y="0"/>
                </a:lnTo>
                <a:lnTo>
                  <a:pt x="0" y="0"/>
                </a:lnTo>
                <a:lnTo>
                  <a:pt x="0" y="4185865"/>
                </a:lnTo>
                <a:close/>
              </a:path>
            </a:pathLst>
          </a:custGeom>
          <a:blipFill>
            <a:blip r:embed="rId2"/>
            <a:stretch>
              <a:fillRect/>
            </a:stretch>
          </a:blipFill>
        </p:spPr>
        <p:txBody>
          <a:bodyPr/>
          <a:lstStyle/>
          <a:p>
            <a:endParaRPr lang="en-US"/>
          </a:p>
        </p:txBody>
      </p:sp>
      <p:sp>
        <p:nvSpPr>
          <p:cNvPr id="6" name="Freeform 5"/>
          <p:cNvSpPr/>
          <p:nvPr/>
        </p:nvSpPr>
        <p:spPr>
          <a:xfrm rot="-9955212">
            <a:off x="3334826" y="532540"/>
            <a:ext cx="2909455" cy="1433568"/>
          </a:xfrm>
          <a:custGeom>
            <a:avLst/>
            <a:gdLst/>
            <a:ahLst/>
            <a:cxnLst/>
            <a:rect l="l" t="t" r="r" b="b"/>
            <a:pathLst>
              <a:path w="2909455" h="1433568">
                <a:moveTo>
                  <a:pt x="0" y="0"/>
                </a:moveTo>
                <a:lnTo>
                  <a:pt x="2909454" y="0"/>
                </a:lnTo>
                <a:lnTo>
                  <a:pt x="2909454" y="1433568"/>
                </a:lnTo>
                <a:lnTo>
                  <a:pt x="0" y="1433568"/>
                </a:lnTo>
                <a:lnTo>
                  <a:pt x="0" y="0"/>
                </a:lnTo>
                <a:close/>
              </a:path>
            </a:pathLst>
          </a:custGeom>
          <a:blipFill>
            <a:blip r:embed="rId3"/>
            <a:stretch>
              <a:fillRect/>
            </a:stretch>
          </a:blipFill>
        </p:spPr>
        <p:txBody>
          <a:bodyPr/>
          <a:lstStyle/>
          <a:p>
            <a:endParaRPr lang="en-US"/>
          </a:p>
        </p:txBody>
      </p:sp>
      <p:sp>
        <p:nvSpPr>
          <p:cNvPr id="7" name="Freeform 9"/>
          <p:cNvSpPr/>
          <p:nvPr/>
        </p:nvSpPr>
        <p:spPr>
          <a:xfrm rot="-1277720">
            <a:off x="16707967" y="-1858099"/>
            <a:ext cx="3637262" cy="7928637"/>
          </a:xfrm>
          <a:custGeom>
            <a:avLst/>
            <a:gdLst/>
            <a:ahLst/>
            <a:cxnLst/>
            <a:rect l="l" t="t" r="r" b="b"/>
            <a:pathLst>
              <a:path w="3637262" h="7928637">
                <a:moveTo>
                  <a:pt x="0" y="0"/>
                </a:moveTo>
                <a:lnTo>
                  <a:pt x="3637262" y="0"/>
                </a:lnTo>
                <a:lnTo>
                  <a:pt x="3637262" y="7928637"/>
                </a:lnTo>
                <a:lnTo>
                  <a:pt x="0" y="7928637"/>
                </a:lnTo>
                <a:lnTo>
                  <a:pt x="0" y="0"/>
                </a:lnTo>
                <a:close/>
              </a:path>
            </a:pathLst>
          </a:custGeom>
          <a:blipFill>
            <a:blip r:embed="rId4">
              <a:alphaModFix amt="75000"/>
            </a:blip>
            <a:stretch>
              <a:fillRect/>
            </a:stretch>
          </a:blipFill>
        </p:spPr>
        <p:txBody>
          <a:bodyPr/>
          <a:lstStyle/>
          <a:p>
            <a:endParaRPr lang="en-US"/>
          </a:p>
        </p:txBody>
      </p:sp>
      <p:sp>
        <p:nvSpPr>
          <p:cNvPr id="8" name="Freeform 5"/>
          <p:cNvSpPr/>
          <p:nvPr/>
        </p:nvSpPr>
        <p:spPr>
          <a:xfrm>
            <a:off x="-609600" y="2324100"/>
            <a:ext cx="7772400" cy="7175076"/>
          </a:xfrm>
          <a:custGeom>
            <a:avLst/>
            <a:gdLst/>
            <a:ahLst/>
            <a:cxnLst/>
            <a:rect l="l" t="t" r="r" b="b"/>
            <a:pathLst>
              <a:path w="4993890" h="9828159">
                <a:moveTo>
                  <a:pt x="0" y="0"/>
                </a:moveTo>
                <a:lnTo>
                  <a:pt x="4993890" y="0"/>
                </a:lnTo>
                <a:lnTo>
                  <a:pt x="4993890" y="9828159"/>
                </a:lnTo>
                <a:lnTo>
                  <a:pt x="0" y="9828159"/>
                </a:lnTo>
                <a:lnTo>
                  <a:pt x="0" y="0"/>
                </a:lnTo>
                <a:close/>
              </a:path>
            </a:pathLst>
          </a:custGeom>
          <a:blipFill>
            <a:blip r:embed="rId5">
              <a:extLst>
                <a:ext uri="{BEBA8EAE-BF5A-486C-A8C5-ECC9F3942E4B}">
                  <a14:imgProps xmlns:a14="http://schemas.microsoft.com/office/drawing/2010/main">
                    <a14:imgLayer r:embed="rId6">
                      <a14:imgEffect>
                        <a14:backgroundRemoval t="57193" b="95244" l="9589" r="89726">
                          <a14:foregroundMark x1="40653" y1="57416" x2="42466" y2="57193"/>
                          <a14:foregroundMark x1="34932" y1="58121" x2="36169" y2="57969"/>
                          <a14:backgroundMark x1="20776" y1="58237" x2="25342" y2="56845"/>
                          <a14:backgroundMark x1="36530" y1="57541" x2="43379" y2="54176"/>
                          <a14:backgroundMark x1="89269" y1="58701" x2="85160" y2="56032"/>
                        </a14:backgroundRemoval>
                      </a14:imgEffect>
                    </a14:imgLayer>
                  </a14:imgProps>
                </a:ext>
              </a:extLst>
            </a:blip>
            <a:stretch>
              <a:fillRect t="-113188"/>
            </a:stretch>
          </a:blipFill>
        </p:spPr>
        <p:txBody>
          <a:bodyPr/>
          <a:lstStyle/>
          <a:p>
            <a:endParaRPr lang="en-US"/>
          </a:p>
        </p:txBody>
      </p:sp>
      <p:sp>
        <p:nvSpPr>
          <p:cNvPr id="9" name="Content Placeholder 2"/>
          <p:cNvSpPr txBox="1"/>
          <p:nvPr/>
        </p:nvSpPr>
        <p:spPr>
          <a:xfrm>
            <a:off x="7238998" y="2019300"/>
            <a:ext cx="996276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800" noProof="0" dirty="0" err="1">
                <a:solidFill>
                  <a:prstClr val="black"/>
                </a:solidFill>
                <a:latin typeface="Times New Roman" panose="02020603050405020304" pitchFamily="18" charset="0"/>
                <a:cs typeface="Times New Roman" panose="02020603050405020304" pitchFamily="18" charset="0"/>
              </a:rPr>
              <a:t>Được</a:t>
            </a:r>
            <a:r>
              <a:rPr lang="en-US" sz="4800" noProof="0" dirty="0">
                <a:solidFill>
                  <a:prstClr val="black"/>
                </a:solidFill>
                <a:latin typeface="Times New Roman" panose="02020603050405020304" pitchFamily="18" charset="0"/>
                <a:cs typeface="Times New Roman" panose="02020603050405020304" pitchFamily="18" charset="0"/>
              </a:rPr>
              <a:t> </a:t>
            </a:r>
            <a:r>
              <a:rPr lang="en-US" sz="4800" noProof="0" dirty="0" err="1">
                <a:solidFill>
                  <a:prstClr val="black"/>
                </a:solidFill>
                <a:latin typeface="Times New Roman" panose="02020603050405020304" pitchFamily="18" charset="0"/>
                <a:cs typeface="Times New Roman" panose="02020603050405020304" pitchFamily="18" charset="0"/>
              </a:rPr>
              <a:t>nhắc</a:t>
            </a:r>
            <a:r>
              <a:rPr lang="en-US" sz="4800" noProof="0" dirty="0">
                <a:solidFill>
                  <a:prstClr val="black"/>
                </a:solidFill>
                <a:latin typeface="Times New Roman" panose="02020603050405020304" pitchFamily="18" charset="0"/>
                <a:cs typeface="Times New Roman" panose="02020603050405020304" pitchFamily="18" charset="0"/>
              </a:rPr>
              <a:t> </a:t>
            </a:r>
            <a:r>
              <a:rPr lang="en-US" sz="4800" noProof="0" dirty="0" err="1">
                <a:solidFill>
                  <a:prstClr val="black"/>
                </a:solidFill>
                <a:latin typeface="Times New Roman" panose="02020603050405020304" pitchFamily="18" charset="0"/>
                <a:cs typeface="Times New Roman" panose="02020603050405020304" pitchFamily="18" charset="0"/>
              </a:rPr>
              <a:t>tới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Content Placeholder 2"/>
          <p:cNvSpPr txBox="1"/>
          <p:nvPr/>
        </p:nvSpPr>
        <p:spPr>
          <a:xfrm>
            <a:off x="7238998" y="3256722"/>
            <a:ext cx="10430459" cy="58491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m</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mang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niệm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tuổi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cháu</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r>
              <a:rPr lang="en-US" sz="4400" baseline="0" dirty="0" err="1">
                <a:solidFill>
                  <a:prstClr val="black"/>
                </a:solidFill>
                <a:latin typeface="Times New Roman" panose="02020603050405020304" pitchFamily="18" charset="0"/>
                <a:cs typeface="Times New Roman" panose="02020603050405020304" pitchFamily="18" charset="0"/>
              </a:rPr>
              <a:t>Bếp</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lửa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ấm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endPar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Nhóm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nhóm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niềm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vui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hi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vọng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Freeform 4"/>
          <p:cNvSpPr/>
          <p:nvPr/>
        </p:nvSpPr>
        <p:spPr>
          <a:xfrm rot="-10800000" flipV="1">
            <a:off x="884389" y="-1555083"/>
            <a:ext cx="2450438" cy="4185866"/>
          </a:xfrm>
          <a:custGeom>
            <a:avLst/>
            <a:gdLst/>
            <a:ahLst/>
            <a:cxnLst/>
            <a:rect l="l" t="t" r="r" b="b"/>
            <a:pathLst>
              <a:path w="2450438" h="4185866">
                <a:moveTo>
                  <a:pt x="0" y="4185865"/>
                </a:moveTo>
                <a:lnTo>
                  <a:pt x="2450438" y="4185865"/>
                </a:lnTo>
                <a:lnTo>
                  <a:pt x="2450438" y="0"/>
                </a:lnTo>
                <a:lnTo>
                  <a:pt x="0" y="0"/>
                </a:lnTo>
                <a:lnTo>
                  <a:pt x="0" y="4185865"/>
                </a:lnTo>
                <a:close/>
              </a:path>
            </a:pathLst>
          </a:custGeom>
          <a:blipFill>
            <a:blip r:embed="rId2"/>
            <a:stretch>
              <a:fillRect/>
            </a:stretch>
          </a:blipFill>
        </p:spPr>
        <p:txBody>
          <a:bodyPr/>
          <a:lstStyle/>
          <a:p>
            <a:endParaRPr lang="en-US"/>
          </a:p>
        </p:txBody>
      </p:sp>
      <p:sp>
        <p:nvSpPr>
          <p:cNvPr id="11" name="Freeform 9"/>
          <p:cNvSpPr/>
          <p:nvPr/>
        </p:nvSpPr>
        <p:spPr>
          <a:xfrm rot="-1277720">
            <a:off x="16707968" y="-1858099"/>
            <a:ext cx="3637262" cy="7928637"/>
          </a:xfrm>
          <a:custGeom>
            <a:avLst/>
            <a:gdLst/>
            <a:ahLst/>
            <a:cxnLst/>
            <a:rect l="l" t="t" r="r" b="b"/>
            <a:pathLst>
              <a:path w="3637262" h="7928637">
                <a:moveTo>
                  <a:pt x="0" y="0"/>
                </a:moveTo>
                <a:lnTo>
                  <a:pt x="3637262" y="0"/>
                </a:lnTo>
                <a:lnTo>
                  <a:pt x="3637262" y="7928637"/>
                </a:lnTo>
                <a:lnTo>
                  <a:pt x="0" y="7928637"/>
                </a:lnTo>
                <a:lnTo>
                  <a:pt x="0" y="0"/>
                </a:lnTo>
                <a:close/>
              </a:path>
            </a:pathLst>
          </a:custGeom>
          <a:blipFill>
            <a:blip r:embed="rId4">
              <a:alphaModFix amt="75000"/>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p:nvPr/>
        </p:nvSpPr>
        <p:spPr>
          <a:xfrm>
            <a:off x="838199" y="1409700"/>
            <a:ext cx="16916401"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nhắc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bếp</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lửa</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cháu</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nhớ</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ngược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p:cNvSpPr txBox="1"/>
          <p:nvPr/>
        </p:nvSpPr>
        <p:spPr>
          <a:xfrm>
            <a:off x="838199" y="3238500"/>
            <a:ext cx="12115802" cy="6477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algn="just" defTabSz="914400" rtl="0" eaLnBrk="1" fontAlgn="auto" latinLnBrk="0" hangingPunct="1">
              <a:lnSpc>
                <a:spcPct val="100000"/>
              </a:lnSpc>
              <a:spcBef>
                <a:spcPct val="20000"/>
              </a:spcBef>
              <a:spcAft>
                <a:spcPts val="0"/>
              </a:spcAft>
              <a:buClrTx/>
              <a:buSzTx/>
              <a:buFontTx/>
              <a:buChar char="-"/>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lửa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khổ</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ct val="20000"/>
              </a:spcBef>
              <a:spcAft>
                <a:spcPts val="0"/>
              </a:spcAft>
              <a:buClrTx/>
              <a:buSzTx/>
              <a:buFontTx/>
              <a:buChar char="-"/>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just" defTabSz="914400" rtl="0" eaLnBrk="1" fontAlgn="auto" latinLnBrk="0" hangingPunct="1">
              <a:lnSpc>
                <a:spcPct val="100000"/>
              </a:lnSpc>
              <a:spcBef>
                <a:spcPct val="20000"/>
              </a:spcBef>
              <a:spcAft>
                <a:spcPts val="0"/>
              </a:spcAft>
              <a:buClrTx/>
              <a:buSzTx/>
              <a:buFontTx/>
              <a:buChar char="-"/>
              <a:defRPr/>
            </a:pPr>
            <a:r>
              <a:rPr lang="en-US" sz="4400" baseline="0" dirty="0" err="1">
                <a:solidFill>
                  <a:prstClr val="black"/>
                </a:solidFill>
                <a:latin typeface="Times New Roman" panose="02020603050405020304" pitchFamily="18" charset="0"/>
                <a:cs typeface="Times New Roman" panose="02020603050405020304" pitchFamily="18" charset="0"/>
              </a:rPr>
              <a:t>Bếp</a:t>
            </a: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lửa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ct val="20000"/>
              </a:spcBef>
              <a:spcAft>
                <a:spcPts val="0"/>
              </a:spcAft>
              <a:buClrTx/>
              <a:buSzTx/>
              <a:buFontTx/>
              <a:buChar char="-"/>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b="1"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Bếp</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lửa</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nhắc</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kỉ</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2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cháu</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3"/>
          <p:cNvSpPr/>
          <p:nvPr/>
        </p:nvSpPr>
        <p:spPr>
          <a:xfrm>
            <a:off x="13624088" y="3695700"/>
            <a:ext cx="4662663" cy="41148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r:embed="rId1"/>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2209800" y="8763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4400" b="1" dirty="0">
                <a:solidFill>
                  <a:prstClr val="black"/>
                </a:solidFill>
                <a:latin typeface="Times New Roman" panose="02020603050405020304" pitchFamily="18" charset="0"/>
                <a:cs typeface="Times New Roman" panose="02020603050405020304" pitchFamily="18" charset="0"/>
              </a:rPr>
              <a:t>c. </a:t>
            </a:r>
            <a:r>
              <a:rPr lang="en-US" sz="4400" b="1" dirty="0" err="1">
                <a:solidFill>
                  <a:prstClr val="black"/>
                </a:solidFill>
                <a:latin typeface="Times New Roman" panose="02020603050405020304" pitchFamily="18" charset="0"/>
                <a:cs typeface="Times New Roman" panose="02020603050405020304" pitchFamily="18" charset="0"/>
              </a:rPr>
              <a:t>Biện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pháp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từ</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rotWithShape="1">
          <a:blip r:embed="rId1"/>
          <a:srcRect t="10006"/>
          <a:stretch>
            <a:fillRect/>
          </a:stretch>
        </p:blipFill>
        <p:spPr>
          <a:xfrm>
            <a:off x="1219200" y="1790700"/>
            <a:ext cx="15805423" cy="8001000"/>
          </a:xfrm>
          <a:prstGeom prst="rect">
            <a:avLst/>
          </a:prstGeom>
        </p:spPr>
      </p:pic>
      <p:sp>
        <p:nvSpPr>
          <p:cNvPr id="7" name="Rounded Rectangle 6"/>
          <p:cNvSpPr/>
          <p:nvPr/>
        </p:nvSpPr>
        <p:spPr>
          <a:xfrm>
            <a:off x="1524000" y="2781300"/>
            <a:ext cx="4419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353800" y="1943100"/>
            <a:ext cx="4419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477000" y="7353300"/>
            <a:ext cx="4419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400800" y="7886700"/>
            <a:ext cx="4904282"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372538" y="3619500"/>
            <a:ext cx="5467662"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506199" y="4457700"/>
            <a:ext cx="4653197" cy="4890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p:nvPr/>
        </p:nvSpPr>
        <p:spPr>
          <a:xfrm>
            <a:off x="2209800" y="8763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4400" b="1" dirty="0">
                <a:solidFill>
                  <a:prstClr val="black"/>
                </a:solidFill>
                <a:latin typeface="Times New Roman" panose="02020603050405020304" pitchFamily="18" charset="0"/>
                <a:cs typeface="Times New Roman" panose="02020603050405020304" pitchFamily="18" charset="0"/>
              </a:rPr>
              <a:t>c. </a:t>
            </a:r>
            <a:r>
              <a:rPr lang="en-US" sz="4400" b="1" dirty="0" err="1">
                <a:solidFill>
                  <a:prstClr val="black"/>
                </a:solidFill>
                <a:latin typeface="Times New Roman" panose="02020603050405020304" pitchFamily="18" charset="0"/>
                <a:cs typeface="Times New Roman" panose="02020603050405020304" pitchFamily="18" charset="0"/>
              </a:rPr>
              <a:t>Biện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pháp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từ</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p:cNvSpPr txBox="1"/>
          <p:nvPr/>
        </p:nvSpPr>
        <p:spPr>
          <a:xfrm>
            <a:off x="838200" y="2400300"/>
            <a:ext cx="10591800" cy="6477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None/>
              <a:defRPr/>
            </a:pP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Ẩn</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dụ</a:t>
            </a:r>
            <a:r>
              <a:rPr lang="en-US" sz="4400" b="1" noProof="0" dirty="0">
                <a:solidFill>
                  <a:prstClr val="black"/>
                </a:solidFill>
                <a:latin typeface="Times New Roman" panose="02020603050405020304" pitchFamily="18" charset="0"/>
                <a:cs typeface="Times New Roman" panose="02020603050405020304" pitchFamily="18" charset="0"/>
              </a:rPr>
              <a:t>:</a:t>
            </a:r>
            <a:endParaRPr lang="en-US" sz="4400" b="1"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i="1"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baseline="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mấy</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nắng</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mưa</a:t>
            </a:r>
            <a:endPar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i="1" baseline="0" noProof="0" dirty="0">
                <a:solidFill>
                  <a:prstClr val="black"/>
                </a:solidFill>
                <a:latin typeface="Times New Roman" panose="02020603050405020304" pitchFamily="18" charset="0"/>
                <a:cs typeface="Times New Roman" panose="02020603050405020304" pitchFamily="18" charset="0"/>
              </a:rPr>
              <a:t>+</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Lận</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đận</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đời</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bà</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biết</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mấy</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nắng</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mưa</a:t>
            </a:r>
            <a:endParaRPr lang="en-US" sz="4400" i="1"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i="1"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ngọn</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lửa</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luôn</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ủ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sẵn</a:t>
            </a:r>
            <a:endPar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i="1" baseline="0" noProof="0" dirty="0">
                <a:solidFill>
                  <a:prstClr val="black"/>
                </a:solidFill>
                <a:latin typeface="Times New Roman" panose="02020603050405020304" pitchFamily="18" charset="0"/>
                <a:cs typeface="Times New Roman" panose="02020603050405020304" pitchFamily="18" charset="0"/>
              </a:rPr>
              <a:t>+</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Một</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ngọn</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lửa</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chứa</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niềm</a:t>
            </a:r>
            <a:r>
              <a:rPr lang="en-US" sz="4400" i="1" noProof="0" dirty="0">
                <a:solidFill>
                  <a:prstClr val="black"/>
                </a:solidFill>
                <a:latin typeface="Times New Roman" panose="02020603050405020304" pitchFamily="18" charset="0"/>
                <a:cs typeface="Times New Roman" panose="02020603050405020304" pitchFamily="18" charset="0"/>
              </a:rPr>
              <a:t> tin </a:t>
            </a:r>
            <a:r>
              <a:rPr lang="en-US" sz="4400" i="1" noProof="0" dirty="0" err="1">
                <a:solidFill>
                  <a:prstClr val="black"/>
                </a:solidFill>
                <a:latin typeface="Times New Roman" panose="02020603050405020304" pitchFamily="18" charset="0"/>
                <a:cs typeface="Times New Roman" panose="02020603050405020304" pitchFamily="18" charset="0"/>
              </a:rPr>
              <a:t>dai</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dẳng</a:t>
            </a:r>
            <a:endParaRPr lang="en-US" sz="4400" i="1"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i="1"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khoai</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sắn</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ngọt</a:t>
            </a:r>
            <a:r>
              <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bùi</a:t>
            </a:r>
            <a:endParaRPr kumimoji="0" lang="en-US" sz="4400" i="1"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i="1" baseline="0" noProof="0" dirty="0">
                <a:solidFill>
                  <a:prstClr val="black"/>
                </a:solidFill>
                <a:latin typeface="Times New Roman" panose="02020603050405020304" pitchFamily="18" charset="0"/>
                <a:cs typeface="Times New Roman" panose="02020603050405020304" pitchFamily="18" charset="0"/>
              </a:rPr>
              <a:t>+</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Nhóm</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dậy</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cả</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những</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tâm</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tình</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tuổi</a:t>
            </a:r>
            <a:r>
              <a:rPr lang="en-US" sz="4400" i="1" noProof="0" dirty="0">
                <a:solidFill>
                  <a:prstClr val="black"/>
                </a:solidFill>
                <a:latin typeface="Times New Roman" panose="02020603050405020304" pitchFamily="18" charset="0"/>
                <a:cs typeface="Times New Roman" panose="02020603050405020304" pitchFamily="18" charset="0"/>
              </a:rPr>
              <a:t> </a:t>
            </a:r>
            <a:r>
              <a:rPr lang="en-US" sz="4400" i="1" noProof="0" dirty="0" err="1">
                <a:solidFill>
                  <a:prstClr val="black"/>
                </a:solidFill>
                <a:latin typeface="Times New Roman" panose="02020603050405020304" pitchFamily="18" charset="0"/>
                <a:cs typeface="Times New Roman" panose="02020603050405020304" pitchFamily="18" charset="0"/>
              </a:rPr>
              <a:t>nhỏ</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ight Brace 6"/>
          <p:cNvSpPr/>
          <p:nvPr/>
        </p:nvSpPr>
        <p:spPr>
          <a:xfrm>
            <a:off x="11125200" y="3009900"/>
            <a:ext cx="1066800" cy="5257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2208239" y="2628900"/>
            <a:ext cx="5562600" cy="2123658"/>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vả</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toan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lặng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p>
        </p:txBody>
      </p:sp>
      <p:sp>
        <p:nvSpPr>
          <p:cNvPr id="10" name="Rectangle 9"/>
          <p:cNvSpPr/>
          <p:nvPr/>
        </p:nvSpPr>
        <p:spPr>
          <a:xfrm>
            <a:off x="12208239" y="4999844"/>
            <a:ext cx="5562600" cy="4154984"/>
          </a:xfrm>
          <a:prstGeom prst="rect">
            <a:avLst/>
          </a:prstGeom>
        </p:spPr>
        <p:txBody>
          <a:bodyPr wrap="square">
            <a:spAutoFit/>
          </a:bodyPr>
          <a:lstStyle/>
          <a:p>
            <a:pPr algn="just" defTabSz="1371600">
              <a:spcBef>
                <a:spcPts val="600"/>
              </a:spcBef>
              <a:spcAft>
                <a:spcPts val="1200"/>
              </a:spcAft>
            </a:pPr>
            <a:r>
              <a:rPr lang="en-GB"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GB"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b="1" dirty="0" err="1">
                <a:solidFill>
                  <a:prstClr val="black"/>
                </a:solidFill>
                <a:latin typeface="Times New Roman" panose="02020603050405020304" pitchFamily="18" charset="0"/>
                <a:cs typeface="Times New Roman" panose="02020603050405020304" pitchFamily="18" charset="0"/>
              </a:rPr>
              <a:t>yêu</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thương</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niềm</a:t>
            </a:r>
            <a:r>
              <a:rPr lang="en-GB" sz="4400" b="1" dirty="0">
                <a:solidFill>
                  <a:prstClr val="black"/>
                </a:solidFill>
                <a:latin typeface="Times New Roman" panose="02020603050405020304" pitchFamily="18" charset="0"/>
                <a:cs typeface="Times New Roman" panose="02020603050405020304" pitchFamily="18" charset="0"/>
              </a:rPr>
              <a:t> tin, </a:t>
            </a:r>
            <a:r>
              <a:rPr lang="en-GB" sz="4400" b="1" dirty="0" err="1">
                <a:solidFill>
                  <a:prstClr val="black"/>
                </a:solidFill>
                <a:latin typeface="Times New Roman" panose="02020603050405020304" pitchFamily="18" charset="0"/>
                <a:cs typeface="Times New Roman" panose="02020603050405020304" pitchFamily="18" charset="0"/>
              </a:rPr>
              <a:t>của</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những</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giá</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trị</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tốt</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đẹp</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trong</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cuộc</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sống</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mà</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bà</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đã</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gieo</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mầm</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trong</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lòng</a:t>
            </a:r>
            <a:r>
              <a:rPr lang="en-GB" sz="4400" b="1" dirty="0">
                <a:solidFill>
                  <a:prstClr val="black"/>
                </a:solidFill>
                <a:latin typeface="Times New Roman" panose="02020603050405020304" pitchFamily="18" charset="0"/>
                <a:cs typeface="Times New Roman" panose="02020603050405020304" pitchFamily="18" charset="0"/>
              </a:rPr>
              <a:t> </a:t>
            </a:r>
            <a:r>
              <a:rPr lang="en-GB" sz="4400" b="1" dirty="0" err="1">
                <a:solidFill>
                  <a:prstClr val="black"/>
                </a:solidFill>
                <a:latin typeface="Times New Roman" panose="02020603050405020304" pitchFamily="18" charset="0"/>
                <a:cs typeface="Times New Roman" panose="02020603050405020304" pitchFamily="18" charset="0"/>
              </a:rPr>
              <a:t>cháu</a:t>
            </a:r>
            <a:r>
              <a:rPr lang="en-GB" sz="4400" b="1" dirty="0">
                <a:solidFill>
                  <a:prstClr val="black"/>
                </a:solidFill>
                <a:latin typeface="Times New Roman" panose="02020603050405020304" pitchFamily="18" charset="0"/>
                <a:cs typeface="Times New Roman" panose="02020603050405020304" pitchFamily="18" charset="0"/>
              </a:rPr>
              <a:t>.</a:t>
            </a:r>
            <a:endParaRPr lang="en-SG" sz="4400" b="1" dirty="0">
              <a:solidFill>
                <a:prstClr val="black"/>
              </a:solidFill>
              <a:latin typeface="Times New Roman" panose="02020603050405020304" pitchFamily="18" charset="0"/>
              <a:cs typeface="Times New Roman" panose="02020603050405020304" pitchFamily="18" charset="0"/>
            </a:endParaRPr>
          </a:p>
        </p:txBody>
      </p:sp>
      <p:sp>
        <p:nvSpPr>
          <p:cNvPr id="2" name="Freeform 4"/>
          <p:cNvSpPr/>
          <p:nvPr/>
        </p:nvSpPr>
        <p:spPr>
          <a:xfrm rot="-10800000" flipV="1">
            <a:off x="152400" y="-2183955"/>
            <a:ext cx="2450438" cy="4185866"/>
          </a:xfrm>
          <a:custGeom>
            <a:avLst/>
            <a:gdLst/>
            <a:ahLst/>
            <a:cxnLst/>
            <a:rect l="l" t="t" r="r" b="b"/>
            <a:pathLst>
              <a:path w="2450438" h="4185866">
                <a:moveTo>
                  <a:pt x="0" y="4185865"/>
                </a:moveTo>
                <a:lnTo>
                  <a:pt x="2450438" y="4185865"/>
                </a:lnTo>
                <a:lnTo>
                  <a:pt x="2450438" y="0"/>
                </a:lnTo>
                <a:lnTo>
                  <a:pt x="0" y="0"/>
                </a:lnTo>
                <a:lnTo>
                  <a:pt x="0" y="4185865"/>
                </a:lnTo>
                <a:close/>
              </a:path>
            </a:pathLst>
          </a:custGeom>
          <a:blipFill>
            <a:blip r:embed="rId1"/>
            <a:stretch>
              <a:fillRect/>
            </a:stretch>
          </a:blipFill>
        </p:spPr>
        <p:txBody>
          <a:bodyPr/>
          <a:lstStyle/>
          <a:p>
            <a:endParaRPr lang="en-US"/>
          </a:p>
        </p:txBody>
      </p:sp>
      <p:sp>
        <p:nvSpPr>
          <p:cNvPr id="3" name="Freeform 9"/>
          <p:cNvSpPr/>
          <p:nvPr/>
        </p:nvSpPr>
        <p:spPr>
          <a:xfrm rot="-1277720">
            <a:off x="16098369" y="-3318594"/>
            <a:ext cx="3637262" cy="7928637"/>
          </a:xfrm>
          <a:custGeom>
            <a:avLst/>
            <a:gdLst/>
            <a:ahLst/>
            <a:cxnLst/>
            <a:rect l="l" t="t" r="r" b="b"/>
            <a:pathLst>
              <a:path w="3637262" h="7928637">
                <a:moveTo>
                  <a:pt x="0" y="0"/>
                </a:moveTo>
                <a:lnTo>
                  <a:pt x="3637262" y="0"/>
                </a:lnTo>
                <a:lnTo>
                  <a:pt x="3637262" y="7928637"/>
                </a:lnTo>
                <a:lnTo>
                  <a:pt x="0" y="7928637"/>
                </a:lnTo>
                <a:lnTo>
                  <a:pt x="0" y="0"/>
                </a:lnTo>
                <a:close/>
              </a:path>
            </a:pathLst>
          </a:custGeom>
          <a:blipFill>
            <a:blip r:embed="rId2">
              <a:alphaModFix amt="75000"/>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p:nvPr/>
        </p:nvSpPr>
        <p:spPr>
          <a:xfrm>
            <a:off x="990600" y="5448300"/>
            <a:ext cx="10591800"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algn="just" defTabSz="914400" rtl="0" eaLnBrk="1" fontAlgn="auto" latinLnBrk="0" hangingPunct="1">
              <a:lnSpc>
                <a:spcPct val="100000"/>
              </a:lnSpc>
              <a:spcBef>
                <a:spcPct val="20000"/>
              </a:spcBef>
              <a:spcAft>
                <a:spcPts val="0"/>
              </a:spcAft>
              <a:buClrTx/>
              <a:buSzTx/>
              <a:buFontTx/>
              <a:buChar char="-"/>
              <a:defRPr/>
            </a:pPr>
            <a:r>
              <a:rPr lang="en-US" sz="4400" b="1" dirty="0" err="1">
                <a:solidFill>
                  <a:prstClr val="black"/>
                </a:solidFill>
                <a:latin typeface="Times New Roman" panose="02020603050405020304" pitchFamily="18" charset="0"/>
                <a:cs typeface="Times New Roman" panose="02020603050405020304" pitchFamily="18" charset="0"/>
              </a:rPr>
              <a:t>Câu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hỏi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từ</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câu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cảm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thán</a:t>
            </a:r>
            <a:endParaRPr lang="en-US" sz="4400" b="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Kêu</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hoài</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cánh</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xa</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i="1" baseline="0" dirty="0">
                <a:solidFill>
                  <a:prstClr val="black"/>
                </a:solidFill>
                <a:latin typeface="Times New Roman" panose="02020603050405020304" pitchFamily="18" charset="0"/>
                <a:cs typeface="Times New Roman" panose="02020603050405020304" pitchFamily="18" charset="0"/>
              </a:rPr>
              <a:t>+</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Sớm</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mai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này</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bà</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nhóm</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bếp</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lên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chưa</a:t>
            </a:r>
            <a:r>
              <a:rPr lang="en-US" sz="4400" i="1" dirty="0">
                <a:solidFill>
                  <a:prstClr val="black"/>
                </a:solidFill>
                <a:latin typeface="Times New Roman" panose="02020603050405020304" pitchFamily="18" charset="0"/>
                <a:cs typeface="Times New Roman" panose="02020603050405020304" pitchFamily="18" charset="0"/>
              </a:rPr>
              <a:t>?</a:t>
            </a:r>
            <a:endParaRPr lang="en-US" sz="4400" i="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Ôi</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thiêng</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liêng</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bếp</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lửa</a:t>
            </a:r>
            <a:r>
              <a:rPr kumimoji="0" lang="en-US" sz="4400"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ight Brace 10"/>
          <p:cNvSpPr/>
          <p:nvPr/>
        </p:nvSpPr>
        <p:spPr>
          <a:xfrm>
            <a:off x="8001000" y="647700"/>
            <a:ext cx="1066800" cy="40329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9493770" y="1871221"/>
            <a:ext cx="7117830" cy="2123658"/>
          </a:xfrm>
          <a:prstGeom prst="rect">
            <a:avLst/>
          </a:prstGeom>
        </p:spPr>
        <p:txBody>
          <a:bodyPr wrap="square">
            <a:spAutoFit/>
          </a:bodyPr>
          <a:lstStyle/>
          <a:p>
            <a:pPr algn="just" defTabSz="1371600">
              <a:spcBef>
                <a:spcPts val="600"/>
              </a:spcBef>
              <a:spcAft>
                <a:spcPts val="1200"/>
              </a:spcAft>
            </a:pP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ấn</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tượng</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kỉ</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niệm</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phai</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2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cháu</a:t>
            </a:r>
            <a:endParaRPr lang="en-SG" sz="4400" dirty="0">
              <a:solidFill>
                <a:prstClr val="black"/>
              </a:solidFill>
              <a:latin typeface="Times New Roman" panose="02020603050405020304" pitchFamily="18" charset="0"/>
              <a:cs typeface="Times New Roman" panose="02020603050405020304" pitchFamily="18" charset="0"/>
            </a:endParaRPr>
          </a:p>
        </p:txBody>
      </p:sp>
      <p:sp>
        <p:nvSpPr>
          <p:cNvPr id="13" name="Content Placeholder 2"/>
          <p:cNvSpPr txBox="1"/>
          <p:nvPr/>
        </p:nvSpPr>
        <p:spPr>
          <a:xfrm>
            <a:off x="990600" y="794479"/>
            <a:ext cx="10591800"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algn="just" defTabSz="914400" rtl="0" eaLnBrk="1" fontAlgn="auto" latinLnBrk="0" hangingPunct="1">
              <a:lnSpc>
                <a:spcPct val="100000"/>
              </a:lnSpc>
              <a:spcBef>
                <a:spcPct val="20000"/>
              </a:spcBef>
              <a:spcAft>
                <a:spcPts val="0"/>
              </a:spcAft>
              <a:buClrTx/>
              <a:buSzTx/>
              <a:buFontTx/>
              <a:buChar char="-"/>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lửa</a:t>
            </a:r>
            <a:r>
              <a:rPr lang="en-US" sz="4400" dirty="0">
                <a:solidFill>
                  <a:prstClr val="black"/>
                </a:solidFill>
                <a:latin typeface="Times New Roman" panose="02020603050405020304" pitchFamily="18" charset="0"/>
                <a:cs typeface="Times New Roman" panose="02020603050405020304" pitchFamily="18" charset="0"/>
              </a:rPr>
              <a:t> (10 </a:t>
            </a:r>
            <a:r>
              <a:rPr lang="en-US" sz="4400" dirty="0" err="1">
                <a:solidFill>
                  <a:prstClr val="black"/>
                </a:solidFill>
                <a:latin typeface="Times New Roman" panose="02020603050405020304" pitchFamily="18" charset="0"/>
                <a:cs typeface="Times New Roman" panose="02020603050405020304" pitchFamily="18" charset="0"/>
              </a:rPr>
              <a:t>lần</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kumimoji="0" lang="en-US" sz="440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chim</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tu</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hú</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44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None/>
              <a:defRPr/>
            </a:pPr>
            <a:r>
              <a:rPr lang="en-US" sz="4400" baseline="0" dirty="0">
                <a:solidFill>
                  <a:prstClr val="black"/>
                </a:solidFill>
                <a:latin typeface="Times New Roman" panose="02020603050405020304" pitchFamily="18" charset="0"/>
                <a:cs typeface="Times New Roman" panose="02020603050405020304" pitchFamily="18" charset="0"/>
              </a:rPr>
              <a: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Điệp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Nhóm</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trăm</a:t>
            </a:r>
            <a:r>
              <a:rPr lang="en-US" sz="4400" i="1" dirty="0">
                <a:solidFill>
                  <a:prstClr val="black"/>
                </a:solidFill>
                <a:latin typeface="Times New Roman" panose="02020603050405020304" pitchFamily="18" charset="0"/>
                <a:cs typeface="Times New Roman" panose="02020603050405020304" pitchFamily="18" charset="0"/>
              </a:rPr>
              <a:t>”</a:t>
            </a:r>
            <a:endParaRPr kumimoji="0" lang="en-US" sz="44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13"/>
          <p:cNvSpPr/>
          <p:nvPr/>
        </p:nvSpPr>
        <p:spPr>
          <a:xfrm>
            <a:off x="11963371" y="5295900"/>
            <a:ext cx="5562600" cy="1446550"/>
          </a:xfrm>
          <a:prstGeom prst="rect">
            <a:avLst/>
          </a:prstGeom>
        </p:spPr>
        <p:txBody>
          <a:bodyPr wrap="square">
            <a:spAutoFit/>
          </a:bodyPr>
          <a:lstStyle/>
          <a:p>
            <a:pPr algn="just" defTabSz="1371600">
              <a:spcBef>
                <a:spcPts val="600"/>
              </a:spcBef>
              <a:spcAft>
                <a:spcPts val="1200"/>
              </a:spcAft>
            </a:pP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Nỗi</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khắc</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khoải</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a:t>
            </a:r>
            <a:r>
              <a:rPr lang="en-GB"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GB"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nguôi</a:t>
            </a:r>
            <a:endParaRPr lang="en-SG" sz="4400" dirty="0">
              <a:solidFill>
                <a:prstClr val="black"/>
              </a:solidFill>
              <a:latin typeface="Times New Roman" panose="02020603050405020304" pitchFamily="18" charset="0"/>
              <a:cs typeface="Times New Roman" panose="02020603050405020304" pitchFamily="18" charset="0"/>
            </a:endParaRPr>
          </a:p>
        </p:txBody>
      </p:sp>
      <p:sp>
        <p:nvSpPr>
          <p:cNvPr id="15" name="Right Brace 14"/>
          <p:cNvSpPr/>
          <p:nvPr/>
        </p:nvSpPr>
        <p:spPr>
          <a:xfrm>
            <a:off x="10861935" y="4914900"/>
            <a:ext cx="1066800" cy="40329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5"/>
          <p:cNvSpPr/>
          <p:nvPr/>
        </p:nvSpPr>
        <p:spPr>
          <a:xfrm>
            <a:off x="14554200" y="6299730"/>
            <a:ext cx="4336497" cy="8075559"/>
          </a:xfrm>
          <a:custGeom>
            <a:avLst/>
            <a:gdLst/>
            <a:ahLst/>
            <a:cxnLst/>
            <a:rect l="l" t="t" r="r" b="b"/>
            <a:pathLst>
              <a:path w="4993890" h="9828159">
                <a:moveTo>
                  <a:pt x="0" y="0"/>
                </a:moveTo>
                <a:lnTo>
                  <a:pt x="4993890" y="0"/>
                </a:lnTo>
                <a:lnTo>
                  <a:pt x="4993890" y="9828159"/>
                </a:lnTo>
                <a:lnTo>
                  <a:pt x="0" y="9828159"/>
                </a:lnTo>
                <a:lnTo>
                  <a:pt x="0" y="0"/>
                </a:lnTo>
                <a:close/>
              </a:path>
            </a:pathLst>
          </a:custGeom>
          <a:blipFill>
            <a:blip r:embed="rId1">
              <a:extLst>
                <a:ext uri="{BEBA8EAE-BF5A-486C-A8C5-ECC9F3942E4B}">
                  <a14:imgProps xmlns:a14="http://schemas.microsoft.com/office/drawing/2010/main">
                    <a14:imgLayer r:embed="rId2">
                      <a14:imgEffect>
                        <a14:backgroundRemoval t="4176" b="89559" l="7991" r="91781">
                          <a14:foregroundMark x1="16667" y1="15893" x2="27626" y2="11253"/>
                          <a14:foregroundMark x1="27626" y1="11253" x2="27854" y2="11137"/>
                          <a14:foregroundMark x1="38813" y1="7309" x2="41096" y2="5800"/>
                          <a14:foregroundMark x1="41096" y1="5800" x2="39269" y2="6497"/>
                          <a14:foregroundMark x1="10731" y1="16589" x2="8447" y2="20882"/>
                          <a14:foregroundMark x1="8447" y1="20882" x2="8447" y2="20882"/>
                          <a14:foregroundMark x1="92009" y1="37355" x2="92009" y2="37355"/>
                          <a14:foregroundMark x1="44521" y1="4176" x2="44521" y2="4176"/>
                          <a14:backgroundMark x1="21005" y1="67517" x2="56849" y2="80974"/>
                          <a14:backgroundMark x1="56849" y1="80974" x2="75799" y2="73086"/>
                          <a14:backgroundMark x1="75799" y1="73086" x2="38356" y2="71346"/>
                          <a14:backgroundMark x1="38356" y1="71346" x2="43379" y2="79698"/>
                          <a14:backgroundMark x1="43379" y1="79698" x2="64840" y2="78538"/>
                          <a14:backgroundMark x1="64840" y1="78538" x2="64840" y2="78538"/>
                          <a14:backgroundMark x1="26941" y1="83759" x2="21005" y2="77958"/>
                          <a14:backgroundMark x1="21005" y1="77958" x2="33562" y2="64501"/>
                          <a14:backgroundMark x1="33562" y1="64501" x2="34018" y2="75638"/>
                          <a14:backgroundMark x1="34018" y1="75638" x2="19635" y2="68910"/>
                          <a14:backgroundMark x1="19635" y1="68910" x2="36986" y2="74710"/>
                          <a14:backgroundMark x1="36986" y1="74710" x2="20548" y2="80162"/>
                          <a14:backgroundMark x1="20548" y1="80162" x2="20548" y2="80162"/>
                          <a14:backgroundMark x1="81735" y1="77494" x2="72374" y2="65661"/>
                          <a14:backgroundMark x1="72374" y1="65661" x2="57078" y2="66473"/>
                          <a14:backgroundMark x1="57078" y1="66473" x2="61416" y2="64385"/>
                          <a14:backgroundMark x1="45205" y1="91415" x2="59817" y2="93155"/>
                          <a14:backgroundMark x1="59817" y1="93155" x2="74429" y2="91995"/>
                          <a14:backgroundMark x1="74429" y1="91995" x2="42237" y2="91995"/>
                        </a14:backgroundRemoval>
                      </a14:imgEffect>
                    </a14:imgLayer>
                  </a14:imgProps>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3"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457200" y="299383"/>
            <a:ext cx="17108789" cy="8958917"/>
            <a:chOff x="0" y="0"/>
            <a:chExt cx="22811719" cy="5865751"/>
          </a:xfrm>
        </p:grpSpPr>
        <p:sp>
          <p:nvSpPr>
            <p:cNvPr id="9" name="Freeform 11"/>
            <p:cNvSpPr/>
            <p:nvPr/>
          </p:nvSpPr>
          <p:spPr>
            <a:xfrm>
              <a:off x="11609764" y="0"/>
              <a:ext cx="11201955" cy="5865751"/>
            </a:xfrm>
            <a:custGeom>
              <a:avLst/>
              <a:gdLst/>
              <a:ahLst/>
              <a:cxnLst/>
              <a:rect l="l" t="t" r="r" b="b"/>
              <a:pathLst>
                <a:path w="11201955" h="5865751">
                  <a:moveTo>
                    <a:pt x="0" y="0"/>
                  </a:moveTo>
                  <a:lnTo>
                    <a:pt x="11201955" y="0"/>
                  </a:lnTo>
                  <a:lnTo>
                    <a:pt x="11201955" y="5865751"/>
                  </a:lnTo>
                  <a:lnTo>
                    <a:pt x="0" y="5865751"/>
                  </a:lnTo>
                  <a:lnTo>
                    <a:pt x="0" y="0"/>
                  </a:lnTo>
                  <a:close/>
                </a:path>
              </a:pathLst>
            </a:custGeom>
            <a:blipFill>
              <a:blip r:embed="rId1"/>
              <a:stretch>
                <a:fillRect/>
              </a:stretch>
            </a:blipFill>
          </p:spPr>
          <p:txBody>
            <a:bodyPr/>
            <a:lstStyle/>
            <a:p>
              <a:endParaRPr lang="en-US"/>
            </a:p>
          </p:txBody>
        </p:sp>
        <p:sp>
          <p:nvSpPr>
            <p:cNvPr id="6" name="Freeform 8"/>
            <p:cNvSpPr/>
            <p:nvPr/>
          </p:nvSpPr>
          <p:spPr>
            <a:xfrm>
              <a:off x="0" y="0"/>
              <a:ext cx="11201955" cy="5865751"/>
            </a:xfrm>
            <a:custGeom>
              <a:avLst/>
              <a:gdLst/>
              <a:ahLst/>
              <a:cxnLst/>
              <a:rect l="l" t="t" r="r" b="b"/>
              <a:pathLst>
                <a:path w="11201955" h="5865751">
                  <a:moveTo>
                    <a:pt x="0" y="0"/>
                  </a:moveTo>
                  <a:lnTo>
                    <a:pt x="11201955" y="0"/>
                  </a:lnTo>
                  <a:lnTo>
                    <a:pt x="11201955" y="5865751"/>
                  </a:lnTo>
                  <a:lnTo>
                    <a:pt x="0" y="5865751"/>
                  </a:lnTo>
                  <a:lnTo>
                    <a:pt x="0" y="0"/>
                  </a:lnTo>
                  <a:close/>
                </a:path>
              </a:pathLst>
            </a:custGeom>
            <a:blipFill>
              <a:blip r:embed="rId1"/>
              <a:stretch>
                <a:fillRect/>
              </a:stretch>
            </a:blipFill>
          </p:spPr>
          <p:txBody>
            <a:bodyPr/>
            <a:lstStyle/>
            <a:p>
              <a:endParaRPr lang="en-US"/>
            </a:p>
          </p:txBody>
        </p:sp>
        <p:sp>
          <p:nvSpPr>
            <p:cNvPr id="8" name="TextBox 10"/>
            <p:cNvSpPr txBox="1"/>
            <p:nvPr/>
          </p:nvSpPr>
          <p:spPr>
            <a:xfrm>
              <a:off x="2131753" y="928790"/>
              <a:ext cx="6938447" cy="889132"/>
            </a:xfrm>
            <a:prstGeom prst="rect">
              <a:avLst/>
            </a:prstGeom>
          </p:spPr>
          <p:txBody>
            <a:bodyPr lIns="0" tIns="0" rIns="0" bIns="0" rtlCol="0" anchor="t">
              <a:spAutoFit/>
            </a:bodyPr>
            <a:lstStyle/>
            <a:p>
              <a:pPr algn="ctr">
                <a:lnSpc>
                  <a:spcPts val="5180"/>
                </a:lnSpc>
              </a:pPr>
              <a:r>
                <a:rPr lang="en-US" sz="4400" b="1" dirty="0">
                  <a:solidFill>
                    <a:srgbClr val="726151"/>
                  </a:solidFill>
                  <a:latin typeface="Times New Roman" panose="02020603050405020304" pitchFamily="18" charset="0"/>
                  <a:cs typeface="Times New Roman" panose="02020603050405020304" pitchFamily="18" charset="0"/>
                </a:rPr>
                <a:t>1. </a:t>
              </a:r>
              <a:r>
                <a:rPr lang="en-US" sz="4400" b="1" dirty="0" err="1">
                  <a:solidFill>
                    <a:srgbClr val="726151"/>
                  </a:solidFill>
                  <a:latin typeface="Times New Roman" panose="02020603050405020304" pitchFamily="18" charset="0"/>
                  <a:cs typeface="Times New Roman" panose="02020603050405020304" pitchFamily="18" charset="0"/>
                </a:rPr>
                <a:t>Nghệ</a:t>
              </a:r>
              <a:r>
                <a:rPr lang="en-US" sz="4400" b="1" dirty="0">
                  <a:solidFill>
                    <a:srgbClr val="726151"/>
                  </a:solidFill>
                  <a:latin typeface="Times New Roman" panose="02020603050405020304" pitchFamily="18" charset="0"/>
                  <a:cs typeface="Times New Roman" panose="02020603050405020304" pitchFamily="18" charset="0"/>
                </a:rPr>
                <a:t> </a:t>
              </a:r>
              <a:r>
                <a:rPr lang="en-US" sz="4400" b="1" dirty="0" err="1">
                  <a:solidFill>
                    <a:srgbClr val="726151"/>
                  </a:solidFill>
                  <a:latin typeface="Times New Roman" panose="02020603050405020304" pitchFamily="18" charset="0"/>
                  <a:cs typeface="Times New Roman" panose="02020603050405020304" pitchFamily="18" charset="0"/>
                </a:rPr>
                <a:t>thuật</a:t>
              </a:r>
              <a:endParaRPr lang="en-US" sz="4400" b="1" dirty="0">
                <a:solidFill>
                  <a:srgbClr val="726151"/>
                </a:solidFill>
                <a:latin typeface="Times New Roman" panose="02020603050405020304" pitchFamily="18" charset="0"/>
                <a:cs typeface="Times New Roman" panose="02020603050405020304" pitchFamily="18" charset="0"/>
              </a:endParaRPr>
            </a:p>
          </p:txBody>
        </p:sp>
        <p:sp>
          <p:nvSpPr>
            <p:cNvPr id="11" name="TextBox 13"/>
            <p:cNvSpPr txBox="1"/>
            <p:nvPr/>
          </p:nvSpPr>
          <p:spPr>
            <a:xfrm>
              <a:off x="13741518" y="928790"/>
              <a:ext cx="6938447" cy="889132"/>
            </a:xfrm>
            <a:prstGeom prst="rect">
              <a:avLst/>
            </a:prstGeom>
          </p:spPr>
          <p:txBody>
            <a:bodyPr lIns="0" tIns="0" rIns="0" bIns="0" rtlCol="0" anchor="t">
              <a:spAutoFit/>
            </a:bodyPr>
            <a:lstStyle/>
            <a:p>
              <a:pPr algn="ctr">
                <a:lnSpc>
                  <a:spcPts val="5180"/>
                </a:lnSpc>
              </a:pPr>
              <a:r>
                <a:rPr lang="en-US" sz="4400" b="1" dirty="0">
                  <a:solidFill>
                    <a:srgbClr val="726151"/>
                  </a:solidFill>
                  <a:latin typeface="Times New Roman" panose="02020603050405020304" pitchFamily="18" charset="0"/>
                  <a:cs typeface="Times New Roman" panose="02020603050405020304" pitchFamily="18" charset="0"/>
                </a:rPr>
                <a:t>2. </a:t>
              </a:r>
              <a:r>
                <a:rPr lang="en-US" sz="4400" b="1" dirty="0" err="1">
                  <a:solidFill>
                    <a:srgbClr val="726151"/>
                  </a:solidFill>
                  <a:latin typeface="Times New Roman" panose="02020603050405020304" pitchFamily="18" charset="0"/>
                  <a:cs typeface="Times New Roman" panose="02020603050405020304" pitchFamily="18" charset="0"/>
                </a:rPr>
                <a:t>Nội</a:t>
              </a:r>
              <a:r>
                <a:rPr lang="en-US" sz="4400" b="1" dirty="0">
                  <a:solidFill>
                    <a:srgbClr val="726151"/>
                  </a:solidFill>
                  <a:latin typeface="Times New Roman" panose="02020603050405020304" pitchFamily="18" charset="0"/>
                  <a:cs typeface="Times New Roman" panose="02020603050405020304" pitchFamily="18" charset="0"/>
                </a:rPr>
                <a:t> dung</a:t>
              </a:r>
              <a:endParaRPr lang="en-US" sz="4400" b="1" dirty="0">
                <a:solidFill>
                  <a:srgbClr val="726151"/>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9829800" y="3314700"/>
            <a:ext cx="7391400" cy="3748719"/>
          </a:xfrm>
          <a:prstGeom prst="rect">
            <a:avLst/>
          </a:prstGeom>
          <a:noFill/>
        </p:spPr>
        <p:txBody>
          <a:bodyPr wrap="square" rtlCol="0">
            <a:spAutoFit/>
          </a:bodyPr>
          <a:lstStyle/>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gũi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liêng</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lnSpc>
                <a:spcPct val="90000"/>
              </a:lnSpc>
            </a:pP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990600" y="3068358"/>
            <a:ext cx="7777329" cy="3139321"/>
          </a:xfrm>
          <a:prstGeom prst="rect">
            <a:avLst/>
          </a:prstGeom>
          <a:noFill/>
        </p:spPr>
        <p:txBody>
          <a:bodyPr wrap="square" rtlCol="0">
            <a:spAutoFit/>
          </a:bodyPr>
          <a:lstStyle/>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endParaRPr lang="en-US" sz="4400" dirty="0">
              <a:latin typeface="Times New Roman" panose="02020603050405020304" pitchFamily="18" charset="0"/>
              <a:cs typeface="Times New Roman" panose="02020603050405020304" pitchFamily="18" charset="0"/>
            </a:endParaRPr>
          </a:p>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đáo</a:t>
            </a:r>
            <a:endParaRPr lang="en-US" sz="4400" dirty="0">
              <a:latin typeface="Times New Roman" panose="02020603050405020304" pitchFamily="18" charset="0"/>
              <a:cs typeface="Times New Roman" panose="02020603050405020304" pitchFamily="18" charset="0"/>
            </a:endParaRPr>
          </a:p>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BPTT</a:t>
            </a:r>
            <a:endParaRPr lang="en-US" sz="4400" dirty="0">
              <a:latin typeface="Times New Roman" panose="02020603050405020304" pitchFamily="18" charset="0"/>
              <a:cs typeface="Times New Roman" panose="02020603050405020304" pitchFamily="18" charset="0"/>
            </a:endParaRPr>
          </a:p>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Freeform 3"/>
          <p:cNvSpPr/>
          <p:nvPr/>
        </p:nvSpPr>
        <p:spPr>
          <a:xfrm>
            <a:off x="7848600" y="271674"/>
            <a:ext cx="2336012" cy="2202505"/>
          </a:xfrm>
          <a:custGeom>
            <a:avLst/>
            <a:gdLst/>
            <a:ahLst/>
            <a:cxnLst/>
            <a:rect l="l" t="t" r="r" b="b"/>
            <a:pathLst>
              <a:path w="4236602" h="4114800">
                <a:moveTo>
                  <a:pt x="0" y="0"/>
                </a:moveTo>
                <a:lnTo>
                  <a:pt x="4236602" y="0"/>
                </a:lnTo>
                <a:lnTo>
                  <a:pt x="4236602" y="4114800"/>
                </a:lnTo>
                <a:lnTo>
                  <a:pt x="0" y="4114800"/>
                </a:lnTo>
                <a:lnTo>
                  <a:pt x="0" y="0"/>
                </a:lnTo>
                <a:close/>
              </a:path>
            </a:pathLst>
          </a:custGeom>
          <a:blipFill>
            <a:blip r:embed="rId2"/>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duotone>
              <a:schemeClr val="bg2">
                <a:shade val="45000"/>
                <a:satMod val="135000"/>
              </a:schemeClr>
              <a:prstClr val="white"/>
            </a:duotone>
          </a:blip>
          <a:stretch>
            <a:fillRect/>
          </a:stretch>
        </p:blipFill>
        <p:spPr>
          <a:xfrm>
            <a:off x="12795915" y="-228157"/>
            <a:ext cx="6035563" cy="4218798"/>
          </a:xfrm>
          <a:prstGeom prst="rect">
            <a:avLst/>
          </a:prstGeom>
        </p:spPr>
      </p:pic>
      <p:sp>
        <p:nvSpPr>
          <p:cNvPr id="2" name="Title 4"/>
          <p:cNvSpPr txBox="1"/>
          <p:nvPr/>
        </p:nvSpPr>
        <p:spPr>
          <a:xfrm>
            <a:off x="1440000" y="248653"/>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3" name="Rectangle 2"/>
          <p:cNvSpPr/>
          <p:nvPr/>
        </p:nvSpPr>
        <p:spPr>
          <a:xfrm>
            <a:off x="1181845" y="952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5791200" y="8724900"/>
            <a:ext cx="13562110" cy="1045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3505200" y="2529378"/>
            <a:ext cx="1356211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3971163" y="4911437"/>
            <a:ext cx="13562110" cy="144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Bếp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lửa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NXB Văn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1968.</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p:cNvSpPr/>
          <p:nvPr/>
        </p:nvSpPr>
        <p:spPr>
          <a:xfrm>
            <a:off x="4152900" y="7141095"/>
            <a:ext cx="14305805" cy="871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1963,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3" name="Group 12"/>
          <p:cNvGrpSpPr/>
          <p:nvPr/>
        </p:nvGrpSpPr>
        <p:grpSpPr>
          <a:xfrm>
            <a:off x="1584164" y="1659554"/>
            <a:ext cx="17159546" cy="7306073"/>
            <a:chOff x="1584164" y="1659554"/>
            <a:chExt cx="17159546" cy="7306073"/>
          </a:xfrm>
        </p:grpSpPr>
        <p:sp>
          <p:nvSpPr>
            <p:cNvPr id="4" name="Rectangle 3"/>
            <p:cNvSpPr/>
            <p:nvPr/>
          </p:nvSpPr>
          <p:spPr>
            <a:xfrm>
              <a:off x="3295829" y="4129578"/>
              <a:ext cx="11486971" cy="838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xứ</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p:cNvSpPr/>
            <p:nvPr/>
          </p:nvSpPr>
          <p:spPr>
            <a:xfrm>
              <a:off x="1584164" y="2401472"/>
              <a:ext cx="3216436" cy="6564155"/>
            </a:xfrm>
            <a:custGeom>
              <a:avLst/>
              <a:gdLst/>
              <a:ahLst/>
              <a:cxnLst/>
              <a:rect l="l" t="t" r="r" b="b"/>
              <a:pathLst>
                <a:path w="2016252" h="4114800">
                  <a:moveTo>
                    <a:pt x="0" y="0"/>
                  </a:moveTo>
                  <a:lnTo>
                    <a:pt x="2016252" y="0"/>
                  </a:lnTo>
                  <a:lnTo>
                    <a:pt x="2016252" y="4114800"/>
                  </a:lnTo>
                  <a:lnTo>
                    <a:pt x="0" y="4114800"/>
                  </a:lnTo>
                  <a:lnTo>
                    <a:pt x="0" y="0"/>
                  </a:lnTo>
                  <a:close/>
                </a:path>
              </a:pathLst>
            </a:custGeom>
            <a:blipFill>
              <a:blip r:embed="rId2"/>
              <a:stretch>
                <a:fillRect/>
              </a:stretch>
            </a:blipFill>
          </p:spPr>
          <p:txBody>
            <a:bodyPr/>
            <a:lstStyle/>
            <a:p>
              <a:endParaRPr lang="en-US"/>
            </a:p>
          </p:txBody>
        </p:sp>
        <p:sp>
          <p:nvSpPr>
            <p:cNvPr id="6" name="Rectangle 5"/>
            <p:cNvSpPr/>
            <p:nvPr/>
          </p:nvSpPr>
          <p:spPr>
            <a:xfrm>
              <a:off x="2362945" y="1659554"/>
              <a:ext cx="3216436"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152900" y="6207710"/>
              <a:ext cx="13562110" cy="763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Hoàn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p:cNvSpPr/>
            <p:nvPr/>
          </p:nvSpPr>
          <p:spPr>
            <a:xfrm>
              <a:off x="5181600" y="8211499"/>
              <a:ext cx="13562110" cy="62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PTBĐ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15" name="Freeform 8"/>
          <p:cNvSpPr/>
          <p:nvPr/>
        </p:nvSpPr>
        <p:spPr>
          <a:xfrm flipH="1">
            <a:off x="-748244" y="5571315"/>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3">
              <a:alphaModFix amt="75000"/>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a:xfrm>
            <a:off x="15926982" y="6438900"/>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1"/>
            <a:stretch>
              <a:fillRect/>
            </a:stretch>
          </a:blipFill>
        </p:spPr>
        <p:txBody>
          <a:bodyPr/>
          <a:lstStyle/>
          <a:p>
            <a:endParaRPr lang="en-US"/>
          </a:p>
        </p:txBody>
      </p:sp>
      <p:sp>
        <p:nvSpPr>
          <p:cNvPr id="11" name="Freeform 7"/>
          <p:cNvSpPr/>
          <p:nvPr/>
        </p:nvSpPr>
        <p:spPr>
          <a:xfrm>
            <a:off x="12039600" y="7277100"/>
            <a:ext cx="6388227" cy="8229600"/>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2"/>
            <a:stretch>
              <a:fillRect/>
            </a:stretch>
          </a:blipFill>
        </p:spPr>
        <p:txBody>
          <a:bodyPr/>
          <a:lstStyle/>
          <a:p>
            <a:endParaRPr lang="en-US"/>
          </a:p>
        </p:txBody>
      </p:sp>
      <p:sp>
        <p:nvSpPr>
          <p:cNvPr id="12" name="Content Placeholder 2"/>
          <p:cNvSpPr txBox="1"/>
          <p:nvPr/>
        </p:nvSpPr>
        <p:spPr>
          <a:xfrm>
            <a:off x="609600" y="89052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p:cNvSpPr/>
          <p:nvPr/>
        </p:nvSpPr>
        <p:spPr>
          <a:xfrm>
            <a:off x="2133600" y="3286674"/>
            <a:ext cx="2895600" cy="15240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p:cNvSpPr/>
          <p:nvPr/>
        </p:nvSpPr>
        <p:spPr>
          <a:xfrm>
            <a:off x="7162800" y="3286674"/>
            <a:ext cx="2895600" cy="1524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p:cNvSpPr/>
          <p:nvPr/>
        </p:nvSpPr>
        <p:spPr>
          <a:xfrm>
            <a:off x="12115800" y="3286674"/>
            <a:ext cx="2895600" cy="1524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descr="A black background with a black square&#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12856">
            <a:off x="5058197" y="3113356"/>
            <a:ext cx="2075607" cy="2075607"/>
          </a:xfrm>
          <a:prstGeom prst="rect">
            <a:avLst/>
          </a:prstGeom>
        </p:spPr>
      </p:pic>
      <p:pic>
        <p:nvPicPr>
          <p:cNvPr id="21" name="Picture 20" descr="A black background with a black square&#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12856">
            <a:off x="9940161" y="3113355"/>
            <a:ext cx="2075607" cy="2075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1000" y="4427537"/>
            <a:ext cx="3978965" cy="4525963"/>
          </a:xfrm>
        </p:spPr>
        <p:txBody>
          <a:bodyPr>
            <a:normAutofit/>
          </a:bodyPr>
          <a:lstStyle/>
          <a:p>
            <a:pPr marL="0" indent="0" algn="ctr">
              <a:buNone/>
            </a:pP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129332" y="2057054"/>
            <a:ext cx="17679932" cy="1793900"/>
            <a:chOff x="129332" y="1333500"/>
            <a:chExt cx="17679932" cy="1793900"/>
          </a:xfrm>
        </p:grpSpPr>
        <p:pic>
          <p:nvPicPr>
            <p:cNvPr id="24" name="Picture 23"/>
            <p:cNvPicPr>
              <a:picLocks noChangeAspect="1"/>
            </p:cNvPicPr>
            <p:nvPr/>
          </p:nvPicPr>
          <p:blipFill>
            <a:blip r:embed="rId1"/>
            <a:stretch>
              <a:fillRect/>
            </a:stretch>
          </p:blipFill>
          <p:spPr>
            <a:xfrm>
              <a:off x="129332" y="1371600"/>
              <a:ext cx="17679932" cy="1755800"/>
            </a:xfrm>
            <a:prstGeom prst="rect">
              <a:avLst/>
            </a:prstGeom>
          </p:spPr>
        </p:pic>
        <p:sp>
          <p:nvSpPr>
            <p:cNvPr id="14" name="Content Placeholder 2"/>
            <p:cNvSpPr txBox="1"/>
            <p:nvPr/>
          </p:nvSpPr>
          <p:spPr>
            <a:xfrm>
              <a:off x="609600" y="1371600"/>
              <a:ext cx="3826565" cy="9962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ontent Placeholder 2"/>
            <p:cNvSpPr txBox="1"/>
            <p:nvPr/>
          </p:nvSpPr>
          <p:spPr>
            <a:xfrm>
              <a:off x="4572000" y="1333500"/>
              <a:ext cx="4419600" cy="1676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4-29</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ontent Placeholder 2"/>
            <p:cNvSpPr txBox="1"/>
            <p:nvPr/>
          </p:nvSpPr>
          <p:spPr>
            <a:xfrm>
              <a:off x="9258299" y="1357491"/>
              <a:ext cx="3826565" cy="9962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30-37</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Content Placeholder 2"/>
            <p:cNvSpPr txBox="1"/>
            <p:nvPr/>
          </p:nvSpPr>
          <p:spPr>
            <a:xfrm>
              <a:off x="13792200" y="1409700"/>
              <a:ext cx="3826565" cy="1600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Content Placeholder 2"/>
          <p:cNvSpPr txBox="1"/>
          <p:nvPr/>
        </p:nvSpPr>
        <p:spPr>
          <a:xfrm>
            <a:off x="4572000" y="4427537"/>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lửa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ontent Placeholder 2"/>
          <p:cNvSpPr txBox="1"/>
          <p:nvPr/>
        </p:nvSpPr>
        <p:spPr>
          <a:xfrm>
            <a:off x="9067800" y="4427537"/>
            <a:ext cx="420756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ngẫm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ontent Placeholder 2"/>
          <p:cNvSpPr txBox="1"/>
          <p:nvPr/>
        </p:nvSpPr>
        <p:spPr>
          <a:xfrm>
            <a:off x="13601699" y="4427537"/>
            <a:ext cx="420756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lửa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3" name="Group 22"/>
          <p:cNvGrpSpPr/>
          <p:nvPr/>
        </p:nvGrpSpPr>
        <p:grpSpPr>
          <a:xfrm>
            <a:off x="8305800" y="7048500"/>
            <a:ext cx="8229600" cy="4478160"/>
            <a:chOff x="-838200" y="7382751"/>
            <a:chExt cx="8229600" cy="4478160"/>
          </a:xfrm>
        </p:grpSpPr>
        <p:sp>
          <p:nvSpPr>
            <p:cNvPr id="21" name="Freeform 5"/>
            <p:cNvSpPr/>
            <p:nvPr/>
          </p:nvSpPr>
          <p:spPr>
            <a:xfrm rot="5400000">
              <a:off x="1702689" y="6172200"/>
              <a:ext cx="3147822" cy="8229600"/>
            </a:xfrm>
            <a:custGeom>
              <a:avLst/>
              <a:gdLst/>
              <a:ahLst/>
              <a:cxnLst/>
              <a:rect l="l" t="t" r="r" b="b"/>
              <a:pathLst>
                <a:path w="3147822" h="8229600">
                  <a:moveTo>
                    <a:pt x="0" y="0"/>
                  </a:moveTo>
                  <a:lnTo>
                    <a:pt x="3147822" y="0"/>
                  </a:lnTo>
                  <a:lnTo>
                    <a:pt x="3147822" y="8229600"/>
                  </a:lnTo>
                  <a:lnTo>
                    <a:pt x="0" y="8229600"/>
                  </a:lnTo>
                  <a:lnTo>
                    <a:pt x="0" y="0"/>
                  </a:lnTo>
                  <a:close/>
                </a:path>
              </a:pathLst>
            </a:custGeom>
            <a:blipFill>
              <a:blip r:embed="rId2"/>
              <a:stretch>
                <a:fillRect/>
              </a:stretch>
            </a:blipFill>
          </p:spPr>
          <p:txBody>
            <a:bodyPr/>
            <a:lstStyle/>
            <a:p>
              <a:endParaRPr lang="en-US"/>
            </a:p>
          </p:txBody>
        </p:sp>
        <p:sp>
          <p:nvSpPr>
            <p:cNvPr id="22" name="Freeform 2"/>
            <p:cNvSpPr/>
            <p:nvPr/>
          </p:nvSpPr>
          <p:spPr>
            <a:xfrm>
              <a:off x="566530" y="7382751"/>
              <a:ext cx="2442963" cy="2592003"/>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3"/>
              <a:stretch>
                <a:fillRect/>
              </a:stretch>
            </a:blipFill>
          </p:spPr>
          <p:txBody>
            <a:bodyPr/>
            <a:lstStyle/>
            <a:p>
              <a:endParaRPr lang="en-US"/>
            </a:p>
          </p:txBody>
        </p:sp>
      </p:grpSp>
      <p:sp>
        <p:nvSpPr>
          <p:cNvPr id="25" name="Content Placeholder 2"/>
          <p:cNvSpPr txBox="1"/>
          <p:nvPr/>
        </p:nvSpPr>
        <p:spPr>
          <a:xfrm>
            <a:off x="2379226" y="79135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a:xfrm>
            <a:off x="-228600" y="1490041"/>
            <a:ext cx="6096000" cy="11352159"/>
          </a:xfrm>
          <a:custGeom>
            <a:avLst/>
            <a:gdLst/>
            <a:ahLst/>
            <a:cxnLst/>
            <a:rect l="l" t="t" r="r" b="b"/>
            <a:pathLst>
              <a:path w="4993890" h="9828159">
                <a:moveTo>
                  <a:pt x="0" y="0"/>
                </a:moveTo>
                <a:lnTo>
                  <a:pt x="4993890" y="0"/>
                </a:lnTo>
                <a:lnTo>
                  <a:pt x="4993890" y="9828159"/>
                </a:lnTo>
                <a:lnTo>
                  <a:pt x="0" y="9828159"/>
                </a:lnTo>
                <a:lnTo>
                  <a:pt x="0" y="0"/>
                </a:lnTo>
                <a:close/>
              </a:path>
            </a:pathLst>
          </a:custGeom>
          <a:blipFill>
            <a:blip r:embed="rId1">
              <a:extLst>
                <a:ext uri="{BEBA8EAE-BF5A-486C-A8C5-ECC9F3942E4B}">
                  <a14:imgProps xmlns:a14="http://schemas.microsoft.com/office/drawing/2010/main">
                    <a14:imgLayer r:embed="rId2">
                      <a14:imgEffect>
                        <a14:backgroundRemoval t="4176" b="89559" l="7991" r="91781">
                          <a14:foregroundMark x1="16667" y1="15893" x2="27626" y2="11253"/>
                          <a14:foregroundMark x1="27626" y1="11253" x2="27854" y2="11137"/>
                          <a14:foregroundMark x1="38813" y1="7309" x2="41096" y2="5800"/>
                          <a14:foregroundMark x1="41096" y1="5800" x2="39269" y2="6497"/>
                          <a14:foregroundMark x1="10731" y1="16589" x2="8447" y2="20882"/>
                          <a14:foregroundMark x1="8447" y1="20882" x2="8447" y2="20882"/>
                          <a14:foregroundMark x1="92009" y1="37355" x2="92009" y2="37355"/>
                          <a14:foregroundMark x1="44521" y1="4176" x2="44521" y2="4176"/>
                          <a14:backgroundMark x1="21005" y1="67517" x2="56849" y2="80974"/>
                          <a14:backgroundMark x1="56849" y1="80974" x2="75799" y2="73086"/>
                          <a14:backgroundMark x1="75799" y1="73086" x2="38356" y2="71346"/>
                          <a14:backgroundMark x1="38356" y1="71346" x2="43379" y2="79698"/>
                          <a14:backgroundMark x1="43379" y1="79698" x2="64840" y2="78538"/>
                          <a14:backgroundMark x1="64840" y1="78538" x2="64840" y2="78538"/>
                          <a14:backgroundMark x1="26941" y1="83759" x2="21005" y2="77958"/>
                          <a14:backgroundMark x1="21005" y1="77958" x2="33562" y2="64501"/>
                          <a14:backgroundMark x1="33562" y1="64501" x2="34018" y2="75638"/>
                          <a14:backgroundMark x1="34018" y1="75638" x2="19635" y2="68910"/>
                          <a14:backgroundMark x1="19635" y1="68910" x2="36986" y2="74710"/>
                          <a14:backgroundMark x1="36986" y1="74710" x2="20548" y2="80162"/>
                          <a14:backgroundMark x1="20548" y1="80162" x2="20548" y2="80162"/>
                          <a14:backgroundMark x1="81735" y1="77494" x2="72374" y2="65661"/>
                          <a14:backgroundMark x1="72374" y1="65661" x2="57078" y2="66473"/>
                          <a14:backgroundMark x1="57078" y1="66473" x2="61416" y2="64385"/>
                          <a14:backgroundMark x1="45205" y1="91415" x2="59817" y2="93155"/>
                          <a14:backgroundMark x1="59817" y1="93155" x2="74429" y2="91995"/>
                          <a14:backgroundMark x1="74429" y1="91995" x2="42237" y2="91995"/>
                        </a14:backgroundRemoval>
                      </a14:imgEffect>
                    </a14:imgLayer>
                  </a14:imgProps>
                </a:ext>
              </a:extLst>
            </a:blip>
            <a:stretch>
              <a:fillRect/>
            </a:stretch>
          </a:blipFill>
        </p:spPr>
        <p:txBody>
          <a:bodyPr/>
          <a:lstStyle/>
          <a:p>
            <a:endParaRPr lang="en-US"/>
          </a:p>
        </p:txBody>
      </p:sp>
      <p:sp>
        <p:nvSpPr>
          <p:cNvPr id="6" name="Content Placeholder 2"/>
          <p:cNvSpPr txBox="1"/>
          <p:nvPr/>
        </p:nvSpPr>
        <p:spPr>
          <a:xfrm>
            <a:off x="6019800" y="2730110"/>
            <a:ext cx="10668000" cy="19729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5"/>
          <p:cNvSpPr/>
          <p:nvPr/>
        </p:nvSpPr>
        <p:spPr>
          <a:xfrm>
            <a:off x="15926982" y="6438900"/>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3"/>
            <a:stretch>
              <a:fillRect/>
            </a:stretch>
          </a:blipFill>
        </p:spPr>
        <p:txBody>
          <a:bodyPr/>
          <a:lstStyle/>
          <a:p>
            <a:endParaRPr lang="en-US"/>
          </a:p>
        </p:txBody>
      </p:sp>
      <p:sp>
        <p:nvSpPr>
          <p:cNvPr id="11" name="Freeform 7"/>
          <p:cNvSpPr/>
          <p:nvPr/>
        </p:nvSpPr>
        <p:spPr>
          <a:xfrm>
            <a:off x="12039600" y="7277100"/>
            <a:ext cx="6388227" cy="8229600"/>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4"/>
            <a:stretch>
              <a:fillRect/>
            </a:stretch>
          </a:blipFill>
        </p:spPr>
        <p:txBody>
          <a:bodyPr/>
          <a:lstStyle/>
          <a:p>
            <a:endParaRPr lang="en-US"/>
          </a:p>
        </p:txBody>
      </p:sp>
      <p:sp>
        <p:nvSpPr>
          <p:cNvPr id="12" name="Content Placeholder 2"/>
          <p:cNvSpPr txBox="1"/>
          <p:nvPr/>
        </p:nvSpPr>
        <p:spPr>
          <a:xfrm>
            <a:off x="1905000" y="1164689"/>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ảm nhận của em về hình ảnh bếp lửa (6 mẫu) - Văn 9"/>
          <p:cNvPicPr>
            <a:picLocks noChangeAspect="1" noChangeArrowheads="1"/>
          </p:cNvPicPr>
          <p:nvPr/>
        </p:nvPicPr>
        <p:blipFill rotWithShape="1">
          <a:blip r:embed="rId1">
            <a:extLst>
              <a:ext uri="{28A0092B-C50C-407E-A947-70E740481C1C}">
                <a14:useLocalDpi xmlns:a14="http://schemas.microsoft.com/office/drawing/2010/main" val="0"/>
              </a:ext>
            </a:extLst>
          </a:blip>
          <a:srcRect l="6667" r="1" b="1"/>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txBox="1"/>
          <p:nvPr/>
        </p:nvSpPr>
        <p:spPr>
          <a:xfrm>
            <a:off x="785812" y="7975860"/>
            <a:ext cx="16816388" cy="111725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6600" b="1" i="0" u="none" strike="noStrike" kern="1200" cap="none" spc="0" normalizeH="0" baseline="0" noProof="0" dirty="0">
                <a:ln>
                  <a:noFill/>
                </a:ln>
                <a:solidFill>
                  <a:prstClr val="black">
                    <a:lumMod val="85000"/>
                    <a:lumOff val="15000"/>
                  </a:prstClr>
                </a:solidFill>
                <a:effectLst/>
                <a:uLnTx/>
                <a:uFillTx/>
                <a:latin typeface="#9Slide05 Braxton Regular" panose="03060000000000000000" pitchFamily="66" charset="0"/>
                <a:ea typeface="+mj-ea"/>
                <a:cs typeface="+mj-cs"/>
              </a:rPr>
              <a:t>2. </a:t>
            </a:r>
            <a:r>
              <a:rPr kumimoji="0" lang="en-US" sz="6600" b="1" i="0" u="none" strike="noStrike" kern="1200" cap="none" spc="0" normalizeH="0" baseline="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Sự</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độc</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đáo</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của</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bài</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thơ</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thể</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hiện</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qua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từ</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ngữ</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hình</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a:t>
            </a:r>
            <a:r>
              <a:rPr kumimoji="0" lang="en-US" sz="6600" b="1" i="0" u="none" strike="noStrike" kern="1200" cap="none" spc="0" normalizeH="0" noProof="0" dirty="0" err="1">
                <a:ln>
                  <a:noFill/>
                </a:ln>
                <a:solidFill>
                  <a:prstClr val="black">
                    <a:lumMod val="85000"/>
                    <a:lumOff val="15000"/>
                  </a:prstClr>
                </a:solidFill>
                <a:effectLst/>
                <a:uLnTx/>
                <a:uFillTx/>
                <a:latin typeface="#9Slide05 Braxton Regular" panose="03060000000000000000" pitchFamily="66" charset="0"/>
                <a:ea typeface="+mj-ea"/>
                <a:cs typeface="+mj-cs"/>
              </a:rPr>
              <a:t>ảnh</a:t>
            </a:r>
            <a:r>
              <a:rPr kumimoji="0" lang="en-US" sz="6600" b="1" i="0" u="none" strike="noStrike" kern="1200" cap="none" spc="0" normalizeH="0" noProof="0" dirty="0">
                <a:ln>
                  <a:noFill/>
                </a:ln>
                <a:solidFill>
                  <a:prstClr val="black">
                    <a:lumMod val="85000"/>
                    <a:lumOff val="15000"/>
                  </a:prstClr>
                </a:solidFill>
                <a:effectLst/>
                <a:uLnTx/>
                <a:uFillTx/>
                <a:latin typeface="#9Slide05 Braxton Regular" panose="03060000000000000000" pitchFamily="66" charset="0"/>
                <a:ea typeface="+mj-ea"/>
                <a:cs typeface="+mj-cs"/>
              </a:rPr>
              <a:t>, BPTT</a:t>
            </a:r>
            <a:endParaRPr kumimoji="0" lang="en-US" sz="6600" b="1" i="0" u="none" strike="noStrike" kern="1200" cap="none" spc="0" normalizeH="0" baseline="0" noProof="0" dirty="0">
              <a:ln>
                <a:noFill/>
              </a:ln>
              <a:solidFill>
                <a:prstClr val="black">
                  <a:lumMod val="85000"/>
                  <a:lumOff val="15000"/>
                </a:prstClr>
              </a:solidFill>
              <a:effectLst/>
              <a:uLnTx/>
              <a:uFillTx/>
              <a:latin typeface="#9Slide05 Braxton Regular" panose="03060000000000000000" pitchFamily="66" charset="0"/>
              <a:ea typeface="+mj-ea"/>
              <a:cs typeface="+mj-cs"/>
            </a:endParaRPr>
          </a:p>
        </p:txBody>
      </p:sp>
      <p:cxnSp>
        <p:nvCxnSpPr>
          <p:cNvPr id="4105" name="Straight Connector 4104"/>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4800600" y="3162122"/>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9982200" y="2371701"/>
            <a:ext cx="5549917" cy="830997"/>
          </a:xfrm>
          <a:prstGeom prst="rect">
            <a:avLst/>
          </a:prstGeom>
          <a:noFill/>
        </p:spPr>
        <p:txBody>
          <a:bodyPr wrap="none" rtlCol="0">
            <a:spAutoFit/>
          </a:bodyPr>
          <a:lstStyle/>
          <a:p>
            <a:r>
              <a:rPr lang="en-US" sz="4800" dirty="0">
                <a:solidFill>
                  <a:srgbClr val="FF0000"/>
                </a:solidFill>
                <a:latin typeface="#9Slide03 IcielSamsung Sharp Bo" pitchFamily="2" charset="0"/>
                <a:ea typeface="#9Slide03 IcielSamsung Sharp Bo" pitchFamily="2" charset="0"/>
                <a:cs typeface="#9Slide03 IcielSamsung Sharp Bo" pitchFamily="2" charset="0"/>
              </a:rPr>
              <a:t>CUỐN PHIM TRÍ ÓC</a:t>
            </a:r>
            <a:endParaRPr lang="en-US" sz="4800" dirty="0">
              <a:solidFill>
                <a:srgbClr val="FF0000"/>
              </a:solidFill>
              <a:latin typeface="#9Slide03 IcielSamsung Sharp Bo" pitchFamily="2" charset="0"/>
              <a:ea typeface="#9Slide03 IcielSamsung Sharp Bo" pitchFamily="2" charset="0"/>
              <a:cs typeface="#9Slide03 IcielSamsung Sharp Bo" pitchFamily="2" charset="0"/>
            </a:endParaRPr>
          </a:p>
        </p:txBody>
      </p:sp>
      <p:pic>
        <p:nvPicPr>
          <p:cNvPr id="5" name="Picture 4"/>
          <p:cNvPicPr>
            <a:picLocks noChangeAspect="1"/>
          </p:cNvPicPr>
          <p:nvPr/>
        </p:nvPicPr>
        <p:blipFill>
          <a:blip r:embed="rId1"/>
          <a:stretch>
            <a:fillRect/>
          </a:stretch>
        </p:blipFill>
        <p:spPr>
          <a:xfrm>
            <a:off x="609600" y="0"/>
            <a:ext cx="7059530" cy="10172700"/>
          </a:xfrm>
          <a:prstGeom prst="rect">
            <a:avLst/>
          </a:prstGeom>
        </p:spPr>
      </p:pic>
      <p:pic>
        <p:nvPicPr>
          <p:cNvPr id="9" name="Picture 8" descr="A cartoon of an old perso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1643"/>
          <a:stretch>
            <a:fillRect/>
          </a:stretch>
        </p:blipFill>
        <p:spPr>
          <a:xfrm>
            <a:off x="9142141" y="4533900"/>
            <a:ext cx="6595542" cy="5827629"/>
          </a:xfrm>
          <a:prstGeom prst="rect">
            <a:avLst/>
          </a:prstGeom>
        </p:spPr>
      </p:pic>
      <p:sp>
        <p:nvSpPr>
          <p:cNvPr id="3" name="Text Box 2"/>
          <p:cNvSpPr txBox="1"/>
          <p:nvPr/>
        </p:nvSpPr>
        <p:spPr>
          <a:xfrm>
            <a:off x="9448800" y="38100"/>
            <a:ext cx="9144000" cy="2832100"/>
          </a:xfrm>
          <a:prstGeom prst="rect">
            <a:avLst/>
          </a:prstGeom>
          <a:noFill/>
        </p:spPr>
        <p:txBody>
          <a:bodyPr wrap="square" rtlCol="0" anchor="t">
            <a:spAutoFit/>
          </a:bodyPr>
          <a:p>
            <a:pPr marL="0" marR="0" lvl="0" indent="0" algn="ctr" defTabSz="914400" rtl="0" eaLnBrk="1" fontAlgn="auto" latinLnBrk="0" hangingPunct="1">
              <a:lnSpc>
                <a:spcPct val="90000"/>
              </a:lnSpc>
              <a:spcBef>
                <a:spcPct val="0"/>
              </a:spcBef>
              <a:spcAft>
                <a:spcPts val="600"/>
              </a:spcAft>
              <a:buClrTx/>
              <a:buSzTx/>
              <a:buFontTx/>
              <a:buNone/>
              <a:defRPr/>
            </a:pP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2.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Sự</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độc</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đáo</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của</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bài</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thơ</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thể</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hiện</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qua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từ</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ngữ</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hình</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a:t>
            </a:r>
            <a:r>
              <a:rPr lang="en-US" sz="6600" b="1" noProof="0" dirty="0" err="1">
                <a:ln>
                  <a:noFill/>
                </a:ln>
                <a:solidFill>
                  <a:prstClr val="black">
                    <a:lumMod val="85000"/>
                    <a:lumOff val="15000"/>
                  </a:prstClr>
                </a:solidFill>
                <a:effectLst/>
                <a:uLnTx/>
                <a:uFillTx/>
                <a:latin typeface="#9Slide05 Braxton Regular" panose="03060000000000000000" pitchFamily="66" charset="0"/>
                <a:ea typeface="+mj-ea"/>
                <a:cs typeface="+mj-cs"/>
                <a:sym typeface="+mn-ea"/>
              </a:rPr>
              <a:t>ảnh</a:t>
            </a:r>
            <a:r>
              <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rPr>
              <a:t>, BPTT</a:t>
            </a:r>
            <a:endParaRPr lang="en-US" sz="6600" b="1" noProof="0" dirty="0">
              <a:ln>
                <a:noFill/>
              </a:ln>
              <a:solidFill>
                <a:prstClr val="black">
                  <a:lumMod val="85000"/>
                  <a:lumOff val="15000"/>
                </a:prstClr>
              </a:solidFill>
              <a:effectLst/>
              <a:uLnTx/>
              <a:uFillTx/>
              <a:latin typeface="#9Slide05 Braxton Regular" panose="03060000000000000000" pitchFamily="66" charset="0"/>
              <a:ea typeface="+mj-ea"/>
              <a:cs typeface="+mj-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2209800" y="8763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4400" b="1" noProof="0" dirty="0">
                <a:solidFill>
                  <a:prstClr val="black"/>
                </a:solidFill>
                <a:latin typeface="Times New Roman" panose="02020603050405020304" pitchFamily="18" charset="0"/>
                <a:cs typeface="Times New Roman" panose="02020603050405020304" pitchFamily="18" charset="0"/>
              </a:rPr>
              <a:t>a. </a:t>
            </a:r>
            <a:r>
              <a:rPr lang="en-US" sz="4400" b="1" noProof="0" dirty="0" err="1">
                <a:solidFill>
                  <a:prstClr val="black"/>
                </a:solidFill>
                <a:latin typeface="Times New Roman" panose="02020603050405020304" pitchFamily="18" charset="0"/>
                <a:cs typeface="Times New Roman" panose="02020603050405020304" pitchFamily="18" charset="0"/>
              </a:rPr>
              <a:t>Hình</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ảnh</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người</a:t>
            </a:r>
            <a:r>
              <a:rPr lang="en-US" sz="4400" b="1" noProof="0" dirty="0">
                <a:solidFill>
                  <a:prstClr val="black"/>
                </a:solidFill>
                <a:latin typeface="Times New Roman" panose="020206030504050203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cs typeface="Times New Roman" panose="02020603050405020304" pitchFamily="18" charset="0"/>
              </a:rPr>
              <a:t>bà</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3" name="Group 22"/>
          <p:cNvGrpSpPr/>
          <p:nvPr/>
        </p:nvGrpSpPr>
        <p:grpSpPr>
          <a:xfrm>
            <a:off x="10744200" y="7048500"/>
            <a:ext cx="8229600" cy="4478160"/>
            <a:chOff x="-838200" y="7382751"/>
            <a:chExt cx="8229600" cy="4478160"/>
          </a:xfrm>
        </p:grpSpPr>
        <p:sp>
          <p:nvSpPr>
            <p:cNvPr id="21" name="Freeform 5"/>
            <p:cNvSpPr/>
            <p:nvPr/>
          </p:nvSpPr>
          <p:spPr>
            <a:xfrm rot="5400000">
              <a:off x="1702689" y="6172200"/>
              <a:ext cx="3147822" cy="8229600"/>
            </a:xfrm>
            <a:custGeom>
              <a:avLst/>
              <a:gdLst/>
              <a:ahLst/>
              <a:cxnLst/>
              <a:rect l="l" t="t" r="r" b="b"/>
              <a:pathLst>
                <a:path w="3147822" h="8229600">
                  <a:moveTo>
                    <a:pt x="0" y="0"/>
                  </a:moveTo>
                  <a:lnTo>
                    <a:pt x="3147822" y="0"/>
                  </a:lnTo>
                  <a:lnTo>
                    <a:pt x="3147822" y="8229600"/>
                  </a:lnTo>
                  <a:lnTo>
                    <a:pt x="0" y="8229600"/>
                  </a:lnTo>
                  <a:lnTo>
                    <a:pt x="0" y="0"/>
                  </a:lnTo>
                  <a:close/>
                </a:path>
              </a:pathLst>
            </a:custGeom>
            <a:blipFill>
              <a:blip r:embed="rId1"/>
              <a:stretch>
                <a:fillRect/>
              </a:stretch>
            </a:blipFill>
          </p:spPr>
          <p:txBody>
            <a:bodyPr/>
            <a:lstStyle/>
            <a:p>
              <a:endParaRPr lang="en-US"/>
            </a:p>
          </p:txBody>
        </p:sp>
        <p:sp>
          <p:nvSpPr>
            <p:cNvPr id="22" name="Freeform 2"/>
            <p:cNvSpPr/>
            <p:nvPr/>
          </p:nvSpPr>
          <p:spPr>
            <a:xfrm>
              <a:off x="566530" y="7382751"/>
              <a:ext cx="2442963" cy="2592003"/>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2"/>
              <a:stretch>
                <a:fillRect/>
              </a:stretch>
            </a:blipFill>
          </p:spPr>
          <p:txBody>
            <a:bodyPr/>
            <a:lstStyle/>
            <a:p>
              <a:endParaRPr lang="en-US"/>
            </a:p>
          </p:txBody>
        </p:sp>
      </p:grpSp>
      <p:sp>
        <p:nvSpPr>
          <p:cNvPr id="25" name="Content Placeholder 2"/>
          <p:cNvSpPr txBox="1"/>
          <p:nvPr/>
        </p:nvSpPr>
        <p:spPr>
          <a:xfrm>
            <a:off x="1143000" y="1947400"/>
            <a:ext cx="13106400" cy="30437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lên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cháu</a:t>
            </a:r>
            <a:r>
              <a:rPr lang="en-US" sz="44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endParaRPr lang="en-US" sz="4400"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ròng</a:t>
            </a:r>
            <a:endParaRPr lang="en-US" sz="4400"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42900"/>
          <a:ext cx="17449800" cy="9052560"/>
        </p:xfrm>
        <a:graphic>
          <a:graphicData uri="http://schemas.openxmlformats.org/drawingml/2006/table">
            <a:tbl>
              <a:tblPr firstRow="1" bandRow="1">
                <a:tableStyleId>{5940675A-B579-460E-94D1-54222C63F5DA}</a:tableStyleId>
              </a:tblPr>
              <a:tblGrid>
                <a:gridCol w="5816600"/>
                <a:gridCol w="5816600"/>
                <a:gridCol w="5816600"/>
              </a:tblGrid>
              <a:tr h="914400">
                <a:tc>
                  <a:txBody>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Lên</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bốn</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tuổi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algn="ct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Tám</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ròng</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giặc</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đốt</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làng</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r>
              <a:tr h="370840">
                <a:tc>
                  <a:txBody>
                    <a:bodyPr/>
                    <a:lstStyle/>
                    <a:p>
                      <a:pPr marL="0" indent="0" algn="just">
                        <a:buFontTx/>
                        <a:buNone/>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niệm</a:t>
                      </a:r>
                      <a:r>
                        <a:rPr lang="en-US" sz="4400" baseline="0" dirty="0">
                          <a:latin typeface="Times New Roman" panose="02020603050405020304" pitchFamily="18" charset="0"/>
                          <a:cs typeface="Times New Roman" panose="02020603050405020304" pitchFamily="18" charset="0"/>
                        </a:rPr>
                        <a:t>: </a:t>
                      </a:r>
                      <a:endParaRPr lang="en-US" sz="4400" baseline="0" dirty="0">
                        <a:latin typeface="Times New Roman" panose="02020603050405020304" pitchFamily="18" charset="0"/>
                        <a:cs typeface="Times New Roman" panose="02020603050405020304" pitchFamily="18" charset="0"/>
                      </a:endParaRPr>
                    </a:p>
                    <a:p>
                      <a:pPr marL="0" indent="0" algn="just">
                        <a:buFontTx/>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đói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mùa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xuân</a:t>
                      </a:r>
                      <a:r>
                        <a:rPr lang="en-US" sz="4400" baseline="0" dirty="0">
                          <a:latin typeface="Times New Roman" panose="02020603050405020304" pitchFamily="18" charset="0"/>
                          <a:cs typeface="Times New Roman" panose="02020603050405020304" pitchFamily="18" charset="0"/>
                        </a:rPr>
                        <a:t> 1945</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Mùi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khói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bếp</a:t>
                      </a:r>
                      <a:r>
                        <a:rPr lang="en-US" sz="4400" baseline="0" dirty="0">
                          <a:latin typeface="Times New Roman" panose="02020603050405020304" pitchFamily="18" charset="0"/>
                          <a:cs typeface="Times New Roman" panose="02020603050405020304" pitchFamily="18" charset="0"/>
                        </a:rPr>
                        <a:t>, </a:t>
                      </a:r>
                      <a:r>
                        <a:rPr lang="en-US" sz="4400" i="1" baseline="0" dirty="0">
                          <a:latin typeface="Times New Roman" panose="02020603050405020304" pitchFamily="18" charset="0"/>
                          <a:cs typeface="Times New Roman" panose="02020603050405020304" pitchFamily="18" charset="0"/>
                        </a:rPr>
                        <a:t>“</a:t>
                      </a:r>
                      <a:r>
                        <a:rPr lang="en-US" sz="4400" i="1" baseline="0" dirty="0" err="1">
                          <a:latin typeface="Times New Roman" panose="02020603050405020304" pitchFamily="18" charset="0"/>
                          <a:cs typeface="Times New Roman" panose="02020603050405020304" pitchFamily="18" charset="0"/>
                        </a:rPr>
                        <a:t>khói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hun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nhèm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mắt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cháu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mòn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mỏi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khô</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rạc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ngựa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gầy</a:t>
                      </a:r>
                      <a:r>
                        <a:rPr lang="en-US" sz="4400" i="1"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thốn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cực</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cháu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Gián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bộc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lộ</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niệm</a:t>
                      </a:r>
                      <a:r>
                        <a:rPr lang="en-US" sz="4400" baseline="0" dirty="0">
                          <a:latin typeface="Times New Roman" panose="02020603050405020304" pitchFamily="18" charset="0"/>
                          <a:cs typeface="Times New Roman" panose="02020603050405020304" pitchFamily="18" charset="0"/>
                        </a:rPr>
                        <a:t>: </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Tiếng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chim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hú</a:t>
                      </a:r>
                      <a:r>
                        <a:rPr lang="en-US" sz="4400" baseline="0" dirty="0">
                          <a:latin typeface="Times New Roman" panose="02020603050405020304" pitchFamily="18" charset="0"/>
                          <a:cs typeface="Times New Roman" panose="02020603050405020304" pitchFamily="18" charset="0"/>
                        </a:rPr>
                        <a:t>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côi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cút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thương</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ảnh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bếp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lửa</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bên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dỗ</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sóc</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cháu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tàn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xóm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làng</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Cháy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tàn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cháy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lụi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dựng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túp</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lều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tranh</a:t>
                      </a:r>
                      <a:r>
                        <a:rPr lang="en-US" sz="4400" i="1" baseline="0" dirty="0">
                          <a:latin typeface="Times New Roman" panose="02020603050405020304" pitchFamily="18" charset="0"/>
                          <a:cs typeface="Times New Roman" panose="02020603050405020304" pitchFamily="18" charset="0"/>
                        </a:rPr>
                        <a:t>)</a:t>
                      </a:r>
                      <a:endParaRPr lang="en-US" sz="4400" i="1" baseline="0" dirty="0">
                        <a:latin typeface="Times New Roman" panose="02020603050405020304" pitchFamily="18" charset="0"/>
                        <a:cs typeface="Times New Roman" panose="02020603050405020304" pitchFamily="18" charset="0"/>
                      </a:endParaRPr>
                    </a:p>
                    <a:p>
                      <a:pPr algn="just"/>
                      <a:r>
                        <a:rPr lang="en-US" sz="4400" i="1"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Bà</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vững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lòng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trước</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mọi</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biến</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cố</a:t>
                      </a:r>
                      <a:r>
                        <a:rPr lang="en-US" sz="4400" i="0" baseline="0" dirty="0">
                          <a:latin typeface="Times New Roman" panose="02020603050405020304" pitchFamily="18" charset="0"/>
                          <a:cs typeface="Times New Roman" panose="02020603050405020304" pitchFamily="18" charset="0"/>
                        </a:rPr>
                        <a:t>, tai </a:t>
                      </a:r>
                      <a:r>
                        <a:rPr lang="en-US" sz="4400" i="0" baseline="0" dirty="0" err="1">
                          <a:latin typeface="Times New Roman" panose="02020603050405020304" pitchFamily="18" charset="0"/>
                          <a:cs typeface="Times New Roman" panose="02020603050405020304" pitchFamily="18" charset="0"/>
                        </a:rPr>
                        <a:t>họa</a:t>
                      </a:r>
                      <a:r>
                        <a:rPr lang="en-US" sz="4400" i="0" baseline="0" dirty="0">
                          <a:latin typeface="Times New Roman" panose="02020603050405020304" pitchFamily="18" charset="0"/>
                          <a:cs typeface="Times New Roman" panose="02020603050405020304" pitchFamily="18" charset="0"/>
                        </a:rPr>
                        <a:t> </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chỗ</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dựa</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vững</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chắc</a:t>
                      </a:r>
                      <a:endParaRPr lang="en-US" sz="4400" i="0" baseline="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cháu</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40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i="0" baseline="0" dirty="0" err="1">
                          <a:latin typeface="Times New Roman" panose="02020603050405020304" pitchFamily="18" charset="0"/>
                          <a:cs typeface="Times New Roman" panose="02020603050405020304" pitchFamily="18" charset="0"/>
                          <a:sym typeface="Wingdings" panose="05000000000000000000" pitchFamily="2" charset="2"/>
                        </a:rPr>
                        <a:t>bà</a:t>
                      </a:r>
                      <a:endParaRPr lang="en-US" sz="4400" i="1" baseline="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3732</Words>
  <Application>WPS Presentation</Application>
  <PresentationFormat>Custom</PresentationFormat>
  <Paragraphs>176</Paragraphs>
  <Slides>16</Slides>
  <Notes>42</Notes>
  <HiddenSlides>0</HiddenSlides>
  <MMClips>31</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16</vt:i4>
      </vt:variant>
    </vt:vector>
  </HeadingPairs>
  <TitlesOfParts>
    <vt:vector size="29" baseType="lpstr">
      <vt:lpstr>Arial</vt:lpstr>
      <vt:lpstr>SimSun</vt:lpstr>
      <vt:lpstr>Wingdings</vt:lpstr>
      <vt:lpstr>Calibri</vt:lpstr>
      <vt:lpstr>#9Slide05 Braxton Regular</vt:lpstr>
      <vt:lpstr>Times New Roman</vt:lpstr>
      <vt:lpstr>Cambria</vt:lpstr>
      <vt:lpstr>#9Slide03 IcielSamsung Sharp Bo</vt:lpstr>
      <vt:lpstr>Microsoft YaHei</vt:lpstr>
      <vt:lpstr>Arial Unicode MS</vt:lpstr>
      <vt:lpstr>3_Office Theme</vt:lpstr>
      <vt:lpstr>5_Office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
  <cp:lastModifiedBy>Tô Thị Kim Thoa</cp:lastModifiedBy>
  <cp:revision>144</cp:revision>
  <dcterms:created xsi:type="dcterms:W3CDTF">2006-08-16T00:00:00Z</dcterms:created>
  <dcterms:modified xsi:type="dcterms:W3CDTF">2025-03-16T09:17:16Z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9C4709F5F6A4493B97B1FE1B78E5C7C1_12</vt:lpwstr>
  </property>
  <property fmtid="{D5CDD505-2E9C-101B-9397-08002B2CF9AE}" pid="3" name="KSOProductBuildVer">
    <vt:lpwstr>1033-12.2.0.20326</vt:lpwstr>
  </property>
</Properties>
</file>