
<file path=[Content_Types].xml><?xml version="1.0" encoding="utf-8"?>
<Types xmlns="http://schemas.openxmlformats.org/package/2006/content-types">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279" r:id="rId4"/>
    <p:sldId id="280" r:id="rId6"/>
    <p:sldId id="281" r:id="rId7"/>
    <p:sldId id="283" r:id="rId8"/>
    <p:sldId id="313" r:id="rId9"/>
    <p:sldId id="315" r:id="rId10"/>
    <p:sldId id="320" r:id="rId11"/>
    <p:sldId id="285" r:id="rId12"/>
    <p:sldId id="323" r:id="rId13"/>
    <p:sldId id="324" r:id="rId14"/>
    <p:sldId id="325" r:id="rId15"/>
    <p:sldId id="327" r:id="rId16"/>
    <p:sldId id="302" r:id="rId17"/>
  </p:sldIdLst>
  <p:sldSz cx="18288000" cy="10287000"/>
  <p:notesSz cx="6858000" cy="9144000"/>
  <p:embeddedFontLst>
    <p:embeddedFont>
      <p:font typeface="Calibri" panose="020F0502020204030204"/>
      <p:regular r:id="rId21"/>
      <p:bold r:id="rId22"/>
      <p:italic r:id="rId23"/>
      <p:boldItalic r:id="rId24"/>
    </p:embeddedFont>
    <p:embeddedFont>
      <p:font typeface="#9Slide04 Lora Bold" panose="00000800000000000000" pitchFamily="2" charset="0"/>
      <p:bold r:id="rId25"/>
    </p:embeddedFont>
    <p:embeddedFont>
      <p:font typeface="#9Slide07 Baloo Tamma" panose="03080902040302020200" pitchFamily="66"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3E5DE"/>
    <a:srgbClr val="FCDCDC"/>
    <a:srgbClr val="F8A4A4"/>
    <a:srgbClr val="A8CBBD"/>
    <a:srgbClr val="B0A8CB"/>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showGuides="1">
      <p:cViewPr varScale="1">
        <p:scale>
          <a:sx n="44" d="100"/>
          <a:sy n="44" d="100"/>
        </p:scale>
        <p:origin x="753" y="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2" Type="http://schemas.openxmlformats.org/officeDocument/2006/relationships/font" Target="fonts/font12.fntdata"/><Relationship Id="rId31" Type="http://schemas.openxmlformats.org/officeDocument/2006/relationships/font" Target="fonts/font11.fntdata"/><Relationship Id="rId30" Type="http://schemas.openxmlformats.org/officeDocument/2006/relationships/font" Target="fonts/font10.fntdata"/><Relationship Id="rId3" Type="http://schemas.openxmlformats.org/officeDocument/2006/relationships/slideMaster" Target="slideMasters/slideMaster2.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Tham</a:t>
            </a:r>
            <a:r>
              <a:rPr lang="en-US" dirty="0"/>
              <a:t> </a:t>
            </a:r>
            <a:r>
              <a:rPr lang="en-US" dirty="0" err="1"/>
              <a:t>khảo</a:t>
            </a:r>
            <a:r>
              <a:rPr lang="en-US" baseline="0" dirty="0"/>
              <a:t> ý </a:t>
            </a:r>
            <a:r>
              <a:rPr lang="en-US" baseline="0" dirty="0" err="1"/>
              <a:t>kiến</a:t>
            </a:r>
            <a:r>
              <a:rPr lang="en-US" baseline="0" dirty="0"/>
              <a:t> </a:t>
            </a:r>
            <a:r>
              <a:rPr lang="en-US" baseline="0" dirty="0" err="1"/>
              <a:t>của</a:t>
            </a:r>
            <a:r>
              <a:rPr lang="en-US" baseline="0" dirty="0"/>
              <a:t> </a:t>
            </a:r>
            <a:r>
              <a:rPr lang="en-US" baseline="0" dirty="0" err="1"/>
              <a:t>Hoài</a:t>
            </a:r>
            <a:r>
              <a:rPr lang="en-US" baseline="0" dirty="0"/>
              <a:t> </a:t>
            </a:r>
            <a:r>
              <a:rPr lang="en-US" baseline="0" dirty="0" err="1"/>
              <a:t>Thanh</a:t>
            </a:r>
            <a:r>
              <a:rPr lang="en-US" baseline="0" dirty="0"/>
              <a:t>: </a:t>
            </a:r>
            <a:r>
              <a:rPr lang="vi-VN" sz="1200" b="0" i="0" kern="1200" dirty="0">
                <a:solidFill>
                  <a:schemeClr val="tx1"/>
                </a:solidFill>
                <a:effectLst/>
                <a:latin typeface="+mn-lt"/>
                <a:ea typeface="+mn-ea"/>
                <a:cs typeface="+mn-cs"/>
              </a:rPr>
              <a:t>Tôi thấy Tế Hanh là một người tinh lắm. Tế Hanh đã ghi lại được đôi nét rất thần tình về cảnh sinh hoạt chốn quê hương. Người nghe thấy cả những điều không hình sắc, không thanh âm như " mảnh hồn làng" trên " cánh buồm giương", như tiếng hát của hương đồng quyến rũ con đường quê nho nhỏ. Thơ Tế Hanh đưa ta vào một thế giới thật gần gũi thường ta chỉ thấy một cách mờ mờ, cái thế giới những tình cảm ta đã âm thầm trao cho cảnh vật: sự mỏi mệt say sưa của con thuyền lúc trở về bến, nỗi khổ đau chất chứa trên toa tàu nặng trĩu những buồn vui, sầu tủi của một con đường. (Theo Hoài Thanh, Thi nhân Việt Nam)</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CD95588-F58C-4EBF-9666-C9C0959B3A14}"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Xác</a:t>
            </a:r>
            <a:r>
              <a:rPr lang="en-US" baseline="0" dirty="0"/>
              <a:t> </a:t>
            </a:r>
            <a:r>
              <a:rPr lang="en-US" baseline="0" dirty="0" err="1"/>
              <a:t>định</a:t>
            </a:r>
            <a:r>
              <a:rPr lang="en-US" baseline="0" dirty="0"/>
              <a:t> </a:t>
            </a:r>
            <a:r>
              <a:rPr lang="en-US" baseline="0" dirty="0" err="1"/>
              <a:t>bố</a:t>
            </a:r>
            <a:r>
              <a:rPr lang="en-US" baseline="0" dirty="0"/>
              <a:t> </a:t>
            </a:r>
            <a:r>
              <a:rPr lang="en-US" baseline="0" dirty="0" err="1"/>
              <a:t>cục</a:t>
            </a:r>
            <a:r>
              <a:rPr lang="en-US" baseline="0" dirty="0"/>
              <a:t> </a:t>
            </a:r>
            <a:r>
              <a:rPr lang="en-US" baseline="0" dirty="0" err="1"/>
              <a:t>của</a:t>
            </a:r>
            <a:r>
              <a:rPr lang="en-US" baseline="0" dirty="0"/>
              <a:t> </a:t>
            </a:r>
            <a:r>
              <a:rPr lang="en-US" baseline="0" dirty="0" err="1"/>
              <a:t>bài</a:t>
            </a:r>
            <a:r>
              <a:rPr lang="en-US" baseline="0" dirty="0"/>
              <a:t> </a:t>
            </a:r>
            <a:r>
              <a:rPr lang="en-US" baseline="0" dirty="0" err="1"/>
              <a:t>thơ</a:t>
            </a:r>
            <a:r>
              <a:rPr lang="en-US" baseline="0" dirty="0"/>
              <a:t> </a:t>
            </a:r>
            <a:r>
              <a:rPr lang="en-US" baseline="0" dirty="0" err="1"/>
              <a:t>quê</a:t>
            </a:r>
            <a:r>
              <a:rPr lang="en-US" baseline="0" dirty="0"/>
              <a:t> </a:t>
            </a:r>
            <a:r>
              <a:rPr lang="en-US" baseline="0" dirty="0" err="1"/>
              <a:t>hương</a:t>
            </a:r>
            <a:r>
              <a:rPr lang="en-US" baseline="0" dirty="0"/>
              <a:t> </a:t>
            </a:r>
            <a:r>
              <a:rPr lang="en-US" baseline="0" dirty="0" err="1"/>
              <a:t>và</a:t>
            </a:r>
            <a:r>
              <a:rPr lang="en-US" baseline="0" dirty="0"/>
              <a:t> </a:t>
            </a:r>
            <a:r>
              <a:rPr lang="en-US" baseline="0" dirty="0" err="1"/>
              <a:t>nêu</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mỗi</a:t>
            </a:r>
            <a:r>
              <a:rPr lang="en-US" baseline="0" dirty="0"/>
              <a:t> </a:t>
            </a:r>
            <a:r>
              <a:rPr lang="en-US" baseline="0" dirty="0" err="1"/>
              <a:t>phần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1 </a:t>
            </a:r>
            <a:r>
              <a:rPr lang="en-US" sz="1200" dirty="0" err="1">
                <a:latin typeface="Times New Roman" panose="02020603050405020304" pitchFamily="18" charset="0"/>
                <a:cs typeface="Times New Roman" panose="02020603050405020304" pitchFamily="18" charset="0"/>
              </a:rPr>
              <a:t>phút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5EA9230-B75F-4475-AB16-CEEB9EBFF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Hãy</a:t>
            </a:r>
            <a:r>
              <a:rPr lang="en-US" baseline="0" dirty="0"/>
              <a:t> </a:t>
            </a:r>
            <a:r>
              <a:rPr lang="en-US" baseline="0" dirty="0" err="1"/>
              <a:t>mô</a:t>
            </a:r>
            <a:r>
              <a:rPr lang="en-US" baseline="0" dirty="0"/>
              <a:t> </a:t>
            </a:r>
            <a:r>
              <a:rPr lang="en-US" baseline="0" dirty="0" err="1"/>
              <a:t>tả</a:t>
            </a:r>
            <a:r>
              <a:rPr lang="en-US" baseline="0" dirty="0"/>
              <a:t> </a:t>
            </a:r>
            <a:r>
              <a:rPr lang="en-US" baseline="0" dirty="0" err="1"/>
              <a:t>khái</a:t>
            </a:r>
            <a:r>
              <a:rPr lang="en-US" baseline="0" dirty="0"/>
              <a:t> </a:t>
            </a:r>
            <a:r>
              <a:rPr lang="en-US" baseline="0" dirty="0" err="1"/>
              <a:t>quát</a:t>
            </a:r>
            <a:r>
              <a:rPr lang="en-US" baseline="0" dirty="0"/>
              <a:t> </a:t>
            </a:r>
            <a:r>
              <a:rPr lang="en-US" baseline="0" dirty="0" err="1"/>
              <a:t>bức</a:t>
            </a:r>
            <a:r>
              <a:rPr lang="en-US" baseline="0" dirty="0"/>
              <a:t> </a:t>
            </a:r>
            <a:r>
              <a:rPr lang="en-US" baseline="0" dirty="0" err="1"/>
              <a:t>tranh</a:t>
            </a:r>
            <a:r>
              <a:rPr lang="en-US" baseline="0" dirty="0"/>
              <a:t> </a:t>
            </a:r>
            <a:r>
              <a:rPr lang="en-US" baseline="0" dirty="0" err="1"/>
              <a:t>làng</a:t>
            </a:r>
            <a:r>
              <a:rPr lang="en-US" baseline="0" dirty="0"/>
              <a:t> </a:t>
            </a:r>
            <a:r>
              <a:rPr lang="en-US" baseline="0" dirty="0" err="1"/>
              <a:t>quê</a:t>
            </a:r>
            <a:r>
              <a:rPr lang="en-US" baseline="0" dirty="0"/>
              <a:t> </a:t>
            </a:r>
            <a:r>
              <a:rPr lang="en-US" baseline="0" dirty="0" err="1"/>
              <a:t>miền</a:t>
            </a:r>
            <a:r>
              <a:rPr lang="en-US" baseline="0" dirty="0"/>
              <a:t> </a:t>
            </a:r>
            <a:r>
              <a:rPr lang="en-US" baseline="0" dirty="0" err="1"/>
              <a:t>biển</a:t>
            </a:r>
            <a:r>
              <a:rPr lang="en-US" baseline="0" dirty="0"/>
              <a:t> </a:t>
            </a:r>
            <a:r>
              <a:rPr lang="en-US" baseline="0" dirty="0" err="1"/>
              <a:t>được</a:t>
            </a:r>
            <a:r>
              <a:rPr lang="en-US" baseline="0" dirty="0"/>
              <a:t> </a:t>
            </a:r>
            <a:r>
              <a:rPr lang="en-US" baseline="0" dirty="0" err="1"/>
              <a:t>miêu</a:t>
            </a:r>
            <a:r>
              <a:rPr lang="en-US" baseline="0" dirty="0"/>
              <a:t> </a:t>
            </a:r>
            <a:r>
              <a:rPr lang="en-US" baseline="0" dirty="0" err="1"/>
              <a:t>tả</a:t>
            </a:r>
            <a:r>
              <a:rPr lang="en-US" baseline="0" dirty="0"/>
              <a:t> qua 2 </a:t>
            </a:r>
            <a:r>
              <a:rPr lang="en-US" baseline="0" dirty="0" err="1"/>
              <a:t>câu</a:t>
            </a:r>
            <a:r>
              <a:rPr lang="en-US" baseline="0" dirty="0"/>
              <a:t> </a:t>
            </a:r>
            <a:r>
              <a:rPr lang="en-US" baseline="0" dirty="0" err="1"/>
              <a:t>thơ</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1200" b="0" i="0" kern="1200" dirty="0">
                <a:solidFill>
                  <a:schemeClr val="tx1"/>
                </a:solidFill>
                <a:effectLst/>
                <a:latin typeface="+mn-lt"/>
                <a:ea typeface="+mn-ea"/>
                <a:cs typeface="+mn-cs"/>
              </a:rPr>
              <a:t>Nêu cảm nhận của em về bốn dòng thơ cuối.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93000"/>
            <a:lum/>
            <a:extLst>
              <a:ext uri="{96DAC541-7B7A-43D3-8B79-37D633B846F1}">
                <asvg:svgBlip xmlns:asvg="http://schemas.microsoft.com/office/drawing/2016/SVG/main" r:embed="rId13"/>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E49FA2C-B09B-437F-A47A-9835E0143EBB}"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ECD0679-3187-449D-BDC3-12E48E8303F1}"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6.png"/><Relationship Id="rId2" Type="http://schemas.microsoft.com/office/2007/relationships/hdphoto" Target="../media/image15.wdp"/><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6.png"/><Relationship Id="rId3" Type="http://schemas.openxmlformats.org/officeDocument/2006/relationships/image" Target="../media/image10.png"/><Relationship Id="rId2" Type="http://schemas.openxmlformats.org/officeDocument/2006/relationships/image" Target="../media/image2.sv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7.xml"/><Relationship Id="rId7" Type="http://schemas.openxmlformats.org/officeDocument/2006/relationships/image" Target="../media/image18.png"/><Relationship Id="rId6" Type="http://schemas.microsoft.com/office/2007/relationships/hdphoto" Target="../media/image17.wdp"/><Relationship Id="rId5" Type="http://schemas.openxmlformats.org/officeDocument/2006/relationships/image" Target="../media/image16.png"/><Relationship Id="rId4" Type="http://schemas.microsoft.com/office/2007/relationships/hdphoto" Target="../media/image15.wdp"/><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7"/>
          <p:cNvSpPr/>
          <p:nvPr/>
        </p:nvSpPr>
        <p:spPr>
          <a:xfrm rot="-10294228" flipH="1">
            <a:off x="9024716" y="9028108"/>
            <a:ext cx="9888315" cy="2175429"/>
          </a:xfrm>
          <a:custGeom>
            <a:avLst/>
            <a:gdLst/>
            <a:ahLst/>
            <a:cxnLst/>
            <a:rect l="l" t="t" r="r" b="b"/>
            <a:pathLst>
              <a:path w="9888315" h="2175429">
                <a:moveTo>
                  <a:pt x="9888315" y="0"/>
                </a:moveTo>
                <a:lnTo>
                  <a:pt x="0" y="0"/>
                </a:lnTo>
                <a:lnTo>
                  <a:pt x="0" y="2175430"/>
                </a:lnTo>
                <a:lnTo>
                  <a:pt x="9888315" y="2175430"/>
                </a:lnTo>
                <a:lnTo>
                  <a:pt x="9888315" y="0"/>
                </a:lnTo>
                <a:close/>
              </a:path>
            </a:pathLst>
          </a:custGeom>
          <a:blipFill>
            <a:blip r:embed="rId1"/>
            <a:stretch>
              <a:fillRect/>
            </a:stretch>
          </a:blipFill>
        </p:spPr>
        <p:txBody>
          <a:bodyPr/>
          <a:lstStyle/>
          <a:p>
            <a:endParaRPr lang="en-US"/>
          </a:p>
        </p:txBody>
      </p:sp>
      <p:sp>
        <p:nvSpPr>
          <p:cNvPr id="12" name="Freeform 12"/>
          <p:cNvSpPr/>
          <p:nvPr/>
        </p:nvSpPr>
        <p:spPr>
          <a:xfrm flipH="1">
            <a:off x="-396231" y="9503470"/>
            <a:ext cx="9817654" cy="1914443"/>
          </a:xfrm>
          <a:custGeom>
            <a:avLst/>
            <a:gdLst/>
            <a:ahLst/>
            <a:cxnLst/>
            <a:rect l="l" t="t" r="r" b="b"/>
            <a:pathLst>
              <a:path w="9817654" h="1914443">
                <a:moveTo>
                  <a:pt x="9817654" y="0"/>
                </a:moveTo>
                <a:lnTo>
                  <a:pt x="0" y="0"/>
                </a:lnTo>
                <a:lnTo>
                  <a:pt x="0" y="1914443"/>
                </a:lnTo>
                <a:lnTo>
                  <a:pt x="9817654" y="1914443"/>
                </a:lnTo>
                <a:lnTo>
                  <a:pt x="9817654" y="0"/>
                </a:lnTo>
                <a:close/>
              </a:path>
            </a:pathLst>
          </a:custGeom>
          <a:blipFill>
            <a:blip r:embed="rId2"/>
            <a:stretch>
              <a:fillRect/>
            </a:stretch>
          </a:blipFill>
        </p:spPr>
        <p:txBody>
          <a:bodyPr/>
          <a:lstStyle/>
          <a:p>
            <a:endParaRPr lang="en-US"/>
          </a:p>
        </p:txBody>
      </p:sp>
      <p:sp>
        <p:nvSpPr>
          <p:cNvPr id="2" name="Rectangle 1"/>
          <p:cNvSpPr/>
          <p:nvPr/>
        </p:nvSpPr>
        <p:spPr>
          <a:xfrm>
            <a:off x="609600" y="467743"/>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1. </a:t>
            </a:r>
            <a:r>
              <a:rPr lang="en-US" sz="4800" b="1" dirty="0" err="1">
                <a:solidFill>
                  <a:srgbClr val="000000"/>
                </a:solidFill>
                <a:latin typeface="Times New Roman" panose="02020603050405020304" pitchFamily="18" charset="0"/>
                <a:cs typeface="Times New Roman" panose="02020603050405020304" pitchFamily="18" charset="0"/>
              </a:rPr>
              <a:t>Đọc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chú</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thích</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3" name="TextBox 15"/>
          <p:cNvSpPr txBox="1"/>
          <p:nvPr/>
        </p:nvSpPr>
        <p:spPr>
          <a:xfrm>
            <a:off x="1219200" y="1562100"/>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b. </a:t>
            </a:r>
            <a:r>
              <a:rPr kumimoji="0" lang="en-US" sz="4800" b="1" i="0" u="none" strike="noStrike" kern="1200" cap="none" spc="0" normalizeH="0" baseline="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Chú</a:t>
            </a:r>
            <a:r>
              <a:rPr kumimoji="0" lang="en-US" sz="4800" b="1" i="0" u="none" strike="noStrike" kern="1200" cap="none" spc="0" normalizeH="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thích</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838201" y="2965222"/>
            <a:ext cx="4419600" cy="1446550"/>
          </a:xfrm>
          <a:prstGeom prst="rect">
            <a:avLst/>
          </a:prstGeom>
        </p:spPr>
        <p:txBody>
          <a:bodyPr wrap="square">
            <a:spAutoFit/>
          </a:bodyPr>
          <a:lstStyle/>
          <a:p>
            <a:pPr algn="just"/>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1" i="0" dirty="0">
                <a:solidFill>
                  <a:srgbClr val="000000"/>
                </a:solidFill>
                <a:effectLst/>
                <a:latin typeface="Times New Roman" panose="02020603050405020304" pitchFamily="18" charset="0"/>
                <a:cs typeface="Times New Roman" panose="02020603050405020304" pitchFamily="18" charset="0"/>
              </a:rPr>
              <a:t>Trai </a:t>
            </a:r>
            <a:r>
              <a:rPr lang="en-US" sz="4400" b="1" i="0" dirty="0" err="1">
                <a:solidFill>
                  <a:srgbClr val="000000"/>
                </a:solidFill>
                <a:effectLst/>
                <a:latin typeface="Times New Roman" panose="02020603050405020304" pitchFamily="18" charset="0"/>
                <a:cs typeface="Times New Roman" panose="02020603050405020304" pitchFamily="18" charset="0"/>
              </a:rPr>
              <a:t>tráng</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trai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trẻ</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khoẻ</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mạnh</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5978814" y="7577193"/>
            <a:ext cx="4419600" cy="2123658"/>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Tuấn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đẹp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khoẻ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phi </a:t>
            </a:r>
            <a:r>
              <a:rPr lang="en-US" sz="4400" dirty="0" err="1">
                <a:solidFill>
                  <a:srgbClr val="000000"/>
                </a:solidFill>
                <a:latin typeface="Times New Roman" panose="02020603050405020304" pitchFamily="18" charset="0"/>
                <a:cs typeface="Times New Roman" panose="02020603050405020304" pitchFamily="18" charset="0"/>
              </a:rPr>
              <a:t>nhanh</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11430000" y="3106720"/>
            <a:ext cx="5638800" cy="1446550"/>
          </a:xfrm>
          <a:prstGeom prst="rect">
            <a:avLst/>
          </a:prstGeom>
        </p:spPr>
        <p:txBody>
          <a:bodyPr wrap="square">
            <a:spAutoFit/>
          </a:bodyPr>
          <a:lstStyle/>
          <a:p>
            <a:pPr algn="just"/>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Ghe</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0" i="0" dirty="0">
                <a:solidFill>
                  <a:srgbClr val="000000"/>
                </a:solidFill>
                <a:effectLst/>
                <a:latin typeface="Times New Roman" panose="02020603050405020304" pitchFamily="18" charset="0"/>
                <a:cs typeface="Times New Roman" panose="02020603050405020304" pitchFamily="18" charset="0"/>
              </a:rPr>
              <a:t>(</a:t>
            </a:r>
            <a:r>
              <a:rPr lang="en-US" sz="4400" b="0" i="0" dirty="0" err="1">
                <a:solidFill>
                  <a:srgbClr val="000000"/>
                </a:solidFill>
                <a:effectLst/>
                <a:latin typeface="Times New Roman" panose="02020603050405020304" pitchFamily="18" charset="0"/>
                <a:cs typeface="Times New Roman" panose="02020603050405020304" pitchFamily="18" charset="0"/>
              </a:rPr>
              <a:t>phương</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ngữ</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thuyền</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0"/>
          <p:cNvSpPr/>
          <p:nvPr/>
        </p:nvSpPr>
        <p:spPr>
          <a:xfrm rot="2741021">
            <a:off x="4020707" y="7656021"/>
            <a:ext cx="7109489" cy="6778646"/>
          </a:xfrm>
          <a:custGeom>
            <a:avLst/>
            <a:gdLst/>
            <a:ahLst/>
            <a:cxnLst/>
            <a:rect l="l" t="t" r="r" b="b"/>
            <a:pathLst>
              <a:path w="8674752" h="8229600">
                <a:moveTo>
                  <a:pt x="0" y="0"/>
                </a:moveTo>
                <a:lnTo>
                  <a:pt x="8674752" y="0"/>
                </a:lnTo>
                <a:lnTo>
                  <a:pt x="8674752" y="8229600"/>
                </a:lnTo>
                <a:lnTo>
                  <a:pt x="0" y="8229600"/>
                </a:lnTo>
                <a:lnTo>
                  <a:pt x="0" y="0"/>
                </a:lnTo>
                <a:close/>
              </a:path>
            </a:pathLst>
          </a:custGeom>
          <a:blipFill>
            <a:blip r:embed="rId1"/>
            <a:stretch>
              <a:fillRect/>
            </a:stretch>
          </a:blipFill>
        </p:spPr>
        <p:txBody>
          <a:bodyPr/>
          <a:lstStyle/>
          <a:p>
            <a:endParaRPr lang="en-US"/>
          </a:p>
        </p:txBody>
      </p:sp>
      <p:graphicFrame>
        <p:nvGraphicFramePr>
          <p:cNvPr id="2" name="Table 1"/>
          <p:cNvGraphicFramePr>
            <a:graphicFrameLocks noGrp="1"/>
          </p:cNvGraphicFramePr>
          <p:nvPr/>
        </p:nvGraphicFramePr>
        <p:xfrm>
          <a:off x="152400" y="190500"/>
          <a:ext cx="17907000" cy="9662160"/>
        </p:xfrm>
        <a:graphic>
          <a:graphicData uri="http://schemas.openxmlformats.org/drawingml/2006/table">
            <a:tbl>
              <a:tblPr firstRow="1" bandRow="1">
                <a:tableStyleId>{5940675A-B579-460E-94D1-54222C63F5DA}</a:tableStyleId>
              </a:tblPr>
              <a:tblGrid>
                <a:gridCol w="2590800"/>
                <a:gridCol w="8382000"/>
                <a:gridCol w="6934200"/>
              </a:tblGrid>
              <a:tr h="370840">
                <a:tc>
                  <a:txBody>
                    <a:bodyPr/>
                    <a:lstStyle/>
                    <a:p>
                      <a:pPr algn="ctr">
                        <a:lnSpc>
                          <a:spcPct val="100000"/>
                        </a:lnSpc>
                      </a:pP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Sáu</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dòng</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tiếp</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dòng</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3-8)</a:t>
                      </a:r>
                      <a:endParaRPr lang="en-US" sz="4400" b="1"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Tám</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dòng</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tiếp</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(9-16)</a:t>
                      </a:r>
                      <a:endPar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r>
              <a:tr h="370840">
                <a:tc>
                  <a:txBody>
                    <a:bodyPr/>
                    <a:lstStyle/>
                    <a:p>
                      <a:pPr algn="ctr">
                        <a:lnSpc>
                          <a:spcPct val="100000"/>
                        </a:lnSpc>
                      </a:pPr>
                      <a:r>
                        <a:rPr lang="en-US" sz="4400" b="1" dirty="0">
                          <a:latin typeface="Times New Roman" panose="02020603050405020304" pitchFamily="18" charset="0"/>
                          <a:cs typeface="Times New Roman" panose="02020603050405020304" pitchFamily="18" charset="0"/>
                        </a:rPr>
                        <a:t>BPTT</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lnSpc>
                          <a:spcPct val="10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miêu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hóa</a:t>
                      </a:r>
                      <a:endParaRPr lang="en-US" sz="4400" baseline="0" dirty="0">
                        <a:latin typeface="Times New Roman" panose="02020603050405020304" pitchFamily="18" charset="0"/>
                        <a:cs typeface="Times New Roman" panose="02020603050405020304" pitchFamily="18" charset="0"/>
                      </a:endParaRPr>
                    </a:p>
                    <a:p>
                      <a:pPr algn="just">
                        <a:lnSpc>
                          <a:spcPct val="100000"/>
                        </a:lnSpc>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dụng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ảnh</a:t>
                      </a:r>
                      <a:r>
                        <a:rPr lang="en-US" sz="4400" baseline="0" dirty="0">
                          <a:latin typeface="Times New Roman" panose="02020603050405020304" pitchFamily="18" charset="0"/>
                          <a:cs typeface="Times New Roman" panose="02020603050405020304" pitchFamily="18" charset="0"/>
                        </a:rPr>
                        <a:t> so </a:t>
                      </a:r>
                      <a:r>
                        <a:rPr lang="en-US" sz="4400" baseline="0" dirty="0" err="1">
                          <a:latin typeface="Times New Roman" panose="02020603050405020304" pitchFamily="18" charset="0"/>
                          <a:cs typeface="Times New Roman" panose="02020603050405020304" pitchFamily="18" charset="0"/>
                        </a:rPr>
                        <a:t>sánh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ngữ</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chỉ</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mẽ</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hăng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phăng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vượt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rướn</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lnSpc>
                          <a:spcPct val="10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miêu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hóa</a:t>
                      </a:r>
                      <a:endParaRPr lang="en-US" sz="4400" baseline="0"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defRPr/>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hóa</a:t>
                      </a:r>
                      <a:r>
                        <a:rPr lang="en-US" sz="4400" baseline="0" dirty="0">
                          <a:latin typeface="Times New Roman" panose="02020603050405020304" pitchFamily="18" charset="0"/>
                          <a:cs typeface="Times New Roman" panose="02020603050405020304" pitchFamily="18" charset="0"/>
                        </a:rPr>
                        <a:t> (</a:t>
                      </a:r>
                      <a:r>
                        <a:rPr lang="en-US" altLang="en-US" sz="4400" b="1" dirty="0">
                          <a:latin typeface="Times New Roman" panose="02020603050405020304" pitchFamily="18" charset="0"/>
                          <a:cs typeface="Times New Roman" panose="02020603050405020304" pitchFamily="18" charset="0"/>
                        </a:rPr>
                        <a:t>con </a:t>
                      </a:r>
                      <a:r>
                        <a:rPr lang="en-US" altLang="en-US" sz="4400" b="1" dirty="0" err="1">
                          <a:latin typeface="Times New Roman" panose="02020603050405020304" pitchFamily="18" charset="0"/>
                          <a:cs typeface="Times New Roman" panose="02020603050405020304" pitchFamily="18" charset="0"/>
                        </a:rPr>
                        <a:t>thuyền</a:t>
                      </a:r>
                      <a:r>
                        <a:rPr lang="en-US" altLang="en-US" sz="4400" b="0" i="1" dirty="0">
                          <a:latin typeface="Times New Roman" panose="02020603050405020304" pitchFamily="18" charset="0"/>
                          <a:cs typeface="Times New Roman" panose="02020603050405020304" pitchFamily="18" charset="0"/>
                        </a:rPr>
                        <a:t>:</a:t>
                      </a:r>
                      <a:r>
                        <a:rPr lang="en-US" altLang="en-US" sz="4400" b="0" i="1" baseline="0"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im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mỏi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trở</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về</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nằm</a:t>
                      </a:r>
                      <a:r>
                        <a:rPr lang="en-US" altLang="en-US" sz="4400" i="1" dirty="0">
                          <a:latin typeface="Times New Roman" panose="02020603050405020304" pitchFamily="18" charset="0"/>
                          <a:cs typeface="Times New Roman" panose="02020603050405020304" pitchFamily="18" charset="0"/>
                        </a:rPr>
                        <a:t>)</a:t>
                      </a:r>
                      <a:endParaRPr lang="en-US" sz="4400" baseline="0" dirty="0">
                        <a:latin typeface="Times New Roman" panose="02020603050405020304" pitchFamily="18" charset="0"/>
                        <a:cs typeface="Times New Roman" panose="02020603050405020304" pitchFamily="18" charset="0"/>
                      </a:endParaRPr>
                    </a:p>
                    <a:p>
                      <a:pPr algn="just">
                        <a:lnSpc>
                          <a:spcPct val="100000"/>
                        </a:lnSpc>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dụng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ảnh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gợi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thú</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r>
              <a:tr h="370840">
                <a:tc>
                  <a:txBody>
                    <a:bodyPr/>
                    <a:lstStyle/>
                    <a:p>
                      <a:pPr algn="ctr">
                        <a:lnSpc>
                          <a:spcPct val="100000"/>
                        </a:lnSpc>
                      </a:pPr>
                      <a:r>
                        <a:rPr lang="en-US" sz="4400" b="1" dirty="0" err="1">
                          <a:latin typeface="Times New Roman" panose="02020603050405020304" pitchFamily="18" charset="0"/>
                          <a:cs typeface="Times New Roman" panose="02020603050405020304" pitchFamily="18" charset="0"/>
                        </a:rPr>
                        <a:t>Nhận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xét</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lnSpc>
                          <a:spcPct val="10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khơi</a:t>
                      </a:r>
                      <a:endParaRPr lang="en-US" sz="4400" b="1" baseline="0" dirty="0">
                        <a:latin typeface="Times New Roman" panose="02020603050405020304" pitchFamily="18" charset="0"/>
                        <a:cs typeface="Times New Roman" panose="02020603050405020304" pitchFamily="18" charset="0"/>
                      </a:endParaRPr>
                    </a:p>
                    <a:p>
                      <a:pPr algn="just">
                        <a:lnSpc>
                          <a:spcPct val="100000"/>
                        </a:lnSpc>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nhiên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tươi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sáng</a:t>
                      </a:r>
                      <a:r>
                        <a:rPr lang="en-US" sz="4400" baseline="0" dirty="0">
                          <a:latin typeface="Times New Roman" panose="02020603050405020304" pitchFamily="18" charset="0"/>
                          <a:cs typeface="Times New Roman" panose="02020603050405020304" pitchFamily="18" charset="0"/>
                        </a:rPr>
                        <a:t>,</a:t>
                      </a:r>
                      <a:endParaRPr lang="en-US" sz="4400" baseline="0" dirty="0">
                        <a:latin typeface="Times New Roman" panose="02020603050405020304" pitchFamily="18" charset="0"/>
                        <a:cs typeface="Times New Roman" panose="02020603050405020304" pitchFamily="18" charset="0"/>
                      </a:endParaRPr>
                    </a:p>
                    <a:p>
                      <a:pPr algn="just">
                        <a:lnSpc>
                          <a:spcPct val="100000"/>
                        </a:lnSpc>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Bức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đầy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hứng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khởi</a:t>
                      </a:r>
                      <a:endParaRPr lang="en-US" sz="4400" baseline="0" dirty="0">
                        <a:latin typeface="Times New Roman" panose="02020603050405020304" pitchFamily="18" charset="0"/>
                        <a:cs typeface="Times New Roman" panose="02020603050405020304" pitchFamily="18" charset="0"/>
                      </a:endParaRPr>
                    </a:p>
                    <a:p>
                      <a:pPr algn="just">
                        <a:lnSpc>
                          <a:spcPct val="100000"/>
                        </a:lnSpc>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đậm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tượng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hồn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buồm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lớn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thiêng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liêng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mộng</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lnSpc>
                          <a:spcPct val="10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thuyền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đánh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cá</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trở</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về</a:t>
                      </a:r>
                      <a:endParaRPr lang="en-US" sz="4400" b="1" baseline="0" dirty="0">
                        <a:latin typeface="Times New Roman" panose="02020603050405020304" pitchFamily="18" charset="0"/>
                        <a:cs typeface="Times New Roman" panose="02020603050405020304" pitchFamily="18" charset="0"/>
                      </a:endParaRPr>
                    </a:p>
                    <a:p>
                      <a:pPr algn="just">
                        <a:lnSpc>
                          <a:spcPct val="100000"/>
                        </a:lnSpc>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Bức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nhiệt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thành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sự</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a:t>
                      </a:r>
                      <a:endParaRPr lang="en-US" sz="4400" baseline="0" dirty="0">
                        <a:latin typeface="Times New Roman" panose="02020603050405020304" pitchFamily="18" charset="0"/>
                        <a:cs typeface="Times New Roman" panose="02020603050405020304" pitchFamily="18" charset="0"/>
                      </a:endParaRPr>
                    </a:p>
                    <a:p>
                      <a:pPr algn="just">
                        <a:lnSpc>
                          <a:spcPct val="100000"/>
                        </a:lnSpc>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Tầm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vóc</a:t>
                      </a:r>
                      <a:r>
                        <a:rPr lang="en-US" sz="4400" baseline="0" dirty="0">
                          <a:latin typeface="Times New Roman" panose="02020603050405020304" pitchFamily="18" charset="0"/>
                          <a:cs typeface="Times New Roman" panose="02020603050405020304" pitchFamily="18" charset="0"/>
                        </a:rPr>
                        <a:t> phi </a:t>
                      </a:r>
                      <a:r>
                        <a:rPr lang="en-US" sz="4400" baseline="0" dirty="0" err="1">
                          <a:latin typeface="Times New Roman" panose="02020603050405020304" pitchFamily="18" charset="0"/>
                          <a:cs typeface="Times New Roman" panose="02020603050405020304" pitchFamily="18" charset="0"/>
                        </a:rPr>
                        <a:t>thường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chài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4034" y="788728"/>
            <a:ext cx="156972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thơ</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762500" y="1678915"/>
            <a:ext cx="9144000" cy="2554545"/>
          </a:xfrm>
          <a:prstGeom prst="rect">
            <a:avLst/>
          </a:prstGeom>
        </p:spPr>
        <p:txBody>
          <a:bodyPr>
            <a:spAutoFit/>
          </a:bodyPr>
          <a:lstStyle/>
          <a:p>
            <a:pPr defTabSz="1828800"/>
            <a:r>
              <a:rPr lang="vi-VN" sz="4000" i="1" dirty="0">
                <a:solidFill>
                  <a:prstClr val="black"/>
                </a:solidFill>
                <a:latin typeface="Times New Roman" panose="02020603050405020304" pitchFamily="18" charset="0"/>
                <a:cs typeface="Times New Roman" panose="02020603050405020304" pitchFamily="18" charset="0"/>
              </a:rPr>
              <a:t>Nay xa cách lòng tôi luôn tưởng nhớ</a:t>
            </a:r>
            <a:br>
              <a:rPr lang="vi-VN" sz="4000" i="1" dirty="0">
                <a:solidFill>
                  <a:prstClr val="black"/>
                </a:solidFill>
                <a:latin typeface="Times New Roman" panose="02020603050405020304" pitchFamily="18" charset="0"/>
                <a:cs typeface="Times New Roman" panose="02020603050405020304" pitchFamily="18" charset="0"/>
              </a:rPr>
            </a:br>
            <a:r>
              <a:rPr lang="vi-VN" sz="4000" i="1" dirty="0">
                <a:solidFill>
                  <a:prstClr val="black"/>
                </a:solidFill>
                <a:latin typeface="Times New Roman" panose="02020603050405020304" pitchFamily="18" charset="0"/>
                <a:cs typeface="Times New Roman" panose="02020603050405020304" pitchFamily="18" charset="0"/>
              </a:rPr>
              <a:t>Màu nước xanh, cá bạc, chiếc buồm vôi,</a:t>
            </a:r>
            <a:br>
              <a:rPr lang="vi-VN" sz="4000" i="1" dirty="0">
                <a:solidFill>
                  <a:prstClr val="black"/>
                </a:solidFill>
                <a:latin typeface="Times New Roman" panose="02020603050405020304" pitchFamily="18" charset="0"/>
                <a:cs typeface="Times New Roman" panose="02020603050405020304" pitchFamily="18" charset="0"/>
              </a:rPr>
            </a:br>
            <a:r>
              <a:rPr lang="vi-VN" sz="4000" i="1" dirty="0">
                <a:solidFill>
                  <a:prstClr val="black"/>
                </a:solidFill>
                <a:latin typeface="Times New Roman" panose="02020603050405020304" pitchFamily="18" charset="0"/>
                <a:cs typeface="Times New Roman" panose="02020603050405020304" pitchFamily="18" charset="0"/>
              </a:rPr>
              <a:t>Thoáng con thuyền rẽ sóng chạy ra khơi,</a:t>
            </a:r>
            <a:br>
              <a:rPr lang="vi-VN" sz="4000" i="1" dirty="0">
                <a:solidFill>
                  <a:prstClr val="black"/>
                </a:solidFill>
                <a:latin typeface="Times New Roman" panose="02020603050405020304" pitchFamily="18" charset="0"/>
                <a:cs typeface="Times New Roman" panose="02020603050405020304" pitchFamily="18" charset="0"/>
              </a:rPr>
            </a:br>
            <a:r>
              <a:rPr lang="vi-VN" sz="4000" i="1" dirty="0">
                <a:solidFill>
                  <a:prstClr val="black"/>
                </a:solidFill>
                <a:latin typeface="Times New Roman" panose="02020603050405020304" pitchFamily="18" charset="0"/>
                <a:cs typeface="Times New Roman" panose="02020603050405020304" pitchFamily="18" charset="0"/>
              </a:rPr>
              <a:t>Tôi thấy nhớ cái mùi nồng mặn quá!</a:t>
            </a:r>
            <a:endParaRPr lang="vi-VN" sz="4000" i="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33400" y="4379800"/>
            <a:ext cx="7864783" cy="3785652"/>
          </a:xfrm>
          <a:prstGeom prst="rect">
            <a:avLst/>
          </a:prstGeom>
          <a:solidFill>
            <a:schemeClr val="accent1">
              <a:lumMod val="20000"/>
              <a:lumOff val="80000"/>
            </a:schemeClr>
          </a:solidFill>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en-GB"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GB"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GB"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GB" sz="40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GB" sz="4000" b="1"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defRPr/>
            </a:pPr>
            <a:r>
              <a:rPr lang="en-GB" sz="40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GB" sz="40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a:t>
            </a:r>
            <a:r>
              <a:rPr kumimoji="0" lang="en-GB" sz="40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iệp</a:t>
            </a:r>
            <a:r>
              <a:rPr kumimoji="0" lang="en-GB" sz="40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0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lang="en-GB"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kumimoji="0" lang="en-GB" sz="40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endParaRPr kumimoji="0" lang="en-GB" sz="40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lvl="0" algn="just"/>
            <a:r>
              <a:rPr lang="en-GB" sz="4000" baseline="0" dirty="0">
                <a:solidFill>
                  <a:prstClr val="black"/>
                </a:solidFill>
                <a:latin typeface="Times New Roman" panose="02020603050405020304" pitchFamily="18" charset="0"/>
                <a:cs typeface="Times New Roman" panose="02020603050405020304" pitchFamily="18" charset="0"/>
              </a:rPr>
              <a:t>+ </a:t>
            </a:r>
            <a:r>
              <a:rPr lang="en-GB" sz="4000" baseline="0" dirty="0" err="1">
                <a:solidFill>
                  <a:prstClr val="black"/>
                </a:solidFill>
                <a:latin typeface="Times New Roman" panose="02020603050405020304" pitchFamily="18" charset="0"/>
                <a:cs typeface="Times New Roman" panose="02020603050405020304" pitchFamily="18" charset="0"/>
              </a:rPr>
              <a:t>Liệt</a:t>
            </a:r>
            <a:r>
              <a:rPr lang="en-GB" sz="4000" baseline="0" dirty="0">
                <a:solidFill>
                  <a:prstClr val="black"/>
                </a:solidFill>
                <a:latin typeface="Times New Roman" panose="02020603050405020304" pitchFamily="18" charset="0"/>
                <a:cs typeface="Times New Roman" panose="02020603050405020304" pitchFamily="18" charset="0"/>
              </a:rPr>
              <a:t> </a:t>
            </a:r>
            <a:r>
              <a:rPr lang="en-GB" sz="4000" baseline="0" dirty="0" err="1">
                <a:solidFill>
                  <a:prstClr val="black"/>
                </a:solidFill>
                <a:latin typeface="Times New Roman" panose="02020603050405020304" pitchFamily="18" charset="0"/>
                <a:cs typeface="Times New Roman" panose="02020603050405020304" pitchFamily="18" charset="0"/>
              </a:rPr>
              <a:t>kê</a:t>
            </a:r>
            <a:r>
              <a:rPr lang="en-GB" sz="4000" baseline="0" dirty="0">
                <a:solidFill>
                  <a:prstClr val="black"/>
                </a:solidFill>
                <a:latin typeface="Times New Roman" panose="02020603050405020304" pitchFamily="18" charset="0"/>
                <a:cs typeface="Times New Roman" panose="02020603050405020304" pitchFamily="18" charset="0"/>
              </a:rPr>
              <a:t>: </a:t>
            </a:r>
            <a:r>
              <a:rPr lang="vi-VN" sz="4000" i="1" dirty="0">
                <a:solidFill>
                  <a:prstClr val="black"/>
                </a:solidFill>
                <a:latin typeface="Times New Roman" panose="02020603050405020304" pitchFamily="18" charset="0"/>
                <a:cs typeface="Times New Roman" panose="02020603050405020304" pitchFamily="18" charset="0"/>
              </a:rPr>
              <a:t>Màu nước xanh, cá bạc, chiếc buồm vôi</a:t>
            </a:r>
            <a:r>
              <a:rPr lang="en-US" sz="4000" i="1" dirty="0">
                <a:solidFill>
                  <a:prstClr val="black"/>
                </a:solidFill>
                <a:latin typeface="Times New Roman" panose="02020603050405020304" pitchFamily="18" charset="0"/>
                <a:cs typeface="Times New Roman" panose="02020603050405020304" pitchFamily="18" charset="0"/>
              </a:rPr>
              <a:t>,</a:t>
            </a:r>
            <a:r>
              <a:rPr lang="vi-VN" sz="4000" i="1" dirty="0">
                <a:solidFill>
                  <a:prstClr val="black"/>
                </a:solidFill>
                <a:latin typeface="Times New Roman" panose="02020603050405020304" pitchFamily="18" charset="0"/>
                <a:cs typeface="Times New Roman" panose="02020603050405020304" pitchFamily="18" charset="0"/>
              </a:rPr>
              <a:t> con thuyền</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mùi</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nồng</a:t>
            </a:r>
            <a:r>
              <a:rPr lang="en-US" sz="4000" i="1" dirty="0">
                <a:solidFill>
                  <a:prstClr val="black"/>
                </a:solidFill>
                <a:latin typeface="Times New Roman" panose="02020603050405020304" pitchFamily="18" charset="0"/>
                <a:cs typeface="Times New Roman" panose="02020603050405020304" pitchFamily="18" charset="0"/>
              </a:rPr>
              <a:t> </a:t>
            </a:r>
            <a:r>
              <a:rPr lang="en-US" sz="4000" i="1" dirty="0" err="1">
                <a:solidFill>
                  <a:prstClr val="black"/>
                </a:solidFill>
                <a:latin typeface="Times New Roman" panose="02020603050405020304" pitchFamily="18" charset="0"/>
                <a:cs typeface="Times New Roman" panose="02020603050405020304" pitchFamily="18" charset="0"/>
              </a:rPr>
              <a:t>mặn</a:t>
            </a:r>
            <a:r>
              <a:rPr lang="en-US" sz="4000" i="1" dirty="0">
                <a:solidFill>
                  <a:prstClr val="black"/>
                </a:solidFill>
                <a:latin typeface="Times New Roman" panose="02020603050405020304" pitchFamily="18" charset="0"/>
                <a:cs typeface="Times New Roman" panose="02020603050405020304" pitchFamily="18" charset="0"/>
              </a:rPr>
              <a:t>..</a:t>
            </a:r>
            <a:endParaRPr lang="en-US" sz="4000" i="1" dirty="0">
              <a:solidFill>
                <a:prstClr val="black"/>
              </a:solidFill>
              <a:latin typeface="Times New Roman" panose="02020603050405020304" pitchFamily="18" charset="0"/>
              <a:cs typeface="Times New Roman" panose="02020603050405020304" pitchFamily="18" charset="0"/>
            </a:endParaRPr>
          </a:p>
          <a:p>
            <a:pPr lvl="0" algn="just"/>
            <a:r>
              <a:rPr kumimoji="0" lang="en-US" sz="40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000" b="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endParaRPr kumimoji="0" lang="en-US" sz="4000" b="0" u="none" strike="noStrike" kern="1200" cap="none" spc="0" normalizeH="0" baseline="0" noProof="0" dirty="0">
              <a:ln>
                <a:noFill/>
              </a:ln>
              <a:solidFill>
                <a:prstClr val="black"/>
              </a:solidFill>
              <a:effectLst/>
              <a:uLnTx/>
              <a:uFillTx/>
              <a:latin typeface="Calibri" panose="020F0502020204030204"/>
            </a:endParaRPr>
          </a:p>
        </p:txBody>
      </p:sp>
      <p:pic>
        <p:nvPicPr>
          <p:cNvPr id="21" name="Picture 20"/>
          <p:cNvPicPr>
            <a:picLocks noChangeAspect="1" noChangeArrowheads="1"/>
          </p:cNvPicPr>
          <p:nvPr/>
        </p:nvPicPr>
        <p:blipFill>
          <a:blip r:embed="rId1" cstate="print">
            <a:duotone>
              <a:schemeClr val="accent5">
                <a:shade val="45000"/>
                <a:satMod val="135000"/>
              </a:schemeClr>
              <a:prstClr val="white"/>
            </a:duotone>
            <a:extLst>
              <a:ext uri="{BEBA8EAE-BF5A-486C-A8C5-ECC9F3942E4B}">
                <a14:imgProps xmlns:a14="http://schemas.microsoft.com/office/drawing/2010/main">
                  <a14:imgLayer r:embed="rId2">
                    <a14:imgEffect>
                      <a14:backgroundRemoval t="3516" b="39121" l="4706" r="47059"/>
                    </a14:imgEffect>
                  </a14:imgLayer>
                </a14:imgProps>
              </a:ext>
              <a:ext uri="{28A0092B-C50C-407E-A947-70E740481C1C}">
                <a14:useLocalDpi xmlns:a14="http://schemas.microsoft.com/office/drawing/2010/main" val="0"/>
              </a:ext>
            </a:extLst>
          </a:blip>
          <a:srcRect r="52353" b="60802"/>
          <a:stretch>
            <a:fillRect/>
          </a:stretch>
        </p:blipFill>
        <p:spPr bwMode="auto">
          <a:xfrm rot="18390521">
            <a:off x="9202319" y="5636261"/>
            <a:ext cx="1454327" cy="163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11125200" y="4354206"/>
            <a:ext cx="6496701" cy="3785652"/>
          </a:xfrm>
          <a:prstGeom prst="rect">
            <a:avLst/>
          </a:prstGeom>
          <a:solidFill>
            <a:schemeClr val="accent1">
              <a:lumMod val="20000"/>
              <a:lumOff val="80000"/>
            </a:schemeClr>
          </a:solidFill>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Nỗ</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i</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nhớ</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bộc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lộ</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trực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a:t>
            </a:r>
            <a:endPar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defRPr/>
            </a:pPr>
            <a:r>
              <a:rPr kumimoji="0" lang="en-US" sz="400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Nỗi</a:t>
            </a:r>
            <a:r>
              <a:rPr kumimoji="0" lang="en-US" sz="400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nhớ</a:t>
            </a:r>
            <a:r>
              <a:rPr kumimoji="0" lang="en-US" sz="40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chân</a:t>
            </a:r>
            <a:r>
              <a:rPr kumimoji="0" lang="en-US" sz="40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40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da </a:t>
            </a:r>
            <a:r>
              <a:rPr kumimoji="0" lang="en-US" sz="400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diết</a:t>
            </a:r>
            <a:endParaRPr kumimoji="0" lang="en-US" sz="400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defRPr/>
            </a:pPr>
            <a:r>
              <a:rPr lang="en-US" sz="4000" baseline="0" dirty="0">
                <a:solidFill>
                  <a:prstClr val="black"/>
                </a:solidFill>
                <a:latin typeface="Times New Roman" panose="02020603050405020304" pitchFamily="18" charset="0"/>
                <a:cs typeface="Times New Roman" panose="02020603050405020304" pitchFamily="18" charset="0"/>
              </a:rPr>
              <a:t>+ </a:t>
            </a:r>
            <a:r>
              <a:rPr lang="en-US" sz="4000" baseline="0" dirty="0" err="1">
                <a:solidFill>
                  <a:prstClr val="black"/>
                </a:solidFill>
                <a:latin typeface="Times New Roman" panose="02020603050405020304" pitchFamily="18" charset="0"/>
                <a:cs typeface="Times New Roman" panose="02020603050405020304" pitchFamily="18" charset="0"/>
              </a:rPr>
              <a:t>Sự</a:t>
            </a:r>
            <a:r>
              <a:rPr lang="en-US" sz="4000" baseline="0" dirty="0">
                <a:solidFill>
                  <a:prstClr val="black"/>
                </a:solidFill>
                <a:latin typeface="Times New Roman" panose="02020603050405020304" pitchFamily="18" charset="0"/>
                <a:cs typeface="Times New Roman" panose="02020603050405020304" pitchFamily="18" charset="0"/>
              </a:rPr>
              <a:t> </a:t>
            </a:r>
            <a:r>
              <a:rPr lang="en-US" sz="4000" baseline="0" dirty="0" err="1">
                <a:solidFill>
                  <a:prstClr val="black"/>
                </a:solidFill>
                <a:latin typeface="Times New Roman" panose="02020603050405020304" pitchFamily="18" charset="0"/>
                <a:cs typeface="Times New Roman" panose="02020603050405020304" pitchFamily="18" charset="0"/>
              </a:rPr>
              <a:t>gắn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nặng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quê</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hương</a:t>
            </a:r>
            <a:endParaRPr lang="en-US" sz="40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defRPr/>
            </a:pPr>
            <a:endParaRPr kumimoji="0" lang="en-US" sz="400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Freeform 2"/>
          <p:cNvSpPr/>
          <p:nvPr/>
        </p:nvSpPr>
        <p:spPr>
          <a:xfrm>
            <a:off x="15544800" y="-1409700"/>
            <a:ext cx="4648077" cy="3689411"/>
          </a:xfrm>
          <a:custGeom>
            <a:avLst/>
            <a:gdLst/>
            <a:ahLst/>
            <a:cxnLst/>
            <a:rect l="l" t="t" r="r" b="b"/>
            <a:pathLst>
              <a:path w="4648077" h="3689411">
                <a:moveTo>
                  <a:pt x="0" y="0"/>
                </a:moveTo>
                <a:lnTo>
                  <a:pt x="4648077" y="0"/>
                </a:lnTo>
                <a:lnTo>
                  <a:pt x="4648077" y="3689411"/>
                </a:lnTo>
                <a:lnTo>
                  <a:pt x="0" y="3689411"/>
                </a:lnTo>
                <a:lnTo>
                  <a:pt x="0" y="0"/>
                </a:lnTo>
                <a:close/>
              </a:path>
            </a:pathLst>
          </a:custGeom>
          <a:blipFill>
            <a:blip r:embed="rId3"/>
            <a:stretch>
              <a:fillRect/>
            </a:stretch>
          </a:blipFill>
        </p:spPr>
        <p:txBody>
          <a:bodyPr/>
          <a:lstStyle/>
          <a:p>
            <a:endParaRPr lang="en-US"/>
          </a:p>
        </p:txBody>
      </p:sp>
      <p:sp>
        <p:nvSpPr>
          <p:cNvPr id="9" name="Freeform 7"/>
          <p:cNvSpPr/>
          <p:nvPr/>
        </p:nvSpPr>
        <p:spPr>
          <a:xfrm rot="-10294228" flipH="1">
            <a:off x="9024716" y="9028108"/>
            <a:ext cx="9888315" cy="2175429"/>
          </a:xfrm>
          <a:custGeom>
            <a:avLst/>
            <a:gdLst/>
            <a:ahLst/>
            <a:cxnLst/>
            <a:rect l="l" t="t" r="r" b="b"/>
            <a:pathLst>
              <a:path w="9888315" h="2175429">
                <a:moveTo>
                  <a:pt x="9888315" y="0"/>
                </a:moveTo>
                <a:lnTo>
                  <a:pt x="0" y="0"/>
                </a:lnTo>
                <a:lnTo>
                  <a:pt x="0" y="2175430"/>
                </a:lnTo>
                <a:lnTo>
                  <a:pt x="9888315" y="2175430"/>
                </a:lnTo>
                <a:lnTo>
                  <a:pt x="9888315" y="0"/>
                </a:lnTo>
                <a:close/>
              </a:path>
            </a:pathLst>
          </a:custGeom>
          <a:blipFill>
            <a:blip r:embed="rId4"/>
            <a:stretch>
              <a:fillRect/>
            </a:stretch>
          </a:blipFill>
        </p:spPr>
        <p:txBody>
          <a:bodyPr/>
          <a:lstStyle/>
          <a:p>
            <a:endParaRPr lang="en-US"/>
          </a:p>
        </p:txBody>
      </p:sp>
      <p:sp>
        <p:nvSpPr>
          <p:cNvPr id="10" name="Freeform 9"/>
          <p:cNvSpPr/>
          <p:nvPr/>
        </p:nvSpPr>
        <p:spPr>
          <a:xfrm flipH="1">
            <a:off x="-396231" y="9503470"/>
            <a:ext cx="9817654" cy="1914443"/>
          </a:xfrm>
          <a:custGeom>
            <a:avLst/>
            <a:gdLst/>
            <a:ahLst/>
            <a:cxnLst/>
            <a:rect l="l" t="t" r="r" b="b"/>
            <a:pathLst>
              <a:path w="9817654" h="1914443">
                <a:moveTo>
                  <a:pt x="9817654" y="0"/>
                </a:moveTo>
                <a:lnTo>
                  <a:pt x="0" y="0"/>
                </a:lnTo>
                <a:lnTo>
                  <a:pt x="0" y="1914443"/>
                </a:lnTo>
                <a:lnTo>
                  <a:pt x="9817654" y="1914443"/>
                </a:lnTo>
                <a:lnTo>
                  <a:pt x="9817654" y="0"/>
                </a:lnTo>
                <a:close/>
              </a:path>
            </a:pathLst>
          </a:custGeom>
          <a:blipFill>
            <a:blip r:embed="rId5"/>
            <a:stretch>
              <a:fillRect/>
            </a:stretch>
          </a:blipFill>
        </p:spPr>
        <p:txBody>
          <a:bodyPr/>
          <a:lstStyle/>
          <a:p>
            <a:endParaRPr lang="en-US"/>
          </a:p>
        </p:txBody>
      </p:sp>
      <p:sp>
        <p:nvSpPr>
          <p:cNvPr id="11" name="Freeform 5"/>
          <p:cNvSpPr/>
          <p:nvPr/>
        </p:nvSpPr>
        <p:spPr>
          <a:xfrm>
            <a:off x="7963237" y="7464304"/>
            <a:ext cx="2719098" cy="2963890"/>
          </a:xfrm>
          <a:custGeom>
            <a:avLst/>
            <a:gdLst/>
            <a:ahLst/>
            <a:cxnLst/>
            <a:rect l="l" t="t" r="r" b="b"/>
            <a:pathLst>
              <a:path w="3737062" h="4599460">
                <a:moveTo>
                  <a:pt x="0" y="0"/>
                </a:moveTo>
                <a:lnTo>
                  <a:pt x="3737062" y="0"/>
                </a:lnTo>
                <a:lnTo>
                  <a:pt x="3737062" y="4599461"/>
                </a:lnTo>
                <a:lnTo>
                  <a:pt x="0" y="4599461"/>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914400" y="1409700"/>
            <a:ext cx="7467600" cy="8077200"/>
          </a:xfrm>
          <a:custGeom>
            <a:avLst/>
            <a:gdLst/>
            <a:ahLst/>
            <a:cxnLst/>
            <a:rect l="l" t="t" r="r" b="b"/>
            <a:pathLst>
              <a:path w="7315200" h="4070765">
                <a:moveTo>
                  <a:pt x="0" y="0"/>
                </a:moveTo>
                <a:lnTo>
                  <a:pt x="7315200" y="0"/>
                </a:lnTo>
                <a:lnTo>
                  <a:pt x="7315200" y="4070766"/>
                </a:lnTo>
                <a:lnTo>
                  <a:pt x="0" y="4070766"/>
                </a:lnTo>
                <a:lnTo>
                  <a:pt x="0" y="0"/>
                </a:lnTo>
                <a:close/>
              </a:path>
            </a:pathLst>
          </a:custGeom>
          <a:blipFill>
            <a:blip r:embed="rId1"/>
            <a:stretch>
              <a:fillRect/>
            </a:stretch>
          </a:blipFill>
        </p:spPr>
        <p:txBody>
          <a:bodyPr/>
          <a:lstStyle/>
          <a:p>
            <a:endParaRPr lang="en-US"/>
          </a:p>
        </p:txBody>
      </p:sp>
      <p:sp>
        <p:nvSpPr>
          <p:cNvPr id="6" name="Freeform 4"/>
          <p:cNvSpPr/>
          <p:nvPr/>
        </p:nvSpPr>
        <p:spPr>
          <a:xfrm>
            <a:off x="9140536" y="1409700"/>
            <a:ext cx="7467600" cy="8077200"/>
          </a:xfrm>
          <a:custGeom>
            <a:avLst/>
            <a:gdLst/>
            <a:ahLst/>
            <a:cxnLst/>
            <a:rect l="l" t="t" r="r" b="b"/>
            <a:pathLst>
              <a:path w="7315200" h="4070765">
                <a:moveTo>
                  <a:pt x="0" y="0"/>
                </a:moveTo>
                <a:lnTo>
                  <a:pt x="7315200" y="0"/>
                </a:lnTo>
                <a:lnTo>
                  <a:pt x="7315200" y="4070766"/>
                </a:lnTo>
                <a:lnTo>
                  <a:pt x="0" y="4070766"/>
                </a:lnTo>
                <a:lnTo>
                  <a:pt x="0" y="0"/>
                </a:lnTo>
                <a:close/>
              </a:path>
            </a:pathLst>
          </a:custGeom>
          <a:blipFill>
            <a:blip r:embed="rId1"/>
            <a:stretch>
              <a:fillRect/>
            </a:stretch>
          </a:blipFill>
        </p:spPr>
        <p:txBody>
          <a:bodyPr/>
          <a:lstStyle/>
          <a:p>
            <a:endParaRPr lang="en-US"/>
          </a:p>
        </p:txBody>
      </p:sp>
      <p:sp>
        <p:nvSpPr>
          <p:cNvPr id="2" name="Rectangle 1"/>
          <p:cNvSpPr/>
          <p:nvPr/>
        </p:nvSpPr>
        <p:spPr>
          <a:xfrm>
            <a:off x="1508413" y="2070763"/>
            <a:ext cx="6416387" cy="5748240"/>
          </a:xfrm>
          <a:prstGeom prst="rect">
            <a:avLst/>
          </a:prstGeom>
        </p:spPr>
        <p:txBody>
          <a:bodyPr wrap="square">
            <a:spAutoFit/>
          </a:bodyPr>
          <a:lstStyle/>
          <a:p>
            <a:pPr marL="0" marR="0" lvl="0" indent="180340" algn="ctr" defTabSz="914400" rtl="0" eaLnBrk="1" fontAlgn="auto" latinLnBrk="0" hangingPunct="1">
              <a:lnSpc>
                <a:spcPct val="115000"/>
              </a:lnSpc>
              <a:spcBef>
                <a:spcPts val="400"/>
              </a:spcBef>
              <a:spcAft>
                <a:spcPts val="400"/>
              </a:spcAft>
              <a:buClrTx/>
              <a:buSzTx/>
              <a:buFontTx/>
              <a:buNone/>
              <a:defRPr/>
            </a:pPr>
            <a:r>
              <a:rPr kumimoji="0" lang="en-GB"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GB"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GB"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180340" algn="just" defTabSz="914400" rtl="0" eaLnBrk="1" fontAlgn="auto" latinLnBrk="0" hangingPunct="1">
              <a:lnSpc>
                <a:spcPct val="115000"/>
              </a:lnSpc>
              <a:spcBef>
                <a:spcPts val="400"/>
              </a:spcBef>
              <a:spcAft>
                <a:spcPts val="400"/>
              </a:spcAft>
              <a:buClrTx/>
              <a:buSzTx/>
              <a:buFontTx/>
              <a:buNone/>
              <a:defRPr/>
            </a:pP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Tái</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endPar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180340" algn="just" defTabSz="914400" rtl="0" eaLnBrk="1" fontAlgn="auto" latinLnBrk="0" hangingPunct="1">
              <a:lnSpc>
                <a:spcPct val="115000"/>
              </a:lnSpc>
              <a:spcBef>
                <a:spcPts val="400"/>
              </a:spcBef>
              <a:spcAft>
                <a:spcPts val="400"/>
              </a:spcAft>
              <a:buClrTx/>
              <a:buSzTx/>
              <a:buFontTx/>
              <a:buNone/>
              <a:defRPr/>
            </a:pPr>
            <a:r>
              <a:rPr lang="en-GB" sz="4400" baseline="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hoa</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9677401" y="2070763"/>
            <a:ext cx="6629400" cy="3309624"/>
          </a:xfrm>
          <a:prstGeom prst="rect">
            <a:avLst/>
          </a:prstGeom>
        </p:spPr>
        <p:txBody>
          <a:bodyPr wrap="square">
            <a:spAutoFit/>
          </a:bodyPr>
          <a:lstStyle/>
          <a:p>
            <a:pPr marR="0" lvl="0" algn="ctr" defTabSz="914400" rtl="0" eaLnBrk="1" fontAlgn="auto" latinLnBrk="0" hangingPunct="1">
              <a:lnSpc>
                <a:spcPct val="115000"/>
              </a:lnSpc>
              <a:spcBef>
                <a:spcPts val="400"/>
              </a:spcBef>
              <a:spcAft>
                <a:spcPts val="400"/>
              </a:spcAft>
              <a:buClrTx/>
              <a:buSzTx/>
              <a:defRPr/>
            </a:pPr>
            <a:r>
              <a:rPr kumimoji="0" lang="en-GB"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GB"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tưởng</a:t>
            </a:r>
            <a:endParaRPr kumimoji="0" lang="en-GB"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15000"/>
              </a:lnSpc>
              <a:spcBef>
                <a:spcPts val="400"/>
              </a:spcBef>
              <a:spcAft>
                <a:spcPts val="400"/>
              </a:spcAft>
              <a:buClrTx/>
              <a:buSzTx/>
              <a:defRPr/>
            </a:pP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lao</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thiêng</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liêng</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GB" sz="4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GB"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Freeform 7"/>
          <p:cNvSpPr/>
          <p:nvPr/>
        </p:nvSpPr>
        <p:spPr>
          <a:xfrm>
            <a:off x="15973702" y="5600700"/>
            <a:ext cx="3312414" cy="8229600"/>
          </a:xfrm>
          <a:custGeom>
            <a:avLst/>
            <a:gdLst/>
            <a:ahLst/>
            <a:cxnLst/>
            <a:rect l="l" t="t" r="r" b="b"/>
            <a:pathLst>
              <a:path w="3312414" h="8229600">
                <a:moveTo>
                  <a:pt x="0" y="0"/>
                </a:moveTo>
                <a:lnTo>
                  <a:pt x="3312414" y="0"/>
                </a:lnTo>
                <a:lnTo>
                  <a:pt x="3312414" y="8229600"/>
                </a:lnTo>
                <a:lnTo>
                  <a:pt x="0" y="8229600"/>
                </a:lnTo>
                <a:lnTo>
                  <a:pt x="0" y="0"/>
                </a:lnTo>
                <a:close/>
              </a:path>
            </a:pathLst>
          </a:custGeom>
          <a:blipFill>
            <a:blip r:embed="rId2"/>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p:cNvSpPr/>
          <p:nvPr/>
        </p:nvSpPr>
        <p:spPr>
          <a:xfrm>
            <a:off x="1143000" y="728406"/>
            <a:ext cx="6936706" cy="8747059"/>
          </a:xfrm>
          <a:custGeom>
            <a:avLst/>
            <a:gdLst/>
            <a:ahLst/>
            <a:cxnLst/>
            <a:rect l="l" t="t" r="r" b="b"/>
            <a:pathLst>
              <a:path w="7315200" h="4070765">
                <a:moveTo>
                  <a:pt x="0" y="0"/>
                </a:moveTo>
                <a:lnTo>
                  <a:pt x="7315200" y="0"/>
                </a:lnTo>
                <a:lnTo>
                  <a:pt x="7315200" y="4070766"/>
                </a:lnTo>
                <a:lnTo>
                  <a:pt x="0" y="4070766"/>
                </a:lnTo>
                <a:lnTo>
                  <a:pt x="0" y="0"/>
                </a:lnTo>
                <a:close/>
              </a:path>
            </a:pathLst>
          </a:custGeom>
          <a:solidFill>
            <a:schemeClr val="accent1">
              <a:lumMod val="20000"/>
              <a:lumOff val="80000"/>
            </a:schemeClr>
          </a:solidFill>
        </p:spPr>
        <p:txBody>
          <a:bodyPr/>
          <a:lstStyle/>
          <a:p>
            <a:endParaRPr lang="en-US"/>
          </a:p>
        </p:txBody>
      </p:sp>
      <p:sp>
        <p:nvSpPr>
          <p:cNvPr id="7" name="Freeform 4"/>
          <p:cNvSpPr/>
          <p:nvPr/>
        </p:nvSpPr>
        <p:spPr>
          <a:xfrm>
            <a:off x="10670506" y="769970"/>
            <a:ext cx="6936706" cy="8747059"/>
          </a:xfrm>
          <a:custGeom>
            <a:avLst/>
            <a:gdLst/>
            <a:ahLst/>
            <a:cxnLst/>
            <a:rect l="l" t="t" r="r" b="b"/>
            <a:pathLst>
              <a:path w="7315200" h="4070765">
                <a:moveTo>
                  <a:pt x="0" y="0"/>
                </a:moveTo>
                <a:lnTo>
                  <a:pt x="7315200" y="0"/>
                </a:lnTo>
                <a:lnTo>
                  <a:pt x="7315200" y="4070766"/>
                </a:lnTo>
                <a:lnTo>
                  <a:pt x="0" y="4070766"/>
                </a:lnTo>
                <a:lnTo>
                  <a:pt x="0" y="0"/>
                </a:lnTo>
                <a:close/>
              </a:path>
            </a:pathLst>
          </a:custGeom>
          <a:solidFill>
            <a:schemeClr val="accent1">
              <a:lumMod val="20000"/>
              <a:lumOff val="80000"/>
            </a:schemeClr>
          </a:solidFill>
        </p:spPr>
        <p:txBody>
          <a:bodyPr/>
          <a:lstStyle/>
          <a:p>
            <a:endParaRPr lang="en-US"/>
          </a:p>
        </p:txBody>
      </p:sp>
      <p:sp>
        <p:nvSpPr>
          <p:cNvPr id="2" name="Rectangle 1"/>
          <p:cNvSpPr/>
          <p:nvPr/>
        </p:nvSpPr>
        <p:spPr>
          <a:xfrm>
            <a:off x="11125200" y="2730120"/>
            <a:ext cx="6172200" cy="4131666"/>
          </a:xfrm>
          <a:prstGeom prst="rect">
            <a:avLst/>
          </a:prstGeom>
        </p:spPr>
        <p:txBody>
          <a:bodyPr wrap="square" lIns="68336" tIns="34174" rIns="68336" bIns="34174">
            <a:spAutoFit/>
          </a:bodyPr>
          <a:lstStyle/>
          <a:p>
            <a:pPr algn="just" defTabSz="1626870"/>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tranh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quê</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biển</a:t>
            </a:r>
            <a:r>
              <a:rPr lang="en-US" sz="4400"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26870"/>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quê</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thơ</a:t>
            </a:r>
            <a:r>
              <a:rPr lang="en-US" sz="4400" dirty="0">
                <a:solidFill>
                  <a:prstClr val="black"/>
                </a:solidFill>
                <a:latin typeface="Times New Roman" panose="02020603050405020304" pitchFamily="18" charset="0"/>
                <a:cs typeface="Times New Roman" panose="02020603050405020304" pitchFamily="18" charset="0"/>
              </a:rPr>
              <a:t>.</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752600" y="2890108"/>
            <a:ext cx="5791200" cy="5509200"/>
          </a:xfrm>
          <a:prstGeom prst="rect">
            <a:avLst/>
          </a:prstGeom>
        </p:spPr>
        <p:txBody>
          <a:bodyPr wrap="square">
            <a:spAutoFit/>
          </a:bodyPr>
          <a:lstStyle/>
          <a:p>
            <a:pPr algn="just" defTabSz="1828165"/>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chữ</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828165"/>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hợp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828165"/>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tạo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ảnh</a:t>
            </a:r>
            <a:r>
              <a:rPr lang="en-US" sz="4400" dirty="0">
                <a:solidFill>
                  <a:prstClr val="black"/>
                </a:solidFill>
                <a:latin typeface="Times New Roman" panose="02020603050405020304" pitchFamily="18" charset="0"/>
                <a:cs typeface="Times New Roman" panose="02020603050405020304" pitchFamily="18" charset="0"/>
              </a:rPr>
              <a:t> bay </a:t>
            </a:r>
            <a:r>
              <a:rPr lang="en-US" sz="4400" dirty="0" err="1">
                <a:solidFill>
                  <a:prstClr val="black"/>
                </a:solidFill>
                <a:latin typeface="Times New Roman" panose="02020603050405020304" pitchFamily="18" charset="0"/>
                <a:cs typeface="Times New Roman" panose="02020603050405020304" pitchFamily="18" charset="0"/>
              </a:rPr>
              <a:t>bổng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lãng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vị</a:t>
            </a:r>
            <a:r>
              <a:rPr lang="en-US" sz="4400" dirty="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828165"/>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Ngôn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giàu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màu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sắc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52600" y="1537140"/>
            <a:ext cx="5612411" cy="769441"/>
          </a:xfrm>
          <a:prstGeom prst="rect">
            <a:avLst/>
          </a:prstGeom>
        </p:spPr>
        <p:txBody>
          <a:bodyPr wrap="square">
            <a:spAutoFit/>
          </a:bodyPr>
          <a:lstStyle/>
          <a:p>
            <a:pPr algn="ctr" defTabSz="1828165"/>
            <a:r>
              <a:rPr lang="en-US" sz="4400" b="1" dirty="0">
                <a:solidFill>
                  <a:prstClr val="black"/>
                </a:solidFill>
                <a:latin typeface="Times New Roman" panose="02020603050405020304" pitchFamily="18" charset="0"/>
                <a:cs typeface="Times New Roman" panose="02020603050405020304" pitchFamily="18" charset="0"/>
              </a:rPr>
              <a:t>1. </a:t>
            </a:r>
            <a:r>
              <a:rPr lang="en-US" sz="4400" b="1" dirty="0" err="1">
                <a:solidFill>
                  <a:prstClr val="black"/>
                </a:solidFill>
                <a:latin typeface="Times New Roman" panose="02020603050405020304" pitchFamily="18" charset="0"/>
                <a:cs typeface="Times New Roman" panose="02020603050405020304" pitchFamily="18" charset="0"/>
              </a:rPr>
              <a:t>Nghệ</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thuật</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430000" y="1537140"/>
            <a:ext cx="5612411" cy="769441"/>
          </a:xfrm>
          <a:prstGeom prst="rect">
            <a:avLst/>
          </a:prstGeom>
        </p:spPr>
        <p:txBody>
          <a:bodyPr wrap="square">
            <a:spAutoFit/>
          </a:bodyPr>
          <a:lstStyle/>
          <a:p>
            <a:pPr algn="ctr" defTabSz="1828165"/>
            <a:r>
              <a:rPr lang="en-US" sz="4400" b="1" dirty="0">
                <a:solidFill>
                  <a:prstClr val="black"/>
                </a:solidFill>
                <a:latin typeface="Times New Roman" panose="02020603050405020304" pitchFamily="18" charset="0"/>
                <a:cs typeface="Times New Roman" panose="02020603050405020304" pitchFamily="18" charset="0"/>
              </a:rPr>
              <a:t>2. </a:t>
            </a:r>
            <a:r>
              <a:rPr lang="en-US" sz="4400" b="1" dirty="0" err="1">
                <a:solidFill>
                  <a:prstClr val="black"/>
                </a:solidFill>
                <a:latin typeface="Times New Roman" panose="02020603050405020304" pitchFamily="18" charset="0"/>
                <a:cs typeface="Times New Roman" panose="02020603050405020304" pitchFamily="18" charset="0"/>
              </a:rPr>
              <a:t>Nội</a:t>
            </a:r>
            <a:r>
              <a:rPr lang="en-US" sz="4400" b="1" dirty="0">
                <a:solidFill>
                  <a:prstClr val="black"/>
                </a:solidFill>
                <a:latin typeface="Times New Roman" panose="02020603050405020304" pitchFamily="18" charset="0"/>
                <a:cs typeface="Times New Roman" panose="02020603050405020304" pitchFamily="18" charset="0"/>
              </a:rPr>
              <a:t> dung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9" name="Freeform 5"/>
          <p:cNvSpPr/>
          <p:nvPr/>
        </p:nvSpPr>
        <p:spPr>
          <a:xfrm>
            <a:off x="6858000" y="6129516"/>
            <a:ext cx="5657443" cy="4335016"/>
          </a:xfrm>
          <a:custGeom>
            <a:avLst/>
            <a:gdLst/>
            <a:ahLst/>
            <a:cxnLst/>
            <a:rect l="l" t="t" r="r" b="b"/>
            <a:pathLst>
              <a:path w="2990657" h="2291591">
                <a:moveTo>
                  <a:pt x="0" y="0"/>
                </a:moveTo>
                <a:lnTo>
                  <a:pt x="2990657" y="0"/>
                </a:lnTo>
                <a:lnTo>
                  <a:pt x="2990657" y="2291591"/>
                </a:lnTo>
                <a:lnTo>
                  <a:pt x="0" y="2291591"/>
                </a:lnTo>
                <a:lnTo>
                  <a:pt x="0" y="0"/>
                </a:lnTo>
                <a:close/>
              </a:path>
            </a:pathLst>
          </a:custGeom>
          <a:blipFill>
            <a:blip r:embed="rId1"/>
            <a:stretch>
              <a:fillRect/>
            </a:stretch>
          </a:blipFill>
        </p:spPr>
        <p:txBody>
          <a:bodyPr/>
          <a:lstStyle/>
          <a:p>
            <a:endParaRPr lang="en-US"/>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67743"/>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1. </a:t>
            </a:r>
            <a:r>
              <a:rPr lang="en-US" sz="4800" b="1" dirty="0" err="1">
                <a:solidFill>
                  <a:srgbClr val="000000"/>
                </a:solidFill>
                <a:latin typeface="Times New Roman" panose="02020603050405020304" pitchFamily="18" charset="0"/>
                <a:cs typeface="Times New Roman" panose="02020603050405020304" pitchFamily="18" charset="0"/>
              </a:rPr>
              <a:t>Đọc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chú</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thích</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3" name="TextBox 15"/>
          <p:cNvSpPr txBox="1"/>
          <p:nvPr/>
        </p:nvSpPr>
        <p:spPr>
          <a:xfrm>
            <a:off x="1219200" y="1562100"/>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b. </a:t>
            </a:r>
            <a:r>
              <a:rPr kumimoji="0" lang="en-US" sz="4800" b="1" i="0" u="none" strike="noStrike" kern="1200" cap="none" spc="0" normalizeH="0" baseline="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Chú</a:t>
            </a:r>
            <a:r>
              <a:rPr kumimoji="0" lang="en-US" sz="4800" b="1" i="0" u="none" strike="noStrike" kern="1200" cap="none" spc="0" normalizeH="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thích</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600200" y="3101349"/>
            <a:ext cx="9601200" cy="2800767"/>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Buồm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căng</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cây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đẩy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Chiếc</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buồm</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1" i="0" dirty="0" err="1">
                <a:solidFill>
                  <a:srgbClr val="000000"/>
                </a:solidFill>
                <a:effectLst/>
                <a:latin typeface="Times New Roman" panose="02020603050405020304" pitchFamily="18" charset="0"/>
                <a:cs typeface="Times New Roman" panose="02020603050405020304" pitchFamily="18" charset="0"/>
              </a:rPr>
              <a:t>vôi</a:t>
            </a:r>
            <a:r>
              <a:rPr lang="en-US" sz="4400" b="1"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cánh</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buồm</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màu</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vôi</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
        <p:nvSpPr>
          <p:cNvPr id="12" name="Freeform 7"/>
          <p:cNvSpPr/>
          <p:nvPr/>
        </p:nvSpPr>
        <p:spPr>
          <a:xfrm rot="-10294228" flipH="1">
            <a:off x="9024716" y="9028108"/>
            <a:ext cx="9888315" cy="2175429"/>
          </a:xfrm>
          <a:custGeom>
            <a:avLst/>
            <a:gdLst/>
            <a:ahLst/>
            <a:cxnLst/>
            <a:rect l="l" t="t" r="r" b="b"/>
            <a:pathLst>
              <a:path w="9888315" h="2175429">
                <a:moveTo>
                  <a:pt x="9888315" y="0"/>
                </a:moveTo>
                <a:lnTo>
                  <a:pt x="0" y="0"/>
                </a:lnTo>
                <a:lnTo>
                  <a:pt x="0" y="2175430"/>
                </a:lnTo>
                <a:lnTo>
                  <a:pt x="9888315" y="2175430"/>
                </a:lnTo>
                <a:lnTo>
                  <a:pt x="9888315" y="0"/>
                </a:lnTo>
                <a:close/>
              </a:path>
            </a:pathLst>
          </a:custGeom>
          <a:blipFill>
            <a:blip r:embed="rId1"/>
            <a:stretch>
              <a:fillRect/>
            </a:stretch>
          </a:blipFill>
        </p:spPr>
        <p:txBody>
          <a:bodyPr/>
          <a:lstStyle/>
          <a:p>
            <a:endParaRPr lang="en-US"/>
          </a:p>
        </p:txBody>
      </p:sp>
      <p:sp>
        <p:nvSpPr>
          <p:cNvPr id="13" name="Freeform 12"/>
          <p:cNvSpPr/>
          <p:nvPr/>
        </p:nvSpPr>
        <p:spPr>
          <a:xfrm flipH="1">
            <a:off x="-396231" y="9503470"/>
            <a:ext cx="9817654" cy="1914443"/>
          </a:xfrm>
          <a:custGeom>
            <a:avLst/>
            <a:gdLst/>
            <a:ahLst/>
            <a:cxnLst/>
            <a:rect l="l" t="t" r="r" b="b"/>
            <a:pathLst>
              <a:path w="9817654" h="1914443">
                <a:moveTo>
                  <a:pt x="9817654" y="0"/>
                </a:moveTo>
                <a:lnTo>
                  <a:pt x="0" y="0"/>
                </a:lnTo>
                <a:lnTo>
                  <a:pt x="0" y="1914443"/>
                </a:lnTo>
                <a:lnTo>
                  <a:pt x="9817654" y="1914443"/>
                </a:lnTo>
                <a:lnTo>
                  <a:pt x="9817654" y="0"/>
                </a:lnTo>
                <a:close/>
              </a:path>
            </a:pathLst>
          </a:custGeom>
          <a:blipFill>
            <a:blip r:embed="rId2"/>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8492" y="266700"/>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2.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hiểu</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chung</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3" name="TextBox 15"/>
          <p:cNvSpPr txBox="1"/>
          <p:nvPr/>
        </p:nvSpPr>
        <p:spPr>
          <a:xfrm>
            <a:off x="1295399" y="1415024"/>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a. </a:t>
            </a:r>
            <a:r>
              <a:rPr kumimoji="0" lang="en-US" sz="4800" b="1" i="0" u="none" strike="noStrike" kern="1200" cap="none" spc="0" normalizeH="0" baseline="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giả</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7148052" y="1415024"/>
            <a:ext cx="10801200" cy="8188324"/>
          </a:xfrm>
          <a:prstGeom prst="rect">
            <a:avLst/>
          </a:prstGeom>
        </p:spPr>
        <p:txBody>
          <a:bodyPr wrap="square" lIns="182872" tIns="91436" rIns="182872" bIns="91436">
            <a:spAutoFit/>
          </a:bodyPr>
          <a:lstStyle/>
          <a:p>
            <a:pPr algn="just" defTabSz="1828800">
              <a:lnSpc>
                <a:spcPct val="150000"/>
              </a:lnSpc>
            </a:pPr>
            <a:r>
              <a:rPr lang="vi-VN" sz="4400" b="1" dirty="0">
                <a:solidFill>
                  <a:prstClr val="black"/>
                </a:solidFill>
                <a:latin typeface="Times New Roman" panose="02020603050405020304" pitchFamily="18" charset="0"/>
                <a:cs typeface="Times New Roman" panose="02020603050405020304" pitchFamily="18" charset="0"/>
              </a:rPr>
              <a:t>- Quê: </a:t>
            </a:r>
            <a:r>
              <a:rPr lang="vi-VN" sz="4400" dirty="0">
                <a:solidFill>
                  <a:prstClr val="black"/>
                </a:solidFill>
                <a:latin typeface="Times New Roman" panose="02020603050405020304" pitchFamily="18" charset="0"/>
                <a:cs typeface="Times New Roman" panose="02020603050405020304" pitchFamily="18" charset="0"/>
              </a:rPr>
              <a:t>Quảng Ngãi.</a:t>
            </a:r>
            <a:endParaRPr lang="vi-VN" sz="4400" dirty="0">
              <a:solidFill>
                <a:prstClr val="black"/>
              </a:solidFill>
              <a:latin typeface="Times New Roman" panose="02020603050405020304" pitchFamily="18" charset="0"/>
              <a:cs typeface="Times New Roman" panose="02020603050405020304" pitchFamily="18" charset="0"/>
            </a:endParaRPr>
          </a:p>
          <a:p>
            <a:pPr algn="just" defTabSz="1828800">
              <a:lnSpc>
                <a:spcPct val="150000"/>
              </a:lnSpc>
            </a:pPr>
            <a:r>
              <a:rPr lang="vi-VN" sz="4400" dirty="0">
                <a:solidFill>
                  <a:prstClr val="black"/>
                </a:solidFill>
                <a:latin typeface="Times New Roman" panose="02020603050405020304" pitchFamily="18" charset="0"/>
                <a:cs typeface="Times New Roman" panose="02020603050405020304" pitchFamily="18" charset="0"/>
              </a:rPr>
              <a:t>- Là nhà thơ góp mặt ở chặng cuối của phong trào </a:t>
            </a:r>
            <a:r>
              <a:rPr lang="vi-VN" sz="4400" b="1" dirty="0">
                <a:solidFill>
                  <a:prstClr val="black"/>
                </a:solidFill>
                <a:latin typeface="Times New Roman" panose="02020603050405020304" pitchFamily="18" charset="0"/>
                <a:cs typeface="Times New Roman" panose="02020603050405020304" pitchFamily="18" charset="0"/>
              </a:rPr>
              <a:t>thơ mới </a:t>
            </a:r>
            <a:r>
              <a:rPr lang="vi-VN" sz="4400" dirty="0">
                <a:solidFill>
                  <a:prstClr val="black"/>
                </a:solidFill>
                <a:latin typeface="Times New Roman" panose="02020603050405020304" pitchFamily="18" charset="0"/>
                <a:cs typeface="Times New Roman" panose="02020603050405020304" pitchFamily="18" charset="0"/>
              </a:rPr>
              <a:t>với những bài thơ mang nặng nỗi buồn và tình yêu quê hương thắm thiết.</a:t>
            </a:r>
            <a:endParaRPr lang="vi-VN" sz="4400" dirty="0">
              <a:solidFill>
                <a:prstClr val="black"/>
              </a:solidFill>
              <a:latin typeface="Times New Roman" panose="02020603050405020304" pitchFamily="18" charset="0"/>
              <a:cs typeface="Times New Roman" panose="02020603050405020304" pitchFamily="18" charset="0"/>
            </a:endParaRPr>
          </a:p>
          <a:p>
            <a:pPr algn="just" defTabSz="1828800">
              <a:lnSpc>
                <a:spcPct val="150000"/>
              </a:lnSpc>
            </a:pPr>
            <a:r>
              <a:rPr lang="vi-VN" sz="4400" dirty="0">
                <a:solidFill>
                  <a:prstClr val="black"/>
                </a:solidFill>
                <a:latin typeface="Times New Roman" panose="02020603050405020304" pitchFamily="18" charset="0"/>
                <a:cs typeface="Times New Roman" panose="02020603050405020304" pitchFamily="18" charset="0"/>
              </a:rPr>
              <a:t>- Sau năm 1975 ông chuyển sang sáng tác ph</a:t>
            </a:r>
            <a:r>
              <a:rPr lang="en-US" sz="4400" dirty="0" err="1">
                <a:solidFill>
                  <a:prstClr val="black"/>
                </a:solidFill>
                <a:latin typeface="Times New Roman" panose="02020603050405020304" pitchFamily="18" charset="0"/>
                <a:cs typeface="Times New Roman" panose="02020603050405020304" pitchFamily="18" charset="0"/>
              </a:rPr>
              <a:t>ục</a:t>
            </a:r>
            <a:r>
              <a:rPr lang="vi-VN" sz="4400" dirty="0">
                <a:solidFill>
                  <a:prstClr val="black"/>
                </a:solidFill>
                <a:latin typeface="Times New Roman" panose="02020603050405020304" pitchFamily="18" charset="0"/>
                <a:cs typeface="Times New Roman" panose="02020603050405020304" pitchFamily="18" charset="0"/>
              </a:rPr>
              <a:t> vụ cách mạng </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828800">
              <a:lnSpc>
                <a:spcPct val="150000"/>
              </a:lnSpc>
            </a:pPr>
            <a:r>
              <a:rPr lang="vi-VN" sz="4400" dirty="0">
                <a:solidFill>
                  <a:prstClr val="black"/>
                </a:solidFill>
                <a:latin typeface="Times New Roman" panose="02020603050405020304" pitchFamily="18" charset="0"/>
                <a:cs typeface="Times New Roman" panose="02020603050405020304" pitchFamily="18" charset="0"/>
              </a:rPr>
              <a:t>- Năm 1996, ông được nhà nước trao tặng giải thư</a:t>
            </a:r>
            <a:r>
              <a:rPr lang="en-US" sz="4400" dirty="0">
                <a:solidFill>
                  <a:prstClr val="black"/>
                </a:solidFill>
                <a:latin typeface="Times New Roman" panose="02020603050405020304" pitchFamily="18" charset="0"/>
                <a:cs typeface="Times New Roman" panose="02020603050405020304" pitchFamily="18" charset="0"/>
              </a:rPr>
              <a:t>ở</a:t>
            </a:r>
            <a:r>
              <a:rPr lang="vi-VN" sz="4400" dirty="0">
                <a:solidFill>
                  <a:prstClr val="black"/>
                </a:solidFill>
                <a:latin typeface="Times New Roman" panose="02020603050405020304" pitchFamily="18" charset="0"/>
                <a:cs typeface="Times New Roman" panose="02020603050405020304" pitchFamily="18" charset="0"/>
              </a:rPr>
              <a:t>ng </a:t>
            </a:r>
            <a:r>
              <a:rPr lang="en-US" sz="4400" dirty="0" err="1">
                <a:solidFill>
                  <a:prstClr val="black"/>
                </a:solidFill>
                <a:latin typeface="Times New Roman" panose="02020603050405020304" pitchFamily="18" charset="0"/>
                <a:cs typeface="Times New Roman" panose="02020603050405020304" pitchFamily="18" charset="0"/>
              </a:rPr>
              <a:t>Hồ</a:t>
            </a:r>
            <a:r>
              <a:rPr lang="en-US" sz="4400" dirty="0">
                <a:solidFill>
                  <a:prstClr val="black"/>
                </a:solidFill>
                <a:latin typeface="Times New Roman" panose="02020603050405020304" pitchFamily="18" charset="0"/>
                <a:cs typeface="Times New Roman" panose="02020603050405020304" pitchFamily="18" charset="0"/>
              </a:rPr>
              <a:t> Chí Minh</a:t>
            </a:r>
            <a:r>
              <a:rPr lang="vi-VN" sz="4400" dirty="0">
                <a:solidFill>
                  <a:prstClr val="black"/>
                </a:solidFill>
                <a:latin typeface="Times New Roman" panose="02020603050405020304" pitchFamily="18" charset="0"/>
                <a:cs typeface="Times New Roman" panose="02020603050405020304" pitchFamily="18" charset="0"/>
              </a:rPr>
              <a:t> về văn học Nghệ thuật.</a:t>
            </a:r>
            <a:endParaRPr lang="vi-VN" sz="4400" dirty="0">
              <a:solidFill>
                <a:prstClr val="black"/>
              </a:solidFill>
              <a:latin typeface="Times New Roman" panose="02020603050405020304" pitchFamily="18" charset="0"/>
              <a:cs typeface="Times New Roman" panose="02020603050405020304" pitchFamily="18" charset="0"/>
            </a:endParaRPr>
          </a:p>
        </p:txBody>
      </p:sp>
      <p:grpSp>
        <p:nvGrpSpPr>
          <p:cNvPr id="7" name="Group 2"/>
          <p:cNvGrpSpPr/>
          <p:nvPr/>
        </p:nvGrpSpPr>
        <p:grpSpPr>
          <a:xfrm>
            <a:off x="394173" y="2530543"/>
            <a:ext cx="6232789" cy="6088527"/>
            <a:chOff x="0" y="0"/>
            <a:chExt cx="4828540" cy="4716780"/>
          </a:xfrm>
        </p:grpSpPr>
        <p:sp>
          <p:nvSpPr>
            <p:cNvPr id="8"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1"/>
              <a:stretch>
                <a:fillRect l="-22301" r="-22301"/>
              </a:stretch>
            </a:blipFill>
          </p:spPr>
          <p:txBody>
            <a:bodyPr/>
            <a:lstStyle/>
            <a:p>
              <a:endParaRPr lang="en-US"/>
            </a:p>
          </p:txBody>
        </p:sp>
      </p:grpSp>
      <p:sp>
        <p:nvSpPr>
          <p:cNvPr id="9" name="Rectangle 8"/>
          <p:cNvSpPr/>
          <p:nvPr/>
        </p:nvSpPr>
        <p:spPr>
          <a:xfrm>
            <a:off x="58875" y="8724900"/>
            <a:ext cx="6629400" cy="1415764"/>
          </a:xfrm>
          <a:prstGeom prst="rect">
            <a:avLst/>
          </a:prstGeom>
        </p:spPr>
        <p:txBody>
          <a:bodyPr wrap="square" lIns="182872" tIns="91436" rIns="182872" bIns="91436">
            <a:spAutoFit/>
          </a:bodyPr>
          <a:lstStyle/>
          <a:p>
            <a:pPr algn="ctr" defTabSz="1828800"/>
            <a:r>
              <a:rPr lang="vi-VN" sz="4000" b="1" dirty="0">
                <a:solidFill>
                  <a:prstClr val="black"/>
                </a:solidFill>
                <a:latin typeface="Times New Roman" panose="02020603050405020304" pitchFamily="18" charset="0"/>
                <a:cs typeface="Times New Roman" panose="02020603050405020304" pitchFamily="18" charset="0"/>
              </a:rPr>
              <a:t>Trần Tế Hanh</a:t>
            </a:r>
            <a:r>
              <a:rPr lang="en-US" sz="4000" b="1" dirty="0">
                <a:solidFill>
                  <a:prstClr val="black"/>
                </a:solidFill>
                <a:latin typeface="Times New Roman" panose="02020603050405020304" pitchFamily="18" charset="0"/>
                <a:cs typeface="Times New Roman" panose="02020603050405020304" pitchFamily="18" charset="0"/>
              </a:rPr>
              <a:t> </a:t>
            </a:r>
            <a:endParaRPr lang="en-US" sz="4000" b="1" dirty="0">
              <a:solidFill>
                <a:prstClr val="black"/>
              </a:solidFill>
              <a:latin typeface="Times New Roman" panose="02020603050405020304" pitchFamily="18" charset="0"/>
              <a:cs typeface="Times New Roman" panose="02020603050405020304" pitchFamily="18" charset="0"/>
            </a:endParaRPr>
          </a:p>
          <a:p>
            <a:pPr algn="ctr" defTabSz="1828800"/>
            <a:r>
              <a:rPr lang="en-US" sz="4000" b="1" dirty="0">
                <a:solidFill>
                  <a:prstClr val="black"/>
                </a:solidFill>
                <a:latin typeface="Times New Roman" panose="02020603050405020304" pitchFamily="18" charset="0"/>
                <a:cs typeface="Times New Roman" panose="02020603050405020304" pitchFamily="18" charset="0"/>
              </a:rPr>
              <a:t>(</a:t>
            </a:r>
            <a:r>
              <a:rPr lang="vi-VN" sz="4000" b="1" dirty="0">
                <a:solidFill>
                  <a:prstClr val="black"/>
                </a:solidFill>
                <a:latin typeface="Times New Roman" panose="02020603050405020304" pitchFamily="18" charset="0"/>
                <a:cs typeface="Times New Roman" panose="02020603050405020304" pitchFamily="18" charset="0"/>
              </a:rPr>
              <a:t>1921</a:t>
            </a:r>
            <a:r>
              <a:rPr lang="en-US" sz="4000" b="1" dirty="0">
                <a:solidFill>
                  <a:prstClr val="black"/>
                </a:solidFill>
                <a:latin typeface="Times New Roman" panose="02020603050405020304" pitchFamily="18" charset="0"/>
                <a:cs typeface="Times New Roman" panose="02020603050405020304" pitchFamily="18" charset="0"/>
              </a:rPr>
              <a:t>- 2009)</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10" name="Freeform 2"/>
          <p:cNvSpPr/>
          <p:nvPr/>
        </p:nvSpPr>
        <p:spPr>
          <a:xfrm>
            <a:off x="15544800" y="-1409700"/>
            <a:ext cx="4648077" cy="3689411"/>
          </a:xfrm>
          <a:custGeom>
            <a:avLst/>
            <a:gdLst/>
            <a:ahLst/>
            <a:cxnLst/>
            <a:rect l="l" t="t" r="r" b="b"/>
            <a:pathLst>
              <a:path w="4648077" h="3689411">
                <a:moveTo>
                  <a:pt x="0" y="0"/>
                </a:moveTo>
                <a:lnTo>
                  <a:pt x="4648077" y="0"/>
                </a:lnTo>
                <a:lnTo>
                  <a:pt x="4648077" y="3689411"/>
                </a:lnTo>
                <a:lnTo>
                  <a:pt x="0" y="3689411"/>
                </a:lnTo>
                <a:lnTo>
                  <a:pt x="0" y="0"/>
                </a:lnTo>
                <a:close/>
              </a:path>
            </a:pathLst>
          </a:custGeom>
          <a:blipFill>
            <a:blip r:embed="rId2"/>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09617"/>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2.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hiểu</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chung</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3" name="TextBox 15"/>
          <p:cNvSpPr txBox="1"/>
          <p:nvPr/>
        </p:nvSpPr>
        <p:spPr>
          <a:xfrm>
            <a:off x="1285492" y="1615193"/>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b. </a:t>
            </a:r>
            <a:r>
              <a:rPr kumimoji="0" lang="en-US" sz="4800" b="1" i="0" u="none" strike="noStrike" kern="1200" cap="none" spc="0" normalizeH="0" baseline="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phẩm</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38600" y="7931181"/>
            <a:ext cx="3581400" cy="1446550"/>
          </a:xfrm>
          <a:prstGeom prst="rect">
            <a:avLst/>
          </a:prstGeom>
        </p:spPr>
        <p:txBody>
          <a:bodyPr wrap="square">
            <a:spAutoFit/>
          </a:bodyPr>
          <a:lstStyle/>
          <a:p>
            <a:pPr algn="just" defTabSz="1828800"/>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Freeform 2"/>
          <p:cNvSpPr/>
          <p:nvPr/>
        </p:nvSpPr>
        <p:spPr>
          <a:xfrm>
            <a:off x="5105400" y="3945644"/>
            <a:ext cx="7315200" cy="3995928"/>
          </a:xfrm>
          <a:custGeom>
            <a:avLst/>
            <a:gdLst/>
            <a:ahLst/>
            <a:cxnLst/>
            <a:rect l="l" t="t" r="r" b="b"/>
            <a:pathLst>
              <a:path w="7315200" h="3995928">
                <a:moveTo>
                  <a:pt x="0" y="0"/>
                </a:moveTo>
                <a:lnTo>
                  <a:pt x="7315200" y="0"/>
                </a:lnTo>
                <a:lnTo>
                  <a:pt x="7315200" y="3995928"/>
                </a:lnTo>
                <a:lnTo>
                  <a:pt x="0" y="3995928"/>
                </a:lnTo>
                <a:lnTo>
                  <a:pt x="0" y="0"/>
                </a:lnTo>
                <a:close/>
              </a:path>
            </a:pathLst>
          </a:custGeom>
          <a:blipFill>
            <a:blip r:embed="rId1"/>
            <a:stretch>
              <a:fillRect/>
            </a:stretch>
          </a:blipFill>
        </p:spPr>
        <p:txBody>
          <a:bodyPr/>
          <a:lstStyle/>
          <a:p>
            <a:endParaRPr lang="en-US"/>
          </a:p>
        </p:txBody>
      </p:sp>
      <p:sp>
        <p:nvSpPr>
          <p:cNvPr id="6" name="Rectangle 5"/>
          <p:cNvSpPr/>
          <p:nvPr/>
        </p:nvSpPr>
        <p:spPr>
          <a:xfrm>
            <a:off x="9144000" y="4282991"/>
            <a:ext cx="3276600" cy="769441"/>
          </a:xfrm>
          <a:prstGeom prst="rect">
            <a:avLst/>
          </a:prstGeom>
        </p:spPr>
        <p:txBody>
          <a:bodyPr wrap="square">
            <a:spAutoFit/>
          </a:bodyPr>
          <a:lstStyle/>
          <a:p>
            <a:pPr algn="ctr"/>
            <a:r>
              <a:rPr lang="en-US" sz="4400" b="1" dirty="0" err="1">
                <a:solidFill>
                  <a:srgbClr val="000000"/>
                </a:solidFill>
                <a:effectLst/>
                <a:latin typeface="Times New Roman" panose="02020603050405020304" pitchFamily="18" charset="0"/>
                <a:cs typeface="Times New Roman" panose="02020603050405020304" pitchFamily="18" charset="0"/>
              </a:rPr>
              <a:t>Xuất</a:t>
            </a:r>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9144000" y="5854026"/>
            <a:ext cx="3276600" cy="769441"/>
          </a:xfrm>
          <a:prstGeom prst="rect">
            <a:avLst/>
          </a:prstGeom>
        </p:spPr>
        <p:txBody>
          <a:bodyPr wrap="square">
            <a:spAutoFit/>
          </a:bodyPr>
          <a:lstStyle/>
          <a:p>
            <a:pPr algn="ctr"/>
            <a:r>
              <a:rPr lang="en-US" sz="4400" b="1" dirty="0" err="1">
                <a:solidFill>
                  <a:srgbClr val="000000"/>
                </a:solidFill>
                <a:effectLst/>
                <a:latin typeface="Times New Roman" panose="02020603050405020304" pitchFamily="18" charset="0"/>
                <a:cs typeface="Times New Roman" panose="02020603050405020304" pitchFamily="18" charset="0"/>
              </a:rPr>
              <a:t>Thể</a:t>
            </a:r>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cs typeface="Times New Roman" panose="02020603050405020304" pitchFamily="18" charset="0"/>
              </a:rPr>
              <a:t>thơ</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105400" y="5041937"/>
            <a:ext cx="3276600" cy="1054071"/>
          </a:xfrm>
          <a:prstGeom prst="rect">
            <a:avLst/>
          </a:prstGeom>
        </p:spPr>
        <p:txBody>
          <a:bodyPr wrap="square">
            <a:spAutoFit/>
          </a:bodyPr>
          <a:lstStyle/>
          <a:p>
            <a:pPr algn="ctr">
              <a:lnSpc>
                <a:spcPct val="70000"/>
              </a:lnSpc>
            </a:pPr>
            <a:r>
              <a:rPr lang="en-US" sz="4400" b="1" dirty="0">
                <a:solidFill>
                  <a:srgbClr val="000000"/>
                </a:solidFill>
                <a:effectLst/>
                <a:latin typeface="Times New Roman" panose="02020603050405020304" pitchFamily="18" charset="0"/>
                <a:cs typeface="Times New Roman" panose="02020603050405020304" pitchFamily="18" charset="0"/>
              </a:rPr>
              <a:t>Hoàn </a:t>
            </a:r>
            <a:r>
              <a:rPr lang="en-US" sz="4400" b="1" dirty="0" err="1">
                <a:solidFill>
                  <a:srgbClr val="000000"/>
                </a:solidFill>
                <a:effectLst/>
                <a:latin typeface="Times New Roman" panose="02020603050405020304" pitchFamily="18" charset="0"/>
                <a:cs typeface="Times New Roman" panose="02020603050405020304" pitchFamily="18" charset="0"/>
              </a:rPr>
              <a:t>cảnh</a:t>
            </a:r>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cs typeface="Times New Roman" panose="02020603050405020304" pitchFamily="18" charset="0"/>
              </a:rPr>
              <a:t>sáng</a:t>
            </a:r>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cs typeface="Times New Roman" panose="02020603050405020304" pitchFamily="18" charset="0"/>
              </a:rPr>
              <a:t>tác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140036" y="6745202"/>
            <a:ext cx="3276600" cy="769441"/>
          </a:xfrm>
          <a:prstGeom prst="rect">
            <a:avLst/>
          </a:prstGeom>
        </p:spPr>
        <p:txBody>
          <a:bodyPr wrap="square">
            <a:spAutoFit/>
          </a:bodyPr>
          <a:lstStyle/>
          <a:p>
            <a:pPr algn="ctr"/>
            <a:r>
              <a:rPr lang="en-US" sz="4400" b="1" dirty="0">
                <a:solidFill>
                  <a:srgbClr val="000000"/>
                </a:solidFill>
                <a:effectLst/>
                <a:latin typeface="Times New Roman" panose="02020603050405020304" pitchFamily="18" charset="0"/>
                <a:cs typeface="Times New Roman" panose="02020603050405020304" pitchFamily="18" charset="0"/>
              </a:rPr>
              <a:t>PTBĐ</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2649200" y="2528425"/>
            <a:ext cx="5258270" cy="3477875"/>
          </a:xfrm>
          <a:prstGeom prst="rect">
            <a:avLst/>
          </a:prstGeom>
        </p:spPr>
        <p:txBody>
          <a:bodyPr wrap="square">
            <a:spAutoFit/>
          </a:bodyPr>
          <a:lstStyle/>
          <a:p>
            <a:pPr algn="just"/>
            <a:r>
              <a:rPr lang="en-US" sz="4400" b="0" dirty="0" err="1">
                <a:solidFill>
                  <a:srgbClr val="000000"/>
                </a:solidFill>
                <a:effectLst/>
                <a:latin typeface="Times New Roman" panose="02020603050405020304" pitchFamily="18" charset="0"/>
                <a:cs typeface="Times New Roman" panose="02020603050405020304" pitchFamily="18" charset="0"/>
              </a:rPr>
              <a:t>Dẫn</a:t>
            </a:r>
            <a:r>
              <a:rPr lang="en-US" sz="4400" b="0" dirty="0">
                <a:solidFill>
                  <a:srgbClr val="000000"/>
                </a:solidFill>
                <a:effectLst/>
                <a:latin typeface="Times New Roman" panose="02020603050405020304" pitchFamily="18" charset="0"/>
                <a:cs typeface="Times New Roman" panose="02020603050405020304" pitchFamily="18" charset="0"/>
              </a:rPr>
              <a:t> </a:t>
            </a:r>
            <a:r>
              <a:rPr lang="en-US" sz="4400" b="0" dirty="0" err="1">
                <a:solidFill>
                  <a:srgbClr val="000000"/>
                </a:solidFill>
                <a:effectLst/>
                <a:latin typeface="Times New Roman" panose="02020603050405020304" pitchFamily="18" charset="0"/>
                <a:cs typeface="Times New Roman" panose="02020603050405020304" pitchFamily="18" charset="0"/>
              </a:rPr>
              <a:t>theo</a:t>
            </a:r>
            <a:r>
              <a:rPr lang="en-US" sz="4400" b="0" dirty="0">
                <a:solidFill>
                  <a:srgbClr val="000000"/>
                </a:solidFill>
                <a:effectLst/>
                <a:latin typeface="Times New Roman" panose="02020603050405020304" pitchFamily="18" charset="0"/>
                <a:cs typeface="Times New Roman" panose="02020603050405020304" pitchFamily="18" charset="0"/>
              </a:rPr>
              <a:t> </a:t>
            </a:r>
            <a:r>
              <a:rPr lang="en-US" sz="4400" b="0" dirty="0" err="1">
                <a:solidFill>
                  <a:srgbClr val="000000"/>
                </a:solidFill>
                <a:effectLst/>
                <a:latin typeface="Times New Roman" panose="02020603050405020304" pitchFamily="18" charset="0"/>
                <a:cs typeface="Times New Roman" panose="02020603050405020304" pitchFamily="18" charset="0"/>
              </a:rPr>
              <a:t>Hoài</a:t>
            </a:r>
            <a:r>
              <a:rPr lang="en-US" sz="4400" b="0" dirty="0">
                <a:solidFill>
                  <a:srgbClr val="000000"/>
                </a:solidFill>
                <a:effectLst/>
                <a:latin typeface="Times New Roman" panose="02020603050405020304" pitchFamily="18" charset="0"/>
                <a:cs typeface="Times New Roman" panose="02020603050405020304" pitchFamily="18" charset="0"/>
              </a:rPr>
              <a:t> </a:t>
            </a:r>
            <a:r>
              <a:rPr lang="en-US" sz="4400" b="0" dirty="0" err="1">
                <a:solidFill>
                  <a:srgbClr val="000000"/>
                </a:solidFill>
                <a:effectLst/>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Hoài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Chân</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nhân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Việt</a:t>
            </a:r>
            <a:r>
              <a:rPr lang="en-US" sz="4400" i="1" dirty="0">
                <a:solidFill>
                  <a:srgbClr val="000000"/>
                </a:solidFill>
                <a:latin typeface="Times New Roman" panose="02020603050405020304" pitchFamily="18" charset="0"/>
                <a:cs typeface="Times New Roman" panose="02020603050405020304" pitchFamily="18" charset="0"/>
              </a:rPr>
              <a:t> Nam</a:t>
            </a:r>
            <a:r>
              <a:rPr lang="en-US" sz="4400" dirty="0">
                <a:solidFill>
                  <a:srgbClr val="000000"/>
                </a:solidFill>
                <a:latin typeface="Times New Roman" panose="02020603050405020304" pitchFamily="18" charset="0"/>
                <a:cs typeface="Times New Roman" panose="02020603050405020304" pitchFamily="18" charset="0"/>
              </a:rPr>
              <a:t>, NXB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 1996.</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37259" y="3491480"/>
            <a:ext cx="4700154" cy="4154984"/>
          </a:xfrm>
          <a:prstGeom prst="rect">
            <a:avLst/>
          </a:prstGeom>
        </p:spPr>
        <p:txBody>
          <a:bodyPr wrap="square">
            <a:spAutoFit/>
          </a:bodyPr>
          <a:lstStyle/>
          <a:p>
            <a:pPr algn="just"/>
            <a:r>
              <a:rPr lang="en-US" sz="4400" dirty="0">
                <a:solidFill>
                  <a:prstClr val="black"/>
                </a:solidFill>
                <a:latin typeface="Times New Roman" panose="02020603050405020304" pitchFamily="18" charset="0"/>
                <a:cs typeface="Times New Roman" panose="02020603050405020304" pitchFamily="18" charset="0"/>
              </a:rPr>
              <a:t>N</a:t>
            </a:r>
            <a:r>
              <a:rPr lang="vi-VN" sz="4400" dirty="0">
                <a:solidFill>
                  <a:prstClr val="black"/>
                </a:solidFill>
                <a:latin typeface="Times New Roman" panose="02020603050405020304" pitchFamily="18" charset="0"/>
                <a:cs typeface="Times New Roman" panose="02020603050405020304" pitchFamily="18" charset="0"/>
              </a:rPr>
              <a:t>ăm 1939, là bài thơ mở đầu cho nguồn cảm hứng viết về quê hương của nhà thơ Tế Hanh.</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0210800" y="7059313"/>
            <a:ext cx="2743200" cy="769441"/>
          </a:xfrm>
          <a:prstGeom prst="rect">
            <a:avLst/>
          </a:prstGeom>
        </p:spPr>
        <p:txBody>
          <a:bodyPr wrap="square">
            <a:spAutoFit/>
          </a:bodyPr>
          <a:lstStyle/>
          <a:p>
            <a:pPr defTabSz="1828800"/>
            <a:r>
              <a:rPr lang="en-US" sz="4400" dirty="0" err="1">
                <a:solidFill>
                  <a:prstClr val="black"/>
                </a:solidFill>
                <a:latin typeface="Times New Roman" panose="02020603050405020304" pitchFamily="18" charset="0"/>
                <a:cs typeface="Times New Roman" panose="02020603050405020304" pitchFamily="18" charset="0"/>
              </a:rPr>
              <a:t>Tám</a:t>
            </a:r>
            <a:r>
              <a:rPr lang="vi-VN"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chữ</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Freeform 4"/>
          <p:cNvSpPr/>
          <p:nvPr/>
        </p:nvSpPr>
        <p:spPr>
          <a:xfrm>
            <a:off x="14276993" y="7035068"/>
            <a:ext cx="4011007" cy="3208806"/>
          </a:xfrm>
          <a:custGeom>
            <a:avLst/>
            <a:gdLst/>
            <a:ahLst/>
            <a:cxnLst/>
            <a:rect l="l" t="t" r="r" b="b"/>
            <a:pathLst>
              <a:path w="4011007" h="3208806">
                <a:moveTo>
                  <a:pt x="0" y="0"/>
                </a:moveTo>
                <a:lnTo>
                  <a:pt x="4011007" y="0"/>
                </a:lnTo>
                <a:lnTo>
                  <a:pt x="4011007" y="3208806"/>
                </a:lnTo>
                <a:lnTo>
                  <a:pt x="0" y="3208806"/>
                </a:lnTo>
                <a:lnTo>
                  <a:pt x="0" y="0"/>
                </a:lnTo>
                <a:close/>
              </a:path>
            </a:pathLst>
          </a:custGeom>
          <a:blipFill>
            <a:blip r:embed="rId2"/>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200" y="2930236"/>
            <a:ext cx="9601200" cy="61863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dirty="0">
                <a:solidFill>
                  <a:srgbClr val="000000"/>
                </a:solidFill>
                <a:latin typeface="Times New Roman" panose="02020603050405020304" pitchFamily="18" charset="0"/>
                <a:cs typeface="Times New Roman" panose="02020603050405020304" pitchFamily="18" charset="0"/>
              </a:rPr>
              <a:t>Hai </a:t>
            </a:r>
            <a:r>
              <a:rPr lang="en-US" sz="4400" dirty="0" err="1">
                <a:solidFill>
                  <a:srgbClr val="000000"/>
                </a:solidFill>
                <a:latin typeface="Times New Roman" panose="02020603050405020304" pitchFamily="18" charset="0"/>
                <a:cs typeface="Times New Roman" panose="02020603050405020304" pitchFamily="18" charset="0"/>
              </a:rPr>
              <a:t>dòng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tôi</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4400" b="1" dirty="0">
                <a:solidFill>
                  <a:srgbClr val="000000"/>
                </a:solidFill>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3-8: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miêu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thuyền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chài</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khơi</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dòng</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tiếp</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(9-16: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miêu</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thuyền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trở</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bến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4400" b="1" baseline="0" dirty="0">
                <a:solidFill>
                  <a:srgbClr val="000000"/>
                </a:solidFill>
                <a:latin typeface="Times New Roman" panose="02020603050405020304" pitchFamily="18" charset="0"/>
                <a:cs typeface="Times New Roman" panose="02020603050405020304" pitchFamily="18" charset="0"/>
              </a:rPr>
              <a:t>+ </a:t>
            </a:r>
            <a:r>
              <a:rPr lang="en-US" sz="4400" b="1" baseline="0" dirty="0" err="1">
                <a:solidFill>
                  <a:srgbClr val="000000"/>
                </a:solidFill>
                <a:latin typeface="Times New Roman" panose="02020603050405020304" pitchFamily="18" charset="0"/>
                <a:cs typeface="Times New Roman" panose="02020603050405020304" pitchFamily="18" charset="0"/>
              </a:rPr>
              <a:t>Phần</a:t>
            </a:r>
            <a:r>
              <a:rPr lang="en-US" sz="4400" b="1" baseline="0" dirty="0">
                <a:solidFill>
                  <a:srgbClr val="000000"/>
                </a:solidFill>
                <a:latin typeface="Times New Roman" panose="02020603050405020304" pitchFamily="18" charset="0"/>
                <a:cs typeface="Times New Roman" panose="02020603050405020304" pitchFamily="18" charset="0"/>
              </a:rPr>
              <a:t> 4</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baseline="0" dirty="0" err="1">
                <a:solidFill>
                  <a:srgbClr val="000000"/>
                </a:solidFill>
                <a:latin typeface="Times New Roman" panose="02020603050405020304" pitchFamily="18" charset="0"/>
                <a:cs typeface="Times New Roman" panose="02020603050405020304" pitchFamily="18" charset="0"/>
              </a:rPr>
              <a:t>Bốn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(17-20: </a:t>
            </a:r>
            <a:r>
              <a:rPr lang="en-US" sz="4400" dirty="0" err="1">
                <a:solidFill>
                  <a:srgbClr val="000000"/>
                </a:solidFill>
                <a:latin typeface="Times New Roman" panose="02020603050405020304" pitchFamily="18" charset="0"/>
                <a:cs typeface="Times New Roman" panose="02020603050405020304" pitchFamily="18" charset="0"/>
              </a:rPr>
              <a:t>bày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nỗi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nhớ</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Freeform 7"/>
          <p:cNvSpPr/>
          <p:nvPr/>
        </p:nvSpPr>
        <p:spPr>
          <a:xfrm rot="-10294228" flipH="1">
            <a:off x="9024716" y="9028108"/>
            <a:ext cx="9888315" cy="2175429"/>
          </a:xfrm>
          <a:custGeom>
            <a:avLst/>
            <a:gdLst/>
            <a:ahLst/>
            <a:cxnLst/>
            <a:rect l="l" t="t" r="r" b="b"/>
            <a:pathLst>
              <a:path w="9888315" h="2175429">
                <a:moveTo>
                  <a:pt x="9888315" y="0"/>
                </a:moveTo>
                <a:lnTo>
                  <a:pt x="0" y="0"/>
                </a:lnTo>
                <a:lnTo>
                  <a:pt x="0" y="2175430"/>
                </a:lnTo>
                <a:lnTo>
                  <a:pt x="9888315" y="2175430"/>
                </a:lnTo>
                <a:lnTo>
                  <a:pt x="9888315" y="0"/>
                </a:lnTo>
                <a:close/>
              </a:path>
            </a:pathLst>
          </a:custGeom>
          <a:blipFill>
            <a:blip r:embed="rId1"/>
            <a:stretch>
              <a:fillRect/>
            </a:stretch>
          </a:blipFill>
        </p:spPr>
        <p:txBody>
          <a:bodyPr/>
          <a:lstStyle/>
          <a:p>
            <a:endParaRPr lang="en-US"/>
          </a:p>
        </p:txBody>
      </p:sp>
      <p:sp>
        <p:nvSpPr>
          <p:cNvPr id="13" name="Freeform 12"/>
          <p:cNvSpPr/>
          <p:nvPr/>
        </p:nvSpPr>
        <p:spPr>
          <a:xfrm flipH="1">
            <a:off x="-396231" y="9503470"/>
            <a:ext cx="9817654" cy="1914443"/>
          </a:xfrm>
          <a:custGeom>
            <a:avLst/>
            <a:gdLst/>
            <a:ahLst/>
            <a:cxnLst/>
            <a:rect l="l" t="t" r="r" b="b"/>
            <a:pathLst>
              <a:path w="9817654" h="1914443">
                <a:moveTo>
                  <a:pt x="9817654" y="0"/>
                </a:moveTo>
                <a:lnTo>
                  <a:pt x="0" y="0"/>
                </a:lnTo>
                <a:lnTo>
                  <a:pt x="0" y="1914443"/>
                </a:lnTo>
                <a:lnTo>
                  <a:pt x="9817654" y="1914443"/>
                </a:lnTo>
                <a:lnTo>
                  <a:pt x="9817654" y="0"/>
                </a:lnTo>
                <a:close/>
              </a:path>
            </a:pathLst>
          </a:custGeom>
          <a:blipFill>
            <a:blip r:embed="rId2"/>
            <a:stretch>
              <a:fillRect/>
            </a:stretch>
          </a:blipFill>
        </p:spPr>
        <p:txBody>
          <a:bodyPr/>
          <a:lstStyle/>
          <a:p>
            <a:endParaRPr lang="en-US"/>
          </a:p>
        </p:txBody>
      </p:sp>
      <p:sp>
        <p:nvSpPr>
          <p:cNvPr id="10" name="Rectangle 9"/>
          <p:cNvSpPr/>
          <p:nvPr/>
        </p:nvSpPr>
        <p:spPr>
          <a:xfrm>
            <a:off x="685800" y="409617"/>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2.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hiểu</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chung</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14" name="TextBox 15"/>
          <p:cNvSpPr txBox="1"/>
          <p:nvPr/>
        </p:nvSpPr>
        <p:spPr>
          <a:xfrm>
            <a:off x="1285492" y="1615193"/>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b. </a:t>
            </a:r>
            <a:r>
              <a:rPr kumimoji="0" lang="en-US" sz="4800" b="1" i="0" u="none" strike="noStrike" kern="1200" cap="none" spc="0" normalizeH="0" baseline="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phẩm</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66000"/>
            <a:lum/>
            <a:extLst>
              <a:ext uri="{96DAC541-7B7A-43D3-8B79-37D633B846F1}">
                <asvg:svgBlip xmlns:asvg="http://schemas.microsoft.com/office/drawing/2016/SVG/main" r:embed="rId2"/>
              </a:ext>
            </a:extLst>
          </a:blip>
          <a:srcRect/>
          <a:stretch>
            <a:fillRect t="-39000" b="-39000"/>
          </a:stretch>
        </a:blipFill>
        <a:effectLst/>
      </p:bgPr>
    </p:bg>
    <p:spTree>
      <p:nvGrpSpPr>
        <p:cNvPr id="1" name=""/>
        <p:cNvGrpSpPr/>
        <p:nvPr/>
      </p:nvGrpSpPr>
      <p:grpSpPr>
        <a:xfrm>
          <a:off x="0" y="0"/>
          <a:ext cx="0" cy="0"/>
          <a:chOff x="0" y="0"/>
          <a:chExt cx="0" cy="0"/>
        </a:xfrm>
      </p:grpSpPr>
      <p:sp>
        <p:nvSpPr>
          <p:cNvPr id="10" name="Rectangle 9"/>
          <p:cNvSpPr/>
          <p:nvPr/>
        </p:nvSpPr>
        <p:spPr>
          <a:xfrm>
            <a:off x="534625" y="801395"/>
            <a:ext cx="17439299" cy="9346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 name="TextBox 3"/>
          <p:cNvSpPr txBox="1"/>
          <p:nvPr/>
        </p:nvSpPr>
        <p:spPr>
          <a:xfrm>
            <a:off x="1447800" y="6141317"/>
            <a:ext cx="13517575" cy="738664"/>
          </a:xfrm>
          <a:prstGeom prst="rect">
            <a:avLst/>
          </a:prstGeom>
          <a:noFill/>
        </p:spPr>
        <p:txBody>
          <a:bodyPr wrap="square">
            <a:spAutoFit/>
          </a:bodyPr>
          <a:lstStyle/>
          <a:p>
            <a:pPr algn="just" defTabSz="1371600"/>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Nhịp</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thơ</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số</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dòng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thơ</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ngắt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nhịp</a:t>
            </a:r>
            <a:r>
              <a:rPr lang="en-US" sz="4200" dirty="0">
                <a:solidFill>
                  <a:prstClr val="black"/>
                </a:solidFill>
                <a:latin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391400" y="1629839"/>
            <a:ext cx="9330109" cy="1384995"/>
          </a:xfrm>
          <a:prstGeom prst="rect">
            <a:avLst/>
          </a:prstGeom>
          <a:noFill/>
        </p:spPr>
        <p:txBody>
          <a:bodyPr wrap="square">
            <a:spAutoFit/>
          </a:bodyPr>
          <a:lstStyle/>
          <a:p>
            <a:pPr algn="just" defTabSz="1371600"/>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Số</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chữ</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một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dòng</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mỗi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dòng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có</a:t>
            </a:r>
            <a:r>
              <a:rPr lang="en-US" sz="4200" dirty="0">
                <a:solidFill>
                  <a:prstClr val="black"/>
                </a:solidFill>
                <a:latin typeface="Times New Roman" panose="02020603050405020304" pitchFamily="18" charset="0"/>
                <a:cs typeface="Times New Roman" panose="02020603050405020304" pitchFamily="18" charset="0"/>
              </a:rPr>
              <a:t> ….. </a:t>
            </a:r>
            <a:r>
              <a:rPr lang="en-US" sz="4200" dirty="0" err="1">
                <a:solidFill>
                  <a:prstClr val="black"/>
                </a:solidFill>
                <a:latin typeface="Times New Roman" panose="02020603050405020304" pitchFamily="18" charset="0"/>
                <a:cs typeface="Times New Roman" panose="02020603050405020304" pitchFamily="18" charset="0"/>
              </a:rPr>
              <a:t>chữ</a:t>
            </a:r>
            <a:r>
              <a:rPr lang="en-US" sz="4200" dirty="0">
                <a:solidFill>
                  <a:prstClr val="black"/>
                </a:solidFill>
                <a:latin typeface="Times New Roman" panose="02020603050405020304" pitchFamily="18" charset="0"/>
                <a:cs typeface="Times New Roman" panose="02020603050405020304" pitchFamily="18" charset="0"/>
              </a:rPr>
              <a:t>. </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396398" y="3627403"/>
            <a:ext cx="9330108" cy="2123658"/>
          </a:xfrm>
          <a:prstGeom prst="rect">
            <a:avLst/>
          </a:prstGeom>
          <a:noFill/>
        </p:spPr>
        <p:txBody>
          <a:bodyPr wrap="square">
            <a:spAutoFit/>
          </a:bodyPr>
          <a:lstStyle/>
          <a:p>
            <a:pPr algn="just"/>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Về</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vần</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thơ</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vần</a:t>
            </a:r>
            <a:r>
              <a:rPr lang="en-US" sz="4200" dirty="0">
                <a:solidFill>
                  <a:prstClr val="black"/>
                </a:solidFill>
                <a:latin typeface="Times New Roman" panose="02020603050405020304" pitchFamily="18" charset="0"/>
                <a:cs typeface="Times New Roman" panose="02020603050405020304" pitchFamily="18" charset="0"/>
              </a:rPr>
              <a:t> …….., </a:t>
            </a:r>
            <a:r>
              <a:rPr lang="en-US" sz="4200" dirty="0" err="1">
                <a:solidFill>
                  <a:prstClr val="black"/>
                </a:solidFill>
                <a:latin typeface="Times New Roman" panose="02020603050405020304" pitchFamily="18" charset="0"/>
                <a:cs typeface="Times New Roman" panose="02020603050405020304" pitchFamily="18" charset="0"/>
              </a:rPr>
              <a:t>vần</a:t>
            </a:r>
            <a:r>
              <a:rPr lang="en-US" sz="4200" dirty="0">
                <a:solidFill>
                  <a:prstClr val="black"/>
                </a:solidFill>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Sông</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hồng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giang</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trắng</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xăm</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nằm</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447800" y="7407425"/>
            <a:ext cx="15273709" cy="2031325"/>
          </a:xfrm>
          <a:prstGeom prst="rect">
            <a:avLst/>
          </a:prstGeom>
          <a:noFill/>
        </p:spPr>
        <p:txBody>
          <a:bodyPr wrap="square">
            <a:spAutoFit/>
          </a:bodyPr>
          <a:lstStyle/>
          <a:p>
            <a:pPr algn="just" defTabSz="1371600"/>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rPr>
              <a:t>Nhận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xét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Cách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gieo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vần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ngắt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nhịp</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bài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thơ</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rất</a:t>
            </a:r>
            <a:r>
              <a:rPr lang="en-US" sz="4200" b="1" dirty="0">
                <a:solidFill>
                  <a:prstClr val="black"/>
                </a:solidFill>
                <a:latin typeface="Times New Roman" panose="02020603050405020304" pitchFamily="18" charset="0"/>
                <a:cs typeface="Times New Roman" panose="02020603050405020304" pitchFamily="18" charset="0"/>
              </a:rPr>
              <a:t> ……………., </a:t>
            </a:r>
            <a:r>
              <a:rPr lang="en-US" sz="4200" b="1" dirty="0" err="1">
                <a:solidFill>
                  <a:prstClr val="black"/>
                </a:solidFill>
                <a:latin typeface="Times New Roman" panose="02020603050405020304" pitchFamily="18" charset="0"/>
                <a:cs typeface="Times New Roman" panose="02020603050405020304" pitchFamily="18" charset="0"/>
              </a:rPr>
              <a:t>giúp</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bài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thơ</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có</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hình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thức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phóng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khoáng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diễn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tả</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được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những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cảm</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xúc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phong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phú</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nhà</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thơ</a:t>
            </a:r>
            <a:r>
              <a:rPr lang="en-US" sz="4200" b="1" dirty="0">
                <a:solidFill>
                  <a:prstClr val="black"/>
                </a:solidFill>
                <a:latin typeface="Times New Roman" panose="02020603050405020304" pitchFamily="18" charset="0"/>
                <a:cs typeface="Times New Roman" panose="02020603050405020304" pitchFamily="18" charset="0"/>
              </a:rPr>
              <a:t>.</a:t>
            </a:r>
            <a:endParaRPr lang="en-US" sz="4200" b="1" dirty="0">
              <a:solidFill>
                <a:prstClr val="black"/>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534625" y="-247568"/>
            <a:ext cx="6258606" cy="5726516"/>
            <a:chOff x="0" y="228740"/>
            <a:chExt cx="3124863" cy="2652228"/>
          </a:xfrm>
        </p:grpSpPr>
        <p:sp>
          <p:nvSpPr>
            <p:cNvPr id="7" name="Freeform 4"/>
            <p:cNvSpPr/>
            <p:nvPr/>
          </p:nvSpPr>
          <p:spPr>
            <a:xfrm>
              <a:off x="0" y="228740"/>
              <a:ext cx="3124863" cy="2652228"/>
            </a:xfrm>
            <a:custGeom>
              <a:avLst/>
              <a:gdLst/>
              <a:ahLst/>
              <a:cxnLst/>
              <a:rect l="l" t="t" r="r" b="b"/>
              <a:pathLst>
                <a:path w="4259116" h="3614925">
                  <a:moveTo>
                    <a:pt x="0" y="0"/>
                  </a:moveTo>
                  <a:lnTo>
                    <a:pt x="4259117" y="0"/>
                  </a:lnTo>
                  <a:lnTo>
                    <a:pt x="4259117" y="3614925"/>
                  </a:lnTo>
                  <a:lnTo>
                    <a:pt x="0" y="3614925"/>
                  </a:lnTo>
                  <a:lnTo>
                    <a:pt x="0" y="0"/>
                  </a:lnTo>
                  <a:close/>
                </a:path>
              </a:pathLst>
            </a:custGeom>
            <a:blipFill>
              <a:blip r:embed="rId3"/>
              <a:stretch>
                <a:fillRect/>
              </a:stretch>
            </a:blipFill>
          </p:spPr>
          <p:txBody>
            <a:bodyPr/>
            <a:lstStyle/>
            <a:p>
              <a:pPr defTabSz="1371600"/>
              <a:endParaRPr lang="en-US" sz="2700">
                <a:solidFill>
                  <a:prstClr val="black"/>
                </a:solidFill>
                <a:latin typeface="Calibri" panose="020F0502020204030204"/>
              </a:endParaRPr>
            </a:p>
          </p:txBody>
        </p:sp>
        <p:sp>
          <p:nvSpPr>
            <p:cNvPr id="8" name="TextBox 7"/>
            <p:cNvSpPr txBox="1"/>
            <p:nvPr/>
          </p:nvSpPr>
          <p:spPr>
            <a:xfrm rot="20567504">
              <a:off x="511860" y="986690"/>
              <a:ext cx="2105633" cy="1292661"/>
            </a:xfrm>
            <a:prstGeom prst="rect">
              <a:avLst/>
            </a:prstGeom>
            <a:noFill/>
          </p:spPr>
          <p:txBody>
            <a:bodyPr wrap="square">
              <a:spAutoFit/>
            </a:bodyPr>
            <a:lstStyle/>
            <a:p>
              <a:pPr algn="ctr" defTabSz="1371600"/>
              <a:r>
                <a:rPr lang="en-US" sz="6000" dirty="0" err="1">
                  <a:solidFill>
                    <a:srgbClr val="FF0000"/>
                  </a:solidFill>
                  <a:latin typeface="#9Slide04 Lora Bold" panose="00000800000000000000" pitchFamily="2" charset="0"/>
                  <a:cs typeface="Times New Roman" panose="02020603050405020304" pitchFamily="18" charset="0"/>
                </a:rPr>
                <a:t>Giải</a:t>
              </a:r>
              <a:r>
                <a:rPr lang="en-US" sz="6000" dirty="0">
                  <a:solidFill>
                    <a:srgbClr val="FF0000"/>
                  </a:solidFill>
                  <a:latin typeface="#9Slide04 Lora Bold" panose="00000800000000000000" pitchFamily="2" charset="0"/>
                  <a:cs typeface="Times New Roman" panose="02020603050405020304" pitchFamily="18" charset="0"/>
                </a:rPr>
                <a:t> </a:t>
              </a:r>
              <a:endParaRPr lang="en-US" sz="6000" dirty="0">
                <a:solidFill>
                  <a:srgbClr val="FF0000"/>
                </a:solidFill>
                <a:latin typeface="#9Slide04 Lora Bold" panose="00000800000000000000" pitchFamily="2" charset="0"/>
                <a:cs typeface="Times New Roman" panose="02020603050405020304" pitchFamily="18" charset="0"/>
              </a:endParaRPr>
            </a:p>
            <a:p>
              <a:pPr algn="ctr" defTabSz="1371600"/>
              <a:r>
                <a:rPr lang="en-US" sz="6000" dirty="0" err="1">
                  <a:solidFill>
                    <a:srgbClr val="FF0000"/>
                  </a:solidFill>
                  <a:latin typeface="#9Slide04 Lora Bold" panose="00000800000000000000" pitchFamily="2" charset="0"/>
                  <a:cs typeface="Times New Roman" panose="02020603050405020304" pitchFamily="18" charset="0"/>
                </a:rPr>
                <a:t>mật</a:t>
              </a:r>
              <a:r>
                <a:rPr lang="en-US" sz="6000" dirty="0">
                  <a:solidFill>
                    <a:srgbClr val="FF0000"/>
                  </a:solidFill>
                  <a:latin typeface="#9Slide04 Lora Bold" panose="00000800000000000000" pitchFamily="2" charset="0"/>
                  <a:cs typeface="Times New Roman" panose="02020603050405020304" pitchFamily="18" charset="0"/>
                </a:rPr>
                <a:t> </a:t>
              </a:r>
              <a:r>
                <a:rPr lang="en-US" sz="6000" dirty="0" err="1">
                  <a:solidFill>
                    <a:srgbClr val="FF0000"/>
                  </a:solidFill>
                  <a:latin typeface="#9Slide04 Lora Bold" panose="00000800000000000000" pitchFamily="2" charset="0"/>
                  <a:cs typeface="Times New Roman" panose="02020603050405020304" pitchFamily="18" charset="0"/>
                </a:rPr>
                <a:t>thư</a:t>
              </a:r>
              <a:endParaRPr lang="en-US" sz="6000" dirty="0">
                <a:solidFill>
                  <a:srgbClr val="FF0000"/>
                </a:solidFill>
                <a:latin typeface="#9Slide04 Lora Bold" panose="00000800000000000000" pitchFamily="2" charset="0"/>
                <a:cs typeface="Times New Roman" panose="02020603050405020304" pitchFamily="18" charset="0"/>
              </a:endParaRPr>
            </a:p>
          </p:txBody>
        </p:sp>
      </p:grpSp>
      <p:sp>
        <p:nvSpPr>
          <p:cNvPr id="11" name="TextBox 10"/>
          <p:cNvSpPr txBox="1"/>
          <p:nvPr/>
        </p:nvSpPr>
        <p:spPr>
          <a:xfrm>
            <a:off x="14241475" y="3411907"/>
            <a:ext cx="1447800" cy="738664"/>
          </a:xfrm>
          <a:prstGeom prst="rect">
            <a:avLst/>
          </a:prstGeom>
          <a:noFill/>
        </p:spPr>
        <p:txBody>
          <a:bodyPr wrap="square">
            <a:spAutoFit/>
          </a:bodyPr>
          <a:lstStyle/>
          <a:p>
            <a:pPr algn="just" defTabSz="1371600"/>
            <a:r>
              <a:rPr lang="en-US" sz="4200" b="1" dirty="0" err="1">
                <a:solidFill>
                  <a:srgbClr val="FF0000"/>
                </a:solidFill>
                <a:latin typeface="Times New Roman" panose="02020603050405020304" pitchFamily="18" charset="0"/>
                <a:cs typeface="Times New Roman" panose="02020603050405020304" pitchFamily="18" charset="0"/>
              </a:rPr>
              <a:t>chân</a:t>
            </a:r>
            <a:endParaRPr lang="en-US" sz="42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696200" y="2195036"/>
            <a:ext cx="762000" cy="738664"/>
          </a:xfrm>
          <a:prstGeom prst="rect">
            <a:avLst/>
          </a:prstGeom>
          <a:noFill/>
        </p:spPr>
        <p:txBody>
          <a:bodyPr wrap="square">
            <a:spAutoFit/>
          </a:bodyPr>
          <a:lstStyle/>
          <a:p>
            <a:pPr algn="just" defTabSz="1371600"/>
            <a:r>
              <a:rPr lang="en-US" sz="4200" b="1" dirty="0">
                <a:solidFill>
                  <a:srgbClr val="FF0000"/>
                </a:solidFill>
                <a:latin typeface="Times New Roman" panose="02020603050405020304" pitchFamily="18" charset="0"/>
                <a:cs typeface="Times New Roman" panose="02020603050405020304" pitchFamily="18" charset="0"/>
              </a:rPr>
              <a:t>8</a:t>
            </a:r>
            <a:endParaRPr lang="en-US" sz="42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657036" y="4176694"/>
            <a:ext cx="1447800" cy="738664"/>
          </a:xfrm>
          <a:prstGeom prst="rect">
            <a:avLst/>
          </a:prstGeom>
          <a:noFill/>
        </p:spPr>
        <p:txBody>
          <a:bodyPr wrap="square">
            <a:spAutoFit/>
          </a:bodyPr>
          <a:lstStyle/>
          <a:p>
            <a:pPr algn="just" defTabSz="1371600"/>
            <a:r>
              <a:rPr lang="en-US" sz="4200" b="1" dirty="0" err="1">
                <a:solidFill>
                  <a:srgbClr val="FF0000"/>
                </a:solidFill>
                <a:latin typeface="Times New Roman" panose="02020603050405020304" pitchFamily="18" charset="0"/>
                <a:cs typeface="Times New Roman" panose="02020603050405020304" pitchFamily="18" charset="0"/>
              </a:rPr>
              <a:t>liền</a:t>
            </a:r>
            <a:endParaRPr lang="en-US" sz="42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1574475" y="5922975"/>
            <a:ext cx="4114800" cy="738664"/>
          </a:xfrm>
          <a:prstGeom prst="rect">
            <a:avLst/>
          </a:prstGeom>
          <a:noFill/>
        </p:spPr>
        <p:txBody>
          <a:bodyPr wrap="square">
            <a:spAutoFit/>
          </a:bodyPr>
          <a:lstStyle/>
          <a:p>
            <a:pPr algn="just" defTabSz="1371600"/>
            <a:r>
              <a:rPr lang="en-US" sz="4200" b="1" dirty="0">
                <a:solidFill>
                  <a:srgbClr val="FF0000"/>
                </a:solidFill>
                <a:latin typeface="Times New Roman" panose="02020603050405020304" pitchFamily="18" charset="0"/>
                <a:cs typeface="Times New Roman" panose="02020603050405020304" pitchFamily="18" charset="0"/>
              </a:rPr>
              <a:t>3/5, 3/2/3, 4/4</a:t>
            </a:r>
            <a:endParaRPr lang="en-US" sz="420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942036" y="7928944"/>
            <a:ext cx="2934764" cy="738664"/>
          </a:xfrm>
          <a:prstGeom prst="rect">
            <a:avLst/>
          </a:prstGeom>
          <a:noFill/>
        </p:spPr>
        <p:txBody>
          <a:bodyPr wrap="square">
            <a:spAutoFit/>
          </a:bodyPr>
          <a:lstStyle/>
          <a:p>
            <a:pPr algn="just" defTabSz="1371600"/>
            <a:r>
              <a:rPr lang="en-US" sz="4200" b="1" dirty="0" err="1">
                <a:solidFill>
                  <a:srgbClr val="FF0000"/>
                </a:solidFill>
                <a:latin typeface="Times New Roman" panose="02020603050405020304" pitchFamily="18" charset="0"/>
                <a:cs typeface="Times New Roman" panose="02020603050405020304" pitchFamily="18" charset="0"/>
              </a:rPr>
              <a:t>linh</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hoạt</a:t>
            </a:r>
            <a:endParaRPr lang="en-US" sz="4200" dirty="0">
              <a:solidFill>
                <a:srgbClr val="FF0000"/>
              </a:solidFill>
              <a:latin typeface="Times New Roman" panose="02020603050405020304" pitchFamily="18" charset="0"/>
              <a:cs typeface="Times New Roman" panose="02020603050405020304" pitchFamily="18" charset="0"/>
            </a:endParaRPr>
          </a:p>
        </p:txBody>
      </p:sp>
      <p:sp>
        <p:nvSpPr>
          <p:cNvPr id="16" name="Freeform 2"/>
          <p:cNvSpPr/>
          <p:nvPr/>
        </p:nvSpPr>
        <p:spPr>
          <a:xfrm>
            <a:off x="14706600" y="8647254"/>
            <a:ext cx="4648077" cy="3689411"/>
          </a:xfrm>
          <a:custGeom>
            <a:avLst/>
            <a:gdLst/>
            <a:ahLst/>
            <a:cxnLst/>
            <a:rect l="l" t="t" r="r" b="b"/>
            <a:pathLst>
              <a:path w="4648077" h="3689411">
                <a:moveTo>
                  <a:pt x="0" y="0"/>
                </a:moveTo>
                <a:lnTo>
                  <a:pt x="4648077" y="0"/>
                </a:lnTo>
                <a:lnTo>
                  <a:pt x="4648077" y="3689411"/>
                </a:lnTo>
                <a:lnTo>
                  <a:pt x="0" y="3689411"/>
                </a:lnTo>
                <a:lnTo>
                  <a:pt x="0" y="0"/>
                </a:lnTo>
                <a:close/>
              </a:path>
            </a:pathLst>
          </a:custGeom>
          <a:blipFill>
            <a:blip r:embed="rId4"/>
            <a:stretch>
              <a:fillRect/>
            </a:stretch>
          </a:blipFill>
        </p:spPr>
        <p:txBody>
          <a:bodyPr/>
          <a:lstStyle/>
          <a:p>
            <a:endParaRPr lang="en-US"/>
          </a:p>
        </p:txBody>
      </p:sp>
      <p:sp>
        <p:nvSpPr>
          <p:cNvPr id="18" name="Freeform 5"/>
          <p:cNvSpPr/>
          <p:nvPr/>
        </p:nvSpPr>
        <p:spPr>
          <a:xfrm>
            <a:off x="16856353" y="7462332"/>
            <a:ext cx="1829138" cy="3029628"/>
          </a:xfrm>
          <a:custGeom>
            <a:avLst/>
            <a:gdLst/>
            <a:ahLst/>
            <a:cxnLst/>
            <a:rect l="l" t="t" r="r" b="b"/>
            <a:pathLst>
              <a:path w="1829138" h="3029628">
                <a:moveTo>
                  <a:pt x="0" y="0"/>
                </a:moveTo>
                <a:lnTo>
                  <a:pt x="1829138" y="0"/>
                </a:lnTo>
                <a:lnTo>
                  <a:pt x="1829138" y="3029627"/>
                </a:lnTo>
                <a:lnTo>
                  <a:pt x="0" y="3029627"/>
                </a:lnTo>
                <a:lnTo>
                  <a:pt x="0" y="0"/>
                </a:lnTo>
                <a:close/>
              </a:path>
            </a:pathLst>
          </a:custGeom>
          <a:blipFill>
            <a:blip r:embed="rId5"/>
            <a:stretch>
              <a:fillRect/>
            </a:stretch>
          </a:blipFill>
        </p:spPr>
        <p:txBody>
          <a:bodyPr/>
          <a:lstStyle/>
          <a:p>
            <a:endParaRPr lang="en-US"/>
          </a:p>
        </p:txBody>
      </p:sp>
      <p:sp>
        <p:nvSpPr>
          <p:cNvPr id="3" name="TextBox 14"/>
          <p:cNvSpPr txBox="1"/>
          <p:nvPr/>
        </p:nvSpPr>
        <p:spPr>
          <a:xfrm>
            <a:off x="-380462" y="891817"/>
            <a:ext cx="15697200" cy="2123658"/>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rPr>
              <a:t>1.</a:t>
            </a:r>
            <a:endParaRPr kumimoji="0" lang="en-US" sz="6600" b="0" i="0" u="none" strike="noStrike" kern="1200" cap="none" spc="0" normalizeH="0" baseline="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6600" noProof="0" dirty="0" err="1">
                <a:solidFill>
                  <a:srgbClr val="1F497D"/>
                </a:solidFill>
                <a:latin typeface="#9Slide07 Baloo Tamma" panose="03080902040302020200" pitchFamily="66" charset="0"/>
                <a:cs typeface="#9Slide07 Baloo Tamma" panose="03080902040302020200" pitchFamily="66" charset="0"/>
              </a:rPr>
              <a:t>Đặc</a:t>
            </a:r>
            <a:r>
              <a:rPr lang="en-US" sz="6600" noProof="0" dirty="0">
                <a:solidFill>
                  <a:srgbClr val="1F497D"/>
                </a:solidFill>
                <a:latin typeface="#9Slide07 Baloo Tamma" panose="03080902040302020200" pitchFamily="66" charset="0"/>
                <a:cs typeface="#9Slide07 Baloo Tamma" panose="03080902040302020200" pitchFamily="66" charset="0"/>
              </a:rPr>
              <a:t> </a:t>
            </a:r>
            <a:r>
              <a:rPr lang="en-US" sz="6600" noProof="0" dirty="0" err="1">
                <a:solidFill>
                  <a:srgbClr val="1F497D"/>
                </a:solidFill>
                <a:latin typeface="#9Slide07 Baloo Tamma" panose="03080902040302020200" pitchFamily="66" charset="0"/>
                <a:cs typeface="#9Slide07 Baloo Tamma" panose="03080902040302020200" pitchFamily="66" charset="0"/>
              </a:rPr>
              <a:t>điểm</a:t>
            </a:r>
            <a:r>
              <a:rPr lang="en-US" sz="6600" noProof="0" dirty="0">
                <a:solidFill>
                  <a:srgbClr val="1F497D"/>
                </a:solidFill>
                <a:latin typeface="#9Slide07 Baloo Tamma" panose="03080902040302020200" pitchFamily="66" charset="0"/>
                <a:cs typeface="#9Slide07 Baloo Tamma" panose="03080902040302020200" pitchFamily="66" charset="0"/>
              </a:rPr>
              <a:t> </a:t>
            </a:r>
            <a:r>
              <a:rPr lang="en-US" sz="6600" noProof="0" dirty="0" err="1">
                <a:solidFill>
                  <a:srgbClr val="1F497D"/>
                </a:solidFill>
                <a:latin typeface="#9Slide07 Baloo Tamma" panose="03080902040302020200" pitchFamily="66" charset="0"/>
                <a:cs typeface="#9Slide07 Baloo Tamma" panose="03080902040302020200" pitchFamily="66" charset="0"/>
              </a:rPr>
              <a:t>về</a:t>
            </a:r>
            <a:r>
              <a:rPr lang="en-US" sz="6600" noProof="0" dirty="0">
                <a:solidFill>
                  <a:srgbClr val="1F497D"/>
                </a:solidFill>
                <a:latin typeface="#9Slide07 Baloo Tamma" panose="03080902040302020200" pitchFamily="66" charset="0"/>
                <a:cs typeface="#9Slide07 Baloo Tamma" panose="03080902040302020200" pitchFamily="66" charset="0"/>
              </a:rPr>
              <a:t> </a:t>
            </a:r>
            <a:r>
              <a:rPr lang="en-US" sz="6600" noProof="0" dirty="0" err="1">
                <a:solidFill>
                  <a:srgbClr val="1F497D"/>
                </a:solidFill>
                <a:latin typeface="#9Slide07 Baloo Tamma" panose="03080902040302020200" pitchFamily="66" charset="0"/>
                <a:cs typeface="#9Slide07 Baloo Tamma" panose="03080902040302020200" pitchFamily="66" charset="0"/>
              </a:rPr>
              <a:t>thể</a:t>
            </a:r>
            <a:r>
              <a:rPr lang="en-US" sz="6600" noProof="0" dirty="0">
                <a:solidFill>
                  <a:srgbClr val="1F497D"/>
                </a:solidFill>
                <a:latin typeface="#9Slide07 Baloo Tamma" panose="03080902040302020200" pitchFamily="66" charset="0"/>
                <a:cs typeface="#9Slide07 Baloo Tamma" panose="03080902040302020200" pitchFamily="66" charset="0"/>
              </a:rPr>
              <a:t> </a:t>
            </a:r>
            <a:r>
              <a:rPr lang="en-US" sz="6600" noProof="0" dirty="0" err="1">
                <a:solidFill>
                  <a:srgbClr val="1F497D"/>
                </a:solidFill>
                <a:latin typeface="#9Slide07 Baloo Tamma" panose="03080902040302020200" pitchFamily="66" charset="0"/>
                <a:cs typeface="#9Slide07 Baloo Tamma" panose="03080902040302020200" pitchFamily="66" charset="0"/>
              </a:rPr>
              <a:t>thơ</a:t>
            </a:r>
            <a:r>
              <a:rPr lang="en-US" sz="6600" noProof="0" dirty="0">
                <a:solidFill>
                  <a:srgbClr val="1F497D"/>
                </a:solidFill>
                <a:latin typeface="#9Slide07 Baloo Tamma" panose="03080902040302020200" pitchFamily="66" charset="0"/>
                <a:cs typeface="#9Slide07 Baloo Tamma" panose="03080902040302020200" pitchFamily="66" charset="0"/>
              </a:rPr>
              <a:t> </a:t>
            </a:r>
            <a:r>
              <a:rPr lang="en-US" sz="6600" noProof="0" dirty="0" err="1">
                <a:solidFill>
                  <a:srgbClr val="1F497D"/>
                </a:solidFill>
                <a:latin typeface="#9Slide07 Baloo Tamma" panose="03080902040302020200" pitchFamily="66" charset="0"/>
                <a:cs typeface="#9Slide07 Baloo Tamma" panose="03080902040302020200" pitchFamily="66" charset="0"/>
              </a:rPr>
              <a:t>của</a:t>
            </a:r>
            <a:r>
              <a:rPr lang="en-US" sz="6600" noProof="0" dirty="0">
                <a:solidFill>
                  <a:srgbClr val="1F497D"/>
                </a:solidFill>
                <a:latin typeface="#9Slide07 Baloo Tamma" panose="03080902040302020200" pitchFamily="66" charset="0"/>
                <a:cs typeface="#9Slide07 Baloo Tamma" panose="03080902040302020200" pitchFamily="66" charset="0"/>
              </a:rPr>
              <a:t> </a:t>
            </a:r>
            <a:r>
              <a:rPr lang="en-US" sz="6600" noProof="0" dirty="0" err="1">
                <a:solidFill>
                  <a:srgbClr val="1F497D"/>
                </a:solidFill>
                <a:latin typeface="#9Slide07 Baloo Tamma" panose="03080902040302020200" pitchFamily="66" charset="0"/>
                <a:cs typeface="#9Slide07 Baloo Tamma" panose="03080902040302020200" pitchFamily="66" charset="0"/>
              </a:rPr>
              <a:t>bài</a:t>
            </a:r>
            <a:r>
              <a:rPr lang="en-US" sz="6600" noProof="0" dirty="0">
                <a:solidFill>
                  <a:srgbClr val="1F497D"/>
                </a:solidFill>
                <a:latin typeface="#9Slide07 Baloo Tamma" panose="03080902040302020200" pitchFamily="66" charset="0"/>
                <a:cs typeface="#9Slide07 Baloo Tamma" panose="03080902040302020200" pitchFamily="66" charset="0"/>
              </a:rPr>
              <a:t> </a:t>
            </a:r>
            <a:r>
              <a:rPr lang="en-US" sz="6600" noProof="0" dirty="0" err="1">
                <a:solidFill>
                  <a:srgbClr val="1F497D"/>
                </a:solidFill>
                <a:latin typeface="#9Slide07 Baloo Tamma" panose="03080902040302020200" pitchFamily="66" charset="0"/>
                <a:cs typeface="#9Slide07 Baloo Tamma" panose="03080902040302020200" pitchFamily="66" charset="0"/>
              </a:rPr>
              <a:t>thơ</a:t>
            </a:r>
            <a:endParaRPr kumimoji="0" lang="vi-VN" sz="6600" b="0" i="0" u="none" strike="noStrike" kern="1200" cap="none" spc="0" normalizeH="0" baseline="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2" grpId="0"/>
      <p:bldP spid="5" grpId="0"/>
      <p:bldP spid="6"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57948" y="3827102"/>
            <a:ext cx="4572000" cy="3207032"/>
          </a:xfrm>
          <a:prstGeom prst="rect">
            <a:avLst/>
          </a:prstGeom>
        </p:spPr>
        <p:txBody>
          <a:bodyPr wrap="square">
            <a:spAutoFit/>
          </a:bodyPr>
          <a:lstStyle/>
          <a:p>
            <a:pPr marL="0" marR="0" lvl="0" indent="0" algn="just" defTabSz="914400" rtl="0" eaLnBrk="1" fontAlgn="auto" latinLnBrk="0" hangingPunct="1">
              <a:lnSpc>
                <a:spcPct val="115000"/>
              </a:lnSpc>
              <a:spcBef>
                <a:spcPts val="400"/>
              </a:spcBef>
              <a:spcAft>
                <a:spcPts val="400"/>
              </a:spcAft>
              <a:buClrTx/>
              <a:buSzTx/>
              <a:buFontTx/>
              <a:buNone/>
              <a:defRPr/>
            </a:pP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làng</a:t>
            </a:r>
            <a:r>
              <a:rPr kumimoji="0" lang="en-GB" sz="4400" b="0" i="0" u="none" strike="noStrike" kern="1200" cap="none" spc="0" normalizeH="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lang="en-GB" sz="4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ình</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hương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lắng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thiết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endPar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8757585" y="2176060"/>
            <a:ext cx="184731" cy="768031"/>
          </a:xfrm>
          <a:prstGeom prst="rect">
            <a:avLst/>
          </a:prstGeom>
        </p:spPr>
        <p:txBody>
          <a:bodyPr wrap="none">
            <a:spAutoFit/>
          </a:bodyPr>
          <a:lstStyle/>
          <a:p>
            <a:pPr marL="0" marR="0" lvl="0" indent="0" algn="ctr" defTabSz="1371600" rtl="0" eaLnBrk="1" fontAlgn="auto" latinLnBrk="0" hangingPunct="1">
              <a:lnSpc>
                <a:spcPct val="107000"/>
              </a:lnSpc>
              <a:spcBef>
                <a:spcPts val="0"/>
              </a:spcBef>
              <a:spcAft>
                <a:spcPts val="900"/>
              </a:spcAft>
              <a:buClrTx/>
              <a:buSzTx/>
              <a:buFontTx/>
              <a:buNone/>
              <a:defRPr/>
            </a:pPr>
            <a:endParaRPr kumimoji="0" lang="en-SG" sz="44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ed Rectangle 10"/>
          <p:cNvSpPr/>
          <p:nvPr/>
        </p:nvSpPr>
        <p:spPr>
          <a:xfrm>
            <a:off x="1548246" y="800100"/>
            <a:ext cx="10210800" cy="8382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7000"/>
              </a:lnSpc>
              <a:spcBef>
                <a:spcPts val="0"/>
              </a:spcBef>
              <a:spcAft>
                <a:spcPts val="900"/>
              </a:spcAft>
              <a:buClrTx/>
              <a:buSzTx/>
              <a:buFontTx/>
              <a:buNone/>
              <a:defRPr/>
            </a:pPr>
            <a:r>
              <a:rPr kumimoji="0" lang="vi-VN" sz="4400" b="1" i="0" u="none" strike="noStrike" kern="0" cap="none" spc="-3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 xúc thể hiện trong các khổ 1, 2, 3</a:t>
            </a:r>
            <a:endParaRPr kumimoji="0" lang="en-SG" sz="44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555173" y="1974976"/>
            <a:ext cx="10210800"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xúc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hào</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hương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gián</a:t>
            </a:r>
            <a:r>
              <a:rPr kumimoji="0" lang="en-GB"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GB"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vẻ</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lao</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chài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chài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ounded Rectangle 12"/>
          <p:cNvSpPr/>
          <p:nvPr/>
        </p:nvSpPr>
        <p:spPr>
          <a:xfrm>
            <a:off x="1615787" y="6210300"/>
            <a:ext cx="10210800" cy="8382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7000"/>
              </a:lnSpc>
              <a:spcBef>
                <a:spcPts val="0"/>
              </a:spcBef>
              <a:spcAft>
                <a:spcPts val="900"/>
              </a:spcAft>
              <a:buClrTx/>
              <a:buSzTx/>
              <a:buFontTx/>
              <a:buNone/>
              <a:defRPr/>
            </a:pPr>
            <a:r>
              <a:rPr kumimoji="0" lang="vi-VN" sz="4400" b="1" i="0" u="none" strike="noStrike" kern="0" cap="none" spc="-3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 xúc thể hiện trong khổ </a:t>
            </a:r>
            <a:r>
              <a:rPr kumimoji="0" lang="en-US" sz="4400" b="1" i="0" u="none" strike="noStrike" kern="0" cap="none" spc="-3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endParaRPr kumimoji="0" lang="en-SG" sz="44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1615787" y="7454600"/>
            <a:ext cx="10210800"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xúc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hương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da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diết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màu</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nay </a:t>
            </a:r>
            <a:r>
              <a:rPr kumimoji="0" lang="en-GB"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a:t>
            </a:r>
            <a:r>
              <a:rPr kumimoji="0" lang="en-GB" sz="4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GB" sz="44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GB" sz="44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GB" sz="44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luôn</a:t>
            </a:r>
            <a:r>
              <a:rPr kumimoji="0" lang="en-GB" sz="44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tưởng</a:t>
            </a:r>
            <a:r>
              <a:rPr kumimoji="0" lang="en-GB" sz="44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GB" sz="44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GB" sz="44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GB" sz="44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44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GB" sz="44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own Arrow 14"/>
          <p:cNvSpPr/>
          <p:nvPr/>
        </p:nvSpPr>
        <p:spPr>
          <a:xfrm>
            <a:off x="6272646" y="5143500"/>
            <a:ext cx="762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Brace 15"/>
          <p:cNvSpPr/>
          <p:nvPr/>
        </p:nvSpPr>
        <p:spPr>
          <a:xfrm>
            <a:off x="12040825" y="1219200"/>
            <a:ext cx="838200" cy="6438900"/>
          </a:xfrm>
          <a:prstGeom prst="righ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ounded Rectangle 16"/>
          <p:cNvSpPr/>
          <p:nvPr/>
        </p:nvSpPr>
        <p:spPr>
          <a:xfrm>
            <a:off x="12994472" y="2920736"/>
            <a:ext cx="4897582" cy="838200"/>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7000"/>
              </a:lnSpc>
              <a:spcBef>
                <a:spcPts val="0"/>
              </a:spcBef>
              <a:spcAft>
                <a:spcPts val="900"/>
              </a:spcAft>
              <a:buClrTx/>
              <a:buSzTx/>
              <a:buFontTx/>
              <a:buNone/>
              <a:defRPr/>
            </a:pPr>
            <a:r>
              <a:rPr kumimoji="0" lang="en-GB"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GB"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hứng</a:t>
            </a:r>
            <a:r>
              <a:rPr kumimoji="0" lang="en-GB"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GB"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đạo</a:t>
            </a:r>
            <a:endParaRPr kumimoji="0" lang="en-SG" sz="44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Freeform 6"/>
          <p:cNvSpPr/>
          <p:nvPr/>
        </p:nvSpPr>
        <p:spPr>
          <a:xfrm>
            <a:off x="12238758" y="8724900"/>
            <a:ext cx="6658841" cy="3651707"/>
          </a:xfrm>
          <a:custGeom>
            <a:avLst/>
            <a:gdLst/>
            <a:ahLst/>
            <a:cxnLst/>
            <a:rect l="l" t="t" r="r" b="b"/>
            <a:pathLst>
              <a:path w="3601496" h="3651707">
                <a:moveTo>
                  <a:pt x="0" y="0"/>
                </a:moveTo>
                <a:lnTo>
                  <a:pt x="3601496" y="0"/>
                </a:lnTo>
                <a:lnTo>
                  <a:pt x="3601496" y="3651707"/>
                </a:lnTo>
                <a:lnTo>
                  <a:pt x="0" y="3651707"/>
                </a:lnTo>
                <a:lnTo>
                  <a:pt x="0" y="0"/>
                </a:lnTo>
                <a:close/>
              </a:path>
            </a:pathLst>
          </a:custGeom>
          <a:blipFill>
            <a:blip r:embed="rId1"/>
            <a:stretch>
              <a:fillRect/>
            </a:stretch>
          </a:blipFill>
        </p:spPr>
        <p:txBody>
          <a:bodyPr/>
          <a:lstStyle/>
          <a:p>
            <a:endParaRPr lang="en-US"/>
          </a:p>
        </p:txBody>
      </p:sp>
      <p:sp>
        <p:nvSpPr>
          <p:cNvPr id="7" name="Freeform 8"/>
          <p:cNvSpPr/>
          <p:nvPr/>
        </p:nvSpPr>
        <p:spPr>
          <a:xfrm rot="1122732">
            <a:off x="14039164" y="7886700"/>
            <a:ext cx="3914595" cy="2206853"/>
          </a:xfrm>
          <a:custGeom>
            <a:avLst/>
            <a:gdLst/>
            <a:ahLst/>
            <a:cxnLst/>
            <a:rect l="l" t="t" r="r" b="b"/>
            <a:pathLst>
              <a:path w="8016184" h="4519124">
                <a:moveTo>
                  <a:pt x="0" y="0"/>
                </a:moveTo>
                <a:lnTo>
                  <a:pt x="8016184" y="0"/>
                </a:lnTo>
                <a:lnTo>
                  <a:pt x="8016184" y="4519124"/>
                </a:lnTo>
                <a:lnTo>
                  <a:pt x="0" y="4519124"/>
                </a:lnTo>
                <a:lnTo>
                  <a:pt x="0" y="0"/>
                </a:lnTo>
                <a:close/>
              </a:path>
            </a:pathLst>
          </a:custGeom>
          <a:blipFill>
            <a:blip r:embed="rId2"/>
            <a:stretch>
              <a:fillRect/>
            </a:stretch>
          </a:blipFill>
        </p:spPr>
        <p:txBody>
          <a:bodyPr/>
          <a:lstStyle/>
          <a:p>
            <a:endParaRPr lang="en-US"/>
          </a:p>
        </p:txBody>
      </p:sp>
      <p:sp>
        <p:nvSpPr>
          <p:cNvPr id="2" name="TextBox 1"/>
          <p:cNvSpPr txBox="1"/>
          <p:nvPr/>
        </p:nvSpPr>
        <p:spPr>
          <a:xfrm>
            <a:off x="0" y="-190500"/>
            <a:ext cx="16330295" cy="110680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rPr>
              <a:t>2. </a:t>
            </a:r>
            <a:r>
              <a:rPr kumimoji="0" lang="en-US" sz="6600" b="0" i="0" u="none" strike="noStrike" kern="1200" cap="none" spc="0" normalizeH="0" baseline="0" noProof="0" dirty="0" err="1">
                <a:ln>
                  <a:noFill/>
                </a:ln>
                <a:solidFill>
                  <a:srgbClr val="1F497D"/>
                </a:solidFill>
                <a:effectLst/>
                <a:uLnTx/>
                <a:uFillTx/>
                <a:latin typeface="#9Slide07 Baloo Tamma" panose="03080902040302020200" pitchFamily="66" charset="0"/>
                <a:ea typeface="+mn-ea"/>
                <a:cs typeface="#9Slide07 Baloo Tamma" panose="03080902040302020200" pitchFamily="66" charset="0"/>
              </a:rPr>
              <a:t>Mạch</a:t>
            </a:r>
            <a:r>
              <a:rPr kumimoji="0" lang="en-US" sz="6600" b="0" i="0" u="none" strike="noStrike" kern="1200" cap="none" spc="0" normalizeH="0" baseline="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baseline="0" noProof="0" dirty="0" err="1">
                <a:ln>
                  <a:noFill/>
                </a:ln>
                <a:solidFill>
                  <a:srgbClr val="1F497D"/>
                </a:solidFill>
                <a:effectLst/>
                <a:uLnTx/>
                <a:uFillTx/>
                <a:latin typeface="#9Slide07 Baloo Tamma" panose="03080902040302020200" pitchFamily="66" charset="0"/>
                <a:ea typeface="+mn-ea"/>
                <a:cs typeface="#9Slide07 Baloo Tamma" panose="03080902040302020200" pitchFamily="66" charset="0"/>
              </a:rPr>
              <a:t>cảm</a:t>
            </a:r>
            <a:r>
              <a:rPr kumimoji="0" lang="en-US" sz="6600" b="0" i="0" u="none" strike="noStrike" kern="1200" cap="none" spc="0" normalizeH="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noProof="0" dirty="0" err="1">
                <a:ln>
                  <a:noFill/>
                </a:ln>
                <a:solidFill>
                  <a:srgbClr val="1F497D"/>
                </a:solidFill>
                <a:effectLst/>
                <a:uLnTx/>
                <a:uFillTx/>
                <a:latin typeface="#9Slide07 Baloo Tamma" panose="03080902040302020200" pitchFamily="66" charset="0"/>
                <a:ea typeface="+mn-ea"/>
                <a:cs typeface="#9Slide07 Baloo Tamma" panose="03080902040302020200" pitchFamily="66" charset="0"/>
              </a:rPr>
              <a:t>xúc</a:t>
            </a:r>
            <a:r>
              <a:rPr kumimoji="0" lang="en-US" sz="6600" b="0" i="0" u="none" strike="noStrike" kern="1200" cap="none" spc="0" normalizeH="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rPr>
              <a:t>, </a:t>
            </a:r>
            <a:r>
              <a:rPr lang="en-US" sz="6600" dirty="0">
                <a:solidFill>
                  <a:srgbClr val="1F497D"/>
                </a:solidFill>
                <a:latin typeface="#9Slide07 Baloo Tamma" panose="03080902040302020200" pitchFamily="66" charset="0"/>
                <a:cs typeface="#9Slide07 Baloo Tamma" panose="03080902040302020200" pitchFamily="66" charset="0"/>
              </a:rPr>
              <a:t>c</a:t>
            </a:r>
            <a:r>
              <a:rPr kumimoji="0" lang="en-US" sz="6600" b="0" i="0" u="none" strike="noStrike" kern="1200" cap="none" spc="0" normalizeH="0" baseline="0" noProof="0" dirty="0" err="1">
                <a:ln>
                  <a:noFill/>
                </a:ln>
                <a:solidFill>
                  <a:srgbClr val="1F497D"/>
                </a:solidFill>
                <a:effectLst/>
                <a:uLnTx/>
                <a:uFillTx/>
                <a:latin typeface="#9Slide07 Baloo Tamma" panose="03080902040302020200" pitchFamily="66" charset="0"/>
                <a:ea typeface="+mn-ea"/>
                <a:cs typeface="#9Slide07 Baloo Tamma" panose="03080902040302020200" pitchFamily="66" charset="0"/>
              </a:rPr>
              <a:t>ảm</a:t>
            </a:r>
            <a:r>
              <a:rPr kumimoji="0" lang="en-US" sz="6600" b="0" i="0" u="none" strike="noStrike" kern="1200" cap="none" spc="0" normalizeH="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noProof="0" dirty="0" err="1">
                <a:ln>
                  <a:noFill/>
                </a:ln>
                <a:solidFill>
                  <a:srgbClr val="1F497D"/>
                </a:solidFill>
                <a:effectLst/>
                <a:uLnTx/>
                <a:uFillTx/>
                <a:latin typeface="#9Slide07 Baloo Tamma" panose="03080902040302020200" pitchFamily="66" charset="0"/>
                <a:ea typeface="+mn-ea"/>
                <a:cs typeface="#9Slide07 Baloo Tamma" panose="03080902040302020200" pitchFamily="66" charset="0"/>
              </a:rPr>
              <a:t>hứng</a:t>
            </a:r>
            <a:r>
              <a:rPr kumimoji="0" lang="en-US" sz="6600" b="0" i="0" u="none" strike="noStrike" kern="1200" cap="none" spc="0" normalizeH="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noProof="0" dirty="0" err="1">
                <a:ln>
                  <a:noFill/>
                </a:ln>
                <a:solidFill>
                  <a:srgbClr val="1F497D"/>
                </a:solidFill>
                <a:effectLst/>
                <a:uLnTx/>
                <a:uFillTx/>
                <a:latin typeface="#9Slide07 Baloo Tamma" panose="03080902040302020200" pitchFamily="66" charset="0"/>
                <a:ea typeface="+mn-ea"/>
                <a:cs typeface="#9Slide07 Baloo Tamma" panose="03080902040302020200" pitchFamily="66" charset="0"/>
              </a:rPr>
              <a:t>chủ</a:t>
            </a:r>
            <a:r>
              <a:rPr kumimoji="0" lang="en-US" sz="6600" b="0" i="0" u="none" strike="noStrike" kern="1200" cap="none" spc="0" normalizeH="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rPr>
              <a:t> </a:t>
            </a:r>
            <a:r>
              <a:rPr kumimoji="0" lang="en-US" sz="6600" b="0" i="0" u="none" strike="noStrike" kern="1200" cap="none" spc="0" normalizeH="0" noProof="0" dirty="0" err="1">
                <a:ln>
                  <a:noFill/>
                </a:ln>
                <a:solidFill>
                  <a:srgbClr val="1F497D"/>
                </a:solidFill>
                <a:effectLst/>
                <a:uLnTx/>
                <a:uFillTx/>
                <a:latin typeface="#9Slide07 Baloo Tamma" panose="03080902040302020200" pitchFamily="66" charset="0"/>
                <a:ea typeface="+mn-ea"/>
                <a:cs typeface="#9Slide07 Baloo Tamma" panose="03080902040302020200" pitchFamily="66" charset="0"/>
              </a:rPr>
              <a:t>đạo</a:t>
            </a:r>
            <a:r>
              <a:rPr kumimoji="0" lang="en-US" sz="6600" b="0" i="0" u="none" strike="noStrike" kern="1200" cap="none" spc="0" normalizeH="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rPr>
              <a:t> </a:t>
            </a:r>
            <a:endParaRPr kumimoji="0" lang="vi-VN" sz="6600" b="0" i="0" u="none" strike="noStrike" kern="1200" cap="none" spc="0" normalizeH="0" baseline="0" noProof="0" dirty="0">
              <a:ln>
                <a:noFill/>
              </a:ln>
              <a:solidFill>
                <a:srgbClr val="1F497D"/>
              </a:solidFill>
              <a:effectLst/>
              <a:uLnTx/>
              <a:uFillTx/>
              <a:latin typeface="#9Slide07 Baloo Tamma" panose="03080902040302020200" pitchFamily="66" charset="0"/>
              <a:ea typeface="+mn-ea"/>
              <a:cs typeface="#9Slide07 Baloo Tamma" panose="03080902040302020200"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474" y="1446588"/>
            <a:ext cx="15697200" cy="707886"/>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 Hai </a:t>
            </a:r>
            <a:r>
              <a:rPr lang="en-US" sz="4000" b="1" dirty="0" err="1">
                <a:solidFill>
                  <a:srgbClr val="000000"/>
                </a:solidFill>
                <a:latin typeface="Times New Roman" panose="02020603050405020304" pitchFamily="18" charset="0"/>
                <a:cs typeface="Times New Roman" panose="02020603050405020304" pitchFamily="18" charset="0"/>
              </a:rPr>
              <a:t>dòng</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thơ</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đầu</a:t>
            </a:r>
            <a:r>
              <a:rPr lang="en-US" sz="4000" b="1" dirty="0">
                <a:solidFill>
                  <a:srgbClr val="000000"/>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3" name="Rectangle 2"/>
          <p:cNvSpPr/>
          <p:nvPr/>
        </p:nvSpPr>
        <p:spPr>
          <a:xfrm>
            <a:off x="4795242" y="2084670"/>
            <a:ext cx="15697200" cy="1323439"/>
          </a:xfrm>
          <a:prstGeom prst="rect">
            <a:avLst/>
          </a:prstGeom>
        </p:spPr>
        <p:txBody>
          <a:bodyPr wrap="square">
            <a:spAutoFit/>
          </a:bodyPr>
          <a:lstStyle/>
          <a:p>
            <a:pPr defTabSz="1828800"/>
            <a:r>
              <a:rPr lang="vi-VN" sz="4000" i="1" dirty="0">
                <a:solidFill>
                  <a:prstClr val="black"/>
                </a:solidFill>
                <a:latin typeface="Times New Roman" panose="02020603050405020304" pitchFamily="18" charset="0"/>
                <a:cs typeface="Times New Roman" panose="02020603050405020304" pitchFamily="18" charset="0"/>
              </a:rPr>
              <a:t>Làng tôi ở vốn làm nghề chài lưới:</a:t>
            </a:r>
            <a:br>
              <a:rPr lang="vi-VN" sz="4000" i="1" dirty="0">
                <a:solidFill>
                  <a:prstClr val="black"/>
                </a:solidFill>
                <a:latin typeface="Times New Roman" panose="02020603050405020304" pitchFamily="18" charset="0"/>
                <a:cs typeface="Times New Roman" panose="02020603050405020304" pitchFamily="18" charset="0"/>
              </a:rPr>
            </a:br>
            <a:r>
              <a:rPr lang="vi-VN" sz="4000" i="1" dirty="0">
                <a:solidFill>
                  <a:prstClr val="black"/>
                </a:solidFill>
                <a:latin typeface="Times New Roman" panose="02020603050405020304" pitchFamily="18" charset="0"/>
                <a:cs typeface="Times New Roman" panose="02020603050405020304" pitchFamily="18" charset="0"/>
              </a:rPr>
              <a:t>Nước bao vây cách biển nửa ngày sông.</a:t>
            </a:r>
            <a:endParaRPr lang="vi-VN" sz="4000" i="1" dirty="0">
              <a:solidFill>
                <a:prstClr val="black"/>
              </a:solidFill>
              <a:latin typeface="Times New Roman" panose="02020603050405020304" pitchFamily="18" charset="0"/>
              <a:cs typeface="Times New Roman" panose="02020603050405020304" pitchFamily="18" charset="0"/>
            </a:endParaRPr>
          </a:p>
        </p:txBody>
      </p:sp>
      <p:sp>
        <p:nvSpPr>
          <p:cNvPr id="11" name="Freeform 6"/>
          <p:cNvSpPr/>
          <p:nvPr/>
        </p:nvSpPr>
        <p:spPr>
          <a:xfrm>
            <a:off x="16459200" y="8158714"/>
            <a:ext cx="3601496" cy="3651707"/>
          </a:xfrm>
          <a:custGeom>
            <a:avLst/>
            <a:gdLst/>
            <a:ahLst/>
            <a:cxnLst/>
            <a:rect l="l" t="t" r="r" b="b"/>
            <a:pathLst>
              <a:path w="3601496" h="3651707">
                <a:moveTo>
                  <a:pt x="0" y="0"/>
                </a:moveTo>
                <a:lnTo>
                  <a:pt x="3601496" y="0"/>
                </a:lnTo>
                <a:lnTo>
                  <a:pt x="3601496" y="3651707"/>
                </a:lnTo>
                <a:lnTo>
                  <a:pt x="0" y="3651707"/>
                </a:lnTo>
                <a:lnTo>
                  <a:pt x="0" y="0"/>
                </a:lnTo>
                <a:close/>
              </a:path>
            </a:pathLst>
          </a:custGeom>
          <a:blipFill>
            <a:blip r:embed="rId1"/>
            <a:stretch>
              <a:fillRect/>
            </a:stretch>
          </a:blipFill>
        </p:spPr>
        <p:txBody>
          <a:bodyPr/>
          <a:lstStyle/>
          <a:p>
            <a:endParaRPr lang="en-US"/>
          </a:p>
        </p:txBody>
      </p:sp>
      <p:sp>
        <p:nvSpPr>
          <p:cNvPr id="12" name="Freeform 5"/>
          <p:cNvSpPr/>
          <p:nvPr/>
        </p:nvSpPr>
        <p:spPr>
          <a:xfrm>
            <a:off x="16459200" y="7073090"/>
            <a:ext cx="1829138" cy="3029628"/>
          </a:xfrm>
          <a:custGeom>
            <a:avLst/>
            <a:gdLst/>
            <a:ahLst/>
            <a:cxnLst/>
            <a:rect l="l" t="t" r="r" b="b"/>
            <a:pathLst>
              <a:path w="1829138" h="3029628">
                <a:moveTo>
                  <a:pt x="0" y="0"/>
                </a:moveTo>
                <a:lnTo>
                  <a:pt x="1829138" y="0"/>
                </a:lnTo>
                <a:lnTo>
                  <a:pt x="1829138" y="3029627"/>
                </a:lnTo>
                <a:lnTo>
                  <a:pt x="0" y="3029627"/>
                </a:lnTo>
                <a:lnTo>
                  <a:pt x="0" y="0"/>
                </a:lnTo>
                <a:close/>
              </a:path>
            </a:pathLst>
          </a:custGeom>
          <a:blipFill>
            <a:blip r:embed="rId2"/>
            <a:stretch>
              <a:fillRect/>
            </a:stretch>
          </a:blipFill>
        </p:spPr>
        <p:txBody>
          <a:bodyPr/>
          <a:lstStyle/>
          <a:p>
            <a:endParaRPr lang="en-US"/>
          </a:p>
        </p:txBody>
      </p:sp>
      <p:pic>
        <p:nvPicPr>
          <p:cNvPr id="13" name="Picture 12"/>
          <p:cNvPicPr>
            <a:picLocks noChangeAspect="1" noChangeArrowheads="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3516" b="39121" l="4706" r="47059"/>
                    </a14:imgEffect>
                  </a14:imgLayer>
                </a14:imgProps>
              </a:ext>
              <a:ext uri="{28A0092B-C50C-407E-A947-70E740481C1C}">
                <a14:useLocalDpi xmlns:a14="http://schemas.microsoft.com/office/drawing/2010/main" val="0"/>
              </a:ext>
            </a:extLst>
          </a:blip>
          <a:srcRect r="52353" b="60802"/>
          <a:stretch>
            <a:fillRect/>
          </a:stretch>
        </p:blipFill>
        <p:spPr bwMode="auto">
          <a:xfrm rot="20176374">
            <a:off x="10378180" y="3171292"/>
            <a:ext cx="1262200" cy="147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backgroundRemoval t="3753" b="37307" l="4560" r="44300"/>
                    </a14:imgEffect>
                  </a14:imgLayer>
                </a14:imgProps>
              </a:ext>
              <a:ext uri="{28A0092B-C50C-407E-A947-70E740481C1C}">
                <a14:useLocalDpi xmlns:a14="http://schemas.microsoft.com/office/drawing/2010/main" val="0"/>
              </a:ext>
            </a:extLst>
          </a:blip>
          <a:srcRect r="52353" b="60802"/>
          <a:stretch>
            <a:fillRect/>
          </a:stretch>
        </p:blipFill>
        <p:spPr bwMode="auto">
          <a:xfrm rot="1298950" flipH="1">
            <a:off x="6125627" y="3151892"/>
            <a:ext cx="1215542" cy="147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669537" y="7310991"/>
            <a:ext cx="11418063" cy="1661989"/>
          </a:xfrm>
          <a:prstGeom prst="rect">
            <a:avLst/>
          </a:prstGeom>
        </p:spPr>
        <p:txBody>
          <a:bodyPr wrap="square" lIns="182876" tIns="91438" rIns="182876" bIns="91438">
            <a:spAutoFit/>
          </a:bodyPr>
          <a:lstStyle/>
          <a:p>
            <a:pPr algn="just" defTabSz="1371600"/>
            <a:r>
              <a:rPr lang="en-US" altLang="en-US" sz="4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800" b="1" dirty="0" err="1">
                <a:solidFill>
                  <a:srgbClr val="FF0000"/>
                </a:solidFill>
                <a:latin typeface="Times New Roman" panose="02020603050405020304" pitchFamily="18" charset="0"/>
                <a:cs typeface="Times New Roman" panose="02020603050405020304" pitchFamily="18" charset="0"/>
              </a:rPr>
              <a:t>Lời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giới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thiệu</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tự</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nhiên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mộc</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mạc</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ngắn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gọn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bình</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dị</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chân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thật</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như</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làng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quê</a:t>
            </a:r>
            <a:endParaRPr lang="en-SG" sz="48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669537" y="4838700"/>
            <a:ext cx="4311404" cy="2215987"/>
          </a:xfrm>
          <a:prstGeom prst="rect">
            <a:avLst/>
          </a:prstGeom>
          <a:noFill/>
          <a:ln>
            <a:noFill/>
          </a:ln>
        </p:spPr>
        <p:txBody>
          <a:bodyPr wrap="square" lIns="182876" tIns="91438" rIns="182876" bIns="91438">
            <a:spAutoFit/>
          </a:bodyPr>
          <a:lstStyle/>
          <a:p>
            <a:pPr algn="ctr" defTabSz="1371600"/>
            <a:r>
              <a:rPr lang="en-SG" sz="4400" b="1" i="1" u="sng" dirty="0" err="1">
                <a:solidFill>
                  <a:srgbClr val="000000"/>
                </a:solidFill>
                <a:latin typeface="Times New Roman" panose="02020603050405020304" pitchFamily="18" charset="0"/>
                <a:cs typeface="Times New Roman" panose="02020603050405020304" pitchFamily="18" charset="0"/>
              </a:rPr>
              <a:t>Nghề</a:t>
            </a:r>
            <a:r>
              <a:rPr lang="en-SG" sz="4400" b="1" i="1" u="sng" dirty="0">
                <a:solidFill>
                  <a:srgbClr val="000000"/>
                </a:solidFill>
                <a:latin typeface="Times New Roman" panose="02020603050405020304" pitchFamily="18" charset="0"/>
                <a:cs typeface="Times New Roman" panose="02020603050405020304" pitchFamily="18" charset="0"/>
              </a:rPr>
              <a:t> </a:t>
            </a:r>
            <a:r>
              <a:rPr lang="en-SG" sz="4400" b="1" i="1" u="sng" dirty="0" err="1">
                <a:solidFill>
                  <a:srgbClr val="000000"/>
                </a:solidFill>
                <a:latin typeface="Times New Roman" panose="02020603050405020304" pitchFamily="18" charset="0"/>
                <a:cs typeface="Times New Roman" panose="02020603050405020304" pitchFamily="18" charset="0"/>
              </a:rPr>
              <a:t>của</a:t>
            </a:r>
            <a:r>
              <a:rPr lang="en-SG" sz="4400" b="1" i="1" u="sng" dirty="0">
                <a:solidFill>
                  <a:srgbClr val="000000"/>
                </a:solidFill>
                <a:latin typeface="Times New Roman" panose="02020603050405020304" pitchFamily="18" charset="0"/>
                <a:cs typeface="Times New Roman" panose="02020603050405020304" pitchFamily="18" charset="0"/>
              </a:rPr>
              <a:t> </a:t>
            </a:r>
            <a:r>
              <a:rPr lang="en-SG" sz="4400" b="1" i="1" u="sng" dirty="0" err="1">
                <a:solidFill>
                  <a:srgbClr val="000000"/>
                </a:solidFill>
                <a:latin typeface="Times New Roman" panose="02020603050405020304" pitchFamily="18" charset="0"/>
                <a:cs typeface="Times New Roman" panose="02020603050405020304" pitchFamily="18" charset="0"/>
              </a:rPr>
              <a:t>làng</a:t>
            </a:r>
            <a:r>
              <a:rPr lang="en-SG" sz="4400" b="1" i="1" dirty="0">
                <a:solidFill>
                  <a:srgbClr val="000000"/>
                </a:solidFill>
                <a:latin typeface="Times New Roman" panose="02020603050405020304" pitchFamily="18" charset="0"/>
                <a:cs typeface="Times New Roman" panose="02020603050405020304" pitchFamily="18" charset="0"/>
              </a:rPr>
              <a:t>: </a:t>
            </a:r>
            <a:r>
              <a:rPr lang="en-SG" sz="4400" i="1" dirty="0" err="1">
                <a:solidFill>
                  <a:srgbClr val="000000"/>
                </a:solidFill>
                <a:latin typeface="Times New Roman" panose="02020603050405020304" pitchFamily="18" charset="0"/>
                <a:cs typeface="Times New Roman" panose="02020603050405020304" pitchFamily="18" charset="0"/>
              </a:rPr>
              <a:t>Chài</a:t>
            </a:r>
            <a:r>
              <a:rPr lang="en-SG" sz="4400" i="1" dirty="0">
                <a:solidFill>
                  <a:srgbClr val="000000"/>
                </a:solidFill>
                <a:latin typeface="Times New Roman" panose="02020603050405020304" pitchFamily="18" charset="0"/>
                <a:cs typeface="Times New Roman" panose="02020603050405020304" pitchFamily="18" charset="0"/>
              </a:rPr>
              <a:t> l</a:t>
            </a:r>
            <a:r>
              <a:rPr lang="vi-VN" sz="4400" i="1" dirty="0">
                <a:solidFill>
                  <a:srgbClr val="000000"/>
                </a:solidFill>
                <a:latin typeface="Times New Roman" panose="02020603050405020304" pitchFamily="18" charset="0"/>
                <a:cs typeface="Times New Roman" panose="02020603050405020304" pitchFamily="18" charset="0"/>
              </a:rPr>
              <a:t>ư</a:t>
            </a:r>
            <a:r>
              <a:rPr lang="en-SG" sz="4400" i="1" dirty="0" err="1">
                <a:solidFill>
                  <a:srgbClr val="000000"/>
                </a:solidFill>
                <a:latin typeface="Times New Roman" panose="02020603050405020304" pitchFamily="18" charset="0"/>
                <a:cs typeface="Times New Roman" panose="02020603050405020304" pitchFamily="18" charset="0"/>
              </a:rPr>
              <a:t>ới</a:t>
            </a:r>
            <a:endParaRPr lang="en-SG" sz="4400" i="1" dirty="0">
              <a:solidFill>
                <a:srgbClr val="000000"/>
              </a:solidFill>
              <a:latin typeface="Times New Roman" panose="02020603050405020304" pitchFamily="18" charset="0"/>
              <a:cs typeface="Times New Roman" panose="02020603050405020304" pitchFamily="18" charset="0"/>
            </a:endParaRPr>
          </a:p>
          <a:p>
            <a:pPr algn="ctr" defTabSz="1371600"/>
            <a:endParaRPr lang="en-SG" sz="4400" i="1" dirty="0">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991600" y="4837747"/>
            <a:ext cx="4917166" cy="1538879"/>
          </a:xfrm>
          <a:prstGeom prst="rect">
            <a:avLst/>
          </a:prstGeom>
          <a:noFill/>
          <a:ln>
            <a:noFill/>
          </a:ln>
        </p:spPr>
        <p:txBody>
          <a:bodyPr wrap="square" lIns="182876" tIns="91438" rIns="182876" bIns="91438">
            <a:spAutoFit/>
          </a:bodyPr>
          <a:lstStyle/>
          <a:p>
            <a:pPr algn="ctr" defTabSz="1371600"/>
            <a:r>
              <a:rPr lang="en-SG" sz="4400" b="1" i="1" u="sng" dirty="0" err="1">
                <a:solidFill>
                  <a:srgbClr val="000000"/>
                </a:solidFill>
                <a:latin typeface="Times New Roman" panose="02020603050405020304" pitchFamily="18" charset="0"/>
                <a:cs typeface="Times New Roman" panose="02020603050405020304" pitchFamily="18" charset="0"/>
              </a:rPr>
              <a:t>Vị</a:t>
            </a:r>
            <a:r>
              <a:rPr lang="en-SG" sz="4400" b="1" i="1" u="sng" dirty="0">
                <a:solidFill>
                  <a:srgbClr val="000000"/>
                </a:solidFill>
                <a:latin typeface="Times New Roman" panose="02020603050405020304" pitchFamily="18" charset="0"/>
                <a:cs typeface="Times New Roman" panose="02020603050405020304" pitchFamily="18" charset="0"/>
              </a:rPr>
              <a:t> </a:t>
            </a:r>
            <a:r>
              <a:rPr lang="en-SG" sz="4400" b="1" i="1" u="sng" dirty="0" err="1">
                <a:solidFill>
                  <a:srgbClr val="000000"/>
                </a:solidFill>
                <a:latin typeface="Times New Roman" panose="02020603050405020304" pitchFamily="18" charset="0"/>
                <a:cs typeface="Times New Roman" panose="02020603050405020304" pitchFamily="18" charset="0"/>
              </a:rPr>
              <a:t>trí</a:t>
            </a:r>
            <a:r>
              <a:rPr lang="en-SG" sz="4400" b="1" i="1" u="sng" dirty="0">
                <a:solidFill>
                  <a:srgbClr val="000000"/>
                </a:solidFill>
                <a:latin typeface="Times New Roman" panose="02020603050405020304" pitchFamily="18" charset="0"/>
                <a:cs typeface="Times New Roman" panose="02020603050405020304" pitchFamily="18" charset="0"/>
              </a:rPr>
              <a:t> </a:t>
            </a:r>
            <a:r>
              <a:rPr lang="en-SG" sz="4400" b="1" i="1" u="sng" dirty="0" err="1">
                <a:solidFill>
                  <a:srgbClr val="000000"/>
                </a:solidFill>
                <a:latin typeface="Times New Roman" panose="02020603050405020304" pitchFamily="18" charset="0"/>
                <a:cs typeface="Times New Roman" panose="02020603050405020304" pitchFamily="18" charset="0"/>
              </a:rPr>
              <a:t>của</a:t>
            </a:r>
            <a:r>
              <a:rPr lang="en-SG" sz="4400" b="1" i="1" u="sng" dirty="0">
                <a:solidFill>
                  <a:srgbClr val="000000"/>
                </a:solidFill>
                <a:latin typeface="Times New Roman" panose="02020603050405020304" pitchFamily="18" charset="0"/>
                <a:cs typeface="Times New Roman" panose="02020603050405020304" pitchFamily="18" charset="0"/>
              </a:rPr>
              <a:t> </a:t>
            </a:r>
            <a:r>
              <a:rPr lang="en-SG" sz="4400" b="1" i="1" u="sng" dirty="0" err="1">
                <a:solidFill>
                  <a:srgbClr val="000000"/>
                </a:solidFill>
                <a:latin typeface="Times New Roman" panose="02020603050405020304" pitchFamily="18" charset="0"/>
                <a:cs typeface="Times New Roman" panose="02020603050405020304" pitchFamily="18" charset="0"/>
              </a:rPr>
              <a:t>làng</a:t>
            </a:r>
            <a:r>
              <a:rPr lang="en-SG" sz="4400" b="1" i="1" dirty="0">
                <a:solidFill>
                  <a:srgbClr val="000000"/>
                </a:solidFill>
                <a:latin typeface="Times New Roman" panose="02020603050405020304" pitchFamily="18" charset="0"/>
                <a:cs typeface="Times New Roman" panose="02020603050405020304" pitchFamily="18" charset="0"/>
              </a:rPr>
              <a:t>: </a:t>
            </a:r>
            <a:r>
              <a:rPr lang="en-SG" sz="4400" i="1" dirty="0" err="1">
                <a:solidFill>
                  <a:srgbClr val="000000"/>
                </a:solidFill>
                <a:latin typeface="Times New Roman" panose="02020603050405020304" pitchFamily="18" charset="0"/>
                <a:cs typeface="Times New Roman" panose="02020603050405020304" pitchFamily="18" charset="0"/>
              </a:rPr>
              <a:t>Cửa</a:t>
            </a:r>
            <a:r>
              <a:rPr lang="en-SG" sz="4400" i="1" dirty="0">
                <a:solidFill>
                  <a:srgbClr val="000000"/>
                </a:solidFill>
                <a:latin typeface="Times New Roman" panose="02020603050405020304" pitchFamily="18" charset="0"/>
                <a:cs typeface="Times New Roman" panose="02020603050405020304" pitchFamily="18" charset="0"/>
              </a:rPr>
              <a:t> </a:t>
            </a:r>
            <a:r>
              <a:rPr lang="en-SG" sz="4400" i="1" dirty="0" err="1">
                <a:solidFill>
                  <a:srgbClr val="000000"/>
                </a:solidFill>
                <a:latin typeface="Times New Roman" panose="02020603050405020304" pitchFamily="18" charset="0"/>
                <a:cs typeface="Times New Roman" panose="02020603050405020304" pitchFamily="18" charset="0"/>
              </a:rPr>
              <a:t>sông</a:t>
            </a:r>
            <a:r>
              <a:rPr lang="en-SG" sz="4400" i="1" dirty="0">
                <a:solidFill>
                  <a:srgbClr val="000000"/>
                </a:solidFill>
                <a:latin typeface="Times New Roman" panose="02020603050405020304" pitchFamily="18" charset="0"/>
                <a:cs typeface="Times New Roman" panose="02020603050405020304" pitchFamily="18" charset="0"/>
              </a:rPr>
              <a:t> </a:t>
            </a:r>
            <a:r>
              <a:rPr lang="en-SG" sz="4400" i="1" dirty="0" err="1">
                <a:solidFill>
                  <a:srgbClr val="000000"/>
                </a:solidFill>
                <a:latin typeface="Times New Roman" panose="02020603050405020304" pitchFamily="18" charset="0"/>
                <a:cs typeface="Times New Roman" panose="02020603050405020304" pitchFamily="18" charset="0"/>
              </a:rPr>
              <a:t>gần</a:t>
            </a:r>
            <a:r>
              <a:rPr lang="en-SG" sz="4400" i="1" dirty="0">
                <a:solidFill>
                  <a:srgbClr val="000000"/>
                </a:solidFill>
                <a:latin typeface="Times New Roman" panose="02020603050405020304" pitchFamily="18" charset="0"/>
                <a:cs typeface="Times New Roman" panose="02020603050405020304" pitchFamily="18" charset="0"/>
              </a:rPr>
              <a:t> </a:t>
            </a:r>
            <a:r>
              <a:rPr lang="en-SG" sz="4400" i="1" dirty="0" err="1">
                <a:solidFill>
                  <a:srgbClr val="000000"/>
                </a:solidFill>
                <a:latin typeface="Times New Roman" panose="02020603050405020304" pitchFamily="18" charset="0"/>
                <a:cs typeface="Times New Roman" panose="02020603050405020304" pitchFamily="18" charset="0"/>
              </a:rPr>
              <a:t>biển</a:t>
            </a:r>
            <a:endParaRPr lang="en-SG" sz="4400" i="1" dirty="0">
              <a:solidFill>
                <a:srgbClr val="000000"/>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8722634" y="2781300"/>
            <a:ext cx="30121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2558" y="3408109"/>
            <a:ext cx="479524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Freeform 6"/>
          <p:cNvSpPr/>
          <p:nvPr/>
        </p:nvSpPr>
        <p:spPr>
          <a:xfrm>
            <a:off x="0" y="6969722"/>
            <a:ext cx="2506061" cy="3279178"/>
          </a:xfrm>
          <a:custGeom>
            <a:avLst/>
            <a:gdLst/>
            <a:ahLst/>
            <a:cxnLst/>
            <a:rect l="l" t="t" r="r" b="b"/>
            <a:pathLst>
              <a:path w="8319730" h="8229600">
                <a:moveTo>
                  <a:pt x="0" y="0"/>
                </a:moveTo>
                <a:lnTo>
                  <a:pt x="8319730" y="0"/>
                </a:lnTo>
                <a:lnTo>
                  <a:pt x="8319730" y="8229600"/>
                </a:lnTo>
                <a:lnTo>
                  <a:pt x="0" y="8229600"/>
                </a:lnTo>
                <a:lnTo>
                  <a:pt x="0" y="0"/>
                </a:lnTo>
                <a:close/>
              </a:path>
            </a:pathLst>
          </a:custGeom>
          <a:blipFill>
            <a:blip r:embed="rId7"/>
            <a:stretch>
              <a:fillRect/>
            </a:stretch>
          </a:blipFill>
        </p:spPr>
        <p:txBody>
          <a:bodyPr/>
          <a:lstStyle/>
          <a:p>
            <a:endParaRPr lang="en-US"/>
          </a:p>
        </p:txBody>
      </p:sp>
      <p:sp>
        <p:nvSpPr>
          <p:cNvPr id="4" name="TextBox 1"/>
          <p:cNvSpPr txBox="1"/>
          <p:nvPr/>
        </p:nvSpPr>
        <p:spPr>
          <a:xfrm>
            <a:off x="2590800" y="38328"/>
            <a:ext cx="15697200" cy="212280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en-US" sz="6600" dirty="0">
                <a:solidFill>
                  <a:schemeClr val="tx2"/>
                </a:solidFill>
                <a:latin typeface="#9Slide07 Baloo Tamma" panose="03080902040302020200" pitchFamily="66" charset="0"/>
                <a:cs typeface="#9Slide07 Baloo Tamma" panose="03080902040302020200" pitchFamily="66" charset="0"/>
              </a:rPr>
              <a:t>3</a:t>
            </a:r>
            <a:r>
              <a:rPr lang="vi-VN" sz="6600" dirty="0">
                <a:solidFill>
                  <a:schemeClr val="tx2"/>
                </a:solidFill>
                <a:latin typeface="#9Slide07 Baloo Tamma" panose="03080902040302020200" pitchFamily="66" charset="0"/>
                <a:cs typeface="#9Slide07 Baloo Tamma" panose="03080902040302020200" pitchFamily="66" charset="0"/>
              </a:rPr>
              <a:t>. Nét độc đáo của bài thơ </a:t>
            </a:r>
            <a:endParaRPr lang="en-US" sz="6600" dirty="0">
              <a:solidFill>
                <a:schemeClr val="tx2"/>
              </a:solidFill>
              <a:latin typeface="#9Slide07 Baloo Tamma" panose="03080902040302020200" pitchFamily="66" charset="0"/>
              <a:cs typeface="#9Slide07 Baloo Tamma" panose="03080902040302020200" pitchFamily="66"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vi-VN" sz="6600" dirty="0">
                <a:solidFill>
                  <a:schemeClr val="tx2"/>
                </a:solidFill>
                <a:latin typeface="#9Slide07 Baloo Tamma" panose="03080902040302020200" pitchFamily="66" charset="0"/>
                <a:cs typeface="#9Slide07 Baloo Tamma" panose="03080902040302020200" pitchFamily="66" charset="0"/>
              </a:rPr>
              <a:t>thể hiện qua từ ngữ, hình ảnh, BPTT</a:t>
            </a:r>
            <a:endParaRPr lang="vi-VN" sz="6600" dirty="0">
              <a:solidFill>
                <a:schemeClr val="tx2"/>
              </a:solidFill>
              <a:latin typeface="#9Slide07 Baloo Tamma" panose="03080902040302020200" pitchFamily="66" charset="0"/>
              <a:cs typeface="#9Slide07 Baloo Tamma" panose="03080902040302020200" pitchFamily="66"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0"/>
          <p:cNvSpPr/>
          <p:nvPr/>
        </p:nvSpPr>
        <p:spPr>
          <a:xfrm rot="2741021">
            <a:off x="5773308" y="7198820"/>
            <a:ext cx="7109489" cy="6778646"/>
          </a:xfrm>
          <a:custGeom>
            <a:avLst/>
            <a:gdLst/>
            <a:ahLst/>
            <a:cxnLst/>
            <a:rect l="l" t="t" r="r" b="b"/>
            <a:pathLst>
              <a:path w="8674752" h="8229600">
                <a:moveTo>
                  <a:pt x="0" y="0"/>
                </a:moveTo>
                <a:lnTo>
                  <a:pt x="8674752" y="0"/>
                </a:lnTo>
                <a:lnTo>
                  <a:pt x="8674752" y="8229600"/>
                </a:lnTo>
                <a:lnTo>
                  <a:pt x="0" y="8229600"/>
                </a:lnTo>
                <a:lnTo>
                  <a:pt x="0" y="0"/>
                </a:lnTo>
                <a:close/>
              </a:path>
            </a:pathLst>
          </a:custGeom>
          <a:blipFill>
            <a:blip r:embed="rId1"/>
            <a:stretch>
              <a:fillRect/>
            </a:stretch>
          </a:blipFill>
        </p:spPr>
        <p:txBody>
          <a:bodyPr/>
          <a:lstStyle/>
          <a:p>
            <a:endParaRPr lang="en-US"/>
          </a:p>
        </p:txBody>
      </p:sp>
      <p:graphicFrame>
        <p:nvGraphicFramePr>
          <p:cNvPr id="2" name="Table 1"/>
          <p:cNvGraphicFramePr>
            <a:graphicFrameLocks noGrp="1"/>
          </p:cNvGraphicFramePr>
          <p:nvPr/>
        </p:nvGraphicFramePr>
        <p:xfrm>
          <a:off x="152400" y="190500"/>
          <a:ext cx="17983200" cy="9822488"/>
        </p:xfrm>
        <a:graphic>
          <a:graphicData uri="http://schemas.openxmlformats.org/drawingml/2006/table">
            <a:tbl>
              <a:tblPr firstRow="1" bandRow="1">
                <a:tableStyleId>{5940675A-B579-460E-94D1-54222C63F5DA}</a:tableStyleId>
              </a:tblPr>
              <a:tblGrid>
                <a:gridCol w="2601825"/>
                <a:gridCol w="8341144"/>
                <a:gridCol w="7040231"/>
              </a:tblGrid>
              <a:tr h="880151">
                <a:tc>
                  <a:txBody>
                    <a:bodyPr/>
                    <a:lstStyle/>
                    <a:p>
                      <a:pPr algn="ctr">
                        <a:lnSpc>
                          <a:spcPct val="100000"/>
                        </a:lnSpc>
                      </a:pP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Sáu</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dòng</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tiếp</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dòng</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3-8)</a:t>
                      </a:r>
                      <a:endParaRPr lang="en-US" sz="4400" b="1" dirty="0">
                        <a:solidFill>
                          <a:srgbClr val="00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Tám</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dòng</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tiếp</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(9-16)</a:t>
                      </a:r>
                      <a:endPar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r>
              <a:tr h="880151">
                <a:tc>
                  <a:txBody>
                    <a:bodyPr/>
                    <a:lstStyle/>
                    <a:p>
                      <a:pPr algn="ctr">
                        <a:lnSpc>
                          <a:spcPct val="100000"/>
                        </a:lnSpc>
                      </a:pP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lnSpc>
                          <a:spcPct val="100000"/>
                        </a:lnSpc>
                      </a:pPr>
                      <a:r>
                        <a:rPr lang="en-US" sz="4400" dirty="0" err="1">
                          <a:latin typeface="Times New Roman" panose="02020603050405020304" pitchFamily="18" charset="0"/>
                          <a:cs typeface="Times New Roman" panose="02020603050405020304" pitchFamily="18" charset="0"/>
                        </a:rPr>
                        <a:t>Sớm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lnSpc>
                          <a:spcPct val="100000"/>
                        </a:lnSpc>
                      </a:pPr>
                      <a:r>
                        <a:rPr lang="en-US" sz="4400" dirty="0" err="1">
                          <a:latin typeface="Times New Roman" panose="02020603050405020304" pitchFamily="18" charset="0"/>
                          <a:cs typeface="Times New Roman" panose="02020603050405020304" pitchFamily="18" charset="0"/>
                        </a:rPr>
                        <a:t>Ngày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sau</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r>
              <a:tr h="1654684">
                <a:tc>
                  <a:txBody>
                    <a:bodyPr/>
                    <a:lstStyle/>
                    <a:p>
                      <a:pPr algn="ctr">
                        <a:lnSpc>
                          <a:spcPct val="100000"/>
                        </a:lnSpc>
                      </a:pPr>
                      <a:r>
                        <a:rPr lang="en-US" sz="4400" b="1" dirty="0" err="1">
                          <a:latin typeface="Times New Roman" panose="02020603050405020304" pitchFamily="18" charset="0"/>
                          <a:cs typeface="Times New Roman" panose="02020603050405020304" pitchFamily="18" charset="0"/>
                        </a:rPr>
                        <a:t>Không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gian</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lnSpc>
                          <a:spcPct val="100000"/>
                        </a:lnSpc>
                      </a:pPr>
                      <a:r>
                        <a:rPr lang="en-US" sz="4400" dirty="0">
                          <a:latin typeface="Times New Roman" panose="02020603050405020304" pitchFamily="18" charset="0"/>
                          <a:cs typeface="Times New Roman" panose="02020603050405020304" pitchFamily="18" charset="0"/>
                        </a:rPr>
                        <a:t>Cao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rộng</a:t>
                      </a:r>
                      <a:r>
                        <a:rPr lang="en-US" sz="440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trời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trong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gió</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nhẹ</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nhuốm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hồng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bình</a:t>
                      </a:r>
                      <a:r>
                        <a:rPr lang="en-US" sz="4400" baseline="0" dirty="0">
                          <a:latin typeface="Times New Roman" panose="02020603050405020304" pitchFamily="18" charset="0"/>
                          <a:cs typeface="Times New Roman" panose="02020603050405020304" pitchFamily="18" charset="0"/>
                        </a:rPr>
                        <a:t> minh)</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lnSpc>
                          <a:spcPct val="100000"/>
                        </a:lnSpc>
                      </a:pPr>
                      <a:r>
                        <a:rPr lang="en-US" sz="4400" dirty="0" err="1">
                          <a:latin typeface="Times New Roman" panose="02020603050405020304" pitchFamily="18" charset="0"/>
                          <a:cs typeface="Times New Roman" panose="02020603050405020304" pitchFamily="18" charset="0"/>
                        </a:rPr>
                        <a:t>Bến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hẹp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lại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r>
              <a:tr h="3203751">
                <a:tc>
                  <a:txBody>
                    <a:bodyPr/>
                    <a:lstStyle/>
                    <a:p>
                      <a:pPr algn="ctr">
                        <a:lnSpc>
                          <a:spcPct val="100000"/>
                        </a:lnSpc>
                      </a:pPr>
                      <a:r>
                        <a:rPr lang="en-US" sz="4400" b="1" dirty="0" err="1">
                          <a:latin typeface="Times New Roman" panose="02020603050405020304" pitchFamily="18" charset="0"/>
                          <a:cs typeface="Times New Roman" panose="02020603050405020304" pitchFamily="18" charset="0"/>
                        </a:rPr>
                        <a:t>Hình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ảnh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dân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chài</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lnSpc>
                          <a:spcPct val="100000"/>
                        </a:lnSpc>
                      </a:pP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tráng</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phăng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mái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chèo</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mạnh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mẽ</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vượt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trường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giang</a:t>
                      </a:r>
                      <a:r>
                        <a:rPr lang="en-US" sz="4400" i="1" baseline="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lnSpc>
                          <a:spcPct val="10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ào</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tấp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nập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đón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ghe</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endParaRPr lang="en-US" sz="4400" baseline="0" dirty="0">
                        <a:latin typeface="Times New Roman" panose="02020603050405020304" pitchFamily="18" charset="0"/>
                        <a:cs typeface="Times New Roman" panose="02020603050405020304" pitchFamily="18" charset="0"/>
                      </a:endParaRPr>
                    </a:p>
                    <a:p>
                      <a:pPr algn="just">
                        <a:lnSpc>
                          <a:spcPct val="100000"/>
                        </a:lnSpc>
                      </a:pPr>
                      <a:r>
                        <a:rPr lang="en-US" sz="440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Làn</a:t>
                      </a:r>
                      <a:r>
                        <a:rPr lang="en-US" sz="4400" i="1" baseline="0" dirty="0">
                          <a:latin typeface="Times New Roman" panose="02020603050405020304" pitchFamily="18" charset="0"/>
                          <a:cs typeface="Times New Roman" panose="02020603050405020304" pitchFamily="18" charset="0"/>
                        </a:rPr>
                        <a:t> da </a:t>
                      </a:r>
                      <a:r>
                        <a:rPr lang="en-US" sz="4400" i="1" baseline="0" dirty="0" err="1">
                          <a:latin typeface="Times New Roman" panose="02020603050405020304" pitchFamily="18" charset="0"/>
                          <a:cs typeface="Times New Roman" panose="02020603050405020304" pitchFamily="18" charset="0"/>
                        </a:rPr>
                        <a:t>ngăm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rám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nắng</a:t>
                      </a:r>
                      <a:endParaRPr lang="en-US" sz="4400" i="1" baseline="0" dirty="0">
                        <a:latin typeface="Times New Roman" panose="02020603050405020304" pitchFamily="18" charset="0"/>
                        <a:cs typeface="Times New Roman" panose="02020603050405020304" pitchFamily="18" charset="0"/>
                      </a:endParaRPr>
                    </a:p>
                    <a:p>
                      <a:pPr algn="just">
                        <a:lnSpc>
                          <a:spcPct val="100000"/>
                        </a:lnSpc>
                      </a:pP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Thân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hình</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nồng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thở</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vị</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xa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xăm</a:t>
                      </a:r>
                      <a:endParaRPr lang="en-US" sz="4400" i="1" dirty="0">
                        <a:latin typeface="Times New Roman" panose="02020603050405020304" pitchFamily="18" charset="0"/>
                        <a:cs typeface="Times New Roman" panose="02020603050405020304" pitchFamily="18" charset="0"/>
                      </a:endParaRPr>
                    </a:p>
                  </a:txBody>
                  <a:tcPr>
                    <a:solidFill>
                      <a:schemeClr val="bg1"/>
                    </a:solidFill>
                  </a:tcPr>
                </a:tc>
              </a:tr>
              <a:tr h="3203751">
                <a:tc>
                  <a:txBody>
                    <a:bodyPr/>
                    <a:lstStyle/>
                    <a:p>
                      <a:pPr algn="ctr">
                        <a:lnSpc>
                          <a:spcPct val="100000"/>
                        </a:lnSpc>
                      </a:pPr>
                      <a:r>
                        <a:rPr lang="en-US" sz="4400" b="1" dirty="0" err="1">
                          <a:latin typeface="Times New Roman" panose="02020603050405020304" pitchFamily="18" charset="0"/>
                          <a:cs typeface="Times New Roman" panose="02020603050405020304" pitchFamily="18" charset="0"/>
                        </a:rPr>
                        <a:t>Hình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ảnh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làng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chài</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lnSpc>
                          <a:spcPct val="100000"/>
                        </a:lnSpc>
                      </a:pP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thuyền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nhẹ</a:t>
                      </a:r>
                      <a:r>
                        <a:rPr lang="en-US" sz="4400" i="1" dirty="0">
                          <a:latin typeface="Times New Roman" panose="02020603050405020304" pitchFamily="18" charset="0"/>
                          <a:cs typeface="Times New Roman" panose="02020603050405020304" pitchFamily="18" charset="0"/>
                        </a:rPr>
                        <a: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hăng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như</a:t>
                      </a:r>
                      <a:r>
                        <a:rPr lang="en-US" sz="4400" i="1" baseline="0" dirty="0">
                          <a:latin typeface="Times New Roman" panose="02020603050405020304" pitchFamily="18" charset="0"/>
                          <a:cs typeface="Times New Roman" panose="02020603050405020304" pitchFamily="18" charset="0"/>
                        </a:rPr>
                        <a:t> con </a:t>
                      </a:r>
                      <a:r>
                        <a:rPr lang="en-US" sz="4400" i="1" baseline="0" dirty="0" err="1">
                          <a:latin typeface="Times New Roman" panose="02020603050405020304" pitchFamily="18" charset="0"/>
                          <a:cs typeface="Times New Roman" panose="02020603050405020304" pitchFamily="18" charset="0"/>
                        </a:rPr>
                        <a:t>tuấn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mã</a:t>
                      </a:r>
                      <a:endParaRPr lang="en-US" sz="4400" i="1" baseline="0" dirty="0">
                        <a:latin typeface="Times New Roman" panose="02020603050405020304" pitchFamily="18" charset="0"/>
                        <a:cs typeface="Times New Roman" panose="02020603050405020304" pitchFamily="18" charset="0"/>
                      </a:endParaRPr>
                    </a:p>
                    <a:p>
                      <a:pPr algn="just">
                        <a:lnSpc>
                          <a:spcPct val="100000"/>
                        </a:lnSpc>
                      </a:pP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buồm</a:t>
                      </a:r>
                      <a:r>
                        <a:rPr lang="en-US" sz="440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giương</a:t>
                      </a:r>
                      <a:r>
                        <a:rPr lang="en-US" sz="4400" i="1" baseline="0" dirty="0">
                          <a:latin typeface="Times New Roman" panose="02020603050405020304" pitchFamily="18" charset="0"/>
                          <a:cs typeface="Times New Roman" panose="02020603050405020304" pitchFamily="18" charset="0"/>
                        </a:rPr>
                        <a:t> to, </a:t>
                      </a:r>
                      <a:r>
                        <a:rPr lang="en-US" sz="4400" i="1" baseline="0" dirty="0" err="1">
                          <a:latin typeface="Times New Roman" panose="02020603050405020304" pitchFamily="18" charset="0"/>
                          <a:cs typeface="Times New Roman" panose="02020603050405020304" pitchFamily="18" charset="0"/>
                        </a:rPr>
                        <a:t>rướn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thân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trắng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bao</a:t>
                      </a:r>
                      <a:r>
                        <a:rPr lang="en-US" sz="4400" i="1" baseline="0" dirty="0">
                          <a:latin typeface="Times New Roman" panose="02020603050405020304" pitchFamily="18" charset="0"/>
                          <a:cs typeface="Times New Roman" panose="02020603050405020304" pitchFamily="18" charset="0"/>
                        </a:rPr>
                        <a:t> la </a:t>
                      </a:r>
                      <a:r>
                        <a:rPr lang="en-US" sz="4400" i="1" baseline="0" dirty="0" err="1">
                          <a:latin typeface="Times New Roman" panose="02020603050405020304" pitchFamily="18" charset="0"/>
                          <a:cs typeface="Times New Roman" panose="02020603050405020304" pitchFamily="18" charset="0"/>
                        </a:rPr>
                        <a:t>thâu</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góp</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gió</a:t>
                      </a:r>
                      <a:r>
                        <a:rPr lang="en-US" sz="4400" i="1" baseline="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lnSpc>
                          <a:spcPct val="100000"/>
                        </a:lnSpc>
                      </a:pPr>
                      <a:r>
                        <a:rPr lang="en-US" sz="4400" dirty="0">
                          <a:latin typeface="Times New Roman" panose="02020603050405020304" pitchFamily="18" charset="0"/>
                          <a:cs typeface="Times New Roman" panose="02020603050405020304" pitchFamily="18" charset="0"/>
                        </a:rPr>
                        <a:t>Con </a:t>
                      </a:r>
                      <a:r>
                        <a:rPr lang="en-US" sz="4400" dirty="0" err="1">
                          <a:latin typeface="Times New Roman" panose="02020603050405020304" pitchFamily="18" charset="0"/>
                          <a:cs typeface="Times New Roman" panose="02020603050405020304" pitchFamily="18" charset="0"/>
                        </a:rPr>
                        <a:t>thuyền</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im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trở</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về</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nằm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nghe</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chất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muối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thấm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dần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trong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thớ</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vỏ</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4341</Words>
  <Application>WPS Presentation</Application>
  <PresentationFormat>Custom</PresentationFormat>
  <Paragraphs>199</Paragraphs>
  <Slides>13</Slides>
  <Notes>29</Notes>
  <HiddenSlides>0</HiddenSlides>
  <MMClips>7</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13</vt:i4>
      </vt:variant>
    </vt:vector>
  </HeadingPairs>
  <TitlesOfParts>
    <vt:vector size="26" baseType="lpstr">
      <vt:lpstr>Arial</vt:lpstr>
      <vt:lpstr>SimSun</vt:lpstr>
      <vt:lpstr>Wingdings</vt:lpstr>
      <vt:lpstr>Times New Roman</vt:lpstr>
      <vt:lpstr>Calibri</vt:lpstr>
      <vt:lpstr>#9Slide04 Lora Bold</vt:lpstr>
      <vt:lpstr>#9Slide07 Baloo Tamma</vt:lpstr>
      <vt:lpstr>Calibri</vt:lpstr>
      <vt:lpstr>Microsoft YaHei</vt:lpstr>
      <vt:lpstr>Arial Unicode MS</vt:lpstr>
      <vt:lpstr>Calibri Light</vt:lpstr>
      <vt:lpstr>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
  <cp:lastModifiedBy>Tô Thị Kim Thoa</cp:lastModifiedBy>
  <cp:revision>120</cp:revision>
  <dcterms:created xsi:type="dcterms:W3CDTF">2006-08-16T00:00:00Z</dcterms:created>
  <dcterms:modified xsi:type="dcterms:W3CDTF">2025-03-16T09:23:53Z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986B3848E8C64100B8DEF7D9D5673EAB_12</vt:lpwstr>
  </property>
  <property fmtid="{D5CDD505-2E9C-101B-9397-08002B2CF9AE}" pid="3" name="KSOProductBuildVer">
    <vt:lpwstr>1033-12.2.0.20326</vt:lpwstr>
  </property>
</Properties>
</file>