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6" r:id="rId2"/>
    <p:sldMasterId id="2147483708" r:id="rId3"/>
  </p:sldMasterIdLst>
  <p:notesMasterIdLst>
    <p:notesMasterId r:id="rId28"/>
  </p:notesMasterIdLst>
  <p:sldIdLst>
    <p:sldId id="378" r:id="rId4"/>
    <p:sldId id="319" r:id="rId5"/>
    <p:sldId id="320" r:id="rId6"/>
    <p:sldId id="321" r:id="rId7"/>
    <p:sldId id="449" r:id="rId8"/>
    <p:sldId id="390" r:id="rId9"/>
    <p:sldId id="423" r:id="rId10"/>
    <p:sldId id="399" r:id="rId11"/>
    <p:sldId id="400" r:id="rId12"/>
    <p:sldId id="441" r:id="rId13"/>
    <p:sldId id="442" r:id="rId14"/>
    <p:sldId id="450" r:id="rId15"/>
    <p:sldId id="419" r:id="rId16"/>
    <p:sldId id="435" r:id="rId17"/>
    <p:sldId id="436" r:id="rId18"/>
    <p:sldId id="407" r:id="rId19"/>
    <p:sldId id="408" r:id="rId20"/>
    <p:sldId id="432" r:id="rId21"/>
    <p:sldId id="433" r:id="rId22"/>
    <p:sldId id="447" r:id="rId23"/>
    <p:sldId id="451" r:id="rId24"/>
    <p:sldId id="445" r:id="rId25"/>
    <p:sldId id="446" r:id="rId26"/>
    <p:sldId id="444" r:id="rId27"/>
  </p:sldIdLst>
  <p:sldSz cx="18288000" cy="10287000"/>
  <p:notesSz cx="6858000" cy="9144000"/>
  <p:embeddedFontLst>
    <p:embeddedFont>
      <p:font typeface="#9Slide03 IcielNovecento sans E" panose="020B0604020202020204" charset="0"/>
      <p:bold r:id="rId29"/>
    </p:embeddedFont>
    <p:embeddedFont>
      <p:font typeface="#9Slide04 Maitree Medium" panose="020B0604020202020204" charset="-34"/>
      <p:regular r:id="rId30"/>
    </p:embeddedFont>
    <p:embeddedFont>
      <p:font typeface="#9Slide04 Maitree SemiBold" panose="020B0604020202020204" charset="-34"/>
      <p:bold r:id="rId31"/>
    </p:embeddedFont>
    <p:embeddedFont>
      <p:font typeface="#9Slide05 Braxton Regular" panose="020B0604020202020204" charset="0"/>
      <p:regular r:id="rId32"/>
    </p:embeddedFont>
    <p:embeddedFont>
      <p:font typeface="#9Slide05 Good Vibes Pro" panose="020B0604020202020204" charset="0"/>
      <p:regular r:id="rId33"/>
    </p:embeddedFont>
    <p:embeddedFont>
      <p:font typeface="#9Slide07 SVNGuerrilla" panose="00000500000000000000"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p:cViewPr varScale="1">
        <p:scale>
          <a:sx n="39" d="100"/>
          <a:sy n="39" d="100"/>
        </p:scale>
        <p:origin x="96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6A1FF-6DAF-4486-9EBA-C74F0BC9A1F8}"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E3F7A2F2-8816-408B-B41E-2710EEB8038F}">
      <dgm:prSet phldrT="[Text]" custT="1"/>
      <dgm:spPr/>
      <dgm:t>
        <a:bodyPr/>
        <a:lstStyle/>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sa pô </a:t>
          </a:r>
          <a:endParaRPr lang="en-US" sz="4400" b="1" dirty="0">
            <a:latin typeface="Times New Roman" panose="02020603050405020304" pitchFamily="18" charset="0"/>
            <a:cs typeface="Times New Roman" panose="02020603050405020304" pitchFamily="18" charset="0"/>
          </a:endParaRPr>
        </a:p>
      </dgm:t>
    </dgm:pt>
    <dgm:pt modelId="{CFB76EF3-8E9B-4045-9874-E46626026F9F}" type="parTrans" cxnId="{371201B2-F5DF-4F08-B214-5DCDA53A1329}">
      <dgm:prSet/>
      <dgm:spPr/>
      <dgm:t>
        <a:bodyPr/>
        <a:lstStyle/>
        <a:p>
          <a:endParaRPr lang="en-US" sz="1800">
            <a:latin typeface="Times New Roman" panose="02020603050405020304" pitchFamily="18" charset="0"/>
            <a:cs typeface="Times New Roman" panose="02020603050405020304" pitchFamily="18" charset="0"/>
          </a:endParaRPr>
        </a:p>
      </dgm:t>
    </dgm:pt>
    <dgm:pt modelId="{DEE04E3F-FAEC-498D-8B91-1B7AC63820EF}" type="sibTrans" cxnId="{371201B2-F5DF-4F08-B214-5DCDA53A1329}">
      <dgm:prSet/>
      <dgm:spPr/>
      <dgm:t>
        <a:bodyPr/>
        <a:lstStyle/>
        <a:p>
          <a:endParaRPr lang="en-US" sz="1800">
            <a:latin typeface="Times New Roman" panose="02020603050405020304" pitchFamily="18" charset="0"/>
            <a:cs typeface="Times New Roman" panose="02020603050405020304" pitchFamily="18" charset="0"/>
          </a:endParaRPr>
        </a:p>
      </dgm:t>
    </dgm:pt>
    <dgm:pt modelId="{F950EFA1-09A0-43F7-9BE8-444897D531E8}">
      <dgm:prSet phldrT="[Text]" custT="1"/>
      <dgm:spPr/>
      <dgm:t>
        <a:bodyPr/>
        <a:lstStyle/>
        <a:p>
          <a:pPr>
            <a:buClrTx/>
            <a:buSzTx/>
            <a:buFontTx/>
            <a:buNone/>
          </a:pPr>
          <a:r>
            <a:rPr kumimoji="0" lang="en-US" sz="4800" b="0"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chung về di tích Ăng-co.</a:t>
          </a:r>
          <a:endParaRPr lang="en-US" sz="4800" dirty="0">
            <a:latin typeface="Times New Roman" panose="02020603050405020304" pitchFamily="18" charset="0"/>
            <a:cs typeface="Times New Roman" panose="02020603050405020304" pitchFamily="18" charset="0"/>
          </a:endParaRPr>
        </a:p>
      </dgm:t>
    </dgm:pt>
    <dgm:pt modelId="{3699B44C-DB52-4BC7-A0E4-2130532B2EFE}" type="parTrans" cxnId="{F43D2B2A-E6CA-490A-B28C-319F8CF4317E}">
      <dgm:prSet/>
      <dgm:spPr/>
      <dgm:t>
        <a:bodyPr/>
        <a:lstStyle/>
        <a:p>
          <a:endParaRPr lang="en-US" sz="1800">
            <a:latin typeface="Times New Roman" panose="02020603050405020304" pitchFamily="18" charset="0"/>
            <a:cs typeface="Times New Roman" panose="02020603050405020304" pitchFamily="18" charset="0"/>
          </a:endParaRPr>
        </a:p>
      </dgm:t>
    </dgm:pt>
    <dgm:pt modelId="{85232C2A-AF1C-4411-B816-F0460AAC866B}" type="sibTrans" cxnId="{F43D2B2A-E6CA-490A-B28C-319F8CF4317E}">
      <dgm:prSet/>
      <dgm:spPr/>
      <dgm:t>
        <a:bodyPr/>
        <a:lstStyle/>
        <a:p>
          <a:endParaRPr lang="en-US" sz="1800">
            <a:latin typeface="Times New Roman" panose="02020603050405020304" pitchFamily="18" charset="0"/>
            <a:cs typeface="Times New Roman" panose="02020603050405020304" pitchFamily="18" charset="0"/>
          </a:endParaRPr>
        </a:p>
      </dgm:t>
    </dgm:pt>
    <dgm:pt modelId="{D8AE6631-461A-4437-828A-392A662ABB51}">
      <dgm:prSet phldrT="[Text]" custT="1"/>
      <dgm:spPr/>
      <dgm:t>
        <a:bodyPr/>
        <a:lstStyle/>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Thành phố bình yên</a:t>
          </a:r>
          <a:endParaRPr lang="en-US" sz="4400" b="1" i="0" dirty="0">
            <a:latin typeface="Times New Roman" panose="02020603050405020304" pitchFamily="18" charset="0"/>
            <a:cs typeface="Times New Roman" panose="02020603050405020304" pitchFamily="18" charset="0"/>
          </a:endParaRPr>
        </a:p>
      </dgm:t>
    </dgm:pt>
    <dgm:pt modelId="{70B97248-E9A2-405A-B868-B4AA129F4AC4}" type="parTrans" cxnId="{3A287C61-5B3B-4279-9370-2FFF5D569154}">
      <dgm:prSet/>
      <dgm:spPr/>
      <dgm:t>
        <a:bodyPr/>
        <a:lstStyle/>
        <a:p>
          <a:endParaRPr lang="en-US" sz="1800">
            <a:latin typeface="Times New Roman" panose="02020603050405020304" pitchFamily="18" charset="0"/>
            <a:cs typeface="Times New Roman" panose="02020603050405020304" pitchFamily="18" charset="0"/>
          </a:endParaRPr>
        </a:p>
      </dgm:t>
    </dgm:pt>
    <dgm:pt modelId="{4984AC6C-DBF0-4D81-B402-CB0B9A14E033}" type="sibTrans" cxnId="{3A287C61-5B3B-4279-9370-2FFF5D569154}">
      <dgm:prSet/>
      <dgm:spPr/>
      <dgm:t>
        <a:bodyPr/>
        <a:lstStyle/>
        <a:p>
          <a:endParaRPr lang="en-US" sz="1800">
            <a:latin typeface="Times New Roman" panose="02020603050405020304" pitchFamily="18" charset="0"/>
            <a:cs typeface="Times New Roman" panose="02020603050405020304" pitchFamily="18" charset="0"/>
          </a:endParaRPr>
        </a:p>
      </dgm:t>
    </dgm:pt>
    <dgm:pt modelId="{0DF3B3DD-CACB-49E1-8502-D81F34FD86A1}">
      <dgm:prSet phldrT="[Text]" custT="1"/>
      <dgm:spPr/>
      <dgm:t>
        <a:bodyPr/>
        <a:lstStyle/>
        <a:p>
          <a:pPr>
            <a:buClrTx/>
            <a:buSzTx/>
            <a:buFontTx/>
            <a:buNone/>
          </a:pPr>
          <a:r>
            <a:rPr kumimoji="0" lang="en-US" sz="4800" b="0"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về thành phố Xiêm Riệp, nơi có đền Ăng-co Vát và Ăng-co Thom.</a:t>
          </a:r>
          <a:endParaRPr lang="en-US" sz="4800" dirty="0">
            <a:latin typeface="Times New Roman" panose="02020603050405020304" pitchFamily="18" charset="0"/>
            <a:cs typeface="Times New Roman" panose="02020603050405020304" pitchFamily="18" charset="0"/>
          </a:endParaRPr>
        </a:p>
      </dgm:t>
    </dgm:pt>
    <dgm:pt modelId="{97DE263C-4C81-4C90-A430-1767AD5E605F}" type="parTrans" cxnId="{591AF7AD-1566-4E74-B066-06AB4A5D9861}">
      <dgm:prSet/>
      <dgm:spPr/>
      <dgm:t>
        <a:bodyPr/>
        <a:lstStyle/>
        <a:p>
          <a:endParaRPr lang="en-US" sz="1800">
            <a:latin typeface="Times New Roman" panose="02020603050405020304" pitchFamily="18" charset="0"/>
            <a:cs typeface="Times New Roman" panose="02020603050405020304" pitchFamily="18" charset="0"/>
          </a:endParaRPr>
        </a:p>
      </dgm:t>
    </dgm:pt>
    <dgm:pt modelId="{7C42EDA1-E325-4D03-ACD8-AE2E3B28F1F9}" type="sibTrans" cxnId="{591AF7AD-1566-4E74-B066-06AB4A5D9861}">
      <dgm:prSet/>
      <dgm:spPr/>
      <dgm:t>
        <a:bodyPr/>
        <a:lstStyle/>
        <a:p>
          <a:endParaRPr lang="en-US" sz="1800">
            <a:latin typeface="Times New Roman" panose="02020603050405020304" pitchFamily="18" charset="0"/>
            <a:cs typeface="Times New Roman" panose="02020603050405020304" pitchFamily="18" charset="0"/>
          </a:endParaRPr>
        </a:p>
      </dgm:t>
    </dgm:pt>
    <dgm:pt modelId="{AD7012B0-C331-4CD0-A6C0-D7C99B4EAEA8}">
      <dgm:prSet phldrT="[Text]" custT="1"/>
      <dgm:spPr/>
      <dgm:t>
        <a:bodyPr/>
        <a:lstStyle/>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Những ngôi đền </a:t>
          </a:r>
        </a:p>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cổ kính</a:t>
          </a:r>
          <a:endParaRPr lang="en-US" sz="4400" b="1" i="0" dirty="0">
            <a:latin typeface="Times New Roman" panose="02020603050405020304" pitchFamily="18" charset="0"/>
            <a:cs typeface="Times New Roman" panose="02020603050405020304" pitchFamily="18" charset="0"/>
          </a:endParaRPr>
        </a:p>
      </dgm:t>
    </dgm:pt>
    <dgm:pt modelId="{193B1F15-BB78-4A9E-B1C2-BE8A4C66922E}" type="parTrans" cxnId="{12262836-2FFB-4645-BDFF-13502A4E837F}">
      <dgm:prSet/>
      <dgm:spPr/>
      <dgm:t>
        <a:bodyPr/>
        <a:lstStyle/>
        <a:p>
          <a:endParaRPr lang="en-US" sz="1800">
            <a:latin typeface="Times New Roman" panose="02020603050405020304" pitchFamily="18" charset="0"/>
            <a:cs typeface="Times New Roman" panose="02020603050405020304" pitchFamily="18" charset="0"/>
          </a:endParaRPr>
        </a:p>
      </dgm:t>
    </dgm:pt>
    <dgm:pt modelId="{27F1EFBD-72CA-4D89-879C-E0EC887EB717}" type="sibTrans" cxnId="{12262836-2FFB-4645-BDFF-13502A4E837F}">
      <dgm:prSet/>
      <dgm:spPr/>
      <dgm:t>
        <a:bodyPr/>
        <a:lstStyle/>
        <a:p>
          <a:endParaRPr lang="en-US" sz="1800">
            <a:latin typeface="Times New Roman" panose="02020603050405020304" pitchFamily="18" charset="0"/>
            <a:cs typeface="Times New Roman" panose="02020603050405020304" pitchFamily="18" charset="0"/>
          </a:endParaRPr>
        </a:p>
      </dgm:t>
    </dgm:pt>
    <dgm:pt modelId="{01C1C507-28BD-42C4-9DA3-3C22157450A5}">
      <dgm:prSet phldrT="[Text]" custT="1"/>
      <dgm:spPr/>
      <dgm:t>
        <a:bodyPr/>
        <a:lstStyle/>
        <a:p>
          <a:pPr>
            <a:buClrTx/>
            <a:buSzTx/>
            <a:buFontTx/>
            <a:buNone/>
          </a:pPr>
          <a:r>
            <a:rPr kumimoji="0" lang="en-US" sz="4800" b="0"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Đi sâu giới thiệu về đền tháp Ăng-co – đặc điểm kiến trúc và giá trị của di sản.</a:t>
          </a:r>
          <a:endParaRPr lang="en-US" sz="4800" dirty="0">
            <a:latin typeface="Times New Roman" panose="02020603050405020304" pitchFamily="18" charset="0"/>
            <a:cs typeface="Times New Roman" panose="02020603050405020304" pitchFamily="18" charset="0"/>
          </a:endParaRPr>
        </a:p>
      </dgm:t>
    </dgm:pt>
    <dgm:pt modelId="{0AB6A63D-475C-4686-9956-1AA9453A9808}" type="parTrans" cxnId="{D9A1DB59-26A0-475C-8AB4-AEF87130E8AC}">
      <dgm:prSet/>
      <dgm:spPr/>
      <dgm:t>
        <a:bodyPr/>
        <a:lstStyle/>
        <a:p>
          <a:endParaRPr lang="en-US" sz="1800">
            <a:latin typeface="Times New Roman" panose="02020603050405020304" pitchFamily="18" charset="0"/>
            <a:cs typeface="Times New Roman" panose="02020603050405020304" pitchFamily="18" charset="0"/>
          </a:endParaRPr>
        </a:p>
      </dgm:t>
    </dgm:pt>
    <dgm:pt modelId="{3159BEB0-7CE4-4B94-BCF0-FA8C5BB36931}" type="sibTrans" cxnId="{D9A1DB59-26A0-475C-8AB4-AEF87130E8AC}">
      <dgm:prSet/>
      <dgm:spPr/>
      <dgm:t>
        <a:bodyPr/>
        <a:lstStyle/>
        <a:p>
          <a:endParaRPr lang="en-US" sz="1800">
            <a:latin typeface="Times New Roman" panose="02020603050405020304" pitchFamily="18" charset="0"/>
            <a:cs typeface="Times New Roman" panose="02020603050405020304" pitchFamily="18" charset="0"/>
          </a:endParaRPr>
        </a:p>
      </dgm:t>
    </dgm:pt>
    <dgm:pt modelId="{2D39E560-E4B8-44C9-9A11-57827065B2C3}" type="pres">
      <dgm:prSet presAssocID="{F0D6A1FF-6DAF-4486-9EBA-C74F0BC9A1F8}" presName="Name0" presStyleCnt="0">
        <dgm:presLayoutVars>
          <dgm:dir/>
          <dgm:animLvl val="lvl"/>
          <dgm:resizeHandles val="exact"/>
        </dgm:presLayoutVars>
      </dgm:prSet>
      <dgm:spPr/>
    </dgm:pt>
    <dgm:pt modelId="{FF7C8477-172A-447E-B78E-F32533504C62}" type="pres">
      <dgm:prSet presAssocID="{E3F7A2F2-8816-408B-B41E-2710EEB8038F}" presName="linNode" presStyleCnt="0"/>
      <dgm:spPr/>
    </dgm:pt>
    <dgm:pt modelId="{6F5E59E0-A406-4CEF-B20D-85CE6024B7B9}" type="pres">
      <dgm:prSet presAssocID="{E3F7A2F2-8816-408B-B41E-2710EEB8038F}" presName="parentText" presStyleLbl="node1" presStyleIdx="0" presStyleCnt="3">
        <dgm:presLayoutVars>
          <dgm:chMax val="1"/>
          <dgm:bulletEnabled val="1"/>
        </dgm:presLayoutVars>
      </dgm:prSet>
      <dgm:spPr/>
    </dgm:pt>
    <dgm:pt modelId="{78FBC316-10FD-4090-8F4B-1F4297F904B8}" type="pres">
      <dgm:prSet presAssocID="{E3F7A2F2-8816-408B-B41E-2710EEB8038F}" presName="descendantText" presStyleLbl="alignAccFollowNode1" presStyleIdx="0" presStyleCnt="3">
        <dgm:presLayoutVars>
          <dgm:bulletEnabled val="1"/>
        </dgm:presLayoutVars>
      </dgm:prSet>
      <dgm:spPr/>
    </dgm:pt>
    <dgm:pt modelId="{6702CE25-0F7B-4F33-96AA-4FDCDAD3A9E4}" type="pres">
      <dgm:prSet presAssocID="{DEE04E3F-FAEC-498D-8B91-1B7AC63820EF}" presName="sp" presStyleCnt="0"/>
      <dgm:spPr/>
    </dgm:pt>
    <dgm:pt modelId="{1E4B15A2-5A07-4469-B3AD-51FCEFCA6441}" type="pres">
      <dgm:prSet presAssocID="{D8AE6631-461A-4437-828A-392A662ABB51}" presName="linNode" presStyleCnt="0"/>
      <dgm:spPr/>
    </dgm:pt>
    <dgm:pt modelId="{6E7D6967-EB97-4C28-893A-949584E24E0F}" type="pres">
      <dgm:prSet presAssocID="{D8AE6631-461A-4437-828A-392A662ABB51}" presName="parentText" presStyleLbl="node1" presStyleIdx="1" presStyleCnt="3">
        <dgm:presLayoutVars>
          <dgm:chMax val="1"/>
          <dgm:bulletEnabled val="1"/>
        </dgm:presLayoutVars>
      </dgm:prSet>
      <dgm:spPr/>
    </dgm:pt>
    <dgm:pt modelId="{2B46AE03-DC5B-413D-A322-E0EB1A95B2AB}" type="pres">
      <dgm:prSet presAssocID="{D8AE6631-461A-4437-828A-392A662ABB51}" presName="descendantText" presStyleLbl="alignAccFollowNode1" presStyleIdx="1" presStyleCnt="3">
        <dgm:presLayoutVars>
          <dgm:bulletEnabled val="1"/>
        </dgm:presLayoutVars>
      </dgm:prSet>
      <dgm:spPr/>
    </dgm:pt>
    <dgm:pt modelId="{FA9910BB-827D-4063-A9BD-912B975ACFFB}" type="pres">
      <dgm:prSet presAssocID="{4984AC6C-DBF0-4D81-B402-CB0B9A14E033}" presName="sp" presStyleCnt="0"/>
      <dgm:spPr/>
    </dgm:pt>
    <dgm:pt modelId="{57DD92F9-8DC0-4FDB-92CE-F38F61FA9491}" type="pres">
      <dgm:prSet presAssocID="{AD7012B0-C331-4CD0-A6C0-D7C99B4EAEA8}" presName="linNode" presStyleCnt="0"/>
      <dgm:spPr/>
    </dgm:pt>
    <dgm:pt modelId="{A107C98D-A263-4251-B1BE-B1091D6F422F}" type="pres">
      <dgm:prSet presAssocID="{AD7012B0-C331-4CD0-A6C0-D7C99B4EAEA8}" presName="parentText" presStyleLbl="node1" presStyleIdx="2" presStyleCnt="3">
        <dgm:presLayoutVars>
          <dgm:chMax val="1"/>
          <dgm:bulletEnabled val="1"/>
        </dgm:presLayoutVars>
      </dgm:prSet>
      <dgm:spPr/>
    </dgm:pt>
    <dgm:pt modelId="{0B735433-33F6-497C-8ED7-6B4C030E9D23}" type="pres">
      <dgm:prSet presAssocID="{AD7012B0-C331-4CD0-A6C0-D7C99B4EAEA8}" presName="descendantText" presStyleLbl="alignAccFollowNode1" presStyleIdx="2" presStyleCnt="3">
        <dgm:presLayoutVars>
          <dgm:bulletEnabled val="1"/>
        </dgm:presLayoutVars>
      </dgm:prSet>
      <dgm:spPr/>
    </dgm:pt>
  </dgm:ptLst>
  <dgm:cxnLst>
    <dgm:cxn modelId="{DF2FC404-97F4-4D58-85F4-D567AA1F60F1}" type="presOf" srcId="{AD7012B0-C331-4CD0-A6C0-D7C99B4EAEA8}" destId="{A107C98D-A263-4251-B1BE-B1091D6F422F}" srcOrd="0" destOrd="0" presId="urn:microsoft.com/office/officeart/2005/8/layout/vList5"/>
    <dgm:cxn modelId="{2C917D1D-B8D5-4571-B7F6-768C097184FD}" type="presOf" srcId="{E3F7A2F2-8816-408B-B41E-2710EEB8038F}" destId="{6F5E59E0-A406-4CEF-B20D-85CE6024B7B9}" srcOrd="0" destOrd="0" presId="urn:microsoft.com/office/officeart/2005/8/layout/vList5"/>
    <dgm:cxn modelId="{C80DBC1D-E4A3-4356-B154-516BEDF0107F}" type="presOf" srcId="{0DF3B3DD-CACB-49E1-8502-D81F34FD86A1}" destId="{2B46AE03-DC5B-413D-A322-E0EB1A95B2AB}" srcOrd="0" destOrd="0" presId="urn:microsoft.com/office/officeart/2005/8/layout/vList5"/>
    <dgm:cxn modelId="{F43D2B2A-E6CA-490A-B28C-319F8CF4317E}" srcId="{E3F7A2F2-8816-408B-B41E-2710EEB8038F}" destId="{F950EFA1-09A0-43F7-9BE8-444897D531E8}" srcOrd="0" destOrd="0" parTransId="{3699B44C-DB52-4BC7-A0E4-2130532B2EFE}" sibTransId="{85232C2A-AF1C-4411-B816-F0460AAC866B}"/>
    <dgm:cxn modelId="{12262836-2FFB-4645-BDFF-13502A4E837F}" srcId="{F0D6A1FF-6DAF-4486-9EBA-C74F0BC9A1F8}" destId="{AD7012B0-C331-4CD0-A6C0-D7C99B4EAEA8}" srcOrd="2" destOrd="0" parTransId="{193B1F15-BB78-4A9E-B1C2-BE8A4C66922E}" sibTransId="{27F1EFBD-72CA-4D89-879C-E0EC887EB717}"/>
    <dgm:cxn modelId="{3A287C61-5B3B-4279-9370-2FFF5D569154}" srcId="{F0D6A1FF-6DAF-4486-9EBA-C74F0BC9A1F8}" destId="{D8AE6631-461A-4437-828A-392A662ABB51}" srcOrd="1" destOrd="0" parTransId="{70B97248-E9A2-405A-B868-B4AA129F4AC4}" sibTransId="{4984AC6C-DBF0-4D81-B402-CB0B9A14E033}"/>
    <dgm:cxn modelId="{D9A1DB59-26A0-475C-8AB4-AEF87130E8AC}" srcId="{AD7012B0-C331-4CD0-A6C0-D7C99B4EAEA8}" destId="{01C1C507-28BD-42C4-9DA3-3C22157450A5}" srcOrd="0" destOrd="0" parTransId="{0AB6A63D-475C-4686-9956-1AA9453A9808}" sibTransId="{3159BEB0-7CE4-4B94-BCF0-FA8C5BB36931}"/>
    <dgm:cxn modelId="{3E614F98-0400-49F1-ABC6-53E0141AFAA3}" type="presOf" srcId="{D8AE6631-461A-4437-828A-392A662ABB51}" destId="{6E7D6967-EB97-4C28-893A-949584E24E0F}" srcOrd="0" destOrd="0" presId="urn:microsoft.com/office/officeart/2005/8/layout/vList5"/>
    <dgm:cxn modelId="{591AF7AD-1566-4E74-B066-06AB4A5D9861}" srcId="{D8AE6631-461A-4437-828A-392A662ABB51}" destId="{0DF3B3DD-CACB-49E1-8502-D81F34FD86A1}" srcOrd="0" destOrd="0" parTransId="{97DE263C-4C81-4C90-A430-1767AD5E605F}" sibTransId="{7C42EDA1-E325-4D03-ACD8-AE2E3B28F1F9}"/>
    <dgm:cxn modelId="{371201B2-F5DF-4F08-B214-5DCDA53A1329}" srcId="{F0D6A1FF-6DAF-4486-9EBA-C74F0BC9A1F8}" destId="{E3F7A2F2-8816-408B-B41E-2710EEB8038F}" srcOrd="0" destOrd="0" parTransId="{CFB76EF3-8E9B-4045-9874-E46626026F9F}" sibTransId="{DEE04E3F-FAEC-498D-8B91-1B7AC63820EF}"/>
    <dgm:cxn modelId="{B07747B3-0CF5-4F70-96A2-FE15D2E94905}" type="presOf" srcId="{F950EFA1-09A0-43F7-9BE8-444897D531E8}" destId="{78FBC316-10FD-4090-8F4B-1F4297F904B8}" srcOrd="0" destOrd="0" presId="urn:microsoft.com/office/officeart/2005/8/layout/vList5"/>
    <dgm:cxn modelId="{C01BCCB4-E498-4245-9345-C48C086EBB1E}" type="presOf" srcId="{F0D6A1FF-6DAF-4486-9EBA-C74F0BC9A1F8}" destId="{2D39E560-E4B8-44C9-9A11-57827065B2C3}" srcOrd="0" destOrd="0" presId="urn:microsoft.com/office/officeart/2005/8/layout/vList5"/>
    <dgm:cxn modelId="{654851C6-B9F4-4702-A99C-F20148AD8FED}" type="presOf" srcId="{01C1C507-28BD-42C4-9DA3-3C22157450A5}" destId="{0B735433-33F6-497C-8ED7-6B4C030E9D23}" srcOrd="0" destOrd="0" presId="urn:microsoft.com/office/officeart/2005/8/layout/vList5"/>
    <dgm:cxn modelId="{B7006AE7-7126-429E-A81F-B52D5B66C9BA}" type="presParOf" srcId="{2D39E560-E4B8-44C9-9A11-57827065B2C3}" destId="{FF7C8477-172A-447E-B78E-F32533504C62}" srcOrd="0" destOrd="0" presId="urn:microsoft.com/office/officeart/2005/8/layout/vList5"/>
    <dgm:cxn modelId="{40033483-5ADF-404E-956E-41FB84D41E69}" type="presParOf" srcId="{FF7C8477-172A-447E-B78E-F32533504C62}" destId="{6F5E59E0-A406-4CEF-B20D-85CE6024B7B9}" srcOrd="0" destOrd="0" presId="urn:microsoft.com/office/officeart/2005/8/layout/vList5"/>
    <dgm:cxn modelId="{F5C8CFBF-C76E-4190-A9D8-E66466A91FDD}" type="presParOf" srcId="{FF7C8477-172A-447E-B78E-F32533504C62}" destId="{78FBC316-10FD-4090-8F4B-1F4297F904B8}" srcOrd="1" destOrd="0" presId="urn:microsoft.com/office/officeart/2005/8/layout/vList5"/>
    <dgm:cxn modelId="{5956205E-1DBD-46EF-A392-E68C1695F508}" type="presParOf" srcId="{2D39E560-E4B8-44C9-9A11-57827065B2C3}" destId="{6702CE25-0F7B-4F33-96AA-4FDCDAD3A9E4}" srcOrd="1" destOrd="0" presId="urn:microsoft.com/office/officeart/2005/8/layout/vList5"/>
    <dgm:cxn modelId="{AC0A625D-24E1-47D8-883F-C46948E331A3}" type="presParOf" srcId="{2D39E560-E4B8-44C9-9A11-57827065B2C3}" destId="{1E4B15A2-5A07-4469-B3AD-51FCEFCA6441}" srcOrd="2" destOrd="0" presId="urn:microsoft.com/office/officeart/2005/8/layout/vList5"/>
    <dgm:cxn modelId="{3CDABA72-B6C2-4122-A365-A2AA1C80F0DD}" type="presParOf" srcId="{1E4B15A2-5A07-4469-B3AD-51FCEFCA6441}" destId="{6E7D6967-EB97-4C28-893A-949584E24E0F}" srcOrd="0" destOrd="0" presId="urn:microsoft.com/office/officeart/2005/8/layout/vList5"/>
    <dgm:cxn modelId="{94456B43-B15A-455B-BF8D-B01677D45D71}" type="presParOf" srcId="{1E4B15A2-5A07-4469-B3AD-51FCEFCA6441}" destId="{2B46AE03-DC5B-413D-A322-E0EB1A95B2AB}" srcOrd="1" destOrd="0" presId="urn:microsoft.com/office/officeart/2005/8/layout/vList5"/>
    <dgm:cxn modelId="{A4C32BE6-934D-4D2E-AFD4-FBDCDD5860F4}" type="presParOf" srcId="{2D39E560-E4B8-44C9-9A11-57827065B2C3}" destId="{FA9910BB-827D-4063-A9BD-912B975ACFFB}" srcOrd="3" destOrd="0" presId="urn:microsoft.com/office/officeart/2005/8/layout/vList5"/>
    <dgm:cxn modelId="{1ECD7ACD-0597-4DA5-A27F-8F1E52596A39}" type="presParOf" srcId="{2D39E560-E4B8-44C9-9A11-57827065B2C3}" destId="{57DD92F9-8DC0-4FDB-92CE-F38F61FA9491}" srcOrd="4" destOrd="0" presId="urn:microsoft.com/office/officeart/2005/8/layout/vList5"/>
    <dgm:cxn modelId="{7DE140F7-9BD2-48C1-A431-F6F037B6591E}" type="presParOf" srcId="{57DD92F9-8DC0-4FDB-92CE-F38F61FA9491}" destId="{A107C98D-A263-4251-B1BE-B1091D6F422F}" srcOrd="0" destOrd="0" presId="urn:microsoft.com/office/officeart/2005/8/layout/vList5"/>
    <dgm:cxn modelId="{CBF9AE65-00D1-4A33-AA22-D9F64A28569C}" type="presParOf" srcId="{57DD92F9-8DC0-4FDB-92CE-F38F61FA9491}" destId="{0B735433-33F6-497C-8ED7-6B4C030E9D23}"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BC316-10FD-4090-8F4B-1F4297F904B8}">
      <dsp:nvSpPr>
        <dsp:cNvPr id="0" name=""/>
        <dsp:cNvSpPr/>
      </dsp:nvSpPr>
      <dsp:spPr>
        <a:xfrm rot="5400000">
          <a:off x="10161364" y="-4048732"/>
          <a:ext cx="1872028" cy="1044459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lrTx/>
            <a:buSzTx/>
            <a:buFontTx/>
            <a:buNone/>
          </a:pPr>
          <a:r>
            <a:rPr kumimoji="0" lang="en-US" sz="4800" b="0"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chung về di tích Ăng-co.</a:t>
          </a:r>
          <a:endParaRPr lang="en-US" sz="4800" kern="1200" dirty="0">
            <a:latin typeface="Times New Roman" panose="02020603050405020304" pitchFamily="18" charset="0"/>
            <a:cs typeface="Times New Roman" panose="02020603050405020304" pitchFamily="18" charset="0"/>
          </a:endParaRPr>
        </a:p>
      </dsp:txBody>
      <dsp:txXfrm rot="-5400000">
        <a:off x="5875083" y="328934"/>
        <a:ext cx="10353207" cy="1689258"/>
      </dsp:txXfrm>
    </dsp:sp>
    <dsp:sp modelId="{6F5E59E0-A406-4CEF-B20D-85CE6024B7B9}">
      <dsp:nvSpPr>
        <dsp:cNvPr id="0" name=""/>
        <dsp:cNvSpPr/>
      </dsp:nvSpPr>
      <dsp:spPr>
        <a:xfrm>
          <a:off x="0" y="3545"/>
          <a:ext cx="5875083" cy="234003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sa pô </a:t>
          </a:r>
          <a:endParaRPr lang="en-US" sz="4400" b="1" kern="1200" dirty="0">
            <a:latin typeface="Times New Roman" panose="02020603050405020304" pitchFamily="18" charset="0"/>
            <a:cs typeface="Times New Roman" panose="02020603050405020304" pitchFamily="18" charset="0"/>
          </a:endParaRPr>
        </a:p>
      </dsp:txBody>
      <dsp:txXfrm>
        <a:off x="114231" y="117776"/>
        <a:ext cx="5646621" cy="2111573"/>
      </dsp:txXfrm>
    </dsp:sp>
    <dsp:sp modelId="{2B46AE03-DC5B-413D-A322-E0EB1A95B2AB}">
      <dsp:nvSpPr>
        <dsp:cNvPr id="0" name=""/>
        <dsp:cNvSpPr/>
      </dsp:nvSpPr>
      <dsp:spPr>
        <a:xfrm rot="5400000">
          <a:off x="10161364" y="-1591695"/>
          <a:ext cx="1872028" cy="10444592"/>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lrTx/>
            <a:buSzTx/>
            <a:buFontTx/>
            <a:buNone/>
          </a:pPr>
          <a:r>
            <a:rPr kumimoji="0" lang="en-US" sz="4800" b="0"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về thành phố Xiêm Riệp, nơi có đền Ăng-co Vát và Ăng-co Thom.</a:t>
          </a:r>
          <a:endParaRPr lang="en-US" sz="4800" kern="1200" dirty="0">
            <a:latin typeface="Times New Roman" panose="02020603050405020304" pitchFamily="18" charset="0"/>
            <a:cs typeface="Times New Roman" panose="02020603050405020304" pitchFamily="18" charset="0"/>
          </a:endParaRPr>
        </a:p>
      </dsp:txBody>
      <dsp:txXfrm rot="-5400000">
        <a:off x="5875083" y="2785971"/>
        <a:ext cx="10353207" cy="1689258"/>
      </dsp:txXfrm>
    </dsp:sp>
    <dsp:sp modelId="{6E7D6967-EB97-4C28-893A-949584E24E0F}">
      <dsp:nvSpPr>
        <dsp:cNvPr id="0" name=""/>
        <dsp:cNvSpPr/>
      </dsp:nvSpPr>
      <dsp:spPr>
        <a:xfrm>
          <a:off x="0" y="2460582"/>
          <a:ext cx="5875083" cy="234003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Thành phố bình yên</a:t>
          </a:r>
          <a:endParaRPr lang="en-US" sz="4400" b="1" i="0" kern="1200" dirty="0">
            <a:latin typeface="Times New Roman" panose="02020603050405020304" pitchFamily="18" charset="0"/>
            <a:cs typeface="Times New Roman" panose="02020603050405020304" pitchFamily="18" charset="0"/>
          </a:endParaRPr>
        </a:p>
      </dsp:txBody>
      <dsp:txXfrm>
        <a:off x="114231" y="2574813"/>
        <a:ext cx="5646621" cy="2111573"/>
      </dsp:txXfrm>
    </dsp:sp>
    <dsp:sp modelId="{0B735433-33F6-497C-8ED7-6B4C030E9D23}">
      <dsp:nvSpPr>
        <dsp:cNvPr id="0" name=""/>
        <dsp:cNvSpPr/>
      </dsp:nvSpPr>
      <dsp:spPr>
        <a:xfrm rot="5400000">
          <a:off x="10161364" y="865341"/>
          <a:ext cx="1872028" cy="10444592"/>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lrTx/>
            <a:buSzTx/>
            <a:buFontTx/>
            <a:buNone/>
          </a:pPr>
          <a:r>
            <a:rPr kumimoji="0" lang="en-US" sz="4800" b="0"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Đi sâu giới thiệu về đền tháp Ăng-co – đặc điểm kiến trúc và giá trị của di sản.</a:t>
          </a:r>
          <a:endParaRPr lang="en-US" sz="4800" kern="1200" dirty="0">
            <a:latin typeface="Times New Roman" panose="02020603050405020304" pitchFamily="18" charset="0"/>
            <a:cs typeface="Times New Roman" panose="02020603050405020304" pitchFamily="18" charset="0"/>
          </a:endParaRPr>
        </a:p>
      </dsp:txBody>
      <dsp:txXfrm rot="-5400000">
        <a:off x="5875083" y="5243008"/>
        <a:ext cx="10353207" cy="1689258"/>
      </dsp:txXfrm>
    </dsp:sp>
    <dsp:sp modelId="{A107C98D-A263-4251-B1BE-B1091D6F422F}">
      <dsp:nvSpPr>
        <dsp:cNvPr id="0" name=""/>
        <dsp:cNvSpPr/>
      </dsp:nvSpPr>
      <dsp:spPr>
        <a:xfrm>
          <a:off x="0" y="4917620"/>
          <a:ext cx="5875083" cy="234003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Những ngôi đền </a:t>
          </a:r>
        </a:p>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cổ kính</a:t>
          </a:r>
          <a:endParaRPr lang="en-US" sz="4400" b="1" i="0" kern="1200" dirty="0">
            <a:latin typeface="Times New Roman" panose="02020603050405020304" pitchFamily="18" charset="0"/>
            <a:cs typeface="Times New Roman" panose="02020603050405020304" pitchFamily="18" charset="0"/>
          </a:endParaRPr>
        </a:p>
      </dsp:txBody>
      <dsp:txXfrm>
        <a:off x="114231" y="5031851"/>
        <a:ext cx="5646621" cy="21115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Trên thế giới có rất nhiều địa danh nổi tiếng được công nhận là Di sản văn hóa của nhân loại bởi ở đó chứa đứng không chỉ lịch sử, văn hóa mà còn là biểu tượng, là niềm tự hòa của cả một quốc gia, dân tộc. Trong bài học hôm nay, chúng ta sẽ cùng tìm hiểu văn bản </a:t>
            </a:r>
            <a:r>
              <a:rPr lang="vi-VN" sz="1200" b="1" i="1" kern="1200" dirty="0">
                <a:solidFill>
                  <a:schemeClr val="tx1"/>
                </a:solidFill>
                <a:effectLst/>
                <a:latin typeface="+mn-lt"/>
                <a:ea typeface="+mn-ea"/>
                <a:cs typeface="+mn-cs"/>
              </a:rPr>
              <a:t>Đền tháp ngủ yên </a:t>
            </a:r>
            <a:r>
              <a:rPr lang="vi-VN" sz="1200" b="0" i="1" kern="1200" dirty="0">
                <a:solidFill>
                  <a:schemeClr val="tx1"/>
                </a:solidFill>
                <a:effectLst/>
                <a:latin typeface="+mn-lt"/>
                <a:ea typeface="+mn-ea"/>
                <a:cs typeface="+mn-cs"/>
              </a:rPr>
              <a:t>để có thêm thông tin, kiến thức về một </a:t>
            </a:r>
            <a:r>
              <a:rPr lang="vi-VN" sz="1200" b="0" i="1" u="none" strike="noStrike" kern="1200" dirty="0">
                <a:solidFill>
                  <a:schemeClr val="tx1"/>
                </a:solidFill>
                <a:effectLst/>
                <a:latin typeface="+mn-lt"/>
                <a:ea typeface="+mn-ea"/>
                <a:cs typeface="+mn-cs"/>
              </a:rPr>
              <a:t>di tích tôn giáo</a:t>
            </a:r>
            <a:r>
              <a:rPr lang="en-US" sz="1200" b="0" i="1" u="none" strike="noStrike" kern="1200" baseline="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lớn nhất thế giới - Angkor Wat ở phía Tây Bắc Campuchia nhé!</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593229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Em hiểu như thế nào về nhan đề </a:t>
            </a:r>
            <a:r>
              <a:rPr lang="vi-VN" sz="1200" b="0" i="1" kern="1200" dirty="0">
                <a:solidFill>
                  <a:schemeClr val="tx1"/>
                </a:solidFill>
                <a:effectLst/>
                <a:latin typeface="+mn-lt"/>
                <a:ea typeface="+mn-ea"/>
                <a:cs typeface="+mn-cs"/>
              </a:rPr>
              <a:t>Đền tháp vẫn ngủ yên</a:t>
            </a:r>
            <a:r>
              <a:rPr lang="vi-VN" sz="1200" b="0" i="0" kern="1200" dirty="0">
                <a:solidFill>
                  <a:schemeClr val="tx1"/>
                </a:solidFill>
                <a:effectLst/>
                <a:latin typeface="+mn-lt"/>
                <a:ea typeface="+mn-ea"/>
                <a:cs typeface="+mn-cs"/>
              </a:rPr>
              <a:t>? Nhan đề này có gì khác so với nhan đề các văn bản đọc hiểu trong Bài 8?</a:t>
            </a:r>
            <a:endParaRPr lang="en-US" sz="1200" b="0" i="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a:t>Đền</a:t>
            </a:r>
            <a:r>
              <a:rPr lang="en-US" dirty="0"/>
              <a:t> </a:t>
            </a:r>
            <a:r>
              <a:rPr lang="en-US" dirty="0" err="1"/>
              <a:t>tháp</a:t>
            </a:r>
            <a:r>
              <a:rPr lang="en-US" baseline="0" dirty="0"/>
              <a:t> </a:t>
            </a:r>
            <a:r>
              <a:rPr lang="en-US" baseline="0" dirty="0" err="1"/>
              <a:t>ngủ</a:t>
            </a:r>
            <a:r>
              <a:rPr lang="en-US" baseline="0" dirty="0"/>
              <a:t> </a:t>
            </a:r>
            <a:r>
              <a:rPr lang="en-US" baseline="0" dirty="0" err="1"/>
              <a:t>yên</a:t>
            </a:r>
            <a:r>
              <a:rPr lang="en-US" baseline="0" dirty="0"/>
              <a:t> </a:t>
            </a:r>
            <a:r>
              <a:rPr lang="en-US" baseline="0" dirty="0" err="1"/>
              <a:t>như</a:t>
            </a:r>
            <a:r>
              <a:rPr lang="en-US" baseline="0" dirty="0"/>
              <a:t> </a:t>
            </a:r>
            <a:r>
              <a:rPr lang="en-US" baseline="0" dirty="0" err="1"/>
              <a:t>một</a:t>
            </a:r>
            <a:r>
              <a:rPr lang="en-US" baseline="0" dirty="0"/>
              <a:t> con </a:t>
            </a:r>
            <a:r>
              <a:rPr lang="en-US" baseline="0" dirty="0" err="1"/>
              <a:t>người</a:t>
            </a:r>
            <a:r>
              <a:rPr lang="en-US" baseline="0" dirty="0"/>
              <a:t> </a:t>
            </a:r>
            <a:r>
              <a:rPr lang="en-US" baseline="0" dirty="0" err="1"/>
              <a:t>đang</a:t>
            </a:r>
            <a:r>
              <a:rPr lang="en-US" baseline="0" dirty="0"/>
              <a:t> </a:t>
            </a:r>
            <a:r>
              <a:rPr lang="en-US" baseline="0" dirty="0" err="1"/>
              <a:t>ngủ</a:t>
            </a:r>
            <a:r>
              <a:rPr lang="en-US" baseline="0" dirty="0"/>
              <a:t>, </a:t>
            </a:r>
            <a:r>
              <a:rPr lang="en-US" baseline="0" dirty="0" err="1"/>
              <a:t>ôm</a:t>
            </a:r>
            <a:r>
              <a:rPr lang="en-US" baseline="0" dirty="0"/>
              <a:t> </a:t>
            </a:r>
            <a:r>
              <a:rPr lang="en-US" baseline="0" dirty="0" err="1"/>
              <a:t>trọn</a:t>
            </a:r>
            <a:r>
              <a:rPr lang="en-US" baseline="0" dirty="0"/>
              <a:t> </a:t>
            </a:r>
            <a:r>
              <a:rPr lang="en-US" baseline="0" dirty="0" err="1"/>
              <a:t>trong</a:t>
            </a:r>
            <a:r>
              <a:rPr lang="en-US" baseline="0" dirty="0"/>
              <a:t> </a:t>
            </a:r>
            <a:r>
              <a:rPr lang="en-US" baseline="0" dirty="0" err="1"/>
              <a:t>nó</a:t>
            </a:r>
            <a:r>
              <a:rPr lang="en-US" baseline="0" dirty="0"/>
              <a:t> </a:t>
            </a:r>
            <a:r>
              <a:rPr lang="en-US" baseline="0" dirty="0" err="1"/>
              <a:t>muôn</a:t>
            </a:r>
            <a:r>
              <a:rPr lang="en-US" baseline="0" dirty="0"/>
              <a:t> </a:t>
            </a:r>
            <a:r>
              <a:rPr lang="en-US" baseline="0" dirty="0" err="1"/>
              <a:t>vàn</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và</a:t>
            </a:r>
            <a:r>
              <a:rPr lang="en-US" baseline="0" dirty="0"/>
              <a:t> </a:t>
            </a:r>
            <a:r>
              <a:rPr lang="en-US" baseline="0" dirty="0" err="1"/>
              <a:t>sống</a:t>
            </a:r>
            <a:r>
              <a:rPr lang="en-US" baseline="0" dirty="0"/>
              <a:t> </a:t>
            </a:r>
            <a:r>
              <a:rPr lang="en-US" baseline="0" dirty="0" err="1"/>
              <a:t>động</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204" normalizeH="0" baseline="0" noProof="0" dirty="0">
              <a:ln>
                <a:noFill/>
              </a:ln>
              <a:solidFill>
                <a:srgbClr val="356F88"/>
              </a:solidFill>
              <a:effectLst/>
              <a:uLnTx/>
              <a:uFillTx/>
              <a:latin typeface="Times New Roman" panose="02020603050405020304" pitchFamily="18" charset="0"/>
              <a:cs typeface="Times New Roman" panose="02020603050405020304" pitchFamily="18" charset="0"/>
              <a:sym typeface="ITC Avant Garde Gothic Bold"/>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07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155306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Em hiểu như thế nào về nhan đề </a:t>
            </a:r>
            <a:r>
              <a:rPr lang="vi-VN" sz="1200" b="0" i="1" kern="1200" dirty="0">
                <a:solidFill>
                  <a:schemeClr val="tx1"/>
                </a:solidFill>
                <a:effectLst/>
                <a:latin typeface="+mn-lt"/>
                <a:ea typeface="+mn-ea"/>
                <a:cs typeface="+mn-cs"/>
              </a:rPr>
              <a:t>Đền tháp vẫn ngủ yên</a:t>
            </a:r>
            <a:r>
              <a:rPr lang="vi-VN" sz="1200" b="0" i="0" kern="1200" dirty="0">
                <a:solidFill>
                  <a:schemeClr val="tx1"/>
                </a:solidFill>
                <a:effectLst/>
                <a:latin typeface="+mn-lt"/>
                <a:ea typeface="+mn-ea"/>
                <a:cs typeface="+mn-cs"/>
              </a:rPr>
              <a:t>? Nhan đề này có gì khác so với nhan đề các văn bản đọc hiểu trong Bài 8?</a:t>
            </a:r>
            <a:endParaRPr lang="en-US" sz="1200" b="0" i="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a:t>Đền</a:t>
            </a:r>
            <a:r>
              <a:rPr lang="en-US" dirty="0"/>
              <a:t> </a:t>
            </a:r>
            <a:r>
              <a:rPr lang="en-US" dirty="0" err="1"/>
              <a:t>tháp</a:t>
            </a:r>
            <a:r>
              <a:rPr lang="en-US" baseline="0" dirty="0"/>
              <a:t> </a:t>
            </a:r>
            <a:r>
              <a:rPr lang="en-US" baseline="0" dirty="0" err="1"/>
              <a:t>ngủ</a:t>
            </a:r>
            <a:r>
              <a:rPr lang="en-US" baseline="0" dirty="0"/>
              <a:t> </a:t>
            </a:r>
            <a:r>
              <a:rPr lang="en-US" baseline="0" dirty="0" err="1"/>
              <a:t>yên</a:t>
            </a:r>
            <a:r>
              <a:rPr lang="en-US" baseline="0" dirty="0"/>
              <a:t> </a:t>
            </a:r>
            <a:r>
              <a:rPr lang="en-US" baseline="0" dirty="0" err="1"/>
              <a:t>như</a:t>
            </a:r>
            <a:r>
              <a:rPr lang="en-US" baseline="0" dirty="0"/>
              <a:t> </a:t>
            </a:r>
            <a:r>
              <a:rPr lang="en-US" baseline="0" dirty="0" err="1"/>
              <a:t>một</a:t>
            </a:r>
            <a:r>
              <a:rPr lang="en-US" baseline="0" dirty="0"/>
              <a:t> con </a:t>
            </a:r>
            <a:r>
              <a:rPr lang="en-US" baseline="0" dirty="0" err="1"/>
              <a:t>người</a:t>
            </a:r>
            <a:r>
              <a:rPr lang="en-US" baseline="0" dirty="0"/>
              <a:t> </a:t>
            </a:r>
            <a:r>
              <a:rPr lang="en-US" baseline="0" dirty="0" err="1"/>
              <a:t>đang</a:t>
            </a:r>
            <a:r>
              <a:rPr lang="en-US" baseline="0" dirty="0"/>
              <a:t> </a:t>
            </a:r>
            <a:r>
              <a:rPr lang="en-US" baseline="0" dirty="0" err="1"/>
              <a:t>ngủ</a:t>
            </a:r>
            <a:r>
              <a:rPr lang="en-US" baseline="0" dirty="0"/>
              <a:t>, </a:t>
            </a:r>
            <a:r>
              <a:rPr lang="en-US" baseline="0" dirty="0" err="1"/>
              <a:t>ôm</a:t>
            </a:r>
            <a:r>
              <a:rPr lang="en-US" baseline="0" dirty="0"/>
              <a:t> </a:t>
            </a:r>
            <a:r>
              <a:rPr lang="en-US" baseline="0" dirty="0" err="1"/>
              <a:t>trọn</a:t>
            </a:r>
            <a:r>
              <a:rPr lang="en-US" baseline="0" dirty="0"/>
              <a:t> </a:t>
            </a:r>
            <a:r>
              <a:rPr lang="en-US" baseline="0" dirty="0" err="1"/>
              <a:t>trong</a:t>
            </a:r>
            <a:r>
              <a:rPr lang="en-US" baseline="0" dirty="0"/>
              <a:t> </a:t>
            </a:r>
            <a:r>
              <a:rPr lang="en-US" baseline="0" dirty="0" err="1"/>
              <a:t>nó</a:t>
            </a:r>
            <a:r>
              <a:rPr lang="en-US" baseline="0" dirty="0"/>
              <a:t> </a:t>
            </a:r>
            <a:r>
              <a:rPr lang="en-US" baseline="0" dirty="0" err="1"/>
              <a:t>muôn</a:t>
            </a:r>
            <a:r>
              <a:rPr lang="en-US" baseline="0" dirty="0"/>
              <a:t> </a:t>
            </a:r>
            <a:r>
              <a:rPr lang="en-US" baseline="0" dirty="0" err="1"/>
              <a:t>vàn</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và</a:t>
            </a:r>
            <a:r>
              <a:rPr lang="en-US" baseline="0" dirty="0"/>
              <a:t> </a:t>
            </a:r>
            <a:r>
              <a:rPr lang="en-US" baseline="0" dirty="0" err="1"/>
              <a:t>sống</a:t>
            </a:r>
            <a:r>
              <a:rPr lang="en-US" baseline="0" dirty="0"/>
              <a:t> </a:t>
            </a:r>
            <a:r>
              <a:rPr lang="en-US" baseline="0" dirty="0" err="1"/>
              <a:t>động</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204" normalizeH="0" baseline="0" noProof="0" dirty="0">
              <a:ln>
                <a:noFill/>
              </a:ln>
              <a:solidFill>
                <a:srgbClr val="356F88"/>
              </a:solidFill>
              <a:effectLst/>
              <a:uLnTx/>
              <a:uFillTx/>
              <a:latin typeface="Times New Roman" panose="02020603050405020304" pitchFamily="18" charset="0"/>
              <a:cs typeface="Times New Roman" panose="02020603050405020304" pitchFamily="18" charset="0"/>
              <a:sym typeface="ITC Avant Garde Gothic Bold"/>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64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41770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Nhận xét và làm sáng tỏ tình cảm, thái độ của người viết thông qua một câu văn và các chi tiết cụ thể trong văn bản.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3754655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191866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52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808689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400974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56487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384359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287910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56583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403518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1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1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viết</a:t>
            </a:r>
            <a:r>
              <a:rPr lang="en-US" baseline="0" dirty="0"/>
              <a:t> </a:t>
            </a:r>
            <a:r>
              <a:rPr lang="en-US" baseline="0" dirty="0" err="1"/>
              <a:t>có</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Nêu</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 </a:t>
            </a:r>
            <a:r>
              <a:rPr lang="en-US" baseline="0" dirty="0" err="1"/>
              <a:t>Có</a:t>
            </a:r>
            <a:r>
              <a:rPr lang="en-US" baseline="0" dirty="0"/>
              <a:t> </a:t>
            </a:r>
            <a:r>
              <a:rPr lang="en-US" baseline="0" dirty="0" err="1"/>
              <a:t>thể</a:t>
            </a:r>
            <a:r>
              <a:rPr lang="en-US" baseline="0" dirty="0"/>
              <a:t> </a:t>
            </a:r>
            <a:r>
              <a:rPr lang="en-US" baseline="0" dirty="0" err="1"/>
              <a:t>dựa</a:t>
            </a:r>
            <a:r>
              <a:rPr lang="en-US" baseline="0" dirty="0"/>
              <a:t> </a:t>
            </a:r>
            <a:r>
              <a:rPr lang="en-US" baseline="0" dirty="0" err="1"/>
              <a:t>vào</a:t>
            </a:r>
            <a:r>
              <a:rPr lang="en-US" baseline="0" dirty="0"/>
              <a:t> </a:t>
            </a:r>
            <a:r>
              <a:rPr lang="en-US" baseline="0" dirty="0" err="1"/>
              <a:t>đâu</a:t>
            </a:r>
            <a:r>
              <a:rPr lang="en-US" baseline="0" dirty="0"/>
              <a:t> </a:t>
            </a:r>
            <a:r>
              <a:rPr lang="en-US" baseline="0" dirty="0" err="1"/>
              <a:t>để</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nhanh</a:t>
            </a:r>
            <a:r>
              <a:rPr lang="en-US" baseline="0" dirty="0"/>
              <a:t> </a:t>
            </a:r>
            <a:r>
              <a:rPr lang="en-US" baseline="0" dirty="0" err="1"/>
              <a:t>các</a:t>
            </a:r>
            <a:r>
              <a:rPr lang="en-US" baseline="0" dirty="0"/>
              <a:t> </a:t>
            </a:r>
            <a:r>
              <a:rPr lang="en-US" baseline="0" dirty="0" err="1"/>
              <a:t>nội</a:t>
            </a:r>
            <a:r>
              <a:rPr lang="en-US" baseline="0" dirty="0"/>
              <a:t> dung </a:t>
            </a:r>
            <a:r>
              <a:rPr lang="en-US" baseline="0" dirty="0" err="1"/>
              <a:t>ấy</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332831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Phân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tin </a:t>
            </a:r>
            <a:r>
              <a:rPr lang="en-US" sz="1200" b="0" i="0" kern="1200" dirty="0" err="1">
                <a:solidFill>
                  <a:schemeClr val="tx1"/>
                </a:solidFill>
                <a:effectLst/>
                <a:latin typeface="+mn-lt"/>
                <a:ea typeface="+mn-ea"/>
                <a:cs typeface="+mn-cs"/>
              </a:rPr>
              <a:t>giới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thiệu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sử</a:t>
            </a:r>
            <a:r>
              <a:rPr lang="en-US" sz="1200" b="0" i="0" kern="1200" dirty="0">
                <a:solidFill>
                  <a:schemeClr val="tx1"/>
                </a:solidFill>
                <a:effectLst/>
                <a:latin typeface="+mn-lt"/>
                <a:ea typeface="+mn-ea"/>
                <a:cs typeface="+mn-cs"/>
              </a:rPr>
              <a:t> qua </a:t>
            </a:r>
            <a:r>
              <a:rPr lang="en-US" sz="1200" b="0" i="0" kern="1200" dirty="0" err="1">
                <a:solidFill>
                  <a:schemeClr val="tx1"/>
                </a:solidFill>
                <a:effectLst/>
                <a:latin typeface="+mn-lt"/>
                <a:ea typeface="+mn-ea"/>
                <a:cs typeface="+mn-cs"/>
              </a:rPr>
              <a:t>bài</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Đền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tháp</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vẫn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ngủ</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yên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Chỉ</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mối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này</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427496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910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732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515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302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8164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25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882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355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747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5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48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669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291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09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4847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9770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013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726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048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779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7824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01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8921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93190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20.xml"/><Relationship Id="rId16"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sv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D1DB34-A66E-F647-9FD1-48DAA89789C6}"/>
              </a:ext>
            </a:extLst>
          </p:cNvPr>
          <p:cNvSpPr/>
          <p:nvPr/>
        </p:nvSpPr>
        <p:spPr>
          <a:xfrm>
            <a:off x="1628775" y="853499"/>
            <a:ext cx="15392400" cy="848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C82BB-E178-78AC-1986-C03051261DEE}"/>
              </a:ext>
            </a:extLst>
          </p:cNvPr>
          <p:cNvSpPr txBox="1">
            <a:spLocks/>
          </p:cNvSpPr>
          <p:nvPr/>
        </p:nvSpPr>
        <p:spPr>
          <a:xfrm>
            <a:off x="2247900" y="1409700"/>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latin typeface="#9Slide04 Maitree SemiBold" panose="00000700000000000000" pitchFamily="2" charset="-34"/>
                <a:cs typeface="#9Slide04 Maitree SemiBold" panose="00000700000000000000" pitchFamily="2" charset="-34"/>
              </a:rPr>
              <a:t>TIẾT 107</a:t>
            </a:r>
          </a:p>
        </p:txBody>
      </p:sp>
      <p:sp>
        <p:nvSpPr>
          <p:cNvPr id="3" name="Content Placeholder 2">
            <a:extLst>
              <a:ext uri="{FF2B5EF4-FFF2-40B4-BE49-F238E27FC236}">
                <a16:creationId xmlns:a16="http://schemas.microsoft.com/office/drawing/2014/main" id="{0B8019AB-6BAE-E456-8CB1-02515930D254}"/>
              </a:ext>
            </a:extLst>
          </p:cNvPr>
          <p:cNvSpPr txBox="1">
            <a:spLocks/>
          </p:cNvSpPr>
          <p:nvPr/>
        </p:nvSpPr>
        <p:spPr>
          <a:xfrm>
            <a:off x="7572373" y="3566101"/>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4" name="Content Placeholder 2">
            <a:extLst>
              <a:ext uri="{FF2B5EF4-FFF2-40B4-BE49-F238E27FC236}">
                <a16:creationId xmlns:a16="http://schemas.microsoft.com/office/drawing/2014/main" id="{160C3BB2-2B5D-5507-3DDC-213D7E46BBFF}"/>
              </a:ext>
            </a:extLst>
          </p:cNvPr>
          <p:cNvSpPr txBox="1">
            <a:spLocks/>
          </p:cNvSpPr>
          <p:nvPr/>
        </p:nvSpPr>
        <p:spPr>
          <a:xfrm>
            <a:off x="2181225" y="4351337"/>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9600" b="1" dirty="0" err="1">
                <a:solidFill>
                  <a:schemeClr val="accent2">
                    <a:lumMod val="50000"/>
                  </a:schemeClr>
                </a:solidFill>
                <a:latin typeface="#9Slide05 Good Vibes Pro" panose="02000507080000020002" pitchFamily="2" charset="0"/>
              </a:rPr>
              <a:t>Đền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tháp</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vẫn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ngủ</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yên</a:t>
            </a:r>
            <a:endParaRPr lang="en-US" sz="9600" b="1" dirty="0">
              <a:solidFill>
                <a:schemeClr val="accent2">
                  <a:lumMod val="50000"/>
                </a:schemeClr>
              </a:solidFill>
              <a:latin typeface="#9Slide05 Good Vibes Pro" panose="02000507080000020002" pitchFamily="2" charset="0"/>
            </a:endParaRPr>
          </a:p>
        </p:txBody>
      </p:sp>
      <p:sp>
        <p:nvSpPr>
          <p:cNvPr id="8" name="Freeform 4">
            <a:extLst>
              <a:ext uri="{FF2B5EF4-FFF2-40B4-BE49-F238E27FC236}">
                <a16:creationId xmlns:a16="http://schemas.microsoft.com/office/drawing/2014/main" id="{77AB25BF-D00A-95A3-7DA4-683D54075559}"/>
              </a:ext>
            </a:extLst>
          </p:cNvPr>
          <p:cNvSpPr/>
          <p:nvPr/>
        </p:nvSpPr>
        <p:spPr>
          <a:xfrm>
            <a:off x="1628774" y="5829300"/>
            <a:ext cx="15392399" cy="3481389"/>
          </a:xfrm>
          <a:custGeom>
            <a:avLst/>
            <a:gdLst/>
            <a:ahLst/>
            <a:cxnLst/>
            <a:rect l="l" t="t" r="r" b="b"/>
            <a:pathLst>
              <a:path w="6082216" h="2098364">
                <a:moveTo>
                  <a:pt x="0" y="0"/>
                </a:moveTo>
                <a:lnTo>
                  <a:pt x="6082216" y="0"/>
                </a:lnTo>
                <a:lnTo>
                  <a:pt x="6082216" y="2098365"/>
                </a:lnTo>
                <a:lnTo>
                  <a:pt x="0" y="209836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7585582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AC492-0C8C-40BA-69E5-82095DFE4BB0}"/>
              </a:ext>
            </a:extLst>
          </p:cNvPr>
          <p:cNvSpPr txBox="1"/>
          <p:nvPr/>
        </p:nvSpPr>
        <p:spPr>
          <a:xfrm>
            <a:off x="610865" y="2617477"/>
            <a:ext cx="54864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Mục</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đích</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di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lịch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sử</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Ăng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-co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nổi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tiếng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ở Cam-</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pu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-chia</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grpSp>
        <p:nvGrpSpPr>
          <p:cNvPr id="11" name="Group 11"/>
          <p:cNvGrpSpPr>
            <a:grpSpLocks noChangeAspect="1"/>
          </p:cNvGrpSpPr>
          <p:nvPr/>
        </p:nvGrpSpPr>
        <p:grpSpPr>
          <a:xfrm>
            <a:off x="6324600" y="3097530"/>
            <a:ext cx="5302331" cy="5246370"/>
            <a:chOff x="0" y="0"/>
            <a:chExt cx="19253200" cy="19050000"/>
          </a:xfrm>
        </p:grpSpPr>
        <p:sp>
          <p:nvSpPr>
            <p:cNvPr id="12" name="Freeform 12"/>
            <p:cNvSpPr/>
            <p:nvPr/>
          </p:nvSpPr>
          <p:spPr>
            <a:xfrm>
              <a:off x="389576" y="287976"/>
              <a:ext cx="18474047" cy="18474047"/>
            </a:xfrm>
            <a:custGeom>
              <a:avLst/>
              <a:gdLst/>
              <a:ahLst/>
              <a:cxnLst/>
              <a:rect l="l" t="t" r="r" b="b"/>
              <a:pathLst>
                <a:path w="18474047" h="18474047">
                  <a:moveTo>
                    <a:pt x="17583708" y="11200648"/>
                  </a:moveTo>
                  <a:cubicBezTo>
                    <a:pt x="18474048" y="13031766"/>
                    <a:pt x="18105484" y="15226006"/>
                    <a:pt x="16665746" y="16665746"/>
                  </a:cubicBezTo>
                  <a:cubicBezTo>
                    <a:pt x="15226006" y="18105484"/>
                    <a:pt x="13031766" y="18474048"/>
                    <a:pt x="11200648" y="17583708"/>
                  </a:cubicBezTo>
                  <a:lnTo>
                    <a:pt x="9237024" y="16628943"/>
                  </a:lnTo>
                  <a:lnTo>
                    <a:pt x="7273401" y="17583708"/>
                  </a:lnTo>
                  <a:cubicBezTo>
                    <a:pt x="5442282" y="18474048"/>
                    <a:pt x="3248042" y="18105484"/>
                    <a:pt x="1808304" y="16665746"/>
                  </a:cubicBezTo>
                  <a:cubicBezTo>
                    <a:pt x="368563" y="15226006"/>
                    <a:pt x="0" y="13031766"/>
                    <a:pt x="890339" y="11200648"/>
                  </a:cubicBezTo>
                  <a:lnTo>
                    <a:pt x="1845105" y="9237024"/>
                  </a:lnTo>
                  <a:lnTo>
                    <a:pt x="890339" y="7273401"/>
                  </a:lnTo>
                  <a:cubicBezTo>
                    <a:pt x="0" y="5442282"/>
                    <a:pt x="368563" y="3248042"/>
                    <a:pt x="1808302" y="1808302"/>
                  </a:cubicBezTo>
                  <a:cubicBezTo>
                    <a:pt x="3248041" y="368563"/>
                    <a:pt x="5442282" y="0"/>
                    <a:pt x="7273400" y="890339"/>
                  </a:cubicBezTo>
                  <a:lnTo>
                    <a:pt x="9237024" y="1845105"/>
                  </a:lnTo>
                  <a:lnTo>
                    <a:pt x="11200647" y="890339"/>
                  </a:lnTo>
                  <a:cubicBezTo>
                    <a:pt x="13031766" y="0"/>
                    <a:pt x="15226004" y="368563"/>
                    <a:pt x="16665746" y="1808303"/>
                  </a:cubicBezTo>
                  <a:cubicBezTo>
                    <a:pt x="18105484" y="3248042"/>
                    <a:pt x="18474048" y="5442282"/>
                    <a:pt x="17583708" y="7273400"/>
                  </a:cubicBezTo>
                  <a:lnTo>
                    <a:pt x="16628943" y="9237024"/>
                  </a:lnTo>
                  <a:lnTo>
                    <a:pt x="17583708" y="11200648"/>
                  </a:lnTo>
                  <a:close/>
                </a:path>
              </a:pathLst>
            </a:custGeom>
            <a:blipFill>
              <a:blip r:embed="rId3"/>
              <a:stretch>
                <a:fillRect l="-16666" r="-16666"/>
              </a:stretch>
            </a:blipFill>
          </p:spPr>
          <p:txBody>
            <a:bodyPr/>
            <a:lstStyle/>
            <a:p>
              <a:endParaRPr lang="en-US"/>
            </a:p>
          </p:txBody>
        </p:sp>
        <p:sp>
          <p:nvSpPr>
            <p:cNvPr id="13" name="Freeform 13"/>
            <p:cNvSpPr/>
            <p:nvPr/>
          </p:nvSpPr>
          <p:spPr>
            <a:xfrm>
              <a:off x="10160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l="-377" r="-377"/>
              </a:stretch>
            </a:blipFill>
          </p:spPr>
          <p:txBody>
            <a:bodyPr/>
            <a:lstStyle/>
            <a:p>
              <a:endParaRPr lang="en-US"/>
            </a:p>
          </p:txBody>
        </p:sp>
      </p:grpSp>
      <p:sp>
        <p:nvSpPr>
          <p:cNvPr id="3" name="TextBox 2">
            <a:extLst>
              <a:ext uri="{FF2B5EF4-FFF2-40B4-BE49-F238E27FC236}">
                <a16:creationId xmlns:a16="http://schemas.microsoft.com/office/drawing/2014/main" id="{2324237E-3E1F-9758-30D9-04267EFB42E7}"/>
              </a:ext>
            </a:extLst>
          </p:cNvPr>
          <p:cNvSpPr txBox="1"/>
          <p:nvPr/>
        </p:nvSpPr>
        <p:spPr>
          <a:xfrm>
            <a:off x="12344400" y="2099479"/>
            <a:ext cx="5029200"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dung: </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Nhan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Đền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tháp</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vẫn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ngủ</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yên</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N</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hóa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nhiều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suy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nghĩ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spTree>
    <p:extLst>
      <p:ext uri="{BB962C8B-B14F-4D97-AF65-F5344CB8AC3E}">
        <p14:creationId xmlns:p14="http://schemas.microsoft.com/office/powerpoint/2010/main" val="15296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6335121"/>
              </p:ext>
            </p:extLst>
          </p:nvPr>
        </p:nvGraphicFramePr>
        <p:xfrm>
          <a:off x="457200" y="609600"/>
          <a:ext cx="17373600" cy="7010400"/>
        </p:xfrm>
        <a:graphic>
          <a:graphicData uri="http://schemas.openxmlformats.org/drawingml/2006/table">
            <a:tbl>
              <a:tblPr firstRow="1" bandRow="1">
                <a:tableStyleId>{5940675A-B579-460E-94D1-54222C63F5DA}</a:tableStyleId>
              </a:tblPr>
              <a:tblGrid>
                <a:gridCol w="5791200">
                  <a:extLst>
                    <a:ext uri="{9D8B030D-6E8A-4147-A177-3AD203B41FA5}">
                      <a16:colId xmlns:a16="http://schemas.microsoft.com/office/drawing/2014/main" val="1848211281"/>
                    </a:ext>
                  </a:extLst>
                </a:gridCol>
                <a:gridCol w="6261735">
                  <a:extLst>
                    <a:ext uri="{9D8B030D-6E8A-4147-A177-3AD203B41FA5}">
                      <a16:colId xmlns:a16="http://schemas.microsoft.com/office/drawing/2014/main" val="1081498620"/>
                    </a:ext>
                  </a:extLst>
                </a:gridCol>
                <a:gridCol w="5320665">
                  <a:extLst>
                    <a:ext uri="{9D8B030D-6E8A-4147-A177-3AD203B41FA5}">
                      <a16:colId xmlns:a16="http://schemas.microsoft.com/office/drawing/2014/main" val="3194283882"/>
                    </a:ext>
                  </a:extLst>
                </a:gridCol>
              </a:tblGrid>
              <a:tr h="2542632">
                <a:tc>
                  <a:txBody>
                    <a:bodyPr/>
                    <a:lstStyle/>
                    <a:p>
                      <a:pPr algn="ctr"/>
                      <a:r>
                        <a:rPr lang="en-US" sz="4400" b="1" dirty="0" err="1">
                          <a:latin typeface="Times New Roman" panose="02020603050405020304" pitchFamily="18" charset="0"/>
                          <a:cs typeface="Times New Roman" panose="02020603050405020304" pitchFamily="18" charset="0"/>
                        </a:rPr>
                        <a:t>Quần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baseline="0" dirty="0">
                          <a:latin typeface="Times New Roman" panose="02020603050405020304" pitchFamily="18" charset="0"/>
                          <a:cs typeface="Times New Roman" panose="02020603050405020304" pitchFamily="18" charset="0"/>
                        </a:rPr>
                        <a:t> di </a:t>
                      </a:r>
                      <a:r>
                        <a:rPr lang="en-US" sz="4400" b="1" baseline="0" dirty="0" err="1">
                          <a:latin typeface="Times New Roman" panose="02020603050405020304" pitchFamily="18" charset="0"/>
                          <a:cs typeface="Times New Roman" panose="02020603050405020304" pitchFamily="18" charset="0"/>
                        </a:rPr>
                        <a:t>tích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Cố</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đô</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Huế</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Cùng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văn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Tô</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Hoài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ngắm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phố</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phường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Nội</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Đền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vẫn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ngủ</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yên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628991313"/>
                  </a:ext>
                </a:extLst>
              </a:tr>
              <a:tr h="4467768">
                <a:tc>
                  <a:txBody>
                    <a:bodyPr/>
                    <a:lstStyle/>
                    <a:p>
                      <a:pPr algn="ctr"/>
                      <a:r>
                        <a:rPr lang="en-US" sz="4400" dirty="0" err="1">
                          <a:latin typeface="Times New Roman" panose="02020603050405020304" pitchFamily="18" charset="0"/>
                          <a:cs typeface="Times New Roman" panose="02020603050405020304" pitchFamily="18" charset="0"/>
                        </a:rPr>
                        <a:t>Nêu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tên</a:t>
                      </a:r>
                      <a:r>
                        <a:rPr lang="en-US" sz="4400" baseline="0" dirty="0">
                          <a:latin typeface="Times New Roman" panose="02020603050405020304" pitchFamily="18" charset="0"/>
                          <a:cs typeface="Times New Roman" panose="02020603050405020304" pitchFamily="18" charset="0"/>
                        </a:rPr>
                        <a:t> di </a:t>
                      </a:r>
                      <a:r>
                        <a:rPr lang="en-US" sz="4400" baseline="0" dirty="0" err="1">
                          <a:latin typeface="Times New Roman" panose="02020603050405020304" pitchFamily="18" charset="0"/>
                          <a:cs typeface="Times New Roman" panose="02020603050405020304" pitchFamily="18" charset="0"/>
                        </a:rPr>
                        <a:t>tích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gắn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liền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danh</a:t>
                      </a:r>
                      <a:endParaRPr lang="en-US" sz="4400" dirty="0">
                        <a:latin typeface="Times New Roman" panose="02020603050405020304" pitchFamily="18" charset="0"/>
                        <a:cs typeface="Times New Roman" panose="02020603050405020304" pitchFamily="18" charset="0"/>
                      </a:endParaRPr>
                    </a:p>
                  </a:txBody>
                  <a:tcPr anchor="ctr"/>
                </a:tc>
                <a:tc>
                  <a:txBody>
                    <a:bodyPr/>
                    <a:lstStyle/>
                    <a:p>
                      <a:pPr algn="ctr"/>
                      <a:r>
                        <a:rPr lang="en-US" sz="4400" dirty="0" err="1">
                          <a:latin typeface="Times New Roman" panose="02020603050405020304" pitchFamily="18" charset="0"/>
                          <a:cs typeface="Times New Roman" panose="02020603050405020304" pitchFamily="18" charset="0"/>
                        </a:rPr>
                        <a:t>Nêu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endParaRPr lang="en-US" sz="4400" dirty="0">
                        <a:latin typeface="Times New Roman" panose="02020603050405020304" pitchFamily="18" charset="0"/>
                        <a:cs typeface="Times New Roman" panose="02020603050405020304" pitchFamily="18" charset="0"/>
                      </a:endParaRPr>
                    </a:p>
                  </a:txBody>
                  <a:tcPr anchor="ctr"/>
                </a:tc>
                <a:tc>
                  <a:txBody>
                    <a:bodyPr/>
                    <a:lstStyle/>
                    <a:p>
                      <a:pPr algn="ctr"/>
                      <a:r>
                        <a:rPr lang="en-US" sz="440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đền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như</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người</a:t>
                      </a:r>
                      <a:endParaRPr lang="en-US" sz="4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98834240"/>
                  </a:ext>
                </a:extLst>
              </a:tr>
            </a:tbl>
          </a:graphicData>
        </a:graphic>
      </p:graphicFrame>
      <p:pic>
        <p:nvPicPr>
          <p:cNvPr id="3" name="Picture 2">
            <a:extLst>
              <a:ext uri="{FF2B5EF4-FFF2-40B4-BE49-F238E27FC236}">
                <a16:creationId xmlns:a16="http://schemas.microsoft.com/office/drawing/2014/main" id="{DC9CC4DD-257D-7BFC-14D5-4FC4365D41AB}"/>
              </a:ext>
            </a:extLst>
          </p:cNvPr>
          <p:cNvPicPr>
            <a:picLocks noChangeAspect="1"/>
          </p:cNvPicPr>
          <p:nvPr/>
        </p:nvPicPr>
        <p:blipFill>
          <a:blip r:embed="rId3"/>
          <a:stretch>
            <a:fillRect/>
          </a:stretch>
        </p:blipFill>
        <p:spPr>
          <a:xfrm>
            <a:off x="685800" y="6667500"/>
            <a:ext cx="5867400" cy="4147497"/>
          </a:xfrm>
          <a:prstGeom prst="rect">
            <a:avLst/>
          </a:prstGeom>
        </p:spPr>
      </p:pic>
      <p:sp>
        <p:nvSpPr>
          <p:cNvPr id="4" name="Freeform 3">
            <a:extLst>
              <a:ext uri="{FF2B5EF4-FFF2-40B4-BE49-F238E27FC236}">
                <a16:creationId xmlns:a16="http://schemas.microsoft.com/office/drawing/2014/main" id="{92994157-45CA-200F-3C82-0285851184D3}"/>
              </a:ext>
            </a:extLst>
          </p:cNvPr>
          <p:cNvSpPr/>
          <p:nvPr/>
        </p:nvSpPr>
        <p:spPr>
          <a:xfrm>
            <a:off x="10972800" y="6172200"/>
            <a:ext cx="2067687" cy="4114800"/>
          </a:xfrm>
          <a:custGeom>
            <a:avLst/>
            <a:gdLst/>
            <a:ahLst/>
            <a:cxnLst/>
            <a:rect l="l" t="t" r="r" b="b"/>
            <a:pathLst>
              <a:path w="2067687" h="4114800">
                <a:moveTo>
                  <a:pt x="0" y="0"/>
                </a:moveTo>
                <a:lnTo>
                  <a:pt x="2067687" y="0"/>
                </a:lnTo>
                <a:lnTo>
                  <a:pt x="20676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C05033F3-F215-390E-04F1-51A4C16A7252}"/>
              </a:ext>
            </a:extLst>
          </p:cNvPr>
          <p:cNvSpPr/>
          <p:nvPr/>
        </p:nvSpPr>
        <p:spPr>
          <a:xfrm>
            <a:off x="14366962" y="6972300"/>
            <a:ext cx="3692438" cy="3216749"/>
          </a:xfrm>
          <a:custGeom>
            <a:avLst/>
            <a:gdLst/>
            <a:ahLst/>
            <a:cxnLst/>
            <a:rect l="l" t="t" r="r" b="b"/>
            <a:pathLst>
              <a:path w="4763878" h="4114800">
                <a:moveTo>
                  <a:pt x="0" y="0"/>
                </a:moveTo>
                <a:lnTo>
                  <a:pt x="4763878" y="0"/>
                </a:lnTo>
                <a:lnTo>
                  <a:pt x="47638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93303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AC492-0C8C-40BA-69E5-82095DFE4BB0}"/>
              </a:ext>
            </a:extLst>
          </p:cNvPr>
          <p:cNvSpPr txBox="1"/>
          <p:nvPr/>
        </p:nvSpPr>
        <p:spPr>
          <a:xfrm>
            <a:off x="610865" y="1542356"/>
            <a:ext cx="54864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Mục</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đích</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di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lịch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sử</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Ăng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-co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nổi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tiếng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ở Cam-</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pu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-chia</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grpSp>
        <p:nvGrpSpPr>
          <p:cNvPr id="11" name="Group 11"/>
          <p:cNvGrpSpPr>
            <a:grpSpLocks noChangeAspect="1"/>
          </p:cNvGrpSpPr>
          <p:nvPr/>
        </p:nvGrpSpPr>
        <p:grpSpPr>
          <a:xfrm>
            <a:off x="6324600" y="2022409"/>
            <a:ext cx="5302331" cy="5246370"/>
            <a:chOff x="0" y="0"/>
            <a:chExt cx="19253200" cy="19050000"/>
          </a:xfrm>
        </p:grpSpPr>
        <p:sp>
          <p:nvSpPr>
            <p:cNvPr id="12" name="Freeform 12"/>
            <p:cNvSpPr/>
            <p:nvPr/>
          </p:nvSpPr>
          <p:spPr>
            <a:xfrm>
              <a:off x="389576" y="287976"/>
              <a:ext cx="18474047" cy="18474047"/>
            </a:xfrm>
            <a:custGeom>
              <a:avLst/>
              <a:gdLst/>
              <a:ahLst/>
              <a:cxnLst/>
              <a:rect l="l" t="t" r="r" b="b"/>
              <a:pathLst>
                <a:path w="18474047" h="18474047">
                  <a:moveTo>
                    <a:pt x="17583708" y="11200648"/>
                  </a:moveTo>
                  <a:cubicBezTo>
                    <a:pt x="18474048" y="13031766"/>
                    <a:pt x="18105484" y="15226006"/>
                    <a:pt x="16665746" y="16665746"/>
                  </a:cubicBezTo>
                  <a:cubicBezTo>
                    <a:pt x="15226006" y="18105484"/>
                    <a:pt x="13031766" y="18474048"/>
                    <a:pt x="11200648" y="17583708"/>
                  </a:cubicBezTo>
                  <a:lnTo>
                    <a:pt x="9237024" y="16628943"/>
                  </a:lnTo>
                  <a:lnTo>
                    <a:pt x="7273401" y="17583708"/>
                  </a:lnTo>
                  <a:cubicBezTo>
                    <a:pt x="5442282" y="18474048"/>
                    <a:pt x="3248042" y="18105484"/>
                    <a:pt x="1808304" y="16665746"/>
                  </a:cubicBezTo>
                  <a:cubicBezTo>
                    <a:pt x="368563" y="15226006"/>
                    <a:pt x="0" y="13031766"/>
                    <a:pt x="890339" y="11200648"/>
                  </a:cubicBezTo>
                  <a:lnTo>
                    <a:pt x="1845105" y="9237024"/>
                  </a:lnTo>
                  <a:lnTo>
                    <a:pt x="890339" y="7273401"/>
                  </a:lnTo>
                  <a:cubicBezTo>
                    <a:pt x="0" y="5442282"/>
                    <a:pt x="368563" y="3248042"/>
                    <a:pt x="1808302" y="1808302"/>
                  </a:cubicBezTo>
                  <a:cubicBezTo>
                    <a:pt x="3248041" y="368563"/>
                    <a:pt x="5442282" y="0"/>
                    <a:pt x="7273400" y="890339"/>
                  </a:cubicBezTo>
                  <a:lnTo>
                    <a:pt x="9237024" y="1845105"/>
                  </a:lnTo>
                  <a:lnTo>
                    <a:pt x="11200647" y="890339"/>
                  </a:lnTo>
                  <a:cubicBezTo>
                    <a:pt x="13031766" y="0"/>
                    <a:pt x="15226004" y="368563"/>
                    <a:pt x="16665746" y="1808303"/>
                  </a:cubicBezTo>
                  <a:cubicBezTo>
                    <a:pt x="18105484" y="3248042"/>
                    <a:pt x="18474048" y="5442282"/>
                    <a:pt x="17583708" y="7273400"/>
                  </a:cubicBezTo>
                  <a:lnTo>
                    <a:pt x="16628943" y="9237024"/>
                  </a:lnTo>
                  <a:lnTo>
                    <a:pt x="17583708" y="11200648"/>
                  </a:lnTo>
                  <a:close/>
                </a:path>
              </a:pathLst>
            </a:custGeom>
            <a:blipFill>
              <a:blip r:embed="rId3"/>
              <a:stretch>
                <a:fillRect l="-16666" r="-16666"/>
              </a:stretch>
            </a:blipFill>
          </p:spPr>
          <p:txBody>
            <a:bodyPr/>
            <a:lstStyle/>
            <a:p>
              <a:endParaRPr lang="en-US"/>
            </a:p>
          </p:txBody>
        </p:sp>
        <p:sp>
          <p:nvSpPr>
            <p:cNvPr id="13" name="Freeform 13"/>
            <p:cNvSpPr/>
            <p:nvPr/>
          </p:nvSpPr>
          <p:spPr>
            <a:xfrm>
              <a:off x="10160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l="-377" r="-377"/>
              </a:stretch>
            </a:blipFill>
          </p:spPr>
          <p:txBody>
            <a:bodyPr/>
            <a:lstStyle/>
            <a:p>
              <a:endParaRPr lang="en-US"/>
            </a:p>
          </p:txBody>
        </p:sp>
      </p:grpSp>
      <p:sp>
        <p:nvSpPr>
          <p:cNvPr id="3" name="TextBox 2">
            <a:extLst>
              <a:ext uri="{FF2B5EF4-FFF2-40B4-BE49-F238E27FC236}">
                <a16:creationId xmlns:a16="http://schemas.microsoft.com/office/drawing/2014/main" id="{2324237E-3E1F-9758-30D9-04267EFB42E7}"/>
              </a:ext>
            </a:extLst>
          </p:cNvPr>
          <p:cNvSpPr txBox="1"/>
          <p:nvPr/>
        </p:nvSpPr>
        <p:spPr>
          <a:xfrm>
            <a:off x="12344400" y="1024358"/>
            <a:ext cx="5029200"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dung: </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Nhan</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Đền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tháp</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vẫn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ngủ</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yên</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N</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hóa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nhiều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suy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nghĩ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sp>
        <p:nvSpPr>
          <p:cNvPr id="4" name="TextBox 3">
            <a:extLst>
              <a:ext uri="{FF2B5EF4-FFF2-40B4-BE49-F238E27FC236}">
                <a16:creationId xmlns:a16="http://schemas.microsoft.com/office/drawing/2014/main" id="{AB1AC492-0C8C-40BA-69E5-82095DFE4BB0}"/>
              </a:ext>
            </a:extLst>
          </p:cNvPr>
          <p:cNvSpPr txBox="1"/>
          <p:nvPr/>
        </p:nvSpPr>
        <p:spPr>
          <a:xfrm>
            <a:off x="12344400" y="5182806"/>
            <a:ext cx="5246370" cy="3477875"/>
          </a:xfrm>
          <a:prstGeom prst="rect">
            <a:avLst/>
          </a:prstGeom>
          <a:noFill/>
        </p:spPr>
        <p:txBody>
          <a:bodyPr wrap="square">
            <a:spAutoFit/>
          </a:bodyPr>
          <a:lstStyle/>
          <a:p>
            <a:pPr algn="just" defTabSz="1371600"/>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sapo</a:t>
            </a:r>
            <a:endPar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bày</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8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AC492-0C8C-40BA-69E5-82095DFE4BB0}"/>
              </a:ext>
            </a:extLst>
          </p:cNvPr>
          <p:cNvSpPr txBox="1"/>
          <p:nvPr/>
        </p:nvSpPr>
        <p:spPr>
          <a:xfrm>
            <a:off x="533400" y="495300"/>
            <a:ext cx="12039600" cy="977498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Sa-</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đậm</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chuyên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ngành</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trúc</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liệu</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ong</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4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kênh</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kênh</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30480" lvl="0" algn="just">
              <a:lnSpc>
                <a:spcPct val="115000"/>
              </a:lnSpc>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trật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ea typeface="Montserrat Classic Bold"/>
                <a:cs typeface="Times New Roman" panose="02020603050405020304" pitchFamily="18" charset="0"/>
                <a:sym typeface="Montserrat Classic Bold"/>
              </a:rPr>
              <a: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kết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phương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thức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đạt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kết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thuyết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minh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miêu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tả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hình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dung,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rõ</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hơn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đặc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trị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di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endParaRPr>
          </a:p>
          <a:p>
            <a:pPr algn="just" defTabSz="1371600">
              <a:defRPr/>
            </a:pP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9">
            <a:extLst>
              <a:ext uri="{FF2B5EF4-FFF2-40B4-BE49-F238E27FC236}">
                <a16:creationId xmlns:a16="http://schemas.microsoft.com/office/drawing/2014/main" id="{D9B575D7-619D-124B-F021-B7044C4515CD}"/>
              </a:ext>
            </a:extLst>
          </p:cNvPr>
          <p:cNvGrpSpPr/>
          <p:nvPr/>
        </p:nvGrpSpPr>
        <p:grpSpPr>
          <a:xfrm>
            <a:off x="12801600" y="-17318"/>
            <a:ext cx="7620000" cy="10304318"/>
            <a:chOff x="0" y="0"/>
            <a:chExt cx="5933440" cy="6352286"/>
          </a:xfrm>
        </p:grpSpPr>
        <p:sp>
          <p:nvSpPr>
            <p:cNvPr id="5" name="Freeform 10">
              <a:extLst>
                <a:ext uri="{FF2B5EF4-FFF2-40B4-BE49-F238E27FC236}">
                  <a16:creationId xmlns:a16="http://schemas.microsoft.com/office/drawing/2014/main" id="{CE3FDC76-B5CF-3049-ECFE-6A6083D7E447}"/>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26881" r="-26881"/>
              </a:stretch>
            </a:blipFill>
          </p:spPr>
          <p:txBody>
            <a:bodyPr/>
            <a:lstStyle/>
            <a:p>
              <a:endParaRPr lang="en-US"/>
            </a:p>
          </p:txBody>
        </p:sp>
      </p:grpSp>
    </p:spTree>
    <p:extLst>
      <p:ext uri="{BB962C8B-B14F-4D97-AF65-F5344CB8AC3E}">
        <p14:creationId xmlns:p14="http://schemas.microsoft.com/office/powerpoint/2010/main" val="32207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CFD41-A9C8-42F9-A223-789C28F9EAE9}"/>
              </a:ext>
            </a:extLst>
          </p:cNvPr>
          <p:cNvSpPr/>
          <p:nvPr/>
        </p:nvSpPr>
        <p:spPr>
          <a:xfrm>
            <a:off x="4114800" y="1257300"/>
            <a:ext cx="11049000" cy="2348335"/>
          </a:xfrm>
          <a:prstGeom prst="rect">
            <a:avLst/>
          </a:prstGeom>
        </p:spPr>
        <p:txBody>
          <a:bodyPr wrap="square">
            <a:spAutoFit/>
          </a:bodyPr>
          <a:lstStyle/>
          <a:p>
            <a:pPr marL="457200" marR="30480" lvl="0" indent="0" algn="ctr" defTabSz="914400" rtl="0" eaLnBrk="1" fontAlgn="auto" latinLnBrk="0" hangingPunct="1">
              <a:lnSpc>
                <a:spcPct val="115000"/>
              </a:lnSpc>
              <a:spcBef>
                <a:spcPts val="0"/>
              </a:spcBef>
              <a:spcAft>
                <a:spcPts val="0"/>
              </a:spcAft>
              <a:buClrTx/>
              <a:buSzTx/>
              <a:buFontTx/>
              <a:buNone/>
              <a:tabLst/>
              <a:defRPr/>
            </a:pPr>
            <a:r>
              <a:rPr lang="en-US" sz="6600" b="1" dirty="0">
                <a:latin typeface="#9Slide05 Braxton Regular" panose="03060000000000000000" pitchFamily="66" charset="0"/>
                <a:ea typeface="Times New Roman" panose="02020603050405020304" pitchFamily="18" charset="0"/>
                <a:cs typeface="Roboto Condensed" panose="020B0604020202020204" charset="0"/>
              </a:rPr>
              <a:t>2</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p>
          <a:p>
            <a:pPr marL="457200" marR="30480" lvl="0" indent="0" algn="ctr" defTabSz="914400" rtl="0" eaLnBrk="1" fontAlgn="auto" latinLnBrk="0" hangingPunct="1">
              <a:lnSpc>
                <a:spcPct val="115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Thái</a:t>
            </a:r>
            <a:r>
              <a:rPr kumimoji="0" lang="en-US" sz="6600" b="1" i="0" u="none" strike="noStrike" kern="1200" cap="none" spc="0" normalizeH="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lang="en-US" sz="6600" b="1" dirty="0" err="1">
                <a:latin typeface="#9Slide05 Braxton Regular" panose="03060000000000000000" pitchFamily="66" charset="0"/>
                <a:ea typeface="Times New Roman" panose="02020603050405020304" pitchFamily="18" charset="0"/>
                <a:cs typeface="Roboto Condensed" panose="020B0604020202020204" charset="0"/>
              </a:rPr>
              <a:t>độ</a:t>
            </a:r>
            <a:r>
              <a:rPr lang="en-US" sz="6600" b="1" dirty="0">
                <a:latin typeface="#9Slide05 Braxton Regular" panose="03060000000000000000" pitchFamily="66" charset="0"/>
                <a:ea typeface="Times New Roman" panose="02020603050405020304" pitchFamily="18" charset="0"/>
                <a:cs typeface="Roboto Condensed" panose="020B0604020202020204" charset="0"/>
              </a:rPr>
              <a:t>, t</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ình</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cảm</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của</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tác</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giả</a:t>
            </a:r>
            <a:endParaRPr kumimoji="0" lang="en-US" sz="6600" b="0" i="0" u="none" strike="noStrike" kern="1200" cap="none" spc="0" normalizeH="0" baseline="0" noProof="0" dirty="0">
              <a:ln>
                <a:noFill/>
              </a:ln>
              <a:effectLst/>
              <a:uLnTx/>
              <a:uFillTx/>
              <a:latin typeface="#9Slide05 Braxton Regular" panose="03060000000000000000" pitchFamily="66" charset="0"/>
              <a:ea typeface="Calibri" panose="020F0502020204030204" pitchFamily="34" charset="0"/>
              <a:cs typeface="Roboto Condensed" panose="020B0604020202020204" charset="0"/>
            </a:endParaRPr>
          </a:p>
        </p:txBody>
      </p:sp>
      <p:grpSp>
        <p:nvGrpSpPr>
          <p:cNvPr id="5" name="Group 5"/>
          <p:cNvGrpSpPr/>
          <p:nvPr/>
        </p:nvGrpSpPr>
        <p:grpSpPr>
          <a:xfrm>
            <a:off x="76200" y="4076700"/>
            <a:ext cx="18211800" cy="5492949"/>
            <a:chOff x="0" y="0"/>
            <a:chExt cx="6345428" cy="2285492"/>
          </a:xfrm>
        </p:grpSpPr>
        <p:sp>
          <p:nvSpPr>
            <p:cNvPr id="6" name="Freeform 6"/>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16102" b="-57196"/>
              </a:stretch>
            </a:blipFill>
          </p:spPr>
          <p:txBody>
            <a:bodyPr/>
            <a:lstStyle/>
            <a:p>
              <a:endParaRPr lang="en-US"/>
            </a:p>
          </p:txBody>
        </p:sp>
      </p:grpSp>
    </p:spTree>
    <p:extLst>
      <p:ext uri="{BB962C8B-B14F-4D97-AF65-F5344CB8AC3E}">
        <p14:creationId xmlns:p14="http://schemas.microsoft.com/office/powerpoint/2010/main" val="2802633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3" name="Rectangle 2"/>
          <p:cNvSpPr/>
          <p:nvPr/>
        </p:nvSpPr>
        <p:spPr>
          <a:xfrm>
            <a:off x="2048788" y="1181100"/>
            <a:ext cx="14190423" cy="873701"/>
          </a:xfrm>
          <a:prstGeom prst="rect">
            <a:avLst/>
          </a:prstGeom>
        </p:spPr>
        <p:txBody>
          <a:bodyPr wrap="none">
            <a:spAutoFit/>
          </a:bodyPr>
          <a:lstStyle/>
          <a:p>
            <a:pPr marL="457200" marR="30480" lvl="0" algn="just">
              <a:lnSpc>
                <a:spcPct val="115000"/>
              </a:lnSpc>
              <a:defRPr/>
            </a:pP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tháp</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AutoShape 3"/>
          <p:cNvSpPr/>
          <p:nvPr/>
        </p:nvSpPr>
        <p:spPr>
          <a:xfrm>
            <a:off x="838200" y="2857500"/>
            <a:ext cx="6504458" cy="5334000"/>
          </a:xfrm>
          <a:prstGeom prst="rect">
            <a:avLst/>
          </a:prstGeom>
          <a:solidFill>
            <a:schemeClr val="bg1"/>
          </a:solidFill>
        </p:spPr>
        <p:txBody>
          <a:bodyPr/>
          <a:lstStyle/>
          <a:p>
            <a:pPr algn="just"/>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Tuyệt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đỉnh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trúc</a:t>
            </a:r>
            <a:r>
              <a:rPr lang="en-US" sz="4400" i="1" dirty="0">
                <a:latin typeface="Times New Roman" panose="02020603050405020304" pitchFamily="18" charset="0"/>
                <a:cs typeface="Times New Roman" panose="02020603050405020304" pitchFamily="18" charset="0"/>
              </a:rPr>
              <a:t> Khmer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Ăng</a:t>
            </a:r>
            <a:r>
              <a:rPr lang="en-US" sz="4400" i="1" dirty="0">
                <a:latin typeface="Times New Roman" panose="02020603050405020304" pitchFamily="18" charset="0"/>
                <a:cs typeface="Times New Roman" panose="02020603050405020304" pitchFamily="18" charset="0"/>
              </a:rPr>
              <a:t>-co </a:t>
            </a:r>
            <a:r>
              <a:rPr lang="en-US" sz="4400" i="1" dirty="0" err="1">
                <a:latin typeface="Times New Roman" panose="02020603050405020304" pitchFamily="18" charset="0"/>
                <a:cs typeface="Times New Roman" panose="02020603050405020304" pitchFamily="18" charset="0"/>
              </a:rPr>
              <a:t>Vát</a:t>
            </a:r>
            <a:r>
              <a:rPr lang="en-US" sz="4400" i="1" dirty="0">
                <a:latin typeface="Times New Roman" panose="02020603050405020304" pitchFamily="18" charset="0"/>
                <a:cs typeface="Times New Roman" panose="02020603050405020304" pitchFamily="18" charset="0"/>
              </a:rPr>
              <a:t>. Du </a:t>
            </a:r>
            <a:r>
              <a:rPr lang="en-US" sz="4400" i="1" dirty="0" err="1">
                <a:latin typeface="Times New Roman" panose="02020603050405020304" pitchFamily="18" charset="0"/>
                <a:cs typeface="Times New Roman" panose="02020603050405020304" pitchFamily="18" charset="0"/>
              </a:rPr>
              <a:t>khách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điện</a:t>
            </a:r>
            <a:r>
              <a:rPr lang="en-US" sz="4400" i="1" dirty="0">
                <a:latin typeface="Times New Roman" panose="02020603050405020304" pitchFamily="18" charset="0"/>
                <a:cs typeface="Times New Roman" panose="02020603050405020304" pitchFamily="18" charset="0"/>
              </a:rPr>
              <a:t> quay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Tây</a:t>
            </a:r>
            <a:r>
              <a:rPr lang="en-US" sz="4400" i="1" dirty="0">
                <a:latin typeface="Times New Roman" panose="02020603050405020304" pitchFamily="18" charset="0"/>
                <a:cs typeface="Times New Roman" panose="02020603050405020304" pitchFamily="18" charset="0"/>
              </a:rPr>
              <a:t>”</a:t>
            </a:r>
          </a:p>
        </p:txBody>
      </p:sp>
      <p:sp>
        <p:nvSpPr>
          <p:cNvPr id="5" name="AutoShape 3"/>
          <p:cNvSpPr/>
          <p:nvPr/>
        </p:nvSpPr>
        <p:spPr>
          <a:xfrm>
            <a:off x="11353800" y="2857500"/>
            <a:ext cx="6145818" cy="4876800"/>
          </a:xfrm>
          <a:prstGeom prst="rect">
            <a:avLst/>
          </a:prstGeom>
          <a:solidFill>
            <a:schemeClr val="bg1"/>
          </a:solidFill>
        </p:spPr>
        <p:txBody>
          <a:bodyPr/>
          <a:lstStyle/>
          <a:p>
            <a:pPr algn="just"/>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chiêm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sự</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tuyệt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đỉnh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trúc</a:t>
            </a:r>
            <a:r>
              <a:rPr lang="en-US" sz="4400" i="1" dirty="0">
                <a:latin typeface="Times New Roman" panose="02020603050405020304" pitchFamily="18" charset="0"/>
                <a:cs typeface="Times New Roman" panose="02020603050405020304" pitchFamily="18" charset="0"/>
              </a:rPr>
              <a:t> Khmer..”</a:t>
            </a:r>
          </a:p>
        </p:txBody>
      </p:sp>
      <p:sp>
        <p:nvSpPr>
          <p:cNvPr id="2" name="Freeform 5"/>
          <p:cNvSpPr/>
          <p:nvPr/>
        </p:nvSpPr>
        <p:spPr>
          <a:xfrm>
            <a:off x="7342658" y="3238500"/>
            <a:ext cx="3466719" cy="4114800"/>
          </a:xfrm>
          <a:custGeom>
            <a:avLst/>
            <a:gdLst/>
            <a:ahLst/>
            <a:cxnLst/>
            <a:rect l="l" t="t" r="r" b="b"/>
            <a:pathLst>
              <a:path w="3466719" h="4114800">
                <a:moveTo>
                  <a:pt x="0" y="0"/>
                </a:moveTo>
                <a:lnTo>
                  <a:pt x="3466719" y="0"/>
                </a:lnTo>
                <a:lnTo>
                  <a:pt x="346671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1260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8600" y="-13856"/>
            <a:ext cx="9677400" cy="10338955"/>
            <a:chOff x="0" y="0"/>
            <a:chExt cx="5678297" cy="6336030"/>
          </a:xfrm>
        </p:grpSpPr>
        <p:sp>
          <p:nvSpPr>
            <p:cNvPr id="4" name="Freeform 3"/>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stretch>
                <a:fillRect l="-47943" r="-12898"/>
              </a:stretch>
            </a:blipFill>
          </p:spPr>
          <p:txBody>
            <a:bodyPr/>
            <a:lstStyle/>
            <a:p>
              <a:endParaRPr lang="en-US"/>
            </a:p>
          </p:txBody>
        </p:sp>
      </p:grpSp>
      <p:sp>
        <p:nvSpPr>
          <p:cNvPr id="3" name="TextBox 2">
            <a:extLst>
              <a:ext uri="{FF2B5EF4-FFF2-40B4-BE49-F238E27FC236}">
                <a16:creationId xmlns:a16="http://schemas.microsoft.com/office/drawing/2014/main" id="{78669D5E-089F-D1B5-6D9B-1B278B0C77BA}"/>
              </a:ext>
            </a:extLst>
          </p:cNvPr>
          <p:cNvSpPr txBox="1"/>
          <p:nvPr/>
        </p:nvSpPr>
        <p:spPr>
          <a:xfrm>
            <a:off x="9144000" y="2781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1234946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4">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6">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6255495"/>
          </a:xfrm>
          <a:prstGeom prst="rect">
            <a:avLst/>
          </a:prstGeom>
          <a:noFill/>
        </p:spPr>
        <p:txBody>
          <a:bodyPr wrap="square" rtlCol="0">
            <a:spAutoFit/>
          </a:bodyPr>
          <a:lstStyle/>
          <a:p>
            <a:pPr lvl="0" algn="just">
              <a:lnSpc>
                <a:spcPct val="115000"/>
              </a:lnSpc>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chặt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chẽ</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gãy</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15000"/>
              </a:lnSpc>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15000"/>
              </a:lnSpc>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1587294"/>
          </a:xfrm>
          <a:prstGeom prst="rect">
            <a:avLst/>
          </a:prstGeom>
          <a:noFill/>
        </p:spPr>
        <p:txBody>
          <a:bodyPr wrap="square" rtlCol="0">
            <a:spAutoFit/>
          </a:bodyPr>
          <a:lstStyle/>
          <a:p>
            <a:pPr lvl="0" algn="just">
              <a:lnSpc>
                <a:spcPct val="115000"/>
              </a:lnSpc>
              <a:defRPr/>
            </a:pP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Ăng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-co</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chemeClr val="accent5">
              <a:lumMod val="20000"/>
              <a:lumOff val="80000"/>
            </a:schemeClr>
          </a:solidFill>
        </p:spPr>
        <p:txBody>
          <a:bodyPr/>
          <a:lstStyle/>
          <a:p>
            <a:endParaRPr lang="en-US">
              <a:latin typeface="Times New Roman" panose="02020603050405020304" pitchFamily="18" charset="0"/>
              <a:cs typeface="Times New Roman" panose="02020603050405020304" pitchFamily="18" charset="0"/>
            </a:endParaRPr>
          </a:p>
        </p:txBody>
      </p:sp>
      <p:sp>
        <p:nvSpPr>
          <p:cNvPr id="4" name="AutoShape 4"/>
          <p:cNvSpPr/>
          <p:nvPr/>
        </p:nvSpPr>
        <p:spPr>
          <a:xfrm>
            <a:off x="-243737" y="726810"/>
            <a:ext cx="17998337" cy="799099"/>
          </a:xfrm>
          <a:prstGeom prst="rect">
            <a:avLst/>
          </a:prstGeom>
          <a:noFill/>
          <a:ln>
            <a:noFill/>
          </a:ln>
        </p:spPr>
        <p:txBody>
          <a:bodyPr/>
          <a:lstStyle/>
          <a:p>
            <a:endParaRPr lang="en-US">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BBF7338-0E03-4AFA-9A8B-D2817E2CF9F7}"/>
              </a:ext>
            </a:extLst>
          </p:cNvPr>
          <p:cNvSpPr/>
          <p:nvPr/>
        </p:nvSpPr>
        <p:spPr>
          <a:xfrm>
            <a:off x="381535" y="1714500"/>
            <a:ext cx="17410535" cy="684187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thiệu</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xây</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dựng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bật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3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F8DD9E6-AFC8-4AA2-8E4B-488DC18544E0}"/>
              </a:ext>
            </a:extLst>
          </p:cNvPr>
          <p:cNvSpPr/>
          <p:nvPr/>
        </p:nvSpPr>
        <p:spPr>
          <a:xfrm>
            <a:off x="1286696" y="672534"/>
            <a:ext cx="15599142" cy="857414"/>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47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Một số lưu ý khi </a:t>
            </a:r>
            <a:r>
              <a:rPr kumimoji="0" lang="en-US" sz="47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đọc văn bản giới thiệu một di tích lịch sử</a:t>
            </a:r>
            <a:endParaRPr kumimoji="0" lang="en-US" sz="47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wipe(left)">
                                      <p:cBhvr>
                                        <p:cTn id="20" dur="500"/>
                                        <p:tgtEl>
                                          <p:spTgt spid="1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wipe(left)">
                                      <p:cBhvr>
                                        <p:cTn id="25" dur="500"/>
                                        <p:tgtEl>
                                          <p:spTgt spid="1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wipe(left)">
                                      <p:cBhvr>
                                        <p:cTn id="30" dur="500"/>
                                        <p:tgtEl>
                                          <p:spTgt spid="1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Effect transition="in" filter="wipe(left)">
                                      <p:cBhvr>
                                        <p:cTn id="35" dur="500"/>
                                        <p:tgtEl>
                                          <p:spTgt spid="1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xEl>
                                              <p:pRg st="5" end="5"/>
                                            </p:txEl>
                                          </p:spTgt>
                                        </p:tgtEl>
                                        <p:attrNameLst>
                                          <p:attrName>style.visibility</p:attrName>
                                        </p:attrNameLst>
                                      </p:cBhvr>
                                      <p:to>
                                        <p:strVal val="visible"/>
                                      </p:to>
                                    </p:set>
                                    <p:animEffect transition="in" filter="wipe(left)">
                                      <p:cBhvr>
                                        <p:cTn id="40" dur="500"/>
                                        <p:tgtEl>
                                          <p:spTgt spid="1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6" end="6"/>
                                            </p:txEl>
                                          </p:spTgt>
                                        </p:tgtEl>
                                        <p:attrNameLst>
                                          <p:attrName>style.visibility</p:attrName>
                                        </p:attrNameLst>
                                      </p:cBhvr>
                                      <p:to>
                                        <p:strVal val="visible"/>
                                      </p:to>
                                    </p:set>
                                    <p:animEffect transition="in" filter="wipe(left)">
                                      <p:cBhvr>
                                        <p:cTn id="45"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B92DE6-9B3A-4AF9-95CE-FF256508928F}"/>
              </a:ext>
            </a:extLst>
          </p:cNvPr>
          <p:cNvSpPr/>
          <p:nvPr/>
        </p:nvSpPr>
        <p:spPr>
          <a:xfrm>
            <a:off x="7315200" y="1104900"/>
            <a:ext cx="10134600" cy="751154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tộc</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du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6B92DE6-9B3A-4AF9-95CE-FF256508928F}"/>
              </a:ext>
            </a:extLst>
          </p:cNvPr>
          <p:cNvSpPr/>
          <p:nvPr/>
        </p:nvSpPr>
        <p:spPr>
          <a:xfrm>
            <a:off x="0" y="38100"/>
            <a:ext cx="6400800" cy="10149702"/>
          </a:xfrm>
          <a:prstGeom prst="rect">
            <a:avLst/>
          </a:prstGeom>
          <a:solidFill>
            <a:schemeClr val="accent1">
              <a:lumMod val="20000"/>
              <a:lumOff val="80000"/>
            </a:schemeClr>
          </a:solidFill>
        </p:spPr>
        <p:txBody>
          <a:bodyPr wrap="square">
            <a:spAutoFit/>
          </a:bodyPr>
          <a:lstStyle/>
          <a:p>
            <a:pPr lvl="0" algn="just">
              <a:lnSpc>
                <a:spcPct val="115000"/>
              </a:lnSpc>
            </a:pPr>
            <a:endParaRPr lang="en-US" sz="4800" dirty="0">
              <a:latin typeface="Times New Roman" panose="02020603050405020304" pitchFamily="18" charset="0"/>
              <a:cs typeface="Times New Roman" panose="02020603050405020304" pitchFamily="18" charset="0"/>
            </a:endParaRPr>
          </a:p>
          <a:p>
            <a:pPr lvl="0" algn="just">
              <a:lnSpc>
                <a:spcPct val="115000"/>
              </a:lnSpc>
            </a:pPr>
            <a:endParaRPr lang="en-US" sz="4800" dirty="0">
              <a:latin typeface="Times New Roman" panose="02020603050405020304" pitchFamily="18" charset="0"/>
              <a:cs typeface="Times New Roman" panose="02020603050405020304" pitchFamily="18" charset="0"/>
            </a:endParaRPr>
          </a:p>
          <a:p>
            <a:pPr lvl="0" algn="just">
              <a:lnSpc>
                <a:spcPct val="115000"/>
              </a:lnSpc>
            </a:pPr>
            <a:r>
              <a:rPr lang="vi-VN" sz="4800" dirty="0">
                <a:latin typeface="Times New Roman" panose="02020603050405020304" pitchFamily="18" charset="0"/>
                <a:cs typeface="Times New Roman" panose="02020603050405020304" pitchFamily="18" charset="0"/>
              </a:rPr>
              <a:t>Liên hệ với văn bản </a:t>
            </a:r>
            <a:r>
              <a:rPr lang="vi-VN" sz="4800" i="1" dirty="0">
                <a:latin typeface="Times New Roman" panose="02020603050405020304" pitchFamily="18" charset="0"/>
                <a:cs typeface="Times New Roman" panose="02020603050405020304" pitchFamily="18" charset="0"/>
              </a:rPr>
              <a:t>Quần thể di tích Cố đô Huế</a:t>
            </a:r>
            <a:r>
              <a:rPr lang="vi-VN" sz="4800" dirty="0">
                <a:latin typeface="Times New Roman" panose="02020603050405020304" pitchFamily="18" charset="0"/>
                <a:cs typeface="Times New Roman" panose="02020603050405020304" pitchFamily="18" charset="0"/>
              </a:rPr>
              <a:t> và bài phỏng vấn </a:t>
            </a:r>
            <a:r>
              <a:rPr lang="vi-VN" sz="4800" i="1" dirty="0">
                <a:latin typeface="Times New Roman" panose="02020603050405020304" pitchFamily="18" charset="0"/>
                <a:cs typeface="Times New Roman" panose="02020603050405020304" pitchFamily="18" charset="0"/>
              </a:rPr>
              <a:t>Cùng nhà văn Tô Hoài ngắm phố phường Hà Nội</a:t>
            </a:r>
            <a:r>
              <a:rPr lang="vi-VN" sz="4800" dirty="0">
                <a:latin typeface="Times New Roman" panose="02020603050405020304" pitchFamily="18" charset="0"/>
                <a:cs typeface="Times New Roman" panose="02020603050405020304" pitchFamily="18" charset="0"/>
              </a:rPr>
              <a:t>, hãy nêu lên vai trò, ý nghĩa của các di tích lịch sử.</a:t>
            </a:r>
            <a:endParaRPr lang="en-US" sz="4800" dirty="0">
              <a:latin typeface="Times New Roman" panose="02020603050405020304" pitchFamily="18" charset="0"/>
              <a:cs typeface="Times New Roman" panose="02020603050405020304" pitchFamily="18" charset="0"/>
            </a:endParaRPr>
          </a:p>
          <a:p>
            <a:pPr lvl="0" algn="just">
              <a:lnSpc>
                <a:spcPct val="115000"/>
              </a:lnSpc>
            </a:pPr>
            <a:endParaRPr kumimoji="0" lang="en-US" sz="96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3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2514600" y="800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3"/>
          <p:cNvGrpSpPr/>
          <p:nvPr/>
        </p:nvGrpSpPr>
        <p:grpSpPr>
          <a:xfrm>
            <a:off x="0" y="5219701"/>
            <a:ext cx="18449397" cy="7222906"/>
            <a:chOff x="0" y="88939"/>
            <a:chExt cx="6405753" cy="2810129"/>
          </a:xfrm>
        </p:grpSpPr>
        <p:sp>
          <p:nvSpPr>
            <p:cNvPr id="4" name="Freeform 4"/>
            <p:cNvSpPr/>
            <p:nvPr/>
          </p:nvSpPr>
          <p:spPr>
            <a:xfrm>
              <a:off x="0" y="88939"/>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70" b="-21556"/>
              </a:stretch>
            </a:blipFill>
          </p:spPr>
          <p:txBody>
            <a:bodyPr/>
            <a:lstStyle/>
            <a:p>
              <a:endParaRPr lang="en-US"/>
            </a:p>
          </p:txBody>
        </p:sp>
      </p:gr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059" y="4388889"/>
            <a:ext cx="12954000" cy="1446550"/>
          </a:xfrm>
          <a:prstGeom prst="rect">
            <a:avLst/>
          </a:prstGeom>
        </p:spPr>
        <p:txBody>
          <a:bodyPr wrap="square">
            <a:spAutoFit/>
          </a:bodyPr>
          <a:lstStyle/>
          <a:p>
            <a:pPr algn="just"/>
            <a:r>
              <a:rPr lang="en-US" sz="4400" dirty="0" err="1">
                <a:solidFill>
                  <a:srgbClr val="212529"/>
                </a:solidFill>
                <a:latin typeface="Times New Roman" panose="02020603050405020304" pitchFamily="18" charset="0"/>
                <a:cs typeface="Times New Roman" panose="02020603050405020304" pitchFamily="18" charset="0"/>
              </a:rPr>
              <a:t>Bằng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những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hiểu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biết</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của</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mình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em</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hãy</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giới</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thiệu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một</a:t>
            </a:r>
            <a:r>
              <a:rPr lang="en-US" sz="4400" dirty="0">
                <a:solidFill>
                  <a:srgbClr val="212529"/>
                </a:solidFill>
                <a:latin typeface="Times New Roman" panose="02020603050405020304" pitchFamily="18" charset="0"/>
                <a:cs typeface="Times New Roman" panose="02020603050405020304" pitchFamily="18" charset="0"/>
              </a:rPr>
              <a:t> di </a:t>
            </a:r>
            <a:r>
              <a:rPr lang="en-US" sz="4400" dirty="0" err="1">
                <a:solidFill>
                  <a:srgbClr val="212529"/>
                </a:solidFill>
                <a:latin typeface="Times New Roman" panose="02020603050405020304" pitchFamily="18" charset="0"/>
                <a:cs typeface="Times New Roman" panose="02020603050405020304" pitchFamily="18" charset="0"/>
              </a:rPr>
              <a:t>tích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lịch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sử</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về</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kiến</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trúc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xây</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dựng</a:t>
            </a:r>
            <a:r>
              <a:rPr lang="en-US" sz="4400" dirty="0">
                <a:solidFill>
                  <a:srgbClr val="212529"/>
                </a:solidFill>
                <a:latin typeface="Times New Roman" panose="02020603050405020304" pitchFamily="18" charset="0"/>
                <a:cs typeface="Times New Roman" panose="02020603050405020304" pitchFamily="18" charset="0"/>
              </a:rPr>
              <a:t> ở </a:t>
            </a:r>
            <a:r>
              <a:rPr lang="en-US" sz="4400" dirty="0" err="1">
                <a:solidFill>
                  <a:srgbClr val="212529"/>
                </a:solidFill>
                <a:latin typeface="Times New Roman" panose="02020603050405020304" pitchFamily="18" charset="0"/>
                <a:cs typeface="Times New Roman" panose="02020603050405020304" pitchFamily="18" charset="0"/>
              </a:rPr>
              <a:t>Việt</a:t>
            </a:r>
            <a:r>
              <a:rPr lang="en-US" sz="4400" dirty="0">
                <a:solidFill>
                  <a:srgbClr val="212529"/>
                </a:solidFill>
                <a:latin typeface="Times New Roman" panose="02020603050405020304" pitchFamily="18" charset="0"/>
                <a:cs typeface="Times New Roman" panose="02020603050405020304" pitchFamily="18" charset="0"/>
              </a:rPr>
              <a:t> Nam.</a:t>
            </a:r>
            <a:endParaRPr lang="en-US"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6B92DE6-9B3A-4AF9-95CE-FF256508928F}"/>
              </a:ext>
            </a:extLst>
          </p:cNvPr>
          <p:cNvSpPr/>
          <p:nvPr/>
        </p:nvSpPr>
        <p:spPr>
          <a:xfrm>
            <a:off x="3961131" y="2646640"/>
            <a:ext cx="9906000" cy="1379224"/>
          </a:xfrm>
          <a:prstGeom prst="rect">
            <a:avLst/>
          </a:prstGeom>
        </p:spPr>
        <p:txBody>
          <a:bodyPr wrap="square">
            <a:spAutoFit/>
          </a:bodyPr>
          <a:lstStyle/>
          <a:p>
            <a:pPr lvl="0" algn="just">
              <a:lnSpc>
                <a:spcPct val="115000"/>
              </a:lnSpc>
            </a:pPr>
            <a:r>
              <a:rPr lang="en-US" sz="8000" dirty="0" err="1">
                <a:solidFill>
                  <a:srgbClr val="FF0000"/>
                </a:solidFill>
                <a:latin typeface="#9Slide03 IcielNovecento sans E" panose="00000900000000000000" pitchFamily="2" charset="0"/>
              </a:rPr>
              <a:t>Một</a:t>
            </a:r>
            <a:r>
              <a:rPr lang="en-US" sz="8000" dirty="0">
                <a:solidFill>
                  <a:srgbClr val="FF0000"/>
                </a:solidFill>
                <a:latin typeface="#9Slide03 IcielNovecento sans E" panose="00000900000000000000" pitchFamily="2" charset="0"/>
              </a:rPr>
              <a:t> </a:t>
            </a:r>
            <a:r>
              <a:rPr lang="en-US" sz="8000" dirty="0" err="1">
                <a:solidFill>
                  <a:srgbClr val="FF0000"/>
                </a:solidFill>
                <a:latin typeface="#9Slide03 IcielNovecento sans E" panose="00000900000000000000" pitchFamily="2" charset="0"/>
              </a:rPr>
              <a:t>vòng</a:t>
            </a:r>
            <a:r>
              <a:rPr lang="en-US" sz="8000" dirty="0">
                <a:solidFill>
                  <a:srgbClr val="FF0000"/>
                </a:solidFill>
                <a:latin typeface="#9Slide03 IcielNovecento sans E" panose="00000900000000000000" pitchFamily="2" charset="0"/>
              </a:rPr>
              <a:t> </a:t>
            </a:r>
            <a:r>
              <a:rPr lang="en-US" sz="8000" dirty="0" err="1">
                <a:solidFill>
                  <a:srgbClr val="FF0000"/>
                </a:solidFill>
                <a:latin typeface="#9Slide03 IcielNovecento sans E" panose="00000900000000000000" pitchFamily="2" charset="0"/>
              </a:rPr>
              <a:t>Việt</a:t>
            </a:r>
            <a:r>
              <a:rPr lang="en-US" sz="8000" dirty="0">
                <a:solidFill>
                  <a:srgbClr val="FF0000"/>
                </a:solidFill>
                <a:latin typeface="#9Slide03 IcielNovecento sans E" panose="00000900000000000000" pitchFamily="2" charset="0"/>
              </a:rPr>
              <a:t> Nam</a:t>
            </a:r>
            <a:endParaRPr kumimoji="0" lang="en-US" sz="23900" b="0" i="0" u="none" strike="noStrike" kern="1200" cap="none" spc="0" normalizeH="0" baseline="0" noProof="0" dirty="0">
              <a:ln>
                <a:noFill/>
              </a:ln>
              <a:solidFill>
                <a:srgbClr val="FF0000"/>
              </a:solidFill>
              <a:effectLst/>
              <a:uLnTx/>
              <a:uFillTx/>
              <a:latin typeface="#9Slide03 IcielNovecento sans E" panose="00000900000000000000" pitchFamily="2" charset="0"/>
              <a:ea typeface="Times New Roman" panose="02020603050405020304" pitchFamily="18" charset="0"/>
              <a:cs typeface="Roboto Condensed" panose="020B0604020202020204" charset="0"/>
            </a:endParaRPr>
          </a:p>
        </p:txBody>
      </p:sp>
      <p:sp>
        <p:nvSpPr>
          <p:cNvPr id="6" name="Freeform 6">
            <a:extLst>
              <a:ext uri="{FF2B5EF4-FFF2-40B4-BE49-F238E27FC236}">
                <a16:creationId xmlns:a16="http://schemas.microsoft.com/office/drawing/2014/main" id="{980E5633-A5F7-C52B-21CD-79513AA1EC33}"/>
              </a:ext>
            </a:extLst>
          </p:cNvPr>
          <p:cNvSpPr/>
          <p:nvPr/>
        </p:nvSpPr>
        <p:spPr>
          <a:xfrm>
            <a:off x="13938011" y="4467466"/>
            <a:ext cx="4521758" cy="4114800"/>
          </a:xfrm>
          <a:custGeom>
            <a:avLst/>
            <a:gdLst/>
            <a:ahLst/>
            <a:cxnLst/>
            <a:rect l="l" t="t" r="r" b="b"/>
            <a:pathLst>
              <a:path w="4521758" h="4114800">
                <a:moveTo>
                  <a:pt x="0" y="0"/>
                </a:moveTo>
                <a:lnTo>
                  <a:pt x="4521758" y="0"/>
                </a:lnTo>
                <a:lnTo>
                  <a:pt x="45217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FBB8865-28FC-F4C5-9895-EE8057B1AA92}"/>
              </a:ext>
            </a:extLst>
          </p:cNvPr>
          <p:cNvSpPr/>
          <p:nvPr/>
        </p:nvSpPr>
        <p:spPr>
          <a:xfrm>
            <a:off x="7507118" y="7505700"/>
            <a:ext cx="2814026" cy="2527896"/>
          </a:xfrm>
          <a:custGeom>
            <a:avLst/>
            <a:gdLst/>
            <a:ahLst/>
            <a:cxnLst/>
            <a:rect l="l" t="t" r="r" b="b"/>
            <a:pathLst>
              <a:path w="4331368" h="4114800">
                <a:moveTo>
                  <a:pt x="0" y="0"/>
                </a:moveTo>
                <a:lnTo>
                  <a:pt x="4331369" y="0"/>
                </a:lnTo>
                <a:lnTo>
                  <a:pt x="43313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EDDAD527-2993-6748-1994-A16B7E44F022}"/>
              </a:ext>
            </a:extLst>
          </p:cNvPr>
          <p:cNvSpPr/>
          <p:nvPr/>
        </p:nvSpPr>
        <p:spPr>
          <a:xfrm>
            <a:off x="10692143" y="6036329"/>
            <a:ext cx="4685590" cy="4114800"/>
          </a:xfrm>
          <a:custGeom>
            <a:avLst/>
            <a:gdLst/>
            <a:ahLst/>
            <a:cxnLst/>
            <a:rect l="l" t="t" r="r" b="b"/>
            <a:pathLst>
              <a:path w="4685590" h="4114800">
                <a:moveTo>
                  <a:pt x="0" y="0"/>
                </a:moveTo>
                <a:lnTo>
                  <a:pt x="4685590" y="0"/>
                </a:lnTo>
                <a:lnTo>
                  <a:pt x="46855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DB8233AA-B60F-513D-5397-85FF164938E5}"/>
              </a:ext>
            </a:extLst>
          </p:cNvPr>
          <p:cNvSpPr/>
          <p:nvPr/>
        </p:nvSpPr>
        <p:spPr>
          <a:xfrm>
            <a:off x="14478000" y="576413"/>
            <a:ext cx="2926207" cy="2966888"/>
          </a:xfrm>
          <a:custGeom>
            <a:avLst/>
            <a:gdLst/>
            <a:ahLst/>
            <a:cxnLst/>
            <a:rect l="l" t="t" r="r" b="b"/>
            <a:pathLst>
              <a:path w="4843773" h="4438107">
                <a:moveTo>
                  <a:pt x="0" y="0"/>
                </a:moveTo>
                <a:lnTo>
                  <a:pt x="4843773" y="0"/>
                </a:lnTo>
                <a:lnTo>
                  <a:pt x="4843773" y="4438107"/>
                </a:lnTo>
                <a:lnTo>
                  <a:pt x="0" y="4438107"/>
                </a:lnTo>
                <a:lnTo>
                  <a:pt x="0" y="0"/>
                </a:lnTo>
                <a:close/>
              </a:path>
            </a:pathLst>
          </a:custGeom>
          <a:blipFill>
            <a:blip r:embed="rId9"/>
            <a:stretch>
              <a:fillRect/>
            </a:stretch>
          </a:blipFill>
        </p:spPr>
        <p:txBody>
          <a:bodyPr/>
          <a:lstStyle/>
          <a:p>
            <a:endParaRPr lang="en-US"/>
          </a:p>
        </p:txBody>
      </p:sp>
      <p:sp>
        <p:nvSpPr>
          <p:cNvPr id="11" name="Freeform 11">
            <a:extLst>
              <a:ext uri="{FF2B5EF4-FFF2-40B4-BE49-F238E27FC236}">
                <a16:creationId xmlns:a16="http://schemas.microsoft.com/office/drawing/2014/main" id="{A1A9641A-6090-D28B-C005-6072E383FA2C}"/>
              </a:ext>
            </a:extLst>
          </p:cNvPr>
          <p:cNvSpPr/>
          <p:nvPr/>
        </p:nvSpPr>
        <p:spPr>
          <a:xfrm>
            <a:off x="1734830" y="6362700"/>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36CE0E8F-3D85-DD44-6CEB-3C971843D717}"/>
              </a:ext>
            </a:extLst>
          </p:cNvPr>
          <p:cNvSpPr/>
          <p:nvPr/>
        </p:nvSpPr>
        <p:spPr>
          <a:xfrm>
            <a:off x="661976" y="926265"/>
            <a:ext cx="1997083" cy="2562315"/>
          </a:xfrm>
          <a:custGeom>
            <a:avLst/>
            <a:gdLst/>
            <a:ahLst/>
            <a:cxnLst/>
            <a:rect l="l" t="t" r="r" b="b"/>
            <a:pathLst>
              <a:path w="2772347" h="4114800">
                <a:moveTo>
                  <a:pt x="0" y="0"/>
                </a:moveTo>
                <a:lnTo>
                  <a:pt x="2772346" y="0"/>
                </a:lnTo>
                <a:lnTo>
                  <a:pt x="277234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34C6EBAE-DF06-A4F1-C92A-6E0F9A7E47A0}"/>
              </a:ext>
            </a:extLst>
          </p:cNvPr>
          <p:cNvSpPr/>
          <p:nvPr/>
        </p:nvSpPr>
        <p:spPr>
          <a:xfrm>
            <a:off x="4703535" y="135871"/>
            <a:ext cx="3519393" cy="2133891"/>
          </a:xfrm>
          <a:custGeom>
            <a:avLst/>
            <a:gdLst/>
            <a:ahLst/>
            <a:cxnLst/>
            <a:rect l="l" t="t" r="r" b="b"/>
            <a:pathLst>
              <a:path w="5573485" h="3378925">
                <a:moveTo>
                  <a:pt x="0" y="0"/>
                </a:moveTo>
                <a:lnTo>
                  <a:pt x="5573484" y="0"/>
                </a:lnTo>
                <a:lnTo>
                  <a:pt x="5573484" y="3378925"/>
                </a:lnTo>
                <a:lnTo>
                  <a:pt x="0" y="3378925"/>
                </a:lnTo>
                <a:lnTo>
                  <a:pt x="0" y="0"/>
                </a:lnTo>
                <a:close/>
              </a:path>
            </a:pathLst>
          </a:custGeom>
          <a:blipFill>
            <a:blip r:embed="rId14"/>
            <a:stretch>
              <a:fillRect/>
            </a:stretch>
          </a:blipFill>
        </p:spPr>
        <p:txBody>
          <a:bodyPr/>
          <a:lstStyle/>
          <a:p>
            <a:endParaRPr lang="en-US"/>
          </a:p>
        </p:txBody>
      </p:sp>
      <p:sp>
        <p:nvSpPr>
          <p:cNvPr id="14" name="Freeform 14">
            <a:extLst>
              <a:ext uri="{FF2B5EF4-FFF2-40B4-BE49-F238E27FC236}">
                <a16:creationId xmlns:a16="http://schemas.microsoft.com/office/drawing/2014/main" id="{07AAD1A1-ECCB-3979-EF77-29401DEB64E5}"/>
              </a:ext>
            </a:extLst>
          </p:cNvPr>
          <p:cNvSpPr/>
          <p:nvPr/>
        </p:nvSpPr>
        <p:spPr>
          <a:xfrm>
            <a:off x="1178354" y="3871262"/>
            <a:ext cx="1063156" cy="2694376"/>
          </a:xfrm>
          <a:custGeom>
            <a:avLst/>
            <a:gdLst/>
            <a:ahLst/>
            <a:cxnLst/>
            <a:rect l="l" t="t" r="r" b="b"/>
            <a:pathLst>
              <a:path w="1063156" h="2694376">
                <a:moveTo>
                  <a:pt x="0" y="0"/>
                </a:moveTo>
                <a:lnTo>
                  <a:pt x="1063156" y="0"/>
                </a:lnTo>
                <a:lnTo>
                  <a:pt x="1063156" y="2694376"/>
                </a:lnTo>
                <a:lnTo>
                  <a:pt x="0" y="2694376"/>
                </a:lnTo>
                <a:lnTo>
                  <a:pt x="0" y="0"/>
                </a:lnTo>
                <a:close/>
              </a:path>
            </a:pathLst>
          </a:custGeom>
          <a:blipFill>
            <a:blip r:embed="rId15"/>
            <a:stretch>
              <a:fillRect/>
            </a:stretch>
          </a:blipFill>
        </p:spPr>
        <p:txBody>
          <a:bodyPr/>
          <a:lstStyle/>
          <a:p>
            <a:endParaRPr lang="en-US"/>
          </a:p>
        </p:txBody>
      </p:sp>
      <p:sp>
        <p:nvSpPr>
          <p:cNvPr id="15" name="Freeform 15">
            <a:extLst>
              <a:ext uri="{FF2B5EF4-FFF2-40B4-BE49-F238E27FC236}">
                <a16:creationId xmlns:a16="http://schemas.microsoft.com/office/drawing/2014/main" id="{69B5F78B-C181-7A24-0EB7-860EB0825601}"/>
              </a:ext>
            </a:extLst>
          </p:cNvPr>
          <p:cNvSpPr/>
          <p:nvPr/>
        </p:nvSpPr>
        <p:spPr>
          <a:xfrm>
            <a:off x="10410296" y="367108"/>
            <a:ext cx="2460114" cy="1743726"/>
          </a:xfrm>
          <a:custGeom>
            <a:avLst/>
            <a:gdLst/>
            <a:ahLst/>
            <a:cxnLst/>
            <a:rect l="l" t="t" r="r" b="b"/>
            <a:pathLst>
              <a:path w="7053943" h="4114800">
                <a:moveTo>
                  <a:pt x="0" y="0"/>
                </a:moveTo>
                <a:lnTo>
                  <a:pt x="7053943" y="0"/>
                </a:lnTo>
                <a:lnTo>
                  <a:pt x="705394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6091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CF225-697D-CA1C-1EFB-B1144564921C}"/>
              </a:ext>
            </a:extLst>
          </p:cNvPr>
          <p:cNvPicPr>
            <a:picLocks noChangeAspect="1"/>
          </p:cNvPicPr>
          <p:nvPr/>
        </p:nvPicPr>
        <p:blipFill>
          <a:blip r:embed="rId3"/>
          <a:srcRect l="9928" r="22897"/>
          <a:stretch/>
        </p:blipFill>
        <p:spPr>
          <a:xfrm>
            <a:off x="20" y="1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Rectangle 2">
            <a:extLst>
              <a:ext uri="{FF2B5EF4-FFF2-40B4-BE49-F238E27FC236}">
                <a16:creationId xmlns:a16="http://schemas.microsoft.com/office/drawing/2014/main" id="{DEAB25A0-366A-0A59-9FB1-57C7AC880B5D}"/>
              </a:ext>
            </a:extLst>
          </p:cNvPr>
          <p:cNvSpPr/>
          <p:nvPr/>
        </p:nvSpPr>
        <p:spPr>
          <a:xfrm>
            <a:off x="10210800" y="-114300"/>
            <a:ext cx="7924800" cy="8991600"/>
          </a:xfrm>
          <a:prstGeom prst="rect">
            <a:avLst/>
          </a:prstGeom>
        </p:spPr>
        <p:txBody>
          <a:bodyPr vert="horz" lIns="91440" tIns="45720" rIns="91440" bIns="45720" rtlCol="0">
            <a:noAutofit/>
          </a:bodyPr>
          <a:lstStyle/>
          <a:p>
            <a:pPr marR="30480" algn="ctr">
              <a:lnSpc>
                <a:spcPct val="110000"/>
              </a:lnSpc>
              <a:spcAft>
                <a:spcPts val="600"/>
              </a:spcAft>
            </a:pPr>
            <a:r>
              <a:rPr lang="en-US" sz="3800" b="1" dirty="0" err="1">
                <a:latin typeface="Times New Roman" panose="02020603050405020304" pitchFamily="18" charset="0"/>
                <a:cs typeface="Times New Roman" panose="02020603050405020304" pitchFamily="18" charset="0"/>
              </a:rPr>
              <a:t>Quốc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Tử</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Giám</a:t>
            </a:r>
            <a:endParaRPr lang="en-US" sz="3800" dirty="0">
              <a:latin typeface="Times New Roman" panose="02020603050405020304" pitchFamily="18" charset="0"/>
              <a:cs typeface="Times New Roman" panose="02020603050405020304" pitchFamily="18" charset="0"/>
            </a:endParaRPr>
          </a:p>
          <a:p>
            <a:pPr marR="30480" algn="just">
              <a:lnSpc>
                <a:spcPct val="110000"/>
              </a:lnSpc>
              <a:spcAft>
                <a:spcPts val="600"/>
              </a:spcAft>
            </a:pP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xưa</a:t>
            </a:r>
            <a:r>
              <a:rPr lang="en-US" sz="3800" dirty="0">
                <a:latin typeface="Times New Roman" panose="02020603050405020304" pitchFamily="18" charset="0"/>
                <a:cs typeface="Times New Roman" panose="02020603050405020304" pitchFamily="18" charset="0"/>
              </a:rPr>
              <a:t> ở </a:t>
            </a:r>
            <a:r>
              <a:rPr lang="en-US" sz="3800" dirty="0" err="1">
                <a:latin typeface="Times New Roman" panose="02020603050405020304" pitchFamily="18" charset="0"/>
                <a:cs typeface="Times New Roman" panose="02020603050405020304" pitchFamily="18" charset="0"/>
              </a:rPr>
              <a:t>phía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sau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Văn </a:t>
            </a:r>
            <a:r>
              <a:rPr lang="en-US" sz="3800" dirty="0" err="1">
                <a:latin typeface="Times New Roman" panose="02020603050405020304" pitchFamily="18" charset="0"/>
                <a:cs typeface="Times New Roman" panose="02020603050405020304" pitchFamily="18" charset="0"/>
              </a:rPr>
              <a:t>Miếu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chứa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gỗ</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khắc</a:t>
            </a:r>
            <a:r>
              <a:rPr lang="en-US" sz="3800" dirty="0">
                <a:latin typeface="Times New Roman" panose="02020603050405020304" pitchFamily="18" charset="0"/>
                <a:cs typeface="Times New Roman" panose="02020603050405020304" pitchFamily="18" charset="0"/>
              </a:rPr>
              <a:t> in </a:t>
            </a:r>
            <a:r>
              <a:rPr lang="en-US" sz="3800" dirty="0" err="1">
                <a:latin typeface="Times New Roman" panose="02020603050405020304" pitchFamily="18" charset="0"/>
                <a:cs typeface="Times New Roman" panose="02020603050405020304" pitchFamily="18" charset="0"/>
              </a:rPr>
              <a:t>sách</a:t>
            </a:r>
            <a:r>
              <a:rPr lang="en-US" sz="3800" dirty="0">
                <a:latin typeface="Times New Roman" panose="02020603050405020304" pitchFamily="18" charset="0"/>
                <a:cs typeface="Times New Roman" panose="02020603050405020304" pitchFamily="18" charset="0"/>
              </a:rPr>
              <a:t>. Khi </a:t>
            </a:r>
            <a:r>
              <a:rPr lang="en-US" sz="3800" dirty="0" err="1">
                <a:latin typeface="Times New Roman" panose="02020603050405020304" pitchFamily="18" charset="0"/>
                <a:cs typeface="Times New Roman" panose="02020603050405020304" pitchFamily="18" charset="0"/>
              </a:rPr>
              <a:t>Quốc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chuyển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Huế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thì</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trở</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thờ</a:t>
            </a:r>
            <a:r>
              <a:rPr lang="en-US" sz="3800" dirty="0">
                <a:latin typeface="Times New Roman" panose="02020603050405020304" pitchFamily="18" charset="0"/>
                <a:cs typeface="Times New Roman" panose="02020603050405020304" pitchFamily="18" charset="0"/>
              </a:rPr>
              <a:t> cha </a:t>
            </a:r>
            <a:r>
              <a:rPr lang="en-US" sz="3800" dirty="0" err="1">
                <a:latin typeface="Times New Roman" panose="02020603050405020304" pitchFamily="18" charset="0"/>
                <a:cs typeface="Times New Roman" panose="02020603050405020304" pitchFamily="18" charset="0"/>
              </a:rPr>
              <a:t>mẹ</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Tử</a:t>
            </a:r>
            <a:r>
              <a:rPr lang="en-US" sz="3800" dirty="0">
                <a:latin typeface="Times New Roman" panose="02020603050405020304" pitchFamily="18" charset="0"/>
                <a:cs typeface="Times New Roman" panose="02020603050405020304" pitchFamily="18" charset="0"/>
              </a:rPr>
              <a:t>. Hai </a:t>
            </a:r>
            <a:r>
              <a:rPr lang="en-US" sz="3800" dirty="0" err="1">
                <a:latin typeface="Times New Roman" panose="02020603050405020304" pitchFamily="18" charset="0"/>
                <a:cs typeface="Times New Roman" panose="02020603050405020304" pitchFamily="18" charset="0"/>
              </a:rPr>
              <a:t>bên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tòa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tả</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hữu</a:t>
            </a:r>
            <a:r>
              <a:rPr lang="en-US" sz="3800" dirty="0">
                <a:latin typeface="Times New Roman" panose="02020603050405020304" pitchFamily="18" charset="0"/>
                <a:cs typeface="Times New Roman" panose="02020603050405020304" pitchFamily="18" charset="0"/>
              </a:rPr>
              <a:t> vu, </a:t>
            </a:r>
            <a:r>
              <a:rPr lang="en-US" sz="3800" dirty="0" err="1">
                <a:latin typeface="Times New Roman" panose="02020603050405020304" pitchFamily="18" charset="0"/>
                <a:cs typeface="Times New Roman" panose="02020603050405020304" pitchFamily="18" charset="0"/>
              </a:rPr>
              <a:t>giữa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rộng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nay, </a:t>
            </a:r>
            <a:r>
              <a:rPr lang="en-US" sz="3800" dirty="0" err="1">
                <a:latin typeface="Times New Roman" panose="02020603050405020304" pitchFamily="18" charset="0"/>
                <a:cs typeface="Times New Roman" panose="02020603050405020304" pitchFamily="18" charset="0"/>
              </a:rPr>
              <a:t>kiến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trúc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gồm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mục</a:t>
            </a:r>
            <a:r>
              <a:rPr lang="en-US" sz="3800" dirty="0">
                <a:latin typeface="Times New Roman" panose="02020603050405020304" pitchFamily="18" charset="0"/>
                <a:cs typeface="Times New Roman" panose="02020603050405020304" pitchFamily="18" charset="0"/>
              </a:rPr>
              <a:t>:</a:t>
            </a:r>
          </a:p>
          <a:p>
            <a:pPr marR="30480" algn="just">
              <a:lnSpc>
                <a:spcPct val="110000"/>
              </a:lnSpc>
              <a:spcAft>
                <a:spcPts val="600"/>
              </a:spcAft>
            </a:pP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hữu</a:t>
            </a:r>
            <a:r>
              <a:rPr lang="en-US" sz="3800" i="1" dirty="0">
                <a:latin typeface="Times New Roman" panose="02020603050405020304" pitchFamily="18" charset="0"/>
                <a:cs typeface="Times New Roman" panose="02020603050405020304" pitchFamily="18" charset="0"/>
              </a:rPr>
              <a:t> vu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xây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chạy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hai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mỗi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dãy</a:t>
            </a:r>
            <a:r>
              <a:rPr lang="en-US" sz="3800" dirty="0">
                <a:latin typeface="Times New Roman" panose="02020603050405020304" pitchFamily="18" charset="0"/>
                <a:cs typeface="Times New Roman" panose="02020603050405020304" pitchFamily="18" charset="0"/>
              </a:rPr>
              <a:t> 9 </a:t>
            </a:r>
            <a:r>
              <a:rPr lang="en-US" sz="3800" dirty="0" err="1">
                <a:latin typeface="Times New Roman" panose="02020603050405020304" pitchFamily="18" charset="0"/>
                <a:cs typeface="Times New Roman" panose="02020603050405020304" pitchFamily="18" charset="0"/>
              </a:rPr>
              <a:t>gian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hồi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bít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lợp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ngói</a:t>
            </a:r>
            <a:r>
              <a:rPr lang="en-US" sz="3800" dirty="0">
                <a:latin typeface="Times New Roman" panose="02020603050405020304" pitchFamily="18" charset="0"/>
                <a:cs typeface="Times New Roman" panose="02020603050405020304" pitchFamily="18" charset="0"/>
              </a:rPr>
              <a:t> ta, </a:t>
            </a:r>
            <a:r>
              <a:rPr lang="en-US" sz="3800" dirty="0" err="1">
                <a:latin typeface="Times New Roman" panose="02020603050405020304" pitchFamily="18" charset="0"/>
                <a:cs typeface="Times New Roman" panose="02020603050405020304" pitchFamily="18" charset="0"/>
              </a:rPr>
              <a:t>bờ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nóc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đắp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đinh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kết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cấu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vì</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kèo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chồng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nền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gạch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bát</a:t>
            </a:r>
            <a:r>
              <a:rPr lang="en-US" sz="3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2388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52500"/>
            <a:ext cx="16840200" cy="8217634"/>
          </a:xfrm>
          <a:prstGeom prst="rect">
            <a:avLst/>
          </a:prstGeom>
        </p:spPr>
        <p:txBody>
          <a:bodyPr wrap="square">
            <a:spAutoFit/>
          </a:bodyPr>
          <a:lstStyle/>
          <a:p>
            <a:pPr marR="30480" lvl="0" algn="just">
              <a:defRPr/>
            </a:pPr>
            <a:r>
              <a:rPr lang="en-US" sz="4400" i="1" dirty="0">
                <a:solidFill>
                  <a:srgbClr val="212529"/>
                </a:solidFill>
                <a:latin typeface="Times New Roman" panose="02020603050405020304" pitchFamily="18" charset="0"/>
              </a:rPr>
              <a:t>        </a:t>
            </a:r>
            <a:r>
              <a:rPr lang="vi-VN" sz="4400" i="1" dirty="0">
                <a:solidFill>
                  <a:srgbClr val="212529"/>
                </a:solidFill>
                <a:latin typeface="Times New Roman" panose="02020603050405020304" pitchFamily="18" charset="0"/>
              </a:rPr>
              <a:t>Nhà Thái học: </a:t>
            </a:r>
            <a:r>
              <a:rPr lang="vi-VN" sz="4400" dirty="0">
                <a:solidFill>
                  <a:srgbClr val="212529"/>
                </a:solidFill>
                <a:latin typeface="Times New Roman" panose="02020603050405020304" pitchFamily="18" charset="0"/>
              </a:rPr>
              <a:t>được dựng lại năm 1998 - 2000, gồm hai nếp nhà có kết cấu liên hoàn, mái lợp ngói mũi hài, các bộ vì đỡ mái kiểu “chồng rường, cốn chồng kẻ, bẩy hiên”, nền lát gạch bát. Cung thờ phía sau xây kiểu mái chồng diêm, lợp ngói mũi hài, kết cấu bộ vì kiểu “giá chiêng chồng rường”, nền lát gạch Bát Tràng. Tầng dưới Nhà Thái học trưng bày hiện vật, hình ảnh giới thiệu về di tích, tầng trên là nơi thờ các vị vua: Lý Thái Tông, Lý Nhân Tông, Lê Thánh Tông.</a:t>
            </a:r>
          </a:p>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Ngoài ra, trong khu Văn Miếu còn có một miếu thờ thổ thần và điện thờ Mẫu. Tại di tích hiện còn lưu giữ được nhiều hiện vật có giá trị văn hóa, lịch sử và khoa học, như hệ thống đồ thờ tự, tượng thờ, cổ vật, đặc biệt là 82 bia tiến sĩ đã được UNESCO vinh danh là “Di sản tư liệu thế giới”.</a:t>
            </a:r>
            <a:endParaRPr kumimoji="0" lang="vi-VN" sz="44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9546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52500"/>
            <a:ext cx="16840200" cy="8217634"/>
          </a:xfrm>
          <a:prstGeom prst="rect">
            <a:avLst/>
          </a:prstGeom>
        </p:spPr>
        <p:txBody>
          <a:bodyPr wrap="square">
            <a:spAutoFit/>
          </a:bodyPr>
          <a:lstStyle/>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Từ góc nhìn lịch sử và di sản văn hóa, có thể nhận thấy, di tích Văn Miếu- Quốc Tử Giám bao hàm các mặt giá trị tiêu biểu sau:</a:t>
            </a:r>
          </a:p>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 Văn Miếu - Quốc Tử Giám là Trường Quốc học đầu tiên ở nước ta, đã đào tạo được nhiều thế hệ hiền tài từ thời Lý đến thời Lê - những người đã có nhiều đóng góp lớn cho sự phát triển của đất nước. Những giá trị lịch sử, văn hóa, khoa học “kết tinh” trong di tích là “tấm gương” phản chiếu về truyền thống hiếu học, tôn sư trọng đạo, coi trọng hiền tài của dân tộc ta trong lịch sử ngàn năm văn hiến. Trong số các di tích gắn với Nho học ở nước ta, đây là một di tích Nho học tiêu biểu, có giá trị cao về mặt kiến trúc - nghệ thuật và thẩm mỹ.</a:t>
            </a:r>
          </a:p>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 Di tích lưu giữ nhiều hiện vật, tư liệu quý, đặc biệt là 82 bia tiến sĩ đã được UNESCO vinh danh là “Di sản tư liệu thế giới”.</a:t>
            </a:r>
            <a:endParaRPr kumimoji="0" lang="vi-VN" sz="44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962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582AC-F99A-9C43-9375-26175D244B24}"/>
              </a:ext>
            </a:extLst>
          </p:cNvPr>
          <p:cNvPicPr>
            <a:picLocks noChangeAspect="1"/>
          </p:cNvPicPr>
          <p:nvPr/>
        </p:nvPicPr>
        <p:blipFill>
          <a:blip r:embed="rId3"/>
          <a:srcRect t="35638" b="17176"/>
          <a:stretch/>
        </p:blipFill>
        <p:spPr>
          <a:xfrm>
            <a:off x="20" y="-19050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p:cNvSpPr/>
          <p:nvPr/>
        </p:nvSpPr>
        <p:spPr>
          <a:xfrm>
            <a:off x="685800" y="5524500"/>
            <a:ext cx="17221200" cy="4419600"/>
          </a:xfrm>
          <a:prstGeom prst="rect">
            <a:avLst/>
          </a:prstGeom>
        </p:spPr>
        <p:txBody>
          <a:bodyPr vert="horz" lIns="91440" tIns="45720" rIns="91440" bIns="45720" rtlCol="0" anchor="ctr">
            <a:noAutofit/>
          </a:bodyPr>
          <a:lstStyle/>
          <a:p>
            <a:pPr marR="30480" lvl="0" algn="just" fontAlgn="auto">
              <a:lnSpc>
                <a:spcPct val="110000"/>
              </a:lnSpc>
              <a:spcBef>
                <a:spcPts val="0"/>
              </a:spcBef>
              <a:spcAft>
                <a:spcPts val="600"/>
              </a:spcAft>
              <a:buClrTx/>
              <a:buSzTx/>
              <a:tabLst/>
              <a:defRPr/>
            </a:pPr>
            <a:r>
              <a:rPr kumimoji="0" lang="en-US" sz="4000" b="0" i="0" u="none" strike="noStrike"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nay,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Miếu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còn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điểm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du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lịch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hấp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dẫn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du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khách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đang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đóng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cực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vào</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triển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mọi</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mặt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cũng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30480" lvl="0" algn="just" fontAlgn="auto">
              <a:lnSpc>
                <a:spcPct val="110000"/>
              </a:lnSpc>
              <a:spcBef>
                <a:spcPts val="0"/>
              </a:spcBef>
              <a:spcAft>
                <a:spcPts val="600"/>
              </a:spcAft>
              <a:buClrTx/>
              <a:buSzTx/>
              <a:tabLst/>
              <a:defRPr/>
            </a:pP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trị</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lịch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khoa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tiêu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biểu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di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1962,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Bộ</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(nay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Bộ</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thao</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Du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lịch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xếp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hạng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Miếu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Di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10/5/2012,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tướng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phủ</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quyết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xếp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hạng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Miếu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di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6992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7B9B18-73D9-6221-DA39-D084BE427631}"/>
              </a:ext>
            </a:extLst>
          </p:cNvPr>
          <p:cNvSpPr/>
          <p:nvPr/>
        </p:nvSpPr>
        <p:spPr>
          <a:xfrm>
            <a:off x="2057400" y="332782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tiếp</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3"/>
          <p:cNvSpPr/>
          <p:nvPr/>
        </p:nvSpPr>
        <p:spPr>
          <a:xfrm>
            <a:off x="-27710" y="5524500"/>
            <a:ext cx="18315709" cy="4779818"/>
          </a:xfrm>
          <a:custGeom>
            <a:avLst/>
            <a:gdLst/>
            <a:ahLst/>
            <a:cxnLst/>
            <a:rect l="l" t="t" r="r" b="b"/>
            <a:pathLst>
              <a:path w="7315200" h="2734056">
                <a:moveTo>
                  <a:pt x="0" y="0"/>
                </a:moveTo>
                <a:lnTo>
                  <a:pt x="7315200" y="0"/>
                </a:lnTo>
                <a:lnTo>
                  <a:pt x="7315200" y="2734056"/>
                </a:lnTo>
                <a:lnTo>
                  <a:pt x="0" y="2734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1446927" y="3086100"/>
            <a:ext cx="3658474" cy="3477875"/>
          </a:xfrm>
          <a:prstGeom prst="rect">
            <a:avLst/>
          </a:prstGeom>
          <a:noFill/>
        </p:spPr>
        <p:txBody>
          <a:bodyPr wrap="square">
            <a:spAutoFit/>
          </a:bodyPr>
          <a:lstStyle/>
          <a:p>
            <a:pPr algn="just">
              <a:buFont typeface="Arial" panose="020B0604020202020204" pitchFamily="34" charset="0"/>
              <a:buNone/>
            </a:pPr>
            <a:r>
              <a:rPr lang="en-US" sz="4400" b="1" i="0" dirty="0" err="1">
                <a:solidFill>
                  <a:srgbClr val="0D0D0D"/>
                </a:solidFill>
                <a:effectLst/>
                <a:latin typeface="Times New Roman" panose="02020603050405020304" pitchFamily="18" charset="0"/>
                <a:cs typeface="Times New Roman" panose="02020603050405020304" pitchFamily="18" charset="0"/>
              </a:rPr>
              <a:t>Rì-sọt</a:t>
            </a:r>
            <a:r>
              <a:rPr lang="en-US" sz="4400" b="1"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chỉ</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nơi</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cung</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cấp</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dịch</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vụ</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nghỉ</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dưỡng</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cao</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cấp</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trong</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ngành</a:t>
            </a:r>
            <a:r>
              <a:rPr lang="en-US" sz="4400" i="0" dirty="0">
                <a:solidFill>
                  <a:srgbClr val="0D0D0D"/>
                </a:solidFill>
                <a:effectLst/>
                <a:latin typeface="Times New Roman" panose="02020603050405020304" pitchFamily="18" charset="0"/>
                <a:cs typeface="Times New Roman" panose="02020603050405020304" pitchFamily="18" charset="0"/>
              </a:rPr>
              <a:t> du </a:t>
            </a:r>
            <a:r>
              <a:rPr lang="en-US" sz="4400" i="0" dirty="0" err="1">
                <a:solidFill>
                  <a:srgbClr val="0D0D0D"/>
                </a:solidFill>
                <a:effectLst/>
                <a:latin typeface="Times New Roman" panose="02020603050405020304" pitchFamily="18" charset="0"/>
                <a:cs typeface="Times New Roman" panose="02020603050405020304" pitchFamily="18" charset="0"/>
              </a:rPr>
              <a:t>lịch</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1B25C58-E4FC-D462-B736-823BDFD07D38}"/>
              </a:ext>
            </a:extLst>
          </p:cNvPr>
          <p:cNvPicPr>
            <a:picLocks noChangeAspect="1"/>
          </p:cNvPicPr>
          <p:nvPr/>
        </p:nvPicPr>
        <p:blipFill>
          <a:blip r:embed="rId3"/>
          <a:stretch>
            <a:fillRect/>
          </a:stretch>
        </p:blipFill>
        <p:spPr>
          <a:xfrm>
            <a:off x="5562600" y="2765133"/>
            <a:ext cx="12499177" cy="7015163"/>
          </a:xfrm>
          <a:prstGeom prst="rect">
            <a:avLst/>
          </a:prstGeom>
        </p:spPr>
      </p:pic>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AC4171F6-AE91-300D-0D72-ECF5F0EA9810}"/>
              </a:ext>
            </a:extLst>
          </p:cNvPr>
          <p:cNvPicPr>
            <a:picLocks noChangeAspect="1"/>
          </p:cNvPicPr>
          <p:nvPr/>
        </p:nvPicPr>
        <p:blipFill>
          <a:blip r:embed="rId3"/>
          <a:stretch>
            <a:fillRect/>
          </a:stretch>
        </p:blipFill>
        <p:spPr>
          <a:xfrm>
            <a:off x="3429000" y="1866900"/>
            <a:ext cx="11661468" cy="8196256"/>
          </a:xfrm>
          <a:prstGeom prst="rect">
            <a:avLst/>
          </a:prstGeom>
        </p:spPr>
      </p:pic>
    </p:spTree>
    <p:extLst>
      <p:ext uri="{BB962C8B-B14F-4D97-AF65-F5344CB8AC3E}">
        <p14:creationId xmlns:p14="http://schemas.microsoft.com/office/powerpoint/2010/main" val="36468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p:cNvSpPr/>
          <p:nvPr/>
        </p:nvSpPr>
        <p:spPr>
          <a:xfrm>
            <a:off x="894491" y="2857500"/>
            <a:ext cx="5410200" cy="3046988"/>
          </a:xfrm>
          <a:prstGeom prst="rect">
            <a:avLst/>
          </a:prstGeom>
          <a:solidFill>
            <a:schemeClr val="bg1">
              <a:lumMod val="95000"/>
            </a:schemeClr>
          </a:solidFill>
        </p:spPr>
        <p:txBody>
          <a:bodyPr wrap="square">
            <a:spAutoFit/>
          </a:bodyPr>
          <a:lstStyle/>
          <a:p>
            <a:pPr algn="just"/>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Xuất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xứ</a:t>
            </a:r>
            <a:r>
              <a:rPr lang="en-US" sz="4800" b="1"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Quỳnh</a:t>
            </a:r>
            <a:r>
              <a:rPr lang="en-US" sz="4800" dirty="0">
                <a:latin typeface="Times New Roman" panose="02020603050405020304" pitchFamily="18" charset="0"/>
                <a:cs typeface="Times New Roman" panose="02020603050405020304" pitchFamily="18" charset="0"/>
              </a:rPr>
              <a:t> Trang, </a:t>
            </a:r>
            <a:r>
              <a:rPr lang="en-US" sz="4800" dirty="0" err="1">
                <a:latin typeface="Times New Roman" panose="02020603050405020304" pitchFamily="18" charset="0"/>
                <a:cs typeface="Times New Roman" panose="02020603050405020304" pitchFamily="18" charset="0"/>
              </a:rPr>
              <a:t>Tạp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a:t>
            </a:r>
            <a:r>
              <a:rPr lang="en-US" sz="4800" dirty="0">
                <a:latin typeface="Times New Roman" panose="02020603050405020304" pitchFamily="18" charset="0"/>
                <a:cs typeface="Times New Roman" panose="02020603050405020304" pitchFamily="18" charset="0"/>
              </a:rPr>
              <a:t> di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 Heritage, </a:t>
            </a:r>
            <a:r>
              <a:rPr lang="en-US" sz="4800" dirty="0" err="1">
                <a:latin typeface="Times New Roman" panose="02020603050405020304" pitchFamily="18" charset="0"/>
                <a:cs typeface="Times New Roman" panose="02020603050405020304" pitchFamily="18" charset="0"/>
              </a:rPr>
              <a:t>tháng</a:t>
            </a:r>
            <a:r>
              <a:rPr lang="en-US" sz="4800" dirty="0">
                <a:latin typeface="Times New Roman" panose="02020603050405020304" pitchFamily="18" charset="0"/>
                <a:cs typeface="Times New Roman" panose="02020603050405020304" pitchFamily="18" charset="0"/>
              </a:rPr>
              <a:t> 7, 2013)</a:t>
            </a:r>
          </a:p>
        </p:txBody>
      </p:sp>
      <p:sp>
        <p:nvSpPr>
          <p:cNvPr id="6" name="Freeform 6"/>
          <p:cNvSpPr/>
          <p:nvPr/>
        </p:nvSpPr>
        <p:spPr>
          <a:xfrm>
            <a:off x="5486400" y="4599709"/>
            <a:ext cx="7315200" cy="5687291"/>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D1B34C94-D939-6A92-3C1A-3AF70772B7E5}"/>
              </a:ext>
            </a:extLst>
          </p:cNvPr>
          <p:cNvSpPr/>
          <p:nvPr/>
        </p:nvSpPr>
        <p:spPr>
          <a:xfrm>
            <a:off x="6914291" y="2857500"/>
            <a:ext cx="4648200" cy="1569660"/>
          </a:xfrm>
          <a:prstGeom prst="rect">
            <a:avLst/>
          </a:prstGeom>
          <a:solidFill>
            <a:schemeClr val="bg1">
              <a:lumMod val="95000"/>
            </a:schemeClr>
          </a:solidFill>
        </p:spPr>
        <p:txBody>
          <a:bodyPr wrap="square">
            <a:spAutoFit/>
          </a:bodyPr>
          <a:lstStyle/>
          <a:p>
            <a:pPr algn="just"/>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tin</a:t>
            </a:r>
          </a:p>
        </p:txBody>
      </p:sp>
      <p:sp>
        <p:nvSpPr>
          <p:cNvPr id="5" name="Rectangle 4">
            <a:extLst>
              <a:ext uri="{FF2B5EF4-FFF2-40B4-BE49-F238E27FC236}">
                <a16:creationId xmlns:a16="http://schemas.microsoft.com/office/drawing/2014/main" id="{462D7E43-9513-ACD9-BA19-B124797CB276}"/>
              </a:ext>
            </a:extLst>
          </p:cNvPr>
          <p:cNvSpPr/>
          <p:nvPr/>
        </p:nvSpPr>
        <p:spPr>
          <a:xfrm>
            <a:off x="12857893" y="2857500"/>
            <a:ext cx="3962398" cy="2308324"/>
          </a:xfrm>
          <a:prstGeom prst="rect">
            <a:avLst/>
          </a:prstGeom>
          <a:solidFill>
            <a:schemeClr val="bg1">
              <a:lumMod val="95000"/>
            </a:schemeClr>
          </a:solidFill>
        </p:spPr>
        <p:txBody>
          <a:bodyPr wrap="square">
            <a:spAutoFit/>
          </a:bodyPr>
          <a:lstStyle/>
          <a:p>
            <a:pPr lvl="0" algn="just"/>
            <a:r>
              <a:rPr lang="en-US" sz="4800" dirty="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PTBĐ </a:t>
            </a:r>
            <a:r>
              <a:rPr lang="en-US" sz="4800" b="1"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thuyết minh</a:t>
            </a:r>
            <a:endParaRPr lang="en-US" sz="4800" dirty="0">
              <a:latin typeface="Times New Roman" panose="02020603050405020304" pitchFamily="18" charset="0"/>
              <a:cs typeface="Times New Roman" panose="02020603050405020304" pitchFamily="18" charset="0"/>
            </a:endParaRPr>
          </a:p>
          <a:p>
            <a:pPr algn="just"/>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Freeform 2"/>
          <p:cNvSpPr/>
          <p:nvPr/>
        </p:nvSpPr>
        <p:spPr>
          <a:xfrm>
            <a:off x="-76199" y="9563100"/>
            <a:ext cx="18440399" cy="8191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901525" y="495300"/>
            <a:ext cx="3670476" cy="819199"/>
          </a:xfrm>
          <a:prstGeom prst="rect">
            <a:avLst/>
          </a:prstGeom>
          <a:solidFill>
            <a:schemeClr val="bg1">
              <a:lumMod val="95000"/>
            </a:schemeClr>
          </a:solidFill>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Bố</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cục</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3A9C0-3455-41C5-B0EE-D1A9CEADAAE3}"/>
              </a:ext>
            </a:extLst>
          </p:cNvPr>
          <p:cNvGraphicFramePr/>
          <p:nvPr>
            <p:extLst>
              <p:ext uri="{D42A27DB-BD31-4B8C-83A1-F6EECF244321}">
                <p14:modId xmlns:p14="http://schemas.microsoft.com/office/powerpoint/2010/main" val="2871620228"/>
              </p:ext>
            </p:extLst>
          </p:nvPr>
        </p:nvGraphicFramePr>
        <p:xfrm>
          <a:off x="901524" y="1943100"/>
          <a:ext cx="16319675" cy="72612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1277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4876800" y="1141457"/>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KHÁM PHÁ VĂN BẢN</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7" name="Group 7"/>
          <p:cNvGrpSpPr/>
          <p:nvPr/>
        </p:nvGrpSpPr>
        <p:grpSpPr>
          <a:xfrm>
            <a:off x="20782" y="4457700"/>
            <a:ext cx="18267218" cy="5829300"/>
            <a:chOff x="0" y="0"/>
            <a:chExt cx="6347206" cy="2396998"/>
          </a:xfrm>
        </p:grpSpPr>
        <p:sp>
          <p:nvSpPr>
            <p:cNvPr id="8" name="Freeform 8"/>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3"/>
              <a:stretch>
                <a:fillRect t="-3366" b="-76697"/>
              </a:stretch>
            </a:blipFill>
          </p:spPr>
          <p:txBody>
            <a:bodyPr/>
            <a:lstStyle/>
            <a:p>
              <a:endParaRPr lang="en-US"/>
            </a:p>
          </p:txBody>
        </p:sp>
      </p:grpSp>
    </p:spTree>
    <p:extLst>
      <p:ext uri="{BB962C8B-B14F-4D97-AF65-F5344CB8AC3E}">
        <p14:creationId xmlns:p14="http://schemas.microsoft.com/office/powerpoint/2010/main" val="22687786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3" name="Freeform 2"/>
          <p:cNvSpPr/>
          <p:nvPr/>
        </p:nvSpPr>
        <p:spPr>
          <a:xfrm>
            <a:off x="-3200400" y="342900"/>
            <a:ext cx="13487400" cy="9944100"/>
          </a:xfrm>
          <a:custGeom>
            <a:avLst/>
            <a:gdLst/>
            <a:ahLst/>
            <a:cxnLst/>
            <a:rect l="l" t="t" r="r" b="b"/>
            <a:pathLst>
              <a:path w="7015998" h="4291765">
                <a:moveTo>
                  <a:pt x="0" y="0"/>
                </a:moveTo>
                <a:lnTo>
                  <a:pt x="7015998" y="0"/>
                </a:lnTo>
                <a:lnTo>
                  <a:pt x="7015998" y="4291765"/>
                </a:lnTo>
                <a:lnTo>
                  <a:pt x="0" y="4291765"/>
                </a:lnTo>
                <a:lnTo>
                  <a:pt x="0" y="0"/>
                </a:lnTo>
                <a:close/>
              </a:path>
            </a:pathLst>
          </a:custGeom>
          <a:blipFill>
            <a:blip r:embed="rId3"/>
            <a:stretch>
              <a:fillRect b="-8983"/>
            </a:stretch>
          </a:blipFill>
        </p:spPr>
        <p:txBody>
          <a:bodyPr/>
          <a:lstStyle/>
          <a:p>
            <a:endParaRPr lang="en-US"/>
          </a:p>
        </p:txBody>
      </p:sp>
      <p:sp>
        <p:nvSpPr>
          <p:cNvPr id="2" name="TextBox 10">
            <a:extLst>
              <a:ext uri="{FF2B5EF4-FFF2-40B4-BE49-F238E27FC236}">
                <a16:creationId xmlns:a16="http://schemas.microsoft.com/office/drawing/2014/main" id="{AFBE97CE-FD4E-F956-3264-197A39541D8E}"/>
              </a:ext>
            </a:extLst>
          </p:cNvPr>
          <p:cNvSpPr txBox="1"/>
          <p:nvPr/>
        </p:nvSpPr>
        <p:spPr>
          <a:xfrm>
            <a:off x="11658600" y="1714500"/>
            <a:ext cx="5638800" cy="664797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Đặc</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điểm</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của</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văn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bản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thông</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tin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thuyết</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minh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về</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một</a:t>
            </a:r>
            <a:r>
              <a:rPr lang="en-US" sz="7200" b="1" spc="-204" dirty="0">
                <a:latin typeface="#9Slide05 Braxton Regular" panose="03060000000000000000" pitchFamily="66" charset="0"/>
                <a:ea typeface="ITC Avant Garde Gothic Bold"/>
                <a:cs typeface="ITC Avant Garde Gothic Bold"/>
                <a:sym typeface="ITC Avant Garde Gothic Bold"/>
              </a:rPr>
              <a:t> di </a:t>
            </a:r>
            <a:r>
              <a:rPr lang="en-US" sz="7200" b="1" spc="-204" dirty="0" err="1">
                <a:latin typeface="#9Slide05 Braxton Regular" panose="03060000000000000000" pitchFamily="66" charset="0"/>
                <a:ea typeface="ITC Avant Garde Gothic Bold"/>
                <a:cs typeface="ITC Avant Garde Gothic Bold"/>
                <a:sym typeface="ITC Avant Garde Gothic Bold"/>
              </a:rPr>
              <a:t>tích</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lịch</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sử</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thể</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hiện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trong</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văn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bản</a:t>
            </a:r>
            <a:endPar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229221479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4563</TotalTime>
  <Words>1943</Words>
  <Application>Microsoft Office PowerPoint</Application>
  <PresentationFormat>Custom</PresentationFormat>
  <Paragraphs>125</Paragraphs>
  <Slides>24</Slides>
  <Notes>24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#9Slide04 Maitree SemiBold</vt:lpstr>
      <vt:lpstr>Söhne</vt:lpstr>
      <vt:lpstr>#9Slide04 Maitree Medium</vt:lpstr>
      <vt:lpstr>Arial</vt:lpstr>
      <vt:lpstr>Calibri</vt:lpstr>
      <vt:lpstr>#9Slide03 IcielNovecento sans E</vt:lpstr>
      <vt:lpstr>Times New Roman</vt:lpstr>
      <vt:lpstr>#9Slide05 Good Vibes Pro</vt:lpstr>
      <vt:lpstr>#9Slide05 Braxton Regular</vt:lpstr>
      <vt:lpstr>#9Slide07 SVNGuerrilla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Admin</dc:creator>
  <cp:lastModifiedBy>Administrator</cp:lastModifiedBy>
  <cp:revision>141</cp:revision>
  <dcterms:created xsi:type="dcterms:W3CDTF">2006-08-16T00:00:00Z</dcterms:created>
  <dcterms:modified xsi:type="dcterms:W3CDTF">2025-05-18T18:06:53Z</dcterms:modified>
  <dc:identifier>DAGCccFhkTk</dc:identifier>
</cp:coreProperties>
</file>