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96" r:id="rId3"/>
    <p:sldMasterId id="2147483720" r:id="rId4"/>
  </p:sldMasterIdLst>
  <p:notesMasterIdLst>
    <p:notesMasterId r:id="rId25"/>
  </p:notesMasterIdLst>
  <p:sldIdLst>
    <p:sldId id="451" r:id="rId5"/>
    <p:sldId id="411" r:id="rId6"/>
    <p:sldId id="378" r:id="rId7"/>
    <p:sldId id="319" r:id="rId8"/>
    <p:sldId id="320" r:id="rId9"/>
    <p:sldId id="390" r:id="rId10"/>
    <p:sldId id="399" r:id="rId11"/>
    <p:sldId id="452" r:id="rId12"/>
    <p:sldId id="429" r:id="rId13"/>
    <p:sldId id="431" r:id="rId14"/>
    <p:sldId id="432" r:id="rId15"/>
    <p:sldId id="433" r:id="rId16"/>
    <p:sldId id="440" r:id="rId17"/>
    <p:sldId id="441" r:id="rId18"/>
    <p:sldId id="442" r:id="rId19"/>
    <p:sldId id="443" r:id="rId20"/>
    <p:sldId id="434" r:id="rId21"/>
    <p:sldId id="407" r:id="rId22"/>
    <p:sldId id="408" r:id="rId23"/>
    <p:sldId id="444" r:id="rId24"/>
  </p:sldIdLst>
  <p:sldSz cx="18288000" cy="10287000"/>
  <p:notesSz cx="6858000" cy="9144000"/>
  <p:embeddedFontLst>
    <p:embeddedFont>
      <p:font typeface="#9Slide04 Maitree Medium" panose="020B0604020202020204" charset="-34"/>
      <p:regular r:id="rId26"/>
    </p:embeddedFont>
    <p:embeddedFont>
      <p:font typeface="#9Slide04 Maitree SemiBold" panose="020B0604020202020204" charset="-34"/>
      <p:bold r:id="rId27"/>
    </p:embeddedFont>
    <p:embeddedFont>
      <p:font typeface="#9Slide05 Good Vibes Pro" panose="020B0604020202020204" charset="0"/>
      <p:regular r:id="rId28"/>
    </p:embeddedFont>
    <p:embeddedFont>
      <p:font typeface="#9Slide05 SVNHollie Script Pro" panose="020B0604020202020204" charset="0"/>
      <p:regular r:id="rId29"/>
    </p:embeddedFont>
    <p:embeddedFont>
      <p:font typeface="#9Slide07 SVNGuerrilla" panose="00000500000000000000"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CDC"/>
    <a:srgbClr val="F8A4A4"/>
    <a:srgbClr val="D3E5DE"/>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p:cViewPr varScale="1">
        <p:scale>
          <a:sx n="39" d="100"/>
          <a:sy n="39" d="100"/>
        </p:scale>
        <p:origin x="96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19/05/2025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1. Phố Hà Khẩu: Hàng Buồm (</a:t>
            </a:r>
            <a:r>
              <a:rPr lang="vi-VN" sz="1200" b="0" i="1" kern="1200" dirty="0">
                <a:solidFill>
                  <a:schemeClr val="tx1"/>
                </a:solidFill>
                <a:effectLst/>
                <a:latin typeface="+mn-lt"/>
                <a:ea typeface="+mn-ea"/>
                <a:cs typeface="+mn-cs"/>
              </a:rPr>
              <a:t>Đại Nam nhất thống chí</a:t>
            </a:r>
            <a:r>
              <a:rPr lang="vi-VN" sz="1200" b="0" i="0" kern="1200" dirty="0">
                <a:solidFill>
                  <a:schemeClr val="tx1"/>
                </a:solidFill>
                <a:effectLst/>
                <a:latin typeface="+mn-lt"/>
                <a:ea typeface="+mn-ea"/>
                <a:cs typeface="+mn-cs"/>
              </a:rPr>
              <a:t>);</a:t>
            </a:r>
          </a:p>
          <a:p>
            <a:r>
              <a:rPr lang="vi-VN" sz="1200" b="0" i="0" kern="1200" dirty="0">
                <a:solidFill>
                  <a:schemeClr val="tx1"/>
                </a:solidFill>
                <a:effectLst/>
                <a:latin typeface="+mn-lt"/>
                <a:ea typeface="+mn-ea"/>
                <a:cs typeface="+mn-cs"/>
              </a:rPr>
              <a:t>2. Phố Việt Đông: Hàng Ngang </a:t>
            </a:r>
            <a:r>
              <a:rPr lang="vi-VN" sz="1200" b="0" i="1" kern="1200" dirty="0">
                <a:solidFill>
                  <a:schemeClr val="tx1"/>
                </a:solidFill>
                <a:effectLst/>
                <a:latin typeface="+mn-lt"/>
                <a:ea typeface="+mn-ea"/>
                <a:cs typeface="+mn-cs"/>
              </a:rPr>
              <a:t>(Phố Việt Đông, Trương Vĩnh Ký ghi là ph. Quảng Đông, nên ghi chú là phố Hàng Ngang);</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3. Phố Hàng Mã;</a:t>
            </a:r>
          </a:p>
          <a:p>
            <a:r>
              <a:rPr lang="vi-VN" sz="1200" b="0" i="0" kern="1200" dirty="0">
                <a:solidFill>
                  <a:schemeClr val="tx1"/>
                </a:solidFill>
                <a:effectLst/>
                <a:latin typeface="+mn-lt"/>
                <a:ea typeface="+mn-ea"/>
                <a:cs typeface="+mn-cs"/>
              </a:rPr>
              <a:t>4. Phố Hàng Mắm;</a:t>
            </a:r>
          </a:p>
          <a:p>
            <a:r>
              <a:rPr lang="vi-VN" sz="1200" b="0" i="0" kern="1200" dirty="0">
                <a:solidFill>
                  <a:schemeClr val="tx1"/>
                </a:solidFill>
                <a:effectLst/>
                <a:latin typeface="+mn-lt"/>
                <a:ea typeface="+mn-ea"/>
                <a:cs typeface="+mn-cs"/>
              </a:rPr>
              <a:t>5. Phố Báo Thiên: Hàng Trống (</a:t>
            </a:r>
            <a:r>
              <a:rPr lang="vi-VN" sz="1200" b="0" i="1" kern="1200" dirty="0">
                <a:solidFill>
                  <a:schemeClr val="tx1"/>
                </a:solidFill>
                <a:effectLst/>
                <a:latin typeface="+mn-lt"/>
                <a:ea typeface="+mn-ea"/>
                <a:cs typeface="+mn-cs"/>
              </a:rPr>
              <a:t>Phố Báo Thiên ở phường Báo Thiên mà vị trí phường này vẽ trong bản đồ Hà Nội đời Đồng Khánh nằm ở phía tây hồ Hoàn Kiếm, nơi đó sau có chùa Báo Thiên song đến thời điểm này thì chùa đã bị phá nhường chỗ cho nhà thờ Lớn được xây lên. Bản đồ Hà Nội năm 1883 có ghi tên phố Rue de la Maison tức phố Nhà Chung, phía ngoài phố này gần ven hồ Hoàn Kiếm có ghi tên phố Rue des Brodeurs tức phố Thợ Thêu, nay là phố Hàng Trống. Vậy ghi chú phố Báo Thiên là phố Hàng Trống);</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6. Phố Nam Hoa: Hàng Bè;</a:t>
            </a:r>
          </a:p>
          <a:p>
            <a:r>
              <a:rPr lang="vi-VN" sz="1200" b="0" i="0" kern="1200" dirty="0">
                <a:solidFill>
                  <a:schemeClr val="tx1"/>
                </a:solidFill>
                <a:effectLst/>
                <a:latin typeface="+mn-lt"/>
                <a:ea typeface="+mn-ea"/>
                <a:cs typeface="+mn-cs"/>
              </a:rPr>
              <a:t>7. Phố Hàng Bồ;</a:t>
            </a:r>
          </a:p>
          <a:p>
            <a:r>
              <a:rPr lang="vi-VN" sz="1200" b="0" i="0" kern="1200" dirty="0">
                <a:solidFill>
                  <a:schemeClr val="tx1"/>
                </a:solidFill>
                <a:effectLst/>
                <a:latin typeface="+mn-lt"/>
                <a:ea typeface="+mn-ea"/>
                <a:cs typeface="+mn-cs"/>
              </a:rPr>
              <a:t>8. Phố Vàng Bạc: Hàng Bạc</a:t>
            </a:r>
            <a:r>
              <a:rPr lang="vi-VN" sz="1200" b="0" i="1" kern="1200" dirty="0">
                <a:solidFill>
                  <a:schemeClr val="tx1"/>
                </a:solidFill>
                <a:effectLst/>
                <a:latin typeface="+mn-lt"/>
                <a:ea typeface="+mn-ea"/>
                <a:cs typeface="+mn-cs"/>
              </a:rPr>
              <a:t> (Sách Đại Nam nhất thống chí ghi là phố Vàng Bạc, ông Trương Vĩnh Ký ghi là phố Hàng Bạc là đúng);</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9. Phố Hàng Giấy;</a:t>
            </a:r>
          </a:p>
          <a:p>
            <a:r>
              <a:rPr lang="vi-VN" sz="1200" b="0" i="0" kern="1200" dirty="0">
                <a:solidFill>
                  <a:schemeClr val="tx1"/>
                </a:solidFill>
                <a:effectLst/>
                <a:latin typeface="+mn-lt"/>
                <a:ea typeface="+mn-ea"/>
                <a:cs typeface="+mn-cs"/>
              </a:rPr>
              <a:t>10. Phố Mã Mây;</a:t>
            </a:r>
          </a:p>
          <a:p>
            <a:r>
              <a:rPr lang="vi-VN" sz="1200" b="0" i="0" kern="1200" dirty="0">
                <a:solidFill>
                  <a:schemeClr val="tx1"/>
                </a:solidFill>
                <a:effectLst/>
                <a:latin typeface="+mn-lt"/>
                <a:ea typeface="+mn-ea"/>
                <a:cs typeface="+mn-cs"/>
              </a:rPr>
              <a:t>11. Phố Đồng Lạc</a:t>
            </a:r>
          </a:p>
          <a:p>
            <a:r>
              <a:rPr lang="vi-VN" sz="1200" b="0" i="0" kern="1200" dirty="0">
                <a:solidFill>
                  <a:schemeClr val="tx1"/>
                </a:solidFill>
                <a:effectLst/>
                <a:latin typeface="+mn-lt"/>
                <a:ea typeface="+mn-ea"/>
                <a:cs typeface="+mn-cs"/>
              </a:rPr>
              <a:t>12. Phố Thái Cực: Hàng Đào </a:t>
            </a:r>
            <a:r>
              <a:rPr lang="vi-VN" sz="1200" b="0" i="1" kern="1200" dirty="0">
                <a:solidFill>
                  <a:schemeClr val="tx1"/>
                </a:solidFill>
                <a:effectLst/>
                <a:latin typeface="+mn-lt"/>
                <a:ea typeface="+mn-ea"/>
                <a:cs typeface="+mn-cs"/>
              </a:rPr>
              <a:t>(Phố Đồng Lạc và phố Thái Cực sau này là phố Hàng Đào; vào thời điểm đó sách</a:t>
            </a:r>
            <a:r>
              <a:rPr lang="vi-VN" sz="1200" b="0" i="0" kern="1200" dirty="0">
                <a:solidFill>
                  <a:schemeClr val="tx1"/>
                </a:solidFill>
                <a:effectLst/>
                <a:latin typeface="+mn-lt"/>
                <a:ea typeface="+mn-ea"/>
                <a:cs typeface="+mn-cs"/>
              </a:rPr>
              <a:t> Đại Nam nhất thống chí</a:t>
            </a:r>
            <a:r>
              <a:rPr lang="vi-VN" sz="1200" b="0" i="1" kern="1200" dirty="0">
                <a:solidFill>
                  <a:schemeClr val="tx1"/>
                </a:solidFill>
                <a:effectLst/>
                <a:latin typeface="+mn-lt"/>
                <a:ea typeface="+mn-ea"/>
                <a:cs typeface="+mn-cs"/>
              </a:rPr>
              <a:t> và sách của ông Trương Vĩnh Ký đều ghi thành 2 phố: phố Đồng Lạc, bán yếm và y phục phụ nữ - phố Thái Cực có tên nữa là phố Hàng Đào. Xem trên bản đồ Hà Nội đời Tự Đức và đời Đồng Khánh đều ghi tên hai phường Đông Lạc và Thái Cực riêng và ở cạnh nhau nên có thể xem vẫn là hai phố riêng biệt);</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13. Phố Đông Hà: Hàng Chiếu;</a:t>
            </a:r>
          </a:p>
          <a:p>
            <a:r>
              <a:rPr lang="vi-VN" sz="1200" b="0" i="0" kern="1200" dirty="0">
                <a:solidFill>
                  <a:schemeClr val="tx1"/>
                </a:solidFill>
                <a:effectLst/>
                <a:latin typeface="+mn-lt"/>
                <a:ea typeface="+mn-ea"/>
                <a:cs typeface="+mn-cs"/>
              </a:rPr>
              <a:t>14. Phố Phúc Kiến: Lãn Ông;</a:t>
            </a:r>
          </a:p>
          <a:p>
            <a:r>
              <a:rPr lang="vi-VN" sz="1200" b="0" i="0" kern="1200" dirty="0">
                <a:solidFill>
                  <a:schemeClr val="tx1"/>
                </a:solidFill>
                <a:effectLst/>
                <a:latin typeface="+mn-lt"/>
                <a:ea typeface="+mn-ea"/>
                <a:cs typeface="+mn-cs"/>
              </a:rPr>
              <a:t>15. Phường Phục Cổ: Nguyễn Du;</a:t>
            </a:r>
          </a:p>
          <a:p>
            <a:r>
              <a:rPr lang="vi-VN" sz="1200" b="0" i="0" kern="1200" dirty="0">
                <a:solidFill>
                  <a:schemeClr val="tx1"/>
                </a:solidFill>
                <a:effectLst/>
                <a:latin typeface="+mn-lt"/>
                <a:ea typeface="+mn-ea"/>
                <a:cs typeface="+mn-cs"/>
              </a:rPr>
              <a:t>16. Phường Hàng Lam: phố Thợ Nhuộm </a:t>
            </a:r>
            <a:r>
              <a:rPr lang="vi-VN" sz="1200" b="0" i="1" kern="1200" dirty="0">
                <a:solidFill>
                  <a:schemeClr val="tx1"/>
                </a:solidFill>
                <a:effectLst/>
                <a:latin typeface="+mn-lt"/>
                <a:ea typeface="+mn-ea"/>
                <a:cs typeface="+mn-cs"/>
              </a:rPr>
              <a:t>(Phố Hàng Lam: có sách chú là phố Hàng Ngang, rút ra không phải vì phố Hàng Ngang ở phường Diên Hưng thuộc tổng Hữu Túc, còn phố Hàng Lam thì sách </a:t>
            </a:r>
            <a:r>
              <a:rPr lang="vi-VN" sz="1200" b="0" i="0" kern="1200" dirty="0">
                <a:solidFill>
                  <a:schemeClr val="tx1"/>
                </a:solidFill>
                <a:effectLst/>
                <a:latin typeface="+mn-lt"/>
                <a:ea typeface="+mn-ea"/>
                <a:cs typeface="+mn-cs"/>
              </a:rPr>
              <a:t>Đại Nam nhất thống chí</a:t>
            </a:r>
            <a:r>
              <a:rPr lang="vi-VN" sz="1200" b="0" i="1" kern="1200" dirty="0">
                <a:solidFill>
                  <a:schemeClr val="tx1"/>
                </a:solidFill>
                <a:effectLst/>
                <a:latin typeface="+mn-lt"/>
                <a:ea typeface="+mn-ea"/>
                <a:cs typeface="+mn-cs"/>
              </a:rPr>
              <a:t> đã chú thích: chữ Hán gọi là phố Yên Trung, mà thôn Yên Trung thì thuộc tổng Tiền Nghiêm.</a:t>
            </a:r>
            <a:endParaRPr lang="vi-VN" sz="1200" b="0" i="0" kern="1200" dirty="0">
              <a:solidFill>
                <a:schemeClr val="tx1"/>
              </a:solidFill>
              <a:effectLst/>
              <a:latin typeface="+mn-lt"/>
              <a:ea typeface="+mn-ea"/>
              <a:cs typeface="+mn-cs"/>
            </a:endParaRPr>
          </a:p>
          <a:p>
            <a:r>
              <a:rPr lang="vi-VN" sz="1200" b="0" i="1" kern="1200" dirty="0">
                <a:solidFill>
                  <a:schemeClr val="tx1"/>
                </a:solidFill>
                <a:effectLst/>
                <a:latin typeface="+mn-lt"/>
                <a:ea typeface="+mn-ea"/>
                <a:cs typeface="+mn-cs"/>
              </a:rPr>
              <a:t>Vị trí thôn Yên Trung ở góc đông nam thành Thăng Long (thịnh vượng), khoảng đầu phía bắc phố Thợ Nhuộm chỗ gặp đầu phố Hàng Bông, phố Cửa Nam, phố Phùng Hưng. Trong bản đồ Hà Nội 1883, đã có tên phố Rue des Teinturiers tức phố Thợ Nhuộm (đầu phố từ ngã tư Hàng Bông đến đầu phố Tràng Thi) còn không có tên đoạn phố Jean Solar là đoạn sau này ghép vào phố Thợ Nhuộm kéo dài đến phố Hỏa Lò);</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17. Phường Đồng Xuân;</a:t>
            </a:r>
          </a:p>
          <a:p>
            <a:r>
              <a:rPr lang="vi-VN" sz="1200" b="0" i="0" kern="1200" dirty="0">
                <a:solidFill>
                  <a:schemeClr val="tx1"/>
                </a:solidFill>
                <a:effectLst/>
                <a:latin typeface="+mn-lt"/>
                <a:ea typeface="+mn-ea"/>
                <a:cs typeface="+mn-cs"/>
              </a:rPr>
              <a:t>18. Phường Thanh Hà;</a:t>
            </a:r>
          </a:p>
          <a:p>
            <a:r>
              <a:rPr lang="vi-VN" sz="1200" b="0" i="0" kern="1200" dirty="0">
                <a:solidFill>
                  <a:schemeClr val="tx1"/>
                </a:solidFill>
                <a:effectLst/>
                <a:latin typeface="+mn-lt"/>
                <a:ea typeface="+mn-ea"/>
                <a:cs typeface="+mn-cs"/>
              </a:rPr>
              <a:t>19. Phường Hàng Gai;</a:t>
            </a:r>
          </a:p>
          <a:p>
            <a:r>
              <a:rPr lang="vi-VN" sz="1200" b="0" i="0" kern="1200" dirty="0">
                <a:solidFill>
                  <a:schemeClr val="tx1"/>
                </a:solidFill>
                <a:effectLst/>
                <a:latin typeface="+mn-lt"/>
                <a:ea typeface="+mn-ea"/>
                <a:cs typeface="+mn-cs"/>
              </a:rPr>
              <a:t>20. Phường Hàng Đẫy;</a:t>
            </a:r>
          </a:p>
          <a:p>
            <a:r>
              <a:rPr lang="vi-VN" sz="1200" b="0" i="0" kern="1200" dirty="0">
                <a:solidFill>
                  <a:schemeClr val="tx1"/>
                </a:solidFill>
                <a:effectLst/>
                <a:latin typeface="+mn-lt"/>
                <a:ea typeface="+mn-ea"/>
                <a:cs typeface="+mn-cs"/>
              </a:rPr>
              <a:t>21. Phường Hàng Chè;</a:t>
            </a:r>
          </a:p>
          <a:p>
            <a:r>
              <a:rPr lang="vi-VN" sz="1200" b="0" i="0" kern="1200" dirty="0">
                <a:solidFill>
                  <a:schemeClr val="tx1"/>
                </a:solidFill>
                <a:effectLst/>
                <a:latin typeface="+mn-lt"/>
                <a:ea typeface="+mn-ea"/>
                <a:cs typeface="+mn-cs"/>
              </a:rPr>
              <a:t>22. Phường Hàng Muối (Trương Vĩnh Ký - 1876);</a:t>
            </a:r>
          </a:p>
          <a:p>
            <a:r>
              <a:rPr lang="vi-VN" sz="1200" b="0" i="0" kern="1200" dirty="0">
                <a:solidFill>
                  <a:schemeClr val="tx1"/>
                </a:solidFill>
                <a:effectLst/>
                <a:latin typeface="+mn-lt"/>
                <a:ea typeface="+mn-ea"/>
                <a:cs typeface="+mn-cs"/>
              </a:rPr>
              <a:t>23. Phố Quảng Minh Đình </a:t>
            </a:r>
            <a:r>
              <a:rPr lang="vi-VN" sz="1200" b="0" i="1" kern="1200" dirty="0">
                <a:solidFill>
                  <a:schemeClr val="tx1"/>
                </a:solidFill>
                <a:effectLst/>
                <a:latin typeface="+mn-lt"/>
                <a:ea typeface="+mn-ea"/>
                <a:cs typeface="+mn-cs"/>
              </a:rPr>
              <a:t>(Phố Quảng Minh Đình: vốn đình Quảng Minh không phải là phố, song</a:t>
            </a:r>
            <a:r>
              <a:rPr lang="vi-VN" sz="1200" b="0" i="0" kern="1200" dirty="0">
                <a:solidFill>
                  <a:schemeClr val="tx1"/>
                </a:solidFill>
                <a:effectLst/>
                <a:latin typeface="+mn-lt"/>
                <a:ea typeface="+mn-ea"/>
                <a:cs typeface="+mn-cs"/>
              </a:rPr>
              <a:t> Đại Nam nhất thống chí</a:t>
            </a:r>
            <a:r>
              <a:rPr lang="vi-VN" sz="1200" b="0" i="1" kern="1200" dirty="0">
                <a:solidFill>
                  <a:schemeClr val="tx1"/>
                </a:solidFill>
                <a:effectLst/>
                <a:latin typeface="+mn-lt"/>
                <a:ea typeface="+mn-ea"/>
                <a:cs typeface="+mn-cs"/>
              </a:rPr>
              <a:t> lại chú thích là ở đó phố xá đông đúc, có nhiều hành khách tạm trú và rất có thể lúc đó Trương Vĩnh Ký thấy các thôn Hàng Cháo, Hàng Bột (tuy chưa thành tên phố) ở xung quanh đình Quảng Minh nên mới gọi là phố);</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24. Phố Hàng Đường </a:t>
            </a:r>
            <a:r>
              <a:rPr lang="vi-VN" sz="1200" b="0" i="1" kern="1200" dirty="0">
                <a:solidFill>
                  <a:schemeClr val="tx1"/>
                </a:solidFill>
                <a:effectLst/>
                <a:latin typeface="+mn-lt"/>
                <a:ea typeface="+mn-ea"/>
                <a:cs typeface="+mn-cs"/>
              </a:rPr>
              <a:t>(Tên phố Hàng Đường mới thấy ghi trên bản đồ Hà Nội 1883);</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25. Phố Hàng Mành;</a:t>
            </a:r>
          </a:p>
          <a:p>
            <a:r>
              <a:rPr lang="vi-VN" sz="1200" b="0" i="0" kern="1200" dirty="0">
                <a:solidFill>
                  <a:schemeClr val="tx1"/>
                </a:solidFill>
                <a:effectLst/>
                <a:latin typeface="+mn-lt"/>
                <a:ea typeface="+mn-ea"/>
                <a:cs typeface="+mn-cs"/>
              </a:rPr>
              <a:t>26. Phố Hàng Hòm;</a:t>
            </a:r>
          </a:p>
          <a:p>
            <a:r>
              <a:rPr lang="vi-VN" sz="1200" b="0" i="0" kern="1200" dirty="0">
                <a:solidFill>
                  <a:schemeClr val="tx1"/>
                </a:solidFill>
                <a:effectLst/>
                <a:latin typeface="+mn-lt"/>
                <a:ea typeface="+mn-ea"/>
                <a:cs typeface="+mn-cs"/>
              </a:rPr>
              <a:t>27. Phố Hàng Gà;</a:t>
            </a:r>
          </a:p>
          <a:p>
            <a:r>
              <a:rPr lang="vi-VN" sz="1200" b="0" i="0" kern="1200" dirty="0">
                <a:solidFill>
                  <a:schemeClr val="tx1"/>
                </a:solidFill>
                <a:effectLst/>
                <a:latin typeface="+mn-lt"/>
                <a:ea typeface="+mn-ea"/>
                <a:cs typeface="+mn-cs"/>
              </a:rPr>
              <a:t>28. Phố Hàng Đồng;</a:t>
            </a:r>
          </a:p>
          <a:p>
            <a:r>
              <a:rPr lang="vi-VN" sz="1200" b="0" i="0" kern="1200" dirty="0">
                <a:solidFill>
                  <a:schemeClr val="tx1"/>
                </a:solidFill>
                <a:effectLst/>
                <a:latin typeface="+mn-lt"/>
                <a:ea typeface="+mn-ea"/>
                <a:cs typeface="+mn-cs"/>
              </a:rPr>
              <a:t>29. Phố Hàng Nón Hà Nội nửa đầu thế kỷ 20;</a:t>
            </a:r>
          </a:p>
          <a:p>
            <a:r>
              <a:rPr lang="vi-VN" sz="1200" b="0" i="0" kern="1200" dirty="0">
                <a:solidFill>
                  <a:schemeClr val="tx1"/>
                </a:solidFill>
                <a:effectLst/>
                <a:latin typeface="+mn-lt"/>
                <a:ea typeface="+mn-ea"/>
                <a:cs typeface="+mn-cs"/>
              </a:rPr>
              <a:t>30. Phố Hàng Vai;</a:t>
            </a:r>
          </a:p>
          <a:p>
            <a:r>
              <a:rPr lang="vi-VN" sz="1200" b="0" i="0" kern="1200" dirty="0">
                <a:solidFill>
                  <a:schemeClr val="tx1"/>
                </a:solidFill>
                <a:effectLst/>
                <a:latin typeface="+mn-lt"/>
                <a:ea typeface="+mn-ea"/>
                <a:cs typeface="+mn-cs"/>
              </a:rPr>
              <a:t>31. Phố Hàng Lược;</a:t>
            </a:r>
          </a:p>
          <a:p>
            <a:r>
              <a:rPr lang="vi-VN" sz="1200" b="0" i="0" kern="1200" dirty="0">
                <a:solidFill>
                  <a:schemeClr val="tx1"/>
                </a:solidFill>
                <a:effectLst/>
                <a:latin typeface="+mn-lt"/>
                <a:ea typeface="+mn-ea"/>
                <a:cs typeface="+mn-cs"/>
              </a:rPr>
              <a:t>32. Phố Hàng Bông</a:t>
            </a:r>
            <a:r>
              <a:rPr lang="vi-VN" sz="1200" b="0" i="1" kern="1200" dirty="0">
                <a:solidFill>
                  <a:schemeClr val="tx1"/>
                </a:solidFill>
                <a:effectLst/>
                <a:latin typeface="+mn-lt"/>
                <a:ea typeface="+mn-ea"/>
                <a:cs typeface="+mn-cs"/>
              </a:rPr>
              <a:t> (Tên phố Hàng Bông vào tháng 6-1887 mới thấy chép là bị cháy 23 nhà);</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33. Phố Lò Sũ;</a:t>
            </a:r>
          </a:p>
          <a:p>
            <a:r>
              <a:rPr lang="vi-VN" sz="1200" b="0" i="0" kern="1200" dirty="0">
                <a:solidFill>
                  <a:schemeClr val="tx1"/>
                </a:solidFill>
                <a:effectLst/>
                <a:latin typeface="+mn-lt"/>
                <a:ea typeface="+mn-ea"/>
                <a:cs typeface="+mn-cs"/>
              </a:rPr>
              <a:t>34. Phố Bắc Ninh </a:t>
            </a:r>
            <a:r>
              <a:rPr lang="vi-VN" sz="1200" b="0" i="1" kern="1200" dirty="0">
                <a:solidFill>
                  <a:schemeClr val="tx1"/>
                </a:solidFill>
                <a:effectLst/>
                <a:latin typeface="+mn-lt"/>
                <a:ea typeface="+mn-ea"/>
                <a:cs typeface="+mn-cs"/>
              </a:rPr>
              <a:t>(Phố Bắc Ninh là tên cũ của phố Nguyễn Hữu Huân);</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35. Phố Hàng Tre;</a:t>
            </a:r>
          </a:p>
          <a:p>
            <a:r>
              <a:rPr lang="vi-VN" sz="1200" b="0" i="0" kern="1200" dirty="0">
                <a:solidFill>
                  <a:schemeClr val="tx1"/>
                </a:solidFill>
                <a:effectLst/>
                <a:latin typeface="+mn-lt"/>
                <a:ea typeface="+mn-ea"/>
                <a:cs typeface="+mn-cs"/>
              </a:rPr>
              <a:t>36. Sở Lục lộ: Hàng Vôi </a:t>
            </a:r>
            <a:r>
              <a:rPr lang="vi-VN" sz="1200" b="0" i="1" kern="1200" dirty="0">
                <a:solidFill>
                  <a:schemeClr val="tx1"/>
                </a:solidFill>
                <a:effectLst/>
                <a:latin typeface="+mn-lt"/>
                <a:ea typeface="+mn-ea"/>
                <a:cs typeface="+mn-cs"/>
              </a:rPr>
              <a:t>(Tháng 12-1888 trong sách </a:t>
            </a:r>
            <a:r>
              <a:rPr lang="vi-VN" sz="1200" b="0" i="0" kern="1200" dirty="0">
                <a:solidFill>
                  <a:schemeClr val="tx1"/>
                </a:solidFill>
                <a:effectLst/>
                <a:latin typeface="+mn-lt"/>
                <a:ea typeface="+mn-ea"/>
                <a:cs typeface="+mn-cs"/>
              </a:rPr>
              <a:t>Lịch sử thủ đô Hà Nội,</a:t>
            </a:r>
            <a:r>
              <a:rPr lang="vi-VN" sz="1200" b="0" i="1" kern="1200" dirty="0">
                <a:solidFill>
                  <a:schemeClr val="tx1"/>
                </a:solidFill>
                <a:effectLst/>
                <a:latin typeface="+mn-lt"/>
                <a:ea typeface="+mn-ea"/>
                <a:cs typeface="+mn-cs"/>
              </a:rPr>
              <a:t> Trần Huy Liệu chép: “nhà cửa của Sở Lục lộ cũng bị thiêu hủy” mà trụ sở của Sở Lục lộ lại ở phố Hàng Vôi);</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188403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30C7B-4BC9-424D-8EF5-F17CABBD0A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27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185756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30C7B-4BC9-424D-8EF5-F17CABBD0A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782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101897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1301299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2116802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690174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4051712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252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baseline="0" dirty="0"/>
              <a:t> </a:t>
            </a:r>
            <a:r>
              <a:rPr lang="en-US" baseline="0" dirty="0" err="1"/>
              <a:t>vè</a:t>
            </a:r>
            <a:r>
              <a:rPr lang="en-US" baseline="0" dirty="0"/>
              <a:t> 36 </a:t>
            </a:r>
            <a:r>
              <a:rPr lang="en-US" baseline="0" dirty="0" err="1"/>
              <a:t>phố</a:t>
            </a:r>
            <a:r>
              <a:rPr lang="en-US" baseline="0" dirty="0"/>
              <a:t> </a:t>
            </a:r>
            <a:r>
              <a:rPr lang="en-US" baseline="0" dirty="0" err="1"/>
              <a:t>phường</a:t>
            </a:r>
            <a:r>
              <a:rPr lang="en-US" baseline="0" dirty="0"/>
              <a:t> HN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D4FB19-5F99-454A-9CCF-8462FD3DBF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0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335421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699141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1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0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120138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144952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6562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6074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7213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5393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0251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8261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2503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214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3439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7421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405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2197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7410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6831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88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9325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7402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699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7850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116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8474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6632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5625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669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0324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4599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0687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845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7153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9431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1507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2992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1607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65019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25447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83246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grpSp>
        <p:nvGrpSpPr>
          <p:cNvPr id="6" name="Group 6"/>
          <p:cNvGrpSpPr/>
          <p:nvPr/>
        </p:nvGrpSpPr>
        <p:grpSpPr>
          <a:xfrm>
            <a:off x="0" y="0"/>
            <a:ext cx="8991600" cy="10144991"/>
            <a:chOff x="0" y="0"/>
            <a:chExt cx="5678297" cy="6336030"/>
          </a:xfrm>
        </p:grpSpPr>
        <p:sp>
          <p:nvSpPr>
            <p:cNvPr id="7" name="Freeform 7"/>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3"/>
              <a:stretch>
                <a:fillRect l="-28186" r="-28186"/>
              </a:stretch>
            </a:blipFill>
          </p:spPr>
          <p:txBody>
            <a:bodyPr/>
            <a:lstStyle/>
            <a:p>
              <a:endParaRPr lang="en-US"/>
            </a:p>
          </p:txBody>
        </p:sp>
      </p:grpSp>
      <p:sp>
        <p:nvSpPr>
          <p:cNvPr id="2" name="Content Placeholder 2">
            <a:extLst>
              <a:ext uri="{FF2B5EF4-FFF2-40B4-BE49-F238E27FC236}">
                <a16:creationId xmlns:a16="http://schemas.microsoft.com/office/drawing/2014/main" id="{160C3BB2-2B5D-5507-3DDC-213D7E46BBFF}"/>
              </a:ext>
            </a:extLst>
          </p:cNvPr>
          <p:cNvSpPr txBox="1">
            <a:spLocks/>
          </p:cNvSpPr>
          <p:nvPr/>
        </p:nvSpPr>
        <p:spPr>
          <a:xfrm>
            <a:off x="9144000" y="876300"/>
            <a:ext cx="8873836"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8800" b="1" dirty="0" err="1">
                <a:solidFill>
                  <a:srgbClr val="C00000"/>
                </a:solidFill>
                <a:latin typeface="#9Slide05 Good Vibes Pro" panose="02000507080000020002" pitchFamily="2" charset="0"/>
              </a:rPr>
              <a:t>Gọi</a:t>
            </a:r>
            <a:r>
              <a:rPr lang="en-US" sz="8800" b="1" dirty="0">
                <a:solidFill>
                  <a:srgbClr val="C00000"/>
                </a:solidFill>
                <a:latin typeface="#9Slide05 Good Vibes Pro" panose="02000507080000020002" pitchFamily="2" charset="0"/>
              </a:rPr>
              <a:t> </a:t>
            </a:r>
            <a:r>
              <a:rPr lang="en-US" sz="8800" b="1" dirty="0" err="1">
                <a:solidFill>
                  <a:srgbClr val="C00000"/>
                </a:solidFill>
                <a:latin typeface="#9Slide05 Good Vibes Pro" panose="02000507080000020002" pitchFamily="2" charset="0"/>
              </a:rPr>
              <a:t>tên</a:t>
            </a:r>
            <a:r>
              <a:rPr lang="en-US" sz="8800" b="1" dirty="0">
                <a:solidFill>
                  <a:srgbClr val="C00000"/>
                </a:solidFill>
                <a:latin typeface="#9Slide05 Good Vibes Pro" panose="02000507080000020002" pitchFamily="2" charset="0"/>
              </a:rPr>
              <a:t> </a:t>
            </a:r>
          </a:p>
          <a:p>
            <a:pPr marL="0" indent="0" algn="ctr">
              <a:buFont typeface="Arial" pitchFamily="34" charset="0"/>
              <a:buNone/>
            </a:pPr>
            <a:r>
              <a:rPr lang="en-US" sz="8800" b="1" dirty="0" err="1">
                <a:solidFill>
                  <a:srgbClr val="C00000"/>
                </a:solidFill>
                <a:latin typeface="#9Slide05 Good Vibes Pro" panose="02000507080000020002" pitchFamily="2" charset="0"/>
              </a:rPr>
              <a:t>Phố</a:t>
            </a:r>
            <a:r>
              <a:rPr lang="en-US" sz="8800" b="1" dirty="0">
                <a:solidFill>
                  <a:srgbClr val="C00000"/>
                </a:solidFill>
                <a:latin typeface="#9Slide05 Good Vibes Pro" panose="02000507080000020002" pitchFamily="2" charset="0"/>
              </a:rPr>
              <a:t> </a:t>
            </a:r>
            <a:r>
              <a:rPr lang="en-US" sz="8800" b="1" dirty="0" err="1">
                <a:solidFill>
                  <a:srgbClr val="C00000"/>
                </a:solidFill>
                <a:latin typeface="#9Slide05 Good Vibes Pro" panose="02000507080000020002" pitchFamily="2" charset="0"/>
              </a:rPr>
              <a:t>phường</a:t>
            </a:r>
            <a:r>
              <a:rPr lang="en-US" sz="8800" b="1" dirty="0">
                <a:solidFill>
                  <a:srgbClr val="C00000"/>
                </a:solidFill>
                <a:latin typeface="#9Slide05 Good Vibes Pro" panose="02000507080000020002" pitchFamily="2" charset="0"/>
              </a:rPr>
              <a:t> Hà </a:t>
            </a:r>
            <a:r>
              <a:rPr lang="en-US" sz="8800" b="1" dirty="0" err="1">
                <a:solidFill>
                  <a:srgbClr val="C00000"/>
                </a:solidFill>
                <a:latin typeface="#9Slide05 Good Vibes Pro" panose="02000507080000020002" pitchFamily="2" charset="0"/>
              </a:rPr>
              <a:t>Nội</a:t>
            </a:r>
            <a:endParaRPr lang="en-US" sz="8800" b="1" dirty="0">
              <a:solidFill>
                <a:srgbClr val="C00000"/>
              </a:solidFill>
              <a:latin typeface="#9Slide05 Good Vibes Pro" panose="02000507080000020002" pitchFamily="2" charset="0"/>
            </a:endParaRPr>
          </a:p>
        </p:txBody>
      </p:sp>
      <p:sp>
        <p:nvSpPr>
          <p:cNvPr id="3" name="Rectangle 2">
            <a:extLst>
              <a:ext uri="{FF2B5EF4-FFF2-40B4-BE49-F238E27FC236}">
                <a16:creationId xmlns:a16="http://schemas.microsoft.com/office/drawing/2014/main" id="{8A7B9B18-73D9-6221-DA39-D084BE427631}"/>
              </a:ext>
            </a:extLst>
          </p:cNvPr>
          <p:cNvSpPr/>
          <p:nvPr/>
        </p:nvSpPr>
        <p:spPr>
          <a:xfrm>
            <a:off x="9272142" y="5448300"/>
            <a:ext cx="84582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36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Nội</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3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phút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12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40816402"/>
              </p:ext>
            </p:extLst>
          </p:nvPr>
        </p:nvGraphicFramePr>
        <p:xfrm>
          <a:off x="609600" y="876300"/>
          <a:ext cx="10287000" cy="8900160"/>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2775855220"/>
                    </a:ext>
                  </a:extLst>
                </a:gridCol>
                <a:gridCol w="8077200">
                  <a:extLst>
                    <a:ext uri="{9D8B030D-6E8A-4147-A177-3AD203B41FA5}">
                      <a16:colId xmlns:a16="http://schemas.microsoft.com/office/drawing/2014/main" val="329895205"/>
                    </a:ext>
                  </a:extLst>
                </a:gridCol>
              </a:tblGrid>
              <a:tr h="29575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Mục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đích</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cấp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di </a:t>
                      </a:r>
                      <a:r>
                        <a:rPr lang="en-US" sz="4400" baseline="0" dirty="0" err="1">
                          <a:latin typeface="Times New Roman" panose="02020603050405020304" pitchFamily="18" charset="0"/>
                          <a:cs typeface="Times New Roman" panose="02020603050405020304" pitchFamily="18" charset="0"/>
                        </a:rPr>
                        <a:t>tích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Nội</a:t>
                      </a:r>
                      <a:r>
                        <a:rPr lang="en-US" sz="4400" baseline="0" dirty="0">
                          <a:latin typeface="Times New Roman" panose="02020603050405020304" pitchFamily="18" charset="0"/>
                          <a:cs typeface="Times New Roman" panose="02020603050405020304" pitchFamily="18" charset="0"/>
                        </a:rPr>
                        <a:t> qua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văn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Nội</a:t>
                      </a:r>
                      <a:r>
                        <a:rPr lang="en-US" sz="4400" baseline="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chân</a:t>
                      </a:r>
                      <a:r>
                        <a:rPr lang="en-US" sz="4400" baseline="0" dirty="0">
                          <a:latin typeface="Times New Roman" panose="02020603050405020304" pitchFamily="18" charset="0"/>
                          <a:cs typeface="Times New Roman" panose="02020603050405020304" pitchFamily="18" charset="0"/>
                        </a:rPr>
                        <a:t> dung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văn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Hoài</a:t>
                      </a:r>
                      <a:r>
                        <a:rPr lang="en-US" sz="4400" baseline="0" dirty="0">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2300660947"/>
                  </a:ext>
                </a:extLst>
              </a:tr>
              <a:tr h="3900488">
                <a:tc>
                  <a:txBody>
                    <a:bodyPr/>
                    <a:lstStyle/>
                    <a:p>
                      <a:pPr algn="ctr"/>
                      <a:r>
                        <a:rPr lang="en-US" sz="4400" b="1" dirty="0" err="1">
                          <a:latin typeface="Times New Roman" panose="02020603050405020304" pitchFamily="18" charset="0"/>
                          <a:cs typeface="Times New Roman" panose="02020603050405020304" pitchFamily="18" charset="0"/>
                        </a:rPr>
                        <a:t>Cách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thức</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400" b="1" baseline="0" dirty="0" err="1">
                          <a:latin typeface="Times New Roman" panose="02020603050405020304" pitchFamily="18" charset="0"/>
                          <a:cs typeface="Times New Roman" panose="02020603050405020304" pitchFamily="18" charset="0"/>
                        </a:rPr>
                        <a:t>Trực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tiếp</a:t>
                      </a:r>
                      <a:r>
                        <a:rPr lang="en-US" sz="4400" b="1" baseline="0" dirty="0">
                          <a:latin typeface="Times New Roman" panose="02020603050405020304" pitchFamily="18" charset="0"/>
                          <a:cs typeface="Times New Roman" panose="02020603050405020304" pitchFamily="18" charset="0"/>
                        </a:rPr>
                        <a:t> </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phỏng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vấn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Đăng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Khoa</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phỏng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vấn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văn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Hoài</a:t>
                      </a:r>
                      <a:endParaRPr lang="en-US" sz="4400" baseline="0" dirty="0">
                        <a:latin typeface="Times New Roman" panose="02020603050405020304" pitchFamily="18" charset="0"/>
                        <a:cs typeface="Times New Roman" panose="02020603050405020304" pitchFamily="18" charset="0"/>
                      </a:endParaRPr>
                    </a:p>
                    <a:p>
                      <a:pPr marL="571500" indent="-571500" algn="just">
                        <a:buFont typeface="Wingdings" panose="05000000000000000000" pitchFamily="2" charset="2"/>
                        <a:buChar char="à"/>
                      </a:pP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liền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mạch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nối</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txBody>
                  <a:tcPr>
                    <a:solidFill>
                      <a:schemeClr val="bg1"/>
                    </a:solidFill>
                  </a:tcPr>
                </a:tc>
                <a:extLst>
                  <a:ext uri="{0D108BD9-81ED-4DB2-BD59-A6C34878D82A}">
                    <a16:rowId xmlns:a16="http://schemas.microsoft.com/office/drawing/2014/main" val="920245428"/>
                  </a:ext>
                </a:extLst>
              </a:tr>
            </a:tbl>
          </a:graphicData>
        </a:graphic>
      </p:graphicFrame>
      <p:sp>
        <p:nvSpPr>
          <p:cNvPr id="3" name="Freeform 4">
            <a:extLst>
              <a:ext uri="{FF2B5EF4-FFF2-40B4-BE49-F238E27FC236}">
                <a16:creationId xmlns:a16="http://schemas.microsoft.com/office/drawing/2014/main" id="{2669F8E4-1513-734F-1FE3-EA89A183950E}"/>
              </a:ext>
            </a:extLst>
          </p:cNvPr>
          <p:cNvSpPr/>
          <p:nvPr/>
        </p:nvSpPr>
        <p:spPr>
          <a:xfrm>
            <a:off x="11201400" y="876300"/>
            <a:ext cx="6477000" cy="8900160"/>
          </a:xfrm>
          <a:custGeom>
            <a:avLst/>
            <a:gdLst/>
            <a:ahLst/>
            <a:cxnLst/>
            <a:rect l="l" t="t" r="r" b="b"/>
            <a:pathLst>
              <a:path w="5735279" h="6263637">
                <a:moveTo>
                  <a:pt x="0" y="0"/>
                </a:moveTo>
                <a:lnTo>
                  <a:pt x="5735279" y="0"/>
                </a:lnTo>
                <a:lnTo>
                  <a:pt x="5735279" y="6263637"/>
                </a:lnTo>
                <a:lnTo>
                  <a:pt x="0" y="6263637"/>
                </a:lnTo>
                <a:lnTo>
                  <a:pt x="0" y="0"/>
                </a:lnTo>
                <a:close/>
              </a:path>
            </a:pathLst>
          </a:custGeom>
          <a:blipFill>
            <a:blip r:embed="rId3"/>
            <a:stretch>
              <a:fillRect l="-19520" t="-75969" r="-7140" b="-1861"/>
            </a:stretch>
          </a:blipFill>
        </p:spPr>
        <p:txBody>
          <a:bodyPr/>
          <a:lstStyle/>
          <a:p>
            <a:endParaRPr lang="en-US"/>
          </a:p>
        </p:txBody>
      </p:sp>
    </p:spTree>
    <p:extLst>
      <p:ext uri="{BB962C8B-B14F-4D97-AF65-F5344CB8AC3E}">
        <p14:creationId xmlns:p14="http://schemas.microsoft.com/office/powerpoint/2010/main" val="207748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4D656-42B1-6C94-CF57-F3EA77985D30}"/>
              </a:ext>
            </a:extLst>
          </p:cNvPr>
          <p:cNvSpPr/>
          <p:nvPr/>
        </p:nvSpPr>
        <p:spPr>
          <a:xfrm>
            <a:off x="1143000" y="2628900"/>
            <a:ext cx="7239000" cy="341632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5 SVNHollie Script Pro" pitchFamily="2" charset="0"/>
                <a:ea typeface="+mn-ea"/>
                <a:cs typeface="Times New Roman" panose="02020603050405020304" pitchFamily="18" charset="0"/>
              </a:rPr>
              <a:t>2.</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7200" b="1" noProof="0" dirty="0" err="1">
                <a:solidFill>
                  <a:prstClr val="black"/>
                </a:solidFill>
                <a:latin typeface="#9Slide05 SVNHollie Script Pro" pitchFamily="2" charset="0"/>
                <a:cs typeface="Times New Roman" panose="02020603050405020304" pitchFamily="18" charset="0"/>
              </a:rPr>
              <a:t>Nhan</a:t>
            </a:r>
            <a:r>
              <a:rPr lang="en-US" sz="7200" b="1" noProof="0" dirty="0">
                <a:solidFill>
                  <a:prstClr val="black"/>
                </a:solidFill>
                <a:latin typeface="#9Slide05 SVNHollie Script Pro" pitchFamily="2" charset="0"/>
                <a:cs typeface="Times New Roman" panose="02020603050405020304" pitchFamily="18" charset="0"/>
              </a:rPr>
              <a:t> </a:t>
            </a:r>
            <a:r>
              <a:rPr lang="en-US" sz="7200" b="1" noProof="0" dirty="0" err="1">
                <a:solidFill>
                  <a:prstClr val="black"/>
                </a:solidFill>
                <a:latin typeface="#9Slide05 SVNHollie Script Pro" pitchFamily="2" charset="0"/>
                <a:cs typeface="Times New Roman" panose="02020603050405020304" pitchFamily="18" charset="0"/>
              </a:rPr>
              <a:t>đề</a:t>
            </a:r>
            <a:r>
              <a:rPr lang="en-US" sz="7200" b="1" dirty="0">
                <a:solidFill>
                  <a:prstClr val="black"/>
                </a:solidFill>
                <a:latin typeface="#9Slide05 SVNHollie Script Pro" pitchFamily="2" charset="0"/>
                <a:cs typeface="Times New Roman" panose="02020603050405020304" pitchFamily="18" charset="0"/>
              </a:rPr>
              <a:t> </a:t>
            </a:r>
            <a:r>
              <a:rPr lang="en-US" sz="7200" b="1" dirty="0" err="1">
                <a:solidFill>
                  <a:prstClr val="black"/>
                </a:solidFill>
                <a:latin typeface="#9Slide05 SVNHollie Script Pro" pitchFamily="2" charset="0"/>
                <a:cs typeface="Times New Roman" panose="02020603050405020304" pitchFamily="18" charset="0"/>
              </a:rPr>
              <a:t>và</a:t>
            </a:r>
            <a:r>
              <a:rPr lang="en-US" sz="7200" b="1" noProof="0" dirty="0">
                <a:solidFill>
                  <a:prstClr val="black"/>
                </a:solidFill>
                <a:latin typeface="#9Slide05 SVNHollie Script Pro" pitchFamily="2" charset="0"/>
                <a:cs typeface="Times New Roman" panose="02020603050405020304" pitchFamily="18" charset="0"/>
              </a:rPr>
              <a:t> </a:t>
            </a:r>
            <a:r>
              <a:rPr lang="en-US" sz="7200" b="1" dirty="0">
                <a:solidFill>
                  <a:prstClr val="black"/>
                </a:solidFill>
                <a:latin typeface="#9Slide05 SVNHollie Script Pro" pitchFamily="2" charset="0"/>
                <a:cs typeface="Times New Roman" panose="02020603050405020304" pitchFamily="18" charset="0"/>
              </a:rPr>
              <a:t>n</a:t>
            </a:r>
            <a:r>
              <a:rPr lang="en-US" sz="7200" b="1" noProof="0" dirty="0" err="1">
                <a:solidFill>
                  <a:prstClr val="black"/>
                </a:solidFill>
                <a:latin typeface="#9Slide05 SVNHollie Script Pro" pitchFamily="2" charset="0"/>
                <a:cs typeface="Times New Roman" panose="02020603050405020304" pitchFamily="18" charset="0"/>
              </a:rPr>
              <a:t>ội</a:t>
            </a:r>
            <a:r>
              <a:rPr lang="en-US" sz="7200" b="1" noProof="0" dirty="0">
                <a:solidFill>
                  <a:prstClr val="black"/>
                </a:solidFill>
                <a:latin typeface="#9Slide05 SVNHollie Script Pro" pitchFamily="2" charset="0"/>
                <a:cs typeface="Times New Roman" panose="02020603050405020304" pitchFamily="18" charset="0"/>
              </a:rPr>
              <a:t> dung, ý </a:t>
            </a:r>
            <a:r>
              <a:rPr lang="en-US" sz="7200" b="1" noProof="0" dirty="0" err="1">
                <a:solidFill>
                  <a:prstClr val="black"/>
                </a:solidFill>
                <a:latin typeface="#9Slide05 SVNHollie Script Pro" pitchFamily="2" charset="0"/>
                <a:cs typeface="Times New Roman" panose="02020603050405020304" pitchFamily="18" charset="0"/>
              </a:rPr>
              <a:t>nghĩa</a:t>
            </a:r>
            <a:r>
              <a:rPr lang="en-US" sz="7200" b="1" noProof="0" dirty="0">
                <a:solidFill>
                  <a:prstClr val="black"/>
                </a:solidFill>
                <a:latin typeface="#9Slide05 SVNHollie Script Pro" pitchFamily="2" charset="0"/>
                <a:cs typeface="Times New Roman" panose="02020603050405020304" pitchFamily="18" charset="0"/>
              </a:rPr>
              <a:t> </a:t>
            </a:r>
            <a:r>
              <a:rPr lang="en-US" sz="7200" b="1" noProof="0" dirty="0" err="1">
                <a:solidFill>
                  <a:prstClr val="black"/>
                </a:solidFill>
                <a:latin typeface="#9Slide05 SVNHollie Script Pro" pitchFamily="2" charset="0"/>
                <a:cs typeface="Times New Roman" panose="02020603050405020304" pitchFamily="18" charset="0"/>
              </a:rPr>
              <a:t>phỏng</a:t>
            </a:r>
            <a:r>
              <a:rPr lang="en-US" sz="7200" b="1" noProof="0" dirty="0">
                <a:solidFill>
                  <a:prstClr val="black"/>
                </a:solidFill>
                <a:latin typeface="#9Slide05 SVNHollie Script Pro" pitchFamily="2" charset="0"/>
                <a:cs typeface="Times New Roman" panose="02020603050405020304" pitchFamily="18" charset="0"/>
              </a:rPr>
              <a:t> </a:t>
            </a:r>
            <a:r>
              <a:rPr lang="en-US" sz="7200" b="1" noProof="0" dirty="0" err="1">
                <a:solidFill>
                  <a:prstClr val="black"/>
                </a:solidFill>
                <a:latin typeface="#9Slide05 SVNHollie Script Pro" pitchFamily="2" charset="0"/>
                <a:cs typeface="Times New Roman" panose="02020603050405020304" pitchFamily="18" charset="0"/>
              </a:rPr>
              <a:t>vấn</a:t>
            </a:r>
            <a:endParaRPr kumimoji="0" lang="vi-VN"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5"/>
          <p:cNvGrpSpPr/>
          <p:nvPr/>
        </p:nvGrpSpPr>
        <p:grpSpPr>
          <a:xfrm>
            <a:off x="7848600" y="-10392"/>
            <a:ext cx="10439400" cy="10297391"/>
            <a:chOff x="0" y="0"/>
            <a:chExt cx="6334760" cy="6070473"/>
          </a:xfrm>
        </p:grpSpPr>
        <p:sp>
          <p:nvSpPr>
            <p:cNvPr id="6" name="Freeform 6"/>
            <p:cNvSpPr/>
            <p:nvPr/>
          </p:nvSpPr>
          <p:spPr>
            <a:xfrm>
              <a:off x="-81534" y="-15367"/>
              <a:ext cx="6419342" cy="6097397"/>
            </a:xfrm>
            <a:custGeom>
              <a:avLst/>
              <a:gdLst/>
              <a:ahLst/>
              <a:cxnLst/>
              <a:rect l="l" t="t" r="r" b="b"/>
              <a:pathLst>
                <a:path w="6419342" h="6097397">
                  <a:moveTo>
                    <a:pt x="6416294" y="6069076"/>
                  </a:moveTo>
                  <a:cubicBezTo>
                    <a:pt x="6148324" y="6097397"/>
                    <a:pt x="5911723" y="6084316"/>
                    <a:pt x="5641340" y="6070346"/>
                  </a:cubicBezTo>
                  <a:cubicBezTo>
                    <a:pt x="4147947" y="6093968"/>
                    <a:pt x="2247011" y="6076442"/>
                    <a:pt x="664845" y="6074029"/>
                  </a:cubicBezTo>
                  <a:cubicBezTo>
                    <a:pt x="603504" y="6095619"/>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8"/>
                  </a:cubicBezTo>
                  <a:cubicBezTo>
                    <a:pt x="0" y="4473448"/>
                    <a:pt x="151130" y="4495927"/>
                    <a:pt x="124587" y="4430776"/>
                  </a:cubicBezTo>
                  <a:cubicBezTo>
                    <a:pt x="75057" y="4336034"/>
                    <a:pt x="143510" y="4247007"/>
                    <a:pt x="181229" y="4188460"/>
                  </a:cubicBezTo>
                  <a:cubicBezTo>
                    <a:pt x="287655" y="4070350"/>
                    <a:pt x="377952" y="3877183"/>
                    <a:pt x="353441" y="3840988"/>
                  </a:cubicBezTo>
                  <a:cubicBezTo>
                    <a:pt x="356489" y="3775456"/>
                    <a:pt x="444246" y="3738372"/>
                    <a:pt x="416433" y="3670300"/>
                  </a:cubicBezTo>
                  <a:cubicBezTo>
                    <a:pt x="440817" y="3625850"/>
                    <a:pt x="489839" y="3551428"/>
                    <a:pt x="543814" y="3502152"/>
                  </a:cubicBezTo>
                  <a:cubicBezTo>
                    <a:pt x="550926" y="3320288"/>
                    <a:pt x="585851" y="3252978"/>
                    <a:pt x="608838" y="3158744"/>
                  </a:cubicBezTo>
                  <a:cubicBezTo>
                    <a:pt x="658495" y="3074797"/>
                    <a:pt x="674497" y="2991612"/>
                    <a:pt x="723392" y="2921127"/>
                  </a:cubicBezTo>
                  <a:cubicBezTo>
                    <a:pt x="674116" y="2844927"/>
                    <a:pt x="740918" y="2833751"/>
                    <a:pt x="718820" y="2801239"/>
                  </a:cubicBezTo>
                  <a:cubicBezTo>
                    <a:pt x="815848" y="2672842"/>
                    <a:pt x="786130" y="2438527"/>
                    <a:pt x="764667" y="2299843"/>
                  </a:cubicBezTo>
                  <a:cubicBezTo>
                    <a:pt x="732028" y="2202053"/>
                    <a:pt x="705866" y="2152650"/>
                    <a:pt x="634111" y="2110740"/>
                  </a:cubicBezTo>
                  <a:cubicBezTo>
                    <a:pt x="649732" y="2057400"/>
                    <a:pt x="597154" y="2011299"/>
                    <a:pt x="581025" y="2017522"/>
                  </a:cubicBezTo>
                  <a:cubicBezTo>
                    <a:pt x="590423" y="1912493"/>
                    <a:pt x="540766" y="1883156"/>
                    <a:pt x="528701" y="1841881"/>
                  </a:cubicBezTo>
                  <a:cubicBezTo>
                    <a:pt x="469265" y="1788668"/>
                    <a:pt x="606679" y="1780921"/>
                    <a:pt x="532130" y="1711833"/>
                  </a:cubicBezTo>
                  <a:cubicBezTo>
                    <a:pt x="553466" y="1610106"/>
                    <a:pt x="556133" y="1557909"/>
                    <a:pt x="535813" y="1513078"/>
                  </a:cubicBezTo>
                  <a:cubicBezTo>
                    <a:pt x="520319" y="1475867"/>
                    <a:pt x="599948" y="1400810"/>
                    <a:pt x="571500" y="1407033"/>
                  </a:cubicBezTo>
                  <a:cubicBezTo>
                    <a:pt x="572770" y="1350645"/>
                    <a:pt x="535686" y="1326769"/>
                    <a:pt x="514858" y="1309878"/>
                  </a:cubicBezTo>
                  <a:cubicBezTo>
                    <a:pt x="524383" y="1286637"/>
                    <a:pt x="584200" y="1243330"/>
                    <a:pt x="590931" y="1230249"/>
                  </a:cubicBezTo>
                  <a:cubicBezTo>
                    <a:pt x="598170" y="1172464"/>
                    <a:pt x="524383" y="1159637"/>
                    <a:pt x="579374" y="1100328"/>
                  </a:cubicBezTo>
                  <a:cubicBezTo>
                    <a:pt x="541274" y="1030097"/>
                    <a:pt x="511175" y="1020699"/>
                    <a:pt x="524002" y="969645"/>
                  </a:cubicBezTo>
                  <a:cubicBezTo>
                    <a:pt x="416687" y="569087"/>
                    <a:pt x="523367" y="697992"/>
                    <a:pt x="565404" y="482981"/>
                  </a:cubicBezTo>
                  <a:cubicBezTo>
                    <a:pt x="622173" y="322580"/>
                    <a:pt x="547878" y="357378"/>
                    <a:pt x="532384" y="246888"/>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blipFill>
              <a:blip r:embed="rId3"/>
              <a:stretch>
                <a:fillRect l="-14099" r="-14099"/>
              </a:stretch>
            </a:blipFill>
          </p:spPr>
          <p:txBody>
            <a:bodyPr/>
            <a:lstStyle/>
            <a:p>
              <a:endParaRPr lang="en-US"/>
            </a:p>
          </p:txBody>
        </p:sp>
      </p:grpSp>
    </p:spTree>
    <p:extLst>
      <p:ext uri="{BB962C8B-B14F-4D97-AF65-F5344CB8AC3E}">
        <p14:creationId xmlns:p14="http://schemas.microsoft.com/office/powerpoint/2010/main" val="12006513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26816016"/>
              </p:ext>
            </p:extLst>
          </p:nvPr>
        </p:nvGraphicFramePr>
        <p:xfrm>
          <a:off x="6161809" y="1104900"/>
          <a:ext cx="11734800" cy="8377195"/>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2775855220"/>
                    </a:ext>
                  </a:extLst>
                </a:gridCol>
                <a:gridCol w="9525000">
                  <a:extLst>
                    <a:ext uri="{9D8B030D-6E8A-4147-A177-3AD203B41FA5}">
                      <a16:colId xmlns:a16="http://schemas.microsoft.com/office/drawing/2014/main" val="329895205"/>
                    </a:ext>
                  </a:extLst>
                </a:gridCol>
              </a:tblGrid>
              <a:tr h="3591835">
                <a:tc>
                  <a:txBody>
                    <a:bodyPr/>
                    <a:lstStyle/>
                    <a:p>
                      <a:pPr algn="ctr"/>
                      <a:r>
                        <a:rPr lang="en-US" sz="4400" b="1" dirty="0" err="1">
                          <a:latin typeface="Times New Roman" panose="02020603050405020304" pitchFamily="18" charset="0"/>
                          <a:cs typeface="Times New Roman" panose="02020603050405020304" pitchFamily="18" charset="0"/>
                        </a:rPr>
                        <a:t>Nhan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đề</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lnSpc>
                          <a:spcPct val="115000"/>
                        </a:lnSpc>
                        <a:spcBef>
                          <a:spcPts val="300"/>
                        </a:spcBef>
                        <a:spcAft>
                          <a:spcPts val="300"/>
                        </a:spcAft>
                      </a:pPr>
                      <a:r>
                        <a:rPr lang="en-US" sz="4400" dirty="0" err="1">
                          <a:latin typeface="Times New Roman" panose="02020603050405020304" pitchFamily="18" charset="0"/>
                          <a:ea typeface="Calibri" panose="020F0502020204030204" pitchFamily="34" charset="0"/>
                          <a:cs typeface="Times New Roman" panose="02020603050405020304" pitchFamily="18" charset="0"/>
                        </a:rPr>
                        <a:t>Khái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quát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4400" dirty="0">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VB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a:latin typeface="Times New Roman" panose="02020603050405020304" pitchFamily="18" charset="0"/>
                          <a:ea typeface="Calibri" panose="020F0502020204030204" pitchFamily="34" charset="0"/>
                          <a:cs typeface="Times New Roman" panose="02020603050405020304" pitchFamily="18" charset="0"/>
                        </a:rPr>
                        <a:t>phỏng</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a:latin typeface="Times New Roman" panose="02020603050405020304" pitchFamily="18" charset="0"/>
                          <a:ea typeface="Calibri" panose="020F0502020204030204" pitchFamily="34" charset="0"/>
                          <a:cs typeface="Times New Roman" panose="02020603050405020304" pitchFamily="18" charset="0"/>
                        </a:rPr>
                        <a:t>phỏng</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400" baseline="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4400" baseline="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r>
                        <a:rPr lang="en-US" sz="4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VB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p>
                  </a:txBody>
                  <a:tcPr>
                    <a:solidFill>
                      <a:schemeClr val="bg1"/>
                    </a:solidFill>
                  </a:tcPr>
                </a:tc>
                <a:extLst>
                  <a:ext uri="{0D108BD9-81ED-4DB2-BD59-A6C34878D82A}">
                    <a16:rowId xmlns:a16="http://schemas.microsoft.com/office/drawing/2014/main" val="3715118296"/>
                  </a:ext>
                </a:extLst>
              </a:tr>
              <a:tr h="4104365">
                <a:tc>
                  <a:txBody>
                    <a:bodyPr/>
                    <a:lstStyle/>
                    <a:p>
                      <a:pPr algn="ct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ý</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nghĩa</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400" baseline="0" dirty="0" err="1">
                          <a:latin typeface="Times New Roman" panose="02020603050405020304" pitchFamily="18" charset="0"/>
                          <a:cs typeface="Times New Roman" panose="02020603050405020304" pitchFamily="18" charset="0"/>
                        </a:rPr>
                        <a:t>Xoay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văn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phố</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Nội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thế</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kỉ</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phố</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phố</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phường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tên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gạch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lát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cống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ngầm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Hồ</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giới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tên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phố</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aseline="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006008661"/>
                  </a:ext>
                </a:extLst>
              </a:tr>
            </a:tbl>
          </a:graphicData>
        </a:graphic>
      </p:graphicFrame>
      <p:sp>
        <p:nvSpPr>
          <p:cNvPr id="3" name="Freeform 3"/>
          <p:cNvSpPr/>
          <p:nvPr/>
        </p:nvSpPr>
        <p:spPr>
          <a:xfrm>
            <a:off x="391391" y="1104900"/>
            <a:ext cx="5455171" cy="8377195"/>
          </a:xfrm>
          <a:custGeom>
            <a:avLst/>
            <a:gdLst/>
            <a:ahLst/>
            <a:cxnLst/>
            <a:rect l="l" t="t" r="r" b="b"/>
            <a:pathLst>
              <a:path w="5455171" h="4565177">
                <a:moveTo>
                  <a:pt x="0" y="0"/>
                </a:moveTo>
                <a:lnTo>
                  <a:pt x="5455171" y="0"/>
                </a:lnTo>
                <a:lnTo>
                  <a:pt x="5455171" y="4565177"/>
                </a:lnTo>
                <a:lnTo>
                  <a:pt x="0" y="4565177"/>
                </a:lnTo>
                <a:lnTo>
                  <a:pt x="0" y="0"/>
                </a:lnTo>
                <a:close/>
              </a:path>
            </a:pathLst>
          </a:custGeom>
          <a:blipFill>
            <a:blip r:embed="rId3"/>
            <a:stretch>
              <a:fillRect l="-8163" t="-67036" r="-3673" b="-25850"/>
            </a:stretch>
          </a:blipFill>
        </p:spPr>
        <p:txBody>
          <a:bodyPr/>
          <a:lstStyle/>
          <a:p>
            <a:endParaRPr lang="en-US"/>
          </a:p>
        </p:txBody>
      </p:sp>
    </p:spTree>
    <p:extLst>
      <p:ext uri="{BB962C8B-B14F-4D97-AF65-F5344CB8AC3E}">
        <p14:creationId xmlns:p14="http://schemas.microsoft.com/office/powerpoint/2010/main" val="37079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2E5F7-2E6A-9F83-3AB2-FA4263C1D3FD}"/>
              </a:ext>
            </a:extLst>
          </p:cNvPr>
          <p:cNvPicPr>
            <a:picLocks noChangeAspect="1"/>
          </p:cNvPicPr>
          <p:nvPr/>
        </p:nvPicPr>
        <p:blipFill>
          <a:blip r:embed="rId3"/>
          <a:srcRect t="28115"/>
          <a:stretch/>
        </p:blipFill>
        <p:spPr>
          <a:xfrm>
            <a:off x="20" y="10"/>
            <a:ext cx="18287980" cy="10286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4A4D656-42B1-6C94-CF57-F3EA77985D30}"/>
              </a:ext>
            </a:extLst>
          </p:cNvPr>
          <p:cNvSpPr/>
          <p:nvPr/>
        </p:nvSpPr>
        <p:spPr>
          <a:xfrm>
            <a:off x="785812" y="7975860"/>
            <a:ext cx="16816388" cy="1117254"/>
          </a:xfrm>
          <a:prstGeom prst="rect">
            <a:avLst/>
          </a:prstGeom>
        </p:spPr>
        <p:txBody>
          <a:bodyPr vert="horz" lIns="91440" tIns="45720" rIns="91440" bIns="45720" rtlCol="0" anchor="ctr">
            <a:normAutofit/>
          </a:bodyPr>
          <a:lstStyle/>
          <a:p>
            <a:pPr marL="0" marR="0" lvl="0" indent="0" algn="ctr" fontAlgn="base">
              <a:lnSpc>
                <a:spcPct val="90000"/>
              </a:lnSpc>
              <a:spcBef>
                <a:spcPct val="0"/>
              </a:spcBef>
              <a:spcAft>
                <a:spcPts val="600"/>
              </a:spcAft>
              <a:buClrTx/>
              <a:buSzTx/>
              <a:tabLst/>
              <a:defRPr/>
            </a:pPr>
            <a:r>
              <a:rPr kumimoji="0" lang="en-US" sz="7200" b="1" i="0" u="none" strike="noStrike" cap="none" spc="0" normalizeH="0" baseline="0" noProof="0" dirty="0">
                <a:ln>
                  <a:noFill/>
                </a:ln>
                <a:solidFill>
                  <a:schemeClr val="tx1">
                    <a:lumMod val="85000"/>
                    <a:lumOff val="15000"/>
                  </a:schemeClr>
                </a:solidFill>
                <a:effectLst/>
                <a:uLnTx/>
                <a:uFillTx/>
                <a:latin typeface="#9Slide05 SVNHollie Script Pro" pitchFamily="2" charset="0"/>
                <a:ea typeface="+mj-ea"/>
                <a:cs typeface="+mj-cs"/>
              </a:rPr>
              <a:t>3. </a:t>
            </a:r>
            <a:r>
              <a:rPr lang="en-US" sz="7200" b="1" noProof="0" dirty="0">
                <a:solidFill>
                  <a:schemeClr val="tx1">
                    <a:lumMod val="85000"/>
                    <a:lumOff val="15000"/>
                  </a:schemeClr>
                </a:solidFill>
                <a:latin typeface="#9Slide05 SVNHollie Script Pro" pitchFamily="2" charset="0"/>
                <a:ea typeface="+mj-ea"/>
                <a:cs typeface="+mj-cs"/>
              </a:rPr>
              <a:t>Thông tin </a:t>
            </a:r>
            <a:r>
              <a:rPr lang="en-US" sz="7200" b="1" noProof="0" dirty="0" err="1">
                <a:solidFill>
                  <a:schemeClr val="tx1">
                    <a:lumMod val="85000"/>
                    <a:lumOff val="15000"/>
                  </a:schemeClr>
                </a:solidFill>
                <a:latin typeface="#9Slide05 SVNHollie Script Pro" pitchFamily="2" charset="0"/>
                <a:ea typeface="+mj-ea"/>
                <a:cs typeface="+mj-cs"/>
              </a:rPr>
              <a:t>cơ</a:t>
            </a:r>
            <a:r>
              <a:rPr lang="en-US" sz="7200" b="1" noProof="0" dirty="0">
                <a:solidFill>
                  <a:schemeClr val="tx1">
                    <a:lumMod val="85000"/>
                    <a:lumOff val="15000"/>
                  </a:schemeClr>
                </a:solidFill>
                <a:latin typeface="#9Slide05 SVNHollie Script Pro" pitchFamily="2" charset="0"/>
                <a:ea typeface="+mj-ea"/>
                <a:cs typeface="+mj-cs"/>
              </a:rPr>
              <a:t> </a:t>
            </a:r>
            <a:r>
              <a:rPr lang="en-US" sz="7200" b="1" noProof="0" dirty="0" err="1">
                <a:solidFill>
                  <a:schemeClr val="tx1">
                    <a:lumMod val="85000"/>
                    <a:lumOff val="15000"/>
                  </a:schemeClr>
                </a:solidFill>
                <a:latin typeface="#9Slide05 SVNHollie Script Pro" pitchFamily="2" charset="0"/>
                <a:ea typeface="+mj-ea"/>
                <a:cs typeface="+mj-cs"/>
              </a:rPr>
              <a:t>bản</a:t>
            </a:r>
            <a:r>
              <a:rPr lang="en-US" sz="7200" b="1" noProof="0" dirty="0">
                <a:solidFill>
                  <a:schemeClr val="tx1">
                    <a:lumMod val="85000"/>
                    <a:lumOff val="15000"/>
                  </a:schemeClr>
                </a:solidFill>
                <a:latin typeface="#9Slide05 SVNHollie Script Pro" pitchFamily="2" charset="0"/>
                <a:ea typeface="+mj-ea"/>
                <a:cs typeface="+mj-cs"/>
              </a:rPr>
              <a:t> </a:t>
            </a:r>
            <a:r>
              <a:rPr lang="en-US" sz="7200" b="1" noProof="0" dirty="0" err="1">
                <a:solidFill>
                  <a:schemeClr val="tx1">
                    <a:lumMod val="85000"/>
                    <a:lumOff val="15000"/>
                  </a:schemeClr>
                </a:solidFill>
                <a:latin typeface="#9Slide05 SVNHollie Script Pro" pitchFamily="2" charset="0"/>
                <a:ea typeface="+mj-ea"/>
                <a:cs typeface="+mj-cs"/>
              </a:rPr>
              <a:t>của</a:t>
            </a:r>
            <a:r>
              <a:rPr lang="en-US" sz="7200" b="1" noProof="0" dirty="0">
                <a:solidFill>
                  <a:schemeClr val="tx1">
                    <a:lumMod val="85000"/>
                    <a:lumOff val="15000"/>
                  </a:schemeClr>
                </a:solidFill>
                <a:latin typeface="#9Slide05 SVNHollie Script Pro" pitchFamily="2" charset="0"/>
                <a:ea typeface="+mj-ea"/>
                <a:cs typeface="+mj-cs"/>
              </a:rPr>
              <a:t> </a:t>
            </a:r>
            <a:r>
              <a:rPr lang="en-US" sz="7200" b="1" noProof="0" dirty="0" err="1">
                <a:solidFill>
                  <a:schemeClr val="tx1">
                    <a:lumMod val="85000"/>
                    <a:lumOff val="15000"/>
                  </a:schemeClr>
                </a:solidFill>
                <a:latin typeface="#9Slide05 SVNHollie Script Pro" pitchFamily="2" charset="0"/>
                <a:ea typeface="+mj-ea"/>
                <a:cs typeface="+mj-cs"/>
              </a:rPr>
              <a:t>bài</a:t>
            </a:r>
            <a:r>
              <a:rPr lang="en-US" sz="7200" b="1" noProof="0" dirty="0">
                <a:solidFill>
                  <a:schemeClr val="tx1">
                    <a:lumMod val="85000"/>
                    <a:lumOff val="15000"/>
                  </a:schemeClr>
                </a:solidFill>
                <a:latin typeface="#9Slide05 SVNHollie Script Pro" pitchFamily="2" charset="0"/>
                <a:ea typeface="+mj-ea"/>
                <a:cs typeface="+mj-cs"/>
              </a:rPr>
              <a:t> </a:t>
            </a:r>
            <a:r>
              <a:rPr lang="en-US" sz="7200" b="1" noProof="0" dirty="0" err="1">
                <a:solidFill>
                  <a:schemeClr val="tx1">
                    <a:lumMod val="85000"/>
                    <a:lumOff val="15000"/>
                  </a:schemeClr>
                </a:solidFill>
                <a:latin typeface="#9Slide05 SVNHollie Script Pro" pitchFamily="2" charset="0"/>
                <a:ea typeface="+mj-ea"/>
                <a:cs typeface="+mj-cs"/>
              </a:rPr>
              <a:t>phỏng</a:t>
            </a:r>
            <a:r>
              <a:rPr lang="en-US" sz="7200" b="1" noProof="0" dirty="0">
                <a:solidFill>
                  <a:schemeClr val="tx1">
                    <a:lumMod val="85000"/>
                    <a:lumOff val="15000"/>
                  </a:schemeClr>
                </a:solidFill>
                <a:latin typeface="#9Slide05 SVNHollie Script Pro" pitchFamily="2" charset="0"/>
                <a:ea typeface="+mj-ea"/>
                <a:cs typeface="+mj-cs"/>
              </a:rPr>
              <a:t> </a:t>
            </a:r>
            <a:r>
              <a:rPr lang="en-US" sz="7200" b="1" noProof="0" dirty="0" err="1">
                <a:solidFill>
                  <a:schemeClr val="tx1">
                    <a:lumMod val="85000"/>
                    <a:lumOff val="15000"/>
                  </a:schemeClr>
                </a:solidFill>
                <a:latin typeface="#9Slide05 SVNHollie Script Pro" pitchFamily="2" charset="0"/>
                <a:ea typeface="+mj-ea"/>
                <a:cs typeface="+mj-cs"/>
              </a:rPr>
              <a:t>vấn</a:t>
            </a:r>
            <a:endParaRPr kumimoji="0" lang="en-US" sz="7200" b="1" i="0" u="none" strike="noStrike" cap="none" spc="0" normalizeH="0" baseline="0" noProof="0" dirty="0">
              <a:ln>
                <a:noFill/>
              </a:ln>
              <a:solidFill>
                <a:schemeClr val="tx1">
                  <a:lumMod val="85000"/>
                  <a:lumOff val="15000"/>
                </a:schemeClr>
              </a:solidFill>
              <a:effectLst/>
              <a:uLnTx/>
              <a:uFillTx/>
              <a:latin typeface="#9Slide05 SVNHollie Script Pro" pitchFamily="2" charset="0"/>
              <a:ea typeface="+mj-ea"/>
              <a:cs typeface="+mj-cs"/>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6571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3" name="Rectangle 2"/>
          <p:cNvSpPr/>
          <p:nvPr/>
        </p:nvSpPr>
        <p:spPr>
          <a:xfrm>
            <a:off x="609600" y="800100"/>
            <a:ext cx="16383000" cy="769441"/>
          </a:xfrm>
          <a:prstGeom prst="rect">
            <a:avLst/>
          </a:prstGeom>
        </p:spPr>
        <p:txBody>
          <a:bodyPr wrap="square">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nay qua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nhìn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Hoài</a:t>
            </a:r>
            <a:endParaRPr lang="en-US" sz="44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81709051"/>
              </p:ext>
            </p:extLst>
          </p:nvPr>
        </p:nvGraphicFramePr>
        <p:xfrm>
          <a:off x="1295400" y="2172950"/>
          <a:ext cx="11506200" cy="5571981"/>
        </p:xfrm>
        <a:graphic>
          <a:graphicData uri="http://schemas.openxmlformats.org/drawingml/2006/table">
            <a:tbl>
              <a:tblPr firstRow="1" bandRow="1">
                <a:tableStyleId>{5940675A-B579-460E-94D1-54222C63F5DA}</a:tableStyleId>
              </a:tblPr>
              <a:tblGrid>
                <a:gridCol w="5753100">
                  <a:extLst>
                    <a:ext uri="{9D8B030D-6E8A-4147-A177-3AD203B41FA5}">
                      <a16:colId xmlns:a16="http://schemas.microsoft.com/office/drawing/2014/main" val="1002455130"/>
                    </a:ext>
                  </a:extLst>
                </a:gridCol>
                <a:gridCol w="5753100">
                  <a:extLst>
                    <a:ext uri="{9D8B030D-6E8A-4147-A177-3AD203B41FA5}">
                      <a16:colId xmlns:a16="http://schemas.microsoft.com/office/drawing/2014/main" val="2049571574"/>
                    </a:ext>
                  </a:extLst>
                </a:gridCol>
              </a:tblGrid>
              <a:tr h="786621">
                <a:tc>
                  <a:txBody>
                    <a:bodyPr/>
                    <a:lstStyle/>
                    <a:p>
                      <a:pPr algn="ctr"/>
                      <a:r>
                        <a:rPr lang="en-US" sz="4400" b="1" dirty="0" err="1">
                          <a:latin typeface="Times New Roman" panose="02020603050405020304" pitchFamily="18" charset="0"/>
                          <a:cs typeface="Times New Roman" panose="02020603050405020304" pitchFamily="18" charset="0"/>
                        </a:rPr>
                        <a:t>Hà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Nội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xưa</a:t>
                      </a:r>
                      <a:endParaRPr lang="en-US" sz="44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Hà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Nội</a:t>
                      </a:r>
                      <a:r>
                        <a:rPr lang="en-US" sz="4400" b="1" baseline="0" dirty="0">
                          <a:latin typeface="Times New Roman" panose="02020603050405020304" pitchFamily="18" charset="0"/>
                          <a:cs typeface="Times New Roman" panose="02020603050405020304" pitchFamily="18" charset="0"/>
                        </a:rPr>
                        <a:t> nay</a:t>
                      </a:r>
                      <a:endParaRPr lang="en-US" sz="44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3373097786"/>
                  </a:ext>
                </a:extLst>
              </a:tr>
              <a:tr h="3555529">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nguyên</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Đường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phố</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phố</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phường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vẫn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vậy</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Hệ</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ngầm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vẫn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hệ</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cũ</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tc>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thêm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số</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mở</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Hoàng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Quốc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Việt</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Hồ</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Tây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hẹp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lại</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89691609"/>
                  </a:ext>
                </a:extLst>
              </a:tr>
            </a:tbl>
          </a:graphicData>
        </a:graphic>
      </p:graphicFrame>
      <p:sp>
        <p:nvSpPr>
          <p:cNvPr id="5" name="Rectangle 4"/>
          <p:cNvSpPr/>
          <p:nvPr/>
        </p:nvSpPr>
        <p:spPr>
          <a:xfrm>
            <a:off x="826957" y="8348340"/>
            <a:ext cx="16165643" cy="1446550"/>
          </a:xfrm>
          <a:prstGeom prst="rect">
            <a:avLst/>
          </a:prstGeom>
        </p:spPr>
        <p:txBody>
          <a:bodyPr wrap="square">
            <a:spAutoFit/>
          </a:bodyPr>
          <a:lstStyle/>
          <a:p>
            <a:pPr algn="just" defTabSz="1828800"/>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4400" b="1" dirty="0">
                <a:solidFill>
                  <a:srgbClr val="FF0000"/>
                </a:solidFill>
                <a:latin typeface="Times New Roman" panose="02020603050405020304" pitchFamily="18" charset="0"/>
                <a:cs typeface="Times New Roman" panose="02020603050405020304" pitchFamily="18" charset="0"/>
              </a:rPr>
              <a:t> Hà Nội nay đã có sự </a:t>
            </a:r>
            <a:r>
              <a:rPr lang="en-US" sz="4400" b="1" dirty="0" err="1">
                <a:solidFill>
                  <a:srgbClr val="FF0000"/>
                </a:solidFill>
                <a:latin typeface="Times New Roman" panose="02020603050405020304" pitchFamily="18" charset="0"/>
                <a:cs typeface="Times New Roman" panose="02020603050405020304" pitchFamily="18" charset="0"/>
              </a:rPr>
              <a:t>thay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đổi</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để phù hợp với sự phát triển </a:t>
            </a:r>
            <a:r>
              <a:rPr lang="en-US" sz="4400" b="1" dirty="0" err="1">
                <a:solidFill>
                  <a:srgbClr val="FF0000"/>
                </a:solidFill>
                <a:latin typeface="Times New Roman" panose="02020603050405020304" pitchFamily="18" charset="0"/>
                <a:cs typeface="Times New Roman" panose="02020603050405020304" pitchFamily="18" charset="0"/>
              </a:rPr>
              <a:t>nhưng</a:t>
            </a:r>
            <a:r>
              <a:rPr lang="vi-VN" sz="4400" b="1" dirty="0">
                <a:solidFill>
                  <a:srgbClr val="FF0000"/>
                </a:solidFill>
                <a:latin typeface="Times New Roman" panose="02020603050405020304" pitchFamily="18" charset="0"/>
                <a:cs typeface="Times New Roman" panose="02020603050405020304" pitchFamily="18" charset="0"/>
              </a:rPr>
              <a:t> vẫn giữ được nét đặc trưng với có của mình.</a:t>
            </a:r>
          </a:p>
        </p:txBody>
      </p:sp>
      <p:pic>
        <p:nvPicPr>
          <p:cNvPr id="2" name="Picture 1">
            <a:extLst>
              <a:ext uri="{FF2B5EF4-FFF2-40B4-BE49-F238E27FC236}">
                <a16:creationId xmlns:a16="http://schemas.microsoft.com/office/drawing/2014/main" id="{B2FFDC47-2936-9A53-7616-372993E49517}"/>
              </a:ext>
            </a:extLst>
          </p:cNvPr>
          <p:cNvPicPr>
            <a:picLocks noChangeAspect="1"/>
          </p:cNvPicPr>
          <p:nvPr/>
        </p:nvPicPr>
        <p:blipFill>
          <a:blip r:embed="rId3"/>
          <a:stretch>
            <a:fillRect/>
          </a:stretch>
        </p:blipFill>
        <p:spPr>
          <a:xfrm>
            <a:off x="13182600" y="2172950"/>
            <a:ext cx="4691062" cy="5571981"/>
          </a:xfrm>
          <a:prstGeom prst="rect">
            <a:avLst/>
          </a:prstGeom>
        </p:spPr>
      </p:pic>
    </p:spTree>
    <p:extLst>
      <p:ext uri="{BB962C8B-B14F-4D97-AF65-F5344CB8AC3E}">
        <p14:creationId xmlns:p14="http://schemas.microsoft.com/office/powerpoint/2010/main" val="189101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Rectangle 1"/>
          <p:cNvSpPr/>
          <p:nvPr/>
        </p:nvSpPr>
        <p:spPr>
          <a:xfrm>
            <a:off x="-4800600" y="5585436"/>
            <a:ext cx="16383000" cy="769441"/>
          </a:xfrm>
          <a:prstGeom prst="rect">
            <a:avLst/>
          </a:prstGeom>
        </p:spPr>
        <p:txBody>
          <a:bodyPr wrap="square">
            <a:spAutoFit/>
          </a:bodyPr>
          <a:lstStyle/>
          <a:p>
            <a:pPr algn="ct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endParaRPr lang="en-US" sz="4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591729" y="7277100"/>
            <a:ext cx="14707530" cy="1446550"/>
          </a:xfrm>
          <a:prstGeom prst="rect">
            <a:avLst/>
          </a:prstGeom>
        </p:spPr>
        <p:txBody>
          <a:bodyPr wrap="square">
            <a:spAutoFit/>
          </a:bodyPr>
          <a:lstStyle/>
          <a:p>
            <a:pPr algn="just" defTabSz="1828800"/>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tứ</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sự</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hòa</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nhập</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nhiều</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tính</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cách</a:t>
            </a:r>
            <a:endPar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828800"/>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a:t>
            </a:r>
            <a:r>
              <a:rPr lang="vi-VN"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ó nét hào hoa phong nhã. </a:t>
            </a:r>
          </a:p>
        </p:txBody>
      </p:sp>
      <p:pic>
        <p:nvPicPr>
          <p:cNvPr id="4" name="Picture 3">
            <a:extLst>
              <a:ext uri="{FF2B5EF4-FFF2-40B4-BE49-F238E27FC236}">
                <a16:creationId xmlns:a16="http://schemas.microsoft.com/office/drawing/2014/main" id="{1C014E77-172A-88AC-A474-A9A38211EB9A}"/>
              </a:ext>
            </a:extLst>
          </p:cNvPr>
          <p:cNvPicPr>
            <a:picLocks noChangeAspect="1"/>
          </p:cNvPicPr>
          <p:nvPr/>
        </p:nvPicPr>
        <p:blipFill rotWithShape="1">
          <a:blip r:embed="rId3"/>
          <a:srcRect l="19768"/>
          <a:stretch/>
        </p:blipFill>
        <p:spPr>
          <a:xfrm>
            <a:off x="-1859" y="-4646"/>
            <a:ext cx="5257800" cy="4939186"/>
          </a:xfrm>
          <a:prstGeom prst="rect">
            <a:avLst/>
          </a:prstGeom>
        </p:spPr>
      </p:pic>
      <p:pic>
        <p:nvPicPr>
          <p:cNvPr id="5" name="Picture 4">
            <a:extLst>
              <a:ext uri="{FF2B5EF4-FFF2-40B4-BE49-F238E27FC236}">
                <a16:creationId xmlns:a16="http://schemas.microsoft.com/office/drawing/2014/main" id="{4DDEFCA1-D5C3-97B1-2A9C-8A06A27158E7}"/>
              </a:ext>
            </a:extLst>
          </p:cNvPr>
          <p:cNvPicPr>
            <a:picLocks noChangeAspect="1"/>
          </p:cNvPicPr>
          <p:nvPr/>
        </p:nvPicPr>
        <p:blipFill rotWithShape="1">
          <a:blip r:embed="rId4"/>
          <a:srcRect l="18681"/>
          <a:stretch/>
        </p:blipFill>
        <p:spPr>
          <a:xfrm>
            <a:off x="12649200" y="84438"/>
            <a:ext cx="5638800" cy="4906662"/>
          </a:xfrm>
          <a:prstGeom prst="rect">
            <a:avLst/>
          </a:prstGeom>
        </p:spPr>
      </p:pic>
      <p:pic>
        <p:nvPicPr>
          <p:cNvPr id="6" name="Picture 5">
            <a:extLst>
              <a:ext uri="{FF2B5EF4-FFF2-40B4-BE49-F238E27FC236}">
                <a16:creationId xmlns:a16="http://schemas.microsoft.com/office/drawing/2014/main" id="{60570E43-F752-297E-6B64-6AB9541C99B7}"/>
              </a:ext>
            </a:extLst>
          </p:cNvPr>
          <p:cNvPicPr>
            <a:picLocks noChangeAspect="1"/>
          </p:cNvPicPr>
          <p:nvPr/>
        </p:nvPicPr>
        <p:blipFill rotWithShape="1">
          <a:blip r:embed="rId5"/>
          <a:srcRect r="9677"/>
          <a:stretch/>
        </p:blipFill>
        <p:spPr>
          <a:xfrm>
            <a:off x="5640660" y="15799"/>
            <a:ext cx="6627540" cy="4918742"/>
          </a:xfrm>
          <a:prstGeom prst="rect">
            <a:avLst/>
          </a:prstGeom>
        </p:spPr>
      </p:pic>
    </p:spTree>
    <p:extLst>
      <p:ext uri="{BB962C8B-B14F-4D97-AF65-F5344CB8AC3E}">
        <p14:creationId xmlns:p14="http://schemas.microsoft.com/office/powerpoint/2010/main" val="75517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Rectangle 1"/>
          <p:cNvSpPr/>
          <p:nvPr/>
        </p:nvSpPr>
        <p:spPr>
          <a:xfrm>
            <a:off x="609600" y="800100"/>
            <a:ext cx="16383000" cy="769441"/>
          </a:xfrm>
          <a:prstGeom prst="rect">
            <a:avLst/>
          </a:prstGeom>
        </p:spPr>
        <p:txBody>
          <a:bodyPr wrap="square">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Lai</a:t>
            </a:r>
          </a:p>
        </p:txBody>
      </p:sp>
      <p:sp>
        <p:nvSpPr>
          <p:cNvPr id="3" name="Rectangle 2"/>
          <p:cNvSpPr/>
          <p:nvPr/>
        </p:nvSpPr>
        <p:spPr>
          <a:xfrm>
            <a:off x="6096000" y="2247900"/>
            <a:ext cx="10896600" cy="4973669"/>
          </a:xfrm>
          <a:prstGeom prst="rect">
            <a:avLst/>
          </a:prstGeom>
        </p:spPr>
        <p:txBody>
          <a:bodyPr wrap="square">
            <a:spAutoFit/>
          </a:bodyPr>
          <a:lstStyle/>
          <a:p>
            <a:pPr algn="just" defTabSz="1828800">
              <a:lnSpc>
                <a:spcPct val="90000"/>
              </a:lnSpc>
              <a:spcAft>
                <a:spcPts val="1200"/>
              </a:spcAft>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nước</a:t>
            </a:r>
            <a:r>
              <a:rPr lang="en-US" sz="4400" dirty="0">
                <a:solidFill>
                  <a:prstClr val="black"/>
                </a:solidFill>
                <a:latin typeface="Times New Roman" panose="02020603050405020304" pitchFamily="18" charset="0"/>
                <a:cs typeface="Times New Roman" panose="02020603050405020304" pitchFamily="18" charset="0"/>
              </a:rPr>
              <a:t>. </a:t>
            </a:r>
          </a:p>
          <a:p>
            <a:pPr algn="just" defTabSz="1828800">
              <a:lnSpc>
                <a:spcPct val="90000"/>
              </a:lnSpc>
              <a:spcAft>
                <a:spcPts val="1200"/>
              </a:spcAft>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bỏ</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nhưng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tháng</a:t>
            </a:r>
            <a:r>
              <a:rPr lang="en-US" sz="4400" dirty="0">
                <a:solidFill>
                  <a:prstClr val="black"/>
                </a:solidFill>
                <a:latin typeface="Times New Roman" panose="02020603050405020304" pitchFamily="18" charset="0"/>
                <a:cs typeface="Times New Roman" panose="02020603050405020304" pitchFamily="18" charset="0"/>
              </a:rPr>
              <a:t> 3/1945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phố</a:t>
            </a:r>
            <a:r>
              <a:rPr lang="en-US" sz="4400" dirty="0">
                <a:solidFill>
                  <a:prstClr val="black"/>
                </a:solidFill>
                <a:latin typeface="Times New Roman" panose="02020603050405020304" pitchFamily="18" charset="0"/>
                <a:cs typeface="Times New Roman" panose="02020603050405020304" pitchFamily="18" charset="0"/>
              </a:rPr>
              <a:t>.</a:t>
            </a:r>
          </a:p>
          <a:p>
            <a:pPr algn="just" defTabSz="1828800">
              <a:lnSpc>
                <a:spcPct val="90000"/>
              </a:lnSpc>
              <a:spcAft>
                <a:spcPts val="1200"/>
              </a:spcAft>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góp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828800">
              <a:lnSpc>
                <a:spcPct val="90000"/>
              </a:lnSpc>
              <a:spcAft>
                <a:spcPts val="1200"/>
              </a:spcAft>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Đập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Yersin</a:t>
            </a:r>
            <a:r>
              <a:rPr lang="en-US" sz="4400" dirty="0">
                <a:solidFill>
                  <a:prstClr val="black"/>
                </a:solidFill>
                <a:latin typeface="Times New Roman" panose="02020603050405020304" pitchFamily="18" charset="0"/>
                <a:cs typeface="Times New Roman" panose="02020603050405020304" pitchFamily="18" charset="0"/>
              </a:rPr>
              <a:t>, Pasteur)</a:t>
            </a:r>
          </a:p>
          <a:p>
            <a:pPr algn="just" defTabSz="1828800">
              <a:lnSpc>
                <a:spcPct val="90000"/>
              </a:lnSpc>
              <a:spcAft>
                <a:spcPts val="1200"/>
              </a:spcAft>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phố</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4C8BEC-9791-3841-2A97-924FD5C19117}"/>
              </a:ext>
            </a:extLst>
          </p:cNvPr>
          <p:cNvPicPr>
            <a:picLocks noChangeAspect="1"/>
          </p:cNvPicPr>
          <p:nvPr/>
        </p:nvPicPr>
        <p:blipFill>
          <a:blip r:embed="rId3"/>
          <a:stretch>
            <a:fillRect/>
          </a:stretch>
        </p:blipFill>
        <p:spPr>
          <a:xfrm>
            <a:off x="644912" y="2243254"/>
            <a:ext cx="4834638" cy="7429500"/>
          </a:xfrm>
          <a:prstGeom prst="rect">
            <a:avLst/>
          </a:prstGeom>
        </p:spPr>
      </p:pic>
    </p:spTree>
    <p:extLst>
      <p:ext uri="{BB962C8B-B14F-4D97-AF65-F5344CB8AC3E}">
        <p14:creationId xmlns:p14="http://schemas.microsoft.com/office/powerpoint/2010/main" val="27981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4D656-42B1-6C94-CF57-F3EA77985D30}"/>
              </a:ext>
            </a:extLst>
          </p:cNvPr>
          <p:cNvSpPr/>
          <p:nvPr/>
        </p:nvSpPr>
        <p:spPr>
          <a:xfrm>
            <a:off x="712447" y="800100"/>
            <a:ext cx="16992600" cy="4154984"/>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C00000"/>
                </a:solidFill>
                <a:effectLst/>
                <a:uLnTx/>
                <a:uFillTx/>
                <a:latin typeface="#9Slide05 SVNHollie Script Pro" pitchFamily="2" charset="0"/>
                <a:ea typeface="+mn-ea"/>
                <a:cs typeface="Times New Roman" panose="02020603050405020304" pitchFamily="18" charset="0"/>
              </a:rPr>
              <a:t>Chia </a:t>
            </a:r>
            <a:r>
              <a:rPr kumimoji="0" lang="en-US" sz="8800" b="1" i="0" u="none" strike="noStrike" kern="1200" cap="none" spc="0" normalizeH="0" baseline="0" noProof="0" dirty="0" err="1">
                <a:ln>
                  <a:noFill/>
                </a:ln>
                <a:solidFill>
                  <a:srgbClr val="C00000"/>
                </a:solidFill>
                <a:effectLst/>
                <a:uLnTx/>
                <a:uFillTx/>
                <a:latin typeface="#9Slide05 SVNHollie Script Pro" pitchFamily="2" charset="0"/>
                <a:ea typeface="+mn-ea"/>
                <a:cs typeface="Times New Roman" panose="02020603050405020304" pitchFamily="18" charset="0"/>
              </a:rPr>
              <a:t>sẻ</a:t>
            </a:r>
            <a:r>
              <a:rPr kumimoji="0" lang="en-US" sz="8800" b="1" i="0" u="none" strike="noStrike" kern="1200" cap="none" spc="0" normalizeH="0" noProof="0" dirty="0">
                <a:ln>
                  <a:noFill/>
                </a:ln>
                <a:solidFill>
                  <a:srgbClr val="C00000"/>
                </a:solidFill>
                <a:effectLst/>
                <a:uLnTx/>
                <a:uFillTx/>
                <a:latin typeface="#9Slide05 SVNHollie Script Pro" pitchFamily="2" charset="0"/>
                <a:ea typeface="+mn-ea"/>
                <a:cs typeface="Times New Roman" panose="02020603050405020304" pitchFamily="18" charset="0"/>
              </a:rPr>
              <a:t> </a:t>
            </a:r>
            <a:r>
              <a:rPr kumimoji="0" lang="en-US" sz="8800" b="1" i="0" u="none" strike="noStrike" kern="1200" cap="none" spc="0" normalizeH="0" noProof="0" dirty="0" err="1">
                <a:ln>
                  <a:noFill/>
                </a:ln>
                <a:solidFill>
                  <a:srgbClr val="C00000"/>
                </a:solidFill>
                <a:effectLst/>
                <a:uLnTx/>
                <a:uFillTx/>
                <a:latin typeface="#9Slide05 SVNHollie Script Pro" pitchFamily="2" charset="0"/>
                <a:ea typeface="+mn-ea"/>
                <a:cs typeface="Times New Roman" panose="02020603050405020304" pitchFamily="18" charset="0"/>
              </a:rPr>
              <a:t>cùng</a:t>
            </a:r>
            <a:r>
              <a:rPr kumimoji="0" lang="en-US" sz="8800" b="1" i="0" u="none" strike="noStrike" kern="1200" cap="none" spc="0" normalizeH="0" noProof="0" dirty="0">
                <a:ln>
                  <a:noFill/>
                </a:ln>
                <a:solidFill>
                  <a:srgbClr val="C00000"/>
                </a:solidFill>
                <a:effectLst/>
                <a:uLnTx/>
                <a:uFillTx/>
                <a:latin typeface="#9Slide05 SVNHollie Script Pro" pitchFamily="2" charset="0"/>
                <a:ea typeface="+mn-ea"/>
                <a:cs typeface="Times New Roman" panose="02020603050405020304" pitchFamily="18" charset="0"/>
              </a:rPr>
              <a:t> </a:t>
            </a:r>
            <a:r>
              <a:rPr kumimoji="0" lang="en-US" sz="8800" b="1" i="0" u="none" strike="noStrike" kern="1200" cap="none" spc="0" normalizeH="0" noProof="0" dirty="0" err="1">
                <a:ln>
                  <a:noFill/>
                </a:ln>
                <a:solidFill>
                  <a:srgbClr val="C00000"/>
                </a:solidFill>
                <a:effectLst/>
                <a:uLnTx/>
                <a:uFillTx/>
                <a:latin typeface="#9Slide05 SVNHollie Script Pro" pitchFamily="2" charset="0"/>
                <a:ea typeface="+mn-ea"/>
                <a:cs typeface="Times New Roman" panose="02020603050405020304" pitchFamily="18" charset="0"/>
              </a:rPr>
              <a:t>tôi</a:t>
            </a:r>
            <a:endParaRPr kumimoji="0" lang="en-US" sz="8800" b="1" i="0" u="none" strike="noStrike" kern="1200" cap="none" spc="0" normalizeH="0" noProof="0" dirty="0">
              <a:ln>
                <a:noFill/>
              </a:ln>
              <a:solidFill>
                <a:srgbClr val="C00000"/>
              </a:solidFill>
              <a:effectLst/>
              <a:uLnTx/>
              <a:uFillTx/>
              <a:latin typeface="#9Slide05 SVNHollie Script Pro" pitchFamily="2" charset="0"/>
              <a:ea typeface="+mn-ea"/>
              <a:cs typeface="Times New Roman" panose="02020603050405020304" pitchFamily="18" charset="0"/>
            </a:endParaRPr>
          </a:p>
          <a:p>
            <a:pPr lvl="0" algn="just" fontAlgn="base">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phỏng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a:p>
            <a:pPr lvl="0" algn="just" fontAlgn="base">
              <a:defRPr/>
            </a:pPr>
            <a:r>
              <a:rPr lang="en-US" sz="4400" dirty="0">
                <a:latin typeface="+mj-lt"/>
              </a:rPr>
              <a:t>- </a:t>
            </a:r>
            <a:r>
              <a:rPr lang="vi-VN" sz="4400" dirty="0">
                <a:latin typeface="+mj-lt"/>
              </a:rPr>
              <a:t>Qua bài phỏng vấn, em có được những thông tin gì mới mẻ về Thủ đô Hà Nội?</a:t>
            </a:r>
            <a:endParaRPr lang="en-US" sz="4400" dirty="0">
              <a:latin typeface="+mj-lt"/>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phỏng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grpSp>
        <p:nvGrpSpPr>
          <p:cNvPr id="3" name="Group 4">
            <a:extLst>
              <a:ext uri="{FF2B5EF4-FFF2-40B4-BE49-F238E27FC236}">
                <a16:creationId xmlns:a16="http://schemas.microsoft.com/office/drawing/2014/main" id="{76CDE3DD-C919-343B-04F2-3511BE9AA569}"/>
              </a:ext>
            </a:extLst>
          </p:cNvPr>
          <p:cNvGrpSpPr/>
          <p:nvPr/>
        </p:nvGrpSpPr>
        <p:grpSpPr>
          <a:xfrm>
            <a:off x="0" y="5150427"/>
            <a:ext cx="18059400" cy="5600700"/>
            <a:chOff x="0" y="0"/>
            <a:chExt cx="6347206" cy="2396998"/>
          </a:xfrm>
        </p:grpSpPr>
        <p:sp>
          <p:nvSpPr>
            <p:cNvPr id="4" name="Freeform 5">
              <a:extLst>
                <a:ext uri="{FF2B5EF4-FFF2-40B4-BE49-F238E27FC236}">
                  <a16:creationId xmlns:a16="http://schemas.microsoft.com/office/drawing/2014/main" id="{64A3A66F-BC0E-4D6B-2749-176726F76D1E}"/>
                </a:ext>
              </a:extLst>
            </p:cNvPr>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1" y="540004"/>
                    <a:pt x="4226560" y="539750"/>
                    <a:pt x="4227322" y="539623"/>
                  </a:cubicBezTo>
                  <a:cubicBezTo>
                    <a:pt x="4189984" y="527558"/>
                    <a:pt x="4158869" y="513461"/>
                    <a:pt x="4138041" y="497205"/>
                  </a:cubicBezTo>
                  <a:cubicBezTo>
                    <a:pt x="3772916" y="629158"/>
                    <a:pt x="4120007" y="802767"/>
                    <a:pt x="3447415" y="591947"/>
                  </a:cubicBezTo>
                  <a:cubicBezTo>
                    <a:pt x="2977388" y="756412"/>
                    <a:pt x="2897886" y="467614"/>
                    <a:pt x="2635250" y="559943"/>
                  </a:cubicBezTo>
                  <a:cubicBezTo>
                    <a:pt x="2396998" y="433705"/>
                    <a:pt x="2152650" y="453517"/>
                    <a:pt x="1887601" y="430403"/>
                  </a:cubicBezTo>
                  <a:cubicBezTo>
                    <a:pt x="1865249" y="388239"/>
                    <a:pt x="1846326" y="363982"/>
                    <a:pt x="1827911" y="352298"/>
                  </a:cubicBezTo>
                  <a:cubicBezTo>
                    <a:pt x="1828038" y="353314"/>
                    <a:pt x="1828038" y="354203"/>
                    <a:pt x="1827530" y="352044"/>
                  </a:cubicBezTo>
                  <a:cubicBezTo>
                    <a:pt x="1769237" y="315468"/>
                    <a:pt x="1713992" y="403860"/>
                    <a:pt x="1561846" y="455930"/>
                  </a:cubicBezTo>
                  <a:cubicBezTo>
                    <a:pt x="1529461" y="436626"/>
                    <a:pt x="1503553" y="423418"/>
                    <a:pt x="1480947" y="414401"/>
                  </a:cubicBezTo>
                  <a:lnTo>
                    <a:pt x="1480820" y="414401"/>
                  </a:lnTo>
                  <a:lnTo>
                    <a:pt x="1480693" y="414274"/>
                  </a:lnTo>
                  <a:cubicBezTo>
                    <a:pt x="1393571" y="379349"/>
                    <a:pt x="1356233" y="408305"/>
                    <a:pt x="1190117" y="405638"/>
                  </a:cubicBezTo>
                  <a:cubicBezTo>
                    <a:pt x="1065530" y="360807"/>
                    <a:pt x="981456" y="508381"/>
                    <a:pt x="744601" y="355727"/>
                  </a:cubicBezTo>
                  <a:cubicBezTo>
                    <a:pt x="669036" y="352171"/>
                    <a:pt x="718185" y="292100"/>
                    <a:pt x="497332"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close/>
                </a:path>
              </a:pathLst>
            </a:custGeom>
            <a:blipFill>
              <a:blip r:embed="rId3"/>
              <a:stretch>
                <a:fillRect t="-54595" b="-54595"/>
              </a:stretch>
            </a:blipFill>
          </p:spPr>
          <p:txBody>
            <a:bodyPr/>
            <a:lstStyle/>
            <a:p>
              <a:endParaRPr lang="en-US"/>
            </a:p>
          </p:txBody>
        </p:sp>
      </p:grpSp>
    </p:spTree>
    <p:extLst>
      <p:ext uri="{BB962C8B-B14F-4D97-AF65-F5344CB8AC3E}">
        <p14:creationId xmlns:p14="http://schemas.microsoft.com/office/powerpoint/2010/main" val="295293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1810D-D963-8B6D-698E-CE3AD1503816}"/>
              </a:ext>
            </a:extLst>
          </p:cNvPr>
          <p:cNvPicPr>
            <a:picLocks noChangeAspect="1"/>
          </p:cNvPicPr>
          <p:nvPr/>
        </p:nvPicPr>
        <p:blipFill>
          <a:blip r:embed="rId3"/>
          <a:srcRect t="3282" b="19132"/>
          <a:stretch/>
        </p:blipFill>
        <p:spPr>
          <a:xfrm>
            <a:off x="20" y="10"/>
            <a:ext cx="18287980" cy="10286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669D5E-089F-D1B5-6D9B-1B278B0C77BA}"/>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7200" b="1" i="0" u="none" strike="noStrike" cap="none" spc="0" normalizeH="0" baseline="0" noProof="0" dirty="0">
                <a:ln>
                  <a:noFill/>
                </a:ln>
                <a:solidFill>
                  <a:schemeClr val="tx1">
                    <a:lumMod val="85000"/>
                    <a:lumOff val="15000"/>
                  </a:schemeClr>
                </a:solidFill>
                <a:effectLst/>
                <a:uLnTx/>
                <a:uFillTx/>
                <a:latin typeface="#9Slide07 SVNGuerrilla" panose="00000500000000000000" pitchFamily="2" charset="0"/>
                <a:ea typeface="+mj-ea"/>
                <a:cs typeface="+mj-cs"/>
                <a:sym typeface="Arial"/>
              </a:rPr>
              <a:t>III. </a:t>
            </a:r>
            <a:r>
              <a:rPr kumimoji="0" lang="en-US" sz="7200" b="1" i="0" u="none" strike="noStrike" cap="none" spc="0" normalizeH="0" baseline="0" noProof="0" dirty="0" err="1">
                <a:ln>
                  <a:noFill/>
                </a:ln>
                <a:solidFill>
                  <a:schemeClr val="tx1">
                    <a:lumMod val="85000"/>
                    <a:lumOff val="15000"/>
                  </a:schemeClr>
                </a:solidFill>
                <a:effectLst/>
                <a:uLnTx/>
                <a:uFillTx/>
                <a:latin typeface="#9Slide07 SVNGuerrilla" panose="00000500000000000000" pitchFamily="2" charset="0"/>
                <a:ea typeface="+mj-ea"/>
                <a:cs typeface="+mj-cs"/>
                <a:sym typeface="Arial"/>
              </a:rPr>
              <a:t>Tổng</a:t>
            </a:r>
            <a:r>
              <a:rPr kumimoji="0" lang="en-US" sz="7200" b="1" i="0" u="none" strike="noStrike" cap="none" spc="0" normalizeH="0" baseline="0" noProof="0" dirty="0">
                <a:ln>
                  <a:noFill/>
                </a:ln>
                <a:solidFill>
                  <a:schemeClr val="tx1">
                    <a:lumMod val="85000"/>
                    <a:lumOff val="15000"/>
                  </a:schemeClr>
                </a:solidFill>
                <a:effectLst/>
                <a:uLnTx/>
                <a:uFillTx/>
                <a:latin typeface="#9Slide07 SVNGuerrilla" panose="00000500000000000000" pitchFamily="2" charset="0"/>
                <a:ea typeface="+mj-ea"/>
                <a:cs typeface="+mj-cs"/>
                <a:sym typeface="Arial"/>
              </a:rPr>
              <a:t> </a:t>
            </a:r>
            <a:r>
              <a:rPr kumimoji="0" lang="en-US" sz="7200" b="1" i="0" u="none" strike="noStrike" cap="none" spc="0" normalizeH="0" baseline="0" noProof="0" dirty="0" err="1">
                <a:ln>
                  <a:noFill/>
                </a:ln>
                <a:solidFill>
                  <a:schemeClr val="tx1">
                    <a:lumMod val="85000"/>
                    <a:lumOff val="15000"/>
                  </a:schemeClr>
                </a:solidFill>
                <a:effectLst/>
                <a:uLnTx/>
                <a:uFillTx/>
                <a:latin typeface="#9Slide07 SVNGuerrilla" panose="00000500000000000000" pitchFamily="2" charset="0"/>
                <a:ea typeface="+mj-ea"/>
                <a:cs typeface="+mj-cs"/>
                <a:sym typeface="Arial"/>
              </a:rPr>
              <a:t>kết</a:t>
            </a:r>
            <a:r>
              <a:rPr kumimoji="0" lang="en-US" sz="7200" b="1" i="0" u="none" strike="noStrike" cap="none" spc="0" normalizeH="0" baseline="0" noProof="0" dirty="0">
                <a:ln>
                  <a:noFill/>
                </a:ln>
                <a:solidFill>
                  <a:schemeClr val="tx1">
                    <a:lumMod val="85000"/>
                    <a:lumOff val="15000"/>
                  </a:schemeClr>
                </a:solidFill>
                <a:effectLst/>
                <a:uLnTx/>
                <a:uFillTx/>
                <a:latin typeface="#9Slide07 SVNGuerrilla" panose="00000500000000000000" pitchFamily="2" charset="0"/>
                <a:ea typeface="+mj-ea"/>
                <a:cs typeface="+mj-cs"/>
                <a:sym typeface="Arial"/>
              </a:rPr>
              <a:t> </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49461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accent3">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5">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Ngôn ngữ giản dị, gần gũi</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Miêu tả sinh động, chi tiết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Cấu trúc đối thoại tự nhiên</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Cho thấy tình yêu sâu sắc của Tô Hoài dành cho Hà Nội</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Mang lại cho người đọc những thông tin thú vị về Hà Nội xưa.</a:t>
            </a:r>
          </a:p>
        </p:txBody>
      </p:sp>
    </p:spTree>
    <p:extLst>
      <p:ext uri="{BB962C8B-B14F-4D97-AF65-F5344CB8AC3E}">
        <p14:creationId xmlns:p14="http://schemas.microsoft.com/office/powerpoint/2010/main" val="205568051"/>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47000" b="-4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D5AF5-18F5-456C-86D4-A21643FA895E}"/>
              </a:ext>
            </a:extLst>
          </p:cNvPr>
          <p:cNvSpPr/>
          <p:nvPr/>
        </p:nvSpPr>
        <p:spPr>
          <a:xfrm>
            <a:off x="2057400" y="495300"/>
            <a:ext cx="14554200" cy="944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86200" y="723900"/>
            <a:ext cx="9829800" cy="8956298"/>
          </a:xfrm>
          <a:prstGeom prst="rect">
            <a:avLst/>
          </a:prstGeom>
        </p:spPr>
        <p:txBody>
          <a:bodyPr wrap="square">
            <a:spAutoFit/>
          </a:bodyPr>
          <a:lstStyle/>
          <a:p>
            <a:pPr algn="ctr"/>
            <a:r>
              <a:rPr lang="vi-VN" sz="3200" dirty="0">
                <a:solidFill>
                  <a:srgbClr val="231F20"/>
                </a:solidFill>
                <a:latin typeface="+mj-lt"/>
              </a:rPr>
              <a:t>“Rủ nhau chơi khắp Long Thành,</a:t>
            </a:r>
          </a:p>
          <a:p>
            <a:pPr algn="ctr"/>
            <a:r>
              <a:rPr lang="vi-VN" sz="3200" dirty="0">
                <a:solidFill>
                  <a:srgbClr val="231F20"/>
                </a:solidFill>
                <a:latin typeface="+mj-lt"/>
              </a:rPr>
              <a:t>Ba mươi sáu phố rành rành chẳng sai;</a:t>
            </a:r>
          </a:p>
          <a:p>
            <a:pPr algn="ctr"/>
            <a:r>
              <a:rPr lang="vi-VN" sz="3200" dirty="0">
                <a:solidFill>
                  <a:srgbClr val="231F20"/>
                </a:solidFill>
                <a:latin typeface="+mj-lt"/>
              </a:rPr>
              <a:t>Hàng Bồ, Hàng Bạc, Hàng Gai,</a:t>
            </a:r>
          </a:p>
          <a:p>
            <a:pPr algn="ctr"/>
            <a:r>
              <a:rPr lang="vi-VN" sz="3200" dirty="0">
                <a:solidFill>
                  <a:srgbClr val="231F20"/>
                </a:solidFill>
                <a:latin typeface="+mj-lt"/>
              </a:rPr>
              <a:t>Hàng Buồm, Hàng Thiếc, Hàng Hài, Hàng Khay,</a:t>
            </a:r>
          </a:p>
          <a:p>
            <a:pPr algn="ctr"/>
            <a:r>
              <a:rPr lang="vi-VN" sz="3200" dirty="0">
                <a:solidFill>
                  <a:srgbClr val="231F20"/>
                </a:solidFill>
                <a:latin typeface="+mj-lt"/>
              </a:rPr>
              <a:t>Mã Vĩ, Hàng Điếu, Hàng Giầy,</a:t>
            </a:r>
          </a:p>
          <a:p>
            <a:pPr algn="ctr"/>
            <a:r>
              <a:rPr lang="vi-VN" sz="3200" dirty="0">
                <a:solidFill>
                  <a:srgbClr val="231F20"/>
                </a:solidFill>
                <a:latin typeface="+mj-lt"/>
              </a:rPr>
              <a:t>Hàng Lờ, Hàng Cót, Hàng Mây, Hàng Đàn,</a:t>
            </a:r>
          </a:p>
          <a:p>
            <a:pPr algn="ctr"/>
            <a:r>
              <a:rPr lang="vi-VN" sz="3200" dirty="0">
                <a:solidFill>
                  <a:srgbClr val="231F20"/>
                </a:solidFill>
                <a:latin typeface="+mj-lt"/>
              </a:rPr>
              <a:t>Phố Mới, Phúc Kiến, Hàng Ngang,</a:t>
            </a:r>
          </a:p>
          <a:p>
            <a:pPr algn="ctr"/>
            <a:r>
              <a:rPr lang="vi-VN" sz="3200" dirty="0">
                <a:solidFill>
                  <a:srgbClr val="231F20"/>
                </a:solidFill>
                <a:latin typeface="+mj-lt"/>
              </a:rPr>
              <a:t>Hàng Mã, Hàng Mắm, Hàng Than, Hàng Đồng,</a:t>
            </a:r>
          </a:p>
          <a:p>
            <a:pPr algn="ctr"/>
            <a:r>
              <a:rPr lang="vi-VN" sz="3200" dirty="0">
                <a:solidFill>
                  <a:srgbClr val="231F20"/>
                </a:solidFill>
                <a:latin typeface="+mj-lt"/>
              </a:rPr>
              <a:t>Hàng Muối, Hàng Nón, cầu Đông,</a:t>
            </a:r>
          </a:p>
          <a:p>
            <a:pPr algn="ctr"/>
            <a:r>
              <a:rPr lang="vi-VN" sz="3200" dirty="0">
                <a:solidFill>
                  <a:srgbClr val="231F20"/>
                </a:solidFill>
                <a:latin typeface="+mj-lt"/>
              </a:rPr>
              <a:t>Hàng Hòm, Hàng Đậu, Hàng Bông, Hàng Bè,</a:t>
            </a:r>
          </a:p>
          <a:p>
            <a:pPr algn="ctr"/>
            <a:r>
              <a:rPr lang="vi-VN" sz="3200" dirty="0">
                <a:solidFill>
                  <a:srgbClr val="231F20"/>
                </a:solidFill>
                <a:latin typeface="+mj-lt"/>
              </a:rPr>
              <a:t>Hàng Thùng, Hàng Bát, Hàng Tre,</a:t>
            </a:r>
          </a:p>
          <a:p>
            <a:pPr algn="ctr"/>
            <a:r>
              <a:rPr lang="vi-VN" sz="3200" dirty="0">
                <a:solidFill>
                  <a:srgbClr val="231F20"/>
                </a:solidFill>
                <a:latin typeface="+mj-lt"/>
              </a:rPr>
              <a:t>Hàng Vôi, Hàng Giấy, Hàng The, Hàng Gà.</a:t>
            </a:r>
          </a:p>
          <a:p>
            <a:pPr algn="ctr"/>
            <a:r>
              <a:rPr lang="vi-VN" sz="3200" dirty="0">
                <a:solidFill>
                  <a:srgbClr val="231F20"/>
                </a:solidFill>
                <a:latin typeface="+mj-lt"/>
              </a:rPr>
              <a:t>Quanh đi đến phố Hàng Da,</a:t>
            </a:r>
          </a:p>
          <a:p>
            <a:pPr algn="ctr"/>
            <a:r>
              <a:rPr lang="vi-VN" sz="3200" dirty="0">
                <a:solidFill>
                  <a:srgbClr val="231F20"/>
                </a:solidFill>
                <a:latin typeface="+mj-lt"/>
              </a:rPr>
              <a:t>Trải xem Hàng phố, thật là cũng xinh.</a:t>
            </a:r>
          </a:p>
          <a:p>
            <a:pPr algn="ctr"/>
            <a:r>
              <a:rPr lang="vi-VN" sz="3200" dirty="0">
                <a:solidFill>
                  <a:srgbClr val="231F20"/>
                </a:solidFill>
                <a:latin typeface="+mj-lt"/>
              </a:rPr>
              <a:t>Phố hoa thứ nhất Long Thành,</a:t>
            </a:r>
          </a:p>
          <a:p>
            <a:pPr algn="ctr"/>
            <a:r>
              <a:rPr lang="vi-VN" sz="3200" dirty="0">
                <a:solidFill>
                  <a:srgbClr val="231F20"/>
                </a:solidFill>
                <a:latin typeface="+mj-lt"/>
              </a:rPr>
              <a:t>Phố giăng mắc cửi, đàn quanh bàn cờ.</a:t>
            </a:r>
          </a:p>
          <a:p>
            <a:pPr algn="ctr"/>
            <a:r>
              <a:rPr lang="vi-VN" sz="3200" dirty="0">
                <a:solidFill>
                  <a:srgbClr val="231F20"/>
                </a:solidFill>
                <a:latin typeface="+mj-lt"/>
              </a:rPr>
              <a:t>Người về nhớ cảnh ngẩn ngơ,</a:t>
            </a:r>
          </a:p>
          <a:p>
            <a:pPr algn="ctr"/>
            <a:r>
              <a:rPr lang="vi-VN" sz="3200" dirty="0">
                <a:solidFill>
                  <a:srgbClr val="231F20"/>
                </a:solidFill>
                <a:latin typeface="+mj-lt"/>
              </a:rPr>
              <a:t>Bút hoa xin chép nên thơ lưu truyền”.</a:t>
            </a:r>
            <a:endParaRPr lang="vi-VN" sz="3200" b="0" i="0" dirty="0">
              <a:solidFill>
                <a:srgbClr val="231F20"/>
              </a:solidFill>
              <a:effectLst/>
              <a:latin typeface="+mj-lt"/>
            </a:endParaRPr>
          </a:p>
        </p:txBody>
      </p:sp>
    </p:spTree>
    <p:extLst>
      <p:ext uri="{BB962C8B-B14F-4D97-AF65-F5344CB8AC3E}">
        <p14:creationId xmlns:p14="http://schemas.microsoft.com/office/powerpoint/2010/main" val="3107217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4D656-42B1-6C94-CF57-F3EA77985D30}"/>
              </a:ext>
            </a:extLst>
          </p:cNvPr>
          <p:cNvSpPr/>
          <p:nvPr/>
        </p:nvSpPr>
        <p:spPr>
          <a:xfrm>
            <a:off x="2895600" y="2628900"/>
            <a:ext cx="12496800" cy="3600986"/>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Hollie Script Pro" pitchFamily="2" charset="0"/>
                <a:ea typeface="+mn-ea"/>
                <a:cs typeface="Times New Roman" panose="02020603050405020304" pitchFamily="18" charset="0"/>
              </a:rPr>
              <a:t>Phóng</a:t>
            </a:r>
            <a:r>
              <a:rPr kumimoji="0" lang="en-US" sz="9600" b="1" i="0" u="none" strike="noStrike" kern="1200" cap="none" spc="0" normalizeH="0" noProof="0" dirty="0">
                <a:ln>
                  <a:noFill/>
                </a:ln>
                <a:solidFill>
                  <a:srgbClr val="C00000"/>
                </a:solidFill>
                <a:effectLst/>
                <a:uLnTx/>
                <a:uFillTx/>
                <a:latin typeface="#9Slide05 SVNHollie Script Pro" pitchFamily="2" charset="0"/>
                <a:ea typeface="+mn-ea"/>
                <a:cs typeface="Times New Roman" panose="02020603050405020304" pitchFamily="18" charset="0"/>
              </a:rPr>
              <a:t> </a:t>
            </a:r>
            <a:r>
              <a:rPr kumimoji="0" lang="en-US" sz="9600" b="1" i="0" u="none" strike="noStrike" kern="1200" cap="none" spc="0" normalizeH="0" noProof="0" dirty="0" err="1">
                <a:ln>
                  <a:noFill/>
                </a:ln>
                <a:solidFill>
                  <a:srgbClr val="C00000"/>
                </a:solidFill>
                <a:effectLst/>
                <a:uLnTx/>
                <a:uFillTx/>
                <a:latin typeface="#9Slide05 SVNHollie Script Pro" pitchFamily="2" charset="0"/>
                <a:ea typeface="+mn-ea"/>
                <a:cs typeface="Times New Roman" panose="02020603050405020304" pitchFamily="18" charset="0"/>
              </a:rPr>
              <a:t>viên</a:t>
            </a:r>
            <a:r>
              <a:rPr kumimoji="0" lang="en-US" sz="9600" b="1" i="0" u="none" strike="noStrike" kern="1200" cap="none" spc="0" normalizeH="0" noProof="0" dirty="0">
                <a:ln>
                  <a:noFill/>
                </a:ln>
                <a:solidFill>
                  <a:srgbClr val="C00000"/>
                </a:solidFill>
                <a:effectLst/>
                <a:uLnTx/>
                <a:uFillTx/>
                <a:latin typeface="#9Slide05 SVNHollie Script Pro" pitchFamily="2" charset="0"/>
                <a:ea typeface="+mn-ea"/>
                <a:cs typeface="Times New Roman" panose="02020603050405020304" pitchFamily="18" charset="0"/>
              </a:rPr>
              <a:t> </a:t>
            </a:r>
            <a:r>
              <a:rPr kumimoji="0" lang="en-US" sz="9600" b="1" i="0" u="none" strike="noStrike" kern="1200" cap="none" spc="0" normalizeH="0" noProof="0" dirty="0" err="1">
                <a:ln>
                  <a:noFill/>
                </a:ln>
                <a:solidFill>
                  <a:srgbClr val="C00000"/>
                </a:solidFill>
                <a:effectLst/>
                <a:uLnTx/>
                <a:uFillTx/>
                <a:latin typeface="#9Slide05 SVNHollie Script Pro" pitchFamily="2" charset="0"/>
                <a:ea typeface="+mn-ea"/>
                <a:cs typeface="Times New Roman" panose="02020603050405020304" pitchFamily="18" charset="0"/>
              </a:rPr>
              <a:t>tài</a:t>
            </a:r>
            <a:r>
              <a:rPr kumimoji="0" lang="en-US" sz="9600" b="1" i="0" u="none" strike="noStrike" kern="1200" cap="none" spc="0" normalizeH="0" noProof="0" dirty="0">
                <a:ln>
                  <a:noFill/>
                </a:ln>
                <a:solidFill>
                  <a:srgbClr val="C00000"/>
                </a:solidFill>
                <a:effectLst/>
                <a:uLnTx/>
                <a:uFillTx/>
                <a:latin typeface="#9Slide05 SVNHollie Script Pro" pitchFamily="2" charset="0"/>
                <a:ea typeface="+mn-ea"/>
                <a:cs typeface="Times New Roman" panose="02020603050405020304" pitchFamily="18" charset="0"/>
              </a:rPr>
              <a:t> </a:t>
            </a:r>
            <a:r>
              <a:rPr kumimoji="0" lang="en-US" sz="9600" b="1" i="0" u="none" strike="noStrike" kern="1200" cap="none" spc="0" normalizeH="0" noProof="0" dirty="0" err="1">
                <a:ln>
                  <a:noFill/>
                </a:ln>
                <a:solidFill>
                  <a:srgbClr val="C00000"/>
                </a:solidFill>
                <a:effectLst/>
                <a:uLnTx/>
                <a:uFillTx/>
                <a:latin typeface="#9Slide05 SVNHollie Script Pro" pitchFamily="2" charset="0"/>
                <a:ea typeface="+mn-ea"/>
                <a:cs typeface="Times New Roman" panose="02020603050405020304" pitchFamily="18" charset="0"/>
              </a:rPr>
              <a:t>ba</a:t>
            </a:r>
            <a:endParaRPr kumimoji="0" lang="en-US" sz="9600" b="1" i="0" u="none" strike="noStrike" kern="1200" cap="none" spc="0" normalizeH="0" noProof="0" dirty="0">
              <a:ln>
                <a:noFill/>
              </a:ln>
              <a:solidFill>
                <a:srgbClr val="C00000"/>
              </a:solidFill>
              <a:effectLst/>
              <a:uLnTx/>
              <a:uFillTx/>
              <a:latin typeface="#9Slide05 SVNHollie Script Pro" pitchFamily="2" charset="0"/>
              <a:ea typeface="+mn-ea"/>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4400" noProof="0" dirty="0" err="1">
                <a:solidFill>
                  <a:prstClr val="black"/>
                </a:solidFill>
                <a:latin typeface="Times New Roman" panose="02020603050405020304" pitchFamily="18" charset="0"/>
                <a:cs typeface="Times New Roman" panose="02020603050405020304" pitchFamily="18" charset="0"/>
              </a:rPr>
              <a:t>Trước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một</a:t>
            </a:r>
            <a:r>
              <a:rPr lang="en-US" sz="4400" noProof="0" dirty="0">
                <a:solidFill>
                  <a:prstClr val="black"/>
                </a:solidFill>
                <a:latin typeface="Times New Roman" panose="02020603050405020304" pitchFamily="18" charset="0"/>
                <a:cs typeface="Times New Roman" panose="02020603050405020304" pitchFamily="18" charset="0"/>
              </a:rPr>
              <a:t> di </a:t>
            </a:r>
            <a:r>
              <a:rPr lang="en-US" sz="4400" noProof="0" dirty="0" err="1">
                <a:solidFill>
                  <a:prstClr val="black"/>
                </a:solidFill>
                <a:latin typeface="Times New Roman" panose="02020603050405020304" pitchFamily="18" charset="0"/>
                <a:cs typeface="Times New Roman" panose="02020603050405020304" pitchFamily="18" charset="0"/>
              </a:rPr>
              <a:t>tích</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lịch</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sử</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hoặc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một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danh</a:t>
            </a:r>
            <a:r>
              <a:rPr lang="en-US" sz="4400" noProof="0" dirty="0">
                <a:solidFill>
                  <a:prstClr val="black"/>
                </a:solidFill>
                <a:latin typeface="Times New Roman" panose="02020603050405020304" pitchFamily="18" charset="0"/>
                <a:cs typeface="Times New Roman" panose="02020603050405020304" pitchFamily="18" charset="0"/>
              </a:rPr>
              <a:t> lam </a:t>
            </a:r>
            <a:r>
              <a:rPr lang="en-US" sz="4400" noProof="0" dirty="0" err="1">
                <a:solidFill>
                  <a:prstClr val="black"/>
                </a:solidFill>
                <a:latin typeface="Times New Roman" panose="02020603050405020304" pitchFamily="18" charset="0"/>
                <a:cs typeface="Times New Roman" panose="02020603050405020304" pitchFamily="18" charset="0"/>
              </a:rPr>
              <a:t>thắng</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cảnh</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với</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vai</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trò</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là</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một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phóng</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viên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nếu</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phải</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nêu</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lên</a:t>
            </a:r>
            <a:r>
              <a:rPr lang="en-US" sz="4400" noProof="0" dirty="0">
                <a:solidFill>
                  <a:prstClr val="black"/>
                </a:solidFill>
                <a:latin typeface="Times New Roman" panose="02020603050405020304" pitchFamily="18" charset="0"/>
                <a:cs typeface="Times New Roman" panose="02020603050405020304" pitchFamily="18" charset="0"/>
              </a:rPr>
              <a:t> 3 </a:t>
            </a:r>
            <a:r>
              <a:rPr lang="en-US" sz="4400" noProof="0" dirty="0" err="1">
                <a:solidFill>
                  <a:prstClr val="black"/>
                </a:solidFill>
                <a:latin typeface="Times New Roman" panose="02020603050405020304" pitchFamily="18" charset="0"/>
                <a:cs typeface="Times New Roman" panose="02020603050405020304" pitchFamily="18" charset="0"/>
              </a:rPr>
              <a:t>câu</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hỏ</a:t>
            </a:r>
            <a:r>
              <a:rPr lang="en-US" sz="4400" dirty="0" err="1">
                <a:solidFill>
                  <a:prstClr val="black"/>
                </a:solidFill>
                <a:latin typeface="Times New Roman" panose="02020603050405020304" pitchFamily="18" charset="0"/>
                <a:cs typeface="Times New Roman" panose="02020603050405020304" pitchFamily="18" charset="0"/>
              </a:rPr>
              <a:t>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nào</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4F193B22-3BBC-0F10-F9C9-60ECC4DCF415}"/>
              </a:ext>
            </a:extLst>
          </p:cNvPr>
          <p:cNvSpPr/>
          <p:nvPr/>
        </p:nvSpPr>
        <p:spPr>
          <a:xfrm>
            <a:off x="3372373" y="6435694"/>
            <a:ext cx="9804823" cy="5453933"/>
          </a:xfrm>
          <a:custGeom>
            <a:avLst/>
            <a:gdLst/>
            <a:ahLst/>
            <a:cxnLst/>
            <a:rect l="l" t="t" r="r" b="b"/>
            <a:pathLst>
              <a:path w="9804823" h="5453933">
                <a:moveTo>
                  <a:pt x="0" y="0"/>
                </a:moveTo>
                <a:lnTo>
                  <a:pt x="9804824" y="0"/>
                </a:lnTo>
                <a:lnTo>
                  <a:pt x="9804824" y="5453933"/>
                </a:lnTo>
                <a:lnTo>
                  <a:pt x="0" y="5453933"/>
                </a:lnTo>
                <a:lnTo>
                  <a:pt x="0" y="0"/>
                </a:lnTo>
                <a:close/>
              </a:path>
            </a:pathLst>
          </a:custGeom>
          <a:blipFill>
            <a:blip r:embed="rId3"/>
            <a:stretch>
              <a:fillRect/>
            </a:stretch>
          </a:blipFill>
        </p:spPr>
        <p:txBody>
          <a:bodyPr/>
          <a:lstStyle/>
          <a:p>
            <a:endParaRPr lang="en-US"/>
          </a:p>
        </p:txBody>
      </p:sp>
      <p:sp>
        <p:nvSpPr>
          <p:cNvPr id="4" name="Freeform 3">
            <a:extLst>
              <a:ext uri="{FF2B5EF4-FFF2-40B4-BE49-F238E27FC236}">
                <a16:creationId xmlns:a16="http://schemas.microsoft.com/office/drawing/2014/main" id="{53204460-AB97-88BC-4E57-24655DF9565C}"/>
              </a:ext>
            </a:extLst>
          </p:cNvPr>
          <p:cNvSpPr/>
          <p:nvPr/>
        </p:nvSpPr>
        <p:spPr>
          <a:xfrm>
            <a:off x="1111484" y="3802372"/>
            <a:ext cx="2067687" cy="4114800"/>
          </a:xfrm>
          <a:custGeom>
            <a:avLst/>
            <a:gdLst/>
            <a:ahLst/>
            <a:cxnLst/>
            <a:rect l="l" t="t" r="r" b="b"/>
            <a:pathLst>
              <a:path w="2067687" h="4114800">
                <a:moveTo>
                  <a:pt x="0" y="0"/>
                </a:moveTo>
                <a:lnTo>
                  <a:pt x="2067687" y="0"/>
                </a:lnTo>
                <a:lnTo>
                  <a:pt x="20676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CE1906D2-13B6-B2E9-4431-DB5A29D35702}"/>
              </a:ext>
            </a:extLst>
          </p:cNvPr>
          <p:cNvSpPr/>
          <p:nvPr/>
        </p:nvSpPr>
        <p:spPr>
          <a:xfrm>
            <a:off x="7981078" y="381312"/>
            <a:ext cx="2325843" cy="2247588"/>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1B54BF0D-32FE-B072-608B-A7C29A15E47C}"/>
              </a:ext>
            </a:extLst>
          </p:cNvPr>
          <p:cNvSpPr/>
          <p:nvPr/>
        </p:nvSpPr>
        <p:spPr>
          <a:xfrm>
            <a:off x="12877799" y="914400"/>
            <a:ext cx="3523103" cy="20955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B34D62BF-9EED-76A3-0E8E-127F6F01A054}"/>
              </a:ext>
            </a:extLst>
          </p:cNvPr>
          <p:cNvSpPr/>
          <p:nvPr/>
        </p:nvSpPr>
        <p:spPr>
          <a:xfrm>
            <a:off x="13563600" y="6275332"/>
            <a:ext cx="4191000" cy="2095500"/>
          </a:xfrm>
          <a:custGeom>
            <a:avLst/>
            <a:gdLst/>
            <a:ahLst/>
            <a:cxnLst/>
            <a:rect l="l" t="t" r="r" b="b"/>
            <a:pathLst>
              <a:path w="7315200" h="3730752">
                <a:moveTo>
                  <a:pt x="0" y="0"/>
                </a:moveTo>
                <a:lnTo>
                  <a:pt x="7315200" y="0"/>
                </a:lnTo>
                <a:lnTo>
                  <a:pt x="7315200" y="3730752"/>
                </a:lnTo>
                <a:lnTo>
                  <a:pt x="0" y="37307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0CE0176B-FB66-3A0F-9372-E1AECEAADA6D}"/>
              </a:ext>
            </a:extLst>
          </p:cNvPr>
          <p:cNvSpPr/>
          <p:nvPr/>
        </p:nvSpPr>
        <p:spPr>
          <a:xfrm>
            <a:off x="1884250" y="1146272"/>
            <a:ext cx="2305836" cy="1863628"/>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377991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CCC5FA4-6DA5-D61D-C265-52A8C4622BAF}"/>
              </a:ext>
            </a:extLst>
          </p:cNvPr>
          <p:cNvGrpSpPr/>
          <p:nvPr/>
        </p:nvGrpSpPr>
        <p:grpSpPr>
          <a:xfrm>
            <a:off x="1576664" y="-2171699"/>
            <a:ext cx="15335562" cy="10972799"/>
            <a:chOff x="1576664" y="-2171699"/>
            <a:chExt cx="15335562" cy="12492989"/>
          </a:xfrm>
        </p:grpSpPr>
        <p:pic>
          <p:nvPicPr>
            <p:cNvPr id="7" name="Picture 5">
              <a:extLst>
                <a:ext uri="{FF2B5EF4-FFF2-40B4-BE49-F238E27FC236}">
                  <a16:creationId xmlns:a16="http://schemas.microsoft.com/office/drawing/2014/main" id="{A7A05414-0D7C-BDF0-64C5-7087C20272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6664" y="1989815"/>
              <a:ext cx="15240000" cy="8331475"/>
            </a:xfrm>
            <a:prstGeom prst="rect">
              <a:avLst/>
            </a:prstGeom>
          </p:spPr>
        </p:pic>
        <p:pic>
          <p:nvPicPr>
            <p:cNvPr id="8" name="Picture 3">
              <a:extLst>
                <a:ext uri="{FF2B5EF4-FFF2-40B4-BE49-F238E27FC236}">
                  <a16:creationId xmlns:a16="http://schemas.microsoft.com/office/drawing/2014/main" id="{22C02493-B51F-ACAD-2793-598DA1821B51}"/>
                </a:ext>
              </a:extLst>
            </p:cNvPr>
            <p:cNvPicPr>
              <a:picLocks noChangeAspect="1"/>
            </p:cNvPicPr>
            <p:nvPr/>
          </p:nvPicPr>
          <p:blipFill>
            <a:blip r:embed="rId7"/>
            <a:srcRect t="13611" b="12645"/>
            <a:stretch>
              <a:fillRect/>
            </a:stretch>
          </p:blipFill>
          <p:spPr>
            <a:xfrm rot="5400000">
              <a:off x="4106141" y="-4690785"/>
              <a:ext cx="10287000" cy="15325171"/>
            </a:xfrm>
            <a:prstGeom prst="rect">
              <a:avLst/>
            </a:prstGeom>
          </p:spPr>
        </p:pic>
      </p:grpSp>
      <p:sp>
        <p:nvSpPr>
          <p:cNvPr id="2" name="Title 1">
            <a:extLst>
              <a:ext uri="{FF2B5EF4-FFF2-40B4-BE49-F238E27FC236}">
                <a16:creationId xmlns:a16="http://schemas.microsoft.com/office/drawing/2014/main" id="{A77C82BB-E178-78AC-1986-C03051261DEE}"/>
              </a:ext>
            </a:extLst>
          </p:cNvPr>
          <p:cNvSpPr txBox="1">
            <a:spLocks/>
          </p:cNvSpPr>
          <p:nvPr/>
        </p:nvSpPr>
        <p:spPr>
          <a:xfrm>
            <a:off x="2247900" y="1005343"/>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8.</a:t>
            </a:r>
          </a:p>
          <a:p>
            <a:r>
              <a:rPr lang="en-US" sz="4800" dirty="0" err="1">
                <a:latin typeface="#9Slide04 Maitree SemiBold" panose="00000700000000000000" pitchFamily="2" charset="-34"/>
                <a:cs typeface="#9Slide04 Maitree SemiBold" panose="00000700000000000000" pitchFamily="2" charset="-34"/>
              </a:rPr>
              <a:t>Văn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bản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thông</a:t>
            </a:r>
            <a:r>
              <a:rPr lang="en-US" sz="4800" dirty="0">
                <a:latin typeface="#9Slide04 Maitree SemiBold" panose="00000700000000000000" pitchFamily="2" charset="-34"/>
                <a:cs typeface="#9Slide04 Maitree SemiBold" panose="00000700000000000000" pitchFamily="2" charset="-34"/>
              </a:rPr>
              <a:t> tin</a:t>
            </a:r>
          </a:p>
        </p:txBody>
      </p:sp>
      <p:sp>
        <p:nvSpPr>
          <p:cNvPr id="3" name="Content Placeholder 2">
            <a:extLst>
              <a:ext uri="{FF2B5EF4-FFF2-40B4-BE49-F238E27FC236}">
                <a16:creationId xmlns:a16="http://schemas.microsoft.com/office/drawing/2014/main" id="{0B8019AB-6BAE-E456-8CB1-02515930D254}"/>
              </a:ext>
            </a:extLst>
          </p:cNvPr>
          <p:cNvSpPr txBox="1">
            <a:spLocks/>
          </p:cNvSpPr>
          <p:nvPr/>
        </p:nvSpPr>
        <p:spPr>
          <a:xfrm>
            <a:off x="6477000" y="2933699"/>
            <a:ext cx="5715000" cy="68131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err="1">
                <a:latin typeface="#9Slide04 Maitree Medium" panose="00000600000000000000" pitchFamily="2" charset="-34"/>
                <a:cs typeface="#9Slide04 Maitree Medium" panose="00000600000000000000" pitchFamily="2" charset="-34"/>
              </a:rPr>
              <a:t>Tiết</a:t>
            </a:r>
            <a:r>
              <a:rPr lang="en-US" sz="5400" dirty="0">
                <a:latin typeface="#9Slide04 Maitree Medium" panose="00000600000000000000" pitchFamily="2" charset="-34"/>
                <a:cs typeface="#9Slide04 Maitree Medium" panose="00000600000000000000" pitchFamily="2" charset="-34"/>
              </a:rPr>
              <a:t> 103, 104: 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4" name="Content Placeholder 2">
            <a:extLst>
              <a:ext uri="{FF2B5EF4-FFF2-40B4-BE49-F238E27FC236}">
                <a16:creationId xmlns:a16="http://schemas.microsoft.com/office/drawing/2014/main" id="{160C3BB2-2B5D-5507-3DDC-213D7E46BBFF}"/>
              </a:ext>
            </a:extLst>
          </p:cNvPr>
          <p:cNvSpPr txBox="1">
            <a:spLocks/>
          </p:cNvSpPr>
          <p:nvPr/>
        </p:nvSpPr>
        <p:spPr>
          <a:xfrm>
            <a:off x="3200400" y="3771222"/>
            <a:ext cx="12344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9600" b="1" dirty="0" err="1">
                <a:solidFill>
                  <a:srgbClr val="C00000"/>
                </a:solidFill>
                <a:latin typeface="#9Slide05 Good Vibes Pro" panose="02000507080000020002" pitchFamily="2" charset="0"/>
              </a:rPr>
              <a:t>Cùng</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nhà</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văn</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Tô</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Hoài</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ngắm</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phố</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phường</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Hà</a:t>
            </a:r>
            <a:r>
              <a:rPr lang="en-US" sz="9600" b="1" dirty="0">
                <a:solidFill>
                  <a:srgbClr val="C00000"/>
                </a:solidFill>
                <a:latin typeface="#9Slide05 Good Vibes Pro" panose="02000507080000020002" pitchFamily="2" charset="0"/>
              </a:rPr>
              <a:t> </a:t>
            </a:r>
            <a:r>
              <a:rPr lang="en-US" sz="9600" b="1" dirty="0" err="1">
                <a:solidFill>
                  <a:srgbClr val="C00000"/>
                </a:solidFill>
                <a:latin typeface="#9Slide05 Good Vibes Pro" panose="02000507080000020002" pitchFamily="2" charset="0"/>
              </a:rPr>
              <a:t>Nội</a:t>
            </a:r>
            <a:endParaRPr lang="en-US" sz="9600" b="1" dirty="0">
              <a:solidFill>
                <a:srgbClr val="C00000"/>
              </a:solidFill>
              <a:latin typeface="#9Slide05 Good Vibes Pro" panose="02000507080000020002" pitchFamily="2" charset="0"/>
            </a:endParaRPr>
          </a:p>
        </p:txBody>
      </p:sp>
      <p:sp>
        <p:nvSpPr>
          <p:cNvPr id="5" name="Content Placeholder 2">
            <a:extLst>
              <a:ext uri="{FF2B5EF4-FFF2-40B4-BE49-F238E27FC236}">
                <a16:creationId xmlns:a16="http://schemas.microsoft.com/office/drawing/2014/main" id="{0B8019AB-6BAE-E456-8CB1-02515930D254}"/>
              </a:ext>
            </a:extLst>
          </p:cNvPr>
          <p:cNvSpPr txBox="1">
            <a:spLocks/>
          </p:cNvSpPr>
          <p:nvPr/>
        </p:nvSpPr>
        <p:spPr>
          <a:xfrm>
            <a:off x="5334000" y="6972301"/>
            <a:ext cx="8762999"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a:latin typeface="#9Slide04 Maitree Medium" panose="00000600000000000000" pitchFamily="2" charset="-34"/>
                <a:cs typeface="#9Slide04 Maitree Medium" panose="00000600000000000000" pitchFamily="2" charset="-34"/>
              </a:rPr>
              <a:t>(</a:t>
            </a:r>
            <a:r>
              <a:rPr lang="en-US" dirty="0" err="1">
                <a:latin typeface="#9Slide04 Maitree Medium" panose="00000600000000000000" pitchFamily="2" charset="-34"/>
                <a:cs typeface="#9Slide04 Maitree Medium" panose="00000600000000000000" pitchFamily="2" charset="-34"/>
              </a:rPr>
              <a:t>Phỏng</a:t>
            </a:r>
            <a:r>
              <a:rPr lang="en-US" dirty="0">
                <a:latin typeface="#9Slide04 Maitree Medium" panose="00000600000000000000" pitchFamily="2" charset="-34"/>
                <a:cs typeface="#9Slide04 Maitree Medium" panose="00000600000000000000" pitchFamily="2" charset="-34"/>
              </a:rPr>
              <a:t> </a:t>
            </a:r>
            <a:r>
              <a:rPr lang="en-US" dirty="0" err="1">
                <a:latin typeface="#9Slide04 Maitree Medium" panose="00000600000000000000" pitchFamily="2" charset="-34"/>
                <a:cs typeface="#9Slide04 Maitree Medium" panose="00000600000000000000" pitchFamily="2" charset="-34"/>
              </a:rPr>
              <a:t>vấn</a:t>
            </a:r>
            <a:r>
              <a:rPr lang="en-US" dirty="0">
                <a:latin typeface="#9Slide04 Maitree Medium" panose="00000600000000000000" pitchFamily="2" charset="-34"/>
                <a:cs typeface="#9Slide04 Maitree Medium" panose="00000600000000000000" pitchFamily="2" charset="-34"/>
              </a:rPr>
              <a:t> </a:t>
            </a:r>
            <a:r>
              <a:rPr lang="en-US" dirty="0" err="1">
                <a:latin typeface="#9Slide04 Maitree Medium" panose="00000600000000000000" pitchFamily="2" charset="-34"/>
                <a:cs typeface="#9Slide04 Maitree Medium" panose="00000600000000000000" pitchFamily="2" charset="-34"/>
              </a:rPr>
              <a:t>nhà</a:t>
            </a:r>
            <a:r>
              <a:rPr lang="en-US" dirty="0">
                <a:latin typeface="#9Slide04 Maitree Medium" panose="00000600000000000000" pitchFamily="2" charset="-34"/>
                <a:cs typeface="#9Slide04 Maitree Medium" panose="00000600000000000000" pitchFamily="2" charset="-34"/>
              </a:rPr>
              <a:t> </a:t>
            </a:r>
            <a:r>
              <a:rPr lang="en-US" dirty="0" err="1">
                <a:latin typeface="#9Slide04 Maitree Medium" panose="00000600000000000000" pitchFamily="2" charset="-34"/>
                <a:cs typeface="#9Slide04 Maitree Medium" panose="00000600000000000000" pitchFamily="2" charset="-34"/>
              </a:rPr>
              <a:t>văn</a:t>
            </a:r>
            <a:r>
              <a:rPr lang="en-US" dirty="0">
                <a:latin typeface="#9Slide04 Maitree Medium" panose="00000600000000000000" pitchFamily="2" charset="-34"/>
                <a:cs typeface="#9Slide04 Maitree Medium" panose="00000600000000000000" pitchFamily="2" charset="-34"/>
              </a:rPr>
              <a:t> </a:t>
            </a:r>
            <a:r>
              <a:rPr lang="en-US" dirty="0" err="1">
                <a:latin typeface="#9Slide04 Maitree Medium" panose="00000600000000000000" pitchFamily="2" charset="-34"/>
                <a:cs typeface="#9Slide04 Maitree Medium" panose="00000600000000000000" pitchFamily="2" charset="-34"/>
              </a:rPr>
              <a:t>Tô</a:t>
            </a:r>
            <a:r>
              <a:rPr lang="en-US" dirty="0">
                <a:latin typeface="#9Slide04 Maitree Medium" panose="00000600000000000000" pitchFamily="2" charset="-34"/>
                <a:cs typeface="#9Slide04 Maitree Medium" panose="00000600000000000000" pitchFamily="2" charset="-34"/>
              </a:rPr>
              <a:t> </a:t>
            </a:r>
            <a:r>
              <a:rPr lang="en-US" dirty="0" err="1">
                <a:latin typeface="#9Slide04 Maitree Medium" panose="00000600000000000000" pitchFamily="2" charset="-34"/>
                <a:cs typeface="#9Slide04 Maitree Medium" panose="00000600000000000000" pitchFamily="2" charset="-34"/>
              </a:rPr>
              <a:t>Hoài</a:t>
            </a:r>
            <a:r>
              <a:rPr lang="en-US" dirty="0">
                <a:latin typeface="#9Slide04 Maitree Medium" panose="00000600000000000000" pitchFamily="2" charset="-34"/>
                <a:cs typeface="#9Slide04 Maitree Medium" panose="00000600000000000000" pitchFamily="2" charset="-34"/>
              </a:rPr>
              <a:t>)</a:t>
            </a:r>
          </a:p>
        </p:txBody>
      </p:sp>
    </p:spTree>
    <p:extLst>
      <p:ext uri="{BB962C8B-B14F-4D97-AF65-F5344CB8AC3E}">
        <p14:creationId xmlns:p14="http://schemas.microsoft.com/office/powerpoint/2010/main" val="177585582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838200" y="5715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3" name="Group 8">
            <a:extLst>
              <a:ext uri="{FF2B5EF4-FFF2-40B4-BE49-F238E27FC236}">
                <a16:creationId xmlns:a16="http://schemas.microsoft.com/office/drawing/2014/main" id="{A8EA7F9C-6F64-6C99-82B7-E275114B908E}"/>
              </a:ext>
            </a:extLst>
          </p:cNvPr>
          <p:cNvGrpSpPr/>
          <p:nvPr/>
        </p:nvGrpSpPr>
        <p:grpSpPr>
          <a:xfrm>
            <a:off x="0" y="2552700"/>
            <a:ext cx="18013680" cy="7558911"/>
            <a:chOff x="0" y="0"/>
            <a:chExt cx="6356731" cy="2295398"/>
          </a:xfrm>
        </p:grpSpPr>
        <p:sp>
          <p:nvSpPr>
            <p:cNvPr id="4" name="Freeform 9">
              <a:extLst>
                <a:ext uri="{FF2B5EF4-FFF2-40B4-BE49-F238E27FC236}">
                  <a16:creationId xmlns:a16="http://schemas.microsoft.com/office/drawing/2014/main" id="{BFC6F2D6-B39F-21A0-8F89-F529B486DAA6}"/>
                </a:ext>
              </a:extLst>
            </p:cNvPr>
            <p:cNvSpPr/>
            <p:nvPr/>
          </p:nvSpPr>
          <p:spPr>
            <a:xfrm>
              <a:off x="-61849" y="-684022"/>
              <a:ext cx="6668262" cy="2986024"/>
            </a:xfrm>
            <a:custGeom>
              <a:avLst/>
              <a:gdLst/>
              <a:ahLst/>
              <a:cxnLst/>
              <a:rect l="l" t="t" r="r" b="b"/>
              <a:pathLst>
                <a:path w="6668262" h="2986024">
                  <a:moveTo>
                    <a:pt x="6129782" y="2977388"/>
                  </a:moveTo>
                  <a:cubicBezTo>
                    <a:pt x="4034663" y="2966593"/>
                    <a:pt x="2180463" y="2983738"/>
                    <a:pt x="117729" y="2969895"/>
                  </a:cubicBezTo>
                  <a:cubicBezTo>
                    <a:pt x="0" y="2685415"/>
                    <a:pt x="107442" y="2028825"/>
                    <a:pt x="90424" y="1641602"/>
                  </a:cubicBezTo>
                  <a:cubicBezTo>
                    <a:pt x="185420" y="1548130"/>
                    <a:pt x="440563" y="1699260"/>
                    <a:pt x="554228" y="1679321"/>
                  </a:cubicBezTo>
                  <a:cubicBezTo>
                    <a:pt x="646684" y="1705610"/>
                    <a:pt x="745490" y="1623314"/>
                    <a:pt x="836295" y="1674114"/>
                  </a:cubicBezTo>
                  <a:cubicBezTo>
                    <a:pt x="836549" y="1656207"/>
                    <a:pt x="861822" y="1658366"/>
                    <a:pt x="854202" y="1664589"/>
                  </a:cubicBezTo>
                  <a:cubicBezTo>
                    <a:pt x="854583" y="1665859"/>
                    <a:pt x="860044" y="1662176"/>
                    <a:pt x="865632" y="1657223"/>
                  </a:cubicBezTo>
                  <a:cubicBezTo>
                    <a:pt x="972058" y="1645920"/>
                    <a:pt x="1180973" y="1499108"/>
                    <a:pt x="1362964" y="1508125"/>
                  </a:cubicBezTo>
                  <a:cubicBezTo>
                    <a:pt x="1330579" y="1506855"/>
                    <a:pt x="1417320" y="1509649"/>
                    <a:pt x="1412240" y="1505458"/>
                  </a:cubicBezTo>
                  <a:cubicBezTo>
                    <a:pt x="1617218" y="1475740"/>
                    <a:pt x="1789176" y="1483106"/>
                    <a:pt x="2063242" y="1345692"/>
                  </a:cubicBezTo>
                  <a:cubicBezTo>
                    <a:pt x="2200910" y="1369949"/>
                    <a:pt x="2430780" y="1323467"/>
                    <a:pt x="2632075" y="1271016"/>
                  </a:cubicBezTo>
                  <a:cubicBezTo>
                    <a:pt x="2825496" y="1226693"/>
                    <a:pt x="3061589" y="1260475"/>
                    <a:pt x="3259455" y="1121664"/>
                  </a:cubicBezTo>
                  <a:cubicBezTo>
                    <a:pt x="3487547" y="1107059"/>
                    <a:pt x="3722370" y="1052068"/>
                    <a:pt x="3933698" y="994283"/>
                  </a:cubicBezTo>
                  <a:cubicBezTo>
                    <a:pt x="3951351" y="1002030"/>
                    <a:pt x="4075684" y="1019302"/>
                    <a:pt x="4134485" y="989330"/>
                  </a:cubicBezTo>
                  <a:cubicBezTo>
                    <a:pt x="4196588" y="967740"/>
                    <a:pt x="4231513" y="1005078"/>
                    <a:pt x="4313174" y="961644"/>
                  </a:cubicBezTo>
                  <a:cubicBezTo>
                    <a:pt x="4342511" y="986917"/>
                    <a:pt x="4462399" y="943229"/>
                    <a:pt x="4482338" y="954913"/>
                  </a:cubicBezTo>
                  <a:cubicBezTo>
                    <a:pt x="4647692" y="937133"/>
                    <a:pt x="4901692" y="925195"/>
                    <a:pt x="5126736" y="816483"/>
                  </a:cubicBezTo>
                  <a:cubicBezTo>
                    <a:pt x="5230622" y="820166"/>
                    <a:pt x="5512689" y="848360"/>
                    <a:pt x="5692902" y="757682"/>
                  </a:cubicBezTo>
                  <a:cubicBezTo>
                    <a:pt x="6668262" y="814832"/>
                    <a:pt x="6361430" y="0"/>
                    <a:pt x="6407023" y="2677287"/>
                  </a:cubicBezTo>
                  <a:cubicBezTo>
                    <a:pt x="6382131" y="2978531"/>
                    <a:pt x="6534658" y="2986024"/>
                    <a:pt x="6129782" y="2977388"/>
                  </a:cubicBezTo>
                  <a:close/>
                </a:path>
              </a:pathLst>
            </a:custGeom>
            <a:blipFill>
              <a:blip r:embed="rId3"/>
              <a:stretch>
                <a:fillRect t="-53040" b="-53040"/>
              </a:stretch>
            </a:blipFill>
          </p:spPr>
          <p:txBody>
            <a:bodyPr/>
            <a:lstStyle/>
            <a:p>
              <a:endParaRPr lang="en-US"/>
            </a:p>
          </p:txBody>
        </p:sp>
      </p:grpSp>
    </p:spTree>
    <p:extLst>
      <p:ext uri="{BB962C8B-B14F-4D97-AF65-F5344CB8AC3E}">
        <p14:creationId xmlns:p14="http://schemas.microsoft.com/office/powerpoint/2010/main" val="189847285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D2607EBD-B6E5-5E04-71BC-C167359A874E}"/>
              </a:ext>
            </a:extLst>
          </p:cNvPr>
          <p:cNvSpPr/>
          <p:nvPr/>
        </p:nvSpPr>
        <p:spPr>
          <a:xfrm>
            <a:off x="8153400" y="-114300"/>
            <a:ext cx="10027171" cy="10463645"/>
          </a:xfrm>
          <a:custGeom>
            <a:avLst/>
            <a:gdLst/>
            <a:ahLst/>
            <a:cxnLst/>
            <a:rect l="l" t="t" r="r" b="b"/>
            <a:pathLst>
              <a:path w="5455171" h="4565177">
                <a:moveTo>
                  <a:pt x="0" y="0"/>
                </a:moveTo>
                <a:lnTo>
                  <a:pt x="5455171" y="0"/>
                </a:lnTo>
                <a:lnTo>
                  <a:pt x="5455171" y="4565177"/>
                </a:lnTo>
                <a:lnTo>
                  <a:pt x="0" y="4565177"/>
                </a:lnTo>
                <a:lnTo>
                  <a:pt x="0" y="0"/>
                </a:lnTo>
                <a:close/>
              </a:path>
            </a:pathLst>
          </a:custGeom>
          <a:blipFill>
            <a:blip r:embed="rId3"/>
            <a:stretch>
              <a:fillRect l="-8163" t="-67036" r="-3673" b="-25850"/>
            </a:stretch>
          </a:blipFill>
        </p:spPr>
        <p:txBody>
          <a:bodyPr/>
          <a:lstStyle/>
          <a:p>
            <a:endParaRPr lang="en-US"/>
          </a:p>
        </p:txBody>
      </p:sp>
      <p:sp>
        <p:nvSpPr>
          <p:cNvPr id="2" name="Title 4">
            <a:extLst>
              <a:ext uri="{FF2B5EF4-FFF2-40B4-BE49-F238E27FC236}">
                <a16:creationId xmlns:a16="http://schemas.microsoft.com/office/drawing/2014/main" id="{86C07CC3-6DFA-CBA5-DECF-DFBAE7C08B9F}"/>
              </a:ext>
            </a:extLst>
          </p:cNvPr>
          <p:cNvSpPr txBox="1">
            <a:spLocks/>
          </p:cNvSpPr>
          <p:nvPr/>
        </p:nvSpPr>
        <p:spPr>
          <a:xfrm>
            <a:off x="-609600" y="1060559"/>
            <a:ext cx="51894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endParaRPr lang="en-US" sz="6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7B9B18-73D9-6221-DA39-D084BE427631}"/>
              </a:ext>
            </a:extLst>
          </p:cNvPr>
          <p:cNvSpPr/>
          <p:nvPr/>
        </p:nvSpPr>
        <p:spPr>
          <a:xfrm>
            <a:off x="1524000" y="33147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p:cNvSpPr/>
          <p:nvPr/>
        </p:nvSpPr>
        <p:spPr>
          <a:xfrm>
            <a:off x="7162800" y="3390900"/>
            <a:ext cx="10439400" cy="3785652"/>
          </a:xfrm>
          <a:prstGeom prst="rect">
            <a:avLst/>
          </a:prstGeom>
        </p:spPr>
        <p:txBody>
          <a:bodyPr wrap="square">
            <a:spAutoFit/>
          </a:bodyPr>
          <a:lstStyle/>
          <a:p>
            <a:pPr algn="just"/>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Xuất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xứ</a:t>
            </a:r>
            <a:r>
              <a:rPr lang="en-US" sz="4800" b="1"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Nội</a:t>
            </a:r>
            <a:r>
              <a:rPr lang="en-US" sz="4800" dirty="0">
                <a:latin typeface="Times New Roman" panose="02020603050405020304" pitchFamily="18" charset="0"/>
                <a:cs typeface="Times New Roman" panose="02020603050405020304" pitchFamily="18" charset="0"/>
              </a:rPr>
              <a:t> 36 </a:t>
            </a:r>
            <a:r>
              <a:rPr lang="en-US" sz="4800" dirty="0" err="1">
                <a:latin typeface="Times New Roman" panose="02020603050405020304" pitchFamily="18" charset="0"/>
                <a:cs typeface="Times New Roman" panose="02020603050405020304" pitchFamily="18" charset="0"/>
              </a:rPr>
              <a:t>góc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nhìn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Nguyễn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tuyển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NXB </a:t>
            </a:r>
            <a:r>
              <a:rPr lang="en-US" sz="4800" dirty="0" err="1">
                <a:latin typeface="Times New Roman" panose="02020603050405020304" pitchFamily="18" charset="0"/>
                <a:cs typeface="Times New Roman" panose="02020603050405020304" pitchFamily="18" charset="0"/>
              </a:rPr>
              <a:t>Thanh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Nội</a:t>
            </a:r>
            <a:r>
              <a:rPr lang="en-US" sz="4800" dirty="0">
                <a:latin typeface="Times New Roman" panose="02020603050405020304" pitchFamily="18" charset="0"/>
                <a:cs typeface="Times New Roman" panose="02020603050405020304" pitchFamily="18" charset="0"/>
              </a:rPr>
              <a:t>, 2003</a:t>
            </a:r>
          </a:p>
          <a:p>
            <a:pPr algn="just"/>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tin</a:t>
            </a:r>
          </a:p>
          <a:p>
            <a:pPr algn="just"/>
            <a:endParaRPr lang="en-US" sz="4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E4CE78F-E1A2-99E4-C15D-14A6AA322217}"/>
              </a:ext>
            </a:extLst>
          </p:cNvPr>
          <p:cNvPicPr>
            <a:picLocks noChangeAspect="1"/>
          </p:cNvPicPr>
          <p:nvPr/>
        </p:nvPicPr>
        <p:blipFill>
          <a:blip r:embed="rId3"/>
          <a:stretch>
            <a:fillRect/>
          </a:stretch>
        </p:blipFill>
        <p:spPr>
          <a:xfrm>
            <a:off x="1143000" y="1943100"/>
            <a:ext cx="5286375" cy="8096250"/>
          </a:xfrm>
          <a:prstGeom prst="rect">
            <a:avLst/>
          </a:prstGeom>
        </p:spPr>
      </p:pic>
    </p:spTree>
    <p:extLst>
      <p:ext uri="{BB962C8B-B14F-4D97-AF65-F5344CB8AC3E}">
        <p14:creationId xmlns:p14="http://schemas.microsoft.com/office/powerpoint/2010/main" val="2058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4038600" y="1181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prstClr val="black"/>
                </a:solidFill>
                <a:latin typeface="#9Slide07 SVNGuerrilla" panose="00000500000000000000" pitchFamily="2" charset="0"/>
                <a:ea typeface="Cambria" panose="02040503050406030204" pitchFamily="18" charset="0"/>
                <a:cs typeface="Times New Roman" panose="02020603050405020304" pitchFamily="18" charset="0"/>
                <a:sym typeface="Arial"/>
              </a:rPr>
              <a:t>KHÁM PHÁ VĂN BẢN</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4" name="Group 4"/>
          <p:cNvGrpSpPr/>
          <p:nvPr/>
        </p:nvGrpSpPr>
        <p:grpSpPr>
          <a:xfrm>
            <a:off x="228600" y="4686300"/>
            <a:ext cx="18059400" cy="5600700"/>
            <a:chOff x="0" y="0"/>
            <a:chExt cx="6347206" cy="2396998"/>
          </a:xfrm>
        </p:grpSpPr>
        <p:sp>
          <p:nvSpPr>
            <p:cNvPr id="5" name="Freeform 5"/>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1" y="540004"/>
                    <a:pt x="4226560" y="539750"/>
                    <a:pt x="4227322" y="539623"/>
                  </a:cubicBezTo>
                  <a:cubicBezTo>
                    <a:pt x="4189984" y="527558"/>
                    <a:pt x="4158869" y="513461"/>
                    <a:pt x="4138041" y="497205"/>
                  </a:cubicBezTo>
                  <a:cubicBezTo>
                    <a:pt x="3772916" y="629158"/>
                    <a:pt x="4120007" y="802767"/>
                    <a:pt x="3447415" y="591947"/>
                  </a:cubicBezTo>
                  <a:cubicBezTo>
                    <a:pt x="2977388" y="756412"/>
                    <a:pt x="2897886" y="467614"/>
                    <a:pt x="2635250" y="559943"/>
                  </a:cubicBezTo>
                  <a:cubicBezTo>
                    <a:pt x="2396998" y="433705"/>
                    <a:pt x="2152650" y="453517"/>
                    <a:pt x="1887601" y="430403"/>
                  </a:cubicBezTo>
                  <a:cubicBezTo>
                    <a:pt x="1865249" y="388239"/>
                    <a:pt x="1846326" y="363982"/>
                    <a:pt x="1827911" y="352298"/>
                  </a:cubicBezTo>
                  <a:cubicBezTo>
                    <a:pt x="1828038" y="353314"/>
                    <a:pt x="1828038" y="354203"/>
                    <a:pt x="1827530" y="352044"/>
                  </a:cubicBezTo>
                  <a:cubicBezTo>
                    <a:pt x="1769237" y="315468"/>
                    <a:pt x="1713992" y="403860"/>
                    <a:pt x="1561846" y="455930"/>
                  </a:cubicBezTo>
                  <a:cubicBezTo>
                    <a:pt x="1529461" y="436626"/>
                    <a:pt x="1503553" y="423418"/>
                    <a:pt x="1480947" y="414401"/>
                  </a:cubicBezTo>
                  <a:lnTo>
                    <a:pt x="1480820" y="414401"/>
                  </a:lnTo>
                  <a:lnTo>
                    <a:pt x="1480693" y="414274"/>
                  </a:lnTo>
                  <a:cubicBezTo>
                    <a:pt x="1393571" y="379349"/>
                    <a:pt x="1356233" y="408305"/>
                    <a:pt x="1190117" y="405638"/>
                  </a:cubicBezTo>
                  <a:cubicBezTo>
                    <a:pt x="1065530" y="360807"/>
                    <a:pt x="981456" y="508381"/>
                    <a:pt x="744601" y="355727"/>
                  </a:cubicBezTo>
                  <a:cubicBezTo>
                    <a:pt x="669036" y="352171"/>
                    <a:pt x="718185" y="292100"/>
                    <a:pt x="497332"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close/>
                </a:path>
              </a:pathLst>
            </a:custGeom>
            <a:blipFill>
              <a:blip r:embed="rId3"/>
              <a:stretch>
                <a:fillRect t="-54595" b="-54595"/>
              </a:stretch>
            </a:blipFill>
          </p:spPr>
          <p:txBody>
            <a:bodyPr/>
            <a:lstStyle/>
            <a:p>
              <a:endParaRPr lang="en-US"/>
            </a:p>
          </p:txBody>
        </p:sp>
      </p:grpSp>
    </p:spTree>
    <p:extLst>
      <p:ext uri="{BB962C8B-B14F-4D97-AF65-F5344CB8AC3E}">
        <p14:creationId xmlns:p14="http://schemas.microsoft.com/office/powerpoint/2010/main" val="226877860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E53A1-6715-B8DF-E3CB-243DBEA2FB3F}"/>
              </a:ext>
            </a:extLst>
          </p:cNvPr>
          <p:cNvSpPr txBox="1"/>
          <p:nvPr/>
        </p:nvSpPr>
        <p:spPr>
          <a:xfrm>
            <a:off x="8894618" y="3162300"/>
            <a:ext cx="84582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noProof="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Khảo</a:t>
            </a:r>
            <a:r>
              <a:rPr lang="en-US" sz="8800" b="1" kern="0" noProof="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sát</a:t>
            </a:r>
            <a:r>
              <a:rPr lang="en-US" sz="8800" b="1" kern="0" noProof="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bài</a:t>
            </a:r>
            <a:r>
              <a:rPr lang="en-US" sz="8800" b="1" kern="0" noProof="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phỏng</a:t>
            </a:r>
            <a:r>
              <a:rPr lang="en-US" sz="8800" b="1" kern="0" noProof="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vấn</a:t>
            </a:r>
            <a:endParaRPr kumimoji="0" lang="en-US" sz="8800" b="1" i="1"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3F77A1B4-777B-EF82-522F-A474A17DCD8F}"/>
              </a:ext>
            </a:extLst>
          </p:cNvPr>
          <p:cNvPicPr>
            <a:picLocks noChangeAspect="1"/>
          </p:cNvPicPr>
          <p:nvPr/>
        </p:nvPicPr>
        <p:blipFill>
          <a:blip r:embed="rId3"/>
          <a:stretch>
            <a:fillRect/>
          </a:stretch>
        </p:blipFill>
        <p:spPr>
          <a:xfrm>
            <a:off x="1676400" y="266700"/>
            <a:ext cx="6884894" cy="9753600"/>
          </a:xfrm>
          <a:prstGeom prst="rect">
            <a:avLst/>
          </a:prstGeom>
        </p:spPr>
      </p:pic>
    </p:spTree>
    <p:extLst>
      <p:ext uri="{BB962C8B-B14F-4D97-AF65-F5344CB8AC3E}">
        <p14:creationId xmlns:p14="http://schemas.microsoft.com/office/powerpoint/2010/main" val="231772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4D656-42B1-6C94-CF57-F3EA77985D30}"/>
              </a:ext>
            </a:extLst>
          </p:cNvPr>
          <p:cNvSpPr/>
          <p:nvPr/>
        </p:nvSpPr>
        <p:spPr>
          <a:xfrm>
            <a:off x="8686800" y="2857500"/>
            <a:ext cx="10104681" cy="341632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5 SVNHollie Script Pro" pitchFamily="2" charset="0"/>
                <a:ea typeface="+mn-ea"/>
                <a:cs typeface="Times New Roman" panose="02020603050405020304" pitchFamily="18" charset="0"/>
              </a:rPr>
              <a:t>1.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black"/>
                </a:solidFill>
                <a:effectLst/>
                <a:uLnTx/>
                <a:uFillTx/>
                <a:latin typeface="#9Slide05 SVNHollie Script Pro" pitchFamily="2" charset="0"/>
                <a:ea typeface="+mn-ea"/>
                <a:cs typeface="Times New Roman" panose="02020603050405020304" pitchFamily="18" charset="0"/>
              </a:rPr>
              <a:t>Mục</a:t>
            </a:r>
            <a:r>
              <a:rPr kumimoji="0" lang="en-US" sz="7200" b="1" i="0" u="none" strike="noStrike" kern="1200" cap="none" spc="0" normalizeH="0" baseline="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baseline="0" noProof="0" dirty="0" err="1">
                <a:ln>
                  <a:noFill/>
                </a:ln>
                <a:solidFill>
                  <a:prstClr val="black"/>
                </a:solidFill>
                <a:effectLst/>
                <a:uLnTx/>
                <a:uFillTx/>
                <a:latin typeface="#9Slide05 SVNHollie Script Pro" pitchFamily="2" charset="0"/>
                <a:ea typeface="+mn-ea"/>
                <a:cs typeface="Times New Roman" panose="02020603050405020304" pitchFamily="18" charset="0"/>
              </a:rPr>
              <a:t>đích</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và</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cách</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thức</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phỏng</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vấn</a:t>
            </a:r>
            <a:endParaRPr kumimoji="0" lang="vi-VN"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76200" y="0"/>
            <a:ext cx="8915400" cy="10287000"/>
            <a:chOff x="0" y="0"/>
            <a:chExt cx="5624576" cy="6354826"/>
          </a:xfrm>
        </p:grpSpPr>
        <p:sp>
          <p:nvSpPr>
            <p:cNvPr id="4" name="Freeform 3"/>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26338" r="-26338"/>
              </a:stretch>
            </a:blipFill>
          </p:spPr>
          <p:txBody>
            <a:bodyPr/>
            <a:lstStyle/>
            <a:p>
              <a:endParaRPr lang="en-US"/>
            </a:p>
          </p:txBody>
        </p:sp>
      </p:grpSp>
    </p:spTree>
    <p:extLst>
      <p:ext uri="{BB962C8B-B14F-4D97-AF65-F5344CB8AC3E}">
        <p14:creationId xmlns:p14="http://schemas.microsoft.com/office/powerpoint/2010/main" val="1125838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5637</TotalTime>
  <Words>1755</Words>
  <Application>Microsoft Office PowerPoint</Application>
  <PresentationFormat>Custom</PresentationFormat>
  <Paragraphs>154</Paragraphs>
  <Slides>20</Slides>
  <Notes>20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#9Slide05 Good Vibes Pro</vt:lpstr>
      <vt:lpstr>#9Slide05 SVNHollie Script Pro</vt:lpstr>
      <vt:lpstr>Wingdings</vt:lpstr>
      <vt:lpstr>Söhne</vt:lpstr>
      <vt:lpstr>Arial</vt:lpstr>
      <vt:lpstr>Calibri</vt:lpstr>
      <vt:lpstr>#9Slide04 Maitree SemiBold</vt:lpstr>
      <vt:lpstr>#9Slide04 Maitree Medium</vt:lpstr>
      <vt:lpstr>Times New Roman</vt:lpstr>
      <vt:lpstr>#9Slide07 SVNGuerrilla</vt:lpstr>
      <vt:lpstr>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Admin</dc:creator>
  <cp:lastModifiedBy>Administrator</cp:lastModifiedBy>
  <cp:revision>147</cp:revision>
  <dcterms:created xsi:type="dcterms:W3CDTF">2006-08-16T00:00:00Z</dcterms:created>
  <dcterms:modified xsi:type="dcterms:W3CDTF">2025-05-18T18:04:55Z</dcterms:modified>
  <dc:identifier>DAGCccFhkTk</dc:identifier>
</cp:coreProperties>
</file>