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8" r:id="rId2"/>
    <p:sldId id="257" r:id="rId3"/>
    <p:sldId id="258" r:id="rId4"/>
    <p:sldId id="259" r:id="rId5"/>
    <p:sldId id="260" r:id="rId6"/>
    <p:sldId id="261" r:id="rId7"/>
    <p:sldId id="262" r:id="rId8"/>
    <p:sldId id="269" r:id="rId9"/>
    <p:sldId id="270" r:id="rId10"/>
    <p:sldId id="271" r:id="rId11"/>
    <p:sldId id="273" r:id="rId12"/>
    <p:sldId id="272"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Lst>
  <p:sldSz cx="18288000" cy="10287000"/>
  <p:notesSz cx="6858000" cy="9144000"/>
  <p:embeddedFontLst>
    <p:embeddedFont>
      <p:font typeface="#9Slide04 Lora Bold" panose="020B0604020202020204" charset="0"/>
      <p:bold r:id="rId28"/>
    </p:embeddedFont>
    <p:embeddedFont>
      <p:font typeface="#9Slide05 SVNBulgary" panose="020B0604020202020204" charset="0"/>
      <p:regular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5EF-151D-4A76-9590-1968908DFC47}" type="datetimeFigureOut">
              <a:rPr lang="en-US" smtClean="0"/>
              <a:t>19/05/2025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33FD8-FC60-4F8A-B768-53177E63AF7F}" type="slidenum">
              <a:rPr lang="en-US" smtClean="0"/>
              <a:t>‹#›</a:t>
            </a:fld>
            <a:endParaRPr lang="en-US"/>
          </a:p>
        </p:txBody>
      </p:sp>
    </p:spTree>
    <p:extLst>
      <p:ext uri="{BB962C8B-B14F-4D97-AF65-F5344CB8AC3E}">
        <p14:creationId xmlns:p14="http://schemas.microsoft.com/office/powerpoint/2010/main" val="191730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a:t>
            </a:fld>
            <a:endParaRPr lang="en-US"/>
          </a:p>
        </p:txBody>
      </p:sp>
    </p:spTree>
    <p:extLst>
      <p:ext uri="{BB962C8B-B14F-4D97-AF65-F5344CB8AC3E}">
        <p14:creationId xmlns:p14="http://schemas.microsoft.com/office/powerpoint/2010/main" val="270824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10</a:t>
            </a:fld>
            <a:endParaRPr lang="en-US"/>
          </a:p>
        </p:txBody>
      </p:sp>
    </p:spTree>
    <p:extLst>
      <p:ext uri="{BB962C8B-B14F-4D97-AF65-F5344CB8AC3E}">
        <p14:creationId xmlns:p14="http://schemas.microsoft.com/office/powerpoint/2010/main" val="1744433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11</a:t>
            </a:fld>
            <a:endParaRPr lang="en-US"/>
          </a:p>
        </p:txBody>
      </p:sp>
    </p:spTree>
    <p:extLst>
      <p:ext uri="{BB962C8B-B14F-4D97-AF65-F5344CB8AC3E}">
        <p14:creationId xmlns:p14="http://schemas.microsoft.com/office/powerpoint/2010/main" val="161309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12</a:t>
            </a:fld>
            <a:endParaRPr lang="en-US"/>
          </a:p>
        </p:txBody>
      </p:sp>
    </p:spTree>
    <p:extLst>
      <p:ext uri="{BB962C8B-B14F-4D97-AF65-F5344CB8AC3E}">
        <p14:creationId xmlns:p14="http://schemas.microsoft.com/office/powerpoint/2010/main" val="245123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13</a:t>
            </a:fld>
            <a:endParaRPr lang="en-US"/>
          </a:p>
        </p:txBody>
      </p:sp>
    </p:spTree>
    <p:extLst>
      <p:ext uri="{BB962C8B-B14F-4D97-AF65-F5344CB8AC3E}">
        <p14:creationId xmlns:p14="http://schemas.microsoft.com/office/powerpoint/2010/main" val="333849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14</a:t>
            </a:fld>
            <a:endParaRPr lang="en-US"/>
          </a:p>
        </p:txBody>
      </p:sp>
    </p:spTree>
    <p:extLst>
      <p:ext uri="{BB962C8B-B14F-4D97-AF65-F5344CB8AC3E}">
        <p14:creationId xmlns:p14="http://schemas.microsoft.com/office/powerpoint/2010/main" val="275340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15</a:t>
            </a:fld>
            <a:endParaRPr lang="en-US"/>
          </a:p>
        </p:txBody>
      </p:sp>
    </p:spTree>
    <p:extLst>
      <p:ext uri="{BB962C8B-B14F-4D97-AF65-F5344CB8AC3E}">
        <p14:creationId xmlns:p14="http://schemas.microsoft.com/office/powerpoint/2010/main" val="68911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16</a:t>
            </a:fld>
            <a:endParaRPr lang="en-US"/>
          </a:p>
        </p:txBody>
      </p:sp>
    </p:spTree>
    <p:extLst>
      <p:ext uri="{BB962C8B-B14F-4D97-AF65-F5344CB8AC3E}">
        <p14:creationId xmlns:p14="http://schemas.microsoft.com/office/powerpoint/2010/main" val="324501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17</a:t>
            </a:fld>
            <a:endParaRPr lang="en-US"/>
          </a:p>
        </p:txBody>
      </p:sp>
    </p:spTree>
    <p:extLst>
      <p:ext uri="{BB962C8B-B14F-4D97-AF65-F5344CB8AC3E}">
        <p14:creationId xmlns:p14="http://schemas.microsoft.com/office/powerpoint/2010/main" val="125455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18</a:t>
            </a:fld>
            <a:endParaRPr lang="en-US"/>
          </a:p>
        </p:txBody>
      </p:sp>
    </p:spTree>
    <p:extLst>
      <p:ext uri="{BB962C8B-B14F-4D97-AF65-F5344CB8AC3E}">
        <p14:creationId xmlns:p14="http://schemas.microsoft.com/office/powerpoint/2010/main" val="2982907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latin typeface="+mn-lt"/>
                <a:ea typeface="+mn-ea"/>
                <a:cs typeface="+mn-cs"/>
              </a:rPr>
              <a:t>+ </a:t>
            </a:r>
            <a:r>
              <a:rPr lang="en-US" sz="1200" dirty="0">
                <a:solidFill>
                  <a:srgbClr val="000000"/>
                </a:solidFill>
                <a:latin typeface="Times New Roman" panose="02020603050405020304" pitchFamily="18" charset="0"/>
                <a:cs typeface="Times New Roman" panose="02020603050405020304" pitchFamily="18" charset="0"/>
              </a:rPr>
              <a:t>K</a:t>
            </a:r>
            <a:r>
              <a:rPr lang="vi-VN" sz="1200" dirty="0">
                <a:solidFill>
                  <a:srgbClr val="000000"/>
                </a:solidFill>
                <a:latin typeface="Times New Roman" panose="02020603050405020304" pitchFamily="18" charset="0"/>
                <a:cs typeface="Times New Roman" panose="02020603050405020304" pitchFamily="18" charset="0"/>
              </a:rPr>
              <a:t>hi </a:t>
            </a:r>
            <a:r>
              <a:rPr lang="vi-VN" sz="1200" kern="1200" dirty="0">
                <a:solidFill>
                  <a:srgbClr val="000000"/>
                </a:solidFill>
                <a:latin typeface="+mn-lt"/>
                <a:ea typeface="+mn-ea"/>
                <a:cs typeface="+mn-cs"/>
              </a:rPr>
              <a:t>phân tích bài Sông núi nước Nam, có thể dẫn ra các tác phẩm cùng viết về tinh thần yêu nước, ý thức độc lập dân tộc như Hịch tướng sĩ (Trần Quốc Tuấn), Phò giá về kinh (Trần Quang Khải), Tỏ lòng (Phạm Ngũ Lão), Đại cáo bình Ngô (Nguyễn Trãi) ... cũng như nhiều bài thơ hiện đại sau này. </a:t>
            </a:r>
            <a:endParaRPr lang="en-US" sz="1200" kern="1200" dirty="0">
              <a:solidFill>
                <a:srgbClr val="000000"/>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19</a:t>
            </a:fld>
            <a:endParaRPr lang="en-US"/>
          </a:p>
        </p:txBody>
      </p:sp>
    </p:spTree>
    <p:extLst>
      <p:ext uri="{BB962C8B-B14F-4D97-AF65-F5344CB8AC3E}">
        <p14:creationId xmlns:p14="http://schemas.microsoft.com/office/powerpoint/2010/main" val="174069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cục</a:t>
            </a:r>
            <a:r>
              <a:rPr lang="en-US" dirty="0"/>
              <a:t> </a:t>
            </a:r>
            <a:r>
              <a:rPr lang="en-US" dirty="0" err="1"/>
              <a:t>phân</a:t>
            </a:r>
            <a:endParaRPr lang="en-US" dirty="0"/>
          </a:p>
          <a:p>
            <a:r>
              <a:rPr lang="en-US" dirty="0"/>
              <a:t>- </a:t>
            </a:r>
            <a:r>
              <a:rPr lang="en-US" dirty="0" err="1"/>
              <a:t>dấu</a:t>
            </a:r>
            <a:r>
              <a:rPr lang="en-US" dirty="0"/>
              <a:t> </a:t>
            </a:r>
            <a:r>
              <a:rPr lang="en-US" dirty="0" err="1"/>
              <a:t>tích</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2</a:t>
            </a:fld>
            <a:endParaRPr lang="en-US"/>
          </a:p>
        </p:txBody>
      </p:sp>
    </p:spTree>
    <p:extLst>
      <p:ext uri="{BB962C8B-B14F-4D97-AF65-F5344CB8AC3E}">
        <p14:creationId xmlns:p14="http://schemas.microsoft.com/office/powerpoint/2010/main" val="1453662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20</a:t>
            </a:fld>
            <a:endParaRPr lang="en-US"/>
          </a:p>
        </p:txBody>
      </p:sp>
    </p:spTree>
    <p:extLst>
      <p:ext uri="{BB962C8B-B14F-4D97-AF65-F5344CB8AC3E}">
        <p14:creationId xmlns:p14="http://schemas.microsoft.com/office/powerpoint/2010/main" val="169362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21</a:t>
            </a:fld>
            <a:endParaRPr lang="en-US"/>
          </a:p>
        </p:txBody>
      </p:sp>
    </p:spTree>
    <p:extLst>
      <p:ext uri="{BB962C8B-B14F-4D97-AF65-F5344CB8AC3E}">
        <p14:creationId xmlns:p14="http://schemas.microsoft.com/office/powerpoint/2010/main" val="285492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22</a:t>
            </a:fld>
            <a:endParaRPr lang="en-US"/>
          </a:p>
        </p:txBody>
      </p:sp>
    </p:spTree>
    <p:extLst>
      <p:ext uri="{BB962C8B-B14F-4D97-AF65-F5344CB8AC3E}">
        <p14:creationId xmlns:p14="http://schemas.microsoft.com/office/powerpoint/2010/main" val="7390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23</a:t>
            </a:fld>
            <a:endParaRPr lang="en-US"/>
          </a:p>
        </p:txBody>
      </p:sp>
    </p:spTree>
    <p:extLst>
      <p:ext uri="{BB962C8B-B14F-4D97-AF65-F5344CB8AC3E}">
        <p14:creationId xmlns:p14="http://schemas.microsoft.com/office/powerpoint/2010/main" val="3467585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24</a:t>
            </a:fld>
            <a:endParaRPr lang="en-US"/>
          </a:p>
        </p:txBody>
      </p:sp>
    </p:spTree>
    <p:extLst>
      <p:ext uri="{BB962C8B-B14F-4D97-AF65-F5344CB8AC3E}">
        <p14:creationId xmlns:p14="http://schemas.microsoft.com/office/powerpoint/2010/main" val="1728406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3FD8-FC60-4F8A-B768-53177E63A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02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song </a:t>
            </a:r>
            <a:r>
              <a:rPr lang="en-US" dirty="0" err="1"/>
              <a:t>song</a:t>
            </a:r>
            <a:endParaRPr lang="en-US" dirty="0"/>
          </a:p>
          <a:p>
            <a:r>
              <a:rPr lang="en-US" dirty="0"/>
              <a:t>- </a:t>
            </a:r>
            <a:r>
              <a:rPr lang="en-US" dirty="0" err="1"/>
              <a:t>thất</a:t>
            </a:r>
            <a:endParaRPr lang="en-US" dirty="0"/>
          </a:p>
          <a:p>
            <a:r>
              <a:rPr lang="en-US" dirty="0"/>
              <a:t>- </a:t>
            </a:r>
            <a:r>
              <a:rPr lang="en-US" dirty="0" err="1"/>
              <a:t>màu</a:t>
            </a:r>
            <a:r>
              <a:rPr lang="en-US" dirty="0"/>
              <a:t> </a:t>
            </a:r>
            <a:r>
              <a:rPr lang="en-US" dirty="0" err="1"/>
              <a:t>lục</a:t>
            </a:r>
            <a:endParaRPr lang="en-US" dirty="0"/>
          </a:p>
          <a:p>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3</a:t>
            </a:fld>
            <a:endParaRPr lang="en-US"/>
          </a:p>
        </p:txBody>
      </p:sp>
    </p:spTree>
    <p:extLst>
      <p:ext uri="{BB962C8B-B14F-4D97-AF65-F5344CB8AC3E}">
        <p14:creationId xmlns:p14="http://schemas.microsoft.com/office/powerpoint/2010/main" val="75876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Bà</a:t>
            </a:r>
            <a:r>
              <a:rPr lang="en-US" dirty="0"/>
              <a:t> </a:t>
            </a:r>
            <a:r>
              <a:rPr lang="en-US" dirty="0" err="1"/>
              <a:t>nội</a:t>
            </a:r>
            <a:endParaRPr lang="en-US" dirty="0"/>
          </a:p>
          <a:p>
            <a:r>
              <a:rPr lang="en-US" dirty="0"/>
              <a:t>- Vân Dung</a:t>
            </a:r>
          </a:p>
        </p:txBody>
      </p:sp>
      <p:sp>
        <p:nvSpPr>
          <p:cNvPr id="4" name="Slide Number Placeholder 3"/>
          <p:cNvSpPr>
            <a:spLocks noGrp="1"/>
          </p:cNvSpPr>
          <p:nvPr>
            <p:ph type="sldNum" sz="quarter" idx="5"/>
          </p:nvPr>
        </p:nvSpPr>
        <p:spPr/>
        <p:txBody>
          <a:bodyPr/>
          <a:lstStyle/>
          <a:p>
            <a:fld id="{92233FD8-FC60-4F8A-B768-53177E63AF7F}" type="slidenum">
              <a:rPr lang="en-US" smtClean="0"/>
              <a:t>4</a:t>
            </a:fld>
            <a:endParaRPr lang="en-US"/>
          </a:p>
        </p:txBody>
      </p:sp>
    </p:spTree>
    <p:extLst>
      <p:ext uri="{BB962C8B-B14F-4D97-AF65-F5344CB8AC3E}">
        <p14:creationId xmlns:p14="http://schemas.microsoft.com/office/powerpoint/2010/main" val="44330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Củ</a:t>
            </a:r>
            <a:r>
              <a:rPr lang="en-US" dirty="0"/>
              <a:t> </a:t>
            </a:r>
            <a:r>
              <a:rPr lang="en-US" dirty="0" err="1"/>
              <a:t>nghệ</a:t>
            </a:r>
            <a:endParaRPr lang="en-US" dirty="0"/>
          </a:p>
          <a:p>
            <a:r>
              <a:rPr lang="en-US" dirty="0"/>
              <a:t>- </a:t>
            </a:r>
            <a:r>
              <a:rPr lang="en-US" dirty="0" err="1"/>
              <a:t>Mĩ</a:t>
            </a:r>
            <a:r>
              <a:rPr lang="en-US" dirty="0"/>
              <a:t> </a:t>
            </a:r>
            <a:r>
              <a:rPr lang="en-US" dirty="0" err="1"/>
              <a:t>thuật</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5</a:t>
            </a:fld>
            <a:endParaRPr lang="en-US"/>
          </a:p>
        </p:txBody>
      </p:sp>
    </p:spTree>
    <p:extLst>
      <p:ext uri="{BB962C8B-B14F-4D97-AF65-F5344CB8AC3E}">
        <p14:creationId xmlns:p14="http://schemas.microsoft.com/office/powerpoint/2010/main" val="302223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Bơi</a:t>
            </a:r>
            <a:r>
              <a:rPr lang="en-US" dirty="0"/>
              <a:t> </a:t>
            </a:r>
            <a:r>
              <a:rPr lang="en-US" dirty="0" err="1"/>
              <a:t>nổi</a:t>
            </a:r>
            <a:endParaRPr lang="en-US" dirty="0"/>
          </a:p>
          <a:p>
            <a:r>
              <a:rPr lang="en-US" dirty="0"/>
              <a:t>- </a:t>
            </a:r>
            <a:r>
              <a:rPr lang="en-US" dirty="0" err="1"/>
              <a:t>Bật</a:t>
            </a:r>
            <a:endParaRPr lang="en-US" dirty="0"/>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6</a:t>
            </a:fld>
            <a:endParaRPr lang="en-US"/>
          </a:p>
        </p:txBody>
      </p:sp>
    </p:spTree>
    <p:extLst>
      <p:ext uri="{BB962C8B-B14F-4D97-AF65-F5344CB8AC3E}">
        <p14:creationId xmlns:p14="http://schemas.microsoft.com/office/powerpoint/2010/main" val="20680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7</a:t>
            </a:fld>
            <a:endParaRPr lang="en-US"/>
          </a:p>
        </p:txBody>
      </p:sp>
    </p:spTree>
    <p:extLst>
      <p:ext uri="{BB962C8B-B14F-4D97-AF65-F5344CB8AC3E}">
        <p14:creationId xmlns:p14="http://schemas.microsoft.com/office/powerpoint/2010/main" val="99790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8</a:t>
            </a:fld>
            <a:endParaRPr lang="en-US"/>
          </a:p>
        </p:txBody>
      </p:sp>
    </p:spTree>
    <p:extLst>
      <p:ext uri="{BB962C8B-B14F-4D97-AF65-F5344CB8AC3E}">
        <p14:creationId xmlns:p14="http://schemas.microsoft.com/office/powerpoint/2010/main" val="353680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9</a:t>
            </a:fld>
            <a:endParaRPr lang="en-US"/>
          </a:p>
        </p:txBody>
      </p:sp>
    </p:spTree>
    <p:extLst>
      <p:ext uri="{BB962C8B-B14F-4D97-AF65-F5344CB8AC3E}">
        <p14:creationId xmlns:p14="http://schemas.microsoft.com/office/powerpoint/2010/main" val="63850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DED7">
            <a:alpha val="7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5.xml"/><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Video giới thiệu trò chơi">
            <a:hlinkClick r:id="" action="ppaction://media"/>
            <a:extLst>
              <a:ext uri="{FF2B5EF4-FFF2-40B4-BE49-F238E27FC236}">
                <a16:creationId xmlns:a16="http://schemas.microsoft.com/office/drawing/2014/main" id="{6371860E-BFD6-B637-43B3-1A5FD57DA1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0"/>
            <a:ext cx="18288000" cy="10287000"/>
          </a:xfrm>
          <a:prstGeom prst="rect">
            <a:avLst/>
          </a:prstGeom>
        </p:spPr>
      </p:pic>
    </p:spTree>
    <p:extLst>
      <p:ext uri="{BB962C8B-B14F-4D97-AF65-F5344CB8AC3E}">
        <p14:creationId xmlns:p14="http://schemas.microsoft.com/office/powerpoint/2010/main" val="12270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E08117-D226-403B-BC99-EED8FFB29693}"/>
              </a:ext>
            </a:extLst>
          </p:cNvPr>
          <p:cNvGrpSpPr/>
          <p:nvPr/>
        </p:nvGrpSpPr>
        <p:grpSpPr>
          <a:xfrm>
            <a:off x="-274331" y="1409700"/>
            <a:ext cx="19248131" cy="8305799"/>
            <a:chOff x="0" y="0"/>
            <a:chExt cx="3792762" cy="3261740"/>
          </a:xfrm>
        </p:grpSpPr>
        <p:sp>
          <p:nvSpPr>
            <p:cNvPr id="9" name="Freeform 3">
              <a:extLst>
                <a:ext uri="{FF2B5EF4-FFF2-40B4-BE49-F238E27FC236}">
                  <a16:creationId xmlns:a16="http://schemas.microsoft.com/office/drawing/2014/main" id="{5FFBF553-041F-2FE7-2323-8AD2ACA5FC9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id="{09B5CADD-761A-AAAB-A9E2-C062E7C2F52F}"/>
              </a:ext>
            </a:extLst>
          </p:cNvPr>
          <p:cNvSpPr txBox="1"/>
          <p:nvPr/>
        </p:nvSpPr>
        <p:spPr>
          <a:xfrm>
            <a:off x="628015" y="419100"/>
            <a:ext cx="12249785" cy="769441"/>
          </a:xfrm>
          <a:prstGeom prst="rect">
            <a:avLst/>
          </a:prstGeom>
          <a:noFill/>
        </p:spPr>
        <p:txBody>
          <a:bodyPr wrap="square" rtlCol="0">
            <a:spAutoFit/>
          </a:bodyPr>
          <a:lstStyle/>
          <a:p>
            <a:pPr algn="just"/>
            <a:r>
              <a:rPr lang="en-US" sz="4400" b="1" dirty="0">
                <a:solidFill>
                  <a:srgbClr val="222222"/>
                </a:solidFill>
                <a:latin typeface="Times New Roman" panose="02020603050405020304" pitchFamily="18" charset="0"/>
              </a:rPr>
              <a:t>2</a:t>
            </a:r>
            <a:r>
              <a:rPr lang="vi-VN" sz="4400" b="1" dirty="0">
                <a:solidFill>
                  <a:srgbClr val="222222"/>
                </a:solidFill>
                <a:latin typeface="Times New Roman" panose="02020603050405020304" pitchFamily="18" charset="0"/>
              </a:rPr>
              <a:t>. Yêu cầu đối với bài </a:t>
            </a:r>
            <a:r>
              <a:rPr lang="en-US" sz="4400" b="1" dirty="0" err="1">
                <a:solidFill>
                  <a:srgbClr val="222222"/>
                </a:solidFill>
                <a:latin typeface="Times New Roman" panose="02020603050405020304" pitchFamily="18" charset="0"/>
              </a:rPr>
              <a:t>phân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một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phẩm</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thơ</a:t>
            </a:r>
            <a:endParaRPr lang="vi-VN" sz="4400" dirty="0">
              <a:solidFill>
                <a:srgbClr val="222222"/>
              </a:solidFill>
              <a:latin typeface="Times New Roman" panose="02020603050405020304" pitchFamily="18" charset="0"/>
            </a:endParaRPr>
          </a:p>
        </p:txBody>
      </p:sp>
      <p:sp>
        <p:nvSpPr>
          <p:cNvPr id="3" name="Freeform 2">
            <a:extLst>
              <a:ext uri="{FF2B5EF4-FFF2-40B4-BE49-F238E27FC236}">
                <a16:creationId xmlns:a16="http://schemas.microsoft.com/office/drawing/2014/main" id="{86D02658-0DAA-77A2-F433-5D9807FD7E60}"/>
              </a:ext>
            </a:extLst>
          </p:cNvPr>
          <p:cNvSpPr/>
          <p:nvPr/>
        </p:nvSpPr>
        <p:spPr>
          <a:xfrm>
            <a:off x="-336676" y="3342024"/>
            <a:ext cx="4770783" cy="4114800"/>
          </a:xfrm>
          <a:custGeom>
            <a:avLst/>
            <a:gdLst/>
            <a:ahLst/>
            <a:cxnLst/>
            <a:rect l="l" t="t" r="r" b="b"/>
            <a:pathLst>
              <a:path w="4770783" h="4114800">
                <a:moveTo>
                  <a:pt x="0" y="0"/>
                </a:moveTo>
                <a:lnTo>
                  <a:pt x="4770783" y="0"/>
                </a:lnTo>
                <a:lnTo>
                  <a:pt x="47707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id="{5914435F-CA90-5F85-EB26-93DC4489A568}"/>
              </a:ext>
            </a:extLst>
          </p:cNvPr>
          <p:cNvSpPr/>
          <p:nvPr/>
        </p:nvSpPr>
        <p:spPr>
          <a:xfrm>
            <a:off x="1143000" y="1673433"/>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Đọc kĩ bài thơ được phân tích, chú ý đặc điểm thể loại, tác giả và bối cảnh ra đời (nếu cần thiết) của tác phẩm.</a:t>
            </a:r>
          </a:p>
        </p:txBody>
      </p:sp>
      <p:sp>
        <p:nvSpPr>
          <p:cNvPr id="5" name="Rectangle 4">
            <a:extLst>
              <a:ext uri="{FF2B5EF4-FFF2-40B4-BE49-F238E27FC236}">
                <a16:creationId xmlns:a16="http://schemas.microsoft.com/office/drawing/2014/main" id="{762F8EE6-3C7E-02B4-D97D-359F4A44C25C}"/>
              </a:ext>
            </a:extLst>
          </p:cNvPr>
          <p:cNvSpPr/>
          <p:nvPr/>
        </p:nvSpPr>
        <p:spPr>
          <a:xfrm>
            <a:off x="762000" y="7964150"/>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Suy nghĩ, nhận xét về ý nghĩa, giá trị và sự tác động của tác phẩm đối với người đọc cũng như với cá nhân em</a:t>
            </a:r>
          </a:p>
        </p:txBody>
      </p:sp>
      <p:sp>
        <p:nvSpPr>
          <p:cNvPr id="6" name="Rectangle 5">
            <a:extLst>
              <a:ext uri="{FF2B5EF4-FFF2-40B4-BE49-F238E27FC236}">
                <a16:creationId xmlns:a16="http://schemas.microsoft.com/office/drawing/2014/main" id="{15919F2D-D35A-8DE6-3175-331AC2C40EC1}"/>
              </a:ext>
            </a:extLst>
          </p:cNvPr>
          <p:cNvSpPr/>
          <p:nvPr/>
        </p:nvSpPr>
        <p:spPr>
          <a:xfrm>
            <a:off x="3124200" y="3265824"/>
            <a:ext cx="14325601" cy="2800767"/>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Phân tích nội dung và các yếu tố hình thức nghệ thuật nổi bật của bài thơ. Chỉ ra mối quan hệ giữa hình thức và nội dung; từ đó, làm rõ giá trị của các yếu tố hình thức trong việc thể hiện nội dung, chủ đề của tác phẩm.</a:t>
            </a:r>
          </a:p>
        </p:txBody>
      </p:sp>
      <p:sp>
        <p:nvSpPr>
          <p:cNvPr id="7" name="Rectangle 6">
            <a:extLst>
              <a:ext uri="{FF2B5EF4-FFF2-40B4-BE49-F238E27FC236}">
                <a16:creationId xmlns:a16="http://schemas.microsoft.com/office/drawing/2014/main" id="{1EC995CE-F7AD-048F-6A53-02C50215FA99}"/>
              </a:ext>
            </a:extLst>
          </p:cNvPr>
          <p:cNvSpPr/>
          <p:nvPr/>
        </p:nvSpPr>
        <p:spPr>
          <a:xfrm>
            <a:off x="2841888" y="6177427"/>
            <a:ext cx="14607913"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Thực hiện các bước viết bài nghị luận theo quy trình bốn bước: chuẩn bị, tìm ý và lập dàn ý, viết, kiểm tra và chỉnh sửa.</a:t>
            </a:r>
          </a:p>
        </p:txBody>
      </p:sp>
    </p:spTree>
    <p:extLst>
      <p:ext uri="{BB962C8B-B14F-4D97-AF65-F5344CB8AC3E}">
        <p14:creationId xmlns:p14="http://schemas.microsoft.com/office/powerpoint/2010/main" val="11452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DF60AA4-2D64-AC42-9E3D-177F5FA5D13E}"/>
              </a:ext>
            </a:extLst>
          </p:cNvPr>
          <p:cNvGrpSpPr/>
          <p:nvPr/>
        </p:nvGrpSpPr>
        <p:grpSpPr>
          <a:xfrm>
            <a:off x="335708" y="330160"/>
            <a:ext cx="17342692" cy="9642370"/>
            <a:chOff x="0" y="0"/>
            <a:chExt cx="3792762" cy="3261740"/>
          </a:xfrm>
        </p:grpSpPr>
        <p:sp>
          <p:nvSpPr>
            <p:cNvPr id="3" name="Freeform 3">
              <a:extLst>
                <a:ext uri="{FF2B5EF4-FFF2-40B4-BE49-F238E27FC236}">
                  <a16:creationId xmlns:a16="http://schemas.microsoft.com/office/drawing/2014/main" id="{33DB77F3-5F90-6A0F-C25A-448C18690B3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TextBox 3">
            <a:extLst>
              <a:ext uri="{FF2B5EF4-FFF2-40B4-BE49-F238E27FC236}">
                <a16:creationId xmlns:a16="http://schemas.microsoft.com/office/drawing/2014/main" id="{283BCE16-4C33-286D-5351-DF37B74AAB11}"/>
              </a:ext>
            </a:extLst>
          </p:cNvPr>
          <p:cNvSpPr txBox="1"/>
          <p:nvPr/>
        </p:nvSpPr>
        <p:spPr>
          <a:xfrm>
            <a:off x="6248400" y="3848100"/>
            <a:ext cx="10614536" cy="1446550"/>
          </a:xfrm>
          <a:prstGeom prst="rect">
            <a:avLst/>
          </a:prstGeom>
          <a:noFill/>
        </p:spPr>
        <p:txBody>
          <a:bodyPr wrap="square" rtlCol="0">
            <a:spAutoFit/>
          </a:bodyPr>
          <a:lstStyle/>
          <a:p>
            <a:pPr algn="ctr"/>
            <a:r>
              <a:rPr lang="en-US" sz="8800" b="1" dirty="0">
                <a:latin typeface="#9Slide04 Lora Bold" panose="00000800000000000000" pitchFamily="2" charset="0"/>
                <a:cs typeface="Times New Roman" panose="02020603050405020304" pitchFamily="18" charset="0"/>
              </a:rPr>
              <a:t>II. </a:t>
            </a:r>
            <a:r>
              <a:rPr lang="en-US" sz="8800" b="1" dirty="0" err="1">
                <a:latin typeface="#9Slide04 Lora Bold" panose="00000800000000000000" pitchFamily="2" charset="0"/>
                <a:cs typeface="Times New Roman" panose="02020603050405020304" pitchFamily="18" charset="0"/>
              </a:rPr>
              <a:t>Thực</a:t>
            </a:r>
            <a:r>
              <a:rPr lang="en-US" sz="8800" b="1" dirty="0">
                <a:latin typeface="#9Slide04 Lora Bold" panose="00000800000000000000" pitchFamily="2" charset="0"/>
                <a:cs typeface="Times New Roman" panose="02020603050405020304" pitchFamily="18" charset="0"/>
              </a:rPr>
              <a:t> </a:t>
            </a:r>
            <a:r>
              <a:rPr lang="en-US" sz="8800" b="1" dirty="0" err="1">
                <a:latin typeface="#9Slide04 Lora Bold" panose="00000800000000000000" pitchFamily="2" charset="0"/>
                <a:cs typeface="Times New Roman" panose="02020603050405020304" pitchFamily="18" charset="0"/>
              </a:rPr>
              <a:t>hành</a:t>
            </a:r>
            <a:endParaRPr lang="en-US" sz="8800" dirty="0">
              <a:latin typeface="#9Slide04 Lora Bold" panose="00000800000000000000" pitchFamily="2" charset="0"/>
              <a:cs typeface="Times New Roman" panose="02020603050405020304" pitchFamily="18" charset="0"/>
            </a:endParaRPr>
          </a:p>
        </p:txBody>
      </p:sp>
      <p:sp>
        <p:nvSpPr>
          <p:cNvPr id="6" name="Freeform 4">
            <a:extLst>
              <a:ext uri="{FF2B5EF4-FFF2-40B4-BE49-F238E27FC236}">
                <a16:creationId xmlns:a16="http://schemas.microsoft.com/office/drawing/2014/main" id="{972E9C02-858B-AAFC-BB3D-018BB4072F96}"/>
              </a:ext>
            </a:extLst>
          </p:cNvPr>
          <p:cNvSpPr/>
          <p:nvPr/>
        </p:nvSpPr>
        <p:spPr>
          <a:xfrm>
            <a:off x="763271" y="2491641"/>
            <a:ext cx="5942329" cy="7498208"/>
          </a:xfrm>
          <a:custGeom>
            <a:avLst/>
            <a:gdLst/>
            <a:ahLst/>
            <a:cxnLst/>
            <a:rect l="l" t="t" r="r" b="b"/>
            <a:pathLst>
              <a:path w="4704301" h="5936027">
                <a:moveTo>
                  <a:pt x="0" y="0"/>
                </a:moveTo>
                <a:lnTo>
                  <a:pt x="4704301" y="0"/>
                </a:lnTo>
                <a:lnTo>
                  <a:pt x="4704301" y="5936027"/>
                </a:lnTo>
                <a:lnTo>
                  <a:pt x="0" y="5936027"/>
                </a:lnTo>
                <a:lnTo>
                  <a:pt x="0" y="0"/>
                </a:lnTo>
                <a:close/>
              </a:path>
            </a:pathLst>
          </a:custGeom>
          <a:blipFill>
            <a:blip r:embed="rId3"/>
            <a:stretch>
              <a:fillRect/>
            </a:stretch>
          </a:blipFill>
        </p:spPr>
      </p:sp>
    </p:spTree>
    <p:extLst>
      <p:ext uri="{BB962C8B-B14F-4D97-AF65-F5344CB8AC3E}">
        <p14:creationId xmlns:p14="http://schemas.microsoft.com/office/powerpoint/2010/main" val="38761205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A14D80-18C5-1CA6-9469-09157C5AC387}"/>
              </a:ext>
            </a:extLst>
          </p:cNvPr>
          <p:cNvGrpSpPr/>
          <p:nvPr/>
        </p:nvGrpSpPr>
        <p:grpSpPr>
          <a:xfrm>
            <a:off x="-152400" y="3771900"/>
            <a:ext cx="17342692" cy="3810000"/>
            <a:chOff x="0" y="0"/>
            <a:chExt cx="3792762" cy="3261740"/>
          </a:xfrm>
        </p:grpSpPr>
        <p:sp>
          <p:nvSpPr>
            <p:cNvPr id="4" name="Freeform 3">
              <a:extLst>
                <a:ext uri="{FF2B5EF4-FFF2-40B4-BE49-F238E27FC236}">
                  <a16:creationId xmlns:a16="http://schemas.microsoft.com/office/drawing/2014/main" id="{6FDA2886-D56C-5564-80F3-4B0533F4C337}"/>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id="{8F99D7B0-9732-F901-26D7-BC2ED4395CF4}"/>
              </a:ext>
            </a:extLst>
          </p:cNvPr>
          <p:cNvSpPr txBox="1"/>
          <p:nvPr/>
        </p:nvSpPr>
        <p:spPr>
          <a:xfrm>
            <a:off x="533400" y="4420225"/>
            <a:ext cx="96774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p>
          <a:p>
            <a:pPr algn="just"/>
            <a:r>
              <a:rPr lang="vi-VN" sz="4400" b="1" dirty="0">
                <a:solidFill>
                  <a:srgbClr val="0070C0"/>
                </a:solidFill>
                <a:latin typeface="Times New Roman" panose="02020603050405020304" pitchFamily="18" charset="0"/>
                <a:cs typeface="Times New Roman" panose="02020603050405020304" pitchFamily="18" charset="0"/>
              </a:rPr>
              <a:t>Phân tích bài thơ “Khóc Dương Khuê” của Nguyễn Khuyến</a:t>
            </a:r>
            <a:endParaRPr lang="en-US" sz="4400" b="1" dirty="0">
              <a:solidFill>
                <a:srgbClr val="0070C0"/>
              </a:solidFill>
              <a:latin typeface="Times New Roman" panose="02020603050405020304" pitchFamily="18" charset="0"/>
              <a:cs typeface="Times New Roman" panose="02020603050405020304" pitchFamily="18" charset="0"/>
            </a:endParaRPr>
          </a:p>
        </p:txBody>
      </p:sp>
      <p:grpSp>
        <p:nvGrpSpPr>
          <p:cNvPr id="5" name="Group 9">
            <a:extLst>
              <a:ext uri="{FF2B5EF4-FFF2-40B4-BE49-F238E27FC236}">
                <a16:creationId xmlns:a16="http://schemas.microsoft.com/office/drawing/2014/main" id="{7F3C74FD-93FF-7974-2784-27A8B31A6003}"/>
              </a:ext>
            </a:extLst>
          </p:cNvPr>
          <p:cNvGrpSpPr>
            <a:grpSpLocks noChangeAspect="1"/>
          </p:cNvGrpSpPr>
          <p:nvPr/>
        </p:nvGrpSpPr>
        <p:grpSpPr>
          <a:xfrm>
            <a:off x="10589362" y="1943100"/>
            <a:ext cx="7698638" cy="8343899"/>
            <a:chOff x="0" y="0"/>
            <a:chExt cx="4218432" cy="4572000"/>
          </a:xfrm>
        </p:grpSpPr>
        <p:sp>
          <p:nvSpPr>
            <p:cNvPr id="6" name="Freeform 10">
              <a:extLst>
                <a:ext uri="{FF2B5EF4-FFF2-40B4-BE49-F238E27FC236}">
                  <a16:creationId xmlns:a16="http://schemas.microsoft.com/office/drawing/2014/main" id="{D67D8316-7CD5-AF36-B696-6EA651AD01DE}"/>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7" name="Freeform 11">
              <a:extLst>
                <a:ext uri="{FF2B5EF4-FFF2-40B4-BE49-F238E27FC236}">
                  <a16:creationId xmlns:a16="http://schemas.microsoft.com/office/drawing/2014/main" id="{9DC447CB-E391-DB99-FF9E-AC2B05722B30}"/>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548251185"/>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78E6AF-FD2C-AAC4-4C89-7A2AABABFCD9}"/>
              </a:ext>
            </a:extLst>
          </p:cNvPr>
          <p:cNvSpPr txBox="1"/>
          <p:nvPr/>
        </p:nvSpPr>
        <p:spPr>
          <a:xfrm>
            <a:off x="4614232" y="443279"/>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3" name="Rectangle 2">
            <a:extLst>
              <a:ext uri="{FF2B5EF4-FFF2-40B4-BE49-F238E27FC236}">
                <a16:creationId xmlns:a16="http://schemas.microsoft.com/office/drawing/2014/main" id="{D6EDEF93-67AA-0326-4635-F6BC8B268651}"/>
              </a:ext>
            </a:extLst>
          </p:cNvPr>
          <p:cNvSpPr/>
          <p:nvPr/>
        </p:nvSpPr>
        <p:spPr>
          <a:xfrm>
            <a:off x="914400" y="1943100"/>
            <a:ext cx="16154400" cy="769441"/>
          </a:xfrm>
          <a:prstGeom prst="rect">
            <a:avLst/>
          </a:prstGeom>
        </p:spPr>
        <p:txBody>
          <a:bodyPr wrap="square">
            <a:spAutoFit/>
          </a:bodyPr>
          <a:lstStyle/>
          <a:p>
            <a:pPr algn="just"/>
            <a:r>
              <a:rPr lang="vi-VN" sz="4400" b="1" dirty="0">
                <a:solidFill>
                  <a:srgbClr val="000000"/>
                </a:solidFill>
                <a:latin typeface="+mj-lt"/>
              </a:rPr>
              <a:t>a. Chuẩn bị</a:t>
            </a:r>
            <a:endParaRPr lang="vi-VN" sz="4400" dirty="0">
              <a:solidFill>
                <a:srgbClr val="000000"/>
              </a:solidFill>
              <a:latin typeface="+mj-lt"/>
            </a:endParaRPr>
          </a:p>
        </p:txBody>
      </p:sp>
      <p:sp>
        <p:nvSpPr>
          <p:cNvPr id="4" name="Freeform 3">
            <a:extLst>
              <a:ext uri="{FF2B5EF4-FFF2-40B4-BE49-F238E27FC236}">
                <a16:creationId xmlns:a16="http://schemas.microsoft.com/office/drawing/2014/main" id="{11E9AD3E-AB9E-1B62-8CCE-12615885D4F9}"/>
              </a:ext>
            </a:extLst>
          </p:cNvPr>
          <p:cNvSpPr/>
          <p:nvPr/>
        </p:nvSpPr>
        <p:spPr>
          <a:xfrm>
            <a:off x="5334000" y="4112588"/>
            <a:ext cx="6477001" cy="4155112"/>
          </a:xfrm>
          <a:custGeom>
            <a:avLst/>
            <a:gdLst/>
            <a:ahLst/>
            <a:cxnLst/>
            <a:rect l="l" t="t" r="r" b="b"/>
            <a:pathLst>
              <a:path w="7250749" h="4114800">
                <a:moveTo>
                  <a:pt x="0" y="0"/>
                </a:moveTo>
                <a:lnTo>
                  <a:pt x="7250749" y="0"/>
                </a:lnTo>
                <a:lnTo>
                  <a:pt x="72507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5882" t="970" r="-6064" b="1"/>
            </a:stretch>
          </a:blipFill>
        </p:spPr>
        <p:txBody>
          <a:bodyPr/>
          <a:lstStyle/>
          <a:p>
            <a:endParaRPr lang="en-US" dirty="0"/>
          </a:p>
        </p:txBody>
      </p:sp>
      <p:sp>
        <p:nvSpPr>
          <p:cNvPr id="5" name="Rectangle 4">
            <a:extLst>
              <a:ext uri="{FF2B5EF4-FFF2-40B4-BE49-F238E27FC236}">
                <a16:creationId xmlns:a16="http://schemas.microsoft.com/office/drawing/2014/main" id="{862D36A8-4E37-0F05-A86D-D04A49D1BAB3}"/>
              </a:ext>
            </a:extLst>
          </p:cNvPr>
          <p:cNvSpPr/>
          <p:nvPr/>
        </p:nvSpPr>
        <p:spPr>
          <a:xfrm>
            <a:off x="381000" y="3390900"/>
            <a:ext cx="6172200" cy="550920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Xem lại kiến thức ngữ văn về thể loại thơ song thất lục bát đã học; đọc lại bài thơ Khóc Dương Khuê của Nguyễn Khuyến; chú ý những bài thơ viết về tình bạn thắm thiết, thuỷ chung.</a:t>
            </a:r>
          </a:p>
        </p:txBody>
      </p:sp>
      <p:sp>
        <p:nvSpPr>
          <p:cNvPr id="6" name="Rectangle 5">
            <a:extLst>
              <a:ext uri="{FF2B5EF4-FFF2-40B4-BE49-F238E27FC236}">
                <a16:creationId xmlns:a16="http://schemas.microsoft.com/office/drawing/2014/main" id="{FD559AD7-4D91-9423-4956-D753AF158790}"/>
              </a:ext>
            </a:extLst>
          </p:cNvPr>
          <p:cNvSpPr/>
          <p:nvPr/>
        </p:nvSpPr>
        <p:spPr>
          <a:xfrm>
            <a:off x="8654574" y="2996927"/>
            <a:ext cx="8445399" cy="144655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Đọc kĩ đề bài, xác định các yêu cầu cần thực hiện.</a:t>
            </a:r>
          </a:p>
        </p:txBody>
      </p:sp>
      <p:sp>
        <p:nvSpPr>
          <p:cNvPr id="7" name="Rectangle 6">
            <a:extLst>
              <a:ext uri="{FF2B5EF4-FFF2-40B4-BE49-F238E27FC236}">
                <a16:creationId xmlns:a16="http://schemas.microsoft.com/office/drawing/2014/main" id="{FB48C072-A92E-CA10-B3F0-6A68183A9FE6}"/>
              </a:ext>
            </a:extLst>
          </p:cNvPr>
          <p:cNvSpPr/>
          <p:nvPr/>
        </p:nvSpPr>
        <p:spPr>
          <a:xfrm>
            <a:off x="10841182" y="5843524"/>
            <a:ext cx="7065818" cy="415498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Xác định nội dung và hình thức nghệ thuật nổi bật nhất của bài thơ (chú ý đặc điểm và tác dụng của thể thơ song thất lục bát trong việc biểu đạt nội dung).</a:t>
            </a:r>
          </a:p>
        </p:txBody>
      </p:sp>
    </p:spTree>
    <p:extLst>
      <p:ext uri="{BB962C8B-B14F-4D97-AF65-F5344CB8AC3E}">
        <p14:creationId xmlns:p14="http://schemas.microsoft.com/office/powerpoint/2010/main" val="18652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06F42-1E3D-3643-C7F0-B904ECF66E5E}"/>
              </a:ext>
            </a:extLst>
          </p:cNvPr>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a16="http://schemas.microsoft.com/office/drawing/2014/main" id="{FEA0428E-4F7A-798A-DD4C-7C9E757FEE05}"/>
              </a:ext>
            </a:extLst>
          </p:cNvPr>
          <p:cNvSpPr/>
          <p:nvPr/>
        </p:nvSpPr>
        <p:spPr>
          <a:xfrm>
            <a:off x="938217" y="1714500"/>
            <a:ext cx="16154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Tìm ý và lập dàn ý</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Rectangle 3">
            <a:extLst>
              <a:ext uri="{FF2B5EF4-FFF2-40B4-BE49-F238E27FC236}">
                <a16:creationId xmlns:a16="http://schemas.microsoft.com/office/drawing/2014/main" id="{45554FBD-0401-D550-0168-96AE28FAEF0E}"/>
              </a:ext>
            </a:extLst>
          </p:cNvPr>
          <p:cNvSpPr/>
          <p:nvPr/>
        </p:nvSpPr>
        <p:spPr>
          <a:xfrm>
            <a:off x="1371600" y="2628900"/>
            <a:ext cx="16154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Tìm ý cho bài viết bằng cách đặt và trả lời các câu hỏi sau:</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Rectangle 4">
            <a:extLst>
              <a:ext uri="{FF2B5EF4-FFF2-40B4-BE49-F238E27FC236}">
                <a16:creationId xmlns:a16="http://schemas.microsoft.com/office/drawing/2014/main" id="{85C114B9-6EE9-4082-D652-542FEB618FF0}"/>
              </a:ext>
            </a:extLst>
          </p:cNvPr>
          <p:cNvSpPr/>
          <p:nvPr/>
        </p:nvSpPr>
        <p:spPr>
          <a:xfrm>
            <a:off x="2452878" y="3594236"/>
            <a:ext cx="15225522"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Bối cảnh, đề tài và chủ đề của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là gì?</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Nghệ thuật của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có gì đặc sắc?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 yếu tố hình thức nghệ thuật ấy đã làm nổi bật chủ đề bài thơ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Qua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thể thấy tinh thần, tình cảm và thái độ của người viết đối với người bạn của mình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thể học được gì về tình bạn từ bài thơ Khóc Dương Khuê</a:t>
            </a:r>
          </a:p>
        </p:txBody>
      </p:sp>
      <p:sp>
        <p:nvSpPr>
          <p:cNvPr id="6" name="Freeform 5">
            <a:extLst>
              <a:ext uri="{FF2B5EF4-FFF2-40B4-BE49-F238E27FC236}">
                <a16:creationId xmlns:a16="http://schemas.microsoft.com/office/drawing/2014/main" id="{FAE6BC4C-4768-C351-0514-0F0209F5B08D}"/>
              </a:ext>
            </a:extLst>
          </p:cNvPr>
          <p:cNvSpPr/>
          <p:nvPr/>
        </p:nvSpPr>
        <p:spPr>
          <a:xfrm rot="16200000">
            <a:off x="-1364361" y="6279261"/>
            <a:ext cx="6553200" cy="1081278"/>
          </a:xfrm>
          <a:custGeom>
            <a:avLst/>
            <a:gdLst/>
            <a:ahLst/>
            <a:cxnLst/>
            <a:rect l="l" t="t" r="r" b="b"/>
            <a:pathLst>
              <a:path w="7315200" h="1207008">
                <a:moveTo>
                  <a:pt x="0" y="0"/>
                </a:moveTo>
                <a:lnTo>
                  <a:pt x="7315200" y="0"/>
                </a:lnTo>
                <a:lnTo>
                  <a:pt x="7315200" y="1207008"/>
                </a:lnTo>
                <a:lnTo>
                  <a:pt x="0" y="1207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988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arn(inVertical)">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barn(inVertical)">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barn(inVertical)">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1EE30C-1B1D-46EE-B76E-AD6770055661}"/>
              </a:ext>
            </a:extLst>
          </p:cNvPr>
          <p:cNvGraphicFramePr>
            <a:graphicFrameLocks noGrp="1"/>
          </p:cNvGraphicFramePr>
          <p:nvPr>
            <p:extLst>
              <p:ext uri="{D42A27DB-BD31-4B8C-83A1-F6EECF244321}">
                <p14:modId xmlns:p14="http://schemas.microsoft.com/office/powerpoint/2010/main" val="3390285391"/>
              </p:ext>
            </p:extLst>
          </p:nvPr>
        </p:nvGraphicFramePr>
        <p:xfrm>
          <a:off x="457200" y="1857367"/>
          <a:ext cx="13868400" cy="8167777"/>
        </p:xfrm>
        <a:graphic>
          <a:graphicData uri="http://schemas.openxmlformats.org/drawingml/2006/table">
            <a:tbl>
              <a:tblPr>
                <a:tableStyleId>{5940675A-B579-460E-94D1-54222C63F5DA}</a:tableStyleId>
              </a:tblPr>
              <a:tblGrid>
                <a:gridCol w="1524000">
                  <a:extLst>
                    <a:ext uri="{9D8B030D-6E8A-4147-A177-3AD203B41FA5}">
                      <a16:colId xmlns:a16="http://schemas.microsoft.com/office/drawing/2014/main" val="3472965107"/>
                    </a:ext>
                  </a:extLst>
                </a:gridCol>
                <a:gridCol w="12344400">
                  <a:extLst>
                    <a:ext uri="{9D8B030D-6E8A-4147-A177-3AD203B41FA5}">
                      <a16:colId xmlns:a16="http://schemas.microsoft.com/office/drawing/2014/main" val="867234893"/>
                    </a:ext>
                  </a:extLst>
                </a:gridCol>
              </a:tblGrid>
              <a:tr h="1356607">
                <a:tc>
                  <a:txBody>
                    <a:bodyPr/>
                    <a:lstStyle/>
                    <a:p>
                      <a:pPr algn="ctr"/>
                      <a:r>
                        <a:rPr lang="en-US" sz="4400" b="1" dirty="0" err="1">
                          <a:effectLst/>
                          <a:latin typeface="Times New Roman" panose="02020603050405020304" pitchFamily="18" charset="0"/>
                          <a:cs typeface="Times New Roman" panose="02020603050405020304" pitchFamily="18" charset="0"/>
                        </a:rPr>
                        <a:t>Mở</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algn="just"/>
                      <a:r>
                        <a:rPr lang="vi-VN" sz="4400" dirty="0">
                          <a:solidFill>
                            <a:srgbClr val="000000"/>
                          </a:solidFill>
                          <a:latin typeface="Times New Roman" panose="02020603050405020304" pitchFamily="18" charset="0"/>
                        </a:rPr>
                        <a:t>Giới thiệu khái quát về đề tài và giá trị của bài thơ Khóc Dương Khuê.</a:t>
                      </a:r>
                      <a:endParaRPr lang="en-US" sz="4400" dirty="0">
                        <a:solidFill>
                          <a:srgbClr val="222222"/>
                        </a:solidFill>
                        <a:latin typeface="Times New Roman" panose="02020603050405020304" pitchFamily="18" charset="0"/>
                        <a:cs typeface="Times New Roman" panose="02020603050405020304" pitchFamily="18" charset="0"/>
                      </a:endParaRPr>
                    </a:p>
                  </a:txBody>
                  <a:tcPr marL="79403" marR="79403" marT="39701" marB="39701">
                    <a:solidFill>
                      <a:schemeClr val="bg1"/>
                    </a:solidFill>
                  </a:tcPr>
                </a:tc>
                <a:extLst>
                  <a:ext uri="{0D108BD9-81ED-4DB2-BD59-A6C34878D82A}">
                    <a16:rowId xmlns:a16="http://schemas.microsoft.com/office/drawing/2014/main" val="2657345881"/>
                  </a:ext>
                </a:extLst>
              </a:tr>
              <a:tr h="4756194">
                <a:tc>
                  <a:txBody>
                    <a:bodyPr/>
                    <a:lstStyle/>
                    <a:p>
                      <a:pPr algn="ctr"/>
                      <a:r>
                        <a:rPr lang="en-US" sz="4400" b="1">
                          <a:effectLst/>
                          <a:latin typeface="Times New Roman" panose="02020603050405020304" pitchFamily="18" charset="0"/>
                          <a:cs typeface="Times New Roman" panose="02020603050405020304" pitchFamily="18" charset="0"/>
                        </a:rPr>
                        <a:t>Thân bài</a:t>
                      </a:r>
                      <a:endParaRPr lang="en-US" sz="4400" b="1">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Nêu bối cảnh và sự kiện tạo ra nguồn cảm xúc cho tác giả viết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Chủ đề của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Phân tích các yếu tố hình thức và tác dụng của chúng trong việc biểu đạt nội dung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So sánh với một số bài thơ viết về cùng đề tài (nếu có) để làm rõ sự độc đáo của bài Khóc Dương Khuê.</a:t>
                      </a:r>
                    </a:p>
                  </a:txBody>
                  <a:tcPr marL="79403" marR="79403" marT="39701" marB="39701">
                    <a:solidFill>
                      <a:schemeClr val="bg1"/>
                    </a:solidFill>
                  </a:tcPr>
                </a:tc>
                <a:extLst>
                  <a:ext uri="{0D108BD9-81ED-4DB2-BD59-A6C34878D82A}">
                    <a16:rowId xmlns:a16="http://schemas.microsoft.com/office/drawing/2014/main" val="2349566477"/>
                  </a:ext>
                </a:extLst>
              </a:tr>
              <a:tr h="1973933">
                <a:tc>
                  <a:txBody>
                    <a:bodyPr/>
                    <a:lstStyle/>
                    <a:p>
                      <a:pPr algn="ctr"/>
                      <a:r>
                        <a:rPr lang="en-US" sz="4400" b="1" dirty="0" err="1">
                          <a:effectLst/>
                          <a:latin typeface="Times New Roman" panose="02020603050405020304" pitchFamily="18" charset="0"/>
                          <a:cs typeface="Times New Roman" panose="02020603050405020304" pitchFamily="18" charset="0"/>
                        </a:rPr>
                        <a:t>Kết</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algn="just"/>
                      <a:r>
                        <a:rPr lang="vi-VN" sz="4400" dirty="0">
                          <a:solidFill>
                            <a:srgbClr val="000000"/>
                          </a:solidFill>
                          <a:latin typeface="Times New Roman" panose="02020603050405020304" pitchFamily="18" charset="0"/>
                        </a:rPr>
                        <a:t>Khái quát giá trị bài thơ và nêu tác động của bài thơ này đối với cá nhân em.</a:t>
                      </a:r>
                      <a:endParaRPr lang="en-US" sz="4400" dirty="0">
                        <a:solidFill>
                          <a:srgbClr val="222222"/>
                        </a:solidFill>
                        <a:latin typeface="Times New Roman" panose="02020603050405020304" pitchFamily="18" charset="0"/>
                        <a:cs typeface="Times New Roman" panose="02020603050405020304" pitchFamily="18" charset="0"/>
                      </a:endParaRPr>
                    </a:p>
                  </a:txBody>
                  <a:tcPr marL="79403" marR="79403" marT="39701" marB="39701">
                    <a:solidFill>
                      <a:schemeClr val="bg1"/>
                    </a:solidFill>
                  </a:tcPr>
                </a:tc>
                <a:extLst>
                  <a:ext uri="{0D108BD9-81ED-4DB2-BD59-A6C34878D82A}">
                    <a16:rowId xmlns:a16="http://schemas.microsoft.com/office/drawing/2014/main" val="2277657740"/>
                  </a:ext>
                </a:extLst>
              </a:tr>
            </a:tbl>
          </a:graphicData>
        </a:graphic>
      </p:graphicFrame>
      <p:sp>
        <p:nvSpPr>
          <p:cNvPr id="9" name="Rectangle 8">
            <a:extLst>
              <a:ext uri="{FF2B5EF4-FFF2-40B4-BE49-F238E27FC236}">
                <a16:creationId xmlns:a16="http://schemas.microsoft.com/office/drawing/2014/main" id="{923DC2C2-81D3-2589-A348-3BEFF81D99C5}"/>
              </a:ext>
            </a:extLst>
          </p:cNvPr>
          <p:cNvSpPr/>
          <p:nvPr/>
        </p:nvSpPr>
        <p:spPr>
          <a:xfrm>
            <a:off x="457200" y="426206"/>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pSp>
        <p:nvGrpSpPr>
          <p:cNvPr id="3" name="Group 2">
            <a:extLst>
              <a:ext uri="{FF2B5EF4-FFF2-40B4-BE49-F238E27FC236}">
                <a16:creationId xmlns:a16="http://schemas.microsoft.com/office/drawing/2014/main" id="{355FA122-B154-05A5-D456-2A4E811E2B76}"/>
              </a:ext>
            </a:extLst>
          </p:cNvPr>
          <p:cNvGrpSpPr/>
          <p:nvPr/>
        </p:nvGrpSpPr>
        <p:grpSpPr>
          <a:xfrm>
            <a:off x="14630401" y="1857367"/>
            <a:ext cx="2706829" cy="968960"/>
            <a:chOff x="14630401" y="1857367"/>
            <a:chExt cx="2706829" cy="968960"/>
          </a:xfrm>
        </p:grpSpPr>
        <p:sp>
          <p:nvSpPr>
            <p:cNvPr id="10" name="Freeform 6">
              <a:extLst>
                <a:ext uri="{FF2B5EF4-FFF2-40B4-BE49-F238E27FC236}">
                  <a16:creationId xmlns:a16="http://schemas.microsoft.com/office/drawing/2014/main" id="{0705499C-A121-652B-BC35-7ECE6DEB92F5}"/>
                </a:ext>
              </a:extLst>
            </p:cNvPr>
            <p:cNvSpPr/>
            <p:nvPr/>
          </p:nvSpPr>
          <p:spPr>
            <a:xfrm>
              <a:off x="14630401" y="1922662"/>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2">
              <a:extLst>
                <a:ext uri="{FF2B5EF4-FFF2-40B4-BE49-F238E27FC236}">
                  <a16:creationId xmlns:a16="http://schemas.microsoft.com/office/drawing/2014/main" id="{108046EC-CF61-F105-A0F8-5F70522FFDCA}"/>
                </a:ext>
              </a:extLst>
            </p:cNvPr>
            <p:cNvSpPr/>
            <p:nvPr/>
          </p:nvSpPr>
          <p:spPr>
            <a:xfrm>
              <a:off x="16410707" y="1857367"/>
              <a:ext cx="926523" cy="92652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4" name="Group 3">
            <a:extLst>
              <a:ext uri="{FF2B5EF4-FFF2-40B4-BE49-F238E27FC236}">
                <a16:creationId xmlns:a16="http://schemas.microsoft.com/office/drawing/2014/main" id="{85CEABB6-6F04-A9F4-CC51-6865D914CF8B}"/>
              </a:ext>
            </a:extLst>
          </p:cNvPr>
          <p:cNvGrpSpPr/>
          <p:nvPr/>
        </p:nvGrpSpPr>
        <p:grpSpPr>
          <a:xfrm>
            <a:off x="14630401" y="3018121"/>
            <a:ext cx="2708380" cy="1071988"/>
            <a:chOff x="14630401" y="3018121"/>
            <a:chExt cx="2708380" cy="1071988"/>
          </a:xfrm>
        </p:grpSpPr>
        <p:sp>
          <p:nvSpPr>
            <p:cNvPr id="14" name="Freeform 6">
              <a:extLst>
                <a:ext uri="{FF2B5EF4-FFF2-40B4-BE49-F238E27FC236}">
                  <a16:creationId xmlns:a16="http://schemas.microsoft.com/office/drawing/2014/main" id="{711EDAD3-F2CB-76D3-CE59-308A16E742B6}"/>
                </a:ext>
              </a:extLst>
            </p:cNvPr>
            <p:cNvSpPr/>
            <p:nvPr/>
          </p:nvSpPr>
          <p:spPr>
            <a:xfrm>
              <a:off x="14630401" y="3186444"/>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3">
              <a:extLst>
                <a:ext uri="{FF2B5EF4-FFF2-40B4-BE49-F238E27FC236}">
                  <a16:creationId xmlns:a16="http://schemas.microsoft.com/office/drawing/2014/main" id="{03BC9470-3344-AFF7-34DA-35923926C821}"/>
                </a:ext>
              </a:extLst>
            </p:cNvPr>
            <p:cNvSpPr/>
            <p:nvPr/>
          </p:nvSpPr>
          <p:spPr>
            <a:xfrm>
              <a:off x="16414172" y="3018121"/>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5" name="Group 4">
            <a:extLst>
              <a:ext uri="{FF2B5EF4-FFF2-40B4-BE49-F238E27FC236}">
                <a16:creationId xmlns:a16="http://schemas.microsoft.com/office/drawing/2014/main" id="{A0A4E6DB-A592-518B-0BE5-07F78F48B237}"/>
              </a:ext>
            </a:extLst>
          </p:cNvPr>
          <p:cNvGrpSpPr/>
          <p:nvPr/>
        </p:nvGrpSpPr>
        <p:grpSpPr>
          <a:xfrm>
            <a:off x="14630401" y="4281723"/>
            <a:ext cx="2704916" cy="952766"/>
            <a:chOff x="14630401" y="4281723"/>
            <a:chExt cx="2704916" cy="952766"/>
          </a:xfrm>
        </p:grpSpPr>
        <p:sp>
          <p:nvSpPr>
            <p:cNvPr id="16" name="Freeform 6">
              <a:extLst>
                <a:ext uri="{FF2B5EF4-FFF2-40B4-BE49-F238E27FC236}">
                  <a16:creationId xmlns:a16="http://schemas.microsoft.com/office/drawing/2014/main" id="{A398FAE6-02C3-05E1-9697-56077C6A678B}"/>
                </a:ext>
              </a:extLst>
            </p:cNvPr>
            <p:cNvSpPr/>
            <p:nvPr/>
          </p:nvSpPr>
          <p:spPr>
            <a:xfrm>
              <a:off x="14630401" y="4330824"/>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4">
              <a:extLst>
                <a:ext uri="{FF2B5EF4-FFF2-40B4-BE49-F238E27FC236}">
                  <a16:creationId xmlns:a16="http://schemas.microsoft.com/office/drawing/2014/main" id="{9DB3F636-1238-EC6B-CF5E-5309C1D8545D}"/>
                </a:ext>
              </a:extLst>
            </p:cNvPr>
            <p:cNvSpPr/>
            <p:nvPr/>
          </p:nvSpPr>
          <p:spPr>
            <a:xfrm>
              <a:off x="16410708" y="4281723"/>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6" name="Group 5">
            <a:extLst>
              <a:ext uri="{FF2B5EF4-FFF2-40B4-BE49-F238E27FC236}">
                <a16:creationId xmlns:a16="http://schemas.microsoft.com/office/drawing/2014/main" id="{CE055984-1E1F-741F-B59A-554B164B390B}"/>
              </a:ext>
            </a:extLst>
          </p:cNvPr>
          <p:cNvGrpSpPr/>
          <p:nvPr/>
        </p:nvGrpSpPr>
        <p:grpSpPr>
          <a:xfrm>
            <a:off x="14630401" y="5545325"/>
            <a:ext cx="2704917" cy="953169"/>
            <a:chOff x="14630401" y="5545325"/>
            <a:chExt cx="2704917" cy="953169"/>
          </a:xfrm>
        </p:grpSpPr>
        <p:sp>
          <p:nvSpPr>
            <p:cNvPr id="18" name="Freeform 6">
              <a:extLst>
                <a:ext uri="{FF2B5EF4-FFF2-40B4-BE49-F238E27FC236}">
                  <a16:creationId xmlns:a16="http://schemas.microsoft.com/office/drawing/2014/main" id="{E874903A-8BA4-4D5F-F407-EFE3E9991A64}"/>
                </a:ext>
              </a:extLst>
            </p:cNvPr>
            <p:cNvSpPr/>
            <p:nvPr/>
          </p:nvSpPr>
          <p:spPr>
            <a:xfrm>
              <a:off x="14630401" y="5594829"/>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5">
              <a:extLst>
                <a:ext uri="{FF2B5EF4-FFF2-40B4-BE49-F238E27FC236}">
                  <a16:creationId xmlns:a16="http://schemas.microsoft.com/office/drawing/2014/main" id="{5489A836-FE3E-5D39-3315-265953D860E0}"/>
                </a:ext>
              </a:extLst>
            </p:cNvPr>
            <p:cNvSpPr/>
            <p:nvPr/>
          </p:nvSpPr>
          <p:spPr>
            <a:xfrm>
              <a:off x="16410709" y="5545325"/>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7" name="Group 6">
            <a:extLst>
              <a:ext uri="{FF2B5EF4-FFF2-40B4-BE49-F238E27FC236}">
                <a16:creationId xmlns:a16="http://schemas.microsoft.com/office/drawing/2014/main" id="{08655524-AAA7-BD98-961A-94BF3F21C3A5}"/>
              </a:ext>
            </a:extLst>
          </p:cNvPr>
          <p:cNvGrpSpPr/>
          <p:nvPr/>
        </p:nvGrpSpPr>
        <p:grpSpPr>
          <a:xfrm>
            <a:off x="14630401" y="6880863"/>
            <a:ext cx="2704917" cy="942175"/>
            <a:chOff x="14630401" y="6880863"/>
            <a:chExt cx="2704917" cy="942175"/>
          </a:xfrm>
        </p:grpSpPr>
        <p:sp>
          <p:nvSpPr>
            <p:cNvPr id="20" name="Freeform 6">
              <a:extLst>
                <a:ext uri="{FF2B5EF4-FFF2-40B4-BE49-F238E27FC236}">
                  <a16:creationId xmlns:a16="http://schemas.microsoft.com/office/drawing/2014/main" id="{F6E30498-3985-3AE7-6E3E-208763AD7AC8}"/>
                </a:ext>
              </a:extLst>
            </p:cNvPr>
            <p:cNvSpPr/>
            <p:nvPr/>
          </p:nvSpPr>
          <p:spPr>
            <a:xfrm>
              <a:off x="14630401" y="6919373"/>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6">
              <a:extLst>
                <a:ext uri="{FF2B5EF4-FFF2-40B4-BE49-F238E27FC236}">
                  <a16:creationId xmlns:a16="http://schemas.microsoft.com/office/drawing/2014/main" id="{AD8377CA-8EAA-47C3-9E8E-159FED1FCF3C}"/>
                </a:ext>
              </a:extLst>
            </p:cNvPr>
            <p:cNvSpPr/>
            <p:nvPr/>
          </p:nvSpPr>
          <p:spPr>
            <a:xfrm>
              <a:off x="16410709" y="6880863"/>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8" name="Group 7">
            <a:extLst>
              <a:ext uri="{FF2B5EF4-FFF2-40B4-BE49-F238E27FC236}">
                <a16:creationId xmlns:a16="http://schemas.microsoft.com/office/drawing/2014/main" id="{F0CB9252-D8E0-7C54-1652-4036894D5F98}"/>
              </a:ext>
            </a:extLst>
          </p:cNvPr>
          <p:cNvGrpSpPr/>
          <p:nvPr/>
        </p:nvGrpSpPr>
        <p:grpSpPr>
          <a:xfrm>
            <a:off x="14630401" y="8216208"/>
            <a:ext cx="2704918" cy="931374"/>
            <a:chOff x="14630401" y="8216208"/>
            <a:chExt cx="2704918" cy="931374"/>
          </a:xfrm>
        </p:grpSpPr>
        <p:sp>
          <p:nvSpPr>
            <p:cNvPr id="22" name="Freeform 6">
              <a:extLst>
                <a:ext uri="{FF2B5EF4-FFF2-40B4-BE49-F238E27FC236}">
                  <a16:creationId xmlns:a16="http://schemas.microsoft.com/office/drawing/2014/main" id="{9D22E1C8-8851-D65E-0A22-76F058B31CC6}"/>
                </a:ext>
              </a:extLst>
            </p:cNvPr>
            <p:cNvSpPr/>
            <p:nvPr/>
          </p:nvSpPr>
          <p:spPr>
            <a:xfrm>
              <a:off x="14630401" y="8243917"/>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7">
              <a:extLst>
                <a:ext uri="{FF2B5EF4-FFF2-40B4-BE49-F238E27FC236}">
                  <a16:creationId xmlns:a16="http://schemas.microsoft.com/office/drawing/2014/main" id="{6F55F935-AEC5-EC03-A010-10454B31D6CA}"/>
                </a:ext>
              </a:extLst>
            </p:cNvPr>
            <p:cNvSpPr/>
            <p:nvPr/>
          </p:nvSpPr>
          <p:spPr>
            <a:xfrm>
              <a:off x="16410710" y="8216208"/>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Tree>
    <p:extLst>
      <p:ext uri="{BB962C8B-B14F-4D97-AF65-F5344CB8AC3E}">
        <p14:creationId xmlns:p14="http://schemas.microsoft.com/office/powerpoint/2010/main" val="194048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38E3D83-2873-6A86-169A-29661B35B3D6}"/>
              </a:ext>
            </a:extLst>
          </p:cNvPr>
          <p:cNvGrpSpPr/>
          <p:nvPr/>
        </p:nvGrpSpPr>
        <p:grpSpPr>
          <a:xfrm>
            <a:off x="-55417" y="3095415"/>
            <a:ext cx="18343418" cy="3810000"/>
            <a:chOff x="0" y="0"/>
            <a:chExt cx="3792762" cy="3261740"/>
          </a:xfrm>
        </p:grpSpPr>
        <p:sp>
          <p:nvSpPr>
            <p:cNvPr id="8" name="Freeform 3">
              <a:extLst>
                <a:ext uri="{FF2B5EF4-FFF2-40B4-BE49-F238E27FC236}">
                  <a16:creationId xmlns:a16="http://schemas.microsoft.com/office/drawing/2014/main" id="{AB92E46D-E35E-FA03-1896-2AEA18221A1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id="{E1A2EF31-3940-6246-FD4C-F896390FCAD0}"/>
              </a:ext>
            </a:extLst>
          </p:cNvPr>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a16="http://schemas.microsoft.com/office/drawing/2014/main" id="{ED749995-7DD7-5390-B0C9-4ECB103767A6}"/>
              </a:ext>
            </a:extLst>
          </p:cNvPr>
          <p:cNvSpPr/>
          <p:nvPr/>
        </p:nvSpPr>
        <p:spPr>
          <a:xfrm>
            <a:off x="1371600" y="3619500"/>
            <a:ext cx="16154400" cy="2123658"/>
          </a:xfrm>
          <a:prstGeom prst="rect">
            <a:avLst/>
          </a:prstGeom>
        </p:spPr>
        <p:txBody>
          <a:bodyPr wrap="square">
            <a:spAutoFit/>
          </a:bodyPr>
          <a:lstStyle/>
          <a:p>
            <a:pPr lvl="0" algn="just">
              <a:defRPr/>
            </a:pPr>
            <a:r>
              <a:rPr lang="vi-VN" sz="4400" dirty="0">
                <a:solidFill>
                  <a:srgbClr val="000000"/>
                </a:solidFill>
                <a:latin typeface="Times New Roman" panose="02020603050405020304" pitchFamily="18" charset="0"/>
              </a:rPr>
              <a:t>Dựa vào dàn ý đã làm để viết bài nghị luận phân tích bài thơ </a:t>
            </a:r>
            <a:r>
              <a:rPr lang="vi-VN" sz="4400" i="1" dirty="0">
                <a:solidFill>
                  <a:srgbClr val="000000"/>
                </a:solidFill>
                <a:latin typeface="Times New Roman" panose="02020603050405020304" pitchFamily="18" charset="0"/>
              </a:rPr>
              <a:t>Khóc Dương Khuê</a:t>
            </a:r>
            <a:r>
              <a:rPr lang="vi-VN" sz="4400" dirty="0">
                <a:solidFill>
                  <a:srgbClr val="000000"/>
                </a:solidFill>
                <a:latin typeface="Times New Roman" panose="02020603050405020304" pitchFamily="18" charset="0"/>
              </a:rPr>
              <a:t>. Trong khi viết, chú ý vận dụng cách so sánh trong phân tích thơ.</a:t>
            </a:r>
          </a:p>
        </p:txBody>
      </p:sp>
      <p:sp>
        <p:nvSpPr>
          <p:cNvPr id="6" name="Rectangle 5">
            <a:extLst>
              <a:ext uri="{FF2B5EF4-FFF2-40B4-BE49-F238E27FC236}">
                <a16:creationId xmlns:a16="http://schemas.microsoft.com/office/drawing/2014/main" id="{755D8DCF-DF09-07C0-546F-D1216529937D}"/>
              </a:ext>
            </a:extLst>
          </p:cNvPr>
          <p:cNvSpPr/>
          <p:nvPr/>
        </p:nvSpPr>
        <p:spPr>
          <a:xfrm>
            <a:off x="1295400" y="2072522"/>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rPr>
              <a:t>c. Viết</a:t>
            </a:r>
            <a:endParaRPr lang="vi-VN" sz="4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896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1936B4-0DEB-05F5-2FB3-59809B1C425F}"/>
              </a:ext>
            </a:extLst>
          </p:cNvPr>
          <p:cNvSpPr txBox="1"/>
          <p:nvPr/>
        </p:nvSpPr>
        <p:spPr>
          <a:xfrm>
            <a:off x="1905000" y="3429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D2CDFFB3-B391-BCBE-561A-8D61D5510806}"/>
              </a:ext>
            </a:extLst>
          </p:cNvPr>
          <p:cNvGraphicFramePr>
            <a:graphicFrameLocks noGrp="1"/>
          </p:cNvGraphicFramePr>
          <p:nvPr>
            <p:extLst>
              <p:ext uri="{D42A27DB-BD31-4B8C-83A1-F6EECF244321}">
                <p14:modId xmlns:p14="http://schemas.microsoft.com/office/powerpoint/2010/main" val="3126418548"/>
              </p:ext>
            </p:extLst>
          </p:nvPr>
        </p:nvGraphicFramePr>
        <p:xfrm>
          <a:off x="152400" y="1234960"/>
          <a:ext cx="17678400" cy="8937905"/>
        </p:xfrm>
        <a:graphic>
          <a:graphicData uri="http://schemas.openxmlformats.org/drawingml/2006/table">
            <a:tbl>
              <a:tblPr>
                <a:tableStyleId>{5940675A-B579-460E-94D1-54222C63F5DA}</a:tableStyleId>
              </a:tblPr>
              <a:tblGrid>
                <a:gridCol w="1713325">
                  <a:extLst>
                    <a:ext uri="{9D8B030D-6E8A-4147-A177-3AD203B41FA5}">
                      <a16:colId xmlns:a16="http://schemas.microsoft.com/office/drawing/2014/main" val="2654333046"/>
                    </a:ext>
                  </a:extLst>
                </a:gridCol>
                <a:gridCol w="13395087">
                  <a:extLst>
                    <a:ext uri="{9D8B030D-6E8A-4147-A177-3AD203B41FA5}">
                      <a16:colId xmlns:a16="http://schemas.microsoft.com/office/drawing/2014/main" val="1717692926"/>
                    </a:ext>
                  </a:extLst>
                </a:gridCol>
                <a:gridCol w="856663">
                  <a:extLst>
                    <a:ext uri="{9D8B030D-6E8A-4147-A177-3AD203B41FA5}">
                      <a16:colId xmlns:a16="http://schemas.microsoft.com/office/drawing/2014/main" val="1157573505"/>
                    </a:ext>
                  </a:extLst>
                </a:gridCol>
                <a:gridCol w="778784">
                  <a:extLst>
                    <a:ext uri="{9D8B030D-6E8A-4147-A177-3AD203B41FA5}">
                      <a16:colId xmlns:a16="http://schemas.microsoft.com/office/drawing/2014/main" val="292076627"/>
                    </a:ext>
                  </a:extLst>
                </a:gridCol>
                <a:gridCol w="934541">
                  <a:extLst>
                    <a:ext uri="{9D8B030D-6E8A-4147-A177-3AD203B41FA5}">
                      <a16:colId xmlns:a16="http://schemas.microsoft.com/office/drawing/2014/main" val="889162966"/>
                    </a:ext>
                  </a:extLst>
                </a:gridCol>
              </a:tblGrid>
              <a:tr h="1012940">
                <a:tc>
                  <a:txBody>
                    <a:bodyPr/>
                    <a:lstStyle/>
                    <a:p>
                      <a:pPr algn="ct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Phương diện kiểm tra</a:t>
                      </a: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hỏi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kiểm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tra</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Chưa</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Góp</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ý</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extLst>
                  <a:ext uri="{0D108BD9-81ED-4DB2-BD59-A6C34878D82A}">
                    <a16:rowId xmlns:a16="http://schemas.microsoft.com/office/drawing/2014/main" val="1889409100"/>
                  </a:ext>
                </a:extLst>
              </a:tr>
              <a:tr h="5793151">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dung</a:t>
                      </a:r>
                    </a:p>
                  </a:txBody>
                  <a:tcPr marL="34030" marR="34030" marT="17015" marB="17015" anchor="ctr">
                    <a:solidFill>
                      <a:schemeClr val="bg2"/>
                    </a:solidFill>
                  </a:tcPr>
                </a:tc>
                <a:tc>
                  <a:txBody>
                    <a:bodyPr/>
                    <a:lstStyle/>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Mở bài:</a:t>
                      </a:r>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Đã giới thiệu khái quát nội dung văn bản chưa? (Ở bài viết này là giới thiệu khái quát về bài thơ Khóc Dương Khuê)</a:t>
                      </a:r>
                    </a:p>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Thân bài:</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nội dung cụ thể làm rõ cho luận đề đã nêu ở mở bài không? (Ở bài viết này luận đề cần làm rõ là tình cảm sâu nặng của tác giả đối với người bạn của mình qua bài thơ Khóc Dương Khuê)</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So với dàn ý, bài viết còn thiếu ý nào? Các ý có được sắp xếp phù hợp không? Ý nào trong bài trùng lặp nhau?</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lí lẽ và bằng chứng tiêu biểu, thuyết phục không?</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Đã kết hợp được các phương thức biểu đạt và các thao tác khác trong khi viết hay chưa? (Ở bài viết này là kết hợp phân tích với giải thích, chứng minh, so sánh, biểu cảm... trong khi nghị luận.)</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những suy nghĩ và cảm xúc riêng không?</a:t>
                      </a:r>
                    </a:p>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Kết bài:</a:t>
                      </a:r>
                      <a:r>
                        <a:rPr lang="en-US" sz="2600" b="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Đã khái quát, tổng hợp vấn đề được trình bày chưa? (Ở bài viết này là những suy nghĩ và cảm xúc của bản thân về nội dung và nghệ thuật của bài thơ Khóc Dương Khuê.)</a:t>
                      </a: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609027814"/>
                  </a:ext>
                </a:extLst>
              </a:tr>
              <a:tr h="860375">
                <a:tc>
                  <a:txBody>
                    <a:bodyPr/>
                    <a:lstStyle/>
                    <a:p>
                      <a:pPr algn="ct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đã có đủ ba phần chưa? Độ dài của các phần có cân đối không?</a:t>
                      </a:r>
                    </a:p>
                    <a:p>
                      <a:pPr algn="just"/>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còn mắc những lỗi gì về trình bày, trích dẫn, dùng từ, đặt câu, chính tả...?</a:t>
                      </a: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3647911034"/>
                  </a:ext>
                </a:extLst>
              </a:tr>
              <a:tr h="1271439">
                <a:tc>
                  <a:txBody>
                    <a:bodyPr/>
                    <a:lstStyle/>
                    <a:p>
                      <a:pPr algn="ct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giá</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chung</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đáp</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ứng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cầu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ở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mức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Em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thấy</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thuận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lợi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hoặc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khó</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khăn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hiện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hành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sao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là</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gì</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3665809064"/>
                  </a:ext>
                </a:extLst>
              </a:tr>
            </a:tbl>
          </a:graphicData>
        </a:graphic>
      </p:graphicFrame>
      <p:pic>
        <p:nvPicPr>
          <p:cNvPr id="5" name="Picture 4">
            <a:extLst>
              <a:ext uri="{FF2B5EF4-FFF2-40B4-BE49-F238E27FC236}">
                <a16:creationId xmlns:a16="http://schemas.microsoft.com/office/drawing/2014/main" id="{923D6927-9377-BB3D-5870-DF0B24417036}"/>
              </a:ext>
            </a:extLst>
          </p:cNvPr>
          <p:cNvPicPr>
            <a:picLocks noChangeAspect="1"/>
          </p:cNvPicPr>
          <p:nvPr/>
        </p:nvPicPr>
        <p:blipFill>
          <a:blip r:embed="rId3"/>
          <a:stretch>
            <a:fillRect/>
          </a:stretch>
        </p:blipFill>
        <p:spPr>
          <a:xfrm>
            <a:off x="15392400" y="5471263"/>
            <a:ext cx="3229691" cy="4610100"/>
          </a:xfrm>
          <a:prstGeom prst="rect">
            <a:avLst/>
          </a:prstGeom>
        </p:spPr>
      </p:pic>
    </p:spTree>
    <p:extLst>
      <p:ext uri="{BB962C8B-B14F-4D97-AF65-F5344CB8AC3E}">
        <p14:creationId xmlns:p14="http://schemas.microsoft.com/office/powerpoint/2010/main" val="32464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0638AE-6B59-8A97-CD9C-DDA7C852B53F}"/>
              </a:ext>
            </a:extLst>
          </p:cNvPr>
          <p:cNvGrpSpPr/>
          <p:nvPr/>
        </p:nvGrpSpPr>
        <p:grpSpPr>
          <a:xfrm>
            <a:off x="8686800" y="3009900"/>
            <a:ext cx="9144000" cy="6846332"/>
            <a:chOff x="0" y="0"/>
            <a:chExt cx="3792762" cy="3261740"/>
          </a:xfrm>
        </p:grpSpPr>
        <p:sp>
          <p:nvSpPr>
            <p:cNvPr id="9" name="Freeform 3">
              <a:extLst>
                <a:ext uri="{FF2B5EF4-FFF2-40B4-BE49-F238E27FC236}">
                  <a16:creationId xmlns:a16="http://schemas.microsoft.com/office/drawing/2014/main" id="{FBFF422D-EE96-521B-DBE2-DC9040508ABF}"/>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grpSp>
        <p:nvGrpSpPr>
          <p:cNvPr id="4" name="Group 3">
            <a:extLst>
              <a:ext uri="{FF2B5EF4-FFF2-40B4-BE49-F238E27FC236}">
                <a16:creationId xmlns:a16="http://schemas.microsoft.com/office/drawing/2014/main" id="{D23AA787-E973-5E85-33E2-9D40681B10C9}"/>
              </a:ext>
            </a:extLst>
          </p:cNvPr>
          <p:cNvGrpSpPr/>
          <p:nvPr/>
        </p:nvGrpSpPr>
        <p:grpSpPr>
          <a:xfrm>
            <a:off x="228601" y="3009900"/>
            <a:ext cx="8001000" cy="6846332"/>
            <a:chOff x="0" y="0"/>
            <a:chExt cx="3792762" cy="3261740"/>
          </a:xfrm>
        </p:grpSpPr>
        <p:sp>
          <p:nvSpPr>
            <p:cNvPr id="5" name="Freeform 3">
              <a:extLst>
                <a:ext uri="{FF2B5EF4-FFF2-40B4-BE49-F238E27FC236}">
                  <a16:creationId xmlns:a16="http://schemas.microsoft.com/office/drawing/2014/main" id="{58B34682-C1ED-A159-AABC-38B6CAB6D5D1}"/>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a16="http://schemas.microsoft.com/office/drawing/2014/main" id="{D4EC56C9-C051-4D7C-BA14-1EDE23B7B7A3}"/>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so </a:t>
            </a:r>
            <a:r>
              <a:rPr lang="en-US" sz="4800" b="1" dirty="0" err="1">
                <a:solidFill>
                  <a:srgbClr val="121212"/>
                </a:solidFill>
                <a:latin typeface="Times New Roman" panose="02020603050405020304" pitchFamily="18" charset="0"/>
                <a:cs typeface="Times New Roman" panose="02020603050405020304" pitchFamily="18" charset="0"/>
              </a:rPr>
              <a:t>sánh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trong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thơ</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846DB9F-CB15-55F1-2A38-CC933D806C4B}"/>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Cách thức</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784EBED-3C74-A6DE-39C7-0DD7B2016AFE}"/>
              </a:ext>
            </a:extLst>
          </p:cNvPr>
          <p:cNvSpPr/>
          <p:nvPr/>
        </p:nvSpPr>
        <p:spPr>
          <a:xfrm>
            <a:off x="1143000" y="3410009"/>
            <a:ext cx="6553200" cy="3477875"/>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niệm</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So sánh là chỉ ra sự giống nhau, khác nhau của hai hay nhiều tác phẩm, làm nổi bật sự độc đáo, sáng tạo của nhà thơ.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57699FC-9BFE-9686-8E96-187B4BA8A9DC}"/>
              </a:ext>
            </a:extLst>
          </p:cNvPr>
          <p:cNvSpPr/>
          <p:nvPr/>
        </p:nvSpPr>
        <p:spPr>
          <a:xfrm>
            <a:off x="8686800" y="3339911"/>
            <a:ext cx="883920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tố</a:t>
            </a:r>
            <a:r>
              <a:rPr lang="en-US" sz="4400" b="1" dirty="0">
                <a:solidFill>
                  <a:srgbClr val="000000"/>
                </a:solidFill>
                <a:latin typeface="Times New Roman" panose="02020603050405020304" pitchFamily="18" charset="0"/>
                <a:cs typeface="Times New Roman" panose="02020603050405020304" pitchFamily="18" charset="0"/>
              </a:rPr>
              <a:t> so </a:t>
            </a:r>
            <a:r>
              <a:rPr lang="en-US" sz="4400" b="1" dirty="0" err="1">
                <a:solidFill>
                  <a:srgbClr val="000000"/>
                </a:solidFill>
                <a:latin typeface="Times New Roman" panose="02020603050405020304" pitchFamily="18" charset="0"/>
                <a:cs typeface="Times New Roman" panose="02020603050405020304" pitchFamily="18" charset="0"/>
              </a:rPr>
              <a:t>sánh</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N</a:t>
            </a:r>
            <a:r>
              <a:rPr lang="vi-VN" sz="4400" dirty="0">
                <a:solidFill>
                  <a:srgbClr val="000000"/>
                </a:solidFill>
                <a:latin typeface="Times New Roman" panose="02020603050405020304" pitchFamily="18" charset="0"/>
                <a:cs typeface="Times New Roman" panose="02020603050405020304" pitchFamily="18" charset="0"/>
              </a:rPr>
              <a:t>ội dung (đề tài, chủ đề, cảm hứng, tư tưởng...)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H</a:t>
            </a:r>
            <a:r>
              <a:rPr lang="vi-VN" sz="4400" dirty="0">
                <a:solidFill>
                  <a:srgbClr val="000000"/>
                </a:solidFill>
                <a:latin typeface="Times New Roman" panose="02020603050405020304" pitchFamily="18" charset="0"/>
                <a:cs typeface="Times New Roman" panose="02020603050405020304" pitchFamily="18" charset="0"/>
              </a:rPr>
              <a:t>ình thức tác phẩm (nhan đề, bố cục, chi tiết, vần, nhịp, hình ảnh, các thủ pháp nghệ thuật ngôn ngữ...)</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t>
            </a:r>
            <a:r>
              <a:rPr lang="vi-VN" sz="4400" dirty="0">
                <a:solidFill>
                  <a:srgbClr val="000000"/>
                </a:solidFill>
                <a:latin typeface="Times New Roman" panose="02020603050405020304" pitchFamily="18" charset="0"/>
                <a:cs typeface="Times New Roman" panose="02020603050405020304" pitchFamily="18" charset="0"/>
              </a:rPr>
              <a:t>ó thể so sánh tác phẩm của hai tác giả nhưng cũng có thể so sánh hai tác phẩm của cùng một tác giả.</a:t>
            </a:r>
          </a:p>
        </p:txBody>
      </p:sp>
      <p:sp>
        <p:nvSpPr>
          <p:cNvPr id="10" name="Freeform 2">
            <a:extLst>
              <a:ext uri="{FF2B5EF4-FFF2-40B4-BE49-F238E27FC236}">
                <a16:creationId xmlns:a16="http://schemas.microsoft.com/office/drawing/2014/main" id="{D55FB379-ADA8-16E5-1980-A1AA82DB00A4}"/>
              </a:ext>
            </a:extLst>
          </p:cNvPr>
          <p:cNvSpPr/>
          <p:nvPr/>
        </p:nvSpPr>
        <p:spPr>
          <a:xfrm>
            <a:off x="-533400" y="7658100"/>
            <a:ext cx="3014874" cy="2962114"/>
          </a:xfrm>
          <a:custGeom>
            <a:avLst/>
            <a:gdLst/>
            <a:ahLst/>
            <a:cxnLst/>
            <a:rect l="l" t="t" r="r" b="b"/>
            <a:pathLst>
              <a:path w="4985078" h="4897839">
                <a:moveTo>
                  <a:pt x="0" y="0"/>
                </a:moveTo>
                <a:lnTo>
                  <a:pt x="4985078" y="0"/>
                </a:lnTo>
                <a:lnTo>
                  <a:pt x="4985078" y="4897839"/>
                </a:lnTo>
                <a:lnTo>
                  <a:pt x="0" y="4897839"/>
                </a:lnTo>
                <a:lnTo>
                  <a:pt x="0" y="0"/>
                </a:lnTo>
                <a:close/>
              </a:path>
            </a:pathLst>
          </a:custGeom>
          <a:blipFill>
            <a:blip r:embed="rId3"/>
            <a:stretch>
              <a:fillRect/>
            </a:stretch>
          </a:blipFill>
        </p:spPr>
      </p:sp>
    </p:spTree>
    <p:extLst>
      <p:ext uri="{BB962C8B-B14F-4D97-AF65-F5344CB8AC3E}">
        <p14:creationId xmlns:p14="http://schemas.microsoft.com/office/powerpoint/2010/main" val="26412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F82FE935-7B7C-FD66-4E18-0AEBAFB79FB1}"/>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2FCCF9FC-EC80-B46B-38AC-6D0A296CD78F}"/>
              </a:ext>
            </a:extLst>
          </p:cNvPr>
          <p:cNvSpPr/>
          <p:nvPr/>
        </p:nvSpPr>
        <p:spPr>
          <a:xfrm>
            <a:off x="762000" y="1729742"/>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174CF89-5B81-D123-D180-BABC0B66DC6B}"/>
              </a:ext>
            </a:extLst>
          </p:cNvPr>
          <p:cNvSpPr/>
          <p:nvPr/>
        </p:nvSpPr>
        <p:spPr>
          <a:xfrm>
            <a:off x="990600" y="5579751"/>
            <a:ext cx="5715000" cy="769441"/>
          </a:xfrm>
          <a:prstGeom prst="rect">
            <a:avLst/>
          </a:prstGeom>
          <a:solidFill>
            <a:schemeClr val="bg1"/>
          </a:solidFill>
        </p:spPr>
        <p:txBody>
          <a:bodyPr wrap="square">
            <a:spAutoFit/>
          </a:bodyPr>
          <a:lstStyle/>
          <a:p>
            <a:pPr algn="ctr"/>
            <a:r>
              <a:rPr lang="vi-VN" sz="4400" i="1" dirty="0">
                <a:solidFill>
                  <a:srgbClr val="000000"/>
                </a:solidFill>
                <a:latin typeface="Times New Roman" panose="02020603050405020304" pitchFamily="18" charset="0"/>
              </a:rPr>
              <a:t>Sông núi nước Nam </a:t>
            </a:r>
            <a:endParaRPr lang="en-US" sz="4400" i="1" dirty="0"/>
          </a:p>
        </p:txBody>
      </p:sp>
      <p:sp>
        <p:nvSpPr>
          <p:cNvPr id="5" name="Rectangle 4">
            <a:extLst>
              <a:ext uri="{FF2B5EF4-FFF2-40B4-BE49-F238E27FC236}">
                <a16:creationId xmlns:a16="http://schemas.microsoft.com/office/drawing/2014/main" id="{A3DAE09F-C639-0FD0-BDB4-C6EB672B48E3}"/>
              </a:ext>
            </a:extLst>
          </p:cNvPr>
          <p:cNvSpPr/>
          <p:nvPr/>
        </p:nvSpPr>
        <p:spPr>
          <a:xfrm>
            <a:off x="990600" y="6585739"/>
            <a:ext cx="5715000" cy="1446550"/>
          </a:xfrm>
          <a:prstGeom prst="rect">
            <a:avLst/>
          </a:prstGeom>
        </p:spPr>
        <p:txBody>
          <a:bodyPr wrap="square">
            <a:spAutoFit/>
          </a:bodyPr>
          <a:lstStyle/>
          <a:p>
            <a:pPr algn="ct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tinh thần yêu nước, ý thức độc lập dân tộc</a:t>
            </a: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 </a:t>
            </a:r>
            <a:endParaRPr lang="en-US" sz="4400" dirty="0"/>
          </a:p>
        </p:txBody>
      </p:sp>
      <p:sp>
        <p:nvSpPr>
          <p:cNvPr id="6" name="Rectangle 5">
            <a:extLst>
              <a:ext uri="{FF2B5EF4-FFF2-40B4-BE49-F238E27FC236}">
                <a16:creationId xmlns:a16="http://schemas.microsoft.com/office/drawing/2014/main" id="{8C530D99-45A1-1C8D-FC2F-8870EBBB304F}"/>
              </a:ext>
            </a:extLst>
          </p:cNvPr>
          <p:cNvSpPr/>
          <p:nvPr/>
        </p:nvSpPr>
        <p:spPr>
          <a:xfrm>
            <a:off x="8479971" y="557975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Hịch tướng sĩ (Trần Quốc Tuấn)</a:t>
            </a:r>
            <a:endParaRPr lang="en-US" sz="4400" dirty="0"/>
          </a:p>
        </p:txBody>
      </p:sp>
      <p:sp>
        <p:nvSpPr>
          <p:cNvPr id="7" name="Rectangle 6">
            <a:extLst>
              <a:ext uri="{FF2B5EF4-FFF2-40B4-BE49-F238E27FC236}">
                <a16:creationId xmlns:a16="http://schemas.microsoft.com/office/drawing/2014/main" id="{40276981-E926-CC1C-6BF8-C23CA0D368FA}"/>
              </a:ext>
            </a:extLst>
          </p:cNvPr>
          <p:cNvSpPr/>
          <p:nvPr/>
        </p:nvSpPr>
        <p:spPr>
          <a:xfrm>
            <a:off x="8479971" y="6680901"/>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Phò giá về kinh (Trần Quang Khải)</a:t>
            </a:r>
            <a:endParaRPr lang="en-US" sz="4400" dirty="0"/>
          </a:p>
        </p:txBody>
      </p:sp>
      <p:sp>
        <p:nvSpPr>
          <p:cNvPr id="8" name="Rectangle 7">
            <a:extLst>
              <a:ext uri="{FF2B5EF4-FFF2-40B4-BE49-F238E27FC236}">
                <a16:creationId xmlns:a16="http://schemas.microsoft.com/office/drawing/2014/main" id="{F0A4CA74-6589-A793-8C3B-5A006304879E}"/>
              </a:ext>
            </a:extLst>
          </p:cNvPr>
          <p:cNvSpPr/>
          <p:nvPr/>
        </p:nvSpPr>
        <p:spPr>
          <a:xfrm>
            <a:off x="8479971" y="773728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Tỏ lòng (Phạm Ngũ Lão)</a:t>
            </a:r>
            <a:endParaRPr lang="en-US" sz="4400" dirty="0"/>
          </a:p>
        </p:txBody>
      </p:sp>
      <p:sp>
        <p:nvSpPr>
          <p:cNvPr id="9" name="Rectangle 8">
            <a:extLst>
              <a:ext uri="{FF2B5EF4-FFF2-40B4-BE49-F238E27FC236}">
                <a16:creationId xmlns:a16="http://schemas.microsoft.com/office/drawing/2014/main" id="{EA9CAD0F-91CA-3664-D408-4CC66740E445}"/>
              </a:ext>
            </a:extLst>
          </p:cNvPr>
          <p:cNvSpPr/>
          <p:nvPr/>
        </p:nvSpPr>
        <p:spPr>
          <a:xfrm>
            <a:off x="8501742" y="8793659"/>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Đại cáo bình Ngô (Nguyễn Trãi)</a:t>
            </a:r>
            <a:endParaRPr lang="en-US" sz="4400" dirty="0"/>
          </a:p>
        </p:txBody>
      </p:sp>
      <p:cxnSp>
        <p:nvCxnSpPr>
          <p:cNvPr id="10" name="Straight Arrow Connector 9">
            <a:extLst>
              <a:ext uri="{FF2B5EF4-FFF2-40B4-BE49-F238E27FC236}">
                <a16:creationId xmlns:a16="http://schemas.microsoft.com/office/drawing/2014/main" id="{1C6E688F-5E17-2679-D3D5-33FDA09131C5}"/>
              </a:ext>
            </a:extLst>
          </p:cNvPr>
          <p:cNvCxnSpPr>
            <a:cxnSpLocks/>
          </p:cNvCxnSpPr>
          <p:nvPr/>
        </p:nvCxnSpPr>
        <p:spPr>
          <a:xfrm flipV="1">
            <a:off x="7397338" y="5964471"/>
            <a:ext cx="177437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91567E-C533-BD4F-5A8F-09DDCDBFBEDE}"/>
              </a:ext>
            </a:extLst>
          </p:cNvPr>
          <p:cNvCxnSpPr>
            <a:stCxn id="4" idx="3"/>
            <a:endCxn id="7" idx="1"/>
          </p:cNvCxnSpPr>
          <p:nvPr/>
        </p:nvCxnSpPr>
        <p:spPr>
          <a:xfrm>
            <a:off x="6705600" y="5964472"/>
            <a:ext cx="1774371" cy="1101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ED211F-001A-3A8D-5DDD-C66B442BA57C}"/>
              </a:ext>
            </a:extLst>
          </p:cNvPr>
          <p:cNvCxnSpPr>
            <a:stCxn id="4" idx="3"/>
            <a:endCxn id="8" idx="1"/>
          </p:cNvCxnSpPr>
          <p:nvPr/>
        </p:nvCxnSpPr>
        <p:spPr>
          <a:xfrm>
            <a:off x="6705600" y="5964472"/>
            <a:ext cx="1774371" cy="2157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1C43B4-6BEB-29FB-200E-43C9ED0579A4}"/>
              </a:ext>
            </a:extLst>
          </p:cNvPr>
          <p:cNvCxnSpPr>
            <a:stCxn id="4" idx="3"/>
          </p:cNvCxnSpPr>
          <p:nvPr/>
        </p:nvCxnSpPr>
        <p:spPr>
          <a:xfrm>
            <a:off x="6705600" y="5964472"/>
            <a:ext cx="1774371" cy="3335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4139E74-389E-8967-0ABE-B12338892647}"/>
              </a:ext>
            </a:extLst>
          </p:cNvPr>
          <p:cNvGrpSpPr/>
          <p:nvPr/>
        </p:nvGrpSpPr>
        <p:grpSpPr>
          <a:xfrm>
            <a:off x="555171" y="2516488"/>
            <a:ext cx="17177658" cy="2230473"/>
            <a:chOff x="555171" y="2516488"/>
            <a:chExt cx="17177658" cy="2230473"/>
          </a:xfrm>
        </p:grpSpPr>
        <p:grpSp>
          <p:nvGrpSpPr>
            <p:cNvPr id="16" name="Group 15">
              <a:extLst>
                <a:ext uri="{FF2B5EF4-FFF2-40B4-BE49-F238E27FC236}">
                  <a16:creationId xmlns:a16="http://schemas.microsoft.com/office/drawing/2014/main" id="{0460F771-2941-11C1-7856-6BF46078A54A}"/>
                </a:ext>
              </a:extLst>
            </p:cNvPr>
            <p:cNvGrpSpPr/>
            <p:nvPr/>
          </p:nvGrpSpPr>
          <p:grpSpPr>
            <a:xfrm>
              <a:off x="555171" y="2516488"/>
              <a:ext cx="17177658" cy="2230473"/>
              <a:chOff x="0" y="0"/>
              <a:chExt cx="3792762" cy="3261740"/>
            </a:xfrm>
          </p:grpSpPr>
          <p:sp>
            <p:nvSpPr>
              <p:cNvPr id="17" name="Freeform 3">
                <a:extLst>
                  <a:ext uri="{FF2B5EF4-FFF2-40B4-BE49-F238E27FC236}">
                    <a16:creationId xmlns:a16="http://schemas.microsoft.com/office/drawing/2014/main" id="{BCD07131-4961-5D81-E84F-3754E0A59D5A}"/>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14" name="Rectangle 13">
              <a:extLst>
                <a:ext uri="{FF2B5EF4-FFF2-40B4-BE49-F238E27FC236}">
                  <a16:creationId xmlns:a16="http://schemas.microsoft.com/office/drawing/2014/main" id="{5FF414F7-E828-F8F0-4E10-4AD731DF10CE}"/>
                </a:ext>
              </a:extLst>
            </p:cNvPr>
            <p:cNvSpPr/>
            <p:nvPr/>
          </p:nvSpPr>
          <p:spPr>
            <a:xfrm>
              <a:off x="838200" y="2585203"/>
              <a:ext cx="16764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Trong phân tích thơ</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để làm nổi bật cái hay, cái đẹp của tác phẩm được phân tích, người viết thường so sánh với các tác phẩm cùng đề tài, chủ đề...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7ADE16B6-06F8-7906-49C1-D0D0E9CA90DF}"/>
              </a:ext>
            </a:extLst>
          </p:cNvPr>
          <p:cNvSpPr/>
          <p:nvPr/>
        </p:nvSpPr>
        <p:spPr>
          <a:xfrm>
            <a:off x="817418" y="4682355"/>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Ví dụ</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29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7C4DA8-5269-85B8-53DC-1305EB3B7BA7}"/>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943161" y="4643082"/>
              <a:ext cx="4826745" cy="41148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2" name="Group 11">
            <a:extLst>
              <a:ext uri="{FF2B5EF4-FFF2-40B4-BE49-F238E27FC236}">
                <a16:creationId xmlns:a16="http://schemas.microsoft.com/office/drawing/2014/main" id="{A7E5E44F-2B5D-5AC8-2D18-13620BE32903}"/>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1205222" y="4420659"/>
              <a:ext cx="4837641" cy="4837641"/>
            </a:xfrm>
            <a:custGeom>
              <a:avLst/>
              <a:gdLst/>
              <a:ahLst/>
              <a:cxnLst/>
              <a:rect l="l" t="t" r="r" b="b"/>
              <a:pathLst>
                <a:path w="4837641" h="4837641">
                  <a:moveTo>
                    <a:pt x="0" y="0"/>
                  </a:moveTo>
                  <a:lnTo>
                    <a:pt x="4837641" y="0"/>
                  </a:lnTo>
                  <a:lnTo>
                    <a:pt x="4837641" y="4837641"/>
                  </a:lnTo>
                  <a:lnTo>
                    <a:pt x="0" y="48376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13" name="Group 12">
            <a:extLst>
              <a:ext uri="{FF2B5EF4-FFF2-40B4-BE49-F238E27FC236}">
                <a16:creationId xmlns:a16="http://schemas.microsoft.com/office/drawing/2014/main" id="{71AFC00E-DF11-A24F-AB31-3E127AA52262}"/>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0" name="TextBox 10"/>
            <p:cNvSpPr txBox="1"/>
            <p:nvPr/>
          </p:nvSpPr>
          <p:spPr>
            <a:xfrm>
              <a:off x="1028700" y="762000"/>
              <a:ext cx="16230600" cy="2222596"/>
            </a:xfrm>
            <a:prstGeom prst="rect">
              <a:avLst/>
            </a:prstGeom>
          </p:spPr>
          <p:txBody>
            <a:bodyPr lIns="0" tIns="0" rIns="0" bIns="0" rtlCol="0" anchor="t">
              <a:spAutoFit/>
            </a:bodyPr>
            <a:lstStyle/>
            <a:p>
              <a:pPr algn="ctr">
                <a:lnSpc>
                  <a:spcPts val="18855"/>
                </a:lnSpc>
                <a:spcBef>
                  <a:spcPct val="0"/>
                </a:spcBef>
              </a:pPr>
              <a:r>
                <a:rPr lang="en-US" sz="13468" dirty="0">
                  <a:solidFill>
                    <a:srgbClr val="000000"/>
                  </a:solidFill>
                  <a:latin typeface="Times New Roman" panose="02020603050405020304" pitchFamily="18" charset="0"/>
                  <a:cs typeface="Times New Roman" panose="02020603050405020304" pitchFamily="18" charset="0"/>
                </a:rPr>
                <a:t>PHÂN TÍCH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D3DCB73-E65A-BB07-D953-C29F99562E9E}"/>
              </a:ext>
            </a:extLst>
          </p:cNvPr>
          <p:cNvGrpSpPr/>
          <p:nvPr/>
        </p:nvGrpSpPr>
        <p:grpSpPr>
          <a:xfrm>
            <a:off x="555171" y="2937385"/>
            <a:ext cx="17177658" cy="2230473"/>
            <a:chOff x="0" y="0"/>
            <a:chExt cx="3792762" cy="3261740"/>
          </a:xfrm>
        </p:grpSpPr>
        <p:sp>
          <p:nvSpPr>
            <p:cNvPr id="12" name="Freeform 3">
              <a:extLst>
                <a:ext uri="{FF2B5EF4-FFF2-40B4-BE49-F238E27FC236}">
                  <a16:creationId xmlns:a16="http://schemas.microsoft.com/office/drawing/2014/main" id="{20EFA11C-0544-0AD8-025E-F5DAEEBF1064}"/>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a16="http://schemas.microsoft.com/office/drawing/2014/main" id="{9CDD33DA-0B47-54E9-1696-4212809D53C1}"/>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so </a:t>
            </a:r>
            <a:r>
              <a:rPr lang="en-US" sz="4800" b="1" dirty="0" err="1">
                <a:solidFill>
                  <a:srgbClr val="121212"/>
                </a:solidFill>
                <a:latin typeface="Times New Roman" panose="02020603050405020304" pitchFamily="18" charset="0"/>
                <a:cs typeface="Times New Roman" panose="02020603050405020304" pitchFamily="18" charset="0"/>
              </a:rPr>
              <a:t>sánh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trong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thơ</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C8A1A54-46A5-83A1-31A8-8BCC232D2954}"/>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mj-lt"/>
              </a:rPr>
              <a:t>a</a:t>
            </a:r>
            <a:r>
              <a:rPr lang="en-US" sz="4400" b="1" dirty="0">
                <a:solidFill>
                  <a:srgbClr val="000000"/>
                </a:solidFill>
                <a:latin typeface="+mj-lt"/>
              </a:rPr>
              <a:t>.</a:t>
            </a:r>
            <a:r>
              <a:rPr lang="vi-VN" sz="4400" b="1" dirty="0">
                <a:solidFill>
                  <a:srgbClr val="000000"/>
                </a:solidFill>
                <a:latin typeface="+mj-lt"/>
              </a:rPr>
              <a:t> Cách thức</a:t>
            </a:r>
            <a:endParaRPr lang="en-US" sz="4400" dirty="0">
              <a:solidFill>
                <a:srgbClr val="000000"/>
              </a:solidFill>
              <a:latin typeface="+mj-lt"/>
            </a:endParaRPr>
          </a:p>
        </p:txBody>
      </p:sp>
      <p:sp>
        <p:nvSpPr>
          <p:cNvPr id="4" name="Rectangle 3">
            <a:extLst>
              <a:ext uri="{FF2B5EF4-FFF2-40B4-BE49-F238E27FC236}">
                <a16:creationId xmlns:a16="http://schemas.microsoft.com/office/drawing/2014/main" id="{2B1E416E-2748-3B97-73C5-B5EB7460EA31}"/>
              </a:ext>
            </a:extLst>
          </p:cNvPr>
          <p:cNvSpPr/>
          <p:nvPr/>
        </p:nvSpPr>
        <p:spPr>
          <a:xfrm>
            <a:off x="968829" y="6118444"/>
            <a:ext cx="5715000" cy="1446550"/>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chữ</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Hán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của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Hồ</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Chí</a:t>
            </a:r>
            <a:r>
              <a:rPr lang="en-US" sz="4400" dirty="0">
                <a:solidFill>
                  <a:srgbClr val="000000"/>
                </a:solidFill>
                <a:latin typeface="Times New Roman" panose="02020603050405020304" pitchFamily="18" charset="0"/>
              </a:rPr>
              <a:t> Minh</a:t>
            </a:r>
            <a:endParaRPr lang="en-US" sz="4400" dirty="0"/>
          </a:p>
        </p:txBody>
      </p:sp>
      <p:sp>
        <p:nvSpPr>
          <p:cNvPr id="5" name="Rectangle 4">
            <a:extLst>
              <a:ext uri="{FF2B5EF4-FFF2-40B4-BE49-F238E27FC236}">
                <a16:creationId xmlns:a16="http://schemas.microsoft.com/office/drawing/2014/main" id="{A4E8E633-B58A-E794-8B00-4A4A5B221BCC}"/>
              </a:ext>
            </a:extLst>
          </p:cNvPr>
          <p:cNvSpPr/>
          <p:nvPr/>
        </p:nvSpPr>
        <p:spPr>
          <a:xfrm>
            <a:off x="8458200" y="6118443"/>
            <a:ext cx="8763000"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Đường</a:t>
            </a:r>
            <a:endParaRPr lang="en-US" sz="4400" dirty="0"/>
          </a:p>
        </p:txBody>
      </p:sp>
      <p:sp>
        <p:nvSpPr>
          <p:cNvPr id="6" name="Rectangle 5">
            <a:extLst>
              <a:ext uri="{FF2B5EF4-FFF2-40B4-BE49-F238E27FC236}">
                <a16:creationId xmlns:a16="http://schemas.microsoft.com/office/drawing/2014/main" id="{16C5F8EC-D014-1B6D-E9D6-29C47A161AB6}"/>
              </a:ext>
            </a:extLst>
          </p:cNvPr>
          <p:cNvSpPr/>
          <p:nvPr/>
        </p:nvSpPr>
        <p:spPr>
          <a:xfrm>
            <a:off x="8458200" y="7219594"/>
            <a:ext cx="8763000"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Tống</a:t>
            </a:r>
            <a:endParaRPr lang="en-US" sz="4400" dirty="0"/>
          </a:p>
        </p:txBody>
      </p:sp>
      <p:cxnSp>
        <p:nvCxnSpPr>
          <p:cNvPr id="7" name="Straight Arrow Connector 6">
            <a:extLst>
              <a:ext uri="{FF2B5EF4-FFF2-40B4-BE49-F238E27FC236}">
                <a16:creationId xmlns:a16="http://schemas.microsoft.com/office/drawing/2014/main" id="{8D652598-2782-FD28-2A74-967B7D66B66B}"/>
              </a:ext>
            </a:extLst>
          </p:cNvPr>
          <p:cNvCxnSpPr>
            <a:stCxn id="4" idx="3"/>
            <a:endCxn id="5" idx="1"/>
          </p:cNvCxnSpPr>
          <p:nvPr/>
        </p:nvCxnSpPr>
        <p:spPr>
          <a:xfrm flipV="1">
            <a:off x="6683829" y="6503164"/>
            <a:ext cx="1774371" cy="338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7F9813-6D28-E44F-D78B-1E622543ECEC}"/>
              </a:ext>
            </a:extLst>
          </p:cNvPr>
          <p:cNvCxnSpPr>
            <a:stCxn id="4" idx="3"/>
            <a:endCxn id="6" idx="1"/>
          </p:cNvCxnSpPr>
          <p:nvPr/>
        </p:nvCxnSpPr>
        <p:spPr>
          <a:xfrm>
            <a:off x="6683829" y="6841719"/>
            <a:ext cx="1774371" cy="7625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E371FD6-1544-3B40-6E63-6D68A083E523}"/>
              </a:ext>
            </a:extLst>
          </p:cNvPr>
          <p:cNvSpPr/>
          <p:nvPr/>
        </p:nvSpPr>
        <p:spPr>
          <a:xfrm>
            <a:off x="800100" y="2852589"/>
            <a:ext cx="16764000" cy="2123658"/>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Trong phân tích thơ</a:t>
            </a:r>
            <a:r>
              <a:rPr lang="vi-VN" sz="4400" dirty="0">
                <a:solidFill>
                  <a:srgbClr val="000000"/>
                </a:solidFill>
                <a:latin typeface="+mj-lt"/>
              </a:rPr>
              <a:t>, để làm nổi bật cái hay, cái đẹp của tác phẩm được phân tích, người viết thường so sánh với các tác phẩm cùng đề tài, chủ đề... </a:t>
            </a:r>
            <a:endParaRPr lang="en-US" sz="4400" dirty="0">
              <a:solidFill>
                <a:srgbClr val="000000"/>
              </a:solidFill>
              <a:latin typeface="+mj-lt"/>
            </a:endParaRPr>
          </a:p>
        </p:txBody>
      </p:sp>
      <p:sp>
        <p:nvSpPr>
          <p:cNvPr id="10" name="Rectangle 9">
            <a:extLst>
              <a:ext uri="{FF2B5EF4-FFF2-40B4-BE49-F238E27FC236}">
                <a16:creationId xmlns:a16="http://schemas.microsoft.com/office/drawing/2014/main" id="{C560B582-F673-2395-B198-6F6C759C2BEB}"/>
              </a:ext>
            </a:extLst>
          </p:cNvPr>
          <p:cNvSpPr/>
          <p:nvPr/>
        </p:nvSpPr>
        <p:spPr>
          <a:xfrm>
            <a:off x="800100" y="5143500"/>
            <a:ext cx="16764000" cy="769441"/>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Ví dụ</a:t>
            </a:r>
            <a:r>
              <a:rPr lang="en-US" sz="4400" dirty="0">
                <a:solidFill>
                  <a:srgbClr val="000000"/>
                </a:solidFill>
                <a:latin typeface="+mj-lt"/>
              </a:rPr>
              <a:t>:</a:t>
            </a:r>
            <a:r>
              <a:rPr lang="vi-VN" sz="4400" dirty="0">
                <a:solidFill>
                  <a:srgbClr val="000000"/>
                </a:solidFill>
                <a:latin typeface="+mj-lt"/>
              </a:rPr>
              <a:t> </a:t>
            </a:r>
            <a:endParaRPr lang="en-US" sz="4400" dirty="0">
              <a:solidFill>
                <a:srgbClr val="000000"/>
              </a:solidFill>
              <a:latin typeface="+mj-lt"/>
            </a:endParaRPr>
          </a:p>
        </p:txBody>
      </p:sp>
    </p:spTree>
    <p:extLst>
      <p:ext uri="{BB962C8B-B14F-4D97-AF65-F5344CB8AC3E}">
        <p14:creationId xmlns:p14="http://schemas.microsoft.com/office/powerpoint/2010/main" val="41074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D26809B-1683-8F83-1D98-F49419D34915}"/>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EB88757F-FFBD-0312-86DA-4AA44E06B475}"/>
              </a:ext>
            </a:extLst>
          </p:cNvPr>
          <p:cNvSpPr/>
          <p:nvPr/>
        </p:nvSpPr>
        <p:spPr>
          <a:xfrm>
            <a:off x="762000" y="2019300"/>
            <a:ext cx="16764000" cy="76944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b. </a:t>
            </a:r>
            <a:r>
              <a:rPr lang="en-US" sz="4400" b="1" dirty="0" err="1">
                <a:solidFill>
                  <a:srgbClr val="000000"/>
                </a:solidFill>
                <a:latin typeface="Times New Roman" panose="02020603050405020304" pitchFamily="18" charset="0"/>
              </a:rPr>
              <a:t>Bài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tập</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5" name="Group 4">
            <a:extLst>
              <a:ext uri="{FF2B5EF4-FFF2-40B4-BE49-F238E27FC236}">
                <a16:creationId xmlns:a16="http://schemas.microsoft.com/office/drawing/2014/main" id="{B148EA2F-C2C4-6B64-C4CA-6089416C3E10}"/>
              </a:ext>
            </a:extLst>
          </p:cNvPr>
          <p:cNvGrpSpPr/>
          <p:nvPr/>
        </p:nvGrpSpPr>
        <p:grpSpPr>
          <a:xfrm>
            <a:off x="859970" y="3493136"/>
            <a:ext cx="8665030" cy="5162491"/>
            <a:chOff x="859970" y="3410009"/>
            <a:chExt cx="8665030" cy="5162491"/>
          </a:xfrm>
        </p:grpSpPr>
        <p:grpSp>
          <p:nvGrpSpPr>
            <p:cNvPr id="7" name="Group 6">
              <a:extLst>
                <a:ext uri="{FF2B5EF4-FFF2-40B4-BE49-F238E27FC236}">
                  <a16:creationId xmlns:a16="http://schemas.microsoft.com/office/drawing/2014/main" id="{43E00958-7933-0057-24B0-E8A7BF61E4F7}"/>
                </a:ext>
              </a:extLst>
            </p:cNvPr>
            <p:cNvGrpSpPr/>
            <p:nvPr/>
          </p:nvGrpSpPr>
          <p:grpSpPr>
            <a:xfrm>
              <a:off x="859970" y="3410009"/>
              <a:ext cx="8665030" cy="5162491"/>
              <a:chOff x="0" y="0"/>
              <a:chExt cx="3792762" cy="3261740"/>
            </a:xfrm>
          </p:grpSpPr>
          <p:sp>
            <p:nvSpPr>
              <p:cNvPr id="8" name="Freeform 3">
                <a:extLst>
                  <a:ext uri="{FF2B5EF4-FFF2-40B4-BE49-F238E27FC236}">
                    <a16:creationId xmlns:a16="http://schemas.microsoft.com/office/drawing/2014/main" id="{F7EA7913-F1A3-FCA6-1327-AF54D1CD7BA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Rectangle 3">
              <a:extLst>
                <a:ext uri="{FF2B5EF4-FFF2-40B4-BE49-F238E27FC236}">
                  <a16:creationId xmlns:a16="http://schemas.microsoft.com/office/drawing/2014/main" id="{4CE9DCFE-AC61-6C50-AFC6-0402FF812E6F}"/>
                </a:ext>
              </a:extLst>
            </p:cNvPr>
            <p:cNvSpPr/>
            <p:nvPr/>
          </p:nvSpPr>
          <p:spPr>
            <a:xfrm>
              <a:off x="1066799" y="4152900"/>
              <a:ext cx="8077201"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Hãy viết đoạn văn so sánh, nêu lên một điểm giống nhau và một điểm khác nhau giữa văn bản Sông núi nước Nam với văn bản Nước Đại Việt ta (trích Đại cáo bình Ngô - Nguyễn Trãi).</a:t>
              </a:r>
            </a:p>
          </p:txBody>
        </p:sp>
      </p:grpSp>
      <p:pic>
        <p:nvPicPr>
          <p:cNvPr id="6" name="Picture 5">
            <a:extLst>
              <a:ext uri="{FF2B5EF4-FFF2-40B4-BE49-F238E27FC236}">
                <a16:creationId xmlns:a16="http://schemas.microsoft.com/office/drawing/2014/main" id="{195CF464-75D7-A0C9-0C46-16A9476685BE}"/>
              </a:ext>
            </a:extLst>
          </p:cNvPr>
          <p:cNvPicPr>
            <a:picLocks noChangeAspect="1"/>
          </p:cNvPicPr>
          <p:nvPr/>
        </p:nvPicPr>
        <p:blipFill>
          <a:blip r:embed="rId3"/>
          <a:stretch>
            <a:fillRect/>
          </a:stretch>
        </p:blipFill>
        <p:spPr>
          <a:xfrm>
            <a:off x="10210800" y="1770729"/>
            <a:ext cx="6008742" cy="8568225"/>
          </a:xfrm>
          <a:prstGeom prst="rect">
            <a:avLst/>
          </a:prstGeom>
        </p:spPr>
      </p:pic>
      <p:sp>
        <p:nvSpPr>
          <p:cNvPr id="9" name="Freeform 6">
            <a:extLst>
              <a:ext uri="{FF2B5EF4-FFF2-40B4-BE49-F238E27FC236}">
                <a16:creationId xmlns:a16="http://schemas.microsoft.com/office/drawing/2014/main" id="{15D1BFBA-526D-9108-168E-61A73F2ED5C8}"/>
              </a:ext>
            </a:extLst>
          </p:cNvPr>
          <p:cNvSpPr/>
          <p:nvPr/>
        </p:nvSpPr>
        <p:spPr>
          <a:xfrm>
            <a:off x="7308837" y="7539823"/>
            <a:ext cx="2559063" cy="2598034"/>
          </a:xfrm>
          <a:custGeom>
            <a:avLst/>
            <a:gdLst/>
            <a:ahLst/>
            <a:cxnLst/>
            <a:rect l="l" t="t" r="r" b="b"/>
            <a:pathLst>
              <a:path w="4235463" h="4299963">
                <a:moveTo>
                  <a:pt x="0" y="0"/>
                </a:moveTo>
                <a:lnTo>
                  <a:pt x="4235463" y="0"/>
                </a:lnTo>
                <a:lnTo>
                  <a:pt x="4235463" y="4299962"/>
                </a:lnTo>
                <a:lnTo>
                  <a:pt x="0" y="4299962"/>
                </a:lnTo>
                <a:lnTo>
                  <a:pt x="0" y="0"/>
                </a:lnTo>
                <a:close/>
              </a:path>
            </a:pathLst>
          </a:custGeom>
          <a:blipFill>
            <a:blip r:embed="rId4"/>
            <a:stretch>
              <a:fillRect/>
            </a:stretch>
          </a:blipFill>
        </p:spPr>
      </p:sp>
    </p:spTree>
    <p:extLst>
      <p:ext uri="{BB962C8B-B14F-4D97-AF65-F5344CB8AC3E}">
        <p14:creationId xmlns:p14="http://schemas.microsoft.com/office/powerpoint/2010/main" val="24024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D15FE6-8A92-BA57-47D9-F84F01D03486}"/>
              </a:ext>
            </a:extLst>
          </p:cNvPr>
          <p:cNvGrpSpPr/>
          <p:nvPr/>
        </p:nvGrpSpPr>
        <p:grpSpPr>
          <a:xfrm>
            <a:off x="-381000" y="342900"/>
            <a:ext cx="19431000" cy="9601200"/>
            <a:chOff x="0" y="0"/>
            <a:chExt cx="3792762" cy="3261740"/>
          </a:xfrm>
        </p:grpSpPr>
        <p:sp>
          <p:nvSpPr>
            <p:cNvPr id="4" name="Freeform 3">
              <a:extLst>
                <a:ext uri="{FF2B5EF4-FFF2-40B4-BE49-F238E27FC236}">
                  <a16:creationId xmlns:a16="http://schemas.microsoft.com/office/drawing/2014/main" id="{6962E784-99EF-E7C2-FD30-5A380256F003}"/>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Rectangle 1">
            <a:extLst>
              <a:ext uri="{FF2B5EF4-FFF2-40B4-BE49-F238E27FC236}">
                <a16:creationId xmlns:a16="http://schemas.microsoft.com/office/drawing/2014/main" id="{54DDD7CB-CE7F-3E13-7149-C8CD5801C7DF}"/>
              </a:ext>
            </a:extLst>
          </p:cNvPr>
          <p:cNvSpPr/>
          <p:nvPr/>
        </p:nvSpPr>
        <p:spPr>
          <a:xfrm>
            <a:off x="381000" y="342900"/>
            <a:ext cx="17297400" cy="9325630"/>
          </a:xfrm>
          <a:prstGeom prst="rect">
            <a:avLst/>
          </a:prstGeom>
        </p:spPr>
        <p:txBody>
          <a:bodyPr wrap="square">
            <a:spAutoFit/>
          </a:bodyPr>
          <a:lstStyle/>
          <a:p>
            <a:pPr algn="ctr"/>
            <a:r>
              <a:rPr lang="vi-VN" sz="4000" b="1" dirty="0">
                <a:solidFill>
                  <a:srgbClr val="000000"/>
                </a:solidFill>
                <a:latin typeface="+mj-lt"/>
              </a:rPr>
              <a:t>Bài thơ tham khảo</a:t>
            </a:r>
            <a:endParaRPr lang="vi-VN" sz="4000" dirty="0">
              <a:solidFill>
                <a:srgbClr val="000000"/>
              </a:solidFill>
              <a:latin typeface="+mj-lt"/>
            </a:endParaRPr>
          </a:p>
          <a:p>
            <a:pPr algn="just"/>
            <a:r>
              <a:rPr lang="en-US" sz="4000" dirty="0">
                <a:solidFill>
                  <a:srgbClr val="000000"/>
                </a:solidFill>
                <a:latin typeface="+mj-lt"/>
              </a:rPr>
              <a:t>      </a:t>
            </a:r>
            <a:r>
              <a:rPr lang="vi-VN" sz="4000" dirty="0">
                <a:solidFill>
                  <a:srgbClr val="000000"/>
                </a:solidFill>
                <a:latin typeface="+mj-lt"/>
              </a:rPr>
              <a:t>Nếu "Sông núi nước Nam" chỉ khẳng định nước có chủ nghĩa thì có vua Nam ở thì ở bài "Nước Đại Việt ta" , Nguyễn Trãi lại chứng minh nước nhà có độc lập dân tộc bằng việc khẳng định rõ nước ta có quốc hiệu , có nền văn hiến lâu đời, có bề dạy lịch sử riêng của dân tộc, lãnh thổ riêng, có chủ quyền, chế độ và phong tục riêng. Qua đây, ta cũng đã thấy được văn bản "Nước Đại Việt ta" có học thuyết về quốc gia hơn "Sông núi nước Nam". Đồng thời, người đọc cũng thấy được giọng nói hào hùng, lời văn nhịp nhàng, ngân vang của tác giả. Văn bản có đoạn đầu bài là một sự đối lập từ khái quát cho đến cụ thể, lại còn giàu chứng cớ lịch sử khiến cho ai ai là con dân đất Việt cũng có cảm xúc tự hào. Có lẽ, cả 2 văn bản đều rất hay và thể hiện chủ quyền nước ta, cũng đều được coi là bản tuyên ngôn độc lập của nước ta nhưng "Nước Đại Việt ta" lại có những điều tiến bộ, phát triển hơn với tính toàn diện, sâu sắc của từng lời thơ trong nó. Phải chăng, càng ngày càng về sau thì con người ta lại càng phát triển, thông minh và tốt đẹp hơn, điều đó đã được chứng minh qua việc ta so sánh "Sông núi nước Nam" và "Nước Đại Việt ta".</a:t>
            </a:r>
            <a:endParaRPr lang="vi-VN" sz="4000" b="0" i="0" dirty="0">
              <a:solidFill>
                <a:srgbClr val="000000"/>
              </a:solidFill>
              <a:effectLst/>
              <a:latin typeface="+mj-lt"/>
            </a:endParaRPr>
          </a:p>
        </p:txBody>
      </p:sp>
    </p:spTree>
    <p:extLst>
      <p:ext uri="{BB962C8B-B14F-4D97-AF65-F5344CB8AC3E}">
        <p14:creationId xmlns:p14="http://schemas.microsoft.com/office/powerpoint/2010/main" val="383705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F253DDD-4A95-5B8C-A214-4EDB517B6ECF}"/>
              </a:ext>
            </a:extLst>
          </p:cNvPr>
          <p:cNvSpPr/>
          <p:nvPr/>
        </p:nvSpPr>
        <p:spPr>
          <a:xfrm>
            <a:off x="1524000" y="28575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5">
            <a:extLst>
              <a:ext uri="{FF2B5EF4-FFF2-40B4-BE49-F238E27FC236}">
                <a16:creationId xmlns:a16="http://schemas.microsoft.com/office/drawing/2014/main" id="{24D5ADCB-7865-AE23-7FF0-0017EBE8F91C}"/>
              </a:ext>
            </a:extLst>
          </p:cNvPr>
          <p:cNvSpPr/>
          <p:nvPr/>
        </p:nvSpPr>
        <p:spPr>
          <a:xfrm>
            <a:off x="12192000" y="-654087"/>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3">
            <a:extLst>
              <a:ext uri="{FF2B5EF4-FFF2-40B4-BE49-F238E27FC236}">
                <a16:creationId xmlns:a16="http://schemas.microsoft.com/office/drawing/2014/main" id="{5742D200-7AA0-3ECD-E301-222CA3FF51AF}"/>
              </a:ext>
            </a:extLst>
          </p:cNvPr>
          <p:cNvSpPr txBox="1"/>
          <p:nvPr/>
        </p:nvSpPr>
        <p:spPr>
          <a:xfrm>
            <a:off x="2667000" y="547392"/>
            <a:ext cx="7848600" cy="1569660"/>
          </a:xfrm>
          <a:prstGeom prst="rect">
            <a:avLst/>
          </a:prstGeom>
          <a:noFill/>
        </p:spPr>
        <p:txBody>
          <a:bodyPr wrap="square" rtlCol="0">
            <a:spAutoFit/>
          </a:bodyPr>
          <a:lstStyle/>
          <a:p>
            <a:pPr algn="just"/>
            <a:r>
              <a:rPr lang="en-US" sz="9600" dirty="0" err="1">
                <a:solidFill>
                  <a:srgbClr val="FF0000"/>
                </a:solidFill>
                <a:latin typeface="#9Slide05 SVNBulgary" pitchFamily="2" charset="0"/>
                <a:cs typeface="Times New Roman" panose="02020603050405020304" pitchFamily="18" charset="0"/>
              </a:rPr>
              <a:t>Kĩ</a:t>
            </a:r>
            <a:r>
              <a:rPr lang="en-US" sz="9600" dirty="0">
                <a:solidFill>
                  <a:srgbClr val="FF0000"/>
                </a:solidFill>
                <a:latin typeface="#9Slide05 SVNBulgary" pitchFamily="2" charset="0"/>
                <a:cs typeface="Times New Roman" panose="02020603050405020304" pitchFamily="18" charset="0"/>
              </a:rPr>
              <a:t> </a:t>
            </a:r>
            <a:r>
              <a:rPr lang="en-US" sz="9600" dirty="0" err="1">
                <a:solidFill>
                  <a:srgbClr val="FF0000"/>
                </a:solidFill>
                <a:latin typeface="#9Slide05 SVNBulgary" pitchFamily="2" charset="0"/>
                <a:cs typeface="Times New Roman" panose="02020603050405020304" pitchFamily="18" charset="0"/>
              </a:rPr>
              <a:t>thuật</a:t>
            </a:r>
            <a:endParaRPr lang="en-US" sz="9600" dirty="0">
              <a:latin typeface="#9Slide05 SVNBulgary"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86B04021-4669-C8C9-E595-ADDD4977A1AD}"/>
              </a:ext>
            </a:extLst>
          </p:cNvPr>
          <p:cNvSpPr txBox="1"/>
          <p:nvPr/>
        </p:nvSpPr>
        <p:spPr>
          <a:xfrm>
            <a:off x="9554899" y="3701806"/>
            <a:ext cx="6599501"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2 </a:t>
            </a:r>
            <a:r>
              <a:rPr lang="en-US" sz="4400" baseline="0" dirty="0" err="1">
                <a:latin typeface="Times New Roman" panose="02020603050405020304" pitchFamily="18" charset="0"/>
                <a:cs typeface="Times New Roman" panose="02020603050405020304" pitchFamily="18" charset="0"/>
              </a:rPr>
              <a:t>điều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thú</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nay.</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1 </a:t>
            </a:r>
            <a:r>
              <a:rPr lang="en-US" sz="4400" baseline="0" dirty="0" err="1">
                <a:latin typeface="Times New Roman" panose="02020603050405020304" pitchFamily="18" charset="0"/>
                <a:cs typeface="Times New Roman" panose="02020603050405020304" pitchFamily="18" charset="0"/>
              </a:rPr>
              <a:t>câu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hỏi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còn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bài</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927AD07-72BB-D9BF-4D79-F9D2A588FBC8}"/>
              </a:ext>
            </a:extLst>
          </p:cNvPr>
          <p:cNvSpPr txBox="1"/>
          <p:nvPr/>
        </p:nvSpPr>
        <p:spPr>
          <a:xfrm>
            <a:off x="2491449" y="4717468"/>
            <a:ext cx="659950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p>
          <a:p>
            <a:pPr algn="just"/>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a:t>
            </a:r>
          </a:p>
        </p:txBody>
      </p:sp>
      <p:sp>
        <p:nvSpPr>
          <p:cNvPr id="7" name="Google Shape;359;p42">
            <a:extLst>
              <a:ext uri="{FF2B5EF4-FFF2-40B4-BE49-F238E27FC236}">
                <a16:creationId xmlns:a16="http://schemas.microsoft.com/office/drawing/2014/main" id="{7A6157B7-8CA2-52BF-8A84-6250B0E54C59}"/>
              </a:ext>
            </a:extLst>
          </p:cNvPr>
          <p:cNvSpPr txBox="1">
            <a:spLocks/>
          </p:cNvSpPr>
          <p:nvPr/>
        </p:nvSpPr>
        <p:spPr>
          <a:xfrm>
            <a:off x="533400" y="1805498"/>
            <a:ext cx="16841072" cy="7620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buClr>
                <a:srgbClr val="3A2C74"/>
              </a:buClr>
            </a:pPr>
            <a:r>
              <a:rPr lang="en-US" b="1" dirty="0" err="1">
                <a:latin typeface="Times New Roman" panose="02020603050405020304" pitchFamily="18" charset="0"/>
                <a:ea typeface="Cambria" panose="02040503050406030204" pitchFamily="18" charset="0"/>
                <a:cs typeface="Times New Roman" panose="02020603050405020304" pitchFamily="18" charset="0"/>
              </a:rPr>
              <a:t>Tự</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tổng</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đánh</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giá</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và</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hồi</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a:p>
            <a:pPr lvl="0">
              <a:buClr>
                <a:srgbClr val="3A2C74"/>
              </a:buClr>
            </a:pPr>
            <a:endParaRPr lang="vi-VN" b="1" kern="0" dirty="0">
              <a:highlight>
                <a:srgbClr val="D9D3FF"/>
              </a:highlight>
              <a:ea typeface="Cambria" panose="020405030504060302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18457BD6-8CDD-2D5D-1A1B-8F1C2AEA53ED}"/>
              </a:ext>
            </a:extLst>
          </p:cNvPr>
          <p:cNvSpPr/>
          <p:nvPr/>
        </p:nvSpPr>
        <p:spPr>
          <a:xfrm>
            <a:off x="6591300" y="166164"/>
            <a:ext cx="1485900" cy="1712853"/>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a:extLst>
              <a:ext uri="{FF2B5EF4-FFF2-40B4-BE49-F238E27FC236}">
                <a16:creationId xmlns:a16="http://schemas.microsoft.com/office/drawing/2014/main" id="{52A508B7-75C4-0474-EEB4-F6D572DA5243}"/>
              </a:ext>
            </a:extLst>
          </p:cNvPr>
          <p:cNvSpPr/>
          <p:nvPr/>
        </p:nvSpPr>
        <p:spPr>
          <a:xfrm>
            <a:off x="8418737" y="180700"/>
            <a:ext cx="1450525" cy="1833207"/>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a:extLst>
              <a:ext uri="{FF2B5EF4-FFF2-40B4-BE49-F238E27FC236}">
                <a16:creationId xmlns:a16="http://schemas.microsoft.com/office/drawing/2014/main" id="{F16829C8-32B6-3148-35B6-60A870BE852D}"/>
              </a:ext>
            </a:extLst>
          </p:cNvPr>
          <p:cNvSpPr/>
          <p:nvPr/>
        </p:nvSpPr>
        <p:spPr>
          <a:xfrm>
            <a:off x="10332952" y="114300"/>
            <a:ext cx="1249011" cy="1834533"/>
          </a:xfrm>
          <a:custGeom>
            <a:avLst/>
            <a:gdLst/>
            <a:ahLst/>
            <a:cxnLst/>
            <a:rect l="l" t="t" r="r" b="b"/>
            <a:pathLst>
              <a:path w="2801493" h="4114800">
                <a:moveTo>
                  <a:pt x="0" y="0"/>
                </a:moveTo>
                <a:lnTo>
                  <a:pt x="2801493" y="0"/>
                </a:lnTo>
                <a:lnTo>
                  <a:pt x="280149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40499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D26809B-1683-8F83-1D98-F49419D34915}"/>
              </a:ext>
            </a:extLst>
          </p:cNvPr>
          <p:cNvSpPr txBox="1"/>
          <p:nvPr/>
        </p:nvSpPr>
        <p:spPr>
          <a:xfrm>
            <a:off x="1036319" y="527830"/>
            <a:ext cx="15697199"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kern="0" dirty="0" err="1">
                <a:solidFill>
                  <a:srgbClr val="FF0000"/>
                </a:solidFill>
                <a:effectLst/>
                <a:latin typeface="Times New Roman" panose="02020603050405020304" pitchFamily="18" charset="0"/>
                <a:ea typeface="Calibri" panose="020F0502020204030204" pitchFamily="34" charset="0"/>
              </a:rPr>
              <a:t>Hãy</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lựa</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chọn</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một</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câu</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thơ</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mà</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em</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ấn</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tượng</a:t>
            </a:r>
            <a:r>
              <a:rPr lang="en-US" sz="3600" b="1" i="1" kern="0" dirty="0">
                <a:solidFill>
                  <a:srgbClr val="FF0000"/>
                </a:solidFill>
                <a:effectLst/>
                <a:latin typeface="Times New Roman" panose="02020603050405020304" pitchFamily="18" charset="0"/>
                <a:ea typeface="Calibri" panose="020F0502020204030204" pitchFamily="34" charset="0"/>
              </a:rPr>
              <a:t>/</a:t>
            </a:r>
            <a:r>
              <a:rPr lang="en-US" sz="3600" b="1" i="1" kern="0" dirty="0" err="1">
                <a:solidFill>
                  <a:srgbClr val="FF0000"/>
                </a:solidFill>
                <a:effectLst/>
                <a:latin typeface="Times New Roman" panose="02020603050405020304" pitchFamily="18" charset="0"/>
                <a:ea typeface="Calibri" panose="020F0502020204030204" pitchFamily="34" charset="0"/>
              </a:rPr>
              <a:t>yêu</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thích</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nhất</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và</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cho</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biết</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đặc</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điểm</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hình</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thức</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nội</a:t>
            </a:r>
            <a:r>
              <a:rPr lang="en-US" sz="3600" b="1" i="1" kern="0" dirty="0">
                <a:solidFill>
                  <a:srgbClr val="FF0000"/>
                </a:solidFill>
                <a:effectLst/>
                <a:latin typeface="Times New Roman" panose="02020603050405020304" pitchFamily="18" charset="0"/>
                <a:ea typeface="Calibri" panose="020F0502020204030204" pitchFamily="34" charset="0"/>
              </a:rPr>
              <a:t> dung </a:t>
            </a:r>
            <a:r>
              <a:rPr lang="en-US" sz="3600" b="1" i="1" kern="0" dirty="0" err="1">
                <a:solidFill>
                  <a:srgbClr val="FF0000"/>
                </a:solidFill>
                <a:effectLst/>
                <a:latin typeface="Times New Roman" panose="02020603050405020304" pitchFamily="18" charset="0"/>
                <a:ea typeface="Calibri" panose="020F0502020204030204" pitchFamily="34" charset="0"/>
              </a:rPr>
              <a:t>độc</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đáo</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của</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câu</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thơ</a:t>
            </a:r>
            <a:r>
              <a:rPr lang="en-US" sz="3600" b="1" i="1" kern="0" dirty="0">
                <a:solidFill>
                  <a:srgbClr val="FF0000"/>
                </a:solidFill>
                <a:effectLst/>
                <a:latin typeface="Times New Roman" panose="02020603050405020304" pitchFamily="18" charset="0"/>
                <a:ea typeface="Calibri" panose="020F0502020204030204" pitchFamily="34" charset="0"/>
              </a:rPr>
              <a:t> </a:t>
            </a:r>
            <a:r>
              <a:rPr lang="en-US" sz="3600" b="1" i="1" kern="0" dirty="0" err="1">
                <a:solidFill>
                  <a:srgbClr val="FF0000"/>
                </a:solidFill>
                <a:effectLst/>
                <a:latin typeface="Times New Roman" panose="02020603050405020304" pitchFamily="18" charset="0"/>
                <a:ea typeface="Calibri" panose="020F0502020204030204" pitchFamily="34" charset="0"/>
              </a:rPr>
              <a:t>đó</a:t>
            </a:r>
            <a:r>
              <a:rPr lang="en-US" sz="1800" b="1" i="1" kern="0" dirty="0">
                <a:solidFill>
                  <a:srgbClr val="FF0000"/>
                </a:solidFill>
                <a:effectLst/>
                <a:latin typeface="Times New Roman" panose="02020603050405020304" pitchFamily="18" charset="0"/>
                <a:ea typeface="Calibri" panose="020F0502020204030204" pitchFamily="34" charset="0"/>
              </a:rPr>
              <a:t>.</a:t>
            </a:r>
            <a:endPar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id="{B148EA2F-C2C4-6B64-C4CA-6089416C3E10}"/>
              </a:ext>
            </a:extLst>
          </p:cNvPr>
          <p:cNvGrpSpPr/>
          <p:nvPr/>
        </p:nvGrpSpPr>
        <p:grpSpPr>
          <a:xfrm>
            <a:off x="2895600" y="2006579"/>
            <a:ext cx="11778886" cy="8280421"/>
            <a:chOff x="859970" y="3410009"/>
            <a:chExt cx="8665030" cy="5162491"/>
          </a:xfrm>
        </p:grpSpPr>
        <p:grpSp>
          <p:nvGrpSpPr>
            <p:cNvPr id="7" name="Group 6">
              <a:extLst>
                <a:ext uri="{FF2B5EF4-FFF2-40B4-BE49-F238E27FC236}">
                  <a16:creationId xmlns:a16="http://schemas.microsoft.com/office/drawing/2014/main" id="{43E00958-7933-0057-24B0-E8A7BF61E4F7}"/>
                </a:ext>
              </a:extLst>
            </p:cNvPr>
            <p:cNvGrpSpPr/>
            <p:nvPr/>
          </p:nvGrpSpPr>
          <p:grpSpPr>
            <a:xfrm>
              <a:off x="859970" y="3410009"/>
              <a:ext cx="8665030" cy="5162491"/>
              <a:chOff x="0" y="0"/>
              <a:chExt cx="3792762" cy="3261740"/>
            </a:xfrm>
          </p:grpSpPr>
          <p:sp>
            <p:nvSpPr>
              <p:cNvPr id="8" name="Freeform 3">
                <a:extLst>
                  <a:ext uri="{FF2B5EF4-FFF2-40B4-BE49-F238E27FC236}">
                    <a16:creationId xmlns:a16="http://schemas.microsoft.com/office/drawing/2014/main" id="{F7EA7913-F1A3-FCA6-1327-AF54D1CD7BA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Rectangle 3">
              <a:extLst>
                <a:ext uri="{FF2B5EF4-FFF2-40B4-BE49-F238E27FC236}">
                  <a16:creationId xmlns:a16="http://schemas.microsoft.com/office/drawing/2014/main" id="{4CE9DCFE-AC61-6C50-AFC6-0402FF812E6F}"/>
                </a:ext>
              </a:extLst>
            </p:cNvPr>
            <p:cNvSpPr/>
            <p:nvPr/>
          </p:nvSpPr>
          <p:spPr>
            <a:xfrm>
              <a:off x="1066799" y="4152900"/>
              <a:ext cx="8077201"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sp>
        <p:nvSpPr>
          <p:cNvPr id="9" name="Freeform 6">
            <a:extLst>
              <a:ext uri="{FF2B5EF4-FFF2-40B4-BE49-F238E27FC236}">
                <a16:creationId xmlns:a16="http://schemas.microsoft.com/office/drawing/2014/main" id="{15D1BFBA-526D-9108-168E-61A73F2ED5C8}"/>
              </a:ext>
            </a:extLst>
          </p:cNvPr>
          <p:cNvSpPr/>
          <p:nvPr/>
        </p:nvSpPr>
        <p:spPr>
          <a:xfrm>
            <a:off x="7308837" y="7539823"/>
            <a:ext cx="2559063" cy="2598034"/>
          </a:xfrm>
          <a:custGeom>
            <a:avLst/>
            <a:gdLst/>
            <a:ahLst/>
            <a:cxnLst/>
            <a:rect l="l" t="t" r="r" b="b"/>
            <a:pathLst>
              <a:path w="4235463" h="4299963">
                <a:moveTo>
                  <a:pt x="0" y="0"/>
                </a:moveTo>
                <a:lnTo>
                  <a:pt x="4235463" y="0"/>
                </a:lnTo>
                <a:lnTo>
                  <a:pt x="4235463" y="4299962"/>
                </a:lnTo>
                <a:lnTo>
                  <a:pt x="0" y="4299962"/>
                </a:lnTo>
                <a:lnTo>
                  <a:pt x="0" y="0"/>
                </a:lnTo>
                <a:close/>
              </a:path>
            </a:pathLst>
          </a:custGeom>
          <a:blipFill>
            <a:blip r:embed="rId3"/>
            <a:stretch>
              <a:fillRect/>
            </a:stretch>
          </a:blipFill>
        </p:spPr>
      </p:sp>
      <p:sp>
        <p:nvSpPr>
          <p:cNvPr id="11" name="TextBox 10">
            <a:extLst>
              <a:ext uri="{FF2B5EF4-FFF2-40B4-BE49-F238E27FC236}">
                <a16:creationId xmlns:a16="http://schemas.microsoft.com/office/drawing/2014/main" id="{43A2DDB2-8B0C-D835-91C2-8D099D14D791}"/>
              </a:ext>
            </a:extLst>
          </p:cNvPr>
          <p:cNvSpPr txBox="1"/>
          <p:nvPr/>
        </p:nvSpPr>
        <p:spPr>
          <a:xfrm>
            <a:off x="3095349" y="2696356"/>
            <a:ext cx="11579137" cy="6740307"/>
          </a:xfrm>
          <a:prstGeom prst="rect">
            <a:avLst/>
          </a:prstGeom>
          <a:noFill/>
        </p:spPr>
        <p:txBody>
          <a:bodyPr wrap="square">
            <a:spAutoFit/>
          </a:bodyPr>
          <a:lstStyle/>
          <a:p>
            <a:pPr algn="ct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ngon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nhắp</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Chén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quỳnh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ăm</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ắp</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soạn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văn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bích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sau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485900" algn="just"/>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suối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xa,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485900" algn="just"/>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Trăng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485900" algn="just"/>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thôi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thôi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rồi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485900" algn="just"/>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man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mác</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ngậm</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ngùi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485900" algn="just"/>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búa</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mòn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liễu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485900" algn="just"/>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Tuyết</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dường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cưa</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xẻ</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héo</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cành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ngô</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485900" algn="just"/>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Giọt</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phủ</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bụi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gù</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485900" algn="just"/>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tường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kêu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vẳng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chuông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chùa</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nện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khơi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787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DF60AA4-2D64-AC42-9E3D-177F5FA5D13E}"/>
              </a:ext>
            </a:extLst>
          </p:cNvPr>
          <p:cNvGrpSpPr/>
          <p:nvPr/>
        </p:nvGrpSpPr>
        <p:grpSpPr>
          <a:xfrm>
            <a:off x="335708" y="330160"/>
            <a:ext cx="17342692" cy="9642370"/>
            <a:chOff x="0" y="0"/>
            <a:chExt cx="3792762" cy="3261740"/>
          </a:xfrm>
        </p:grpSpPr>
        <p:sp>
          <p:nvSpPr>
            <p:cNvPr id="3" name="Freeform 3">
              <a:extLst>
                <a:ext uri="{FF2B5EF4-FFF2-40B4-BE49-F238E27FC236}">
                  <a16:creationId xmlns:a16="http://schemas.microsoft.com/office/drawing/2014/main" id="{33DB77F3-5F90-6A0F-C25A-448C18690B3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TextBox 3">
            <a:extLst>
              <a:ext uri="{FF2B5EF4-FFF2-40B4-BE49-F238E27FC236}">
                <a16:creationId xmlns:a16="http://schemas.microsoft.com/office/drawing/2014/main" id="{283BCE16-4C33-286D-5351-DF37B74AAB11}"/>
              </a:ext>
            </a:extLst>
          </p:cNvPr>
          <p:cNvSpPr txBox="1"/>
          <p:nvPr/>
        </p:nvSpPr>
        <p:spPr>
          <a:xfrm>
            <a:off x="6275134" y="1475978"/>
            <a:ext cx="106145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DẶN DÒ</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972E9C02-858B-AAFC-BB3D-018BB4072F96}"/>
              </a:ext>
            </a:extLst>
          </p:cNvPr>
          <p:cNvSpPr/>
          <p:nvPr/>
        </p:nvSpPr>
        <p:spPr>
          <a:xfrm>
            <a:off x="763271" y="4152899"/>
            <a:ext cx="5332729" cy="5836949"/>
          </a:xfrm>
          <a:custGeom>
            <a:avLst/>
            <a:gdLst/>
            <a:ahLst/>
            <a:cxnLst/>
            <a:rect l="l" t="t" r="r" b="b"/>
            <a:pathLst>
              <a:path w="4704301" h="5936027">
                <a:moveTo>
                  <a:pt x="0" y="0"/>
                </a:moveTo>
                <a:lnTo>
                  <a:pt x="4704301" y="0"/>
                </a:lnTo>
                <a:lnTo>
                  <a:pt x="4704301" y="5936027"/>
                </a:lnTo>
                <a:lnTo>
                  <a:pt x="0" y="5936027"/>
                </a:lnTo>
                <a:lnTo>
                  <a:pt x="0" y="0"/>
                </a:lnTo>
                <a:close/>
              </a:path>
            </a:pathLst>
          </a:custGeom>
          <a:blipFill>
            <a:blip r:embed="rId3"/>
            <a:stretch>
              <a:fillRect/>
            </a:stretch>
          </a:blipFill>
        </p:spPr>
      </p:sp>
      <p:sp>
        <p:nvSpPr>
          <p:cNvPr id="5" name="TextBox 4">
            <a:extLst>
              <a:ext uri="{FF2B5EF4-FFF2-40B4-BE49-F238E27FC236}">
                <a16:creationId xmlns:a16="http://schemas.microsoft.com/office/drawing/2014/main" id="{1171931C-E340-35E4-1E61-304F3DA3BFEC}"/>
              </a:ext>
            </a:extLst>
          </p:cNvPr>
          <p:cNvSpPr txBox="1"/>
          <p:nvPr/>
        </p:nvSpPr>
        <p:spPr>
          <a:xfrm>
            <a:off x="7315200" y="3238500"/>
            <a:ext cx="8839200" cy="5262979"/>
          </a:xfrm>
          <a:prstGeom prst="rect">
            <a:avLst/>
          </a:prstGeom>
          <a:solidFill>
            <a:schemeClr val="accent3">
              <a:lumMod val="20000"/>
              <a:lumOff val="80000"/>
            </a:schemeClr>
          </a:solidFill>
        </p:spPr>
        <p:txBody>
          <a:bodyPr wrap="square" rtlCol="0">
            <a:spAutoFit/>
          </a:bodyPr>
          <a:lstStyle/>
          <a:p>
            <a:pPr algn="just"/>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(SGK/27) </a:t>
            </a:r>
          </a:p>
          <a:p>
            <a:pPr algn="just"/>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cử</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1 HS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hỗ</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1672076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ABC4B79-292D-1169-E4A0-BD572EE2D7B0}"/>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118197" y="4513190"/>
              <a:ext cx="7315200" cy="50292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3231217" y="5341267"/>
              <a:ext cx="4079704" cy="4195069"/>
            </a:xfrm>
            <a:custGeom>
              <a:avLst/>
              <a:gdLst/>
              <a:ahLst/>
              <a:cxnLst/>
              <a:rect l="l" t="t" r="r" b="b"/>
              <a:pathLst>
                <a:path w="4079704" h="4195069">
                  <a:moveTo>
                    <a:pt x="0" y="0"/>
                  </a:moveTo>
                  <a:lnTo>
                    <a:pt x="4079704" y="0"/>
                  </a:lnTo>
                  <a:lnTo>
                    <a:pt x="4079704" y="4195069"/>
                  </a:lnTo>
                  <a:lnTo>
                    <a:pt x="0" y="4195069"/>
                  </a:lnTo>
                  <a:lnTo>
                    <a:pt x="0" y="0"/>
                  </a:lnTo>
                  <a:close/>
                </a:path>
              </a:pathLst>
            </a:custGeom>
            <a:blipFill>
              <a:blip r:embed="rId5"/>
              <a:stretch>
                <a:fillRect/>
              </a:stretch>
            </a:blipFill>
          </p:spPr>
        </p:sp>
      </p:grpSp>
      <p:grpSp>
        <p:nvGrpSpPr>
          <p:cNvPr id="15" name="Group 14">
            <a:extLst>
              <a:ext uri="{FF2B5EF4-FFF2-40B4-BE49-F238E27FC236}">
                <a16:creationId xmlns:a16="http://schemas.microsoft.com/office/drawing/2014/main" id="{32272AE9-8A53-11A6-F337-69BD1EA7752E}"/>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10" name="Freeform 10"/>
            <p:cNvSpPr/>
            <p:nvPr/>
          </p:nvSpPr>
          <p:spPr>
            <a:xfrm>
              <a:off x="9664212" y="5820717"/>
              <a:ext cx="2844983" cy="1618084"/>
            </a:xfrm>
            <a:custGeom>
              <a:avLst/>
              <a:gdLst/>
              <a:ahLst/>
              <a:cxnLst/>
              <a:rect l="l" t="t" r="r" b="b"/>
              <a:pathLst>
                <a:path w="2844983" h="1618084">
                  <a:moveTo>
                    <a:pt x="0" y="0"/>
                  </a:moveTo>
                  <a:lnTo>
                    <a:pt x="2844983" y="0"/>
                  </a:lnTo>
                  <a:lnTo>
                    <a:pt x="2844983" y="1618084"/>
                  </a:lnTo>
                  <a:lnTo>
                    <a:pt x="0" y="1618084"/>
                  </a:lnTo>
                  <a:lnTo>
                    <a:pt x="0" y="0"/>
                  </a:lnTo>
                  <a:close/>
                </a:path>
              </a:pathLst>
            </a:custGeom>
            <a:blipFill>
              <a:blip r:embed="rId6"/>
              <a:stretch>
                <a:fillRect/>
              </a:stretch>
            </a:blipFill>
          </p:spPr>
        </p:sp>
        <p:sp>
          <p:nvSpPr>
            <p:cNvPr id="11" name="Freeform 11"/>
            <p:cNvSpPr/>
            <p:nvPr/>
          </p:nvSpPr>
          <p:spPr>
            <a:xfrm>
              <a:off x="10793602" y="3852754"/>
              <a:ext cx="2851867" cy="2777005"/>
            </a:xfrm>
            <a:custGeom>
              <a:avLst/>
              <a:gdLst/>
              <a:ahLst/>
              <a:cxnLst/>
              <a:rect l="l" t="t" r="r" b="b"/>
              <a:pathLst>
                <a:path w="2851867" h="2777005">
                  <a:moveTo>
                    <a:pt x="0" y="0"/>
                  </a:moveTo>
                  <a:lnTo>
                    <a:pt x="2851866" y="0"/>
                  </a:lnTo>
                  <a:lnTo>
                    <a:pt x="2851866" y="2777005"/>
                  </a:lnTo>
                  <a:lnTo>
                    <a:pt x="0" y="2777005"/>
                  </a:lnTo>
                  <a:lnTo>
                    <a:pt x="0" y="0"/>
                  </a:lnTo>
                  <a:close/>
                </a:path>
              </a:pathLst>
            </a:custGeom>
            <a:blipFill>
              <a:blip r:embed="rId7"/>
              <a:stretch>
                <a:fillRect/>
              </a:stretch>
            </a:blipFill>
          </p:spPr>
        </p:sp>
        <p:sp>
          <p:nvSpPr>
            <p:cNvPr id="12" name="Freeform 12"/>
            <p:cNvSpPr/>
            <p:nvPr/>
          </p:nvSpPr>
          <p:spPr>
            <a:xfrm>
              <a:off x="12934157" y="5820717"/>
              <a:ext cx="4683527" cy="3891586"/>
            </a:xfrm>
            <a:custGeom>
              <a:avLst/>
              <a:gdLst/>
              <a:ahLst/>
              <a:cxnLst/>
              <a:rect l="l" t="t" r="r" b="b"/>
              <a:pathLst>
                <a:path w="4683527" h="3891586">
                  <a:moveTo>
                    <a:pt x="0" y="0"/>
                  </a:moveTo>
                  <a:lnTo>
                    <a:pt x="4683527" y="0"/>
                  </a:lnTo>
                  <a:lnTo>
                    <a:pt x="4683527" y="3891586"/>
                  </a:lnTo>
                  <a:lnTo>
                    <a:pt x="0" y="38915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6" name="Group 15">
            <a:extLst>
              <a:ext uri="{FF2B5EF4-FFF2-40B4-BE49-F238E27FC236}">
                <a16:creationId xmlns:a16="http://schemas.microsoft.com/office/drawing/2014/main" id="{45A84B1A-6CB2-9A04-C7F9-9D49898BB907}"/>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3" name="TextBox 13"/>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SONG THẤT LỤC BÁT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1D66D1A-F9E8-E31F-2998-687E76F57FD0}"/>
              </a:ext>
            </a:extLst>
          </p:cNvPr>
          <p:cNvGrpSpPr/>
          <p:nvPr/>
        </p:nvGrpSpPr>
        <p:grpSpPr>
          <a:xfrm>
            <a:off x="335708" y="3852754"/>
            <a:ext cx="8656499" cy="6082763"/>
            <a:chOff x="335708" y="3852754"/>
            <a:chExt cx="8656499" cy="6082763"/>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3124300" y="5143500"/>
              <a:ext cx="4636277" cy="4792017"/>
            </a:xfrm>
            <a:custGeom>
              <a:avLst/>
              <a:gdLst/>
              <a:ahLst/>
              <a:cxnLst/>
              <a:rect l="l" t="t" r="r" b="b"/>
              <a:pathLst>
                <a:path w="4636277" h="4792017">
                  <a:moveTo>
                    <a:pt x="0" y="0"/>
                  </a:moveTo>
                  <a:lnTo>
                    <a:pt x="4636277" y="0"/>
                  </a:lnTo>
                  <a:lnTo>
                    <a:pt x="4636277" y="4792017"/>
                  </a:lnTo>
                  <a:lnTo>
                    <a:pt x="0" y="4792017"/>
                  </a:lnTo>
                  <a:lnTo>
                    <a:pt x="0" y="0"/>
                  </a:lnTo>
                  <a:close/>
                </a:path>
              </a:pathLst>
            </a:custGeom>
            <a:blipFill>
              <a:blip r:embed="rId3"/>
              <a:stretch>
                <a:fillRect/>
              </a:stretch>
            </a:blipFill>
          </p:spPr>
        </p:sp>
        <p:sp>
          <p:nvSpPr>
            <p:cNvPr id="9" name="Freeform 9"/>
            <p:cNvSpPr/>
            <p:nvPr/>
          </p:nvSpPr>
          <p:spPr>
            <a:xfrm>
              <a:off x="335708" y="3852754"/>
              <a:ext cx="3164701" cy="3101407"/>
            </a:xfrm>
            <a:custGeom>
              <a:avLst/>
              <a:gdLst/>
              <a:ahLst/>
              <a:cxnLst/>
              <a:rect l="l" t="t" r="r" b="b"/>
              <a:pathLst>
                <a:path w="3164701" h="3101407">
                  <a:moveTo>
                    <a:pt x="0" y="0"/>
                  </a:moveTo>
                  <a:lnTo>
                    <a:pt x="3164701" y="0"/>
                  </a:lnTo>
                  <a:lnTo>
                    <a:pt x="3164701" y="3101407"/>
                  </a:lnTo>
                  <a:lnTo>
                    <a:pt x="0" y="310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8863816">
              <a:off x="5907828" y="4284120"/>
              <a:ext cx="2031568" cy="1436873"/>
            </a:xfrm>
            <a:custGeom>
              <a:avLst/>
              <a:gdLst/>
              <a:ahLst/>
              <a:cxnLst/>
              <a:rect l="l" t="t" r="r" b="b"/>
              <a:pathLst>
                <a:path w="2031568" h="1436873">
                  <a:moveTo>
                    <a:pt x="0" y="0"/>
                  </a:moveTo>
                  <a:lnTo>
                    <a:pt x="2031568" y="0"/>
                  </a:lnTo>
                  <a:lnTo>
                    <a:pt x="2031568" y="1436873"/>
                  </a:lnTo>
                  <a:lnTo>
                    <a:pt x="0" y="143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781349" y="4182981"/>
              <a:ext cx="2273419" cy="1921039"/>
            </a:xfrm>
            <a:custGeom>
              <a:avLst/>
              <a:gdLst/>
              <a:ahLst/>
              <a:cxnLst/>
              <a:rect l="l" t="t" r="r" b="b"/>
              <a:pathLst>
                <a:path w="2273419" h="1921039">
                  <a:moveTo>
                    <a:pt x="0" y="0"/>
                  </a:moveTo>
                  <a:lnTo>
                    <a:pt x="2273419" y="0"/>
                  </a:lnTo>
                  <a:lnTo>
                    <a:pt x="2273419" y="1921038"/>
                  </a:lnTo>
                  <a:lnTo>
                    <a:pt x="0" y="19210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5" name="Group 14">
            <a:extLst>
              <a:ext uri="{FF2B5EF4-FFF2-40B4-BE49-F238E27FC236}">
                <a16:creationId xmlns:a16="http://schemas.microsoft.com/office/drawing/2014/main" id="{03A9D943-1AC6-A86E-091D-6E6D906FAFBD}"/>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12" name="Freeform 12"/>
            <p:cNvSpPr/>
            <p:nvPr/>
          </p:nvSpPr>
          <p:spPr>
            <a:xfrm>
              <a:off x="10338533" y="4326395"/>
              <a:ext cx="6571018" cy="5255531"/>
            </a:xfrm>
            <a:custGeom>
              <a:avLst/>
              <a:gdLst/>
              <a:ahLst/>
              <a:cxnLst/>
              <a:rect l="l" t="t" r="r" b="b"/>
              <a:pathLst>
                <a:path w="6571018" h="5255531">
                  <a:moveTo>
                    <a:pt x="0" y="0"/>
                  </a:moveTo>
                  <a:lnTo>
                    <a:pt x="6571019" y="0"/>
                  </a:lnTo>
                  <a:lnTo>
                    <a:pt x="6571019" y="5255532"/>
                  </a:lnTo>
                  <a:lnTo>
                    <a:pt x="0" y="5255532"/>
                  </a:lnTo>
                  <a:lnTo>
                    <a:pt x="0" y="0"/>
                  </a:lnTo>
                  <a:close/>
                </a:path>
              </a:pathLst>
            </a:custGeom>
            <a:blipFill>
              <a:blip r:embed="rId10"/>
              <a:stretch>
                <a:fillRect/>
              </a:stretch>
            </a:blipFill>
          </p:spPr>
        </p:sp>
      </p:grpSp>
      <p:grpSp>
        <p:nvGrpSpPr>
          <p:cNvPr id="16" name="Group 15">
            <a:extLst>
              <a:ext uri="{FF2B5EF4-FFF2-40B4-BE49-F238E27FC236}">
                <a16:creationId xmlns:a16="http://schemas.microsoft.com/office/drawing/2014/main" id="{15C5659F-2CA7-3816-8578-CC39B49351DE}"/>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3" name="TextBox 13"/>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NỘI DUNG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180B35E-42F0-485F-F673-4DF89A5B8B42}"/>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859752" y="4458994"/>
              <a:ext cx="5985409" cy="4990335"/>
            </a:xfrm>
            <a:custGeom>
              <a:avLst/>
              <a:gdLst/>
              <a:ahLst/>
              <a:cxnLst/>
              <a:rect l="l" t="t" r="r" b="b"/>
              <a:pathLst>
                <a:path w="5985409" h="4990335">
                  <a:moveTo>
                    <a:pt x="0" y="0"/>
                  </a:moveTo>
                  <a:lnTo>
                    <a:pt x="5985410" y="0"/>
                  </a:lnTo>
                  <a:lnTo>
                    <a:pt x="5985410" y="4990335"/>
                  </a:lnTo>
                  <a:lnTo>
                    <a:pt x="0" y="4990335"/>
                  </a:lnTo>
                  <a:lnTo>
                    <a:pt x="0" y="0"/>
                  </a:lnTo>
                  <a:close/>
                </a:path>
              </a:pathLst>
            </a:custGeom>
            <a:blipFill>
              <a:blip r:embed="rId3"/>
              <a:stretch>
                <a:fillRect/>
              </a:stretch>
            </a:blipFill>
          </p:spPr>
        </p:sp>
      </p:grpSp>
      <p:grpSp>
        <p:nvGrpSpPr>
          <p:cNvPr id="12" name="Group 11">
            <a:extLst>
              <a:ext uri="{FF2B5EF4-FFF2-40B4-BE49-F238E27FC236}">
                <a16:creationId xmlns:a16="http://schemas.microsoft.com/office/drawing/2014/main" id="{A1A37BD4-7F01-035E-BB86-48675BB44638}"/>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0968393" y="4160492"/>
              <a:ext cx="5338427" cy="5539224"/>
            </a:xfrm>
            <a:custGeom>
              <a:avLst/>
              <a:gdLst/>
              <a:ahLst/>
              <a:cxnLst/>
              <a:rect l="l" t="t" r="r" b="b"/>
              <a:pathLst>
                <a:path w="5338427" h="5539224">
                  <a:moveTo>
                    <a:pt x="0" y="0"/>
                  </a:moveTo>
                  <a:lnTo>
                    <a:pt x="5338427" y="0"/>
                  </a:lnTo>
                  <a:lnTo>
                    <a:pt x="5338427" y="5539224"/>
                  </a:lnTo>
                  <a:lnTo>
                    <a:pt x="0" y="5539224"/>
                  </a:lnTo>
                  <a:lnTo>
                    <a:pt x="0" y="0"/>
                  </a:lnTo>
                  <a:close/>
                </a:path>
              </a:pathLst>
            </a:custGeom>
            <a:blipFill>
              <a:blip r:embed="rId4"/>
              <a:stretch>
                <a:fillRect/>
              </a:stretch>
            </a:blipFill>
          </p:spPr>
        </p:sp>
      </p:grpSp>
      <p:grpSp>
        <p:nvGrpSpPr>
          <p:cNvPr id="13" name="Group 12">
            <a:extLst>
              <a:ext uri="{FF2B5EF4-FFF2-40B4-BE49-F238E27FC236}">
                <a16:creationId xmlns:a16="http://schemas.microsoft.com/office/drawing/2014/main" id="{53CE6D04-21BA-73FD-A8C8-BE08661FEDF5}"/>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0" name="TextBox 10"/>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NGHỆ THUẬT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grpSp>
        <p:nvGrpSpPr>
          <p:cNvPr id="11" name="Group 10">
            <a:extLst>
              <a:ext uri="{FF2B5EF4-FFF2-40B4-BE49-F238E27FC236}">
                <a16:creationId xmlns:a16="http://schemas.microsoft.com/office/drawing/2014/main" id="{24528621-D91B-39B0-3F74-E85EA7B1F582}"/>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802954" y="4671417"/>
              <a:ext cx="7722007" cy="4517374"/>
            </a:xfrm>
            <a:custGeom>
              <a:avLst/>
              <a:gdLst/>
              <a:ahLst/>
              <a:cxnLst/>
              <a:rect l="l" t="t" r="r" b="b"/>
              <a:pathLst>
                <a:path w="7722007" h="4517374">
                  <a:moveTo>
                    <a:pt x="0" y="0"/>
                  </a:moveTo>
                  <a:lnTo>
                    <a:pt x="7722007" y="0"/>
                  </a:lnTo>
                  <a:lnTo>
                    <a:pt x="7722007" y="4517374"/>
                  </a:lnTo>
                  <a:lnTo>
                    <a:pt x="0" y="4517374"/>
                  </a:lnTo>
                  <a:lnTo>
                    <a:pt x="0" y="0"/>
                  </a:lnTo>
                  <a:close/>
                </a:path>
              </a:pathLst>
            </a:custGeom>
            <a:blipFill>
              <a:blip r:embed="rId3"/>
              <a:stretch>
                <a:fillRect/>
              </a:stretch>
            </a:blipFill>
          </p:spPr>
        </p:sp>
      </p:grpSp>
      <p:grpSp>
        <p:nvGrpSpPr>
          <p:cNvPr id="12" name="Group 11">
            <a:extLst>
              <a:ext uri="{FF2B5EF4-FFF2-40B4-BE49-F238E27FC236}">
                <a16:creationId xmlns:a16="http://schemas.microsoft.com/office/drawing/2014/main" id="{87078A4F-73D8-A194-0125-278C44E87BCA}"/>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0089407" y="5755197"/>
              <a:ext cx="7315200" cy="3081528"/>
            </a:xfrm>
            <a:custGeom>
              <a:avLst/>
              <a:gdLst/>
              <a:ahLst/>
              <a:cxnLst/>
              <a:rect l="l" t="t" r="r" b="b"/>
              <a:pathLst>
                <a:path w="7315200" h="3081528">
                  <a:moveTo>
                    <a:pt x="0" y="0"/>
                  </a:moveTo>
                  <a:lnTo>
                    <a:pt x="7315200" y="0"/>
                  </a:lnTo>
                  <a:lnTo>
                    <a:pt x="7315200" y="3081528"/>
                  </a:lnTo>
                  <a:lnTo>
                    <a:pt x="0" y="308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0" name="TextBox 10"/>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a:solidFill>
                  <a:srgbClr val="000000"/>
                </a:solidFill>
                <a:latin typeface="Times New Roman" panose="02020603050405020304" pitchFamily="18" charset="0"/>
                <a:cs typeface="Times New Roman" panose="02020603050405020304" pitchFamily="18" charset="0"/>
              </a:rPr>
              <a:t>NỔI BẬT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708" y="330160"/>
            <a:ext cx="11212181" cy="9642370"/>
            <a:chOff x="0" y="0"/>
            <a:chExt cx="3792762" cy="3261740"/>
          </a:xfrm>
        </p:grpSpPr>
        <p:sp>
          <p:nvSpPr>
            <p:cNvPr id="3" name="Freeform 3"/>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6" name="TextBox 5">
            <a:extLst>
              <a:ext uri="{FF2B5EF4-FFF2-40B4-BE49-F238E27FC236}">
                <a16:creationId xmlns:a16="http://schemas.microsoft.com/office/drawing/2014/main" id="{1AA0A6E1-97C0-AC5C-B3C1-3F55D5072366}"/>
              </a:ext>
            </a:extLst>
          </p:cNvPr>
          <p:cNvSpPr txBox="1"/>
          <p:nvPr/>
        </p:nvSpPr>
        <p:spPr>
          <a:xfrm>
            <a:off x="483932" y="658664"/>
            <a:ext cx="106145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Bài</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Thơ</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và</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thơ</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song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thất</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lục</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bát</a:t>
            </a:r>
            <a:endPar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1882BFCC-C176-A326-9C99-7D002E3B9C90}"/>
              </a:ext>
            </a:extLst>
          </p:cNvPr>
          <p:cNvSpPr txBox="1"/>
          <p:nvPr/>
        </p:nvSpPr>
        <p:spPr>
          <a:xfrm>
            <a:off x="228600" y="3693895"/>
            <a:ext cx="106145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TIẾT 11 – 13: VIẾT</a:t>
            </a:r>
            <a:endParaRPr kumimoji="0" lang="en-US" sz="5400" b="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084BAE62-6509-F4CF-E9B7-4543AA8D12CE}"/>
              </a:ext>
            </a:extLst>
          </p:cNvPr>
          <p:cNvSpPr/>
          <p:nvPr/>
        </p:nvSpPr>
        <p:spPr>
          <a:xfrm>
            <a:off x="757526" y="5898130"/>
            <a:ext cx="1036854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9Slide04 Lora Bold" panose="00000800000000000000" pitchFamily="2" charset="0"/>
              </a:rPr>
              <a:t>Phân tích một tác phẩm thơ</a:t>
            </a:r>
            <a:endParaRPr kumimoji="0" lang="en-US" sz="6000" b="0" i="0" u="none" strike="noStrike" kern="1200" cap="none" spc="0" normalizeH="0" baseline="0" noProof="0" dirty="0">
              <a:ln>
                <a:noFill/>
              </a:ln>
              <a:solidFill>
                <a:srgbClr val="FF0000"/>
              </a:solidFill>
              <a:effectLst/>
              <a:uLnTx/>
              <a:uFillTx/>
              <a:latin typeface="#9Slide04 Lora Bold" panose="00000800000000000000" pitchFamily="2" charset="0"/>
            </a:endParaRPr>
          </a:p>
        </p:txBody>
      </p:sp>
      <p:sp>
        <p:nvSpPr>
          <p:cNvPr id="11" name="Freeform 5">
            <a:extLst>
              <a:ext uri="{FF2B5EF4-FFF2-40B4-BE49-F238E27FC236}">
                <a16:creationId xmlns:a16="http://schemas.microsoft.com/office/drawing/2014/main" id="{E7277051-DAF4-4C43-D0D3-66878465890E}"/>
              </a:ext>
            </a:extLst>
          </p:cNvPr>
          <p:cNvSpPr/>
          <p:nvPr/>
        </p:nvSpPr>
        <p:spPr>
          <a:xfrm>
            <a:off x="11240709" y="522556"/>
            <a:ext cx="5653064" cy="9642752"/>
          </a:xfrm>
          <a:custGeom>
            <a:avLst/>
            <a:gdLst/>
            <a:ahLst/>
            <a:cxnLst/>
            <a:rect l="l" t="t" r="r" b="b"/>
            <a:pathLst>
              <a:path w="2528864" h="4313627">
                <a:moveTo>
                  <a:pt x="0" y="0"/>
                </a:moveTo>
                <a:lnTo>
                  <a:pt x="2528864" y="0"/>
                </a:lnTo>
                <a:lnTo>
                  <a:pt x="2528864" y="4313627"/>
                </a:lnTo>
                <a:lnTo>
                  <a:pt x="0" y="4313627"/>
                </a:lnTo>
                <a:lnTo>
                  <a:pt x="0" y="0"/>
                </a:lnTo>
                <a:close/>
              </a:path>
            </a:pathLst>
          </a:custGeom>
          <a:blipFill>
            <a:blip r:embed="rId3"/>
            <a:stretch>
              <a:fillRect/>
            </a:stretch>
          </a:blipFill>
        </p:spPr>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DF60AA4-2D64-AC42-9E3D-177F5FA5D13E}"/>
              </a:ext>
            </a:extLst>
          </p:cNvPr>
          <p:cNvGrpSpPr/>
          <p:nvPr/>
        </p:nvGrpSpPr>
        <p:grpSpPr>
          <a:xfrm>
            <a:off x="335708" y="330160"/>
            <a:ext cx="17342692" cy="9642370"/>
            <a:chOff x="0" y="0"/>
            <a:chExt cx="3792762" cy="3261740"/>
          </a:xfrm>
        </p:grpSpPr>
        <p:sp>
          <p:nvSpPr>
            <p:cNvPr id="3" name="Freeform 3">
              <a:extLst>
                <a:ext uri="{FF2B5EF4-FFF2-40B4-BE49-F238E27FC236}">
                  <a16:creationId xmlns:a16="http://schemas.microsoft.com/office/drawing/2014/main" id="{33DB77F3-5F90-6A0F-C25A-448C18690B3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TextBox 3">
            <a:extLst>
              <a:ext uri="{FF2B5EF4-FFF2-40B4-BE49-F238E27FC236}">
                <a16:creationId xmlns:a16="http://schemas.microsoft.com/office/drawing/2014/main" id="{283BCE16-4C33-286D-5351-DF37B74AAB11}"/>
              </a:ext>
            </a:extLst>
          </p:cNvPr>
          <p:cNvSpPr txBox="1"/>
          <p:nvPr/>
        </p:nvSpPr>
        <p:spPr>
          <a:xfrm>
            <a:off x="6248400" y="3848100"/>
            <a:ext cx="10614536" cy="1446550"/>
          </a:xfrm>
          <a:prstGeom prst="rect">
            <a:avLst/>
          </a:prstGeom>
          <a:noFill/>
        </p:spPr>
        <p:txBody>
          <a:bodyPr wrap="square" rtlCol="0">
            <a:spAutoFit/>
          </a:bodyPr>
          <a:lstStyle/>
          <a:p>
            <a:pPr algn="ctr"/>
            <a:r>
              <a:rPr lang="en-US" sz="8800" b="1" dirty="0">
                <a:latin typeface="#9Slide04 Lora Bold" panose="00000800000000000000" pitchFamily="2" charset="0"/>
                <a:cs typeface="Times New Roman" panose="02020603050405020304" pitchFamily="18" charset="0"/>
              </a:rPr>
              <a:t>I. </a:t>
            </a:r>
            <a:r>
              <a:rPr lang="en-US" sz="8800" b="1" dirty="0" err="1">
                <a:latin typeface="#9Slide04 Lora Bold" panose="00000800000000000000" pitchFamily="2" charset="0"/>
                <a:cs typeface="Times New Roman" panose="02020603050405020304" pitchFamily="18" charset="0"/>
              </a:rPr>
              <a:t>Định</a:t>
            </a:r>
            <a:r>
              <a:rPr lang="en-US" sz="8800" b="1" dirty="0">
                <a:latin typeface="#9Slide04 Lora Bold" panose="00000800000000000000" pitchFamily="2" charset="0"/>
                <a:cs typeface="Times New Roman" panose="02020603050405020304" pitchFamily="18" charset="0"/>
              </a:rPr>
              <a:t> </a:t>
            </a:r>
            <a:r>
              <a:rPr lang="en-US" sz="8800" b="1" dirty="0" err="1">
                <a:latin typeface="#9Slide04 Lora Bold" panose="00000800000000000000" pitchFamily="2" charset="0"/>
                <a:cs typeface="Times New Roman" panose="02020603050405020304" pitchFamily="18" charset="0"/>
              </a:rPr>
              <a:t>hướng</a:t>
            </a:r>
            <a:endParaRPr lang="en-US" sz="8800" dirty="0">
              <a:latin typeface="#9Slide04 Lora Bold" panose="00000800000000000000" pitchFamily="2" charset="0"/>
              <a:cs typeface="Times New Roman" panose="02020603050405020304" pitchFamily="18" charset="0"/>
            </a:endParaRPr>
          </a:p>
        </p:txBody>
      </p:sp>
      <p:sp>
        <p:nvSpPr>
          <p:cNvPr id="5" name="Freeform 3">
            <a:extLst>
              <a:ext uri="{FF2B5EF4-FFF2-40B4-BE49-F238E27FC236}">
                <a16:creationId xmlns:a16="http://schemas.microsoft.com/office/drawing/2014/main" id="{DF7FF1A8-A2E7-4B37-972B-D884833FF4E3}"/>
              </a:ext>
            </a:extLst>
          </p:cNvPr>
          <p:cNvSpPr/>
          <p:nvPr/>
        </p:nvSpPr>
        <p:spPr>
          <a:xfrm>
            <a:off x="20782" y="2851354"/>
            <a:ext cx="7238807" cy="7121176"/>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57387496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A254749-899D-2D86-EA60-E95B96F603A7}"/>
              </a:ext>
            </a:extLst>
          </p:cNvPr>
          <p:cNvGrpSpPr/>
          <p:nvPr/>
        </p:nvGrpSpPr>
        <p:grpSpPr>
          <a:xfrm>
            <a:off x="335708" y="2247900"/>
            <a:ext cx="17342692" cy="3810000"/>
            <a:chOff x="0" y="0"/>
            <a:chExt cx="3792762" cy="3261740"/>
          </a:xfrm>
        </p:grpSpPr>
        <p:sp>
          <p:nvSpPr>
            <p:cNvPr id="5" name="Freeform 3">
              <a:extLst>
                <a:ext uri="{FF2B5EF4-FFF2-40B4-BE49-F238E27FC236}">
                  <a16:creationId xmlns:a16="http://schemas.microsoft.com/office/drawing/2014/main" id="{13C6E248-AE12-CA9B-F928-2E3A7BF1EF70}"/>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Google Shape;1289;p66">
            <a:extLst>
              <a:ext uri="{FF2B5EF4-FFF2-40B4-BE49-F238E27FC236}">
                <a16:creationId xmlns:a16="http://schemas.microsoft.com/office/drawing/2014/main" id="{04E587CD-AC4E-967C-E52E-432055B1D065}"/>
              </a:ext>
            </a:extLst>
          </p:cNvPr>
          <p:cNvSpPr txBox="1">
            <a:spLocks/>
          </p:cNvSpPr>
          <p:nvPr/>
        </p:nvSpPr>
        <p:spPr>
          <a:xfrm>
            <a:off x="7006054" y="100046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B7E30CA-C70D-3D74-D80C-3B20FEEB5E03}"/>
              </a:ext>
            </a:extLst>
          </p:cNvPr>
          <p:cNvSpPr/>
          <p:nvPr/>
        </p:nvSpPr>
        <p:spPr>
          <a:xfrm>
            <a:off x="1447800" y="3162300"/>
            <a:ext cx="15697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Phân tích một tác phẩm thơ là chỉ ra và làm rõ những điểm nổi bật (thành công, có thể cả hạn chế) trong nội dung và nghệ thuật của tác phẩm</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2">
            <a:extLst>
              <a:ext uri="{FF2B5EF4-FFF2-40B4-BE49-F238E27FC236}">
                <a16:creationId xmlns:a16="http://schemas.microsoft.com/office/drawing/2014/main" id="{8B584BC1-CB0A-61A6-0377-3A9C64DC1E4F}"/>
              </a:ext>
            </a:extLst>
          </p:cNvPr>
          <p:cNvSpPr/>
          <p:nvPr/>
        </p:nvSpPr>
        <p:spPr>
          <a:xfrm>
            <a:off x="228600" y="5372100"/>
            <a:ext cx="5029389" cy="4532737"/>
          </a:xfrm>
          <a:custGeom>
            <a:avLst/>
            <a:gdLst/>
            <a:ahLst/>
            <a:cxnLst/>
            <a:rect l="l" t="t" r="r" b="b"/>
            <a:pathLst>
              <a:path w="5029389" h="4532737">
                <a:moveTo>
                  <a:pt x="0" y="0"/>
                </a:moveTo>
                <a:lnTo>
                  <a:pt x="5029388" y="0"/>
                </a:lnTo>
                <a:lnTo>
                  <a:pt x="5029388" y="4532736"/>
                </a:lnTo>
                <a:lnTo>
                  <a:pt x="0" y="4532736"/>
                </a:lnTo>
                <a:lnTo>
                  <a:pt x="0" y="0"/>
                </a:lnTo>
                <a:close/>
              </a:path>
            </a:pathLst>
          </a:custGeom>
          <a:blipFill>
            <a:blip r:embed="rId3"/>
            <a:stretch>
              <a:fillRect/>
            </a:stretch>
          </a:blipFill>
        </p:spPr>
      </p:sp>
    </p:spTree>
    <p:extLst>
      <p:ext uri="{BB962C8B-B14F-4D97-AF65-F5344CB8AC3E}">
        <p14:creationId xmlns:p14="http://schemas.microsoft.com/office/powerpoint/2010/main" val="18904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2114</Words>
  <Application>Microsoft Office PowerPoint</Application>
  <PresentationFormat>Custom</PresentationFormat>
  <Paragraphs>160</Paragraphs>
  <Slides>25</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Arial</vt:lpstr>
      <vt:lpstr>Times New Roman</vt:lpstr>
      <vt:lpstr>#9Slide04 Lora Bold</vt:lpstr>
      <vt:lpstr>#9Slide05 SVNBulgary</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dc:creator>Admin</dc:creator>
  <cp:lastModifiedBy>Administrator</cp:lastModifiedBy>
  <cp:revision>11</cp:revision>
  <dcterms:created xsi:type="dcterms:W3CDTF">2006-08-16T00:00:00Z</dcterms:created>
  <dcterms:modified xsi:type="dcterms:W3CDTF">2025-05-18T17:53:43Z</dcterms:modified>
  <dc:identifier>DAGIqu7OUZY</dc:identifier>
</cp:coreProperties>
</file>