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368" r:id="rId2"/>
    <p:sldId id="271" r:id="rId3"/>
    <p:sldId id="272" r:id="rId4"/>
    <p:sldId id="369" r:id="rId5"/>
    <p:sldId id="273" r:id="rId6"/>
    <p:sldId id="276" r:id="rId7"/>
    <p:sldId id="275" r:id="rId8"/>
    <p:sldId id="302" r:id="rId9"/>
    <p:sldId id="343" r:id="rId10"/>
    <p:sldId id="370" r:id="rId11"/>
    <p:sldId id="365" r:id="rId12"/>
    <p:sldId id="367" r:id="rId13"/>
    <p:sldId id="372" r:id="rId14"/>
  </p:sldIdLst>
  <p:sldSz cx="18288000" cy="10287000"/>
  <p:notesSz cx="6858000" cy="9144000"/>
  <p:embeddedFontLst>
    <p:embeddedFont>
      <p:font typeface="#9Slide06 SVNBlow Brush" charset="0"/>
      <p:regular r:id="rId16"/>
    </p:embeddedFont>
    <p:embeddedFont>
      <p:font typeface="#9Slide07 IcielBaliho Script" panose="020B0604020202020204" charset="0"/>
      <p:regular r:id="rId17"/>
    </p:embeddedFont>
    <p:embeddedFont>
      <p:font typeface="#9Slide07 SVNBango" panose="02000000000000000000"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E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979"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7D5E2-0FF1-4D8D-A150-12AC1CEFB9F7}"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C1520-B1EC-44BB-94FE-5CC47570ABD8}" type="slidenum">
              <a:rPr lang="en-US" smtClean="0"/>
              <a:t>‹#›</a:t>
            </a:fld>
            <a:endParaRPr lang="en-US"/>
          </a:p>
        </p:txBody>
      </p:sp>
    </p:spTree>
    <p:extLst>
      <p:ext uri="{BB962C8B-B14F-4D97-AF65-F5344CB8AC3E}">
        <p14:creationId xmlns:p14="http://schemas.microsoft.com/office/powerpoint/2010/main" val="249707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Hãy</a:t>
            </a:r>
            <a:r>
              <a:rPr lang="en-US" baseline="0" dirty="0"/>
              <a:t> </a:t>
            </a:r>
            <a:r>
              <a:rPr lang="en-US" baseline="0" dirty="0" err="1"/>
              <a:t>tìm</a:t>
            </a:r>
            <a:r>
              <a:rPr lang="en-US" baseline="0" dirty="0"/>
              <a:t> </a:t>
            </a:r>
            <a:r>
              <a:rPr lang="en-US" baseline="0" dirty="0" err="1"/>
              <a:t>lỗi</a:t>
            </a:r>
            <a:r>
              <a:rPr lang="en-US" baseline="0" dirty="0"/>
              <a:t> </a:t>
            </a:r>
            <a:r>
              <a:rPr lang="en-US" baseline="0" dirty="0" err="1"/>
              <a:t>sai</a:t>
            </a:r>
            <a:r>
              <a:rPr lang="en-US" baseline="0" dirty="0"/>
              <a:t> </a:t>
            </a:r>
            <a:r>
              <a:rPr lang="en-US" baseline="0" dirty="0" err="1"/>
              <a:t>trong</a:t>
            </a:r>
            <a:r>
              <a:rPr lang="en-US" baseline="0" dirty="0"/>
              <a:t> </a:t>
            </a:r>
            <a:r>
              <a:rPr lang="en-US" baseline="0" dirty="0" err="1"/>
              <a:t>biển</a:t>
            </a:r>
            <a:r>
              <a:rPr lang="en-US" baseline="0" dirty="0"/>
              <a:t> </a:t>
            </a:r>
            <a:r>
              <a:rPr lang="en-US" baseline="0" dirty="0" err="1"/>
              <a:t>quảng</a:t>
            </a:r>
            <a:r>
              <a:rPr lang="en-US" baseline="0" dirty="0"/>
              <a:t> </a:t>
            </a:r>
            <a:r>
              <a:rPr lang="en-US" baseline="0" dirty="0" err="1"/>
              <a:t>cáo</a:t>
            </a:r>
            <a:r>
              <a:rPr lang="en-US" baseline="0" dirty="0"/>
              <a:t> </a:t>
            </a:r>
            <a:r>
              <a:rPr lang="en-US" baseline="0" dirty="0" err="1"/>
              <a:t>sau</a:t>
            </a:r>
            <a:endParaRPr lang="en-US" baseline="0" dirty="0"/>
          </a:p>
          <a:p>
            <a:r>
              <a:rPr lang="en-US" dirty="0" err="1"/>
              <a:t>Lỗi</a:t>
            </a:r>
            <a:r>
              <a:rPr lang="en-US" dirty="0"/>
              <a:t> </a:t>
            </a:r>
            <a:r>
              <a:rPr lang="en-US" dirty="0" err="1"/>
              <a:t>sai</a:t>
            </a:r>
            <a:r>
              <a:rPr lang="en-US" dirty="0"/>
              <a:t> </a:t>
            </a:r>
            <a:r>
              <a:rPr lang="en-US" dirty="0" err="1"/>
              <a:t>chính</a:t>
            </a:r>
            <a:r>
              <a:rPr lang="en-US" baseline="0" dirty="0"/>
              <a:t> </a:t>
            </a:r>
            <a:r>
              <a:rPr lang="en-US" baseline="0" dirty="0" err="1"/>
              <a:t>tả</a:t>
            </a:r>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a:t>
            </a:fld>
            <a:endParaRPr lang="en-US"/>
          </a:p>
        </p:txBody>
      </p:sp>
    </p:spTree>
    <p:extLst>
      <p:ext uri="{BB962C8B-B14F-4D97-AF65-F5344CB8AC3E}">
        <p14:creationId xmlns:p14="http://schemas.microsoft.com/office/powerpoint/2010/main" val="1441348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10</a:t>
            </a:fld>
            <a:endParaRPr lang="en-US"/>
          </a:p>
        </p:txBody>
      </p:sp>
    </p:spTree>
    <p:extLst>
      <p:ext uri="{BB962C8B-B14F-4D97-AF65-F5344CB8AC3E}">
        <p14:creationId xmlns:p14="http://schemas.microsoft.com/office/powerpoint/2010/main" val="780534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11</a:t>
            </a:fld>
            <a:endParaRPr lang="en-US"/>
          </a:p>
        </p:txBody>
      </p:sp>
    </p:spTree>
    <p:extLst>
      <p:ext uri="{BB962C8B-B14F-4D97-AF65-F5344CB8AC3E}">
        <p14:creationId xmlns:p14="http://schemas.microsoft.com/office/powerpoint/2010/main" val="1521262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12</a:t>
            </a:fld>
            <a:endParaRPr lang="en-US"/>
          </a:p>
        </p:txBody>
      </p:sp>
    </p:spTree>
    <p:extLst>
      <p:ext uri="{BB962C8B-B14F-4D97-AF65-F5344CB8AC3E}">
        <p14:creationId xmlns:p14="http://schemas.microsoft.com/office/powerpoint/2010/main" val="3871570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GV chia</a:t>
            </a:r>
            <a:r>
              <a:rPr lang="en-US" baseline="0" dirty="0"/>
              <a:t> </a:t>
            </a:r>
            <a:r>
              <a:rPr lang="en-US" baseline="0" dirty="0" err="1"/>
              <a:t>lớp</a:t>
            </a:r>
            <a:r>
              <a:rPr lang="en-US" baseline="0" dirty="0"/>
              <a:t> </a:t>
            </a:r>
            <a:r>
              <a:rPr lang="en-US" baseline="0" dirty="0" err="1"/>
              <a:t>thành</a:t>
            </a:r>
            <a:r>
              <a:rPr lang="en-US" baseline="0" dirty="0"/>
              <a:t> 4 </a:t>
            </a:r>
            <a:r>
              <a:rPr lang="en-US" baseline="0" dirty="0" err="1"/>
              <a:t>nhóm</a:t>
            </a:r>
            <a:r>
              <a:rPr lang="en-US" baseline="0" dirty="0"/>
              <a:t>, </a:t>
            </a:r>
            <a:r>
              <a:rPr lang="en-US" baseline="0" dirty="0" err="1"/>
              <a:t>các</a:t>
            </a:r>
            <a:r>
              <a:rPr lang="en-US" baseline="0" dirty="0"/>
              <a:t> </a:t>
            </a:r>
            <a:r>
              <a:rPr lang="en-US" baseline="0" dirty="0" err="1"/>
              <a:t>nhóm</a:t>
            </a:r>
            <a:r>
              <a:rPr lang="en-US" baseline="0" dirty="0"/>
              <a:t> </a:t>
            </a:r>
            <a:r>
              <a:rPr lang="en-US" baseline="0" dirty="0" err="1"/>
              <a:t>lập</a:t>
            </a:r>
            <a:r>
              <a:rPr lang="en-US" baseline="0" dirty="0"/>
              <a:t> </a:t>
            </a:r>
            <a:r>
              <a:rPr lang="en-US" baseline="0" dirty="0" err="1"/>
              <a:t>dàn</a:t>
            </a:r>
            <a:r>
              <a:rPr lang="en-US" baseline="0" dirty="0"/>
              <a:t> ý chi </a:t>
            </a:r>
            <a:r>
              <a:rPr lang="en-US" baseline="0" dirty="0" err="1"/>
              <a:t>tiết</a:t>
            </a:r>
            <a:r>
              <a:rPr lang="en-US" baseline="0" dirty="0"/>
              <a:t> </a:t>
            </a:r>
            <a:r>
              <a:rPr lang="en-US" baseline="0" dirty="0">
                <a:sym typeface="Wingdings" panose="05000000000000000000" pitchFamily="2" charset="2"/>
              </a:rPr>
              <a:t></a:t>
            </a:r>
            <a:r>
              <a:rPr lang="en-US" baseline="0" dirty="0"/>
              <a:t> </a:t>
            </a:r>
            <a:r>
              <a:rPr lang="en-US" baseline="0" dirty="0" err="1"/>
              <a:t>cử</a:t>
            </a:r>
            <a:r>
              <a:rPr lang="en-US" baseline="0" dirty="0"/>
              <a:t> 1 </a:t>
            </a:r>
            <a:r>
              <a:rPr lang="en-US" baseline="0" dirty="0" err="1"/>
              <a:t>đại</a:t>
            </a:r>
            <a:r>
              <a:rPr lang="en-US" baseline="0" dirty="0"/>
              <a:t> </a:t>
            </a:r>
            <a:r>
              <a:rPr lang="en-US" baseline="0" dirty="0" err="1"/>
              <a:t>diện</a:t>
            </a:r>
            <a:r>
              <a:rPr lang="en-US" baseline="0" dirty="0"/>
              <a:t> </a:t>
            </a:r>
            <a:r>
              <a:rPr lang="en-US" baseline="0" dirty="0" err="1"/>
              <a:t>tập</a:t>
            </a:r>
            <a:r>
              <a:rPr lang="en-US" baseline="0" dirty="0"/>
              <a:t> </a:t>
            </a:r>
            <a:r>
              <a:rPr lang="en-US" baseline="0" dirty="0" err="1"/>
              <a:t>thuyết</a:t>
            </a:r>
            <a:r>
              <a:rPr lang="en-US" baseline="0" dirty="0"/>
              <a:t> </a:t>
            </a:r>
            <a:r>
              <a:rPr lang="en-US" baseline="0" dirty="0" err="1"/>
              <a:t>trình</a:t>
            </a:r>
            <a:r>
              <a:rPr lang="en-US" baseline="0" dirty="0"/>
              <a:t> </a:t>
            </a:r>
            <a:r>
              <a:rPr lang="en-US" baseline="0" dirty="0" err="1"/>
              <a:t>theo</a:t>
            </a:r>
            <a:r>
              <a:rPr lang="en-US" baseline="0" dirty="0"/>
              <a:t> </a:t>
            </a:r>
            <a:r>
              <a:rPr lang="en-US" baseline="0" dirty="0" err="1"/>
              <a:t>dàn</a:t>
            </a:r>
            <a:r>
              <a:rPr lang="en-US" baseline="0" dirty="0"/>
              <a:t> ý,</a:t>
            </a:r>
            <a:r>
              <a:rPr lang="en-US" baseline="0" dirty="0">
                <a:sym typeface="Wingdings" panose="05000000000000000000" pitchFamily="2" charset="2"/>
              </a:rPr>
              <a:t> </a:t>
            </a:r>
            <a:r>
              <a:rPr lang="en-US" baseline="0" dirty="0" err="1">
                <a:sym typeface="Wingdings" panose="05000000000000000000" pitchFamily="2" charset="2"/>
              </a:rPr>
              <a:t>tham</a:t>
            </a:r>
            <a:r>
              <a:rPr lang="en-US" baseline="0" dirty="0">
                <a:sym typeface="Wingdings" panose="05000000000000000000" pitchFamily="2" charset="2"/>
              </a:rPr>
              <a:t> </a:t>
            </a:r>
            <a:r>
              <a:rPr lang="en-US" baseline="0" dirty="0" err="1">
                <a:sym typeface="Wingdings" panose="05000000000000000000" pitchFamily="2" charset="2"/>
              </a:rPr>
              <a:t>gia</a:t>
            </a:r>
            <a:r>
              <a:rPr lang="en-US" baseline="0" dirty="0">
                <a:sym typeface="Wingdings" panose="05000000000000000000" pitchFamily="2" charset="2"/>
              </a:rPr>
              <a:t> talk show</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C1520-B1EC-44BB-94FE-5CC47570A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49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2</a:t>
            </a:fld>
            <a:endParaRPr lang="en-US"/>
          </a:p>
        </p:txBody>
      </p:sp>
    </p:spTree>
    <p:extLst>
      <p:ext uri="{BB962C8B-B14F-4D97-AF65-F5344CB8AC3E}">
        <p14:creationId xmlns:p14="http://schemas.microsoft.com/office/powerpoint/2010/main" val="313192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3</a:t>
            </a:fld>
            <a:endParaRPr lang="en-US"/>
          </a:p>
        </p:txBody>
      </p:sp>
    </p:spTree>
    <p:extLst>
      <p:ext uri="{BB962C8B-B14F-4D97-AF65-F5344CB8AC3E}">
        <p14:creationId xmlns:p14="http://schemas.microsoft.com/office/powerpoint/2010/main" val="172275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4</a:t>
            </a:fld>
            <a:endParaRPr lang="en-US"/>
          </a:p>
        </p:txBody>
      </p:sp>
    </p:spTree>
    <p:extLst>
      <p:ext uri="{BB962C8B-B14F-4D97-AF65-F5344CB8AC3E}">
        <p14:creationId xmlns:p14="http://schemas.microsoft.com/office/powerpoint/2010/main" val="2809274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5</a:t>
            </a:fld>
            <a:endParaRPr lang="en-US"/>
          </a:p>
        </p:txBody>
      </p:sp>
    </p:spTree>
    <p:extLst>
      <p:ext uri="{BB962C8B-B14F-4D97-AF65-F5344CB8AC3E}">
        <p14:creationId xmlns:p14="http://schemas.microsoft.com/office/powerpoint/2010/main" val="167303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6</a:t>
            </a:fld>
            <a:endParaRPr lang="en-US"/>
          </a:p>
        </p:txBody>
      </p:sp>
    </p:spTree>
    <p:extLst>
      <p:ext uri="{BB962C8B-B14F-4D97-AF65-F5344CB8AC3E}">
        <p14:creationId xmlns:p14="http://schemas.microsoft.com/office/powerpoint/2010/main" val="1952193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7</a:t>
            </a:fld>
            <a:endParaRPr lang="en-US"/>
          </a:p>
        </p:txBody>
      </p:sp>
    </p:spTree>
    <p:extLst>
      <p:ext uri="{BB962C8B-B14F-4D97-AF65-F5344CB8AC3E}">
        <p14:creationId xmlns:p14="http://schemas.microsoft.com/office/powerpoint/2010/main" val="3846424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8</a:t>
            </a:fld>
            <a:endParaRPr lang="en-US"/>
          </a:p>
        </p:txBody>
      </p:sp>
    </p:spTree>
    <p:extLst>
      <p:ext uri="{BB962C8B-B14F-4D97-AF65-F5344CB8AC3E}">
        <p14:creationId xmlns:p14="http://schemas.microsoft.com/office/powerpoint/2010/main" val="1884089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C1520-B1EC-44BB-94FE-5CC47570A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57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85299" y="720090"/>
            <a:ext cx="8187183" cy="8846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ign with text on it&#10;&#10;AI-generated content may be incorrect."/>
          <p:cNvPicPr>
            <a:picLocks noChangeAspect="1"/>
          </p:cNvPicPr>
          <p:nvPr/>
        </p:nvPicPr>
        <p:blipFill>
          <a:blip r:embed="rId3"/>
          <a:srcRect t="9090" b="9459"/>
          <a:stretch/>
        </p:blipFill>
        <p:spPr>
          <a:xfrm>
            <a:off x="9631552" y="965200"/>
            <a:ext cx="7694676" cy="8356599"/>
          </a:xfrm>
          <a:prstGeom prst="rect">
            <a:avLst/>
          </a:prstGeom>
        </p:spPr>
      </p:pic>
      <p:sp>
        <p:nvSpPr>
          <p:cNvPr id="14" name="Rectangle 13">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8187181" cy="8846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gn with text on it&#10;&#10;AI-generated content may be incorrect."/>
          <p:cNvPicPr>
            <a:picLocks noChangeAspect="1"/>
          </p:cNvPicPr>
          <p:nvPr/>
        </p:nvPicPr>
        <p:blipFill>
          <a:blip r:embed="rId4"/>
          <a:srcRect b="19363"/>
          <a:stretch/>
        </p:blipFill>
        <p:spPr>
          <a:xfrm>
            <a:off x="961770" y="965200"/>
            <a:ext cx="7694676" cy="8356599"/>
          </a:xfrm>
          <a:prstGeom prst="rect">
            <a:avLst/>
          </a:prstGeom>
        </p:spPr>
      </p:pic>
    </p:spTree>
    <p:extLst>
      <p:ext uri="{BB962C8B-B14F-4D97-AF65-F5344CB8AC3E}">
        <p14:creationId xmlns:p14="http://schemas.microsoft.com/office/powerpoint/2010/main" val="37672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10529475"/>
              </p:ext>
            </p:extLst>
          </p:nvPr>
        </p:nvGraphicFramePr>
        <p:xfrm>
          <a:off x="1405952" y="3078480"/>
          <a:ext cx="15240000" cy="3627120"/>
        </p:xfrm>
        <a:graphic>
          <a:graphicData uri="http://schemas.openxmlformats.org/drawingml/2006/table">
            <a:tbl>
              <a:tblPr firstRow="1" bandRow="1">
                <a:tableStyleId>{5940675A-B579-460E-94D1-54222C63F5DA}</a:tableStyleId>
              </a:tblPr>
              <a:tblGrid>
                <a:gridCol w="3619500">
                  <a:extLst>
                    <a:ext uri="{9D8B030D-6E8A-4147-A177-3AD203B41FA5}">
                      <a16:colId xmlns:a16="http://schemas.microsoft.com/office/drawing/2014/main" val="2166262293"/>
                    </a:ext>
                  </a:extLst>
                </a:gridCol>
                <a:gridCol w="11620500">
                  <a:extLst>
                    <a:ext uri="{9D8B030D-6E8A-4147-A177-3AD203B41FA5}">
                      <a16:colId xmlns:a16="http://schemas.microsoft.com/office/drawing/2014/main" val="2422310263"/>
                    </a:ext>
                  </a:extLst>
                </a:gridCol>
              </a:tblGrid>
              <a:tr h="370840">
                <a:tc>
                  <a:txBody>
                    <a:bodyPr/>
                    <a:lstStyle/>
                    <a:p>
                      <a:pPr algn="ctr"/>
                      <a:r>
                        <a:rPr lang="vi-VN" sz="4400" b="1" kern="1200" dirty="0">
                          <a:latin typeface="Times New Roman" panose="02020603050405020304" pitchFamily="18" charset="0"/>
                          <a:cs typeface="Times New Roman" panose="02020603050405020304" pitchFamily="18" charset="0"/>
                        </a:rPr>
                        <a:t>Mở đầu</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just"/>
                      <a:r>
                        <a:rPr lang="vi-VN" sz="4400" kern="1200" dirty="0">
                          <a:latin typeface="Times New Roman" panose="02020603050405020304" pitchFamily="18" charset="0"/>
                          <a:cs typeface="Times New Roman" panose="02020603050405020304" pitchFamily="18" charset="0"/>
                        </a:rPr>
                        <a:t>Nêu yêu cầu cần tránh trong quảng cáo</a:t>
                      </a:r>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59145963"/>
                  </a:ext>
                </a:extLst>
              </a:tr>
              <a:tr h="370840">
                <a:tc>
                  <a:txBody>
                    <a:bodyPr/>
                    <a:lstStyle/>
                    <a:p>
                      <a:pPr algn="ctr"/>
                      <a:r>
                        <a:rPr lang="vi-VN" sz="4400" b="1" kern="1200" dirty="0">
                          <a:latin typeface="Times New Roman" panose="02020603050405020304" pitchFamily="18" charset="0"/>
                          <a:cs typeface="Times New Roman" panose="02020603050405020304" pitchFamily="18" charset="0"/>
                        </a:rPr>
                        <a:t>Nội dung chính</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just"/>
                      <a:r>
                        <a:rPr lang="vi-VN" sz="4400" kern="1200" dirty="0">
                          <a:latin typeface="Times New Roman" panose="02020603050405020304" pitchFamily="18" charset="0"/>
                          <a:cs typeface="Times New Roman" panose="02020603050405020304" pitchFamily="18" charset="0"/>
                        </a:rPr>
                        <a:t>Nêu các biểu hiện cụ thể và giải thích lí do cần tránh trong quảng cáo.</a:t>
                      </a:r>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60884071"/>
                  </a:ext>
                </a:extLst>
              </a:tr>
              <a:tr h="370840">
                <a:tc>
                  <a:txBody>
                    <a:bodyPr/>
                    <a:lstStyle/>
                    <a:p>
                      <a:pPr algn="ctr"/>
                      <a:r>
                        <a:rPr lang="vi-VN" sz="4400" b="1" kern="1200" dirty="0">
                          <a:latin typeface="Times New Roman" panose="02020603050405020304" pitchFamily="18" charset="0"/>
                          <a:cs typeface="Times New Roman" panose="02020603050405020304" pitchFamily="18" charset="0"/>
                        </a:rPr>
                        <a:t>Kết thúc</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kern="1200" dirty="0">
                          <a:latin typeface="Times New Roman" panose="02020603050405020304" pitchFamily="18" charset="0"/>
                          <a:cs typeface="Times New Roman" panose="02020603050405020304" pitchFamily="18" charset="0"/>
                        </a:rPr>
                        <a:t>Nêu kết quả và ý nghĩa của việc thực hiện những điều cần tránh trong quảng cáo.</a:t>
                      </a:r>
                      <a:endParaRPr lang="vi-VN" sz="4400" kern="1200"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39785033"/>
                  </a:ext>
                </a:extLst>
              </a:tr>
            </a:tbl>
          </a:graphicData>
        </a:graphic>
      </p:graphicFrame>
      <p:sp>
        <p:nvSpPr>
          <p:cNvPr id="3" name="TextBox 10">
            <a:extLst>
              <a:ext uri="{FF2B5EF4-FFF2-40B4-BE49-F238E27FC236}">
                <a16:creationId xmlns:a16="http://schemas.microsoft.com/office/drawing/2014/main" id="{247BC557-5DD0-2865-BE8A-A2AD71C8B56F}"/>
              </a:ext>
            </a:extLst>
          </p:cNvPr>
          <p:cNvSpPr txBox="1"/>
          <p:nvPr/>
        </p:nvSpPr>
        <p:spPr>
          <a:xfrm>
            <a:off x="1960704" y="540140"/>
            <a:ext cx="12801600" cy="677108"/>
          </a:xfrm>
          <a:prstGeom prst="rect">
            <a:avLst/>
          </a:prstGeom>
        </p:spPr>
        <p:txBody>
          <a:bodyPr wrap="square" lIns="0" tIns="0" rIns="0" bIns="0" rtlCol="0" anchor="t">
            <a:spAutoFit/>
          </a:bodyPr>
          <a:lstStyle/>
          <a:p>
            <a:pPr algn="ctr">
              <a:defRPr/>
            </a:pP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Tì</a:t>
            </a:r>
            <a:r>
              <a:rPr lang="en-US" sz="4400" b="1" dirty="0">
                <a:latin typeface="Times New Roman" panose="02020603050405020304" pitchFamily="18" charset="0"/>
                <a:cs typeface="Times New Roman" panose="02020603050405020304" pitchFamily="18" charset="0"/>
              </a:rPr>
              <a:t>m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dirty="0">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58252" y="2019300"/>
            <a:ext cx="16535400" cy="769441"/>
          </a:xfrm>
          <a:prstGeom prst="rect">
            <a:avLst/>
          </a:prstGeom>
        </p:spPr>
        <p:txBody>
          <a:bodyPr wrap="square">
            <a:spAutoFit/>
          </a:bodyPr>
          <a:lstStyle/>
          <a:p>
            <a:pPr algn="just"/>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Lập</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dàn</a:t>
            </a:r>
            <a:r>
              <a:rPr lang="vi-VN" sz="4400" b="1" dirty="0">
                <a:solidFill>
                  <a:srgbClr val="000000"/>
                </a:solidFill>
                <a:latin typeface="Times New Roman" panose="02020603050405020304" pitchFamily="18" charset="0"/>
                <a:cs typeface="Times New Roman" panose="02020603050405020304" pitchFamily="18" charset="0"/>
              </a:rPr>
              <a:t> ý</a:t>
            </a:r>
          </a:p>
        </p:txBody>
      </p:sp>
      <p:sp>
        <p:nvSpPr>
          <p:cNvPr id="5" name="Freeform 2"/>
          <p:cNvSpPr/>
          <p:nvPr/>
        </p:nvSpPr>
        <p:spPr>
          <a:xfrm>
            <a:off x="1066800" y="6743700"/>
            <a:ext cx="5744575" cy="3683709"/>
          </a:xfrm>
          <a:custGeom>
            <a:avLst/>
            <a:gdLst/>
            <a:ahLst/>
            <a:cxnLst/>
            <a:rect l="l" t="t" r="r" b="b"/>
            <a:pathLst>
              <a:path w="5744575" h="3683709">
                <a:moveTo>
                  <a:pt x="0" y="0"/>
                </a:moveTo>
                <a:lnTo>
                  <a:pt x="5744575" y="0"/>
                </a:lnTo>
                <a:lnTo>
                  <a:pt x="5744575" y="3683709"/>
                </a:lnTo>
                <a:lnTo>
                  <a:pt x="0" y="3683709"/>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53210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2324100"/>
            <a:ext cx="16154400" cy="707886"/>
          </a:xfrm>
          <a:prstGeom prst="rect">
            <a:avLst/>
          </a:prstGeom>
        </p:spPr>
        <p:txBody>
          <a:bodyPr wrap="square">
            <a:spAutoFit/>
          </a:bodyPr>
          <a:lstStyle/>
          <a:p>
            <a:pPr algn="just"/>
            <a:endParaRPr lang="vi-VN" sz="4000" b="0" i="0" dirty="0">
              <a:solidFill>
                <a:srgbClr val="000000"/>
              </a:solidFill>
              <a:effectLst/>
              <a:latin typeface="+mj-lt"/>
            </a:endParaRPr>
          </a:p>
        </p:txBody>
      </p:sp>
      <p:sp>
        <p:nvSpPr>
          <p:cNvPr id="4" name="TextBox 10">
            <a:extLst>
              <a:ext uri="{FF2B5EF4-FFF2-40B4-BE49-F238E27FC236}">
                <a16:creationId xmlns:a16="http://schemas.microsoft.com/office/drawing/2014/main" id="{247BC557-5DD0-2865-BE8A-A2AD71C8B56F}"/>
              </a:ext>
            </a:extLst>
          </p:cNvPr>
          <p:cNvSpPr txBox="1"/>
          <p:nvPr/>
        </p:nvSpPr>
        <p:spPr>
          <a:xfrm>
            <a:off x="1960704" y="540140"/>
            <a:ext cx="12801600" cy="677108"/>
          </a:xfrm>
          <a:prstGeom prst="rect">
            <a:avLst/>
          </a:prstGeom>
        </p:spPr>
        <p:txBody>
          <a:bodyPr wrap="square" lIns="0" tIns="0" rIns="0" bIns="0" rtlCol="0" anchor="t">
            <a:spAutoFit/>
          </a:bodyPr>
          <a:lstStyle/>
          <a:p>
            <a:pPr algn="ctr">
              <a:defRPr/>
            </a:pP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3.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Nói</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và</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nghe</a:t>
            </a:r>
            <a:endParaRPr lang="vi-VN" sz="4400" dirty="0">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19200" y="2476500"/>
            <a:ext cx="5562600" cy="2123658"/>
          </a:xfrm>
          <a:prstGeom prst="rect">
            <a:avLst/>
          </a:prstGeom>
        </p:spPr>
        <p:txBody>
          <a:bodyPr wrap="square">
            <a:spAutoFit/>
          </a:bodyPr>
          <a:lstStyle/>
          <a:p>
            <a:pPr algn="just"/>
            <a:r>
              <a:rPr lang="vi-VN" sz="4400" dirty="0">
                <a:solidFill>
                  <a:srgbClr val="000000"/>
                </a:solidFill>
                <a:latin typeface="+mj-lt"/>
              </a:rPr>
              <a:t>- Các em dựa vào dàn ý đã chuẩn bị để trình bày ý kiến của cá nhân.</a:t>
            </a:r>
          </a:p>
        </p:txBody>
      </p:sp>
      <p:sp>
        <p:nvSpPr>
          <p:cNvPr id="2" name="Freeform 6"/>
          <p:cNvSpPr/>
          <p:nvPr/>
        </p:nvSpPr>
        <p:spPr>
          <a:xfrm>
            <a:off x="6906682" y="2685663"/>
            <a:ext cx="4474635" cy="4114800"/>
          </a:xfrm>
          <a:custGeom>
            <a:avLst/>
            <a:gdLst/>
            <a:ahLst/>
            <a:cxnLst/>
            <a:rect l="l" t="t" r="r" b="b"/>
            <a:pathLst>
              <a:path w="4474635" h="4114800">
                <a:moveTo>
                  <a:pt x="0" y="0"/>
                </a:moveTo>
                <a:lnTo>
                  <a:pt x="4474635" y="0"/>
                </a:lnTo>
                <a:lnTo>
                  <a:pt x="44746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Rectangle 4">
            <a:extLst>
              <a:ext uri="{FF2B5EF4-FFF2-40B4-BE49-F238E27FC236}">
                <a16:creationId xmlns:a16="http://schemas.microsoft.com/office/drawing/2014/main" id="{44AA7A4E-BA8D-89F5-7AEE-F8E08B37E49B}"/>
              </a:ext>
            </a:extLst>
          </p:cNvPr>
          <p:cNvSpPr/>
          <p:nvPr/>
        </p:nvSpPr>
        <p:spPr>
          <a:xfrm>
            <a:off x="11811000" y="4381500"/>
            <a:ext cx="5562600" cy="2800767"/>
          </a:xfrm>
          <a:prstGeom prst="rect">
            <a:avLst/>
          </a:prstGeom>
        </p:spPr>
        <p:txBody>
          <a:bodyPr wrap="square">
            <a:spAutoFit/>
          </a:bodyPr>
          <a:lstStyle/>
          <a:p>
            <a:pPr algn="just"/>
            <a:r>
              <a:rPr lang="vi-VN" sz="4400" dirty="0">
                <a:solidFill>
                  <a:srgbClr val="000000"/>
                </a:solidFill>
                <a:latin typeface="+mj-lt"/>
              </a:rPr>
              <a:t>- Người nghe hỏi hoặc trao đổi các ý kiến mình chưa rõ hoặc không đồng tình.</a:t>
            </a:r>
            <a:endParaRPr lang="vi-VN" sz="4400" b="0" i="0" dirty="0">
              <a:solidFill>
                <a:srgbClr val="000000"/>
              </a:solidFill>
              <a:effectLst/>
              <a:latin typeface="+mj-lt"/>
            </a:endParaRPr>
          </a:p>
        </p:txBody>
      </p:sp>
      <p:sp>
        <p:nvSpPr>
          <p:cNvPr id="8" name="Rectangle 7">
            <a:extLst>
              <a:ext uri="{FF2B5EF4-FFF2-40B4-BE49-F238E27FC236}">
                <a16:creationId xmlns:a16="http://schemas.microsoft.com/office/drawing/2014/main" id="{E0466332-6CB3-57D2-7CC4-37CF896B8AF2}"/>
              </a:ext>
            </a:extLst>
          </p:cNvPr>
          <p:cNvSpPr/>
          <p:nvPr/>
        </p:nvSpPr>
        <p:spPr>
          <a:xfrm>
            <a:off x="1828800" y="6591300"/>
            <a:ext cx="5562600" cy="3477875"/>
          </a:xfrm>
          <a:prstGeom prst="rect">
            <a:avLst/>
          </a:prstGeom>
        </p:spPr>
        <p:txBody>
          <a:bodyPr wrap="square">
            <a:spAutoFit/>
          </a:bodyPr>
          <a:lstStyle/>
          <a:p>
            <a:pPr algn="just"/>
            <a:r>
              <a:rPr lang="vi-VN" sz="4400" dirty="0">
                <a:solidFill>
                  <a:srgbClr val="000000"/>
                </a:solidFill>
                <a:latin typeface="+mj-lt"/>
              </a:rPr>
              <a:t>- Có thể sử dụng kết hợp phương tiện ngôn ngữ và phương tiện phi ngôn ngữ trong khi trình bày, thảo luận.</a:t>
            </a:r>
            <a:endParaRPr lang="vi-VN" sz="4400" b="0" i="0" dirty="0">
              <a:solidFill>
                <a:srgbClr val="000000"/>
              </a:solidFill>
              <a:effectLst/>
              <a:latin typeface="+mj-lt"/>
            </a:endParaRPr>
          </a:p>
        </p:txBody>
      </p:sp>
    </p:spTree>
    <p:extLst>
      <p:ext uri="{BB962C8B-B14F-4D97-AF65-F5344CB8AC3E}">
        <p14:creationId xmlns:p14="http://schemas.microsoft.com/office/powerpoint/2010/main" val="311701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247BC557-5DD0-2865-BE8A-A2AD71C8B56F}"/>
              </a:ext>
            </a:extLst>
          </p:cNvPr>
          <p:cNvSpPr txBox="1"/>
          <p:nvPr/>
        </p:nvSpPr>
        <p:spPr>
          <a:xfrm>
            <a:off x="-2057400" y="1181100"/>
            <a:ext cx="12801600" cy="677108"/>
          </a:xfrm>
          <a:prstGeom prst="rect">
            <a:avLst/>
          </a:prstGeom>
        </p:spPr>
        <p:txBody>
          <a:bodyPr wrap="square" lIns="0" tIns="0" rIns="0" bIns="0" rtlCol="0" anchor="t">
            <a:spAutoFit/>
          </a:bodyPr>
          <a:lstStyle/>
          <a:p>
            <a:pPr algn="ctr">
              <a:defRPr/>
            </a:pP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4.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Kiểm</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tra</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chỉnh</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sửa</a:t>
            </a:r>
            <a:endParaRPr lang="vi-VN" sz="4400" dirty="0">
              <a:solidFill>
                <a:srgbClr val="00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DE76392-0269-AEC2-E282-173A318C11A3}"/>
              </a:ext>
            </a:extLst>
          </p:cNvPr>
          <p:cNvPicPr>
            <a:picLocks noChangeAspect="1"/>
          </p:cNvPicPr>
          <p:nvPr/>
        </p:nvPicPr>
        <p:blipFill>
          <a:blip r:embed="rId3"/>
          <a:stretch>
            <a:fillRect/>
          </a:stretch>
        </p:blipFill>
        <p:spPr>
          <a:xfrm>
            <a:off x="9677400" y="0"/>
            <a:ext cx="7235827" cy="10287000"/>
          </a:xfrm>
          <a:prstGeom prst="rect">
            <a:avLst/>
          </a:prstGeom>
        </p:spPr>
      </p:pic>
      <p:sp>
        <p:nvSpPr>
          <p:cNvPr id="4" name="Freeform 4"/>
          <p:cNvSpPr/>
          <p:nvPr/>
        </p:nvSpPr>
        <p:spPr>
          <a:xfrm>
            <a:off x="1752600" y="3352800"/>
            <a:ext cx="6254877" cy="6934200"/>
          </a:xfrm>
          <a:custGeom>
            <a:avLst/>
            <a:gdLst/>
            <a:ahLst/>
            <a:cxnLst/>
            <a:rect l="l" t="t" r="r" b="b"/>
            <a:pathLst>
              <a:path w="3816477" h="4114800">
                <a:moveTo>
                  <a:pt x="0" y="0"/>
                </a:moveTo>
                <a:lnTo>
                  <a:pt x="3816477" y="0"/>
                </a:lnTo>
                <a:lnTo>
                  <a:pt x="381647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13811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6FCE0-6BB3-9589-BA75-17818C755FE7}"/>
              </a:ext>
            </a:extLst>
          </p:cNvPr>
          <p:cNvSpPr txBox="1"/>
          <p:nvPr/>
        </p:nvSpPr>
        <p:spPr>
          <a:xfrm>
            <a:off x="10593807" y="4533900"/>
            <a:ext cx="5865394" cy="21236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bày</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cáo</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a:extLst>
              <a:ext uri="{FF2B5EF4-FFF2-40B4-BE49-F238E27FC236}">
                <a16:creationId xmlns:a16="http://schemas.microsoft.com/office/drawing/2014/main" id="{6FC6FCE0-6BB3-9589-BA75-17818C755FE7}"/>
              </a:ext>
            </a:extLst>
          </p:cNvPr>
          <p:cNvSpPr txBox="1"/>
          <p:nvPr/>
        </p:nvSpPr>
        <p:spPr>
          <a:xfrm>
            <a:off x="3886200" y="647700"/>
            <a:ext cx="1432961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9Slide06 SVNBlow Brush" pitchFamily="2" charset="0"/>
                <a:cs typeface="Times New Roman" panose="02020603050405020304" pitchFamily="18" charset="0"/>
              </a:rPr>
              <a:t>TALK SHOW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srgbClr val="FF0000"/>
                </a:solidFill>
                <a:latin typeface="#9Slide06 SVNBlow Brush" pitchFamily="2" charset="0"/>
                <a:cs typeface="Times New Roman" panose="02020603050405020304" pitchFamily="18" charset="0"/>
              </a:rPr>
              <a:t>THIẾU NIÊN LÀM CHỦ TƯƠNG LAI</a:t>
            </a:r>
            <a:endParaRPr kumimoji="0" lang="vi-VN" sz="8000" b="0" i="0" u="none" strike="noStrike" kern="1200" cap="none" spc="0" normalizeH="0" baseline="0" noProof="0" dirty="0">
              <a:ln>
                <a:noFill/>
              </a:ln>
              <a:solidFill>
                <a:srgbClr val="FF0000"/>
              </a:solidFill>
              <a:effectLst/>
              <a:uLnTx/>
              <a:uFillTx/>
              <a:latin typeface="#9Slide06 SVNBlow Brush" pitchFamily="2" charset="0"/>
              <a:cs typeface="Times New Roman" panose="02020603050405020304" pitchFamily="18" charset="0"/>
            </a:endParaRPr>
          </a:p>
        </p:txBody>
      </p:sp>
      <p:sp>
        <p:nvSpPr>
          <p:cNvPr id="4" name="Freeform 4"/>
          <p:cNvSpPr/>
          <p:nvPr/>
        </p:nvSpPr>
        <p:spPr>
          <a:xfrm>
            <a:off x="321735" y="6102925"/>
            <a:ext cx="3250692" cy="4114800"/>
          </a:xfrm>
          <a:custGeom>
            <a:avLst/>
            <a:gdLst/>
            <a:ahLst/>
            <a:cxnLst/>
            <a:rect l="l" t="t" r="r" b="b"/>
            <a:pathLst>
              <a:path w="3250692" h="4114800">
                <a:moveTo>
                  <a:pt x="0" y="0"/>
                </a:moveTo>
                <a:lnTo>
                  <a:pt x="3250692" y="0"/>
                </a:lnTo>
                <a:lnTo>
                  <a:pt x="325069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2362200" y="3390900"/>
            <a:ext cx="7848600" cy="6826825"/>
          </a:xfrm>
          <a:custGeom>
            <a:avLst/>
            <a:gdLst/>
            <a:ahLst/>
            <a:cxnLst/>
            <a:rect l="l" t="t" r="r" b="b"/>
            <a:pathLst>
              <a:path w="6096000" h="5143500">
                <a:moveTo>
                  <a:pt x="0" y="0"/>
                </a:moveTo>
                <a:lnTo>
                  <a:pt x="6096000" y="0"/>
                </a:lnTo>
                <a:lnTo>
                  <a:pt x="6096000" y="5143500"/>
                </a:lnTo>
                <a:lnTo>
                  <a:pt x="0" y="51435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65712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7E21221B-10AF-0941-96DB-46FF0663979E}"/>
              </a:ext>
            </a:extLst>
          </p:cNvPr>
          <p:cNvGrpSpPr/>
          <p:nvPr/>
        </p:nvGrpSpPr>
        <p:grpSpPr>
          <a:xfrm>
            <a:off x="762000" y="495300"/>
            <a:ext cx="16687800" cy="9220200"/>
            <a:chOff x="0" y="0"/>
            <a:chExt cx="3217882" cy="1487107"/>
          </a:xfrm>
        </p:grpSpPr>
        <p:sp>
          <p:nvSpPr>
            <p:cNvPr id="6" name="Freeform 4">
              <a:extLst>
                <a:ext uri="{FF2B5EF4-FFF2-40B4-BE49-F238E27FC236}">
                  <a16:creationId xmlns:a16="http://schemas.microsoft.com/office/drawing/2014/main" id="{D83E4EFD-CA0E-A88D-C9C9-4EBDE56CEDB2}"/>
                </a:ext>
              </a:extLst>
            </p:cNvPr>
            <p:cNvSpPr/>
            <p:nvPr/>
          </p:nvSpPr>
          <p:spPr>
            <a:xfrm>
              <a:off x="0" y="0"/>
              <a:ext cx="3217882" cy="1487107"/>
            </a:xfrm>
            <a:custGeom>
              <a:avLst/>
              <a:gdLst/>
              <a:ahLst/>
              <a:cxnLst/>
              <a:rect l="l" t="t" r="r" b="b"/>
              <a:pathLst>
                <a:path w="3217882" h="1487107">
                  <a:moveTo>
                    <a:pt x="19643" y="0"/>
                  </a:moveTo>
                  <a:lnTo>
                    <a:pt x="3198239" y="0"/>
                  </a:lnTo>
                  <a:cubicBezTo>
                    <a:pt x="3203449" y="0"/>
                    <a:pt x="3208445" y="2070"/>
                    <a:pt x="3212129" y="5753"/>
                  </a:cubicBezTo>
                  <a:cubicBezTo>
                    <a:pt x="3215813" y="9437"/>
                    <a:pt x="3217882" y="14434"/>
                    <a:pt x="3217882" y="19643"/>
                  </a:cubicBezTo>
                  <a:lnTo>
                    <a:pt x="3217882" y="1467464"/>
                  </a:lnTo>
                  <a:cubicBezTo>
                    <a:pt x="3217882" y="1478313"/>
                    <a:pt x="3209088" y="1487107"/>
                    <a:pt x="3198239" y="1487107"/>
                  </a:cubicBezTo>
                  <a:lnTo>
                    <a:pt x="19643" y="1487107"/>
                  </a:lnTo>
                  <a:cubicBezTo>
                    <a:pt x="8795" y="1487107"/>
                    <a:pt x="0" y="1478313"/>
                    <a:pt x="0" y="1467464"/>
                  </a:cubicBezTo>
                  <a:lnTo>
                    <a:pt x="0" y="19643"/>
                  </a:lnTo>
                  <a:cubicBezTo>
                    <a:pt x="0" y="8795"/>
                    <a:pt x="8795" y="0"/>
                    <a:pt x="19643" y="0"/>
                  </a:cubicBezTo>
                  <a:close/>
                </a:path>
              </a:pathLst>
            </a:custGeom>
            <a:solidFill>
              <a:srgbClr val="FEFEFE"/>
            </a:solidFill>
            <a:ln w="57150" cap="rnd">
              <a:solidFill>
                <a:srgbClr val="7D4C2A"/>
              </a:solidFill>
              <a:prstDash val="solid"/>
              <a:round/>
            </a:ln>
          </p:spPr>
          <p:txBody>
            <a:bodyPr/>
            <a:lstStyle/>
            <a:p>
              <a:endParaRPr lang="en-US"/>
            </a:p>
          </p:txBody>
        </p:sp>
        <p:sp>
          <p:nvSpPr>
            <p:cNvPr id="7" name="TextBox 5">
              <a:extLst>
                <a:ext uri="{FF2B5EF4-FFF2-40B4-BE49-F238E27FC236}">
                  <a16:creationId xmlns:a16="http://schemas.microsoft.com/office/drawing/2014/main" id="{04530117-94B8-0D00-5B36-A0B06465BBBD}"/>
                </a:ext>
              </a:extLst>
            </p:cNvPr>
            <p:cNvSpPr txBox="1"/>
            <p:nvPr/>
          </p:nvSpPr>
          <p:spPr>
            <a:xfrm>
              <a:off x="0" y="-38100"/>
              <a:ext cx="3217882" cy="1525207"/>
            </a:xfrm>
            <a:prstGeom prst="rect">
              <a:avLst/>
            </a:prstGeom>
          </p:spPr>
          <p:txBody>
            <a:bodyPr lIns="50800" tIns="50800" rIns="50800" bIns="50800" rtlCol="0" anchor="ctr"/>
            <a:lstStyle/>
            <a:p>
              <a:pPr algn="ctr">
                <a:lnSpc>
                  <a:spcPts val="2659"/>
                </a:lnSpc>
              </a:pPr>
              <a:endParaRPr/>
            </a:p>
          </p:txBody>
        </p:sp>
      </p:grpSp>
      <p:sp>
        <p:nvSpPr>
          <p:cNvPr id="2" name="Rectangle 1">
            <a:extLst>
              <a:ext uri="{FF2B5EF4-FFF2-40B4-BE49-F238E27FC236}">
                <a16:creationId xmlns:a16="http://schemas.microsoft.com/office/drawing/2014/main" id="{AEB09C64-EB75-E598-6144-B7361B337BBB}"/>
              </a:ext>
            </a:extLst>
          </p:cNvPr>
          <p:cNvSpPr/>
          <p:nvPr/>
        </p:nvSpPr>
        <p:spPr>
          <a:xfrm>
            <a:off x="3255775" y="4200026"/>
            <a:ext cx="14072105" cy="3046988"/>
          </a:xfrm>
          <a:prstGeom prst="rect">
            <a:avLst/>
          </a:prstGeom>
        </p:spPr>
        <p:txBody>
          <a:bodyPr wrap="square">
            <a:spAutoFit/>
          </a:bodyPr>
          <a:lstStyle/>
          <a:p>
            <a:pPr algn="ctr"/>
            <a:r>
              <a:rPr lang="en-US" sz="9600" b="1" dirty="0" err="1">
                <a:solidFill>
                  <a:schemeClr val="accent2"/>
                </a:solidFill>
                <a:latin typeface="#9Slide07 IcielBaliho Script" pitchFamily="2" charset="0"/>
              </a:rPr>
              <a:t>Trình</a:t>
            </a:r>
            <a:r>
              <a:rPr lang="en-US" sz="9600" b="1" dirty="0">
                <a:solidFill>
                  <a:schemeClr val="accent2"/>
                </a:solidFill>
                <a:latin typeface="#9Slide07 IcielBaliho Script" pitchFamily="2" charset="0"/>
              </a:rPr>
              <a:t> </a:t>
            </a:r>
            <a:r>
              <a:rPr lang="en-US" sz="9600" b="1" dirty="0" err="1">
                <a:solidFill>
                  <a:schemeClr val="accent2"/>
                </a:solidFill>
                <a:latin typeface="#9Slide07 IcielBaliho Script" pitchFamily="2" charset="0"/>
              </a:rPr>
              <a:t>bày</a:t>
            </a:r>
            <a:r>
              <a:rPr lang="en-US" sz="9600" b="1" dirty="0">
                <a:solidFill>
                  <a:schemeClr val="accent2"/>
                </a:solidFill>
                <a:latin typeface="#9Slide07 IcielBaliho Script" pitchFamily="2" charset="0"/>
              </a:rPr>
              <a:t> ý </a:t>
            </a:r>
            <a:r>
              <a:rPr lang="en-US" sz="9600" b="1" dirty="0" err="1">
                <a:solidFill>
                  <a:schemeClr val="accent2"/>
                </a:solidFill>
                <a:latin typeface="#9Slide07 IcielBaliho Script" pitchFamily="2" charset="0"/>
              </a:rPr>
              <a:t>kiến</a:t>
            </a:r>
            <a:r>
              <a:rPr lang="en-US" sz="9600" b="1" dirty="0">
                <a:solidFill>
                  <a:schemeClr val="accent2"/>
                </a:solidFill>
                <a:latin typeface="#9Slide07 IcielBaliho Script" pitchFamily="2" charset="0"/>
              </a:rPr>
              <a:t> </a:t>
            </a:r>
            <a:r>
              <a:rPr lang="en-US" sz="9600" b="1" dirty="0" err="1">
                <a:solidFill>
                  <a:schemeClr val="accent2"/>
                </a:solidFill>
                <a:latin typeface="#9Slide07 IcielBaliho Script" pitchFamily="2" charset="0"/>
              </a:rPr>
              <a:t>về</a:t>
            </a:r>
            <a:endParaRPr lang="en-US" sz="9600" b="1" dirty="0">
              <a:solidFill>
                <a:schemeClr val="accent2"/>
              </a:solidFill>
              <a:latin typeface="#9Slide07 IcielBaliho Script" pitchFamily="2" charset="0"/>
            </a:endParaRPr>
          </a:p>
          <a:p>
            <a:pPr algn="ctr"/>
            <a:r>
              <a:rPr lang="en-US" sz="9600" b="1" dirty="0">
                <a:solidFill>
                  <a:schemeClr val="accent2"/>
                </a:solidFill>
                <a:latin typeface="#9Slide07 IcielBaliho Script" pitchFamily="2" charset="0"/>
              </a:rPr>
              <a:t> </a:t>
            </a:r>
            <a:r>
              <a:rPr lang="en-US" sz="9600" b="1" dirty="0" err="1">
                <a:solidFill>
                  <a:schemeClr val="accent2"/>
                </a:solidFill>
                <a:latin typeface="#9Slide07 IcielBaliho Script" pitchFamily="2" charset="0"/>
              </a:rPr>
              <a:t>một</a:t>
            </a:r>
            <a:r>
              <a:rPr lang="en-US" sz="9600" b="1" dirty="0">
                <a:solidFill>
                  <a:schemeClr val="accent2"/>
                </a:solidFill>
                <a:latin typeface="#9Slide07 IcielBaliho Script" pitchFamily="2" charset="0"/>
              </a:rPr>
              <a:t> </a:t>
            </a:r>
            <a:r>
              <a:rPr lang="en-US" sz="9600" b="1" dirty="0" err="1">
                <a:solidFill>
                  <a:schemeClr val="accent2"/>
                </a:solidFill>
                <a:latin typeface="#9Slide07 IcielBaliho Script" pitchFamily="2" charset="0"/>
              </a:rPr>
              <a:t>sự</a:t>
            </a:r>
            <a:r>
              <a:rPr lang="en-US" sz="9600" b="1" dirty="0">
                <a:solidFill>
                  <a:schemeClr val="accent2"/>
                </a:solidFill>
                <a:latin typeface="#9Slide07 IcielBaliho Script" pitchFamily="2" charset="0"/>
              </a:rPr>
              <a:t> </a:t>
            </a:r>
            <a:r>
              <a:rPr lang="en-US" sz="9600" b="1" dirty="0" err="1">
                <a:solidFill>
                  <a:schemeClr val="accent2"/>
                </a:solidFill>
                <a:latin typeface="#9Slide07 IcielBaliho Script" pitchFamily="2" charset="0"/>
              </a:rPr>
              <a:t>việc</a:t>
            </a:r>
            <a:r>
              <a:rPr lang="en-US" sz="9600" b="1" dirty="0">
                <a:solidFill>
                  <a:schemeClr val="accent2"/>
                </a:solidFill>
                <a:latin typeface="#9Slide07 IcielBaliho Script" pitchFamily="2" charset="0"/>
              </a:rPr>
              <a:t> </a:t>
            </a:r>
            <a:r>
              <a:rPr lang="en-US" sz="9600" b="1" dirty="0" err="1">
                <a:solidFill>
                  <a:schemeClr val="accent2"/>
                </a:solidFill>
                <a:latin typeface="#9Slide07 IcielBaliho Script" pitchFamily="2" charset="0"/>
              </a:rPr>
              <a:t>có</a:t>
            </a:r>
            <a:r>
              <a:rPr lang="en-US" sz="9600" b="1" dirty="0">
                <a:solidFill>
                  <a:schemeClr val="accent2"/>
                </a:solidFill>
                <a:latin typeface="#9Slide07 IcielBaliho Script" pitchFamily="2" charset="0"/>
              </a:rPr>
              <a:t> </a:t>
            </a:r>
            <a:r>
              <a:rPr lang="en-US" sz="9600" b="1" dirty="0" err="1">
                <a:solidFill>
                  <a:schemeClr val="accent2"/>
                </a:solidFill>
                <a:latin typeface="#9Slide07 IcielBaliho Script" pitchFamily="2" charset="0"/>
              </a:rPr>
              <a:t>tính</a:t>
            </a:r>
            <a:r>
              <a:rPr lang="en-US" sz="9600" b="1" dirty="0">
                <a:solidFill>
                  <a:schemeClr val="accent2"/>
                </a:solidFill>
                <a:latin typeface="#9Slide07 IcielBaliho Script" pitchFamily="2" charset="0"/>
              </a:rPr>
              <a:t> </a:t>
            </a:r>
            <a:r>
              <a:rPr lang="en-US" sz="9600" b="1" dirty="0" err="1">
                <a:solidFill>
                  <a:schemeClr val="accent2"/>
                </a:solidFill>
                <a:latin typeface="#9Slide07 IcielBaliho Script" pitchFamily="2" charset="0"/>
              </a:rPr>
              <a:t>thời</a:t>
            </a:r>
            <a:r>
              <a:rPr lang="en-US" sz="9600" b="1" dirty="0">
                <a:solidFill>
                  <a:schemeClr val="accent2"/>
                </a:solidFill>
                <a:latin typeface="#9Slide07 IcielBaliho Script" pitchFamily="2" charset="0"/>
              </a:rPr>
              <a:t> </a:t>
            </a:r>
            <a:r>
              <a:rPr lang="en-US" sz="9600" b="1" dirty="0" err="1">
                <a:solidFill>
                  <a:schemeClr val="accent2"/>
                </a:solidFill>
                <a:latin typeface="#9Slide07 IcielBaliho Script" pitchFamily="2" charset="0"/>
              </a:rPr>
              <a:t>sự</a:t>
            </a:r>
            <a:endParaRPr lang="en-US" sz="9600" b="1" dirty="0">
              <a:solidFill>
                <a:schemeClr val="accent2"/>
              </a:solidFill>
              <a:latin typeface="#9Slide07 IcielBaliho Script" pitchFamily="2" charset="0"/>
            </a:endParaRPr>
          </a:p>
        </p:txBody>
      </p:sp>
      <p:sp>
        <p:nvSpPr>
          <p:cNvPr id="3" name="Rectangle 2">
            <a:extLst>
              <a:ext uri="{FF2B5EF4-FFF2-40B4-BE49-F238E27FC236}">
                <a16:creationId xmlns:a16="http://schemas.microsoft.com/office/drawing/2014/main" id="{7EBFB3A6-05AE-7E46-2657-9BD281B73355}"/>
              </a:ext>
            </a:extLst>
          </p:cNvPr>
          <p:cNvSpPr/>
          <p:nvPr/>
        </p:nvSpPr>
        <p:spPr>
          <a:xfrm>
            <a:off x="5943600" y="1066445"/>
            <a:ext cx="8085868" cy="769441"/>
          </a:xfrm>
          <a:prstGeom prst="rect">
            <a:avLst/>
          </a:prstGeom>
        </p:spPr>
        <p:txBody>
          <a:bodyPr wrap="none">
            <a:spAutoFit/>
          </a:bodyPr>
          <a:lstStyle/>
          <a:p>
            <a:pPr algn="ctr"/>
            <a:r>
              <a:rPr lang="en-US" sz="4400" dirty="0" err="1">
                <a:solidFill>
                  <a:srgbClr val="222222"/>
                </a:solidFill>
                <a:latin typeface="#9Slide07 SVNBango" panose="02000000000000000000" pitchFamily="2" charset="0"/>
              </a:rPr>
              <a:t>Bài</a:t>
            </a:r>
            <a:r>
              <a:rPr lang="en-US" sz="4400" dirty="0">
                <a:solidFill>
                  <a:srgbClr val="222222"/>
                </a:solidFill>
                <a:latin typeface="#9Slide07 SVNBango" panose="02000000000000000000" pitchFamily="2" charset="0"/>
              </a:rPr>
              <a:t> 10. </a:t>
            </a:r>
            <a:r>
              <a:rPr lang="en-US" sz="4400" dirty="0" err="1">
                <a:solidFill>
                  <a:srgbClr val="222222"/>
                </a:solidFill>
                <a:latin typeface="#9Slide07 SVNBango" panose="02000000000000000000" pitchFamily="2" charset="0"/>
              </a:rPr>
              <a:t>nghị</a:t>
            </a:r>
            <a:r>
              <a:rPr lang="en-US" sz="4400" dirty="0">
                <a:solidFill>
                  <a:srgbClr val="222222"/>
                </a:solidFill>
                <a:latin typeface="#9Slide07 SVNBango" panose="02000000000000000000" pitchFamily="2" charset="0"/>
              </a:rPr>
              <a:t> </a:t>
            </a:r>
            <a:r>
              <a:rPr lang="en-US" sz="4400" dirty="0" err="1">
                <a:solidFill>
                  <a:srgbClr val="222222"/>
                </a:solidFill>
                <a:latin typeface="#9Slide07 SVNBango" panose="02000000000000000000" pitchFamily="2" charset="0"/>
              </a:rPr>
              <a:t>luận</a:t>
            </a:r>
            <a:r>
              <a:rPr lang="en-US" sz="4400" dirty="0">
                <a:solidFill>
                  <a:srgbClr val="222222"/>
                </a:solidFill>
                <a:latin typeface="#9Slide07 SVNBango" panose="02000000000000000000" pitchFamily="2" charset="0"/>
              </a:rPr>
              <a:t> </a:t>
            </a:r>
            <a:r>
              <a:rPr lang="en-US" sz="4400" dirty="0" err="1">
                <a:solidFill>
                  <a:srgbClr val="222222"/>
                </a:solidFill>
                <a:latin typeface="#9Slide07 SVNBango" panose="02000000000000000000" pitchFamily="2" charset="0"/>
              </a:rPr>
              <a:t>văn</a:t>
            </a:r>
            <a:r>
              <a:rPr lang="en-US" sz="4400" dirty="0">
                <a:solidFill>
                  <a:srgbClr val="222222"/>
                </a:solidFill>
                <a:latin typeface="#9Slide07 SVNBango" panose="02000000000000000000" pitchFamily="2" charset="0"/>
              </a:rPr>
              <a:t> </a:t>
            </a:r>
            <a:r>
              <a:rPr lang="en-US" sz="4400" dirty="0" err="1">
                <a:solidFill>
                  <a:srgbClr val="222222"/>
                </a:solidFill>
                <a:latin typeface="#9Slide07 SVNBango" panose="02000000000000000000" pitchFamily="2" charset="0"/>
              </a:rPr>
              <a:t>học</a:t>
            </a:r>
            <a:endParaRPr lang="en-US" sz="4400" dirty="0">
              <a:latin typeface="#9Slide07 SVNBango" panose="02000000000000000000" pitchFamily="2" charset="0"/>
            </a:endParaRPr>
          </a:p>
        </p:txBody>
      </p:sp>
      <p:sp>
        <p:nvSpPr>
          <p:cNvPr id="4" name="Rectangle 3">
            <a:extLst>
              <a:ext uri="{FF2B5EF4-FFF2-40B4-BE49-F238E27FC236}">
                <a16:creationId xmlns:a16="http://schemas.microsoft.com/office/drawing/2014/main" id="{42180F7B-DE75-37B9-72A9-36249D28DF04}"/>
              </a:ext>
            </a:extLst>
          </p:cNvPr>
          <p:cNvSpPr/>
          <p:nvPr/>
        </p:nvSpPr>
        <p:spPr>
          <a:xfrm>
            <a:off x="8077200" y="2679652"/>
            <a:ext cx="4229043" cy="830997"/>
          </a:xfrm>
          <a:prstGeom prst="rect">
            <a:avLst/>
          </a:prstGeom>
        </p:spPr>
        <p:txBody>
          <a:bodyPr wrap="none">
            <a:spAutoFit/>
          </a:bodyPr>
          <a:lstStyle/>
          <a:p>
            <a:r>
              <a:rPr lang="en-US" sz="4800" dirty="0" err="1">
                <a:solidFill>
                  <a:srgbClr val="222222"/>
                </a:solidFill>
                <a:latin typeface="#9Slide07 SVNBango" panose="02000000000000000000" pitchFamily="2" charset="0"/>
              </a:rPr>
              <a:t>Nói</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và</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nghe</a:t>
            </a:r>
            <a:endParaRPr lang="en-US" sz="4800" dirty="0">
              <a:latin typeface="#9Slide07 SVNBango" panose="02000000000000000000" pitchFamily="2" charset="0"/>
            </a:endParaRPr>
          </a:p>
        </p:txBody>
      </p:sp>
      <p:sp>
        <p:nvSpPr>
          <p:cNvPr id="10" name="Freeform 10"/>
          <p:cNvSpPr/>
          <p:nvPr/>
        </p:nvSpPr>
        <p:spPr>
          <a:xfrm>
            <a:off x="0" y="1953998"/>
            <a:ext cx="6408801" cy="8229600"/>
          </a:xfrm>
          <a:custGeom>
            <a:avLst/>
            <a:gdLst/>
            <a:ahLst/>
            <a:cxnLst/>
            <a:rect l="l" t="t" r="r" b="b"/>
            <a:pathLst>
              <a:path w="6408801" h="8229600">
                <a:moveTo>
                  <a:pt x="0" y="0"/>
                </a:moveTo>
                <a:lnTo>
                  <a:pt x="6408801" y="0"/>
                </a:lnTo>
                <a:lnTo>
                  <a:pt x="6408801" y="8229600"/>
                </a:lnTo>
                <a:lnTo>
                  <a:pt x="0" y="8229600"/>
                </a:lnTo>
                <a:lnTo>
                  <a:pt x="0" y="0"/>
                </a:lnTo>
                <a:close/>
              </a:path>
            </a:pathLst>
          </a:custGeom>
          <a:blipFill>
            <a:blip r:embed="rId3"/>
            <a:stretch>
              <a:fillRect/>
            </a:stretch>
          </a:blipFill>
        </p:spPr>
        <p:txBody>
          <a:bodyPr/>
          <a:lstStyle/>
          <a:p>
            <a:endParaRPr lang="en-US"/>
          </a:p>
        </p:txBody>
      </p:sp>
      <p:sp>
        <p:nvSpPr>
          <p:cNvPr id="8" name="Freeform 6">
            <a:extLst>
              <a:ext uri="{FF2B5EF4-FFF2-40B4-BE49-F238E27FC236}">
                <a16:creationId xmlns:a16="http://schemas.microsoft.com/office/drawing/2014/main" id="{D1E2FDA9-8EDB-B249-B9AB-49D8048AB8DB}"/>
              </a:ext>
            </a:extLst>
          </p:cNvPr>
          <p:cNvSpPr/>
          <p:nvPr/>
        </p:nvSpPr>
        <p:spPr>
          <a:xfrm>
            <a:off x="14249400" y="7353300"/>
            <a:ext cx="2514600" cy="234442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6682956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AAEEDA-0B2B-A899-FEC8-238E41F9061F}"/>
              </a:ext>
            </a:extLst>
          </p:cNvPr>
          <p:cNvSpPr/>
          <p:nvPr/>
        </p:nvSpPr>
        <p:spPr>
          <a:xfrm>
            <a:off x="-1066800" y="29337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a:t>
            </a:r>
          </a:p>
          <a:p>
            <a:pPr algn="ctr"/>
            <a:r>
              <a:rPr lang="en-US" sz="11500" b="1" dirty="0" err="1">
                <a:solidFill>
                  <a:schemeClr val="accent2"/>
                </a:solidFill>
                <a:latin typeface="#9Slide07 IcielBaliho Script" pitchFamily="2" charset="0"/>
              </a:rPr>
              <a:t>Định</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hướng</a:t>
            </a:r>
            <a:endParaRPr lang="en-US" sz="11500" dirty="0">
              <a:solidFill>
                <a:schemeClr val="accent2"/>
              </a:solidFill>
              <a:latin typeface="#9Slide07 IcielBaliho Script" pitchFamily="2" charset="0"/>
            </a:endParaRPr>
          </a:p>
        </p:txBody>
      </p:sp>
      <p:sp>
        <p:nvSpPr>
          <p:cNvPr id="6" name="Freeform 4">
            <a:extLst>
              <a:ext uri="{FF2B5EF4-FFF2-40B4-BE49-F238E27FC236}">
                <a16:creationId xmlns:a16="http://schemas.microsoft.com/office/drawing/2014/main" id="{FAD4C37F-8F38-8A48-822B-EC029AFD63DC}"/>
              </a:ext>
            </a:extLst>
          </p:cNvPr>
          <p:cNvSpPr/>
          <p:nvPr/>
        </p:nvSpPr>
        <p:spPr>
          <a:xfrm>
            <a:off x="26020" y="0"/>
            <a:ext cx="7315200" cy="2926080"/>
          </a:xfrm>
          <a:custGeom>
            <a:avLst/>
            <a:gdLst/>
            <a:ahLst/>
            <a:cxnLst/>
            <a:rect l="l" t="t" r="r" b="b"/>
            <a:pathLst>
              <a:path w="7315200" h="2926080">
                <a:moveTo>
                  <a:pt x="0" y="0"/>
                </a:moveTo>
                <a:lnTo>
                  <a:pt x="7315200" y="0"/>
                </a:lnTo>
                <a:lnTo>
                  <a:pt x="7315200" y="2926080"/>
                </a:lnTo>
                <a:lnTo>
                  <a:pt x="0" y="29260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3335000" y="2081483"/>
            <a:ext cx="4571030" cy="8205517"/>
          </a:xfrm>
          <a:custGeom>
            <a:avLst/>
            <a:gdLst/>
            <a:ahLst/>
            <a:cxnLst/>
            <a:rect l="l" t="t" r="r" b="b"/>
            <a:pathLst>
              <a:path w="1928812" h="4114800">
                <a:moveTo>
                  <a:pt x="0" y="0"/>
                </a:moveTo>
                <a:lnTo>
                  <a:pt x="1928813" y="0"/>
                </a:lnTo>
                <a:lnTo>
                  <a:pt x="192881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 name="Freeform 3"/>
          <p:cNvSpPr/>
          <p:nvPr/>
        </p:nvSpPr>
        <p:spPr>
          <a:xfrm>
            <a:off x="9601200" y="12041"/>
            <a:ext cx="3134377" cy="10262917"/>
          </a:xfrm>
          <a:custGeom>
            <a:avLst/>
            <a:gdLst/>
            <a:ahLst/>
            <a:cxnLst/>
            <a:rect l="l" t="t" r="r" b="b"/>
            <a:pathLst>
              <a:path w="1748790" h="4114800">
                <a:moveTo>
                  <a:pt x="0" y="0"/>
                </a:moveTo>
                <a:lnTo>
                  <a:pt x="1748790" y="0"/>
                </a:lnTo>
                <a:lnTo>
                  <a:pt x="174879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3822458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35243313"/>
              </p:ext>
            </p:extLst>
          </p:nvPr>
        </p:nvGraphicFramePr>
        <p:xfrm>
          <a:off x="533400" y="2552700"/>
          <a:ext cx="17449800" cy="7047368"/>
        </p:xfrm>
        <a:graphic>
          <a:graphicData uri="http://schemas.openxmlformats.org/drawingml/2006/table">
            <a:tbl>
              <a:tblPr firstRow="1" bandRow="1">
                <a:tableStyleId>{5940675A-B579-460E-94D1-54222C63F5DA}</a:tableStyleId>
              </a:tblPr>
              <a:tblGrid>
                <a:gridCol w="12877800">
                  <a:extLst>
                    <a:ext uri="{9D8B030D-6E8A-4147-A177-3AD203B41FA5}">
                      <a16:colId xmlns:a16="http://schemas.microsoft.com/office/drawing/2014/main" val="1067999513"/>
                    </a:ext>
                  </a:extLst>
                </a:gridCol>
                <a:gridCol w="4572000">
                  <a:extLst>
                    <a:ext uri="{9D8B030D-6E8A-4147-A177-3AD203B41FA5}">
                      <a16:colId xmlns:a16="http://schemas.microsoft.com/office/drawing/2014/main" val="2406193516"/>
                    </a:ext>
                  </a:extLst>
                </a:gridCol>
              </a:tblGrid>
              <a:tr h="395048">
                <a:tc>
                  <a:txBody>
                    <a:bodyPr/>
                    <a:lstStyle/>
                    <a:p>
                      <a:pPr algn="ctr"/>
                      <a:r>
                        <a:rPr lang="en-US" sz="3500" b="1" dirty="0" err="1">
                          <a:latin typeface="Times New Roman" panose="02020603050405020304" pitchFamily="18" charset="0"/>
                          <a:cs typeface="Times New Roman" panose="02020603050405020304" pitchFamily="18" charset="0"/>
                        </a:rPr>
                        <a:t>Yêu</a:t>
                      </a:r>
                      <a:r>
                        <a:rPr lang="en-US" sz="3500" b="1" baseline="0" dirty="0">
                          <a:latin typeface="Times New Roman" panose="02020603050405020304" pitchFamily="18" charset="0"/>
                          <a:cs typeface="Times New Roman" panose="02020603050405020304" pitchFamily="18" charset="0"/>
                        </a:rPr>
                        <a:t> </a:t>
                      </a:r>
                      <a:r>
                        <a:rPr lang="en-US" sz="3500" b="1" baseline="0" dirty="0" err="1">
                          <a:latin typeface="Times New Roman" panose="02020603050405020304" pitchFamily="18" charset="0"/>
                          <a:cs typeface="Times New Roman" panose="02020603050405020304" pitchFamily="18" charset="0"/>
                        </a:rPr>
                        <a:t>cầu</a:t>
                      </a:r>
                      <a:r>
                        <a:rPr lang="en-US" sz="3500" b="1" baseline="0" dirty="0">
                          <a:latin typeface="Times New Roman" panose="02020603050405020304" pitchFamily="18" charset="0"/>
                          <a:cs typeface="Times New Roman" panose="02020603050405020304" pitchFamily="18" charset="0"/>
                        </a:rPr>
                        <a:t> </a:t>
                      </a:r>
                      <a:r>
                        <a:rPr lang="en-US" sz="3500" b="1" baseline="0" dirty="0" err="1">
                          <a:latin typeface="Times New Roman" panose="02020603050405020304" pitchFamily="18" charset="0"/>
                          <a:cs typeface="Times New Roman" panose="02020603050405020304" pitchFamily="18" charset="0"/>
                        </a:rPr>
                        <a:t>cần</a:t>
                      </a:r>
                      <a:r>
                        <a:rPr lang="en-US" sz="3500" b="1" baseline="0" dirty="0">
                          <a:latin typeface="Times New Roman" panose="02020603050405020304" pitchFamily="18" charset="0"/>
                          <a:cs typeface="Times New Roman" panose="02020603050405020304" pitchFamily="18" charset="0"/>
                        </a:rPr>
                        <a:t> </a:t>
                      </a:r>
                      <a:r>
                        <a:rPr lang="en-US" sz="3500" b="1" baseline="0" dirty="0" err="1">
                          <a:latin typeface="Times New Roman" panose="02020603050405020304" pitchFamily="18" charset="0"/>
                          <a:cs typeface="Times New Roman" panose="02020603050405020304" pitchFamily="18" charset="0"/>
                        </a:rPr>
                        <a:t>thực</a:t>
                      </a:r>
                      <a:r>
                        <a:rPr lang="en-US" sz="3500" b="1" baseline="0" dirty="0">
                          <a:latin typeface="Times New Roman" panose="02020603050405020304" pitchFamily="18" charset="0"/>
                          <a:cs typeface="Times New Roman" panose="02020603050405020304" pitchFamily="18" charset="0"/>
                        </a:rPr>
                        <a:t> </a:t>
                      </a:r>
                      <a:r>
                        <a:rPr lang="en-US" sz="3500" b="1" baseline="0" dirty="0" err="1">
                          <a:latin typeface="Times New Roman" panose="02020603050405020304" pitchFamily="18" charset="0"/>
                          <a:cs typeface="Times New Roman" panose="02020603050405020304" pitchFamily="18" charset="0"/>
                        </a:rPr>
                        <a:t>hiện</a:t>
                      </a:r>
                      <a:endParaRPr lang="en-US" sz="35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3500" b="1" dirty="0" err="1">
                          <a:latin typeface="Times New Roman" panose="02020603050405020304" pitchFamily="18" charset="0"/>
                          <a:cs typeface="Times New Roman" panose="02020603050405020304" pitchFamily="18" charset="0"/>
                        </a:rPr>
                        <a:t>Những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điều</a:t>
                      </a:r>
                      <a:r>
                        <a:rPr lang="en-US" sz="3500" b="1" baseline="0" dirty="0">
                          <a:latin typeface="Times New Roman" panose="02020603050405020304" pitchFamily="18" charset="0"/>
                          <a:cs typeface="Times New Roman" panose="02020603050405020304" pitchFamily="18" charset="0"/>
                        </a:rPr>
                        <a:t> </a:t>
                      </a:r>
                      <a:r>
                        <a:rPr lang="en-US" sz="3500" b="1" baseline="0" dirty="0" err="1">
                          <a:latin typeface="Times New Roman" panose="02020603050405020304" pitchFamily="18" charset="0"/>
                          <a:cs typeface="Times New Roman" panose="02020603050405020304" pitchFamily="18" charset="0"/>
                        </a:rPr>
                        <a:t>cần</a:t>
                      </a:r>
                      <a:r>
                        <a:rPr lang="en-US" sz="3500" b="1" baseline="0" dirty="0">
                          <a:latin typeface="Times New Roman" panose="02020603050405020304" pitchFamily="18" charset="0"/>
                          <a:cs typeface="Times New Roman" panose="02020603050405020304" pitchFamily="18" charset="0"/>
                        </a:rPr>
                        <a:t> </a:t>
                      </a:r>
                      <a:r>
                        <a:rPr lang="en-US" sz="3500" b="1" baseline="0" dirty="0" err="1">
                          <a:latin typeface="Times New Roman" panose="02020603050405020304" pitchFamily="18" charset="0"/>
                          <a:cs typeface="Times New Roman" panose="02020603050405020304" pitchFamily="18" charset="0"/>
                        </a:rPr>
                        <a:t>tránh</a:t>
                      </a:r>
                      <a:endParaRPr lang="en-US" sz="35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812330467"/>
                  </a:ext>
                </a:extLst>
              </a:tr>
              <a:tr h="55454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500" kern="1200" dirty="0">
                          <a:effectLst/>
                          <a:latin typeface="Times New Roman" panose="02020603050405020304" pitchFamily="18" charset="0"/>
                          <a:cs typeface="Times New Roman" panose="02020603050405020304" pitchFamily="18" charset="0"/>
                        </a:rPr>
                        <a:t>- Cần tìm hiểu và biết rõ về sản phẩm, dịch vụ để nêu được các nội dung thông tin.</a:t>
                      </a:r>
                      <a:endParaRPr lang="vi-VN" sz="35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endParaRPr lang="en-US" sz="3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524807"/>
                  </a:ext>
                </a:extLst>
              </a:tr>
              <a:tr h="39504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500" kern="1200" dirty="0">
                          <a:effectLst/>
                          <a:latin typeface="Times New Roman" panose="02020603050405020304" pitchFamily="18" charset="0"/>
                          <a:cs typeface="Times New Roman" panose="02020603050405020304" pitchFamily="18" charset="0"/>
                        </a:rPr>
                        <a:t>- Hướng đến đúng khách hàng có nhu cầu.</a:t>
                      </a:r>
                      <a:endParaRPr lang="vi-VN" sz="35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endParaRPr lang="en-US" sz="3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35791060"/>
                  </a:ext>
                </a:extLst>
              </a:tr>
              <a:tr h="176454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500" kern="1200" dirty="0">
                          <a:effectLst/>
                          <a:latin typeface="Times New Roman" panose="02020603050405020304" pitchFamily="18" charset="0"/>
                          <a:cs typeface="Times New Roman" panose="02020603050405020304" pitchFamily="18" charset="0"/>
                        </a:rPr>
                        <a:t>- Quảng cáo có mục tiêu, nội dung giống nhau nhưng cách trình bày có thể khác nhau. Với quảng cáo bằng lời, ngôn ngữ phải cô đọng, gây được ấn tượng. Quảng cáo có thể kết hợp giữa ngôn ngữ và hình ảnh phải hài hoà, hấp dẫn.</a:t>
                      </a:r>
                      <a:endParaRPr lang="vi-VN" sz="35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endParaRPr lang="en-US" sz="3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35919493"/>
                  </a:ext>
                </a:extLst>
              </a:tr>
              <a:tr h="126539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500" kern="1200" dirty="0">
                          <a:effectLst/>
                          <a:latin typeface="Times New Roman" panose="02020603050405020304" pitchFamily="18" charset="0"/>
                          <a:cs typeface="Times New Roman" panose="02020603050405020304" pitchFamily="18" charset="0"/>
                        </a:rPr>
                        <a:t>- Cần tuân thủ Luật Quảng cáo và các quy định có liên quan, ví dụ: không được đề cao sản phẩm của mình bằng cách hạ thấp sản phẩm của người khác.</a:t>
                      </a:r>
                      <a:endParaRPr lang="vi-VN" sz="35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endParaRPr lang="en-US" sz="3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96836005"/>
                  </a:ext>
                </a:extLst>
              </a:tr>
              <a:tr h="72276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500" kern="1200" dirty="0">
                          <a:effectLst/>
                          <a:latin typeface="Times New Roman" panose="02020603050405020304" pitchFamily="18" charset="0"/>
                          <a:cs typeface="Times New Roman" panose="02020603050405020304" pitchFamily="18" charset="0"/>
                        </a:rPr>
                        <a:t>- Lựa chọn đúng thời điểm và công cụ quảng cáo</a:t>
                      </a:r>
                      <a:endParaRPr lang="vi-VN" sz="35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endParaRPr lang="en-US" sz="3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57492284"/>
                  </a:ext>
                </a:extLst>
              </a:tr>
            </a:tbl>
          </a:graphicData>
        </a:graphic>
      </p:graphicFrame>
      <p:sp>
        <p:nvSpPr>
          <p:cNvPr id="3" name="Rectangle 2">
            <a:extLst>
              <a:ext uri="{FF2B5EF4-FFF2-40B4-BE49-F238E27FC236}">
                <a16:creationId xmlns:a16="http://schemas.microsoft.com/office/drawing/2014/main" id="{FAAAEEDA-0B2B-A899-FEC8-238E41F9061F}"/>
              </a:ext>
            </a:extLst>
          </p:cNvPr>
          <p:cNvSpPr/>
          <p:nvPr/>
        </p:nvSpPr>
        <p:spPr>
          <a:xfrm>
            <a:off x="2779534" y="-114300"/>
            <a:ext cx="12957532" cy="1862048"/>
          </a:xfrm>
          <a:prstGeom prst="rect">
            <a:avLst/>
          </a:prstGeom>
        </p:spPr>
        <p:txBody>
          <a:bodyPr wrap="square">
            <a:spAutoFit/>
          </a:bodyPr>
          <a:lstStyle/>
          <a:p>
            <a:pPr algn="ctr"/>
            <a:r>
              <a:rPr lang="en-US" sz="11500" b="1" dirty="0" err="1">
                <a:solidFill>
                  <a:schemeClr val="accent2"/>
                </a:solidFill>
                <a:latin typeface="#9Slide07 IcielBaliho Script" pitchFamily="2" charset="0"/>
              </a:rPr>
              <a:t>Hoạt</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động</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nhóm</a:t>
            </a:r>
            <a:endParaRPr lang="en-US" sz="11500" dirty="0">
              <a:solidFill>
                <a:schemeClr val="accent2"/>
              </a:solidFill>
              <a:latin typeface="#9Slide07 IcielBaliho Script" pitchFamily="2" charset="0"/>
            </a:endParaRPr>
          </a:p>
        </p:txBody>
      </p:sp>
      <p:sp>
        <p:nvSpPr>
          <p:cNvPr id="4" name="Rectangle 3"/>
          <p:cNvSpPr/>
          <p:nvPr/>
        </p:nvSpPr>
        <p:spPr>
          <a:xfrm>
            <a:off x="457200" y="1638300"/>
            <a:ext cx="16338227" cy="769441"/>
          </a:xfrm>
          <a:prstGeom prst="rect">
            <a:avLst/>
          </a:prstGeom>
        </p:spPr>
        <p:txBody>
          <a:bodyPr wrap="square">
            <a:spAutoFit/>
          </a:bodyPr>
          <a:lstStyle/>
          <a:p>
            <a:r>
              <a:rPr lang="en-US" sz="4400" b="1" dirty="0" err="1">
                <a:latin typeface="Times New Roman" panose="02020603050405020304" pitchFamily="18" charset="0"/>
                <a:cs typeface="Times New Roman" panose="02020603050405020304" pitchFamily="18" charset="0"/>
              </a:rPr>
              <a:t>Hãy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những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tránh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quảng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cáo</a:t>
            </a:r>
            <a:endParaRPr lang="en-US" sz="4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C76E8AE-EC70-BC72-32E9-668DEB721507}"/>
              </a:ext>
            </a:extLst>
          </p:cNvPr>
          <p:cNvPicPr>
            <a:picLocks noChangeAspect="1"/>
          </p:cNvPicPr>
          <p:nvPr/>
        </p:nvPicPr>
        <p:blipFill>
          <a:blip r:embed="rId3"/>
          <a:stretch>
            <a:fillRect/>
          </a:stretch>
        </p:blipFill>
        <p:spPr>
          <a:xfrm>
            <a:off x="14630400" y="5905500"/>
            <a:ext cx="2920223" cy="4165300"/>
          </a:xfrm>
          <a:prstGeom prst="rect">
            <a:avLst/>
          </a:prstGeom>
        </p:spPr>
      </p:pic>
    </p:spTree>
    <p:extLst>
      <p:ext uri="{BB962C8B-B14F-4D97-AF65-F5344CB8AC3E}">
        <p14:creationId xmlns:p14="http://schemas.microsoft.com/office/powerpoint/2010/main" val="7819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850306313"/>
              </p:ext>
            </p:extLst>
          </p:nvPr>
        </p:nvGraphicFramePr>
        <p:xfrm>
          <a:off x="228600" y="250385"/>
          <a:ext cx="17830800" cy="9786230"/>
        </p:xfrm>
        <a:graphic>
          <a:graphicData uri="http://schemas.openxmlformats.org/drawingml/2006/table">
            <a:tbl>
              <a:tblPr firstRow="1" bandRow="1">
                <a:tableStyleId>{5940675A-B579-460E-94D1-54222C63F5DA}</a:tableStyleId>
              </a:tblPr>
              <a:tblGrid>
                <a:gridCol w="10761320">
                  <a:extLst>
                    <a:ext uri="{9D8B030D-6E8A-4147-A177-3AD203B41FA5}">
                      <a16:colId xmlns:a16="http://schemas.microsoft.com/office/drawing/2014/main" val="1067999513"/>
                    </a:ext>
                  </a:extLst>
                </a:gridCol>
                <a:gridCol w="7069480">
                  <a:extLst>
                    <a:ext uri="{9D8B030D-6E8A-4147-A177-3AD203B41FA5}">
                      <a16:colId xmlns:a16="http://schemas.microsoft.com/office/drawing/2014/main" val="2406193516"/>
                    </a:ext>
                  </a:extLst>
                </a:gridCol>
              </a:tblGrid>
              <a:tr h="684392">
                <a:tc>
                  <a:txBody>
                    <a:bodyPr/>
                    <a:lstStyle/>
                    <a:p>
                      <a:pPr algn="ctr"/>
                      <a:r>
                        <a:rPr lang="en-US" sz="3900" b="1" dirty="0" err="1">
                          <a:latin typeface="Times New Roman" panose="02020603050405020304" pitchFamily="18" charset="0"/>
                          <a:cs typeface="Times New Roman" panose="02020603050405020304" pitchFamily="18" charset="0"/>
                        </a:rPr>
                        <a:t>Yêu</a:t>
                      </a:r>
                      <a:r>
                        <a:rPr lang="en-US" sz="3900" b="1" baseline="0" dirty="0">
                          <a:latin typeface="Times New Roman" panose="02020603050405020304" pitchFamily="18" charset="0"/>
                          <a:cs typeface="Times New Roman" panose="02020603050405020304" pitchFamily="18" charset="0"/>
                        </a:rPr>
                        <a:t> </a:t>
                      </a:r>
                      <a:r>
                        <a:rPr lang="en-US" sz="3900" b="1" baseline="0" dirty="0" err="1">
                          <a:latin typeface="Times New Roman" panose="02020603050405020304" pitchFamily="18" charset="0"/>
                          <a:cs typeface="Times New Roman" panose="02020603050405020304" pitchFamily="18" charset="0"/>
                        </a:rPr>
                        <a:t>cầu</a:t>
                      </a:r>
                      <a:r>
                        <a:rPr lang="en-US" sz="3900" b="1" baseline="0" dirty="0">
                          <a:latin typeface="Times New Roman" panose="02020603050405020304" pitchFamily="18" charset="0"/>
                          <a:cs typeface="Times New Roman" panose="02020603050405020304" pitchFamily="18" charset="0"/>
                        </a:rPr>
                        <a:t> </a:t>
                      </a:r>
                      <a:r>
                        <a:rPr lang="en-US" sz="3900" b="1" baseline="0" dirty="0" err="1">
                          <a:latin typeface="Times New Roman" panose="02020603050405020304" pitchFamily="18" charset="0"/>
                          <a:cs typeface="Times New Roman" panose="02020603050405020304" pitchFamily="18" charset="0"/>
                        </a:rPr>
                        <a:t>cần</a:t>
                      </a:r>
                      <a:r>
                        <a:rPr lang="en-US" sz="3900" b="1" baseline="0" dirty="0">
                          <a:latin typeface="Times New Roman" panose="02020603050405020304" pitchFamily="18" charset="0"/>
                          <a:cs typeface="Times New Roman" panose="02020603050405020304" pitchFamily="18" charset="0"/>
                        </a:rPr>
                        <a:t> </a:t>
                      </a:r>
                      <a:r>
                        <a:rPr lang="en-US" sz="3900" b="1" baseline="0" dirty="0" err="1">
                          <a:latin typeface="Times New Roman" panose="02020603050405020304" pitchFamily="18" charset="0"/>
                          <a:cs typeface="Times New Roman" panose="02020603050405020304" pitchFamily="18" charset="0"/>
                        </a:rPr>
                        <a:t>thực</a:t>
                      </a:r>
                      <a:r>
                        <a:rPr lang="en-US" sz="3900" b="1" baseline="0" dirty="0">
                          <a:latin typeface="Times New Roman" panose="02020603050405020304" pitchFamily="18" charset="0"/>
                          <a:cs typeface="Times New Roman" panose="02020603050405020304" pitchFamily="18" charset="0"/>
                        </a:rPr>
                        <a:t> </a:t>
                      </a:r>
                      <a:r>
                        <a:rPr lang="en-US" sz="3900" b="1" baseline="0" dirty="0" err="1">
                          <a:latin typeface="Times New Roman" panose="02020603050405020304" pitchFamily="18" charset="0"/>
                          <a:cs typeface="Times New Roman" panose="02020603050405020304" pitchFamily="18" charset="0"/>
                        </a:rPr>
                        <a:t>hiện</a:t>
                      </a:r>
                      <a:endParaRPr lang="en-US" sz="39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3900" b="1" dirty="0" err="1">
                          <a:latin typeface="Times New Roman" panose="02020603050405020304" pitchFamily="18" charset="0"/>
                          <a:cs typeface="Times New Roman" panose="02020603050405020304" pitchFamily="18" charset="0"/>
                        </a:rPr>
                        <a:t>Những</a:t>
                      </a:r>
                      <a:r>
                        <a:rPr lang="en-US" sz="3900" b="1" dirty="0">
                          <a:latin typeface="Times New Roman" panose="02020603050405020304" pitchFamily="18" charset="0"/>
                          <a:cs typeface="Times New Roman" panose="02020603050405020304" pitchFamily="18" charset="0"/>
                        </a:rPr>
                        <a:t> </a:t>
                      </a:r>
                      <a:r>
                        <a:rPr lang="en-US" sz="3900" b="1" dirty="0" err="1">
                          <a:latin typeface="Times New Roman" panose="02020603050405020304" pitchFamily="18" charset="0"/>
                          <a:cs typeface="Times New Roman" panose="02020603050405020304" pitchFamily="18" charset="0"/>
                        </a:rPr>
                        <a:t>điều</a:t>
                      </a:r>
                      <a:r>
                        <a:rPr lang="en-US" sz="3900" b="1" baseline="0" dirty="0">
                          <a:latin typeface="Times New Roman" panose="02020603050405020304" pitchFamily="18" charset="0"/>
                          <a:cs typeface="Times New Roman" panose="02020603050405020304" pitchFamily="18" charset="0"/>
                        </a:rPr>
                        <a:t> </a:t>
                      </a:r>
                      <a:r>
                        <a:rPr lang="en-US" sz="3900" b="1" baseline="0" dirty="0" err="1">
                          <a:latin typeface="Times New Roman" panose="02020603050405020304" pitchFamily="18" charset="0"/>
                          <a:cs typeface="Times New Roman" panose="02020603050405020304" pitchFamily="18" charset="0"/>
                        </a:rPr>
                        <a:t>cần</a:t>
                      </a:r>
                      <a:r>
                        <a:rPr lang="en-US" sz="3900" b="1" baseline="0" dirty="0">
                          <a:latin typeface="Times New Roman" panose="02020603050405020304" pitchFamily="18" charset="0"/>
                          <a:cs typeface="Times New Roman" panose="02020603050405020304" pitchFamily="18" charset="0"/>
                        </a:rPr>
                        <a:t> </a:t>
                      </a:r>
                      <a:r>
                        <a:rPr lang="en-US" sz="3900" b="1" baseline="0" dirty="0" err="1">
                          <a:latin typeface="Times New Roman" panose="02020603050405020304" pitchFamily="18" charset="0"/>
                          <a:cs typeface="Times New Roman" panose="02020603050405020304" pitchFamily="18" charset="0"/>
                        </a:rPr>
                        <a:t>tránh</a:t>
                      </a:r>
                      <a:endParaRPr lang="en-US" sz="39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812330467"/>
                  </a:ext>
                </a:extLst>
              </a:tr>
              <a:tr h="113903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900" kern="1200" dirty="0">
                          <a:effectLst/>
                          <a:latin typeface="Times New Roman" panose="02020603050405020304" pitchFamily="18" charset="0"/>
                          <a:cs typeface="Times New Roman" panose="02020603050405020304" pitchFamily="18" charset="0"/>
                        </a:rPr>
                        <a:t>- Cần tìm hiểu và biết rõ về sản phẩm, dịch vụ để nêu được các nội dung thông tin.</a:t>
                      </a:r>
                      <a:endParaRPr lang="vi-VN" sz="39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n-US" sz="3900" kern="1200" dirty="0" err="1">
                          <a:effectLst/>
                          <a:latin typeface="Times New Roman" panose="02020603050405020304" pitchFamily="18" charset="0"/>
                          <a:cs typeface="Times New Roman" panose="02020603050405020304" pitchFamily="18" charset="0"/>
                        </a:rPr>
                        <a:t>Không</a:t>
                      </a:r>
                      <a:r>
                        <a:rPr lang="en-US" sz="3900" kern="1200" dirty="0">
                          <a:effectLst/>
                          <a:latin typeface="Times New Roman" panose="02020603050405020304" pitchFamily="18" charset="0"/>
                          <a:cs typeface="Times New Roman" panose="02020603050405020304" pitchFamily="18" charset="0"/>
                        </a:rPr>
                        <a:t> </a:t>
                      </a:r>
                      <a:r>
                        <a:rPr lang="vi-VN" sz="3900" kern="1200" dirty="0">
                          <a:effectLst/>
                          <a:latin typeface="Times New Roman" panose="02020603050405020304" pitchFamily="18" charset="0"/>
                          <a:cs typeface="Times New Roman" panose="02020603050405020304" pitchFamily="18" charset="0"/>
                        </a:rPr>
                        <a:t>tìm hiểu</a:t>
                      </a:r>
                      <a:r>
                        <a:rPr lang="en-US" sz="3900" kern="1200" dirty="0">
                          <a:effectLst/>
                          <a:latin typeface="Times New Roman" panose="02020603050405020304" pitchFamily="18" charset="0"/>
                          <a:cs typeface="Times New Roman" panose="02020603050405020304" pitchFamily="18" charset="0"/>
                        </a:rPr>
                        <a:t>,</a:t>
                      </a:r>
                      <a:r>
                        <a:rPr lang="en-US" sz="3900" kern="1200" baseline="0" dirty="0">
                          <a:effectLst/>
                          <a:latin typeface="Times New Roman" panose="02020603050405020304" pitchFamily="18" charset="0"/>
                          <a:cs typeface="Times New Roman" panose="02020603050405020304" pitchFamily="18" charset="0"/>
                        </a:rPr>
                        <a:t> </a:t>
                      </a:r>
                      <a:r>
                        <a:rPr lang="en-US" sz="3900" kern="1200" baseline="0" dirty="0" err="1">
                          <a:effectLst/>
                          <a:latin typeface="Times New Roman" panose="02020603050405020304" pitchFamily="18" charset="0"/>
                          <a:cs typeface="Times New Roman" panose="02020603050405020304" pitchFamily="18" charset="0"/>
                        </a:rPr>
                        <a:t>không</a:t>
                      </a:r>
                      <a:r>
                        <a:rPr lang="en-US" sz="3900" kern="1200" baseline="0" dirty="0">
                          <a:effectLst/>
                          <a:latin typeface="Times New Roman" panose="02020603050405020304" pitchFamily="18" charset="0"/>
                          <a:cs typeface="Times New Roman" panose="02020603050405020304" pitchFamily="18" charset="0"/>
                        </a:rPr>
                        <a:t> </a:t>
                      </a:r>
                      <a:r>
                        <a:rPr lang="en-US" sz="3900" kern="1200" baseline="0" dirty="0" err="1">
                          <a:effectLst/>
                          <a:latin typeface="Times New Roman" panose="02020603050405020304" pitchFamily="18" charset="0"/>
                          <a:cs typeface="Times New Roman" panose="02020603050405020304" pitchFamily="18" charset="0"/>
                        </a:rPr>
                        <a:t>nắm</a:t>
                      </a:r>
                      <a:r>
                        <a:rPr lang="en-US" sz="3900" kern="1200" baseline="0" dirty="0">
                          <a:effectLst/>
                          <a:latin typeface="Times New Roman" panose="02020603050405020304" pitchFamily="18" charset="0"/>
                          <a:cs typeface="Times New Roman" panose="02020603050405020304" pitchFamily="18" charset="0"/>
                        </a:rPr>
                        <a:t> </a:t>
                      </a:r>
                      <a:r>
                        <a:rPr lang="vi-VN" sz="3900" kern="1200" dirty="0">
                          <a:effectLst/>
                          <a:latin typeface="Times New Roman" panose="02020603050405020304" pitchFamily="18" charset="0"/>
                          <a:cs typeface="Times New Roman" panose="02020603050405020304" pitchFamily="18" charset="0"/>
                        </a:rPr>
                        <a:t>rõ</a:t>
                      </a:r>
                      <a:r>
                        <a:rPr lang="en-US" sz="3900" kern="1200" dirty="0">
                          <a:effectLst/>
                          <a:latin typeface="Times New Roman" panose="02020603050405020304" pitchFamily="18" charset="0"/>
                          <a:cs typeface="Times New Roman" panose="02020603050405020304" pitchFamily="18" charset="0"/>
                        </a:rPr>
                        <a:t> </a:t>
                      </a:r>
                      <a:r>
                        <a:rPr lang="en-US" sz="3900" kern="1200" dirty="0" err="1">
                          <a:effectLst/>
                          <a:latin typeface="Times New Roman" panose="02020603050405020304" pitchFamily="18" charset="0"/>
                          <a:cs typeface="Times New Roman" panose="02020603050405020304" pitchFamily="18" charset="0"/>
                        </a:rPr>
                        <a:t>thông</a:t>
                      </a:r>
                      <a:r>
                        <a:rPr lang="en-US" sz="3900" kern="1200" baseline="0" dirty="0">
                          <a:effectLst/>
                          <a:latin typeface="Times New Roman" panose="02020603050405020304" pitchFamily="18" charset="0"/>
                          <a:cs typeface="Times New Roman" panose="02020603050405020304" pitchFamily="18" charset="0"/>
                        </a:rPr>
                        <a:t> tin</a:t>
                      </a:r>
                      <a:r>
                        <a:rPr lang="vi-VN" sz="3900" kern="1200" dirty="0">
                          <a:effectLst/>
                          <a:latin typeface="Times New Roman" panose="02020603050405020304" pitchFamily="18" charset="0"/>
                          <a:cs typeface="Times New Roman" panose="02020603050405020304" pitchFamily="18" charset="0"/>
                        </a:rPr>
                        <a:t> về sản phẩm</a:t>
                      </a:r>
                      <a:endParaRPr lang="en-US" sz="39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524807"/>
                  </a:ext>
                </a:extLst>
              </a:tr>
              <a:tr h="61019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900" kern="1200" dirty="0">
                          <a:effectLst/>
                          <a:latin typeface="Times New Roman" panose="02020603050405020304" pitchFamily="18" charset="0"/>
                          <a:cs typeface="Times New Roman" panose="02020603050405020304" pitchFamily="18" charset="0"/>
                        </a:rPr>
                        <a:t>- Hướng đến đúng khách hàng có nhu cầu.</a:t>
                      </a:r>
                      <a:endParaRPr lang="vi-VN" sz="39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n-US" sz="3900" kern="1200" dirty="0" err="1">
                          <a:effectLst/>
                          <a:latin typeface="Times New Roman" panose="02020603050405020304" pitchFamily="18" charset="0"/>
                          <a:cs typeface="Times New Roman" panose="02020603050405020304" pitchFamily="18" charset="0"/>
                        </a:rPr>
                        <a:t>Không</a:t>
                      </a:r>
                      <a:r>
                        <a:rPr lang="en-US" sz="3900" kern="1200" baseline="0" dirty="0">
                          <a:effectLst/>
                          <a:latin typeface="Times New Roman" panose="02020603050405020304" pitchFamily="18" charset="0"/>
                          <a:cs typeface="Times New Roman" panose="02020603050405020304" pitchFamily="18" charset="0"/>
                        </a:rPr>
                        <a:t> h</a:t>
                      </a:r>
                      <a:r>
                        <a:rPr lang="vi-VN" sz="3900" kern="1200" dirty="0">
                          <a:effectLst/>
                          <a:latin typeface="Times New Roman" panose="02020603050405020304" pitchFamily="18" charset="0"/>
                          <a:cs typeface="Times New Roman" panose="02020603050405020304" pitchFamily="18" charset="0"/>
                        </a:rPr>
                        <a:t>ướng đến đúng khách hàng có nhu cầu</a:t>
                      </a:r>
                      <a:endParaRPr lang="en-US" sz="39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35791060"/>
                  </a:ext>
                </a:extLst>
              </a:tr>
              <a:tr h="272554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900" kern="1200" dirty="0">
                          <a:effectLst/>
                          <a:latin typeface="Times New Roman" panose="02020603050405020304" pitchFamily="18" charset="0"/>
                          <a:cs typeface="Times New Roman" panose="02020603050405020304" pitchFamily="18" charset="0"/>
                        </a:rPr>
                        <a:t>- Quảng cáo có mục tiêu, nội dung giống nhau nhưng cách trình bày có thể khác nhau. Với quảng cáo bằng lời, ngôn ngữ phải cô đọng, gây được ấn tượng. Quảng cáo có thể kết hợp giữa ngôn ngữ và hình ảnh phải hài hoà, hấp dẫn.</a:t>
                      </a:r>
                      <a:endParaRPr lang="vi-VN" sz="39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Sử</a:t>
                      </a:r>
                      <a:r>
                        <a:rPr lang="en-US" sz="3900" dirty="0">
                          <a:latin typeface="Times New Roman" panose="02020603050405020304" pitchFamily="18" charset="0"/>
                          <a:cs typeface="Times New Roman" panose="02020603050405020304" pitchFamily="18" charset="0"/>
                        </a:rPr>
                        <a:t> </a:t>
                      </a:r>
                      <a:r>
                        <a:rPr lang="en-US" sz="3900" dirty="0" err="1">
                          <a:latin typeface="Times New Roman" panose="02020603050405020304" pitchFamily="18" charset="0"/>
                          <a:cs typeface="Times New Roman" panose="02020603050405020304" pitchFamily="18" charset="0"/>
                        </a:rPr>
                        <a:t>dụn</a:t>
                      </a:r>
                      <a:r>
                        <a:rPr lang="en-US" sz="3900" baseline="0" dirty="0" err="1">
                          <a:latin typeface="Times New Roman" panose="02020603050405020304" pitchFamily="18" charset="0"/>
                          <a:cs typeface="Times New Roman" panose="02020603050405020304" pitchFamily="18" charset="0"/>
                        </a:rPr>
                        <a:t>g</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ngôn</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ngữ</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dài</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dòng</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khó</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hiểu</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lỗi</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chính</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tả</a:t>
                      </a:r>
                      <a:r>
                        <a:rPr lang="en-US" sz="3900" baseline="0" dirty="0">
                          <a:latin typeface="Times New Roman" panose="02020603050405020304" pitchFamily="18" charset="0"/>
                          <a:cs typeface="Times New Roman" panose="02020603050405020304" pitchFamily="18" charset="0"/>
                        </a:rPr>
                        <a:t>…</a:t>
                      </a:r>
                    </a:p>
                    <a:p>
                      <a:pPr algn="just"/>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Hình</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ảnh</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lòe</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loẹt</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không</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phù</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hợp</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mất</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cân</a:t>
                      </a:r>
                      <a:r>
                        <a:rPr lang="en-US" sz="3900" baseline="0" dirty="0">
                          <a:latin typeface="Times New Roman" panose="02020603050405020304" pitchFamily="18" charset="0"/>
                          <a:cs typeface="Times New Roman" panose="02020603050405020304" pitchFamily="18" charset="0"/>
                        </a:rPr>
                        <a:t> </a:t>
                      </a:r>
                      <a:r>
                        <a:rPr lang="en-US" sz="3900" baseline="0" dirty="0" err="1">
                          <a:latin typeface="Times New Roman" panose="02020603050405020304" pitchFamily="18" charset="0"/>
                          <a:cs typeface="Times New Roman" panose="02020603050405020304" pitchFamily="18" charset="0"/>
                        </a:rPr>
                        <a:t>đối</a:t>
                      </a:r>
                      <a:r>
                        <a:rPr lang="en-US" sz="3900" baseline="0" dirty="0">
                          <a:latin typeface="Times New Roman" panose="02020603050405020304" pitchFamily="18" charset="0"/>
                          <a:cs typeface="Times New Roman" panose="02020603050405020304" pitchFamily="18" charset="0"/>
                        </a:rPr>
                        <a:t>…</a:t>
                      </a:r>
                      <a:endParaRPr lang="en-US" sz="39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35919493"/>
                  </a:ext>
                </a:extLst>
              </a:tr>
              <a:tr h="219671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900" kern="1200" dirty="0">
                          <a:effectLst/>
                          <a:latin typeface="Times New Roman" panose="02020603050405020304" pitchFamily="18" charset="0"/>
                          <a:cs typeface="Times New Roman" panose="02020603050405020304" pitchFamily="18" charset="0"/>
                        </a:rPr>
                        <a:t>- Cần tuân thủ Luật Quảng cáo và các quy định có liên quan, ví dụ: không được đề cao sản phẩm của mình bằng cách hạ thấp sản phẩm của người khác.</a:t>
                      </a:r>
                      <a:endParaRPr lang="vi-VN" sz="39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n-US" sz="3900" kern="1200" dirty="0" err="1">
                          <a:effectLst/>
                          <a:latin typeface="Times New Roman" panose="02020603050405020304" pitchFamily="18" charset="0"/>
                          <a:cs typeface="Times New Roman" panose="02020603050405020304" pitchFamily="18" charset="0"/>
                        </a:rPr>
                        <a:t>Không</a:t>
                      </a:r>
                      <a:r>
                        <a:rPr lang="en-US" sz="3900" kern="1200" baseline="0" dirty="0">
                          <a:effectLst/>
                          <a:latin typeface="Times New Roman" panose="02020603050405020304" pitchFamily="18" charset="0"/>
                          <a:cs typeface="Times New Roman" panose="02020603050405020304" pitchFamily="18" charset="0"/>
                        </a:rPr>
                        <a:t> </a:t>
                      </a:r>
                      <a:r>
                        <a:rPr lang="vi-VN" sz="3900" kern="1200" dirty="0">
                          <a:effectLst/>
                          <a:latin typeface="Times New Roman" panose="02020603050405020304" pitchFamily="18" charset="0"/>
                          <a:cs typeface="Times New Roman" panose="02020603050405020304" pitchFamily="18" charset="0"/>
                        </a:rPr>
                        <a:t>tuân thủ Luật Quảng cáo và</a:t>
                      </a:r>
                      <a:r>
                        <a:rPr lang="en-US" sz="3900" kern="1200" dirty="0">
                          <a:effectLst/>
                          <a:latin typeface="Times New Roman" panose="02020603050405020304" pitchFamily="18" charset="0"/>
                          <a:cs typeface="Times New Roman" panose="02020603050405020304" pitchFamily="18" charset="0"/>
                        </a:rPr>
                        <a:t> </a:t>
                      </a:r>
                      <a:r>
                        <a:rPr lang="en-US" sz="3900" kern="1200" dirty="0" err="1">
                          <a:effectLst/>
                          <a:latin typeface="Times New Roman" panose="02020603050405020304" pitchFamily="18" charset="0"/>
                          <a:cs typeface="Times New Roman" panose="02020603050405020304" pitchFamily="18" charset="0"/>
                        </a:rPr>
                        <a:t>các</a:t>
                      </a:r>
                      <a:r>
                        <a:rPr lang="en-US" sz="3900" kern="1200" baseline="0" dirty="0">
                          <a:effectLst/>
                          <a:latin typeface="Times New Roman" panose="02020603050405020304" pitchFamily="18" charset="0"/>
                          <a:cs typeface="Times New Roman" panose="02020603050405020304" pitchFamily="18" charset="0"/>
                        </a:rPr>
                        <a:t> </a:t>
                      </a:r>
                      <a:r>
                        <a:rPr lang="en-US" sz="3900" kern="1200" baseline="0" dirty="0" err="1">
                          <a:effectLst/>
                          <a:latin typeface="Times New Roman" panose="02020603050405020304" pitchFamily="18" charset="0"/>
                          <a:cs typeface="Times New Roman" panose="02020603050405020304" pitchFamily="18" charset="0"/>
                        </a:rPr>
                        <a:t>quy</a:t>
                      </a:r>
                      <a:r>
                        <a:rPr lang="en-US" sz="3900" kern="1200" baseline="0" dirty="0">
                          <a:effectLst/>
                          <a:latin typeface="Times New Roman" panose="02020603050405020304" pitchFamily="18" charset="0"/>
                          <a:cs typeface="Times New Roman" panose="02020603050405020304" pitchFamily="18" charset="0"/>
                        </a:rPr>
                        <a:t> </a:t>
                      </a:r>
                      <a:r>
                        <a:rPr lang="en-US" sz="3900" kern="1200" baseline="0" dirty="0" err="1">
                          <a:effectLst/>
                          <a:latin typeface="Times New Roman" panose="02020603050405020304" pitchFamily="18" charset="0"/>
                          <a:cs typeface="Times New Roman" panose="02020603050405020304" pitchFamily="18" charset="0"/>
                        </a:rPr>
                        <a:t>định</a:t>
                      </a:r>
                      <a:r>
                        <a:rPr lang="en-US" sz="3900" kern="1200" baseline="0" dirty="0">
                          <a:effectLst/>
                          <a:latin typeface="Times New Roman" panose="02020603050405020304" pitchFamily="18" charset="0"/>
                          <a:cs typeface="Times New Roman" panose="02020603050405020304" pitchFamily="18" charset="0"/>
                        </a:rPr>
                        <a:t> </a:t>
                      </a:r>
                      <a:r>
                        <a:rPr lang="en-US" sz="3900" kern="1200" baseline="0" dirty="0" err="1">
                          <a:effectLst/>
                          <a:latin typeface="Times New Roman" panose="02020603050405020304" pitchFamily="18" charset="0"/>
                          <a:cs typeface="Times New Roman" panose="02020603050405020304" pitchFamily="18" charset="0"/>
                        </a:rPr>
                        <a:t>về</a:t>
                      </a:r>
                      <a:r>
                        <a:rPr lang="en-US" sz="3900" kern="1200" baseline="0" dirty="0">
                          <a:effectLst/>
                          <a:latin typeface="Times New Roman" panose="02020603050405020304" pitchFamily="18" charset="0"/>
                          <a:cs typeface="Times New Roman" panose="02020603050405020304" pitchFamily="18" charset="0"/>
                        </a:rPr>
                        <a:t> </a:t>
                      </a:r>
                      <a:r>
                        <a:rPr lang="en-US" sz="3900" kern="1200" baseline="0" dirty="0" err="1">
                          <a:effectLst/>
                          <a:latin typeface="Times New Roman" panose="02020603050405020304" pitchFamily="18" charset="0"/>
                          <a:cs typeface="Times New Roman" panose="02020603050405020304" pitchFamily="18" charset="0"/>
                        </a:rPr>
                        <a:t>sản</a:t>
                      </a:r>
                      <a:r>
                        <a:rPr lang="en-US" sz="3900" kern="1200" baseline="0" dirty="0">
                          <a:effectLst/>
                          <a:latin typeface="Times New Roman" panose="02020603050405020304" pitchFamily="18" charset="0"/>
                          <a:cs typeface="Times New Roman" panose="02020603050405020304" pitchFamily="18" charset="0"/>
                        </a:rPr>
                        <a:t> </a:t>
                      </a:r>
                      <a:r>
                        <a:rPr lang="en-US" sz="3900" kern="1200" baseline="0" dirty="0" err="1">
                          <a:effectLst/>
                          <a:latin typeface="Times New Roman" panose="02020603050405020304" pitchFamily="18" charset="0"/>
                          <a:cs typeface="Times New Roman" panose="02020603050405020304" pitchFamily="18" charset="0"/>
                        </a:rPr>
                        <a:t>phẩm</a:t>
                      </a:r>
                      <a:r>
                        <a:rPr lang="en-US" sz="3900" kern="1200" baseline="0" dirty="0">
                          <a:effectLst/>
                          <a:latin typeface="Times New Roman" panose="02020603050405020304" pitchFamily="18" charset="0"/>
                          <a:cs typeface="Times New Roman" panose="02020603050405020304" pitchFamily="18" charset="0"/>
                        </a:rPr>
                        <a:t> </a:t>
                      </a:r>
                      <a:r>
                        <a:rPr lang="en-US" sz="3900" kern="1200" baseline="0" dirty="0" err="1">
                          <a:effectLst/>
                          <a:latin typeface="Times New Roman" panose="02020603050405020304" pitchFamily="18" charset="0"/>
                          <a:cs typeface="Times New Roman" panose="02020603050405020304" pitchFamily="18" charset="0"/>
                        </a:rPr>
                        <a:t>không</a:t>
                      </a:r>
                      <a:r>
                        <a:rPr lang="en-US" sz="3900" kern="1200" baseline="0" dirty="0">
                          <a:effectLst/>
                          <a:latin typeface="Times New Roman" panose="02020603050405020304" pitchFamily="18" charset="0"/>
                          <a:cs typeface="Times New Roman" panose="02020603050405020304" pitchFamily="18" charset="0"/>
                        </a:rPr>
                        <a:t> </a:t>
                      </a:r>
                      <a:r>
                        <a:rPr lang="en-US" sz="3900" kern="1200" baseline="0" dirty="0" err="1">
                          <a:effectLst/>
                          <a:latin typeface="Times New Roman" panose="02020603050405020304" pitchFamily="18" charset="0"/>
                          <a:cs typeface="Times New Roman" panose="02020603050405020304" pitchFamily="18" charset="0"/>
                        </a:rPr>
                        <a:t>được</a:t>
                      </a:r>
                      <a:r>
                        <a:rPr lang="en-US" sz="3900" kern="1200" baseline="0" dirty="0">
                          <a:effectLst/>
                          <a:latin typeface="Times New Roman" panose="02020603050405020304" pitchFamily="18" charset="0"/>
                          <a:cs typeface="Times New Roman" panose="02020603050405020304" pitchFamily="18" charset="0"/>
                        </a:rPr>
                        <a:t> </a:t>
                      </a:r>
                      <a:r>
                        <a:rPr lang="en-US" sz="3900" kern="1200" baseline="0" dirty="0" err="1">
                          <a:effectLst/>
                          <a:latin typeface="Times New Roman" panose="02020603050405020304" pitchFamily="18" charset="0"/>
                          <a:cs typeface="Times New Roman" panose="02020603050405020304" pitchFamily="18" charset="0"/>
                        </a:rPr>
                        <a:t>quảng</a:t>
                      </a:r>
                      <a:r>
                        <a:rPr lang="en-US" sz="3900" kern="1200" baseline="0" dirty="0">
                          <a:effectLst/>
                          <a:latin typeface="Times New Roman" panose="02020603050405020304" pitchFamily="18" charset="0"/>
                          <a:cs typeface="Times New Roman" panose="02020603050405020304" pitchFamily="18" charset="0"/>
                        </a:rPr>
                        <a:t> </a:t>
                      </a:r>
                      <a:r>
                        <a:rPr lang="en-US" sz="3900" kern="1200" baseline="0" dirty="0" err="1">
                          <a:effectLst/>
                          <a:latin typeface="Times New Roman" panose="02020603050405020304" pitchFamily="18" charset="0"/>
                          <a:cs typeface="Times New Roman" panose="02020603050405020304" pitchFamily="18" charset="0"/>
                        </a:rPr>
                        <a:t>cáo</a:t>
                      </a:r>
                      <a:r>
                        <a:rPr lang="en-US" sz="3900" kern="1200" baseline="0" dirty="0">
                          <a:effectLst/>
                          <a:latin typeface="Times New Roman" panose="02020603050405020304" pitchFamily="18" charset="0"/>
                          <a:cs typeface="Times New Roman" panose="02020603050405020304" pitchFamily="18" charset="0"/>
                        </a:rPr>
                        <a:t>.</a:t>
                      </a:r>
                      <a:endParaRPr lang="en-US" sz="39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96836005"/>
                  </a:ext>
                </a:extLst>
              </a:tr>
              <a:tr h="125471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900" kern="1200" dirty="0">
                          <a:effectLst/>
                          <a:latin typeface="Times New Roman" panose="02020603050405020304" pitchFamily="18" charset="0"/>
                          <a:cs typeface="Times New Roman" panose="02020603050405020304" pitchFamily="18" charset="0"/>
                        </a:rPr>
                        <a:t>- Lựa chọn đúng thời điểm và công cụ quảng cáo</a:t>
                      </a:r>
                      <a:endParaRPr lang="vi-VN" sz="39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n-US" sz="3900" kern="1200" dirty="0" err="1">
                          <a:effectLst/>
                          <a:latin typeface="Times New Roman" panose="02020603050405020304" pitchFamily="18" charset="0"/>
                          <a:cs typeface="Times New Roman" panose="02020603050405020304" pitchFamily="18" charset="0"/>
                        </a:rPr>
                        <a:t>Không</a:t>
                      </a:r>
                      <a:r>
                        <a:rPr lang="en-US" sz="3900" kern="1200" baseline="0" dirty="0">
                          <a:effectLst/>
                          <a:latin typeface="Times New Roman" panose="02020603050405020304" pitchFamily="18" charset="0"/>
                          <a:cs typeface="Times New Roman" panose="02020603050405020304" pitchFamily="18" charset="0"/>
                        </a:rPr>
                        <a:t> l</a:t>
                      </a:r>
                      <a:r>
                        <a:rPr lang="vi-VN" sz="3900" kern="1200" dirty="0">
                          <a:effectLst/>
                          <a:latin typeface="Times New Roman" panose="02020603050405020304" pitchFamily="18" charset="0"/>
                          <a:cs typeface="Times New Roman" panose="02020603050405020304" pitchFamily="18" charset="0"/>
                        </a:rPr>
                        <a:t>ựa chọn đúng thời điểm</a:t>
                      </a:r>
                      <a:r>
                        <a:rPr lang="en-US" sz="3900" kern="1200" dirty="0">
                          <a:effectLst/>
                          <a:latin typeface="Times New Roman" panose="02020603050405020304" pitchFamily="18" charset="0"/>
                          <a:cs typeface="Times New Roman" panose="02020603050405020304" pitchFamily="18" charset="0"/>
                        </a:rPr>
                        <a:t> </a:t>
                      </a:r>
                      <a:r>
                        <a:rPr lang="en-US" sz="3900" kern="1200" dirty="0" err="1">
                          <a:effectLst/>
                          <a:latin typeface="Times New Roman" panose="02020603050405020304" pitchFamily="18" charset="0"/>
                          <a:cs typeface="Times New Roman" panose="02020603050405020304" pitchFamily="18" charset="0"/>
                        </a:rPr>
                        <a:t>quản</a:t>
                      </a:r>
                      <a:r>
                        <a:rPr lang="en-US" sz="3900" kern="1200" baseline="0" dirty="0" err="1">
                          <a:effectLst/>
                          <a:latin typeface="Times New Roman" panose="02020603050405020304" pitchFamily="18" charset="0"/>
                          <a:cs typeface="Times New Roman" panose="02020603050405020304" pitchFamily="18" charset="0"/>
                        </a:rPr>
                        <a:t>g</a:t>
                      </a:r>
                      <a:r>
                        <a:rPr lang="en-US" sz="3900" kern="1200" baseline="0" dirty="0">
                          <a:effectLst/>
                          <a:latin typeface="Times New Roman" panose="02020603050405020304" pitchFamily="18" charset="0"/>
                          <a:cs typeface="Times New Roman" panose="02020603050405020304" pitchFamily="18" charset="0"/>
                        </a:rPr>
                        <a:t> </a:t>
                      </a:r>
                      <a:r>
                        <a:rPr lang="en-US" sz="3900" kern="1200" baseline="0" dirty="0" err="1">
                          <a:effectLst/>
                          <a:latin typeface="Times New Roman" panose="02020603050405020304" pitchFamily="18" charset="0"/>
                          <a:cs typeface="Times New Roman" panose="02020603050405020304" pitchFamily="18" charset="0"/>
                        </a:rPr>
                        <a:t>cáo</a:t>
                      </a:r>
                      <a:r>
                        <a:rPr lang="en-US" sz="3900" kern="1200" baseline="0" dirty="0">
                          <a:effectLst/>
                          <a:latin typeface="Times New Roman" panose="02020603050405020304" pitchFamily="18" charset="0"/>
                          <a:cs typeface="Times New Roman" panose="02020603050405020304" pitchFamily="18" charset="0"/>
                        </a:rPr>
                        <a:t>.</a:t>
                      </a:r>
                      <a:endParaRPr lang="en-US" sz="39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57492284"/>
                  </a:ext>
                </a:extLst>
              </a:tr>
            </a:tbl>
          </a:graphicData>
        </a:graphic>
      </p:graphicFrame>
    </p:spTree>
    <p:extLst>
      <p:ext uri="{BB962C8B-B14F-4D97-AF65-F5344CB8AC3E}">
        <p14:creationId xmlns:p14="http://schemas.microsoft.com/office/powerpoint/2010/main" val="20507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AAEEDA-0B2B-A899-FEC8-238E41F9061F}"/>
              </a:ext>
            </a:extLst>
          </p:cNvPr>
          <p:cNvSpPr/>
          <p:nvPr/>
        </p:nvSpPr>
        <p:spPr>
          <a:xfrm>
            <a:off x="-152400" y="2519515"/>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II.</a:t>
            </a:r>
          </a:p>
          <a:p>
            <a:pPr algn="ctr"/>
            <a:r>
              <a:rPr lang="en-US" sz="11500" b="1" dirty="0" err="1">
                <a:solidFill>
                  <a:schemeClr val="accent2"/>
                </a:solidFill>
                <a:latin typeface="#9Slide07 IcielBaliho Script" pitchFamily="2" charset="0"/>
              </a:rPr>
              <a:t>Thực</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hành</a:t>
            </a:r>
            <a:endParaRPr lang="en-US" sz="11500" b="1" dirty="0">
              <a:solidFill>
                <a:schemeClr val="accent2"/>
              </a:solidFill>
              <a:latin typeface="#9Slide07 IcielBaliho Script" pitchFamily="2" charset="0"/>
            </a:endParaRPr>
          </a:p>
        </p:txBody>
      </p:sp>
      <p:sp>
        <p:nvSpPr>
          <p:cNvPr id="5" name="Freeform 6">
            <a:extLst>
              <a:ext uri="{FF2B5EF4-FFF2-40B4-BE49-F238E27FC236}">
                <a16:creationId xmlns:a16="http://schemas.microsoft.com/office/drawing/2014/main" id="{2DEAFC06-AE0C-D771-E0FC-732B1B13195F}"/>
              </a:ext>
            </a:extLst>
          </p:cNvPr>
          <p:cNvSpPr/>
          <p:nvPr/>
        </p:nvSpPr>
        <p:spPr>
          <a:xfrm>
            <a:off x="167778" y="220597"/>
            <a:ext cx="4454452" cy="4114800"/>
          </a:xfrm>
          <a:custGeom>
            <a:avLst/>
            <a:gdLst/>
            <a:ahLst/>
            <a:cxnLst/>
            <a:rect l="l" t="t" r="r" b="b"/>
            <a:pathLst>
              <a:path w="4454452" h="4114800">
                <a:moveTo>
                  <a:pt x="0" y="0"/>
                </a:moveTo>
                <a:lnTo>
                  <a:pt x="4454452" y="0"/>
                </a:lnTo>
                <a:lnTo>
                  <a:pt x="445445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Freeform 5"/>
          <p:cNvSpPr/>
          <p:nvPr/>
        </p:nvSpPr>
        <p:spPr>
          <a:xfrm>
            <a:off x="9144000" y="952500"/>
            <a:ext cx="8084507" cy="9334500"/>
          </a:xfrm>
          <a:custGeom>
            <a:avLst/>
            <a:gdLst/>
            <a:ahLst/>
            <a:cxnLst/>
            <a:rect l="l" t="t" r="r" b="b"/>
            <a:pathLst>
              <a:path w="3131507" h="4114800">
                <a:moveTo>
                  <a:pt x="0" y="0"/>
                </a:moveTo>
                <a:lnTo>
                  <a:pt x="3131507" y="0"/>
                </a:lnTo>
                <a:lnTo>
                  <a:pt x="313150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57618" y="5954144"/>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141819950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E1D80929-DDAA-A345-6E41-3CDB5DE4F427}"/>
              </a:ext>
            </a:extLst>
          </p:cNvPr>
          <p:cNvSpPr/>
          <p:nvPr/>
        </p:nvSpPr>
        <p:spPr>
          <a:xfrm>
            <a:off x="4267200" y="1638300"/>
            <a:ext cx="13335000" cy="2438400"/>
          </a:xfrm>
          <a:custGeom>
            <a:avLst/>
            <a:gdLst/>
            <a:ahLst/>
            <a:cxnLst/>
            <a:rect l="l" t="t" r="r" b="b"/>
            <a:pathLst>
              <a:path w="7315200" h="4050792">
                <a:moveTo>
                  <a:pt x="0" y="0"/>
                </a:moveTo>
                <a:lnTo>
                  <a:pt x="7315200" y="0"/>
                </a:lnTo>
                <a:lnTo>
                  <a:pt x="7315200" y="4050792"/>
                </a:lnTo>
                <a:lnTo>
                  <a:pt x="0" y="4050792"/>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sq">
            <a:solidFill>
              <a:srgbClr val="000000"/>
            </a:solidFill>
            <a:prstDash val="solid"/>
            <a:miter/>
          </a:ln>
        </p:spPr>
        <p:txBody>
          <a:bodyPr/>
          <a:lstStyle/>
          <a:p>
            <a:endParaRPr lang="en-US"/>
          </a:p>
        </p:txBody>
      </p:sp>
      <p:sp>
        <p:nvSpPr>
          <p:cNvPr id="2" name="TextBox 1">
            <a:extLst>
              <a:ext uri="{FF2B5EF4-FFF2-40B4-BE49-F238E27FC236}">
                <a16:creationId xmlns:a16="http://schemas.microsoft.com/office/drawing/2014/main" id="{6FC6FCE0-6BB3-9589-BA75-17818C755FE7}"/>
              </a:ext>
            </a:extLst>
          </p:cNvPr>
          <p:cNvSpPr txBox="1"/>
          <p:nvPr/>
        </p:nvSpPr>
        <p:spPr>
          <a:xfrm>
            <a:off x="4491789" y="2160300"/>
            <a:ext cx="12805611" cy="1446550"/>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cáo</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7"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endParaRPr lang="en-US"/>
            </a:p>
          </p:txBody>
        </p:sp>
        <p:sp>
          <p:nvSpPr>
            <p:cNvPr id="8"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endParaRPr lang="en-US"/>
            </a:p>
          </p:txBody>
        </p:sp>
        <p:sp>
          <p:nvSpPr>
            <p:cNvPr id="11"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endParaRPr lang="en-US"/>
            </a:p>
          </p:txBody>
        </p:sp>
        <p:sp>
          <p:nvSpPr>
            <p:cNvPr id="14"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endParaRPr lang="en-US"/>
            </a:p>
          </p:txBody>
        </p:sp>
        <p:sp>
          <p:nvSpPr>
            <p:cNvPr id="17"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Freeform 3"/>
          <p:cNvSpPr/>
          <p:nvPr/>
        </p:nvSpPr>
        <p:spPr>
          <a:xfrm>
            <a:off x="-24132" y="2552700"/>
            <a:ext cx="5538303" cy="7797943"/>
          </a:xfrm>
          <a:custGeom>
            <a:avLst/>
            <a:gdLst/>
            <a:ahLst/>
            <a:cxnLst/>
            <a:rect l="l" t="t" r="r" b="b"/>
            <a:pathLst>
              <a:path w="3101531" h="4114800">
                <a:moveTo>
                  <a:pt x="0" y="0"/>
                </a:moveTo>
                <a:lnTo>
                  <a:pt x="3101530" y="0"/>
                </a:lnTo>
                <a:lnTo>
                  <a:pt x="310153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2"/>
          <p:cNvSpPr/>
          <p:nvPr/>
        </p:nvSpPr>
        <p:spPr>
          <a:xfrm>
            <a:off x="5943600" y="5372100"/>
            <a:ext cx="4032164" cy="3024123"/>
          </a:xfrm>
          <a:custGeom>
            <a:avLst/>
            <a:gdLst/>
            <a:ahLst/>
            <a:cxnLst/>
            <a:rect l="l" t="t" r="r" b="b"/>
            <a:pathLst>
              <a:path w="4032164" h="3024123">
                <a:moveTo>
                  <a:pt x="0" y="0"/>
                </a:moveTo>
                <a:lnTo>
                  <a:pt x="4032164" y="0"/>
                </a:lnTo>
                <a:lnTo>
                  <a:pt x="4032164" y="3024123"/>
                </a:lnTo>
                <a:lnTo>
                  <a:pt x="0" y="3024123"/>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29053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247BC557-5DD0-2865-BE8A-A2AD71C8B56F}"/>
              </a:ext>
            </a:extLst>
          </p:cNvPr>
          <p:cNvSpPr txBox="1"/>
          <p:nvPr/>
        </p:nvSpPr>
        <p:spPr>
          <a:xfrm>
            <a:off x="1960704" y="540140"/>
            <a:ext cx="12801600" cy="677108"/>
          </a:xfrm>
          <a:prstGeom prst="rect">
            <a:avLst/>
          </a:prstGeom>
        </p:spPr>
        <p:txBody>
          <a:bodyPr wrap="square" lIns="0" tIns="0" rIns="0" bIns="0" rtlCol="0" anchor="t">
            <a:spAutoFit/>
          </a:bodyPr>
          <a:lstStyle/>
          <a:p>
            <a:pPr algn="ctr">
              <a:defRPr/>
            </a:pP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1.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Chuẩn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bị</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lang="vi-VN" sz="4400" dirty="0">
              <a:solidFill>
                <a:srgbClr val="000000"/>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7"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endParaRPr lang="en-US"/>
            </a:p>
          </p:txBody>
        </p:sp>
        <p:sp>
          <p:nvSpPr>
            <p:cNvPr id="8"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endParaRPr lang="en-US"/>
            </a:p>
          </p:txBody>
        </p:sp>
        <p:sp>
          <p:nvSpPr>
            <p:cNvPr id="11"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endParaRPr lang="en-US"/>
            </a:p>
          </p:txBody>
        </p:sp>
        <p:sp>
          <p:nvSpPr>
            <p:cNvPr id="14"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endParaRPr lang="en-US"/>
            </a:p>
          </p:txBody>
        </p:sp>
        <p:sp>
          <p:nvSpPr>
            <p:cNvPr id="17"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Rectangle 17"/>
          <p:cNvSpPr/>
          <p:nvPr/>
        </p:nvSpPr>
        <p:spPr>
          <a:xfrm>
            <a:off x="959173" y="1943100"/>
            <a:ext cx="5898827" cy="2123658"/>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cáo</a:t>
            </a:r>
            <a:r>
              <a:rPr lang="en-US" sz="4400" dirty="0">
                <a:latin typeface="Times New Roman" panose="02020603050405020304" pitchFamily="18" charset="0"/>
                <a:cs typeface="Times New Roman" panose="02020603050405020304" pitchFamily="18" charset="0"/>
              </a:rPr>
              <a:t>.</a:t>
            </a:r>
          </a:p>
        </p:txBody>
      </p:sp>
      <p:sp>
        <p:nvSpPr>
          <p:cNvPr id="3" name="Freeform 7"/>
          <p:cNvSpPr/>
          <p:nvPr/>
        </p:nvSpPr>
        <p:spPr>
          <a:xfrm>
            <a:off x="6172200" y="2705100"/>
            <a:ext cx="5590478" cy="5029200"/>
          </a:xfrm>
          <a:custGeom>
            <a:avLst/>
            <a:gdLst/>
            <a:ahLst/>
            <a:cxnLst/>
            <a:rect l="l" t="t" r="r" b="b"/>
            <a:pathLst>
              <a:path w="4599878" h="4114800">
                <a:moveTo>
                  <a:pt x="0" y="0"/>
                </a:moveTo>
                <a:lnTo>
                  <a:pt x="4599879" y="0"/>
                </a:lnTo>
                <a:lnTo>
                  <a:pt x="459987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Rectangle 3">
            <a:extLst>
              <a:ext uri="{FF2B5EF4-FFF2-40B4-BE49-F238E27FC236}">
                <a16:creationId xmlns:a16="http://schemas.microsoft.com/office/drawing/2014/main" id="{612C9AE6-B83A-BBCB-08F3-B8D1823AF3A6}"/>
              </a:ext>
            </a:extLst>
          </p:cNvPr>
          <p:cNvSpPr/>
          <p:nvPr/>
        </p:nvSpPr>
        <p:spPr>
          <a:xfrm>
            <a:off x="12109496" y="1866900"/>
            <a:ext cx="5590479" cy="5509200"/>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tuân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FFB3A672-DD04-7612-98C2-2A645CF48B14}"/>
              </a:ext>
            </a:extLst>
          </p:cNvPr>
          <p:cNvSpPr/>
          <p:nvPr/>
        </p:nvSpPr>
        <p:spPr>
          <a:xfrm>
            <a:off x="959173" y="7620625"/>
            <a:ext cx="5590479" cy="1446550"/>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Chuẩn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mình</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23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247BC557-5DD0-2865-BE8A-A2AD71C8B56F}"/>
              </a:ext>
            </a:extLst>
          </p:cNvPr>
          <p:cNvSpPr txBox="1"/>
          <p:nvPr/>
        </p:nvSpPr>
        <p:spPr>
          <a:xfrm>
            <a:off x="1960704" y="540140"/>
            <a:ext cx="12801600" cy="677108"/>
          </a:xfrm>
          <a:prstGeom prst="rect">
            <a:avLst/>
          </a:prstGeom>
        </p:spPr>
        <p:txBody>
          <a:bodyPr wrap="square" lIns="0" tIns="0" rIns="0" bIns="0" rtlCol="0" anchor="t">
            <a:spAutoFit/>
          </a:bodyPr>
          <a:lstStyle/>
          <a:p>
            <a:pPr algn="ctr">
              <a:defRPr/>
            </a:pP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Tì</a:t>
            </a:r>
            <a:r>
              <a:rPr lang="en-US" sz="4400" b="1" dirty="0">
                <a:latin typeface="Times New Roman" panose="02020603050405020304" pitchFamily="18" charset="0"/>
                <a:cs typeface="Times New Roman" panose="02020603050405020304" pitchFamily="18" charset="0"/>
              </a:rPr>
              <a:t>m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dirty="0">
              <a:solidFill>
                <a:srgbClr val="0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62000" y="3390900"/>
            <a:ext cx="16535400" cy="2123658"/>
          </a:xfrm>
          <a:prstGeom prst="rect">
            <a:avLst/>
          </a:prstGeom>
        </p:spPr>
        <p:txBody>
          <a:bodyPr wrap="square">
            <a:spAutoFit/>
          </a:bodyPr>
          <a:lstStyle/>
          <a:p>
            <a:pPr algn="just"/>
            <a:r>
              <a:rPr lang="vi-VN" sz="4400" dirty="0">
                <a:solidFill>
                  <a:srgbClr val="000000"/>
                </a:solidFill>
                <a:latin typeface="+mj-lt"/>
              </a:rPr>
              <a:t>- Tìm ý cho bài nói bằng cách đặt và trả lời các câu hỏi như: </a:t>
            </a:r>
            <a:r>
              <a:rPr lang="en-US" sz="4400" dirty="0">
                <a:solidFill>
                  <a:srgbClr val="000000"/>
                </a:solidFill>
                <a:latin typeface="Times New Roman" panose="02020603050405020304" pitchFamily="18" charset="0"/>
                <a:cs typeface="Times New Roman" panose="02020603050405020304" pitchFamily="18" charset="0"/>
              </a:rPr>
              <a:t>Y</a:t>
            </a:r>
            <a:r>
              <a:rPr lang="vi-VN" sz="4400" dirty="0">
                <a:solidFill>
                  <a:srgbClr val="000000"/>
                </a:solidFill>
                <a:latin typeface="+mj-lt"/>
              </a:rPr>
              <a:t>êu cầu cần tránh trong quảng cáo là gì? Vì sao? Điều đó mang lại hiệu quả gì? Có thể thấy qua ví dụ nào?...</a:t>
            </a:r>
          </a:p>
        </p:txBody>
      </p:sp>
      <p:sp>
        <p:nvSpPr>
          <p:cNvPr id="9" name="Rectangle 8"/>
          <p:cNvSpPr/>
          <p:nvPr/>
        </p:nvSpPr>
        <p:spPr>
          <a:xfrm>
            <a:off x="758252" y="2019300"/>
            <a:ext cx="16535400" cy="707886"/>
          </a:xfrm>
          <a:prstGeom prst="rect">
            <a:avLst/>
          </a:prstGeom>
        </p:spPr>
        <p:txBody>
          <a:bodyPr wrap="square">
            <a:spAutoFit/>
          </a:bodyPr>
          <a:lstStyle/>
          <a:p>
            <a:pPr algn="just"/>
            <a:r>
              <a:rPr lang="en-US" sz="4000" b="1" dirty="0">
                <a:solidFill>
                  <a:srgbClr val="000000"/>
                </a:solidFill>
                <a:latin typeface="+mj-lt"/>
              </a:rPr>
              <a:t>* </a:t>
            </a:r>
            <a:r>
              <a:rPr lang="vi-VN" sz="4000" b="1" dirty="0">
                <a:solidFill>
                  <a:srgbClr val="000000"/>
                </a:solidFill>
                <a:latin typeface="+mj-lt"/>
              </a:rPr>
              <a:t>Tìm ý</a:t>
            </a:r>
          </a:p>
        </p:txBody>
      </p:sp>
      <p:sp>
        <p:nvSpPr>
          <p:cNvPr id="4" name="Freeform 2"/>
          <p:cNvSpPr/>
          <p:nvPr/>
        </p:nvSpPr>
        <p:spPr>
          <a:xfrm>
            <a:off x="12420600" y="5609200"/>
            <a:ext cx="5275174" cy="4114800"/>
          </a:xfrm>
          <a:custGeom>
            <a:avLst/>
            <a:gdLst/>
            <a:ahLst/>
            <a:cxnLst/>
            <a:rect l="l" t="t" r="r" b="b"/>
            <a:pathLst>
              <a:path w="5275174" h="4114800">
                <a:moveTo>
                  <a:pt x="0" y="0"/>
                </a:moveTo>
                <a:lnTo>
                  <a:pt x="5275174" y="0"/>
                </a:lnTo>
                <a:lnTo>
                  <a:pt x="527517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4756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3114</TotalTime>
  <Words>833</Words>
  <Application>Microsoft Office PowerPoint</Application>
  <PresentationFormat>Custom</PresentationFormat>
  <Paragraphs>81</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Wingdings</vt:lpstr>
      <vt:lpstr>Times New Roman</vt:lpstr>
      <vt:lpstr>Arial</vt:lpstr>
      <vt:lpstr>#9Slide07 SVNBango</vt:lpstr>
      <vt:lpstr>#9Slide07 IcielBaliho Script</vt:lpstr>
      <vt:lpstr>Calibri</vt:lpstr>
      <vt:lpstr>#9Slide06 SVNBlow Brush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Floral Feminine &amp; Calm Self-Introduction Presentation</dc:title>
  <dc:creator>HP</dc:creator>
  <cp:lastModifiedBy>Kiem Ba</cp:lastModifiedBy>
  <cp:revision>127</cp:revision>
  <dcterms:created xsi:type="dcterms:W3CDTF">2006-08-16T00:00:00Z</dcterms:created>
  <dcterms:modified xsi:type="dcterms:W3CDTF">2025-05-19T01:35:51Z</dcterms:modified>
  <dc:identifier>DAGIwXzUk7U</dc:identifier>
</cp:coreProperties>
</file>