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96" r:id="rId3"/>
    <p:sldMasterId id="2147483708" r:id="rId4"/>
  </p:sldMasterIdLst>
  <p:notesMasterIdLst>
    <p:notesMasterId r:id="rId30"/>
  </p:notesMasterIdLst>
  <p:sldIdLst>
    <p:sldId id="418" r:id="rId5"/>
    <p:sldId id="257" r:id="rId6"/>
    <p:sldId id="259" r:id="rId7"/>
    <p:sldId id="410" r:id="rId8"/>
    <p:sldId id="416" r:id="rId9"/>
    <p:sldId id="415" r:id="rId10"/>
    <p:sldId id="260" r:id="rId11"/>
    <p:sldId id="309" r:id="rId12"/>
    <p:sldId id="308" r:id="rId13"/>
    <p:sldId id="399" r:id="rId14"/>
    <p:sldId id="401" r:id="rId15"/>
    <p:sldId id="417" r:id="rId16"/>
    <p:sldId id="365" r:id="rId17"/>
    <p:sldId id="334" r:id="rId18"/>
    <p:sldId id="422" r:id="rId19"/>
    <p:sldId id="423" r:id="rId20"/>
    <p:sldId id="426" r:id="rId21"/>
    <p:sldId id="373" r:id="rId22"/>
    <p:sldId id="429" r:id="rId23"/>
    <p:sldId id="320" r:id="rId24"/>
    <p:sldId id="425" r:id="rId25"/>
    <p:sldId id="432" r:id="rId26"/>
    <p:sldId id="433" r:id="rId27"/>
    <p:sldId id="431" r:id="rId28"/>
    <p:sldId id="434" r:id="rId29"/>
  </p:sldIdLst>
  <p:sldSz cx="18288000" cy="10287000"/>
  <p:notesSz cx="6858000" cy="9144000"/>
  <p:embeddedFontLst>
    <p:embeddedFont>
      <p:font typeface="#9Slide05 Fourth Medium" panose="020B0604020202020204" charset="0"/>
      <p:bold r:id="rId31"/>
    </p:embeddedFont>
    <p:embeddedFont>
      <p:font typeface="#9Slide05 FS Blonde Script" panose="020B0604020202020204" charset="0"/>
      <p:italic r:id="rId32"/>
    </p:embeddedFont>
    <p:embeddedFont>
      <p:font typeface="#9Slide05 IcielSanelma" panose="020B0604020202020204" charset="0"/>
      <p:regular r:id="rId33"/>
    </p:embeddedFont>
    <p:embeddedFont>
      <p:font typeface="#9Slide05 Legendaria" panose="020B0604020202020204" charset="0"/>
      <p:regular r:id="rId34"/>
    </p:embeddedFont>
    <p:embeddedFont>
      <p:font typeface="#9Slide07 SVNBango" panose="02000000000000000000" charset="0"/>
      <p:regular r:id="rId35"/>
    </p:embeddedFont>
    <p:embeddedFont>
      <p:font typeface="#9Slide07 SVNGuerrilla" panose="00000500000000000000"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1" autoAdjust="0"/>
    <p:restoredTop sz="93979" autoAdjust="0"/>
  </p:normalViewPr>
  <p:slideViewPr>
    <p:cSldViewPr>
      <p:cViewPr varScale="1">
        <p:scale>
          <a:sx n="37" d="100"/>
          <a:sy n="37" d="100"/>
        </p:scale>
        <p:origin x="103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r>
              <a:rPr lang="vi-VN" dirty="0"/>
              <a:t>hia lớp thành </a:t>
            </a:r>
            <a:r>
              <a:rPr lang="en-US" dirty="0"/>
              <a:t>3 </a:t>
            </a:r>
            <a:r>
              <a:rPr lang="vi-VN" dirty="0"/>
              <a:t>nhóm </a:t>
            </a:r>
            <a:r>
              <a:rPr lang="en-US" dirty="0" err="1"/>
              <a:t>mỗi</a:t>
            </a:r>
            <a:r>
              <a:rPr lang="en-US" dirty="0"/>
              <a:t> </a:t>
            </a:r>
            <a:r>
              <a:rPr lang="en-US" dirty="0" err="1"/>
              <a:t>nhóm</a:t>
            </a:r>
            <a:r>
              <a:rPr lang="en-US" dirty="0"/>
              <a:t> </a:t>
            </a:r>
            <a:r>
              <a:rPr lang="vi-VN" dirty="0"/>
              <a:t>3-5 học sinh. </a:t>
            </a:r>
            <a:r>
              <a:rPr lang="en-US" dirty="0" err="1"/>
              <a:t>Các</a:t>
            </a:r>
            <a:r>
              <a:rPr lang="en-US" dirty="0"/>
              <a:t> </a:t>
            </a:r>
            <a:r>
              <a:rPr lang="en-US" dirty="0" err="1"/>
              <a:t>nhóm</a:t>
            </a:r>
            <a:r>
              <a:rPr lang="en-US" dirty="0"/>
              <a:t> </a:t>
            </a:r>
            <a:r>
              <a:rPr lang="en-US" dirty="0" err="1"/>
              <a:t>đóng</a:t>
            </a:r>
            <a:r>
              <a:rPr lang="en-US" dirty="0"/>
              <a:t> </a:t>
            </a:r>
            <a:r>
              <a:rPr lang="en-US" dirty="0" err="1"/>
              <a:t>vai</a:t>
            </a:r>
            <a:r>
              <a:rPr lang="en-US" dirty="0"/>
              <a:t> </a:t>
            </a:r>
            <a:r>
              <a:rPr lang="en-US" dirty="0" err="1"/>
              <a:t>là</a:t>
            </a:r>
            <a:r>
              <a:rPr lang="en-US" dirty="0"/>
              <a:t> </a:t>
            </a:r>
            <a:r>
              <a:rPr lang="en-US" dirty="0" err="1"/>
              <a:t>các</a:t>
            </a:r>
            <a:r>
              <a:rPr lang="en-US" dirty="0"/>
              <a:t> </a:t>
            </a:r>
            <a:r>
              <a:rPr lang="vi-VN" dirty="0"/>
              <a:t>"siêu sao“</a:t>
            </a:r>
            <a:r>
              <a:rPr lang="en-US" dirty="0"/>
              <a:t> </a:t>
            </a:r>
            <a:r>
              <a:rPr lang="en-US" dirty="0" err="1"/>
              <a:t>có</a:t>
            </a:r>
            <a:r>
              <a:rPr lang="en-US" dirty="0"/>
              <a:t> </a:t>
            </a:r>
            <a:r>
              <a:rPr lang="en-US" dirty="0" err="1"/>
              <a:t>tầm</a:t>
            </a:r>
            <a:r>
              <a:rPr lang="en-US" dirty="0"/>
              <a:t> </a:t>
            </a:r>
            <a:r>
              <a:rPr lang="en-US" dirty="0" err="1"/>
              <a:t>ảnh</a:t>
            </a:r>
            <a:r>
              <a:rPr lang="en-US" dirty="0"/>
              <a:t> </a:t>
            </a:r>
            <a:r>
              <a:rPr lang="en-US" dirty="0" err="1"/>
              <a:t>hưởng</a:t>
            </a:r>
            <a:r>
              <a:rPr lang="vi-VN" dirty="0"/>
              <a:t> và chọn một vật dụng có sẵn trong lớp học (ví dụ: bút, sách, chai nước, tẩy...)</a:t>
            </a:r>
            <a:r>
              <a:rPr lang="en-US" dirty="0"/>
              <a:t>. Trong </a:t>
            </a:r>
            <a:r>
              <a:rPr lang="en-US" dirty="0" err="1"/>
              <a:t>vòng</a:t>
            </a:r>
            <a:r>
              <a:rPr lang="en-US" dirty="0"/>
              <a:t> </a:t>
            </a:r>
            <a:r>
              <a:rPr lang="vi-VN" b="1" dirty="0"/>
              <a:t>2 phút</a:t>
            </a:r>
            <a:r>
              <a:rPr lang="vi-VN" dirty="0"/>
              <a:t> </a:t>
            </a:r>
            <a:r>
              <a:rPr lang="en-US" dirty="0" err="1"/>
              <a:t>thảo</a:t>
            </a:r>
            <a:r>
              <a:rPr lang="en-US" dirty="0"/>
              <a:t> </a:t>
            </a:r>
            <a:r>
              <a:rPr lang="en-US" dirty="0" err="1"/>
              <a:t>luận</a:t>
            </a:r>
            <a:r>
              <a:rPr lang="en-US" dirty="0"/>
              <a:t>, </a:t>
            </a:r>
            <a:r>
              <a:rPr lang="en-US" dirty="0" err="1"/>
              <a:t>các</a:t>
            </a:r>
            <a:r>
              <a:rPr lang="en-US" dirty="0"/>
              <a:t> </a:t>
            </a:r>
            <a:r>
              <a:rPr lang="en-US" dirty="0" err="1"/>
              <a:t>nhóm</a:t>
            </a:r>
            <a:r>
              <a:rPr lang="en-US" dirty="0"/>
              <a:t> </a:t>
            </a:r>
            <a:r>
              <a:rPr lang="en-US" dirty="0" err="1"/>
              <a:t>sẽ</a:t>
            </a:r>
            <a:r>
              <a:rPr lang="vi-VN" dirty="0"/>
              <a:t> xây dựng một ý tưởng quảng cáo "siêu sale" cho vật dụng của mình</a:t>
            </a:r>
            <a:r>
              <a:rPr lang="en-US" dirty="0"/>
              <a:t> </a:t>
            </a:r>
            <a:r>
              <a:rPr lang="en-US" dirty="0" err="1"/>
              <a:t>một</a:t>
            </a:r>
            <a:r>
              <a:rPr lang="en-US" dirty="0"/>
              <a:t> </a:t>
            </a:r>
            <a:r>
              <a:rPr lang="en-US" dirty="0" err="1"/>
              <a:t>cách</a:t>
            </a:r>
            <a:r>
              <a:rPr lang="en-US" dirty="0"/>
              <a:t> </a:t>
            </a:r>
            <a:r>
              <a:rPr lang="vi-VN" dirty="0"/>
              <a:t>sáng tạo, độc đáo</a:t>
            </a:r>
            <a:r>
              <a:rPr lang="en-US" dirty="0"/>
              <a:t>. </a:t>
            </a:r>
            <a:r>
              <a:rPr lang="vi-VN" dirty="0"/>
              <a:t>Mỗi nhóm lần lượt lên trình bày quảng cáo của mình trong </a:t>
            </a:r>
            <a:r>
              <a:rPr lang="vi-VN" b="1" dirty="0"/>
              <a:t>30-45 giây</a:t>
            </a:r>
            <a:r>
              <a:rPr lang="vi-VN" dirty="0"/>
              <a:t>. </a:t>
            </a:r>
            <a:r>
              <a:rPr lang="en-US" dirty="0"/>
              <a:t>N</a:t>
            </a:r>
            <a:r>
              <a:rPr lang="vi-VN" dirty="0"/>
              <a:t>hóm có quảng cáo hấp dẫn nhất, sáng tạo nhất</a:t>
            </a:r>
            <a:r>
              <a:rPr lang="en-US" dirty="0"/>
              <a:t> </a:t>
            </a:r>
            <a:r>
              <a:rPr lang="en-US" dirty="0" err="1"/>
              <a:t>sẽ</a:t>
            </a:r>
            <a:r>
              <a:rPr lang="en-US" dirty="0"/>
              <a:t> </a:t>
            </a:r>
            <a:r>
              <a:rPr lang="en-US" dirty="0" err="1"/>
              <a:t>giành</a:t>
            </a:r>
            <a:r>
              <a:rPr lang="en-US" dirty="0"/>
              <a:t> </a:t>
            </a:r>
            <a:r>
              <a:rPr lang="en-US" dirty="0" err="1"/>
              <a:t>chiến</a:t>
            </a:r>
            <a:r>
              <a:rPr lang="en-US" dirty="0"/>
              <a:t> </a:t>
            </a:r>
            <a:r>
              <a:rPr lang="en-US" dirty="0" err="1"/>
              <a:t>thắng</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18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4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22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46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06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14</a:t>
            </a:fld>
            <a:endParaRPr lang="en-US"/>
          </a:p>
        </p:txBody>
      </p:sp>
    </p:spTree>
    <p:extLst>
      <p:ext uri="{BB962C8B-B14F-4D97-AF65-F5344CB8AC3E}">
        <p14:creationId xmlns:p14="http://schemas.microsoft.com/office/powerpoint/2010/main" val="572384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15</a:t>
            </a:fld>
            <a:endParaRPr lang="en-US"/>
          </a:p>
        </p:txBody>
      </p:sp>
    </p:spTree>
    <p:extLst>
      <p:ext uri="{BB962C8B-B14F-4D97-AF65-F5344CB8AC3E}">
        <p14:creationId xmlns:p14="http://schemas.microsoft.com/office/powerpoint/2010/main" val="216017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067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endParaRPr lang="en-US" baseline="0" dirty="0"/>
          </a:p>
          <a:p>
            <a:r>
              <a:rPr lang="en-US" baseline="0" dirty="0" err="1"/>
              <a:t>Các</a:t>
            </a:r>
            <a:r>
              <a:rPr lang="en-US" baseline="0" dirty="0"/>
              <a:t> </a:t>
            </a:r>
            <a:r>
              <a:rPr lang="en-US" baseline="0" dirty="0" err="1"/>
              <a:t>bài</a:t>
            </a:r>
            <a:r>
              <a:rPr lang="en-US" baseline="0" dirty="0"/>
              <a:t> </a:t>
            </a:r>
            <a:r>
              <a:rPr lang="en-US" baseline="0" dirty="0" err="1"/>
              <a:t>quảng</a:t>
            </a:r>
            <a:r>
              <a:rPr lang="en-US" baseline="0" dirty="0"/>
              <a:t> </a:t>
            </a:r>
            <a:r>
              <a:rPr lang="en-US" baseline="0" dirty="0" err="1"/>
              <a:t>cáo</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đăng</a:t>
            </a:r>
            <a:r>
              <a:rPr lang="en-US" baseline="0" dirty="0"/>
              <a:t> </a:t>
            </a:r>
            <a:r>
              <a:rPr lang="en-US" baseline="0" dirty="0" err="1"/>
              <a:t>lên</a:t>
            </a:r>
            <a:r>
              <a:rPr lang="en-US" baseline="0" dirty="0"/>
              <a:t> </a:t>
            </a:r>
            <a:r>
              <a:rPr lang="en-US" baseline="0" dirty="0" err="1"/>
              <a:t>trang</a:t>
            </a:r>
            <a:r>
              <a:rPr lang="en-US" baseline="0" dirty="0"/>
              <a:t> fb/</a:t>
            </a:r>
            <a:r>
              <a:rPr lang="en-US" baseline="0" dirty="0" err="1"/>
              <a:t>zalo</a:t>
            </a:r>
            <a:r>
              <a:rPr lang="en-US" baseline="0" dirty="0"/>
              <a:t> </a:t>
            </a:r>
            <a:r>
              <a:rPr lang="en-US" baseline="0" dirty="0" err="1"/>
              <a:t>của</a:t>
            </a:r>
            <a:r>
              <a:rPr lang="en-US" baseline="0" dirty="0"/>
              <a:t> </a:t>
            </a:r>
            <a:r>
              <a:rPr lang="en-US" baseline="0" dirty="0" err="1"/>
              <a:t>lớp</a:t>
            </a:r>
            <a:r>
              <a:rPr lang="en-US" baseline="0" dirty="0"/>
              <a:t>, </a:t>
            </a:r>
            <a:r>
              <a:rPr lang="en-US" baseline="0" dirty="0" err="1"/>
              <a:t>bài</a:t>
            </a:r>
            <a:r>
              <a:rPr lang="en-US" baseline="0" dirty="0"/>
              <a:t> </a:t>
            </a:r>
            <a:r>
              <a:rPr lang="en-US" baseline="0" dirty="0" err="1"/>
              <a:t>viết</a:t>
            </a:r>
            <a:r>
              <a:rPr lang="en-US" baseline="0" dirty="0"/>
              <a:t> </a:t>
            </a:r>
            <a:r>
              <a:rPr lang="en-US" baseline="0" dirty="0" err="1"/>
              <a:t>nào</a:t>
            </a:r>
            <a:r>
              <a:rPr lang="en-US" baseline="0" dirty="0"/>
              <a:t> </a:t>
            </a:r>
            <a:r>
              <a:rPr lang="en-US" baseline="0" dirty="0" err="1"/>
              <a:t>được</a:t>
            </a:r>
            <a:r>
              <a:rPr lang="en-US" baseline="0" dirty="0"/>
              <a:t> </a:t>
            </a:r>
            <a:r>
              <a:rPr lang="en-US" baseline="0" dirty="0" err="1"/>
              <a:t>bình</a:t>
            </a:r>
            <a:r>
              <a:rPr lang="en-US" baseline="0" dirty="0"/>
              <a:t> </a:t>
            </a:r>
            <a:r>
              <a:rPr lang="en-US" baseline="0" dirty="0" err="1"/>
              <a:t>chọn</a:t>
            </a:r>
            <a:r>
              <a:rPr lang="en-US" baseline="0" dirty="0"/>
              <a:t> </a:t>
            </a:r>
            <a:r>
              <a:rPr lang="en-US" baseline="0" dirty="0" err="1"/>
              <a:t>nhiều</a:t>
            </a:r>
            <a:r>
              <a:rPr lang="en-US" baseline="0" dirty="0"/>
              <a:t> </a:t>
            </a:r>
            <a:r>
              <a:rPr lang="en-US" baseline="0" dirty="0" err="1"/>
              <a:t>nhất</a:t>
            </a:r>
            <a:r>
              <a:rPr lang="en-US" baseline="0" dirty="0"/>
              <a:t> </a:t>
            </a:r>
            <a:r>
              <a:rPr lang="en-US" baseline="0" dirty="0" err="1"/>
              <a:t>sẽ</a:t>
            </a:r>
            <a:r>
              <a:rPr lang="en-US" baseline="0" dirty="0"/>
              <a:t> </a:t>
            </a:r>
            <a:r>
              <a:rPr lang="en-US" baseline="0" dirty="0" err="1"/>
              <a:t>chiến</a:t>
            </a:r>
            <a:r>
              <a:rPr lang="en-US" baseline="0" dirty="0"/>
              <a:t> </a:t>
            </a:r>
            <a:r>
              <a:rPr lang="en-US" baseline="0" dirty="0" err="1"/>
              <a:t>thắng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0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mn-lt"/>
                <a:ea typeface="+mn-ea"/>
                <a:cs typeface="+mn-cs"/>
              </a:rPr>
              <a:t>Một văn bản bao giờ cũng có một phương thức biểu đạt chính được lựa chọn trong các phương thức: tự sự, miêu tả, biểu cảm, nghị luận, thuyết minh,… Mỗi phương thức ấy sử dụng một hoặc một số thao tác chính. Ví dụ: Phương thức tự sự chủ yếu sử dụng các thao tác kể và tả; phương thức nghị luận sử dụng các thao tác giải thích, phân tích, chứng minh, bác bỏ, bình luận, so sánh,…; phương thức thuyết minh thường sử dụng các thao tác giới thiệu theo một trình tự, nêu số liệu, miêu tả,…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mn-lt"/>
                <a:ea typeface="+mn-ea"/>
                <a:cs typeface="+mn-cs"/>
              </a:rPr>
              <a:t>Khi rèn kĩ năng viết, các em cần luyện tập theo từng thao tác và phương thức cụ thể. Tuy nhiên, trong thực tế, để tạo ra một văn bản, người viết luôn vận dụng tổng hợp các thao tác và phương thức. Mục đích kết hợp là để bài viết sinh động, linh hoạt và uyển chuyển trong cách diễn đạt. Ví dụ, trong văn bản nghị luận không chỉ có nghị luận mà còn kết hợp với phương thức tự sự và biểu cảm,…; cũng không chỉ sử dụng một thao tác giải thích hay chứng minh mà còn kết hợp các thao tác khác như bác bỏ, phân tích, bình luận,… Tương tự, văn tự sự không không chỉ có kể mà còn kết hợp các thao tác và phương thức như miêu tả, thuyết minh, nghị luận,…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140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4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just" defTabSz="914445" rtl="0" eaLnBrk="1" fontAlgn="auto" latinLnBrk="0" hangingPunct="1">
              <a:lnSpc>
                <a:spcPct val="100000"/>
              </a:lnSpc>
              <a:spcBef>
                <a:spcPts val="0"/>
              </a:spcBef>
              <a:spcAft>
                <a:spcPts val="0"/>
              </a:spcAft>
              <a:buClrTx/>
              <a:buSzTx/>
              <a:buFontTx/>
              <a:buNone/>
              <a:tabLst/>
              <a:defRPr/>
            </a:pPr>
            <a:endParaRPr kumimoji="0" lang="vi-VN" sz="1200" b="1" i="0" u="none" strike="noStrike" kern="1200" cap="none" spc="0" normalizeH="0" baseline="0" noProof="0" dirty="0">
              <a:ln>
                <a:noFill/>
              </a:ln>
              <a:solidFill>
                <a:srgbClr val="A70945"/>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494420DF-6FDB-4AC8-9F41-9F99C43C50AD}" type="slidenum">
              <a:rPr lang="en-US" smtClean="0"/>
              <a:t>2</a:t>
            </a:fld>
            <a:endParaRPr lang="en-US"/>
          </a:p>
        </p:txBody>
      </p:sp>
    </p:spTree>
    <p:extLst>
      <p:ext uri="{BB962C8B-B14F-4D97-AF65-F5344CB8AC3E}">
        <p14:creationId xmlns:p14="http://schemas.microsoft.com/office/powerpoint/2010/main" val="1163944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21</a:t>
            </a:fld>
            <a:endParaRPr lang="en-US"/>
          </a:p>
        </p:txBody>
      </p:sp>
    </p:spTree>
    <p:extLst>
      <p:ext uri="{BB962C8B-B14F-4D97-AF65-F5344CB8AC3E}">
        <p14:creationId xmlns:p14="http://schemas.microsoft.com/office/powerpoint/2010/main" val="294221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94420DF-6FDB-4AC8-9F41-9F99C43C50AD}" type="slidenum">
              <a:rPr lang="en-US" smtClean="0"/>
              <a:t>22</a:t>
            </a:fld>
            <a:endParaRPr lang="en-US"/>
          </a:p>
        </p:txBody>
      </p:sp>
    </p:spTree>
    <p:extLst>
      <p:ext uri="{BB962C8B-B14F-4D97-AF65-F5344CB8AC3E}">
        <p14:creationId xmlns:p14="http://schemas.microsoft.com/office/powerpoint/2010/main" val="2354911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GV</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cho</a:t>
            </a:r>
            <a:r>
              <a:rPr lang="en-US" sz="1200" b="1" baseline="0" dirty="0">
                <a:latin typeface="Times New Roman" panose="02020603050405020304" pitchFamily="18" charset="0"/>
                <a:cs typeface="Times New Roman" panose="02020603050405020304" pitchFamily="18" charset="0"/>
              </a:rPr>
              <a:t> HS </a:t>
            </a:r>
            <a:r>
              <a:rPr lang="en-US" sz="1200" b="1" baseline="0" dirty="0" err="1">
                <a:latin typeface="Times New Roman" panose="02020603050405020304" pitchFamily="18" charset="0"/>
                <a:cs typeface="Times New Roman" panose="02020603050405020304" pitchFamily="18" charset="0"/>
              </a:rPr>
              <a:t>đọc</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sách</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và</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ghi</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nhớ</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nội</a:t>
            </a:r>
            <a:r>
              <a:rPr lang="en-US" sz="1200" b="1" baseline="0" dirty="0">
                <a:latin typeface="Times New Roman" panose="02020603050405020304" pitchFamily="18" charset="0"/>
                <a:cs typeface="Times New Roman" panose="02020603050405020304" pitchFamily="18" charset="0"/>
              </a:rPr>
              <a:t> dung </a:t>
            </a:r>
            <a:r>
              <a:rPr lang="en-US" sz="1200" b="1" baseline="0" dirty="0" err="1">
                <a:latin typeface="Times New Roman" panose="02020603050405020304" pitchFamily="18" charset="0"/>
                <a:cs typeface="Times New Roman" panose="02020603050405020304" pitchFamily="18" charset="0"/>
              </a:rPr>
              <a:t>mục</a:t>
            </a:r>
            <a:r>
              <a:rPr lang="en-US" sz="1200" b="1" baseline="0" dirty="0">
                <a:latin typeface="Times New Roman" panose="02020603050405020304" pitchFamily="18" charset="0"/>
                <a:cs typeface="Times New Roman" panose="02020603050405020304" pitchFamily="18" charset="0"/>
              </a:rPr>
              <a:t> 1.1 </a:t>
            </a:r>
            <a:r>
              <a:rPr lang="en-US" sz="1200" b="1" baseline="0" dirty="0" err="1">
                <a:latin typeface="Times New Roman" panose="02020603050405020304" pitchFamily="18" charset="0"/>
                <a:cs typeface="Times New Roman" panose="02020603050405020304" pitchFamily="18" charset="0"/>
              </a:rPr>
              <a:t>trong</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sgk</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và</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điền</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và</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điền</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từ</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còn</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thiếu</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vào</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chỗ</a:t>
            </a:r>
            <a:r>
              <a:rPr lang="en-US" sz="1200" b="1" baseline="0" dirty="0">
                <a:latin typeface="Times New Roman" panose="02020603050405020304" pitchFamily="18" charset="0"/>
                <a:cs typeface="Times New Roman" panose="02020603050405020304" pitchFamily="18" charset="0"/>
              </a:rPr>
              <a:t> </a:t>
            </a:r>
            <a:r>
              <a:rPr lang="en-US" sz="1200" b="1" baseline="0" dirty="0" err="1">
                <a:latin typeface="Times New Roman" panose="02020603050405020304" pitchFamily="18" charset="0"/>
                <a:cs typeface="Times New Roman" panose="02020603050405020304" pitchFamily="18" charset="0"/>
              </a:rPr>
              <a:t>chấm</a:t>
            </a:r>
            <a:endParaRPr lang="vi-V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8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 </a:t>
            </a:r>
            <a:r>
              <a:rPr lang="vi-VN" sz="1200" b="1" dirty="0">
                <a:latin typeface="Times New Roman" panose="02020603050405020304" pitchFamily="18" charset="0"/>
                <a:cs typeface="Times New Roman" panose="02020603050405020304" pitchFamily="18" charset="0"/>
              </a:rPr>
              <a:t>Quảng cáo</a:t>
            </a:r>
            <a:r>
              <a:rPr lang="vi-VN" sz="1200" dirty="0">
                <a:latin typeface="Times New Roman" panose="02020603050405020304" pitchFamily="18" charset="0"/>
                <a:cs typeface="Times New Roman" panose="02020603050405020304" pitchFamily="18" charset="0"/>
              </a:rPr>
              <a:t> là loại văn bản cung cấp rộng rãi các thông tin, tri thức liên quan đến hàng hoá, dịch vụ, nhằm mục đích tiêu thụ sản phẩm, giới thiệu hoạt động của các tổ chức, doanh nghiệp.</a:t>
            </a:r>
          </a:p>
          <a:p>
            <a:pPr algn="just"/>
            <a:r>
              <a:rPr lang="en-US" sz="1200" dirty="0">
                <a:latin typeface="Times New Roman" panose="02020603050405020304" pitchFamily="18" charset="0"/>
                <a:cs typeface="Times New Roman" panose="02020603050405020304" pitchFamily="18" charset="0"/>
              </a:rPr>
              <a:t>- </a:t>
            </a:r>
            <a:r>
              <a:rPr lang="vi-VN" sz="1200" dirty="0">
                <a:latin typeface="Times New Roman" panose="02020603050405020304" pitchFamily="18" charset="0"/>
                <a:cs typeface="Times New Roman" panose="02020603050405020304" pitchFamily="18" charset="0"/>
              </a:rPr>
              <a:t>Quảng cáo được thực hiện bằng nhiều phương tiện truyền thông khác nhau như báo chí, truyền hình, Internet, tờ rơi, tin nhắn, pa nô, áp phích, băng rôn trên đường phố và phương tiện giao thông – vận tải, hoạt động giới thiệu sản phẩm tại các nơi công cộng.</a:t>
            </a:r>
          </a:p>
          <a:p>
            <a:pPr algn="just"/>
            <a:r>
              <a:rPr lang="en-US" sz="1200" dirty="0">
                <a:latin typeface="Times New Roman" panose="02020603050405020304" pitchFamily="18" charset="0"/>
                <a:cs typeface="Times New Roman" panose="02020603050405020304" pitchFamily="18" charset="0"/>
              </a:rPr>
              <a:t>- </a:t>
            </a:r>
            <a:r>
              <a:rPr lang="vi-VN" sz="1200" dirty="0">
                <a:latin typeface="Times New Roman" panose="02020603050405020304" pitchFamily="18" charset="0"/>
                <a:cs typeface="Times New Roman" panose="02020603050405020304" pitchFamily="18" charset="0"/>
              </a:rPr>
              <a:t>Để tăng sức hấp dẫn, quảng cáo thường các hình ảnh minh hoạ, âm thanh, ca nhạc,…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97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Cần tìm hiểu và biết rõ về sản phẩm, dịch vụ để nêu được các nội dung thông tin.</a:t>
            </a:r>
          </a:p>
          <a:p>
            <a:r>
              <a:rPr lang="vi-VN" sz="1200" b="0" i="0" kern="1200" dirty="0">
                <a:solidFill>
                  <a:schemeClr val="tx1"/>
                </a:solidFill>
                <a:effectLst/>
                <a:latin typeface="+mn-lt"/>
                <a:ea typeface="+mn-ea"/>
                <a:cs typeface="+mn-cs"/>
              </a:rPr>
              <a:t>- Hướng đến đúng khách hàng có nhu cầu.</a:t>
            </a:r>
          </a:p>
          <a:p>
            <a:r>
              <a:rPr lang="vi-VN" sz="1200" b="0" i="0" kern="1200" dirty="0">
                <a:solidFill>
                  <a:schemeClr val="tx1"/>
                </a:solidFill>
                <a:effectLst/>
                <a:latin typeface="+mn-lt"/>
                <a:ea typeface="+mn-ea"/>
                <a:cs typeface="+mn-cs"/>
              </a:rPr>
              <a:t>- Quảng cáo có mục tiêu, nội dung giống nhau nhưng cách trình bày có thể khác nhau. Với quảng cáo bằng lời, ngôn ngữ phải cô đọng, gây được ấn tượng. Quảng cáo có thể kết hợp giữa ngôn ngữ và hình ảnh phải hài hoà, hấp dẫn.</a:t>
            </a:r>
          </a:p>
          <a:p>
            <a:r>
              <a:rPr lang="vi-VN" sz="1200" b="0" i="0" kern="1200" dirty="0">
                <a:solidFill>
                  <a:schemeClr val="tx1"/>
                </a:solidFill>
                <a:effectLst/>
                <a:latin typeface="+mn-lt"/>
                <a:ea typeface="+mn-ea"/>
                <a:cs typeface="+mn-cs"/>
              </a:rPr>
              <a:t>- Cần tuân thủ Luật Quảng cáo và các quy định có liên quan, ví dụ: không được đề cao sản phẩm của mình bằng cách hạ thấp sản phẩm của người khác.</a:t>
            </a:r>
          </a:p>
          <a:p>
            <a:r>
              <a:rPr lang="vi-VN" sz="1200" b="0" i="0" kern="1200" dirty="0">
                <a:solidFill>
                  <a:schemeClr val="tx1"/>
                </a:solidFill>
                <a:effectLst/>
                <a:latin typeface="+mn-lt"/>
                <a:ea typeface="+mn-ea"/>
                <a:cs typeface="+mn-cs"/>
              </a:rPr>
              <a:t>- Lựa chọn đúng thời điểm và công cụ quảng cáo</a:t>
            </a:r>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6</a:t>
            </a:fld>
            <a:endParaRPr lang="en-US"/>
          </a:p>
        </p:txBody>
      </p:sp>
    </p:spTree>
    <p:extLst>
      <p:ext uri="{BB962C8B-B14F-4D97-AF65-F5344CB8AC3E}">
        <p14:creationId xmlns:p14="http://schemas.microsoft.com/office/powerpoint/2010/main" val="316014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112225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61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31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5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27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076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82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98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2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390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2099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8129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194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3256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407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551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65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6816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8182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230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1943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7284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365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8202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0958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5390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10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358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3328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472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5166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553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4D7D7">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70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4D7D7">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8067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4D7D7">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46067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E1EDC2-CA50-BAA8-F781-C0C0E27740EC}"/>
              </a:ext>
            </a:extLst>
          </p:cNvPr>
          <p:cNvPicPr>
            <a:picLocks noChangeAspect="1"/>
          </p:cNvPicPr>
          <p:nvPr/>
        </p:nvPicPr>
        <p:blipFill>
          <a:blip r:embed="rId3">
            <a:lum bright="70000" contrast="-70000"/>
          </a:blip>
          <a:stretch>
            <a:fillRect/>
          </a:stretch>
        </p:blipFill>
        <p:spPr>
          <a:xfrm>
            <a:off x="-952500" y="-2628900"/>
            <a:ext cx="20193000" cy="17053458"/>
          </a:xfrm>
          <a:prstGeom prst="rect">
            <a:avLst/>
          </a:prstGeom>
        </p:spPr>
      </p:pic>
      <p:sp>
        <p:nvSpPr>
          <p:cNvPr id="4" name="Freeform 4"/>
          <p:cNvSpPr/>
          <p:nvPr/>
        </p:nvSpPr>
        <p:spPr>
          <a:xfrm>
            <a:off x="4648200" y="2552700"/>
            <a:ext cx="8219313" cy="8229600"/>
          </a:xfrm>
          <a:custGeom>
            <a:avLst/>
            <a:gdLst/>
            <a:ahLst/>
            <a:cxnLst/>
            <a:rect l="l" t="t" r="r" b="b"/>
            <a:pathLst>
              <a:path w="8219313" h="8229600">
                <a:moveTo>
                  <a:pt x="0" y="0"/>
                </a:moveTo>
                <a:lnTo>
                  <a:pt x="8219312" y="0"/>
                </a:lnTo>
                <a:lnTo>
                  <a:pt x="8219312"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182600" y="562984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044339" y="3086100"/>
            <a:ext cx="6199322" cy="4114800"/>
          </a:xfrm>
          <a:custGeom>
            <a:avLst/>
            <a:gdLst/>
            <a:ahLst/>
            <a:cxnLst/>
            <a:rect l="l" t="t" r="r" b="b"/>
            <a:pathLst>
              <a:path w="6199322" h="4114800">
                <a:moveTo>
                  <a:pt x="0" y="0"/>
                </a:moveTo>
                <a:lnTo>
                  <a:pt x="6199322" y="0"/>
                </a:lnTo>
                <a:lnTo>
                  <a:pt x="61993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1BB2911-2E28-BC5C-E5FE-68CB7E666C36}"/>
              </a:ext>
            </a:extLst>
          </p:cNvPr>
          <p:cNvGrpSpPr/>
          <p:nvPr/>
        </p:nvGrpSpPr>
        <p:grpSpPr>
          <a:xfrm>
            <a:off x="1309961" y="542351"/>
            <a:ext cx="15668078" cy="5858764"/>
            <a:chOff x="1309961" y="723900"/>
            <a:chExt cx="15668078" cy="5858764"/>
          </a:xfrm>
        </p:grpSpPr>
        <p:pic>
          <p:nvPicPr>
            <p:cNvPr id="9" name="Picture 8">
              <a:extLst>
                <a:ext uri="{FF2B5EF4-FFF2-40B4-BE49-F238E27FC236}">
                  <a16:creationId xmlns:a16="http://schemas.microsoft.com/office/drawing/2014/main" id="{DB66199F-FB8F-D8EC-7952-D9784A79A7D2}"/>
                </a:ext>
              </a:extLst>
            </p:cNvPr>
            <p:cNvPicPr>
              <a:picLocks noChangeAspect="1"/>
            </p:cNvPicPr>
            <p:nvPr/>
          </p:nvPicPr>
          <p:blipFill>
            <a:blip r:embed="rId9"/>
            <a:stretch>
              <a:fillRect/>
            </a:stretch>
          </p:blipFill>
          <p:spPr>
            <a:xfrm>
              <a:off x="1309961" y="723900"/>
              <a:ext cx="15668078" cy="5858764"/>
            </a:xfrm>
            <a:prstGeom prst="rect">
              <a:avLst/>
            </a:prstGeom>
          </p:spPr>
        </p:pic>
        <p:sp>
          <p:nvSpPr>
            <p:cNvPr id="10" name="Freeform 2">
              <a:extLst>
                <a:ext uri="{FF2B5EF4-FFF2-40B4-BE49-F238E27FC236}">
                  <a16:creationId xmlns:a16="http://schemas.microsoft.com/office/drawing/2014/main" id="{7664EAEC-99C5-0374-A52A-D925EE094CBA}"/>
                </a:ext>
              </a:extLst>
            </p:cNvPr>
            <p:cNvSpPr/>
            <p:nvPr/>
          </p:nvSpPr>
          <p:spPr>
            <a:xfrm>
              <a:off x="10506303" y="723900"/>
              <a:ext cx="3474715" cy="3192394"/>
            </a:xfrm>
            <a:custGeom>
              <a:avLst/>
              <a:gdLst/>
              <a:ahLst/>
              <a:cxnLst/>
              <a:rect l="l" t="t" r="r" b="b"/>
              <a:pathLst>
                <a:path w="3474715" h="3192394">
                  <a:moveTo>
                    <a:pt x="0" y="0"/>
                  </a:moveTo>
                  <a:lnTo>
                    <a:pt x="3474715" y="0"/>
                  </a:lnTo>
                  <a:lnTo>
                    <a:pt x="3474715" y="3192394"/>
                  </a:lnTo>
                  <a:lnTo>
                    <a:pt x="0" y="3192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668601131"/>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p:cNvSpPr/>
          <p:nvPr/>
        </p:nvSpPr>
        <p:spPr>
          <a:xfrm>
            <a:off x="304800" y="2171700"/>
            <a:ext cx="176784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a:t>
            </a:r>
            <a:r>
              <a:rPr kumimoji="0" lang="en-US" sz="4000" b="1" i="0" u="none" strike="noStrike" kern="1200" cap="none" spc="0" normalizeH="0" baseline="0" noProof="0" dirty="0">
                <a:ln>
                  <a:noFill/>
                </a:ln>
                <a:solidFill>
                  <a:srgbClr val="000000"/>
                </a:solidFill>
                <a:effectLst/>
                <a:uLnTx/>
                <a:uFillTx/>
                <a:latin typeface="Calibri"/>
                <a:ea typeface="+mn-ea"/>
                <a:cs typeface="+mn-cs"/>
              </a:rPr>
              <a:t>.</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ý và lập dàn ý</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Rectangle 8"/>
          <p:cNvSpPr/>
          <p:nvPr/>
        </p:nvSpPr>
        <p:spPr>
          <a:xfrm>
            <a:off x="4800600" y="521695"/>
            <a:ext cx="853439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Thực hành viết theo các bước</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 name="Rectangle 1">
            <a:extLst>
              <a:ext uri="{FF2B5EF4-FFF2-40B4-BE49-F238E27FC236}">
                <a16:creationId xmlns:a16="http://schemas.microsoft.com/office/drawing/2014/main" id="{8884253A-20DA-9DDE-79CC-32665AD157AF}"/>
              </a:ext>
            </a:extLst>
          </p:cNvPr>
          <p:cNvSpPr/>
          <p:nvPr/>
        </p:nvSpPr>
        <p:spPr>
          <a:xfrm>
            <a:off x="762000" y="2879586"/>
            <a:ext cx="16764000" cy="923330"/>
          </a:xfrm>
          <a:prstGeom prst="rect">
            <a:avLst/>
          </a:prstGeom>
        </p:spPr>
        <p:txBody>
          <a:bodyPr wrap="square">
            <a:spAutoFit/>
          </a:bodyPr>
          <a:lstStyle/>
          <a:p>
            <a:pPr algn="ctr"/>
            <a:r>
              <a:rPr lang="en-US" sz="5400" b="1" dirty="0">
                <a:solidFill>
                  <a:srgbClr val="FF0000"/>
                </a:solidFill>
                <a:latin typeface="#9Slide05 FS Blonde Script" panose="03000503000000000000" pitchFamily="65" charset="0"/>
              </a:rPr>
              <a:t>CẶP ĐÔI CHIA SẺ</a:t>
            </a:r>
            <a:endParaRPr lang="vi-VN" sz="5400" dirty="0">
              <a:solidFill>
                <a:srgbClr val="FF0000"/>
              </a:solidFill>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3258925306"/>
              </p:ext>
            </p:extLst>
          </p:nvPr>
        </p:nvGraphicFramePr>
        <p:xfrm>
          <a:off x="609600" y="4200594"/>
          <a:ext cx="16742764" cy="5242560"/>
        </p:xfrm>
        <a:graphic>
          <a:graphicData uri="http://schemas.openxmlformats.org/drawingml/2006/table">
            <a:tbl>
              <a:tblPr firstRow="1" bandRow="1">
                <a:tableStyleId>{5940675A-B579-460E-94D1-54222C63F5DA}</a:tableStyleId>
              </a:tblPr>
              <a:tblGrid>
                <a:gridCol w="10591800">
                  <a:extLst>
                    <a:ext uri="{9D8B030D-6E8A-4147-A177-3AD203B41FA5}">
                      <a16:colId xmlns:a16="http://schemas.microsoft.com/office/drawing/2014/main" val="2878623526"/>
                    </a:ext>
                  </a:extLst>
                </a:gridCol>
                <a:gridCol w="6150964">
                  <a:extLst>
                    <a:ext uri="{9D8B030D-6E8A-4147-A177-3AD203B41FA5}">
                      <a16:colId xmlns:a16="http://schemas.microsoft.com/office/drawing/2014/main" val="2982407210"/>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latin typeface="Times New Roman" panose="02020603050405020304" pitchFamily="18" charset="0"/>
                          <a:cs typeface="Times New Roman" panose="02020603050405020304" pitchFamily="18" charset="0"/>
                        </a:rPr>
                        <a:t>T</a:t>
                      </a:r>
                      <a:r>
                        <a:rPr lang="vi-VN" sz="4000" kern="1200" dirty="0">
                          <a:latin typeface="Times New Roman" panose="02020603050405020304" pitchFamily="18" charset="0"/>
                          <a:cs typeface="Times New Roman" panose="02020603050405020304" pitchFamily="18" charset="0"/>
                        </a:rPr>
                        <a:t>iêu đề của quảng cáo thế nào? Tên món ăn đặc sản là gì?</a:t>
                      </a:r>
                      <a:endParaRPr lang="vi-VN" sz="40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862435"/>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Đặc điểm của món ăn đặc sản có gì độc đáo (công dụng, chất lượng, uy tín và quy trình tạo nên sản phẩm,…)?</a:t>
                      </a:r>
                      <a:endParaRPr lang="vi-VN" sz="4000"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vi-VN" sz="4000" kern="1200" dirty="0">
                        <a:solidFill>
                          <a:srgbClr val="00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95994360"/>
                  </a:ext>
                </a:extLst>
              </a:tr>
              <a:tr h="6400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Sản phẩm có các điều kiện ưu đãi về giá cả và hình thức khuyến mãi như thế nào?</a:t>
                      </a:r>
                      <a:endParaRPr lang="vi-VN" sz="4000"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vi-VN" sz="4000" kern="1200" dirty="0">
                        <a:solidFill>
                          <a:srgbClr val="00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63644892"/>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Địa chỉ liên hệ để mua sản phẩm như thế nào?</a:t>
                      </a:r>
                      <a:endParaRPr lang="vi-VN" sz="4000"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3397443"/>
                  </a:ext>
                </a:extLst>
              </a:tr>
            </a:tbl>
          </a:graphicData>
        </a:graphic>
      </p:graphicFrame>
      <p:pic>
        <p:nvPicPr>
          <p:cNvPr id="4" name="Picture 3">
            <a:extLst>
              <a:ext uri="{FF2B5EF4-FFF2-40B4-BE49-F238E27FC236}">
                <a16:creationId xmlns:a16="http://schemas.microsoft.com/office/drawing/2014/main" id="{2181BD7B-C066-7F07-8B44-E02C78B7D483}"/>
              </a:ext>
            </a:extLst>
          </p:cNvPr>
          <p:cNvPicPr>
            <a:picLocks noChangeAspect="1"/>
          </p:cNvPicPr>
          <p:nvPr/>
        </p:nvPicPr>
        <p:blipFill>
          <a:blip r:embed="rId3"/>
          <a:stretch>
            <a:fillRect/>
          </a:stretch>
        </p:blipFill>
        <p:spPr>
          <a:xfrm>
            <a:off x="12573000" y="6210300"/>
            <a:ext cx="5977574" cy="4227383"/>
          </a:xfrm>
          <a:prstGeom prst="rect">
            <a:avLst/>
          </a:prstGeom>
        </p:spPr>
      </p:pic>
    </p:spTree>
    <p:extLst>
      <p:ext uri="{BB962C8B-B14F-4D97-AF65-F5344CB8AC3E}">
        <p14:creationId xmlns:p14="http://schemas.microsoft.com/office/powerpoint/2010/main" val="128856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33658743"/>
              </p:ext>
            </p:extLst>
          </p:nvPr>
        </p:nvGraphicFramePr>
        <p:xfrm>
          <a:off x="304800" y="190500"/>
          <a:ext cx="17830800" cy="9829800"/>
        </p:xfrm>
        <a:graphic>
          <a:graphicData uri="http://schemas.openxmlformats.org/drawingml/2006/table">
            <a:tbl>
              <a:tblPr firstRow="1" bandRow="1">
                <a:tableStyleId>{5940675A-B579-460E-94D1-54222C63F5DA}</a:tableStyleId>
              </a:tblPr>
              <a:tblGrid>
                <a:gridCol w="6724327">
                  <a:extLst>
                    <a:ext uri="{9D8B030D-6E8A-4147-A177-3AD203B41FA5}">
                      <a16:colId xmlns:a16="http://schemas.microsoft.com/office/drawing/2014/main" val="2878623526"/>
                    </a:ext>
                  </a:extLst>
                </a:gridCol>
                <a:gridCol w="11106473">
                  <a:extLst>
                    <a:ext uri="{9D8B030D-6E8A-4147-A177-3AD203B41FA5}">
                      <a16:colId xmlns:a16="http://schemas.microsoft.com/office/drawing/2014/main" val="2982407210"/>
                    </a:ext>
                  </a:extLst>
                </a:gridCol>
              </a:tblGrid>
              <a:tr h="249922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kern="1200" dirty="0">
                          <a:latin typeface="Times New Roman" panose="02020603050405020304" pitchFamily="18" charset="0"/>
                          <a:cs typeface="Times New Roman" panose="02020603050405020304" pitchFamily="18" charset="0"/>
                        </a:rPr>
                        <a:t>Tiêu đề của quảng cáo thế nào? Tên món ăn đặc sản là gì?</a:t>
                      </a:r>
                      <a:endParaRPr lang="vi-VN" sz="44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kern="1200" dirty="0">
                          <a:latin typeface="Times New Roman" panose="02020603050405020304" pitchFamily="18" charset="0"/>
                          <a:cs typeface="Times New Roman" panose="02020603050405020304" pitchFamily="18" charset="0"/>
                        </a:rPr>
                        <a:t>Phở Hà Nội - Đặc Sản Hà Nội "Vạn Người Mê"</a:t>
                      </a:r>
                    </a:p>
                    <a:p>
                      <a:pPr algn="just"/>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862435"/>
                  </a:ext>
                </a:extLst>
              </a:tr>
              <a:tr h="733057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1" kern="1200" dirty="0">
                          <a:latin typeface="Times New Roman" panose="02020603050405020304" pitchFamily="18" charset="0"/>
                          <a:cs typeface="Times New Roman" panose="02020603050405020304" pitchFamily="18" charset="0"/>
                        </a:rPr>
                        <a:t>Đặc điểm của món ăn đặc sản có gì độc đáo (công dụng, chất lượng, uy tín và quy trình tạo nên sản phẩm,…)?</a:t>
                      </a:r>
                      <a:endParaRPr lang="vi-VN" sz="44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kern="1200" dirty="0">
                          <a:latin typeface="Times New Roman" panose="02020603050405020304" pitchFamily="18" charset="0"/>
                          <a:cs typeface="Times New Roman" panose="02020603050405020304" pitchFamily="18" charset="0"/>
                        </a:rPr>
                        <a:t>- </a:t>
                      </a:r>
                      <a:r>
                        <a:rPr lang="vi-VN" sz="4400" kern="1200" dirty="0">
                          <a:latin typeface="Times New Roman" panose="02020603050405020304" pitchFamily="18" charset="0"/>
                          <a:cs typeface="Times New Roman" panose="02020603050405020304" pitchFamily="18" charset="0"/>
                        </a:rPr>
                        <a:t>Phở Hà Nội là món ăn truyền thống lâu đời, mang hương vị riêng của đất Bắc. </a:t>
                      </a:r>
                      <a:endParaRPr lang="en-US" sz="4400" kern="12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kern="1200" dirty="0">
                          <a:latin typeface="Times New Roman" panose="02020603050405020304" pitchFamily="18" charset="0"/>
                          <a:cs typeface="Times New Roman" panose="02020603050405020304" pitchFamily="18" charset="0"/>
                        </a:rPr>
                        <a:t>- </a:t>
                      </a:r>
                      <a:r>
                        <a:rPr lang="vi-VN" sz="4400" kern="1200" dirty="0">
                          <a:latin typeface="Times New Roman" panose="02020603050405020304" pitchFamily="18" charset="0"/>
                          <a:cs typeface="Times New Roman" panose="02020603050405020304" pitchFamily="18" charset="0"/>
                        </a:rPr>
                        <a:t>Sự khác biệt dễ nhận thấy nhất giữa phở Hà Nội và phở trong Nam chính là bánh phở dẹp và to hơn, đồng thời, một số nơi sẽ ăn kèm phở với quẩy. </a:t>
                      </a:r>
                      <a:endParaRPr lang="en-US" sz="4400" kern="12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kern="1200" dirty="0">
                          <a:latin typeface="Times New Roman" panose="02020603050405020304" pitchFamily="18" charset="0"/>
                          <a:cs typeface="Times New Roman" panose="02020603050405020304" pitchFamily="18" charset="0"/>
                        </a:rPr>
                        <a:t>-</a:t>
                      </a:r>
                      <a:r>
                        <a:rPr lang="en-US" sz="4400" kern="1200" baseline="0" dirty="0">
                          <a:latin typeface="Times New Roman" panose="02020603050405020304" pitchFamily="18" charset="0"/>
                          <a:cs typeface="Times New Roman" panose="02020603050405020304" pitchFamily="18" charset="0"/>
                        </a:rPr>
                        <a:t> </a:t>
                      </a:r>
                      <a:r>
                        <a:rPr lang="vi-VN" sz="4400" kern="1200" dirty="0">
                          <a:latin typeface="Times New Roman" panose="02020603050405020304" pitchFamily="18" charset="0"/>
                          <a:cs typeface="Times New Roman" panose="02020603050405020304" pitchFamily="18" charset="0"/>
                        </a:rPr>
                        <a:t>Khách du lịch Hà Nội có thể chọn phở gà, phở bò hay phở ngan tùy theo sở thích ăn uống của mỗi người.</a:t>
                      </a:r>
                      <a:endParaRPr lang="vi-VN" sz="4400" kern="1200" dirty="0">
                        <a:solidFill>
                          <a:srgbClr val="00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95994360"/>
                  </a:ext>
                </a:extLst>
              </a:tr>
            </a:tbl>
          </a:graphicData>
        </a:graphic>
      </p:graphicFrame>
      <p:sp>
        <p:nvSpPr>
          <p:cNvPr id="2" name="Freeform 5"/>
          <p:cNvSpPr/>
          <p:nvPr/>
        </p:nvSpPr>
        <p:spPr>
          <a:xfrm>
            <a:off x="1905000" y="5981700"/>
            <a:ext cx="4114800" cy="3833956"/>
          </a:xfrm>
          <a:custGeom>
            <a:avLst/>
            <a:gdLst/>
            <a:ahLst/>
            <a:cxnLst/>
            <a:rect l="l" t="t" r="r" b="b"/>
            <a:pathLst>
              <a:path w="3411428" h="3300556">
                <a:moveTo>
                  <a:pt x="0" y="0"/>
                </a:moveTo>
                <a:lnTo>
                  <a:pt x="3411427" y="0"/>
                </a:lnTo>
                <a:lnTo>
                  <a:pt x="3411427" y="3300556"/>
                </a:lnTo>
                <a:lnTo>
                  <a:pt x="0" y="330055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0304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26510796"/>
              </p:ext>
            </p:extLst>
          </p:nvPr>
        </p:nvGraphicFramePr>
        <p:xfrm>
          <a:off x="152400" y="190500"/>
          <a:ext cx="17983200" cy="10012680"/>
        </p:xfrm>
        <a:graphic>
          <a:graphicData uri="http://schemas.openxmlformats.org/drawingml/2006/table">
            <a:tbl>
              <a:tblPr firstRow="1" bandRow="1">
                <a:tableStyleId>{5940675A-B579-460E-94D1-54222C63F5DA}</a:tableStyleId>
              </a:tblPr>
              <a:tblGrid>
                <a:gridCol w="5867400">
                  <a:extLst>
                    <a:ext uri="{9D8B030D-6E8A-4147-A177-3AD203B41FA5}">
                      <a16:colId xmlns:a16="http://schemas.microsoft.com/office/drawing/2014/main" val="2878623526"/>
                    </a:ext>
                  </a:extLst>
                </a:gridCol>
                <a:gridCol w="12115800">
                  <a:extLst>
                    <a:ext uri="{9D8B030D-6E8A-4147-A177-3AD203B41FA5}">
                      <a16:colId xmlns:a16="http://schemas.microsoft.com/office/drawing/2014/main" val="2982407210"/>
                    </a:ext>
                  </a:extLst>
                </a:gridCol>
              </a:tblGrid>
              <a:tr h="110066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300" b="1" kern="1200" dirty="0">
                          <a:latin typeface="Times New Roman" panose="02020603050405020304" pitchFamily="18" charset="0"/>
                          <a:cs typeface="Times New Roman" panose="02020603050405020304" pitchFamily="18" charset="0"/>
                        </a:rPr>
                        <a:t>Sản phẩm có các điều kiện ưu đãi về giá cả và hình thức khuyến mãi như thế nào?</a:t>
                      </a:r>
                      <a:endParaRPr lang="vi-VN" sz="43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accent3">
                        <a:lumMod val="20000"/>
                        <a:lumOff val="80000"/>
                      </a:schemeClr>
                    </a:solidFill>
                  </a:tcPr>
                </a:tc>
                <a:tc>
                  <a:txBody>
                    <a:bodyPr/>
                    <a:lstStyle/>
                    <a:p>
                      <a:pPr algn="just"/>
                      <a:r>
                        <a:rPr lang="en-US" sz="4300" kern="1200" dirty="0">
                          <a:latin typeface="Times New Roman" panose="02020603050405020304" pitchFamily="18" charset="0"/>
                          <a:cs typeface="Times New Roman" panose="02020603050405020304" pitchFamily="18" charset="0"/>
                        </a:rPr>
                        <a:t>- </a:t>
                      </a:r>
                      <a:r>
                        <a:rPr lang="en-US" sz="4300" kern="1200" dirty="0" err="1">
                          <a:latin typeface="Times New Roman" panose="02020603050405020304" pitchFamily="18" charset="0"/>
                          <a:cs typeface="Times New Roman" panose="02020603050405020304" pitchFamily="18" charset="0"/>
                        </a:rPr>
                        <a:t>Đặt</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bàn</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trước</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giảm</a:t>
                      </a:r>
                      <a:r>
                        <a:rPr lang="en-US" sz="4300" kern="1200" baseline="0" dirty="0">
                          <a:latin typeface="Times New Roman" panose="02020603050405020304" pitchFamily="18" charset="0"/>
                          <a:cs typeface="Times New Roman" panose="02020603050405020304" pitchFamily="18" charset="0"/>
                        </a:rPr>
                        <a:t> 5%</a:t>
                      </a:r>
                    </a:p>
                    <a:p>
                      <a:pPr algn="just"/>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Khách</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đi</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nhóm</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đông</a:t>
                      </a:r>
                      <a:r>
                        <a:rPr lang="en-US" sz="4300" kern="1200" baseline="0" dirty="0">
                          <a:latin typeface="Times New Roman" panose="02020603050405020304" pitchFamily="18" charset="0"/>
                          <a:cs typeface="Times New Roman" panose="02020603050405020304" pitchFamily="18" charset="0"/>
                        </a:rPr>
                        <a:t> (5-10 </a:t>
                      </a:r>
                      <a:r>
                        <a:rPr lang="en-US" sz="4300" kern="1200" baseline="0" dirty="0" err="1">
                          <a:latin typeface="Times New Roman" panose="02020603050405020304" pitchFamily="18" charset="0"/>
                          <a:cs typeface="Times New Roman" panose="02020603050405020304" pitchFamily="18" charset="0"/>
                        </a:rPr>
                        <a:t>người</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giảm</a:t>
                      </a:r>
                      <a:r>
                        <a:rPr lang="en-US" sz="4300" kern="1200" baseline="0" dirty="0">
                          <a:latin typeface="Times New Roman" panose="02020603050405020304" pitchFamily="18" charset="0"/>
                          <a:cs typeface="Times New Roman" panose="02020603050405020304" pitchFamily="18" charset="0"/>
                        </a:rPr>
                        <a:t> 5%; 10-20 </a:t>
                      </a:r>
                      <a:r>
                        <a:rPr lang="en-US" sz="4300" kern="1200" baseline="0" dirty="0" err="1">
                          <a:latin typeface="Times New Roman" panose="02020603050405020304" pitchFamily="18" charset="0"/>
                          <a:cs typeface="Times New Roman" panose="02020603050405020304" pitchFamily="18" charset="0"/>
                        </a:rPr>
                        <a:t>người</a:t>
                      </a:r>
                      <a:r>
                        <a:rPr lang="en-US" sz="4300" kern="1200" baseline="0" dirty="0">
                          <a:latin typeface="Times New Roman" panose="02020603050405020304" pitchFamily="18" charset="0"/>
                          <a:cs typeface="Times New Roman" panose="02020603050405020304" pitchFamily="18" charset="0"/>
                        </a:rPr>
                        <a:t>: </a:t>
                      </a:r>
                      <a:r>
                        <a:rPr lang="en-US" sz="4300" kern="1200" baseline="0" dirty="0" err="1">
                          <a:latin typeface="Times New Roman" panose="02020603050405020304" pitchFamily="18" charset="0"/>
                          <a:cs typeface="Times New Roman" panose="02020603050405020304" pitchFamily="18" charset="0"/>
                        </a:rPr>
                        <a:t>giảm</a:t>
                      </a:r>
                      <a:r>
                        <a:rPr lang="en-US" sz="4300" kern="1200" baseline="0" dirty="0">
                          <a:latin typeface="Times New Roman" panose="02020603050405020304" pitchFamily="18" charset="0"/>
                          <a:cs typeface="Times New Roman" panose="02020603050405020304" pitchFamily="18" charset="0"/>
                        </a:rPr>
                        <a:t> 10%)</a:t>
                      </a:r>
                      <a:endParaRPr lang="vi-VN" sz="4300" kern="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3644892"/>
                  </a:ext>
                </a:extLst>
              </a:tr>
              <a:tr h="471714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300" b="1" kern="1200" dirty="0">
                          <a:latin typeface="Times New Roman" panose="02020603050405020304" pitchFamily="18" charset="0"/>
                          <a:cs typeface="Times New Roman" panose="02020603050405020304" pitchFamily="18" charset="0"/>
                        </a:rPr>
                        <a:t>Địa chỉ liên hệ để mua sản phẩm như thế nào?</a:t>
                      </a:r>
                      <a:endParaRPr lang="vi-VN" sz="43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accent3">
                        <a:lumMod val="20000"/>
                        <a:lumOff val="80000"/>
                      </a:schemeClr>
                    </a:solidFill>
                  </a:tcPr>
                </a:tc>
                <a:tc>
                  <a:txBody>
                    <a:bodyPr/>
                    <a:lstStyle/>
                    <a:p>
                      <a:pPr algn="just"/>
                      <a:r>
                        <a:rPr lang="en-US" sz="4300" kern="1200" dirty="0">
                          <a:latin typeface="Times New Roman" panose="02020603050405020304" pitchFamily="18" charset="0"/>
                          <a:cs typeface="Times New Roman" panose="02020603050405020304" pitchFamily="18" charset="0"/>
                        </a:rPr>
                        <a:t>- </a:t>
                      </a:r>
                      <a:r>
                        <a:rPr lang="vi-VN" sz="4300" kern="1200" dirty="0">
                          <a:latin typeface="Times New Roman" panose="02020603050405020304" pitchFamily="18" charset="0"/>
                          <a:cs typeface="Times New Roman" panose="02020603050405020304" pitchFamily="18" charset="0"/>
                        </a:rPr>
                        <a:t>Phở Bát Đàn: địa chỉ ở 49 Bát Đàn, quán mở lúc sáng từ 6h30 tới 8h30, giá khoảng 30,000 VND - 55,000 VND / bát.</a:t>
                      </a:r>
                    </a:p>
                    <a:p>
                      <a:pPr algn="just"/>
                      <a:r>
                        <a:rPr lang="en-US" sz="4300" kern="1200" dirty="0">
                          <a:latin typeface="Times New Roman" panose="02020603050405020304" pitchFamily="18" charset="0"/>
                          <a:cs typeface="Times New Roman" panose="02020603050405020304" pitchFamily="18" charset="0"/>
                        </a:rPr>
                        <a:t>- </a:t>
                      </a:r>
                      <a:r>
                        <a:rPr lang="vi-VN" sz="4300" kern="1200" dirty="0">
                          <a:latin typeface="Times New Roman" panose="02020603050405020304" pitchFamily="18" charset="0"/>
                          <a:cs typeface="Times New Roman" panose="02020603050405020304" pitchFamily="18" charset="0"/>
                        </a:rPr>
                        <a:t>Phở Thìn: 13 phố Lò Đúc, quán mở cửa từ 5h đến 21h, giá khoảng 40,000 VND - 60,000 VND / bát.</a:t>
                      </a:r>
                    </a:p>
                    <a:p>
                      <a:pPr marL="0" indent="0" algn="just">
                        <a:buFontTx/>
                        <a:buNone/>
                      </a:pPr>
                      <a:r>
                        <a:rPr lang="en-US" sz="4300" kern="1200" dirty="0">
                          <a:latin typeface="Times New Roman" panose="02020603050405020304" pitchFamily="18" charset="0"/>
                          <a:cs typeface="Times New Roman" panose="02020603050405020304" pitchFamily="18" charset="0"/>
                        </a:rPr>
                        <a:t>- </a:t>
                      </a:r>
                      <a:r>
                        <a:rPr lang="vi-VN" sz="4300" kern="1200" dirty="0">
                          <a:latin typeface="Times New Roman" panose="02020603050405020304" pitchFamily="18" charset="0"/>
                          <a:cs typeface="Times New Roman" panose="02020603050405020304" pitchFamily="18" charset="0"/>
                        </a:rPr>
                        <a:t>Phở Lý Quốc Sư: giá khoảng 50,000 VND - 77,000 VND / bát, giờ mở cửa 6h tới 14h và 17h30 tới 22h. Bạn có thể tìm thấy tại 3 địa chỉ: </a:t>
                      </a:r>
                      <a:endParaRPr lang="en-US" sz="4300" kern="1200" dirty="0">
                        <a:latin typeface="Times New Roman" panose="02020603050405020304" pitchFamily="18" charset="0"/>
                        <a:cs typeface="Times New Roman" panose="02020603050405020304" pitchFamily="18" charset="0"/>
                      </a:endParaRPr>
                    </a:p>
                    <a:p>
                      <a:pPr marL="0" indent="0" algn="just">
                        <a:buFontTx/>
                        <a:buNone/>
                      </a:pPr>
                      <a:r>
                        <a:rPr lang="en-US" sz="4300" kern="1200" dirty="0">
                          <a:latin typeface="Times New Roman" panose="02020603050405020304" pitchFamily="18" charset="0"/>
                          <a:cs typeface="Times New Roman" panose="02020603050405020304" pitchFamily="18" charset="0"/>
                        </a:rPr>
                        <a:t>+ </a:t>
                      </a:r>
                      <a:r>
                        <a:rPr lang="vi-VN" sz="4300" kern="1200" dirty="0">
                          <a:latin typeface="Times New Roman" panose="02020603050405020304" pitchFamily="18" charset="0"/>
                          <a:cs typeface="Times New Roman" panose="02020603050405020304" pitchFamily="18" charset="0"/>
                        </a:rPr>
                        <a:t>Địa chỉ 1: Số 10 Lý Quốc Sư</a:t>
                      </a:r>
                      <a:endParaRPr lang="en-US" sz="4300" kern="1200" dirty="0">
                        <a:latin typeface="Times New Roman" panose="02020603050405020304" pitchFamily="18" charset="0"/>
                        <a:cs typeface="Times New Roman" panose="02020603050405020304" pitchFamily="18" charset="0"/>
                      </a:endParaRPr>
                    </a:p>
                    <a:p>
                      <a:pPr marL="0" indent="0" algn="just">
                        <a:buFontTx/>
                        <a:buNone/>
                      </a:pPr>
                      <a:r>
                        <a:rPr lang="en-US" sz="4300" kern="1200" dirty="0">
                          <a:latin typeface="Times New Roman" panose="02020603050405020304" pitchFamily="18" charset="0"/>
                          <a:cs typeface="Times New Roman" panose="02020603050405020304" pitchFamily="18" charset="0"/>
                        </a:rPr>
                        <a:t>+ </a:t>
                      </a:r>
                      <a:r>
                        <a:rPr lang="vi-VN" sz="4300" kern="1200" dirty="0">
                          <a:latin typeface="Times New Roman" panose="02020603050405020304" pitchFamily="18" charset="0"/>
                          <a:cs typeface="Times New Roman" panose="02020603050405020304" pitchFamily="18" charset="0"/>
                        </a:rPr>
                        <a:t>Địa chỉ 2: 42 Hàng Vôi </a:t>
                      </a:r>
                      <a:endParaRPr lang="en-US" sz="4300" kern="1200" dirty="0">
                        <a:latin typeface="Times New Roman" panose="02020603050405020304" pitchFamily="18" charset="0"/>
                        <a:cs typeface="Times New Roman" panose="02020603050405020304" pitchFamily="18" charset="0"/>
                      </a:endParaRPr>
                    </a:p>
                    <a:p>
                      <a:pPr marL="0" indent="0" algn="just">
                        <a:buFontTx/>
                        <a:buNone/>
                      </a:pPr>
                      <a:r>
                        <a:rPr lang="en-US" sz="4300" kern="1200" dirty="0">
                          <a:latin typeface="Times New Roman" panose="02020603050405020304" pitchFamily="18" charset="0"/>
                          <a:cs typeface="Times New Roman" panose="02020603050405020304" pitchFamily="18" charset="0"/>
                        </a:rPr>
                        <a:t>+ </a:t>
                      </a:r>
                      <a:r>
                        <a:rPr lang="vi-VN" sz="4300" kern="1200" dirty="0">
                          <a:latin typeface="Times New Roman" panose="02020603050405020304" pitchFamily="18" charset="0"/>
                          <a:cs typeface="Times New Roman" panose="02020603050405020304" pitchFamily="18" charset="0"/>
                        </a:rPr>
                        <a:t>Địa chỉ 3: N2A Hoàng Minh Giám</a:t>
                      </a:r>
                    </a:p>
                  </a:txBody>
                  <a:tcPr/>
                </a:tc>
                <a:extLst>
                  <a:ext uri="{0D108BD9-81ED-4DB2-BD59-A6C34878D82A}">
                    <a16:rowId xmlns:a16="http://schemas.microsoft.com/office/drawing/2014/main" val="2273397443"/>
                  </a:ext>
                </a:extLst>
              </a:tr>
            </a:tbl>
          </a:graphicData>
        </a:graphic>
      </p:graphicFrame>
    </p:spTree>
    <p:extLst>
      <p:ext uri="{BB962C8B-B14F-4D97-AF65-F5344CB8AC3E}">
        <p14:creationId xmlns:p14="http://schemas.microsoft.com/office/powerpoint/2010/main" val="29221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321" y="381802"/>
            <a:ext cx="17678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L</a:t>
            </a:r>
            <a:r>
              <a:rPr lang="vi-VN" sz="4400" b="1" dirty="0">
                <a:solidFill>
                  <a:srgbClr val="000000"/>
                </a:solidFill>
                <a:latin typeface="Times New Roman" panose="02020603050405020304" pitchFamily="18" charset="0"/>
                <a:cs typeface="Times New Roman" panose="02020603050405020304" pitchFamily="18" charset="0"/>
              </a:rPr>
              <a:t>ập dàn ý</a:t>
            </a:r>
            <a:endParaRPr lang="vi-VN" sz="4400" dirty="0">
              <a:solidFill>
                <a:srgbClr val="00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44962492"/>
              </p:ext>
            </p:extLst>
          </p:nvPr>
        </p:nvGraphicFramePr>
        <p:xfrm>
          <a:off x="6248400" y="1562100"/>
          <a:ext cx="11353800" cy="7537099"/>
        </p:xfrm>
        <a:graphic>
          <a:graphicData uri="http://schemas.openxmlformats.org/drawingml/2006/table">
            <a:tbl>
              <a:tblPr firstRow="1" bandRow="1">
                <a:tableStyleId>{5940675A-B579-460E-94D1-54222C63F5DA}</a:tableStyleId>
              </a:tblPr>
              <a:tblGrid>
                <a:gridCol w="1748894">
                  <a:extLst>
                    <a:ext uri="{9D8B030D-6E8A-4147-A177-3AD203B41FA5}">
                      <a16:colId xmlns:a16="http://schemas.microsoft.com/office/drawing/2014/main" val="1987204982"/>
                    </a:ext>
                  </a:extLst>
                </a:gridCol>
                <a:gridCol w="9604906">
                  <a:extLst>
                    <a:ext uri="{9D8B030D-6E8A-4147-A177-3AD203B41FA5}">
                      <a16:colId xmlns:a16="http://schemas.microsoft.com/office/drawing/2014/main" val="1829834682"/>
                    </a:ext>
                  </a:extLst>
                </a:gridCol>
              </a:tblGrid>
              <a:tr h="1283511">
                <a:tc>
                  <a:txBody>
                    <a:bodyPr/>
                    <a:lstStyle/>
                    <a:p>
                      <a:pPr algn="ctr"/>
                      <a:r>
                        <a:rPr lang="vi-VN" sz="4400" b="1" dirty="0">
                          <a:latin typeface="Times New Roman" panose="02020603050405020304" pitchFamily="18" charset="0"/>
                          <a:cs typeface="Times New Roman" panose="02020603050405020304" pitchFamily="18" charset="0"/>
                        </a:rPr>
                        <a:t>Mở </a:t>
                      </a:r>
                      <a:r>
                        <a:rPr lang="en-US" sz="4400" b="1" dirty="0" err="1">
                          <a:latin typeface="Times New Roman" panose="02020603050405020304" pitchFamily="18" charset="0"/>
                          <a:cs typeface="Times New Roman" panose="02020603050405020304" pitchFamily="18" charset="0"/>
                        </a:rPr>
                        <a:t>đầu</a:t>
                      </a:r>
                      <a:r>
                        <a:rPr lang="vi-VN"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just"/>
                      <a:r>
                        <a:rPr lang="vi-VN" sz="4400" dirty="0">
                          <a:solidFill>
                            <a:srgbClr val="000000"/>
                          </a:solidFill>
                          <a:latin typeface="Times New Roman" panose="02020603050405020304" pitchFamily="18" charset="0"/>
                          <a:cs typeface="Times New Roman" panose="02020603050405020304" pitchFamily="18" charset="0"/>
                        </a:rPr>
                        <a:t>Nêu tiêu đề của quảng cáo, tên món ăn đặc sản</a:t>
                      </a:r>
                    </a:p>
                  </a:txBody>
                  <a:tcPr/>
                </a:tc>
                <a:extLst>
                  <a:ext uri="{0D108BD9-81ED-4DB2-BD59-A6C34878D82A}">
                    <a16:rowId xmlns:a16="http://schemas.microsoft.com/office/drawing/2014/main" val="4106033526"/>
                  </a:ext>
                </a:extLst>
              </a:tr>
              <a:tr h="46719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vi-VN" sz="4400" b="1" dirty="0">
                        <a:solidFill>
                          <a:srgbClr val="000000"/>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just"/>
                      <a:r>
                        <a:rPr lang="vi-VN" sz="4400" dirty="0">
                          <a:solidFill>
                            <a:srgbClr val="000000"/>
                          </a:solidFill>
                          <a:latin typeface="Times New Roman" panose="02020603050405020304" pitchFamily="18" charset="0"/>
                          <a:cs typeface="Times New Roman" panose="02020603050405020304" pitchFamily="18" charset="0"/>
                        </a:rPr>
                        <a:t>+ Đặc điểm của món ăn đặc sản có gì độc đáo (công dụng, chất lượng, uy tín và quy trình tạo nên sản phẩm,…)?</a:t>
                      </a:r>
                    </a:p>
                    <a:p>
                      <a:pPr algn="just"/>
                      <a:r>
                        <a:rPr lang="vi-VN" sz="4400" dirty="0">
                          <a:solidFill>
                            <a:srgbClr val="000000"/>
                          </a:solidFill>
                          <a:latin typeface="Times New Roman" panose="02020603050405020304" pitchFamily="18" charset="0"/>
                          <a:cs typeface="Times New Roman" panose="02020603050405020304" pitchFamily="18" charset="0"/>
                        </a:rPr>
                        <a:t>+ Sản phẩm có các điều kiện ưu đãi về giá cả và hình thức khuyến m</a:t>
                      </a:r>
                      <a:r>
                        <a:rPr lang="en-US" sz="4400" dirty="0" err="1">
                          <a:solidFill>
                            <a:srgbClr val="000000"/>
                          </a:solidFill>
                          <a:latin typeface="Times New Roman" panose="02020603050405020304" pitchFamily="18" charset="0"/>
                          <a:cs typeface="Times New Roman" panose="02020603050405020304" pitchFamily="18" charset="0"/>
                        </a:rPr>
                        <a:t>ại</a:t>
                      </a:r>
                      <a:r>
                        <a:rPr lang="vi-VN" sz="4400" dirty="0">
                          <a:solidFill>
                            <a:srgbClr val="000000"/>
                          </a:solidFill>
                          <a:latin typeface="Times New Roman" panose="02020603050405020304" pitchFamily="18" charset="0"/>
                          <a:cs typeface="Times New Roman" panose="02020603050405020304" pitchFamily="18" charset="0"/>
                        </a:rPr>
                        <a:t> như thế nào?</a:t>
                      </a:r>
                    </a:p>
                  </a:txBody>
                  <a:tcPr/>
                </a:tc>
                <a:extLst>
                  <a:ext uri="{0D108BD9-81ED-4DB2-BD59-A6C34878D82A}">
                    <a16:rowId xmlns:a16="http://schemas.microsoft.com/office/drawing/2014/main" val="3501997411"/>
                  </a:ext>
                </a:extLst>
              </a:tr>
              <a:tr h="1283511">
                <a:tc>
                  <a:txBody>
                    <a:bodyPr/>
                    <a:lstStyle/>
                    <a:p>
                      <a:pPr algn="ctr"/>
                      <a:r>
                        <a:rPr lang="vi-VN" sz="4400" b="1" dirty="0">
                          <a:latin typeface="Times New Roman" panose="02020603050405020304" pitchFamily="18" charset="0"/>
                          <a:cs typeface="Times New Roman" panose="02020603050405020304" pitchFamily="18" charset="0"/>
                        </a:rPr>
                        <a:t>Kết </a:t>
                      </a:r>
                      <a:r>
                        <a:rPr lang="en-US" sz="4400" b="1" dirty="0" err="1">
                          <a:latin typeface="Times New Roman" panose="02020603050405020304" pitchFamily="18" charset="0"/>
                          <a:cs typeface="Times New Roman" panose="02020603050405020304" pitchFamily="18" charset="0"/>
                        </a:rPr>
                        <a:t>thúc</a:t>
                      </a:r>
                      <a:endParaRPr lang="en-US" sz="44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just"/>
                      <a:r>
                        <a:rPr lang="vi-VN" sz="4400" dirty="0">
                          <a:solidFill>
                            <a:srgbClr val="000000"/>
                          </a:solidFill>
                          <a:latin typeface="Times New Roman" panose="02020603050405020304" pitchFamily="18" charset="0"/>
                          <a:cs typeface="Times New Roman" panose="02020603050405020304" pitchFamily="18" charset="0"/>
                        </a:rPr>
                        <a:t>Địa chỉ liên hệ để mua sản phẩm như thế nào?</a:t>
                      </a:r>
                    </a:p>
                  </a:txBody>
                  <a:tcPr/>
                </a:tc>
                <a:extLst>
                  <a:ext uri="{0D108BD9-81ED-4DB2-BD59-A6C34878D82A}">
                    <a16:rowId xmlns:a16="http://schemas.microsoft.com/office/drawing/2014/main" val="3310508422"/>
                  </a:ext>
                </a:extLst>
              </a:tr>
            </a:tbl>
          </a:graphicData>
        </a:graphic>
      </p:graphicFrame>
      <p:sp>
        <p:nvSpPr>
          <p:cNvPr id="2" name="Freeform 8"/>
          <p:cNvSpPr/>
          <p:nvPr/>
        </p:nvSpPr>
        <p:spPr>
          <a:xfrm>
            <a:off x="1219200" y="1866900"/>
            <a:ext cx="4207383" cy="8229600"/>
          </a:xfrm>
          <a:custGeom>
            <a:avLst/>
            <a:gdLst/>
            <a:ahLst/>
            <a:cxnLst/>
            <a:rect l="l" t="t" r="r" b="b"/>
            <a:pathLst>
              <a:path w="4207383" h="8229600">
                <a:moveTo>
                  <a:pt x="0" y="0"/>
                </a:moveTo>
                <a:lnTo>
                  <a:pt x="4207383" y="0"/>
                </a:lnTo>
                <a:lnTo>
                  <a:pt x="420738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9773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171700"/>
            <a:ext cx="176784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c. </a:t>
            </a:r>
            <a:r>
              <a:rPr lang="en-US" sz="4400" b="1" dirty="0" err="1">
                <a:solidFill>
                  <a:srgbClr val="000000"/>
                </a:solidFill>
                <a:latin typeface="Times New Roman" panose="02020603050405020304" pitchFamily="18" charset="0"/>
                <a:cs typeface="Times New Roman" panose="02020603050405020304" pitchFamily="18" charset="0"/>
              </a:rPr>
              <a:t>Xây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cáo</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Rectangle 6"/>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sp>
        <p:nvSpPr>
          <p:cNvPr id="2" name="Rectangle 1">
            <a:extLst>
              <a:ext uri="{FF2B5EF4-FFF2-40B4-BE49-F238E27FC236}">
                <a16:creationId xmlns:a16="http://schemas.microsoft.com/office/drawing/2014/main" id="{53F004FE-7124-0F93-9E1C-3C471A10E920}"/>
              </a:ext>
            </a:extLst>
          </p:cNvPr>
          <p:cNvSpPr/>
          <p:nvPr/>
        </p:nvSpPr>
        <p:spPr>
          <a:xfrm>
            <a:off x="1219200" y="5293142"/>
            <a:ext cx="8991600" cy="2123658"/>
          </a:xfrm>
          <a:prstGeom prst="rect">
            <a:avLst/>
          </a:prstGeom>
        </p:spPr>
        <p:txBody>
          <a:bodyPr wrap="square">
            <a:spAutoFit/>
          </a:bodyPr>
          <a:lstStyle/>
          <a:p>
            <a:pPr algn="just"/>
            <a:r>
              <a:rPr lang="vi-VN" sz="4400" dirty="0">
                <a:solidFill>
                  <a:srgbClr val="000000"/>
                </a:solidFill>
                <a:latin typeface="+mj-lt"/>
              </a:rPr>
              <a:t>Dựa vào d</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mj-lt"/>
              </a:rPr>
              <a:t>n ý đã làm và các yêu cầu đã nêu trong mục 1. </a:t>
            </a:r>
            <a:r>
              <a:rPr lang="vi-VN" sz="4400" i="1" dirty="0">
                <a:solidFill>
                  <a:srgbClr val="000000"/>
                </a:solidFill>
                <a:latin typeface="+mj-lt"/>
              </a:rPr>
              <a:t>Định hướng</a:t>
            </a:r>
            <a:r>
              <a:rPr lang="vi-VN" sz="4400" dirty="0">
                <a:solidFill>
                  <a:srgbClr val="000000"/>
                </a:solidFill>
                <a:latin typeface="+mj-lt"/>
              </a:rPr>
              <a:t> để xây dựng một văn bản quảng cáo.</a:t>
            </a:r>
          </a:p>
        </p:txBody>
      </p:sp>
      <p:sp>
        <p:nvSpPr>
          <p:cNvPr id="4" name="Freeform 4"/>
          <p:cNvSpPr/>
          <p:nvPr/>
        </p:nvSpPr>
        <p:spPr>
          <a:xfrm>
            <a:off x="11049000" y="43053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52500"/>
            <a:ext cx="16423673"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Lưu ý:</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Thông tin trong nội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cần trung thực và tránh phản cảm.</a:t>
            </a:r>
          </a:p>
        </p:txBody>
      </p:sp>
      <p:sp>
        <p:nvSpPr>
          <p:cNvPr id="4" name="TextBox 3">
            <a:extLst>
              <a:ext uri="{FF2B5EF4-FFF2-40B4-BE49-F238E27FC236}">
                <a16:creationId xmlns:a16="http://schemas.microsoft.com/office/drawing/2014/main" id="{9D961787-475B-139C-9D5B-C225967E43A5}"/>
              </a:ext>
            </a:extLst>
          </p:cNvPr>
          <p:cNvSpPr txBox="1"/>
          <p:nvPr/>
        </p:nvSpPr>
        <p:spPr>
          <a:xfrm>
            <a:off x="6172200" y="3390900"/>
            <a:ext cx="11013473"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các phương tiện (giấy, bút, màu,...) hoặc ứng dụng phù hợp như Canva, Adobe Illustrator, Photoshop,... để thiết kế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Sử dụng các cỡ chữ, kiểu chữ khác nhau, màu sắc chữ hài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ngữ ngắn gọn, không sử dụng nhiều hình ảnh gây rối mắt và phân tán sự chú ý của người đọc; màu sắc, cỡ hình phù hợp.</a:t>
            </a:r>
          </a:p>
        </p:txBody>
      </p:sp>
      <p:sp>
        <p:nvSpPr>
          <p:cNvPr id="5" name="Freeform 2">
            <a:extLst>
              <a:ext uri="{FF2B5EF4-FFF2-40B4-BE49-F238E27FC236}">
                <a16:creationId xmlns:a16="http://schemas.microsoft.com/office/drawing/2014/main" id="{C89EDBF2-6ECB-51E5-7919-31B2CBE133E7}"/>
              </a:ext>
            </a:extLst>
          </p:cNvPr>
          <p:cNvSpPr/>
          <p:nvPr/>
        </p:nvSpPr>
        <p:spPr>
          <a:xfrm>
            <a:off x="76200" y="4381500"/>
            <a:ext cx="5744575" cy="3683709"/>
          </a:xfrm>
          <a:custGeom>
            <a:avLst/>
            <a:gdLst/>
            <a:ahLst/>
            <a:cxnLst/>
            <a:rect l="l" t="t" r="r" b="b"/>
            <a:pathLst>
              <a:path w="5744575" h="3683709">
                <a:moveTo>
                  <a:pt x="0" y="0"/>
                </a:moveTo>
                <a:lnTo>
                  <a:pt x="5744575" y="0"/>
                </a:lnTo>
                <a:lnTo>
                  <a:pt x="5744575" y="3683709"/>
                </a:lnTo>
                <a:lnTo>
                  <a:pt x="0" y="368370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17410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943100"/>
            <a:ext cx="17678400" cy="1446550"/>
          </a:xfrm>
          <a:prstGeom prst="rect">
            <a:avLst/>
          </a:prstGeom>
        </p:spPr>
        <p:txBody>
          <a:bodyPr wrap="square">
            <a:spAutoFit/>
          </a:bodyPr>
          <a:lstStyle/>
          <a:p>
            <a:pPr algn="just"/>
            <a:r>
              <a:rPr lang="vi-VN" sz="4400" b="1" dirty="0">
                <a:solidFill>
                  <a:srgbClr val="000000"/>
                </a:solidFill>
                <a:latin typeface="+mj-lt"/>
              </a:rPr>
              <a:t>d</a:t>
            </a:r>
            <a:r>
              <a:rPr lang="en-US" sz="4400" b="1" dirty="0">
                <a:solidFill>
                  <a:srgbClr val="000000"/>
                </a:solidFill>
                <a:latin typeface="+mj-lt"/>
              </a:rPr>
              <a:t>.</a:t>
            </a:r>
            <a:r>
              <a:rPr lang="vi-VN" sz="4400" b="1" dirty="0">
                <a:solidFill>
                  <a:srgbClr val="000000"/>
                </a:solidFill>
                <a:latin typeface="+mj-lt"/>
              </a:rPr>
              <a:t> Kiểm tra và chỉnh sửa</a:t>
            </a:r>
          </a:p>
          <a:p>
            <a:pPr algn="just"/>
            <a:endParaRPr lang="vi-VN" sz="4400" dirty="0">
              <a:solidFill>
                <a:srgbClr val="000000"/>
              </a:solidFill>
              <a:latin typeface="+mj-lt"/>
            </a:endParaRPr>
          </a:p>
        </p:txBody>
      </p:sp>
      <p:sp>
        <p:nvSpPr>
          <p:cNvPr id="5"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4800600" y="521695"/>
            <a:ext cx="853439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Thực hành viết theo các bước</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1972980663"/>
              </p:ext>
            </p:extLst>
          </p:nvPr>
        </p:nvGraphicFramePr>
        <p:xfrm>
          <a:off x="304800" y="2881710"/>
          <a:ext cx="17449800" cy="7062390"/>
        </p:xfrm>
        <a:graphic>
          <a:graphicData uri="http://schemas.openxmlformats.org/drawingml/2006/table">
            <a:tbl>
              <a:tblPr>
                <a:tableStyleId>{5940675A-B579-460E-94D1-54222C63F5DA}</a:tableStyleId>
              </a:tblPr>
              <a:tblGrid>
                <a:gridCol w="1905000">
                  <a:extLst>
                    <a:ext uri="{9D8B030D-6E8A-4147-A177-3AD203B41FA5}">
                      <a16:colId xmlns:a16="http://schemas.microsoft.com/office/drawing/2014/main" val="1826192483"/>
                    </a:ext>
                  </a:extLst>
                </a:gridCol>
                <a:gridCol w="12039600">
                  <a:extLst>
                    <a:ext uri="{9D8B030D-6E8A-4147-A177-3AD203B41FA5}">
                      <a16:colId xmlns:a16="http://schemas.microsoft.com/office/drawing/2014/main" val="1580122936"/>
                    </a:ext>
                  </a:extLst>
                </a:gridCol>
                <a:gridCol w="1447800">
                  <a:extLst>
                    <a:ext uri="{9D8B030D-6E8A-4147-A177-3AD203B41FA5}">
                      <a16:colId xmlns:a16="http://schemas.microsoft.com/office/drawing/2014/main" val="2507334391"/>
                    </a:ext>
                  </a:extLst>
                </a:gridCol>
                <a:gridCol w="2057400">
                  <a:extLst>
                    <a:ext uri="{9D8B030D-6E8A-4147-A177-3AD203B41FA5}">
                      <a16:colId xmlns:a16="http://schemas.microsoft.com/office/drawing/2014/main" val="1830076262"/>
                    </a:ext>
                  </a:extLst>
                </a:gridCol>
              </a:tblGrid>
              <a:tr h="685800">
                <a:tc gridSpan="2">
                  <a:txBody>
                    <a:bodyPr/>
                    <a:lstStyle/>
                    <a:p>
                      <a:pPr algn="ctr"/>
                      <a:r>
                        <a:rPr lang="en-US" sz="3200" b="1" dirty="0" err="1">
                          <a:effectLst/>
                          <a:latin typeface="Times New Roman" panose="02020603050405020304" pitchFamily="18" charset="0"/>
                          <a:cs typeface="Times New Roman" panose="02020603050405020304" pitchFamily="18" charset="0"/>
                        </a:rPr>
                        <a:t>Tiêu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chí</a:t>
                      </a:r>
                      <a:endParaRPr lang="en-US" sz="32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lumMod val="95000"/>
                      </a:schemeClr>
                    </a:solidFill>
                  </a:tcPr>
                </a:tc>
                <a:tc hMerge="1">
                  <a:txBody>
                    <a:bodyPr/>
                    <a:lstStyle/>
                    <a:p>
                      <a:pPr algn="ctr"/>
                      <a:endParaRPr lang="en-US"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6">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200" b="1" dirty="0" err="1">
                          <a:effectLst/>
                          <a:latin typeface="Times New Roman" panose="02020603050405020304" pitchFamily="18" charset="0"/>
                          <a:cs typeface="Times New Roman" panose="02020603050405020304" pitchFamily="18" charset="0"/>
                        </a:rPr>
                        <a:t>Đạt</a:t>
                      </a:r>
                      <a:endParaRPr lang="en-US" sz="32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lumMod val="9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vi-VN" sz="3200" b="1" dirty="0">
                          <a:effectLst/>
                          <a:latin typeface="Times New Roman" panose="02020603050405020304" pitchFamily="18" charset="0"/>
                          <a:cs typeface="Times New Roman" panose="02020603050405020304" pitchFamily="18" charset="0"/>
                        </a:rPr>
                        <a:t>Chưa đạt</a:t>
                      </a:r>
                      <a:endParaRPr lang="vi-VN" sz="32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lumMod val="95000"/>
                      </a:schemeClr>
                    </a:solidFill>
                  </a:tcPr>
                </a:tc>
                <a:extLst>
                  <a:ext uri="{0D108BD9-81ED-4DB2-BD59-A6C34878D82A}">
                    <a16:rowId xmlns:a16="http://schemas.microsoft.com/office/drawing/2014/main" val="3408911471"/>
                  </a:ext>
                </a:extLst>
              </a:tr>
              <a:tr h="500215">
                <a:tc rowSpan="3">
                  <a:txBody>
                    <a:bodyPr/>
                    <a:lstStyle/>
                    <a:p>
                      <a:pPr algn="ctr"/>
                      <a:r>
                        <a:rPr lang="en-US" sz="3200" b="1" dirty="0" err="1">
                          <a:effectLst/>
                          <a:latin typeface="Times New Roman" panose="02020603050405020304" pitchFamily="18" charset="0"/>
                          <a:cs typeface="Times New Roman" panose="02020603050405020304" pitchFamily="18" charset="0"/>
                        </a:rPr>
                        <a:t>Nội</a:t>
                      </a:r>
                      <a:r>
                        <a:rPr lang="en-US" sz="3200" b="1" dirty="0">
                          <a:effectLst/>
                          <a:latin typeface="Times New Roman" panose="02020603050405020304" pitchFamily="18" charset="0"/>
                          <a:cs typeface="Times New Roman" panose="02020603050405020304" pitchFamily="18" charset="0"/>
                        </a:rPr>
                        <a:t> dung</a:t>
                      </a:r>
                      <a:endParaRPr lang="en-US" sz="32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lumMod val="95000"/>
                      </a:schemeClr>
                    </a:solidFill>
                  </a:tcPr>
                </a:tc>
                <a:tc>
                  <a:txBody>
                    <a:bodyPr/>
                    <a:lstStyle/>
                    <a:p>
                      <a:pPr algn="just"/>
                      <a:r>
                        <a:rPr lang="en-US" sz="3200" dirty="0" err="1">
                          <a:effectLst/>
                          <a:latin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đầu</a:t>
                      </a:r>
                      <a:r>
                        <a:rPr lang="en-US" sz="3200" dirty="0">
                          <a:effectLst/>
                          <a:latin typeface="Times New Roman" panose="02020603050405020304" pitchFamily="18" charset="0"/>
                          <a:cs typeface="Times New Roman" panose="02020603050405020304" pitchFamily="18" charset="0"/>
                        </a:rPr>
                        <a:t>:</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tiêu</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đề</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quảng</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cáo</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2312046013"/>
                  </a:ext>
                </a:extLst>
              </a:tr>
              <a:tr h="725311">
                <a:tc vMerge="1">
                  <a:txBody>
                    <a:bodyPr/>
                    <a:lstStyle/>
                    <a:p>
                      <a:endParaRPr lang="en-US"/>
                    </a:p>
                  </a:txBody>
                  <a:tcPr/>
                </a:tc>
                <a:tc>
                  <a:txBody>
                    <a:bodyPr/>
                    <a:lstStyle/>
                    <a:p>
                      <a:pPr algn="just"/>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dung:</a:t>
                      </a:r>
                    </a:p>
                    <a:p>
                      <a:pPr algn="just"/>
                      <a:r>
                        <a:rPr lang="en-US" sz="3200" dirty="0">
                          <a:solidFill>
                            <a:srgbClr val="000000"/>
                          </a:solidFill>
                          <a:latin typeface="Times New Roman" panose="02020603050405020304" pitchFamily="18" charset="0"/>
                          <a:cs typeface="Times New Roman" panose="02020603050405020304" pitchFamily="18" charset="0"/>
                        </a:rPr>
                        <a:t>-</a:t>
                      </a:r>
                      <a:r>
                        <a:rPr lang="vi-VN" sz="3200" dirty="0">
                          <a:solidFill>
                            <a:srgbClr val="000000"/>
                          </a:solidFill>
                          <a:latin typeface="Times New Roman" panose="02020603050405020304" pitchFamily="18" charset="0"/>
                          <a:cs typeface="Times New Roman" panose="02020603050405020304" pitchFamily="18" charset="0"/>
                        </a:rPr>
                        <a:t> Đặc điểm của món ăn đặc sản (công dụng, chất lượng, uy tín và quy trình tạo nên sản phẩm,…)?</a:t>
                      </a:r>
                    </a:p>
                    <a:p>
                      <a:pPr algn="just"/>
                      <a:r>
                        <a:rPr lang="en-US" sz="3200" dirty="0">
                          <a:solidFill>
                            <a:srgbClr val="000000"/>
                          </a:solidFill>
                          <a:latin typeface="Times New Roman" panose="02020603050405020304" pitchFamily="18" charset="0"/>
                          <a:cs typeface="Times New Roman" panose="02020603050405020304" pitchFamily="18" charset="0"/>
                        </a:rPr>
                        <a:t>- C</a:t>
                      </a:r>
                      <a:r>
                        <a:rPr lang="vi-VN" sz="3200" dirty="0">
                          <a:solidFill>
                            <a:srgbClr val="000000"/>
                          </a:solidFill>
                          <a:latin typeface="Times New Roman" panose="02020603050405020304" pitchFamily="18" charset="0"/>
                          <a:cs typeface="Times New Roman" panose="02020603050405020304" pitchFamily="18" charset="0"/>
                        </a:rPr>
                        <a:t>ác điều kiện ưu đãi về giá cả và hình thức khuyến </a:t>
                      </a:r>
                      <a:r>
                        <a:rPr lang="en-US" sz="3200" dirty="0" err="1">
                          <a:solidFill>
                            <a:srgbClr val="000000"/>
                          </a:solidFill>
                          <a:latin typeface="Times New Roman" panose="02020603050405020304" pitchFamily="18" charset="0"/>
                          <a:cs typeface="Times New Roman" panose="02020603050405020304" pitchFamily="18" charset="0"/>
                        </a:rPr>
                        <a:t>mại</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3544903304"/>
                  </a:ext>
                </a:extLst>
              </a:tr>
              <a:tr h="661956">
                <a:tc vMerge="1">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thúc</a:t>
                      </a:r>
                      <a:r>
                        <a:rPr lang="en-US" sz="3200" dirty="0">
                          <a:effectLst/>
                          <a:latin typeface="Times New Roman" panose="02020603050405020304" pitchFamily="18" charset="0"/>
                          <a:cs typeface="Times New Roman" panose="02020603050405020304" pitchFamily="18" charset="0"/>
                        </a:rPr>
                        <a:t>:</a:t>
                      </a:r>
                      <a:r>
                        <a:rPr lang="en-US" sz="3200" baseline="0" dirty="0">
                          <a:effectLst/>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Địa chỉ liên hệ để mua sản phẩm</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3229357817"/>
                  </a:ext>
                </a:extLst>
              </a:tr>
              <a:tr h="500215">
                <a:tc rowSpan="5">
                  <a:txBody>
                    <a:bodyPr/>
                    <a:lstStyle/>
                    <a:p>
                      <a:pPr algn="ctr"/>
                      <a:r>
                        <a:rPr lang="en-US" sz="3200" b="1" dirty="0" err="1">
                          <a:effectLst/>
                          <a:latin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thức</a:t>
                      </a:r>
                      <a:endParaRPr lang="en-US" sz="32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lumMod val="95000"/>
                      </a:schemeClr>
                    </a:solidFill>
                  </a:tcPr>
                </a:tc>
                <a:tc>
                  <a:txBody>
                    <a:bodyPr/>
                    <a:lstStyle/>
                    <a:p>
                      <a:pPr algn="just"/>
                      <a:r>
                        <a:rPr lang="en-US" sz="3200" dirty="0" err="1">
                          <a:effectLst/>
                          <a:latin typeface="Times New Roman" panose="02020603050405020304" pitchFamily="18" charset="0"/>
                          <a:cs typeface="Times New Roman" panose="02020603050405020304" pitchFamily="18" charset="0"/>
                        </a:rPr>
                        <a:t>Sắp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xếp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cs typeface="Times New Roman" panose="02020603050405020304" pitchFamily="18" charset="0"/>
                        </a:rPr>
                        <a:t> dung ở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phù</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723485833"/>
                  </a:ext>
                </a:extLst>
              </a:tr>
              <a:tr h="725311">
                <a:tc vMerge="1">
                  <a:txBody>
                    <a:bodyPr/>
                    <a:lstStyle/>
                    <a:p>
                      <a:endParaRPr lang="en-US"/>
                    </a:p>
                  </a:txBody>
                  <a:tcPr/>
                </a:tc>
                <a:tc>
                  <a:txBody>
                    <a:bodyPr/>
                    <a:lstStyle/>
                    <a:p>
                      <a:pPr algn="just"/>
                      <a:r>
                        <a:rPr lang="vi-VN" sz="3200" dirty="0">
                          <a:effectLst/>
                          <a:latin typeface="Times New Roman" panose="02020603050405020304" pitchFamily="18" charset="0"/>
                          <a:cs typeface="Times New Roman" panose="02020603050405020304" pitchFamily="18" charset="0"/>
                        </a:rPr>
                        <a:t>Sử dụng hình ảnh, biểu tượng làm nổi bật ưu điểm và giá trị của sản phẩm hay hoạt động</a:t>
                      </a:r>
                      <a:endParaRPr lang="vi-VN"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1366469019"/>
                  </a:ext>
                </a:extLst>
              </a:tr>
              <a:tr h="275118">
                <a:tc vMerge="1">
                  <a:txBody>
                    <a:bodyPr/>
                    <a:lstStyle/>
                    <a:p>
                      <a:endParaRPr lang="en-US"/>
                    </a:p>
                  </a:txBody>
                  <a:tcPr/>
                </a:tc>
                <a:tc>
                  <a:txBody>
                    <a:bodyPr/>
                    <a:lstStyle/>
                    <a:p>
                      <a:pPr algn="just"/>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chữ</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2118509244"/>
                  </a:ext>
                </a:extLst>
              </a:tr>
              <a:tr h="500215">
                <a:tc vMerge="1">
                  <a:txBody>
                    <a:bodyPr/>
                    <a:lstStyle/>
                    <a:p>
                      <a:endParaRPr lang="en-US"/>
                    </a:p>
                  </a:txBody>
                  <a:tcPr/>
                </a:tc>
                <a:tc>
                  <a:txBody>
                    <a:bodyPr/>
                    <a:lstStyle/>
                    <a:p>
                      <a:pPr algn="just"/>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phù</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hòa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cs typeface="Times New Roman" panose="02020603050405020304" pitchFamily="18" charset="0"/>
                        </a:rPr>
                        <a:t> tin.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3190286693"/>
                  </a:ext>
                </a:extLst>
              </a:tr>
              <a:tr h="500215">
                <a:tc vMerge="1">
                  <a:txBody>
                    <a:bodyPr/>
                    <a:lstStyle/>
                    <a:p>
                      <a:endParaRPr lang="en-US"/>
                    </a:p>
                  </a:txBody>
                  <a:tcPr/>
                </a:tc>
                <a:tc>
                  <a:txBody>
                    <a:bodyPr/>
                    <a:lstStyle/>
                    <a:p>
                      <a:pPr algn="just"/>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ngôn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ngắn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gọn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thuyết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phục</a:t>
                      </a:r>
                      <a:r>
                        <a:rPr lang="en-US" sz="3200" dirty="0">
                          <a:effectLst/>
                          <a:latin typeface="Times New Roman" panose="02020603050405020304" pitchFamily="18" charset="0"/>
                          <a:cs typeface="Times New Roman" panose="02020603050405020304" pitchFamily="18" charset="0"/>
                        </a:rPr>
                        <a:t>.</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470540887"/>
                  </a:ext>
                </a:extLst>
              </a:tr>
            </a:tbl>
          </a:graphicData>
        </a:graphic>
      </p:graphicFrame>
      <p:pic>
        <p:nvPicPr>
          <p:cNvPr id="3" name="Picture 2">
            <a:extLst>
              <a:ext uri="{FF2B5EF4-FFF2-40B4-BE49-F238E27FC236}">
                <a16:creationId xmlns:a16="http://schemas.microsoft.com/office/drawing/2014/main" id="{2A072F9B-5026-7FCA-E0B1-976B740EDE1D}"/>
              </a:ext>
            </a:extLst>
          </p:cNvPr>
          <p:cNvPicPr>
            <a:picLocks noChangeAspect="1"/>
          </p:cNvPicPr>
          <p:nvPr/>
        </p:nvPicPr>
        <p:blipFill>
          <a:blip r:embed="rId3"/>
          <a:stretch>
            <a:fillRect/>
          </a:stretch>
        </p:blipFill>
        <p:spPr>
          <a:xfrm>
            <a:off x="15452530" y="6534150"/>
            <a:ext cx="2530670" cy="3619500"/>
          </a:xfrm>
          <a:prstGeom prst="rect">
            <a:avLst/>
          </a:prstGeom>
        </p:spPr>
      </p:pic>
    </p:spTree>
    <p:extLst>
      <p:ext uri="{BB962C8B-B14F-4D97-AF65-F5344CB8AC3E}">
        <p14:creationId xmlns:p14="http://schemas.microsoft.com/office/powerpoint/2010/main" val="78424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p:cNvSpPr txBox="1"/>
          <p:nvPr/>
        </p:nvSpPr>
        <p:spPr>
          <a:xfrm>
            <a:off x="6324600" y="1943100"/>
            <a:ext cx="13870204"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C00000"/>
                </a:solidFill>
                <a:effectLst/>
                <a:uLnTx/>
                <a:uFillTx/>
                <a:latin typeface="#9Slide05 IcielSanelma" pitchFamily="2" charset="0"/>
                <a:ea typeface="+mn-ea"/>
                <a:cs typeface="+mn-cs"/>
              </a:rPr>
              <a:t>Quảng</a:t>
            </a:r>
            <a:r>
              <a:rPr kumimoji="0" lang="en-US" sz="11500" b="0" i="0" u="none" strike="noStrike" kern="1200" cap="none" spc="0" normalizeH="0" baseline="0" noProof="0" dirty="0">
                <a:ln>
                  <a:noFill/>
                </a:ln>
                <a:solidFill>
                  <a:srgbClr val="C00000"/>
                </a:solidFill>
                <a:effectLst/>
                <a:uLnTx/>
                <a:uFillTx/>
                <a:latin typeface="#9Slide05 IcielSanelma" pitchFamily="2" charset="0"/>
                <a:ea typeface="+mn-ea"/>
                <a:cs typeface="+mn-cs"/>
              </a:rPr>
              <a:t> </a:t>
            </a:r>
            <a:r>
              <a:rPr kumimoji="0" lang="en-US" sz="11500" b="0" i="0" u="none" strike="noStrike" kern="1200" cap="none" spc="0" normalizeH="0" baseline="0" noProof="0" dirty="0" err="1">
                <a:ln>
                  <a:noFill/>
                </a:ln>
                <a:solidFill>
                  <a:srgbClr val="C00000"/>
                </a:solidFill>
                <a:effectLst/>
                <a:uLnTx/>
                <a:uFillTx/>
                <a:latin typeface="#9Slide05 IcielSanelma" pitchFamily="2" charset="0"/>
                <a:ea typeface="+mn-ea"/>
                <a:cs typeface="+mn-cs"/>
              </a:rPr>
              <a:t>cáo</a:t>
            </a:r>
            <a:r>
              <a:rPr kumimoji="0" lang="en-US" sz="11500" b="0" i="0" u="none" strike="noStrike" kern="1200" cap="none" spc="0" normalizeH="0" noProof="0" dirty="0">
                <a:ln>
                  <a:noFill/>
                </a:ln>
                <a:solidFill>
                  <a:srgbClr val="C00000"/>
                </a:solidFill>
                <a:effectLst/>
                <a:uLnTx/>
                <a:uFillTx/>
                <a:latin typeface="#9Slide05 IcielSanelma" pitchFamily="2" charset="0"/>
                <a:ea typeface="+mn-ea"/>
                <a:cs typeface="+mn-cs"/>
              </a:rPr>
              <a:t> </a:t>
            </a:r>
            <a:r>
              <a:rPr kumimoji="0" lang="en-US" sz="11500" b="0" i="0" u="none" strike="noStrike" kern="1200" cap="none" spc="0" normalizeH="0" baseline="0" noProof="0" dirty="0" err="1">
                <a:ln>
                  <a:noFill/>
                </a:ln>
                <a:solidFill>
                  <a:srgbClr val="C00000"/>
                </a:solidFill>
                <a:effectLst/>
                <a:uLnTx/>
                <a:uFillTx/>
                <a:latin typeface="#9Slide05 IcielSanelma" pitchFamily="2" charset="0"/>
                <a:ea typeface="+mn-ea"/>
                <a:cs typeface="+mn-cs"/>
              </a:rPr>
              <a:t>cùng</a:t>
            </a:r>
            <a:r>
              <a:rPr kumimoji="0" lang="en-US" sz="11500" b="0" i="0" u="none" strike="noStrike" kern="1200" cap="none" spc="0" normalizeH="0" baseline="0" noProof="0" dirty="0">
                <a:ln>
                  <a:noFill/>
                </a:ln>
                <a:solidFill>
                  <a:srgbClr val="C00000"/>
                </a:solidFill>
                <a:effectLst/>
                <a:uLnTx/>
                <a:uFillTx/>
                <a:latin typeface="#9Slide05 IcielSanelma" pitchFamily="2" charset="0"/>
                <a:ea typeface="+mn-ea"/>
                <a:cs typeface="+mn-cs"/>
              </a:rPr>
              <a:t> </a:t>
            </a:r>
            <a:r>
              <a:rPr kumimoji="0" lang="en-US" sz="11500" b="0" i="0" u="none" strike="noStrike" kern="1200" cap="none" spc="0" normalizeH="0" baseline="0" noProof="0" dirty="0" err="1">
                <a:ln>
                  <a:noFill/>
                </a:ln>
                <a:solidFill>
                  <a:srgbClr val="C00000"/>
                </a:solidFill>
                <a:effectLst/>
                <a:uLnTx/>
                <a:uFillTx/>
                <a:latin typeface="#9Slide05 IcielSanelma" pitchFamily="2" charset="0"/>
                <a:ea typeface="+mn-ea"/>
                <a:cs typeface="+mn-cs"/>
              </a:rPr>
              <a:t>tôi</a:t>
            </a:r>
            <a:endParaRPr kumimoji="0" lang="en-US" sz="11500" b="0" i="0" u="none" strike="noStrike" kern="1200" cap="none" spc="0" normalizeH="0" baseline="0" noProof="0" dirty="0">
              <a:ln>
                <a:noFill/>
              </a:ln>
              <a:solidFill>
                <a:srgbClr val="C00000"/>
              </a:solidFill>
              <a:effectLst/>
              <a:uLnTx/>
              <a:uFillTx/>
              <a:latin typeface="#9Slide05 IcielSanelma" pitchFamily="2" charset="0"/>
              <a:ea typeface="+mn-ea"/>
              <a:cs typeface="+mn-cs"/>
            </a:endParaRPr>
          </a:p>
        </p:txBody>
      </p:sp>
      <p:sp>
        <p:nvSpPr>
          <p:cNvPr id="3" name="TextBox 2"/>
          <p:cNvSpPr txBox="1"/>
          <p:nvPr/>
        </p:nvSpPr>
        <p:spPr>
          <a:xfrm>
            <a:off x="9307678" y="3924300"/>
            <a:ext cx="8218322"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Xây dựng văn bản quảng cáo cho một món ăn đặc sản, một di tích lịch sử hoặc danh lam thắng cảnh của địa phương e</a:t>
            </a:r>
            <a:r>
              <a:rPr lang="en-US" sz="4400" dirty="0">
                <a:latin typeface="Times New Roman" panose="02020603050405020304" pitchFamily="18" charset="0"/>
                <a:cs typeface="Times New Roman" panose="02020603050405020304" pitchFamily="18" charset="0"/>
              </a:rPr>
              <a:t>m</a:t>
            </a:r>
            <a:endParaRPr lang="vi-VN" sz="4400" dirty="0">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2D1DFCFB-0DBD-D4DB-73C4-9C88219E0A08}"/>
              </a:ext>
            </a:extLst>
          </p:cNvPr>
          <p:cNvSpPr/>
          <p:nvPr/>
        </p:nvSpPr>
        <p:spPr>
          <a:xfrm>
            <a:off x="762000" y="2171700"/>
            <a:ext cx="8218321" cy="7704676"/>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457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476500"/>
            <a:ext cx="175260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000" b="1" i="0" u="none" strike="noStrike" kern="1200" cap="none" spc="0" normalizeH="0" baseline="0" noProof="0" dirty="0">
                <a:ln>
                  <a:noFill/>
                </a:ln>
                <a:solidFill>
                  <a:srgbClr val="000000"/>
                </a:solidFill>
                <a:effectLst/>
                <a:uLnTx/>
                <a:uFillTx/>
                <a:latin typeface="Calibri"/>
                <a:ea typeface="+mn-ea"/>
                <a:cs typeface="+mn-cs"/>
              </a:rPr>
              <a:t>.</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1524000" y="521695"/>
            <a:ext cx="14782800" cy="1446550"/>
          </a:xfrm>
          <a:prstGeom prst="rect">
            <a:avLst/>
          </a:prstGeom>
        </p:spPr>
        <p:txBody>
          <a:bodyPr wrap="square">
            <a:spAutoFit/>
          </a:bodyPr>
          <a:lstStyle/>
          <a:p>
            <a:pPr lvl="0" algn="ctr">
              <a:defRPr/>
            </a:pPr>
            <a:r>
              <a:rPr lang="vi-VN" sz="4400" b="1" dirty="0">
                <a:solidFill>
                  <a:srgbClr val="000000"/>
                </a:solidFill>
                <a:latin typeface="+mj-lt"/>
              </a:rPr>
              <a:t>2. Rèn luyện kĩ năng viết: Vận dụng tổng hợp các thao tác và phương thức biểu đạt.</a:t>
            </a:r>
            <a:endParaRPr lang="vi-VN" sz="4400" dirty="0">
              <a:solidFill>
                <a:srgbClr val="000000"/>
              </a:solidFill>
              <a:latin typeface="+mj-lt"/>
            </a:endParaRPr>
          </a:p>
        </p:txBody>
      </p:sp>
      <p:sp>
        <p:nvSpPr>
          <p:cNvPr id="3" name="Freeform 3">
            <a:extLst>
              <a:ext uri="{FF2B5EF4-FFF2-40B4-BE49-F238E27FC236}">
                <a16:creationId xmlns:a16="http://schemas.microsoft.com/office/drawing/2014/main" id="{DE9DEF8D-6D47-B535-7719-B1EF50670095}"/>
              </a:ext>
            </a:extLst>
          </p:cNvPr>
          <p:cNvSpPr/>
          <p:nvPr/>
        </p:nvSpPr>
        <p:spPr>
          <a:xfrm>
            <a:off x="1371600" y="4152900"/>
            <a:ext cx="5486400" cy="6339993"/>
          </a:xfrm>
          <a:custGeom>
            <a:avLst/>
            <a:gdLst/>
            <a:ahLst/>
            <a:cxnLst/>
            <a:rect l="l" t="t" r="r" b="b"/>
            <a:pathLst>
              <a:path w="3896948" h="5044593">
                <a:moveTo>
                  <a:pt x="0" y="0"/>
                </a:moveTo>
                <a:lnTo>
                  <a:pt x="3896948" y="0"/>
                </a:lnTo>
                <a:lnTo>
                  <a:pt x="3896948" y="5044593"/>
                </a:lnTo>
                <a:lnTo>
                  <a:pt x="0" y="504459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973308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8354072"/>
              </p:ext>
            </p:extLst>
          </p:nvPr>
        </p:nvGraphicFramePr>
        <p:xfrm>
          <a:off x="228600" y="137160"/>
          <a:ext cx="17830800" cy="10012680"/>
        </p:xfrm>
        <a:graphic>
          <a:graphicData uri="http://schemas.openxmlformats.org/drawingml/2006/table">
            <a:tbl>
              <a:tblPr firstRow="1" bandRow="1">
                <a:tableStyleId>{5940675A-B579-460E-94D1-54222C63F5DA}</a:tableStyleId>
              </a:tblPr>
              <a:tblGrid>
                <a:gridCol w="4457700">
                  <a:extLst>
                    <a:ext uri="{9D8B030D-6E8A-4147-A177-3AD203B41FA5}">
                      <a16:colId xmlns:a16="http://schemas.microsoft.com/office/drawing/2014/main" val="3907550394"/>
                    </a:ext>
                  </a:extLst>
                </a:gridCol>
                <a:gridCol w="4457700">
                  <a:extLst>
                    <a:ext uri="{9D8B030D-6E8A-4147-A177-3AD203B41FA5}">
                      <a16:colId xmlns:a16="http://schemas.microsoft.com/office/drawing/2014/main" val="4076618209"/>
                    </a:ext>
                  </a:extLst>
                </a:gridCol>
                <a:gridCol w="4891635">
                  <a:extLst>
                    <a:ext uri="{9D8B030D-6E8A-4147-A177-3AD203B41FA5}">
                      <a16:colId xmlns:a16="http://schemas.microsoft.com/office/drawing/2014/main" val="2136041635"/>
                    </a:ext>
                  </a:extLst>
                </a:gridCol>
                <a:gridCol w="4023765">
                  <a:extLst>
                    <a:ext uri="{9D8B030D-6E8A-4147-A177-3AD203B41FA5}">
                      <a16:colId xmlns:a16="http://schemas.microsoft.com/office/drawing/2014/main" val="748185323"/>
                    </a:ext>
                  </a:extLst>
                </a:gridCol>
              </a:tblGrid>
              <a:tr h="1163065">
                <a:tc>
                  <a:txBody>
                    <a:bodyPr/>
                    <a:lstStyle/>
                    <a:p>
                      <a:pPr algn="ctr"/>
                      <a:r>
                        <a:rPr lang="en-US" sz="4300" b="1" dirty="0">
                          <a:latin typeface="Times New Roman" panose="02020603050405020304" pitchFamily="18" charset="0"/>
                          <a:cs typeface="Times New Roman" panose="02020603050405020304" pitchFamily="18" charset="0"/>
                        </a:rPr>
                        <a:t>Thao </a:t>
                      </a:r>
                      <a:r>
                        <a:rPr lang="en-US" sz="4300" b="1" dirty="0" err="1">
                          <a:latin typeface="Times New Roman" panose="02020603050405020304" pitchFamily="18" charset="0"/>
                          <a:cs typeface="Times New Roman" panose="02020603050405020304" pitchFamily="18" charset="0"/>
                        </a:rPr>
                        <a:t>tác</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lập</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luận</a:t>
                      </a:r>
                      <a:endParaRPr lang="en-US" sz="43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4300" b="1" dirty="0" err="1">
                          <a:latin typeface="Times New Roman" panose="02020603050405020304" pitchFamily="18" charset="0"/>
                          <a:cs typeface="Times New Roman" panose="02020603050405020304" pitchFamily="18" charset="0"/>
                        </a:rPr>
                        <a:t>Phương</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thức</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biểu</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đạt</a:t>
                      </a:r>
                      <a:endParaRPr lang="en-US" sz="43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4300" b="1" dirty="0" err="1">
                          <a:latin typeface="Times New Roman" panose="02020603050405020304" pitchFamily="18" charset="0"/>
                          <a:cs typeface="Times New Roman" panose="02020603050405020304" pitchFamily="18" charset="0"/>
                        </a:rPr>
                        <a:t>Ví</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dụ</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cách</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kết</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hợp</a:t>
                      </a:r>
                      <a:endParaRPr lang="en-US" sz="43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4300" b="1" dirty="0" err="1">
                          <a:latin typeface="Times New Roman" panose="02020603050405020304" pitchFamily="18" charset="0"/>
                          <a:cs typeface="Times New Roman" panose="02020603050405020304" pitchFamily="18" charset="0"/>
                        </a:rPr>
                        <a:t>Tác</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dụng</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của</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sự</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kết</a:t>
                      </a:r>
                      <a:r>
                        <a:rPr lang="en-US" sz="4300" b="1" baseline="0" dirty="0">
                          <a:latin typeface="Times New Roman" panose="02020603050405020304" pitchFamily="18" charset="0"/>
                          <a:cs typeface="Times New Roman" panose="02020603050405020304" pitchFamily="18" charset="0"/>
                        </a:rPr>
                        <a:t> </a:t>
                      </a:r>
                      <a:r>
                        <a:rPr lang="en-US" sz="4300" b="1" baseline="0" dirty="0" err="1">
                          <a:latin typeface="Times New Roman" panose="02020603050405020304" pitchFamily="18" charset="0"/>
                          <a:cs typeface="Times New Roman" panose="02020603050405020304" pitchFamily="18" charset="0"/>
                        </a:rPr>
                        <a:t>hợp</a:t>
                      </a:r>
                      <a:endParaRPr lang="en-US" sz="43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4280564212"/>
                  </a:ext>
                </a:extLst>
              </a:tr>
              <a:tr h="7142735">
                <a:tc>
                  <a:txBody>
                    <a:bodyPr/>
                    <a:lstStyle/>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Thao </a:t>
                      </a:r>
                      <a:r>
                        <a:rPr lang="en-US" sz="4300" dirty="0" err="1">
                          <a:latin typeface="Times New Roman" panose="02020603050405020304" pitchFamily="18" charset="0"/>
                          <a:cs typeface="Times New Roman" panose="02020603050405020304" pitchFamily="18" charset="0"/>
                        </a:rPr>
                        <a:t>tác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Giải</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thích</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Thao </a:t>
                      </a:r>
                      <a:r>
                        <a:rPr lang="en-US" sz="4300" dirty="0" err="1">
                          <a:latin typeface="Times New Roman" panose="02020603050405020304" pitchFamily="18" charset="0"/>
                          <a:cs typeface="Times New Roman" panose="02020603050405020304" pitchFamily="18" charset="0"/>
                        </a:rPr>
                        <a:t>tác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Phân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tích</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Thao </a:t>
                      </a:r>
                      <a:r>
                        <a:rPr lang="en-US" sz="4300" dirty="0" err="1">
                          <a:latin typeface="Times New Roman" panose="02020603050405020304" pitchFamily="18" charset="0"/>
                          <a:cs typeface="Times New Roman" panose="02020603050405020304" pitchFamily="18" charset="0"/>
                        </a:rPr>
                        <a:t>tác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Chứng</a:t>
                      </a:r>
                      <a:r>
                        <a:rPr lang="en-US" sz="4300" dirty="0">
                          <a:latin typeface="Times New Roman" panose="02020603050405020304" pitchFamily="18" charset="0"/>
                          <a:cs typeface="Times New Roman" panose="02020603050405020304" pitchFamily="18" charset="0"/>
                        </a:rPr>
                        <a:t> minh.</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Thao </a:t>
                      </a:r>
                      <a:r>
                        <a:rPr lang="en-US" sz="4300" dirty="0" err="1">
                          <a:latin typeface="Times New Roman" panose="02020603050405020304" pitchFamily="18" charset="0"/>
                          <a:cs typeface="Times New Roman" panose="02020603050405020304" pitchFamily="18" charset="0"/>
                        </a:rPr>
                        <a:t>tác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Bác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bỏ</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Thao </a:t>
                      </a:r>
                      <a:r>
                        <a:rPr lang="en-US" sz="4300" dirty="0" err="1">
                          <a:latin typeface="Times New Roman" panose="02020603050405020304" pitchFamily="18" charset="0"/>
                          <a:cs typeface="Times New Roman" panose="02020603050405020304" pitchFamily="18" charset="0"/>
                        </a:rPr>
                        <a:t>tác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Bình</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Thao </a:t>
                      </a:r>
                      <a:r>
                        <a:rPr lang="en-US" sz="4300" dirty="0" err="1">
                          <a:latin typeface="Times New Roman" panose="02020603050405020304" pitchFamily="18" charset="0"/>
                          <a:cs typeface="Times New Roman" panose="02020603050405020304" pitchFamily="18" charset="0"/>
                        </a:rPr>
                        <a:t>tác</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 So </a:t>
                      </a:r>
                      <a:r>
                        <a:rPr lang="en-US" sz="4300" dirty="0" err="1">
                          <a:latin typeface="Times New Roman" panose="02020603050405020304" pitchFamily="18" charset="0"/>
                          <a:cs typeface="Times New Roman" panose="02020603050405020304" pitchFamily="18" charset="0"/>
                        </a:rPr>
                        <a:t>sánh</a:t>
                      </a:r>
                      <a:r>
                        <a:rPr lang="en-US" sz="4300" dirty="0">
                          <a:latin typeface="Times New Roman" panose="02020603050405020304" pitchFamily="18" charset="0"/>
                          <a:cs typeface="Times New Roman" panose="02020603050405020304" pitchFamily="18" charset="0"/>
                        </a:rPr>
                        <a:t>.</a:t>
                      </a:r>
                      <a:endParaRPr lang="en-US" sz="4300" b="0" i="0" dirty="0">
                        <a:solidFill>
                          <a:srgbClr val="444545"/>
                        </a:solidFill>
                        <a:effectLst/>
                        <a:latin typeface="Times New Roman" panose="02020603050405020304" pitchFamily="18" charset="0"/>
                        <a:cs typeface="Times New Roman" panose="02020603050405020304" pitchFamily="18" charset="0"/>
                      </a:endParaRPr>
                    </a:p>
                  </a:txBody>
                  <a:tcPr/>
                </a:tc>
                <a:tc>
                  <a:txBody>
                    <a:bodyPr/>
                    <a:lstStyle/>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Tự</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sự</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Miêu</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tả</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Biểu</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cảm</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Thuyết</a:t>
                      </a:r>
                      <a:r>
                        <a:rPr lang="en-US" sz="4300" dirty="0">
                          <a:latin typeface="Times New Roman" panose="02020603050405020304" pitchFamily="18" charset="0"/>
                          <a:cs typeface="Times New Roman" panose="02020603050405020304" pitchFamily="18" charset="0"/>
                        </a:rPr>
                        <a:t> minh.</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Nghị</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luận</a:t>
                      </a:r>
                      <a:r>
                        <a:rPr lang="en-US" sz="4300" dirty="0">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Hành</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chính</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công</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vụ</a:t>
                      </a:r>
                      <a:endParaRPr lang="en-US" sz="4300" dirty="0">
                        <a:effectLst/>
                        <a:latin typeface="Times New Roman" panose="02020603050405020304" pitchFamily="18" charset="0"/>
                        <a:cs typeface="Times New Roman" panose="02020603050405020304" pitchFamily="18" charset="0"/>
                      </a:endParaRPr>
                    </a:p>
                    <a:p>
                      <a:pPr algn="just"/>
                      <a:endParaRPr lang="en-US" sz="43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Phương thức tự sự </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thao tác kể và tả</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hương thức nghị luận </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thao tác giải thích, phân tích, chứng minh, bác bỏ, bình luận, so sánh,…</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hương thức thuyết minh </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thao tác giới thiệu theo một trình tự, nêu số liệu, miêu tả,…</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just"/>
                      <a:r>
                        <a:rPr kumimoji="0" lang="en-US" sz="43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Giúp</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bài viết sinh động, linh hoạt và uyển chuyển</a:t>
                      </a:r>
                      <a:r>
                        <a:rPr kumimoji="0" lang="en-US"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3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cách diễn đạt.</a:t>
                      </a:r>
                      <a:endParaRPr lang="en-US" sz="43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62221312"/>
                  </a:ext>
                </a:extLst>
              </a:tr>
            </a:tbl>
          </a:graphicData>
        </a:graphic>
      </p:graphicFrame>
    </p:spTree>
    <p:extLst>
      <p:ext uri="{BB962C8B-B14F-4D97-AF65-F5344CB8AC3E}">
        <p14:creationId xmlns:p14="http://schemas.microsoft.com/office/powerpoint/2010/main" val="2794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A891B22-B5F2-36C7-2BCA-40A728B5767F}"/>
              </a:ext>
            </a:extLst>
          </p:cNvPr>
          <p:cNvSpPr/>
          <p:nvPr/>
        </p:nvSpPr>
        <p:spPr>
          <a:xfrm>
            <a:off x="7391400" y="4565243"/>
            <a:ext cx="10029824" cy="4154984"/>
          </a:xfrm>
          <a:prstGeom prst="rect">
            <a:avLst/>
          </a:prstGeom>
        </p:spPr>
        <p:txBody>
          <a:bodyPr wrap="square">
            <a:spAutoFit/>
          </a:bodyPr>
          <a:lstStyle/>
          <a:p>
            <a:pPr algn="ctr"/>
            <a:r>
              <a:rPr lang="en-US" sz="8800" b="1" dirty="0" err="1">
                <a:solidFill>
                  <a:srgbClr val="C00000"/>
                </a:solidFill>
                <a:latin typeface="#9Slide05 Fourth Medium" panose="00000600000000000000" pitchFamily="2" charset="0"/>
              </a:rPr>
              <a:t>Viết</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quảng</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cáo</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hoặc</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tờ</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rơi</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về</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một</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sản</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phẩm</a:t>
            </a:r>
            <a:r>
              <a:rPr lang="en-US" sz="8800" b="1" dirty="0">
                <a:solidFill>
                  <a:srgbClr val="C00000"/>
                </a:solidFill>
                <a:latin typeface="#9Slide05 Fourth Medium" panose="00000600000000000000" pitchFamily="2" charset="0"/>
              </a:rPr>
              <a:t> hay </a:t>
            </a:r>
            <a:r>
              <a:rPr lang="en-US" sz="8800" b="1" dirty="0" err="1">
                <a:solidFill>
                  <a:srgbClr val="C00000"/>
                </a:solidFill>
                <a:latin typeface="#9Slide05 Fourth Medium" panose="00000600000000000000" pitchFamily="2" charset="0"/>
              </a:rPr>
              <a:t>một</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hoạt</a:t>
            </a:r>
            <a:r>
              <a:rPr lang="en-US" sz="8800" b="1" dirty="0">
                <a:solidFill>
                  <a:srgbClr val="C00000"/>
                </a:solidFill>
                <a:latin typeface="#9Slide05 Fourth Medium" panose="00000600000000000000" pitchFamily="2" charset="0"/>
              </a:rPr>
              <a:t> </a:t>
            </a:r>
            <a:r>
              <a:rPr lang="en-US" sz="8800" b="1" dirty="0" err="1">
                <a:solidFill>
                  <a:srgbClr val="C00000"/>
                </a:solidFill>
                <a:latin typeface="#9Slide05 Fourth Medium" panose="00000600000000000000" pitchFamily="2" charset="0"/>
              </a:rPr>
              <a:t>động</a:t>
            </a:r>
            <a:endParaRPr lang="vi-VN" sz="8800" b="1" dirty="0">
              <a:solidFill>
                <a:srgbClr val="C00000"/>
              </a:solidFill>
              <a:latin typeface="#9Slide05 Fourth Medium" panose="00000600000000000000" pitchFamily="2"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2971800" y="952500"/>
            <a:ext cx="12344400" cy="830997"/>
          </a:xfrm>
          <a:prstGeom prst="rect">
            <a:avLst/>
          </a:prstGeom>
        </p:spPr>
        <p:txBody>
          <a:bodyPr wrap="square">
            <a:spAutoFit/>
          </a:bodyPr>
          <a:lstStyle/>
          <a:p>
            <a:pPr algn="ctr"/>
            <a:r>
              <a:rPr lang="en-US" sz="4800" dirty="0" err="1">
                <a:latin typeface="#9Slide07 SVNBango" panose="02000000000000000000" pitchFamily="2" charset="0"/>
              </a:rPr>
              <a:t>Bài</a:t>
            </a:r>
            <a:r>
              <a:rPr lang="en-US" sz="4800" dirty="0">
                <a:latin typeface="#9Slide07 SVNBango" panose="02000000000000000000" pitchFamily="2" charset="0"/>
              </a:rPr>
              <a:t> 10. </a:t>
            </a:r>
            <a:r>
              <a:rPr lang="en-US" sz="4800" dirty="0" err="1">
                <a:latin typeface="#9Slide07 SVNBango" panose="02000000000000000000" pitchFamily="2" charset="0"/>
              </a:rPr>
              <a:t>nghị</a:t>
            </a:r>
            <a:r>
              <a:rPr lang="en-US" sz="4800" dirty="0">
                <a:latin typeface="#9Slide07 SVNBango" panose="02000000000000000000" pitchFamily="2" charset="0"/>
              </a:rPr>
              <a:t> </a:t>
            </a:r>
            <a:r>
              <a:rPr lang="en-US" sz="4800" dirty="0" err="1">
                <a:latin typeface="#9Slide07 SVNBango" panose="02000000000000000000" pitchFamily="2" charset="0"/>
              </a:rPr>
              <a:t>luận</a:t>
            </a:r>
            <a:r>
              <a:rPr lang="en-US" sz="4800" dirty="0">
                <a:latin typeface="#9Slide07 SVNBango" panose="02000000000000000000" pitchFamily="2" charset="0"/>
              </a:rPr>
              <a:t> </a:t>
            </a:r>
            <a:r>
              <a:rPr lang="en-US" sz="4800" dirty="0" err="1">
                <a:latin typeface="#9Slide07 SVNBango" panose="02000000000000000000" pitchFamily="2" charset="0"/>
              </a:rPr>
              <a:t>văn</a:t>
            </a:r>
            <a:r>
              <a:rPr lang="en-US" sz="4800" dirty="0">
                <a:latin typeface="#9Slide07 SVNBango" panose="02000000000000000000" pitchFamily="2" charset="0"/>
              </a:rPr>
              <a:t> </a:t>
            </a:r>
            <a:r>
              <a:rPr lang="en-US" sz="4800" dirty="0" err="1">
                <a:latin typeface="#9Slide07 SVNBango" panose="02000000000000000000" pitchFamily="2" charset="0"/>
              </a:rPr>
              <a:t>học</a:t>
            </a:r>
            <a:endParaRPr lang="vi-VN" sz="4000" b="0" i="0" dirty="0">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2743200" y="2667000"/>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5" name="Freeform 5"/>
          <p:cNvSpPr/>
          <p:nvPr/>
        </p:nvSpPr>
        <p:spPr>
          <a:xfrm>
            <a:off x="457200" y="3162300"/>
            <a:ext cx="6172200" cy="6960870"/>
          </a:xfrm>
          <a:custGeom>
            <a:avLst/>
            <a:gdLst/>
            <a:ahLst/>
            <a:cxnLst/>
            <a:rect l="l" t="t" r="r" b="b"/>
            <a:pathLst>
              <a:path w="3718283" h="4114800">
                <a:moveTo>
                  <a:pt x="0" y="0"/>
                </a:moveTo>
                <a:lnTo>
                  <a:pt x="3718283" y="0"/>
                </a:lnTo>
                <a:lnTo>
                  <a:pt x="37182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id="{6195744B-94C3-BA6E-D0AB-CBE87B13FF78}"/>
              </a:ext>
            </a:extLst>
          </p:cNvPr>
          <p:cNvSpPr/>
          <p:nvPr/>
        </p:nvSpPr>
        <p:spPr>
          <a:xfrm>
            <a:off x="469534" y="6172200"/>
            <a:ext cx="6379535" cy="4114800"/>
          </a:xfrm>
          <a:custGeom>
            <a:avLst/>
            <a:gdLst/>
            <a:ahLst/>
            <a:cxnLst/>
            <a:rect l="l" t="t" r="r" b="b"/>
            <a:pathLst>
              <a:path w="6379535" h="4114800">
                <a:moveTo>
                  <a:pt x="0" y="0"/>
                </a:moveTo>
                <a:lnTo>
                  <a:pt x="6379535" y="0"/>
                </a:lnTo>
                <a:lnTo>
                  <a:pt x="63795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027BDCB4-4E98-1507-D820-0CC7D1363FDC}"/>
              </a:ext>
            </a:extLst>
          </p:cNvPr>
          <p:cNvSpPr/>
          <p:nvPr/>
        </p:nvSpPr>
        <p:spPr>
          <a:xfrm>
            <a:off x="14097000" y="723900"/>
            <a:ext cx="3810000" cy="3390900"/>
          </a:xfrm>
          <a:custGeom>
            <a:avLst/>
            <a:gdLst/>
            <a:ahLst/>
            <a:cxnLst/>
            <a:rect l="l" t="t" r="r" b="b"/>
            <a:pathLst>
              <a:path w="4400856" h="4114800">
                <a:moveTo>
                  <a:pt x="0" y="0"/>
                </a:moveTo>
                <a:lnTo>
                  <a:pt x="4400856" y="0"/>
                </a:lnTo>
                <a:lnTo>
                  <a:pt x="44008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476500"/>
            <a:ext cx="17526000" cy="707886"/>
          </a:xfrm>
          <a:prstGeom prst="rect">
            <a:avLst/>
          </a:prstGeom>
        </p:spPr>
        <p:txBody>
          <a:bodyPr wrap="square">
            <a:spAutoFit/>
          </a:bodyPr>
          <a:lstStyle/>
          <a:p>
            <a:pPr algn="just"/>
            <a:r>
              <a:rPr lang="vi-VN" sz="4000" b="1" dirty="0">
                <a:latin typeface="+mj-lt"/>
              </a:rPr>
              <a:t>b</a:t>
            </a:r>
            <a:r>
              <a:rPr lang="en-US" sz="4000" b="1" dirty="0">
                <a:latin typeface="+mj-lt"/>
              </a:rPr>
              <a:t>.</a:t>
            </a:r>
            <a:r>
              <a:rPr lang="vi-VN" sz="4000" b="1" dirty="0">
                <a:latin typeface="+mj-lt"/>
              </a:rPr>
              <a:t> Bài tập</a:t>
            </a:r>
            <a:endParaRPr lang="vi-VN" sz="4000" b="0" i="0" dirty="0">
              <a:effectLst/>
              <a:latin typeface="+mj-lt"/>
            </a:endParaRPr>
          </a:p>
        </p:txBody>
      </p:sp>
      <p:sp>
        <p:nvSpPr>
          <p:cNvPr id="6" name="Freeform 3">
            <a:extLst>
              <a:ext uri="{FF2B5EF4-FFF2-40B4-BE49-F238E27FC236}">
                <a16:creationId xmlns:a16="http://schemas.microsoft.com/office/drawing/2014/main" id="{41D68A3E-32E9-BCD3-A51D-2C2927073D9E}"/>
              </a:ext>
            </a:extLst>
          </p:cNvPr>
          <p:cNvSpPr/>
          <p:nvPr/>
        </p:nvSpPr>
        <p:spPr>
          <a:xfrm>
            <a:off x="152400" y="342899"/>
            <a:ext cx="17983200" cy="1625345"/>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7" name="Rectangle 6"/>
          <p:cNvSpPr/>
          <p:nvPr/>
        </p:nvSpPr>
        <p:spPr>
          <a:xfrm>
            <a:off x="1524000" y="521695"/>
            <a:ext cx="14782800" cy="769441"/>
          </a:xfrm>
          <a:prstGeom prst="rect">
            <a:avLst/>
          </a:prstGeom>
        </p:spPr>
        <p:txBody>
          <a:bodyPr wrap="square">
            <a:spAutoFit/>
          </a:bodyPr>
          <a:lstStyle/>
          <a:p>
            <a:pPr lvl="0" algn="ctr">
              <a:defRPr/>
            </a:pPr>
            <a:r>
              <a:rPr lang="vi-VN" sz="4400" b="1" dirty="0">
                <a:solidFill>
                  <a:srgbClr val="000000"/>
                </a:solidFill>
                <a:latin typeface="Times New Roman" panose="02020603050405020304" pitchFamily="18" charset="0"/>
              </a:rPr>
              <a:t>2.</a:t>
            </a:r>
            <a:r>
              <a:rPr lang="en-US" sz="4400" b="1" dirty="0">
                <a:solidFill>
                  <a:srgbClr val="000000"/>
                </a:solidFill>
              </a:rPr>
              <a:t> </a:t>
            </a:r>
            <a:r>
              <a:rPr lang="vi-VN" sz="4400" b="1" dirty="0">
                <a:solidFill>
                  <a:srgbClr val="000000"/>
                </a:solidFill>
                <a:latin typeface="Times New Roman" panose="02020603050405020304" pitchFamily="18" charset="0"/>
              </a:rPr>
              <a:t>Rèn luyện kĩ năng viết: </a:t>
            </a:r>
            <a:r>
              <a:rPr lang="en-US" sz="4400" b="1" dirty="0" err="1">
                <a:solidFill>
                  <a:srgbClr val="000000"/>
                </a:solidFill>
                <a:latin typeface="Times New Roman" panose="02020603050405020304" pitchFamily="18" charset="0"/>
              </a:rPr>
              <a:t>giải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thích</a:t>
            </a:r>
            <a:r>
              <a:rPr lang="en-US" sz="4400" b="1" dirty="0">
                <a:solidFill>
                  <a:srgbClr val="000000"/>
                </a:solidFill>
                <a:latin typeface="Times New Roman" panose="02020603050405020304" pitchFamily="18" charset="0"/>
              </a:rPr>
              <a:t> </a:t>
            </a:r>
            <a:r>
              <a:rPr lang="vi-VN" sz="4400" b="1" dirty="0">
                <a:solidFill>
                  <a:srgbClr val="000000"/>
                </a:solidFill>
                <a:latin typeface="Times New Roman" panose="02020603050405020304" pitchFamily="18" charset="0"/>
              </a:rPr>
              <a:t>trong bài văn nghị luận</a:t>
            </a:r>
            <a:endParaRPr lang="vi-VN" sz="4400" dirty="0">
              <a:solidFill>
                <a:srgbClr val="000000"/>
              </a:solidFill>
              <a:latin typeface="Times New Roman" panose="02020603050405020304" pitchFamily="18" charset="0"/>
            </a:endParaRPr>
          </a:p>
        </p:txBody>
      </p:sp>
      <p:sp>
        <p:nvSpPr>
          <p:cNvPr id="3" name="Rectangle 2"/>
          <p:cNvSpPr/>
          <p:nvPr/>
        </p:nvSpPr>
        <p:spPr>
          <a:xfrm>
            <a:off x="5580464" y="4610100"/>
            <a:ext cx="11374035" cy="2800767"/>
          </a:xfrm>
          <a:prstGeom prst="rect">
            <a:avLst/>
          </a:prstGeom>
        </p:spPr>
        <p:txBody>
          <a:bodyPr wrap="square">
            <a:spAutoFit/>
          </a:bodyPr>
          <a:lstStyle/>
          <a:p>
            <a:pPr algn="just"/>
            <a:r>
              <a:rPr lang="vi-VN" sz="4400" dirty="0">
                <a:latin typeface="+mj-lt"/>
              </a:rPr>
              <a:t>Hãy viết một văn bản quảng cáo một danh lam thắng cảnh hoặc di tích lịch sử của đất nước, trong đó có sử dụng kết hợp các thao tác và phương thức biểu đạt khác nhau.</a:t>
            </a:r>
            <a:endParaRPr lang="vi-VN" sz="3200" dirty="0">
              <a:latin typeface="+mj-lt"/>
              <a:cs typeface="Times New Roman" panose="02020603050405020304" pitchFamily="18" charset="0"/>
            </a:endParaRPr>
          </a:p>
        </p:txBody>
      </p:sp>
      <p:sp>
        <p:nvSpPr>
          <p:cNvPr id="4" name="Freeform 6">
            <a:extLst>
              <a:ext uri="{FF2B5EF4-FFF2-40B4-BE49-F238E27FC236}">
                <a16:creationId xmlns:a16="http://schemas.microsoft.com/office/drawing/2014/main" id="{5B394F83-AB39-E95F-4214-267903A5DBC7}"/>
              </a:ext>
            </a:extLst>
          </p:cNvPr>
          <p:cNvSpPr/>
          <p:nvPr/>
        </p:nvSpPr>
        <p:spPr>
          <a:xfrm>
            <a:off x="457200" y="5423814"/>
            <a:ext cx="5123265" cy="4867102"/>
          </a:xfrm>
          <a:custGeom>
            <a:avLst/>
            <a:gdLst/>
            <a:ahLst/>
            <a:cxnLst/>
            <a:rect l="l" t="t" r="r" b="b"/>
            <a:pathLst>
              <a:path w="5123265" h="4867102">
                <a:moveTo>
                  <a:pt x="0" y="0"/>
                </a:moveTo>
                <a:lnTo>
                  <a:pt x="5123265" y="0"/>
                </a:lnTo>
                <a:lnTo>
                  <a:pt x="5123265" y="4867102"/>
                </a:lnTo>
                <a:lnTo>
                  <a:pt x="0" y="4867102"/>
                </a:lnTo>
                <a:lnTo>
                  <a:pt x="0" y="0"/>
                </a:lnTo>
                <a:close/>
              </a:path>
            </a:pathLst>
          </a:custGeom>
          <a:blipFill>
            <a:blip r:embed="rId3"/>
            <a:stretch>
              <a:fillRect/>
            </a:stretch>
          </a:blipFill>
        </p:spPr>
        <p:txBody>
          <a:bodyPr/>
          <a:lstStyle/>
          <a:p>
            <a:endParaRPr lang="en-US"/>
          </a:p>
        </p:txBody>
      </p:sp>
      <p:sp>
        <p:nvSpPr>
          <p:cNvPr id="5" name="Freeform 7">
            <a:extLst>
              <a:ext uri="{FF2B5EF4-FFF2-40B4-BE49-F238E27FC236}">
                <a16:creationId xmlns:a16="http://schemas.microsoft.com/office/drawing/2014/main" id="{D7CF4EA0-52F8-0C50-0E65-A406E173231C}"/>
              </a:ext>
            </a:extLst>
          </p:cNvPr>
          <p:cNvSpPr/>
          <p:nvPr/>
        </p:nvSpPr>
        <p:spPr>
          <a:xfrm>
            <a:off x="16186097" y="2037933"/>
            <a:ext cx="3289406" cy="2691660"/>
          </a:xfrm>
          <a:custGeom>
            <a:avLst/>
            <a:gdLst/>
            <a:ahLst/>
            <a:cxnLst/>
            <a:rect l="l" t="t" r="r" b="b"/>
            <a:pathLst>
              <a:path w="4356206" h="4114800">
                <a:moveTo>
                  <a:pt x="0" y="0"/>
                </a:moveTo>
                <a:lnTo>
                  <a:pt x="4356206" y="0"/>
                </a:lnTo>
                <a:lnTo>
                  <a:pt x="435620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8288000" cy="5143500"/>
            <a:chOff x="0" y="0"/>
            <a:chExt cx="6342126" cy="2423414"/>
          </a:xfrm>
        </p:grpSpPr>
        <p:sp>
          <p:nvSpPr>
            <p:cNvPr id="5" name="Freeform 5"/>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3"/>
              <a:stretch>
                <a:fillRect t="-30472" b="-30472"/>
              </a:stretch>
            </a:blipFill>
          </p:spPr>
          <p:txBody>
            <a:bodyPr/>
            <a:lstStyle/>
            <a:p>
              <a:endParaRPr lang="en-US"/>
            </a:p>
          </p:txBody>
        </p:sp>
      </p:grpSp>
      <p:sp>
        <p:nvSpPr>
          <p:cNvPr id="2" name="Rectangle 1"/>
          <p:cNvSpPr/>
          <p:nvPr/>
        </p:nvSpPr>
        <p:spPr>
          <a:xfrm>
            <a:off x="342900" y="5295900"/>
            <a:ext cx="17602200" cy="4401205"/>
          </a:xfrm>
          <a:prstGeom prst="rect">
            <a:avLst/>
          </a:prstGeom>
        </p:spPr>
        <p:txBody>
          <a:bodyPr wrap="square">
            <a:spAutoFit/>
          </a:bodyPr>
          <a:lstStyle/>
          <a:p>
            <a:pPr lvl="0" algn="just">
              <a:defRPr/>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Tam Cốc - Bích Động thuộc cố đô Hoa Lư, tỉnh Ninh Bình, cách Thủ đô Hà Nội khoảng 100km về phía Nam.</a:t>
            </a:r>
          </a:p>
          <a:p>
            <a:pPr lvl="0" algn="just">
              <a:defRPr/>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Tam Cốc - Bích Động là một danh lam thắng cảnh được ngợi ca là “Nam thiên đệ nhị động”. Cảnh sắc ở đây không chỉ đượm mùi Thiền mà còn gợi nhớ, còn ghi những dấu tích lịch sử hơn nghìn năm về trước: nơi trú quân của Đinh Bộ Lĩnh trong những năm tháng đánh dẹp “nhị thập sứ quân”, nơi Thái hậu Dương Vân Nga du xuân cùng Thập đạo tướng quân Lê Hoàn.</a:t>
            </a:r>
          </a:p>
        </p:txBody>
      </p:sp>
    </p:spTree>
    <p:extLst>
      <p:ext uri="{BB962C8B-B14F-4D97-AF65-F5344CB8AC3E}">
        <p14:creationId xmlns:p14="http://schemas.microsoft.com/office/powerpoint/2010/main" val="27104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69067" y="647700"/>
            <a:ext cx="10591800" cy="9325630"/>
          </a:xfrm>
          <a:prstGeom prst="rect">
            <a:avLst/>
          </a:prstGeom>
        </p:spPr>
        <p:txBody>
          <a:bodyPr wrap="square">
            <a:spAutoFit/>
          </a:bodyPr>
          <a:lstStyle/>
          <a:p>
            <a:pPr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Thiên nhiên Tam Cốc - Bích Động là điểm du lịch nổi tiếng cho những du khách muốn tẩy sạch “bụi trần”. Cái thú là đến với Tam Cốc bằng thuyền con. Tam Cốc gồm có ba hang: hang Cả, hang Hai và hang Ba. Hang nào cũng lung linh huyền ảo sắc màu với hàng nghìn nhũ đá với bao huyền tích. Cảnh rồng cuộn hổ quỳ, cảnh tiên nga tắm mát, cảnh tiều phu gánh củi, cảnh ngư ông râu tóc bạc phơ ngồi trên thạch bàn câu cá, cảnh đàn cồng vũ hội, v.v... thấp thoáng, ẩn hiện trên vòm hang vách động, như dẫn hồn du khách vào thế giới Bồng Lai. Sóng vỗ nhẹ vào mạn thuyền, vào vách hang lúc nghe rì rào róc rách, lúc lao xao rì rầm hoà cùng tiếng gió thì thầm thì thào như tiếng thần Núi từ cõi linh thiêng từ ngàn xưa vọng về.</a:t>
            </a:r>
          </a:p>
        </p:txBody>
      </p:sp>
      <p:grpSp>
        <p:nvGrpSpPr>
          <p:cNvPr id="10" name="Group 10"/>
          <p:cNvGrpSpPr/>
          <p:nvPr/>
        </p:nvGrpSpPr>
        <p:grpSpPr>
          <a:xfrm>
            <a:off x="381000" y="190500"/>
            <a:ext cx="6629400" cy="10073640"/>
            <a:chOff x="0" y="0"/>
            <a:chExt cx="5270373" cy="6353556"/>
          </a:xfrm>
        </p:grpSpPr>
        <p:sp>
          <p:nvSpPr>
            <p:cNvPr id="11" name="Freeform 11"/>
            <p:cNvSpPr/>
            <p:nvPr/>
          </p:nvSpPr>
          <p:spPr>
            <a:xfrm>
              <a:off x="-26670" y="-71882"/>
              <a:ext cx="5297043" cy="6432550"/>
            </a:xfrm>
            <a:custGeom>
              <a:avLst/>
              <a:gdLst/>
              <a:ahLst/>
              <a:cxnLst/>
              <a:rect l="l" t="t" r="r" b="b"/>
              <a:pathLst>
                <a:path w="5297043" h="6432550">
                  <a:moveTo>
                    <a:pt x="5286756" y="1160018"/>
                  </a:moveTo>
                  <a:cubicBezTo>
                    <a:pt x="5295646" y="2902966"/>
                    <a:pt x="5278247" y="4665345"/>
                    <a:pt x="5297043" y="6425438"/>
                  </a:cubicBezTo>
                  <a:cubicBezTo>
                    <a:pt x="4287901" y="6393561"/>
                    <a:pt x="3250946" y="6432550"/>
                    <a:pt x="2239391" y="6397371"/>
                  </a:cubicBezTo>
                  <a:cubicBezTo>
                    <a:pt x="1749044" y="6431534"/>
                    <a:pt x="1417955" y="6396101"/>
                    <a:pt x="934720" y="6409817"/>
                  </a:cubicBezTo>
                  <a:cubicBezTo>
                    <a:pt x="724281" y="6421755"/>
                    <a:pt x="584962" y="6399149"/>
                    <a:pt x="397002" y="6409817"/>
                  </a:cubicBezTo>
                  <a:cubicBezTo>
                    <a:pt x="318643" y="6391402"/>
                    <a:pt x="203708" y="6415405"/>
                    <a:pt x="126619" y="6407150"/>
                  </a:cubicBezTo>
                  <a:cubicBezTo>
                    <a:pt x="118364" y="6411849"/>
                    <a:pt x="0" y="6430264"/>
                    <a:pt x="32385" y="6391529"/>
                  </a:cubicBezTo>
                  <a:cubicBezTo>
                    <a:pt x="36195" y="4398264"/>
                    <a:pt x="30226" y="2224405"/>
                    <a:pt x="29718" y="208280"/>
                  </a:cubicBezTo>
                  <a:cubicBezTo>
                    <a:pt x="112395" y="214630"/>
                    <a:pt x="248920" y="296037"/>
                    <a:pt x="378333" y="289941"/>
                  </a:cubicBezTo>
                  <a:cubicBezTo>
                    <a:pt x="412242" y="257556"/>
                    <a:pt x="512699" y="306451"/>
                    <a:pt x="636905" y="315468"/>
                  </a:cubicBezTo>
                  <a:cubicBezTo>
                    <a:pt x="660527" y="343027"/>
                    <a:pt x="749935" y="280035"/>
                    <a:pt x="789432" y="296291"/>
                  </a:cubicBezTo>
                  <a:cubicBezTo>
                    <a:pt x="879348" y="320929"/>
                    <a:pt x="950087" y="307340"/>
                    <a:pt x="1064006" y="336169"/>
                  </a:cubicBezTo>
                  <a:cubicBezTo>
                    <a:pt x="1337564" y="195199"/>
                    <a:pt x="1629791" y="268859"/>
                    <a:pt x="1902206" y="94869"/>
                  </a:cubicBezTo>
                  <a:cubicBezTo>
                    <a:pt x="1908048" y="0"/>
                    <a:pt x="1989455" y="228727"/>
                    <a:pt x="2154301" y="222758"/>
                  </a:cubicBezTo>
                  <a:cubicBezTo>
                    <a:pt x="2274189" y="215646"/>
                    <a:pt x="2339848" y="234188"/>
                    <a:pt x="2425065" y="265938"/>
                  </a:cubicBezTo>
                  <a:cubicBezTo>
                    <a:pt x="2525903" y="253873"/>
                    <a:pt x="2592832" y="293370"/>
                    <a:pt x="2718181" y="306197"/>
                  </a:cubicBezTo>
                  <a:cubicBezTo>
                    <a:pt x="2836672" y="253111"/>
                    <a:pt x="2941574" y="306451"/>
                    <a:pt x="3115437" y="321818"/>
                  </a:cubicBezTo>
                  <a:cubicBezTo>
                    <a:pt x="3143758" y="287528"/>
                    <a:pt x="3115056" y="380365"/>
                    <a:pt x="3235833" y="351409"/>
                  </a:cubicBezTo>
                  <a:cubicBezTo>
                    <a:pt x="3342640" y="412750"/>
                    <a:pt x="3414141" y="477266"/>
                    <a:pt x="3550412" y="526034"/>
                  </a:cubicBezTo>
                  <a:cubicBezTo>
                    <a:pt x="3619373" y="578358"/>
                    <a:pt x="3724275" y="595630"/>
                    <a:pt x="3819398" y="550545"/>
                  </a:cubicBezTo>
                  <a:cubicBezTo>
                    <a:pt x="3807206" y="589661"/>
                    <a:pt x="3931285" y="582676"/>
                    <a:pt x="4015740" y="589153"/>
                  </a:cubicBezTo>
                  <a:cubicBezTo>
                    <a:pt x="4059809" y="566928"/>
                    <a:pt x="4181983" y="489839"/>
                    <a:pt x="4254246" y="541655"/>
                  </a:cubicBezTo>
                  <a:cubicBezTo>
                    <a:pt x="4439920" y="582422"/>
                    <a:pt x="4755007" y="435229"/>
                    <a:pt x="4897120" y="342392"/>
                  </a:cubicBezTo>
                  <a:cubicBezTo>
                    <a:pt x="4866767" y="314452"/>
                    <a:pt x="5115941" y="210947"/>
                    <a:pt x="5285232" y="135763"/>
                  </a:cubicBezTo>
                  <a:cubicBezTo>
                    <a:pt x="5286375" y="459994"/>
                    <a:pt x="5287899" y="834263"/>
                    <a:pt x="5286756" y="1160018"/>
                  </a:cubicBezTo>
                  <a:close/>
                </a:path>
              </a:pathLst>
            </a:custGeom>
            <a:blipFill>
              <a:blip r:embed="rId3"/>
              <a:stretch>
                <a:fillRect l="-30371" r="-30371"/>
              </a:stretch>
            </a:blipFill>
          </p:spPr>
          <p:txBody>
            <a:bodyPr/>
            <a:lstStyle/>
            <a:p>
              <a:endParaRPr lang="en-US"/>
            </a:p>
          </p:txBody>
        </p:sp>
      </p:grpSp>
    </p:spTree>
    <p:extLst>
      <p:ext uri="{BB962C8B-B14F-4D97-AF65-F5344CB8AC3E}">
        <p14:creationId xmlns:p14="http://schemas.microsoft.com/office/powerpoint/2010/main" val="4155448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47700"/>
            <a:ext cx="17602200" cy="5632311"/>
          </a:xfrm>
          <a:prstGeom prst="rect">
            <a:avLst/>
          </a:prstGeom>
        </p:spPr>
        <p:txBody>
          <a:bodyPr wrap="square">
            <a:spAutoFit/>
          </a:bodyPr>
          <a:lstStyle/>
          <a:p>
            <a:pPr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Hang Cả là hang đẹp nhất của Tam Cốc. Con thuyền nan nhỏ nhẹ luồn vào hang Cả dài 127 mét, nằm trong lòng một trái núi lớn; hai bên hai dãy núi tựa dãy trường thành che chắn dòng sông uốn khúc, nước xanh trong. Cửa hang rộng hơn 20 mét, vách hang uốn vòng cung theo vòm hang, về mùa hè, không khí trong hang mát lạnh, ai cũng cảm thấy khoan khoái, thư thái cả tâm hồn.</a:t>
            </a:r>
          </a:p>
          <a:p>
            <a:pPr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Qua hang Cả, ta nhìn thấy một màu xanh bao la của đồng lứa. Xa xa bên sườn non, từng đàn dê hiền lành nhởn nhơ ăn lá cây. Vách núi cheo leo, lủng lẳng những nhành phong lan, hoặc đỏ hồng, hoặc tím biếc, hoặc trắng phau như đàn bướm sặc sỡ đang rập rờn bay.</a:t>
            </a:r>
          </a:p>
        </p:txBody>
      </p:sp>
      <p:grpSp>
        <p:nvGrpSpPr>
          <p:cNvPr id="3" name="Group 2"/>
          <p:cNvGrpSpPr/>
          <p:nvPr/>
        </p:nvGrpSpPr>
        <p:grpSpPr>
          <a:xfrm>
            <a:off x="-243840" y="5676900"/>
            <a:ext cx="18775680" cy="4775200"/>
            <a:chOff x="0" y="0"/>
            <a:chExt cx="6340094" cy="2727452"/>
          </a:xfrm>
        </p:grpSpPr>
        <p:sp>
          <p:nvSpPr>
            <p:cNvPr id="4" name="Freeform 3"/>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2"/>
              <a:stretch>
                <a:fillRect t="-16388" b="-16388"/>
              </a:stretch>
            </a:blipFill>
          </p:spPr>
          <p:txBody>
            <a:bodyPr/>
            <a:lstStyle/>
            <a:p>
              <a:endParaRPr lang="en-US"/>
            </a:p>
          </p:txBody>
        </p:sp>
      </p:grpSp>
    </p:spTree>
    <p:extLst>
      <p:ext uri="{BB962C8B-B14F-4D97-AF65-F5344CB8AC3E}">
        <p14:creationId xmlns:p14="http://schemas.microsoft.com/office/powerpoint/2010/main" val="278251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47700"/>
            <a:ext cx="17602200" cy="8710077"/>
          </a:xfrm>
          <a:prstGeom prst="rect">
            <a:avLst/>
          </a:prstGeom>
        </p:spPr>
        <p:txBody>
          <a:bodyPr wrap="square">
            <a:spAutoFit/>
          </a:bodyPr>
          <a:lstStyle/>
          <a:p>
            <a:pPr lvl="0" algn="just">
              <a:defRPr/>
            </a:pPr>
            <a:r>
              <a:rPr lang="en-US" sz="4000" dirty="0">
                <a:solidFill>
                  <a:srgbClr val="000000"/>
                </a:solidFill>
                <a:latin typeface="+mj-lt"/>
              </a:rPr>
              <a:t>          </a:t>
            </a:r>
            <a:r>
              <a:rPr lang="vi-VN" sz="4000" dirty="0">
                <a:solidFill>
                  <a:srgbClr val="000000"/>
                </a:solidFill>
                <a:latin typeface="+mj-lt"/>
              </a:rPr>
              <a:t>Đi tiếp, ta sẽ đến hang Hai, hang Ba, như lần bước vào cõi thâm u, tĩnh lặng của thần Sông, thần Núi. Du khách bâng khuâng tự hỏi: "Có phải nơi đây Thái hậu Dương Vân Ngà mừng đón Lê Đại Hành đại phá giặc Tống từ ải Bắc trở về..?" Suối Tiên chính là đây, cách hang Cả non 4km. Dòng suối trong vắt có thể nhìn thấu đến tận đáy. Từng đàn cá nhỏ và dài nối đuôi nhau bơi lượn, ẩn hiện giữa bao lớp rong rêu. Tam nước suối Tiên, da thiếu nữ sẽ ánh lên màu ngà ngọc. Hoa súng tím hồng lơ thơ nhô lên làm cảnh suối Tiên thêm hữu tình, thơ mộng.</a:t>
            </a:r>
          </a:p>
          <a:p>
            <a:pPr lvl="0" algn="just">
              <a:defRPr/>
            </a:pPr>
            <a:r>
              <a:rPr lang="en-US" sz="4000" dirty="0">
                <a:solidFill>
                  <a:srgbClr val="000000"/>
                </a:solidFill>
                <a:latin typeface="+mj-lt"/>
              </a:rPr>
              <a:t>          </a:t>
            </a:r>
            <a:r>
              <a:rPr lang="vi-VN" sz="4000" dirty="0">
                <a:solidFill>
                  <a:srgbClr val="000000"/>
                </a:solidFill>
                <a:latin typeface="+mj-lt"/>
              </a:rPr>
              <a:t>Từ suối Tiên ta đến thăm Bích Động. Nam thiên đệ nhị động là đây. Bích Động nghĩa đen là Động Xanh. Xanh trời, xanh ruộng, xanh suối, xanh núi, xanh hang, xanh động mênh mông.</a:t>
            </a:r>
          </a:p>
          <a:p>
            <a:pPr lvl="0" algn="just">
              <a:defRPr/>
            </a:pPr>
            <a:r>
              <a:rPr lang="en-US" sz="4000" dirty="0">
                <a:solidFill>
                  <a:srgbClr val="000000"/>
                </a:solidFill>
                <a:latin typeface="+mj-lt"/>
              </a:rPr>
              <a:t>          </a:t>
            </a:r>
            <a:r>
              <a:rPr lang="vi-VN" sz="4000" dirty="0">
                <a:solidFill>
                  <a:srgbClr val="000000"/>
                </a:solidFill>
                <a:latin typeface="+mj-lt"/>
              </a:rPr>
              <a:t>Bích Động có ba ngôi chùa được xây cất, tôn tạo trên sườn non vách núi: chùa Hạ, chùa Trung, chùa Thượng. Qua Thạch Kiều uốn cong, du khách nhìn thấy một cây si xanh biếc bốn mùa mọc trên một mỏm đồi, được gọi là Bánh Dày. Theo truyền thuyết, ai đói khổ đến ôm gốc cây si này sẽ được ấm no.</a:t>
            </a:r>
          </a:p>
        </p:txBody>
      </p:sp>
    </p:spTree>
    <p:extLst>
      <p:ext uri="{BB962C8B-B14F-4D97-AF65-F5344CB8AC3E}">
        <p14:creationId xmlns:p14="http://schemas.microsoft.com/office/powerpoint/2010/main" val="89285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47700"/>
            <a:ext cx="17602200" cy="87100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Từ chùa Hạ leo qua khoảng 60 bậc đá thì đến chùa Trung, ngôi chùa bán mái. Chính điện nằm thụt vào vách núi, hang sâu. Tường chùa được xây toàn bằng đá, một chiếc khánh đá rất to có từ xa xưa.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Vượt qua hơn 30 bậc đá nữa, ta sẽ tới chùa Thượng. Tể tướng Nguyễn Nghiễm, thân phụ của thi hào Nguyễn Du, từng lưu lại vần thơ: "Níu đá, vin cây tới đỉnh chùa".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chùa ở Bích Động có nhiều mộ tháp bằng đá nhấp nhô trong vườn chùa. Có rất nhiều tượng Phật rất cổ kính quý giá. Vườn chùa xanh um, cây ăn trái, hàng trăm loài hoa đẹp đua sắc khoe hương quanh năm. Bích Động có 5 ngọn núi bao quanh chầu về gọi là Ngũ Nhạc Sơn. Chỉ một tiếng chuông chùa ngân lên tức thì có năm tiếng chuông từ vách núi Ngũ Nhạc Sơn vọng lại.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Du khách nào  may mắn đến vãn cảnh Bích Động hái được vài đóa Sơn Kim Cúc bé xíu như chiếc cúc vàng, đem về nhà ướp vào trà, pha nước suối Tiên, chỉ một chén nhỏ mắt sẽ sáng lên. Món quà Trời cho ấy đâu dễ có?</a:t>
            </a:r>
          </a:p>
        </p:txBody>
      </p:sp>
    </p:spTree>
    <p:extLst>
      <p:ext uri="{BB962C8B-B14F-4D97-AF65-F5344CB8AC3E}">
        <p14:creationId xmlns:p14="http://schemas.microsoft.com/office/powerpoint/2010/main" val="41304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000" y="30861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3" name="Freeform 4"/>
          <p:cNvSpPr/>
          <p:nvPr/>
        </p:nvSpPr>
        <p:spPr>
          <a:xfrm>
            <a:off x="8610600" y="1866900"/>
            <a:ext cx="9216093" cy="8176747"/>
          </a:xfrm>
          <a:custGeom>
            <a:avLst/>
            <a:gdLst/>
            <a:ahLst/>
            <a:cxnLst/>
            <a:rect l="l" t="t" r="r" b="b"/>
            <a:pathLst>
              <a:path w="4680341" h="4114800">
                <a:moveTo>
                  <a:pt x="0" y="0"/>
                </a:moveTo>
                <a:lnTo>
                  <a:pt x="4680342" y="0"/>
                </a:lnTo>
                <a:lnTo>
                  <a:pt x="46803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4323" y="723900"/>
            <a:ext cx="16078200" cy="1569660"/>
          </a:xfrm>
          <a:prstGeom prst="rect">
            <a:avLst/>
          </a:prstGeom>
        </p:spPr>
        <p:txBody>
          <a:bodyPr wrap="square">
            <a:spAutoFit/>
          </a:bodyPr>
          <a:lstStyle/>
          <a:p>
            <a:pPr algn="ctr"/>
            <a:r>
              <a:rPr lang="en-US" sz="9600" b="1" dirty="0" err="1">
                <a:solidFill>
                  <a:srgbClr val="FF0000"/>
                </a:solidFill>
                <a:latin typeface="#9Slide05 Legendaria" panose="03030000000007000000" pitchFamily="66" charset="0"/>
                <a:cs typeface="Times New Roman" panose="02020603050405020304" pitchFamily="18" charset="0"/>
              </a:rPr>
              <a:t>Tôi</a:t>
            </a:r>
            <a:r>
              <a:rPr lang="en-US" sz="9600" b="1" dirty="0">
                <a:solidFill>
                  <a:srgbClr val="FF0000"/>
                </a:solidFill>
                <a:latin typeface="#9Slide05 Legendaria" panose="03030000000007000000" pitchFamily="66" charset="0"/>
                <a:cs typeface="Times New Roman" panose="02020603050405020304" pitchFamily="18" charset="0"/>
              </a:rPr>
              <a:t> </a:t>
            </a:r>
            <a:r>
              <a:rPr lang="en-US" sz="9600" b="1" dirty="0" err="1">
                <a:solidFill>
                  <a:srgbClr val="FF0000"/>
                </a:solidFill>
                <a:latin typeface="#9Slide05 Legendaria" panose="03030000000007000000" pitchFamily="66" charset="0"/>
                <a:cs typeface="Times New Roman" panose="02020603050405020304" pitchFamily="18" charset="0"/>
              </a:rPr>
              <a:t>có</a:t>
            </a:r>
            <a:r>
              <a:rPr lang="en-US" sz="9600" b="1" dirty="0">
                <a:solidFill>
                  <a:srgbClr val="FF0000"/>
                </a:solidFill>
                <a:latin typeface="#9Slide05 Legendaria" panose="03030000000007000000" pitchFamily="66" charset="0"/>
                <a:cs typeface="Times New Roman" panose="02020603050405020304" pitchFamily="18" charset="0"/>
              </a:rPr>
              <a:t> </a:t>
            </a:r>
            <a:r>
              <a:rPr lang="en-US" sz="9600" b="1" dirty="0" err="1">
                <a:solidFill>
                  <a:srgbClr val="FF0000"/>
                </a:solidFill>
                <a:latin typeface="#9Slide05 Legendaria" panose="03030000000007000000" pitchFamily="66" charset="0"/>
                <a:cs typeface="Times New Roman" panose="02020603050405020304" pitchFamily="18" charset="0"/>
              </a:rPr>
              <a:t>trí</a:t>
            </a:r>
            <a:r>
              <a:rPr lang="en-US" sz="9600" b="1" dirty="0">
                <a:solidFill>
                  <a:srgbClr val="FF0000"/>
                </a:solidFill>
                <a:latin typeface="#9Slide05 Legendaria" panose="03030000000007000000" pitchFamily="66" charset="0"/>
                <a:cs typeface="Times New Roman" panose="02020603050405020304" pitchFamily="18" charset="0"/>
              </a:rPr>
              <a:t> </a:t>
            </a:r>
            <a:r>
              <a:rPr lang="en-US" sz="9600" b="1" dirty="0" err="1">
                <a:solidFill>
                  <a:srgbClr val="FF0000"/>
                </a:solidFill>
                <a:latin typeface="#9Slide05 Legendaria" panose="03030000000007000000" pitchFamily="66" charset="0"/>
                <a:cs typeface="Times New Roman" panose="02020603050405020304" pitchFamily="18" charset="0"/>
              </a:rPr>
              <a:t>nhớ</a:t>
            </a:r>
            <a:r>
              <a:rPr lang="en-US" sz="9600" b="1" dirty="0">
                <a:solidFill>
                  <a:srgbClr val="FF0000"/>
                </a:solidFill>
                <a:latin typeface="#9Slide05 Legendaria" panose="03030000000007000000" pitchFamily="66" charset="0"/>
                <a:cs typeface="Times New Roman" panose="02020603050405020304" pitchFamily="18" charset="0"/>
              </a:rPr>
              <a:t> </a:t>
            </a:r>
            <a:r>
              <a:rPr lang="en-US" sz="9600" b="1" dirty="0" err="1">
                <a:solidFill>
                  <a:srgbClr val="FF0000"/>
                </a:solidFill>
                <a:latin typeface="#9Slide05 Legendaria" panose="03030000000007000000" pitchFamily="66" charset="0"/>
                <a:cs typeface="Times New Roman" panose="02020603050405020304" pitchFamily="18" charset="0"/>
              </a:rPr>
              <a:t>siêu</a:t>
            </a:r>
            <a:r>
              <a:rPr lang="en-US" sz="9600" b="1" dirty="0">
                <a:solidFill>
                  <a:srgbClr val="FF0000"/>
                </a:solidFill>
                <a:latin typeface="#9Slide05 Legendaria" panose="03030000000007000000" pitchFamily="66" charset="0"/>
                <a:cs typeface="Times New Roman" panose="02020603050405020304" pitchFamily="18" charset="0"/>
              </a:rPr>
              <a:t> </a:t>
            </a:r>
            <a:r>
              <a:rPr lang="en-US" sz="9600" b="1" dirty="0" err="1">
                <a:solidFill>
                  <a:srgbClr val="FF0000"/>
                </a:solidFill>
                <a:latin typeface="#9Slide05 Legendaria" panose="03030000000007000000" pitchFamily="66" charset="0"/>
                <a:cs typeface="Times New Roman" panose="02020603050405020304" pitchFamily="18" charset="0"/>
              </a:rPr>
              <a:t>phàm</a:t>
            </a:r>
            <a:endParaRPr lang="vi-VN" sz="9600" b="1" dirty="0">
              <a:solidFill>
                <a:srgbClr val="FF0000"/>
              </a:solidFill>
              <a:latin typeface="#9Slide05 Legendaria" panose="03030000000007000000" pitchFamily="66" charset="0"/>
              <a:cs typeface="Times New Roman" panose="02020603050405020304" pitchFamily="18" charset="0"/>
            </a:endParaRPr>
          </a:p>
        </p:txBody>
      </p:sp>
      <p:sp>
        <p:nvSpPr>
          <p:cNvPr id="6" name="Freeform 6"/>
          <p:cNvSpPr/>
          <p:nvPr/>
        </p:nvSpPr>
        <p:spPr>
          <a:xfrm>
            <a:off x="152400" y="495300"/>
            <a:ext cx="5344807" cy="9105900"/>
          </a:xfrm>
          <a:custGeom>
            <a:avLst/>
            <a:gdLst/>
            <a:ahLst/>
            <a:cxnLst/>
            <a:rect l="l" t="t" r="r" b="b"/>
            <a:pathLst>
              <a:path w="2296807" h="4114800">
                <a:moveTo>
                  <a:pt x="0" y="0"/>
                </a:moveTo>
                <a:lnTo>
                  <a:pt x="2296807" y="0"/>
                </a:lnTo>
                <a:lnTo>
                  <a:pt x="22968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A3A84FA2-1DE6-5109-6D49-3B502EB9AAB5}"/>
              </a:ext>
            </a:extLst>
          </p:cNvPr>
          <p:cNvSpPr/>
          <p:nvPr/>
        </p:nvSpPr>
        <p:spPr>
          <a:xfrm>
            <a:off x="5668656" y="2331660"/>
            <a:ext cx="12162143" cy="72943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Quảng cáo là loại văn bản cung cấp rộng rãi 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thức liên quan đến hàng hoá, dịch vụ, nhằm mục đích </a:t>
            </a:r>
            <a:r>
              <a:rPr lang="en-US" sz="3600" dirty="0">
                <a:solidFill>
                  <a:prstClr val="black"/>
                </a:solidFill>
                <a:latin typeface="Times New Roman" panose="02020603050405020304" pitchFamily="18" charset="0"/>
                <a:cs typeface="Times New Roman" panose="02020603050405020304" pitchFamily="18" charset="0"/>
              </a:rPr>
              <a:t>(2)</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Quảng cáo được thực hiện bằng nhiều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truyền thông khác nhau như báo chí, truyền hình, Internet, tờ rơi, tin nhắn, pa nô, áp phích, băng rôn trên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phương tiện giao thông – vận tải, hoạt động giới thiệu sản phẩm tại các nơi công cộng.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quảng cáo thường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hình ảnh minh hoạ, âm thanh, ca nhạc,…</a:t>
            </a:r>
          </a:p>
        </p:txBody>
      </p:sp>
    </p:spTree>
    <p:extLst>
      <p:ext uri="{BB962C8B-B14F-4D97-AF65-F5344CB8AC3E}">
        <p14:creationId xmlns:p14="http://schemas.microsoft.com/office/powerpoint/2010/main" val="58615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104900" y="2247900"/>
            <a:ext cx="160782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Quảng cáo là loại văn bản cung cấp rộng rãi 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thức liên quan đến hàng hoá, dịch vụ, nhằm mục đích </a:t>
            </a:r>
            <a:r>
              <a:rPr lang="en-US" sz="4000" dirty="0">
                <a:solidFill>
                  <a:prstClr val="black"/>
                </a:solidFill>
                <a:latin typeface="Times New Roman" panose="02020603050405020304" pitchFamily="18" charset="0"/>
                <a:cs typeface="Times New Roman" panose="02020603050405020304" pitchFamily="18" charset="0"/>
              </a:rPr>
              <a:t>(2)</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Quảng cáo được thực hiện bằng nhiều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truyền thông khác nhau như báo chí, truyền hình, Internet, tờ rơi, tin nhắn, pa nô, áp phích, băng rôn trên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phương tiện giao thông – vận tải, hoạt động giới thiệu sản phẩm tại các nơi công cộng.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quảng cáo thường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hình ảnh minh hoạ, âm thanh, ca nhạc,…</a:t>
            </a:r>
          </a:p>
        </p:txBody>
      </p:sp>
      <p:sp>
        <p:nvSpPr>
          <p:cNvPr id="5" name="Rectangle 4"/>
          <p:cNvSpPr/>
          <p:nvPr/>
        </p:nvSpPr>
        <p:spPr>
          <a:xfrm>
            <a:off x="12268200" y="2030791"/>
            <a:ext cx="28194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thông</a:t>
            </a:r>
            <a:r>
              <a:rPr lang="en-US" sz="4000" dirty="0">
                <a:solidFill>
                  <a:srgbClr val="FF0000"/>
                </a:solidFill>
                <a:latin typeface="Times New Roman" panose="02020603050405020304" pitchFamily="18" charset="0"/>
                <a:cs typeface="Times New Roman" panose="02020603050405020304" pitchFamily="18" charset="0"/>
              </a:rPr>
              <a:t> tin</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963400" y="2733481"/>
            <a:ext cx="50292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tiêu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sản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phẩm</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33600" y="3314700"/>
            <a:ext cx="46482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giới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thiệu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hoạt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động</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915400" y="3361544"/>
            <a:ext cx="51816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tổ</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chức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doanh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nghiệp</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753600" y="4475188"/>
            <a:ext cx="50292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phương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tiện</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438400" y="7559814"/>
            <a:ext cx="46482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tăng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sức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hấp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dẫn</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267200" y="5835643"/>
            <a:ext cx="4648200" cy="707886"/>
          </a:xfrm>
          <a:prstGeom prst="rect">
            <a:avLst/>
          </a:prstGeom>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đường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phố</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C625530A-B8E6-1EF1-7452-DA79A4E9FCB1}"/>
              </a:ext>
            </a:extLst>
          </p:cNvPr>
          <p:cNvSpPr/>
          <p:nvPr/>
        </p:nvSpPr>
        <p:spPr>
          <a:xfrm>
            <a:off x="14782800" y="7570828"/>
            <a:ext cx="5665818" cy="4114800"/>
          </a:xfrm>
          <a:custGeom>
            <a:avLst/>
            <a:gdLst/>
            <a:ahLst/>
            <a:cxnLst/>
            <a:rect l="l" t="t" r="r" b="b"/>
            <a:pathLst>
              <a:path w="5665818" h="4114800">
                <a:moveTo>
                  <a:pt x="0" y="0"/>
                </a:moveTo>
                <a:lnTo>
                  <a:pt x="5665818" y="0"/>
                </a:lnTo>
                <a:lnTo>
                  <a:pt x="5665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041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130891"/>
            <a:ext cx="9982200" cy="6863417"/>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Quảng cáo có mục tiêu, nội dung giống nhau nhưng cách trình bày có thể khác nhau.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Với quảng cáo bằng lời, ngôn ngữ phải cô đọng, gây được ấn tượng.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Quảng cáo có thể kết hợp giữa ngôn ngữ và hình ảnh phải hài hoà, hấp dẫn.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10744200" y="3086100"/>
            <a:ext cx="7218680" cy="4953000"/>
          </a:xfrm>
          <a:custGeom>
            <a:avLst/>
            <a:gdLst/>
            <a:ahLst/>
            <a:cxnLst/>
            <a:rect l="l" t="t" r="r" b="b"/>
            <a:pathLst>
              <a:path w="5996066" h="4114800">
                <a:moveTo>
                  <a:pt x="0" y="0"/>
                </a:moveTo>
                <a:lnTo>
                  <a:pt x="5996065" y="0"/>
                </a:lnTo>
                <a:lnTo>
                  <a:pt x="59960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1173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barn(inVertical)">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barn(inVertical)">
                                      <p:cBhvr>
                                        <p:cTn id="3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43800" y="27813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3" name="Freeform 3"/>
          <p:cNvSpPr/>
          <p:nvPr/>
        </p:nvSpPr>
        <p:spPr>
          <a:xfrm>
            <a:off x="1143000" y="1569270"/>
            <a:ext cx="7857165" cy="8717730"/>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2019300"/>
            <a:ext cx="16621760" cy="1446550"/>
          </a:xfrm>
          <a:prstGeom prst="rect">
            <a:avLst/>
          </a:prstGeom>
          <a:solidFill>
            <a:schemeClr val="bg2"/>
          </a:solid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Xây dựng văn bản quảng cáo cho một món ăn đặc sản, một di tích lịch sử hoặc danh lam thắng cảnh của địa phương e</a:t>
            </a:r>
            <a:r>
              <a:rPr lang="en-US" sz="4400" dirty="0">
                <a:latin typeface="Times New Roman" panose="02020603050405020304" pitchFamily="18" charset="0"/>
                <a:cs typeface="Times New Roman" panose="02020603050405020304" pitchFamily="18" charset="0"/>
              </a:rPr>
              <a:t>m</a:t>
            </a:r>
            <a:endParaRPr lang="vi-VN" sz="4400" dirty="0">
              <a:latin typeface="Times New Roman" panose="02020603050405020304" pitchFamily="18" charset="0"/>
              <a:cs typeface="Times New Roman" panose="02020603050405020304" pitchFamily="18" charset="0"/>
            </a:endParaRPr>
          </a:p>
        </p:txBody>
      </p:sp>
      <p:sp>
        <p:nvSpPr>
          <p:cNvPr id="2" name="Freeform 2"/>
          <p:cNvSpPr/>
          <p:nvPr/>
        </p:nvSpPr>
        <p:spPr>
          <a:xfrm>
            <a:off x="457200" y="5295900"/>
            <a:ext cx="4261575" cy="4272255"/>
          </a:xfrm>
          <a:custGeom>
            <a:avLst/>
            <a:gdLst/>
            <a:ahLst/>
            <a:cxnLst/>
            <a:rect l="l" t="t" r="r" b="b"/>
            <a:pathLst>
              <a:path w="4261575" h="4272255">
                <a:moveTo>
                  <a:pt x="0" y="0"/>
                </a:moveTo>
                <a:lnTo>
                  <a:pt x="4261575" y="0"/>
                </a:lnTo>
                <a:lnTo>
                  <a:pt x="4261575" y="4272255"/>
                </a:lnTo>
                <a:lnTo>
                  <a:pt x="0" y="4272255"/>
                </a:lnTo>
                <a:lnTo>
                  <a:pt x="0" y="0"/>
                </a:lnTo>
                <a:close/>
              </a:path>
            </a:pathLst>
          </a:custGeom>
          <a:blipFill>
            <a:blip r:embed="rId3"/>
            <a:stretch>
              <a:fillRect/>
            </a:stretch>
          </a:blipFill>
        </p:spPr>
        <p:txBody>
          <a:bodyPr/>
          <a:lstStyle/>
          <a:p>
            <a:endParaRPr lang="en-US"/>
          </a:p>
        </p:txBody>
      </p:sp>
      <p:sp>
        <p:nvSpPr>
          <p:cNvPr id="3" name="Freeform 3"/>
          <p:cNvSpPr/>
          <p:nvPr/>
        </p:nvSpPr>
        <p:spPr>
          <a:xfrm>
            <a:off x="6629400" y="5374627"/>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4"/>
            <a:stretch>
              <a:fillRect/>
            </a:stretch>
          </a:blipFill>
        </p:spPr>
        <p:txBody>
          <a:bodyPr/>
          <a:lstStyle/>
          <a:p>
            <a:endParaRPr lang="en-US"/>
          </a:p>
        </p:txBody>
      </p:sp>
      <p:sp>
        <p:nvSpPr>
          <p:cNvPr id="4" name="Freeform 4"/>
          <p:cNvSpPr/>
          <p:nvPr/>
        </p:nvSpPr>
        <p:spPr>
          <a:xfrm>
            <a:off x="11963400" y="4843755"/>
            <a:ext cx="5363741" cy="4724400"/>
          </a:xfrm>
          <a:custGeom>
            <a:avLst/>
            <a:gdLst/>
            <a:ahLst/>
            <a:cxnLst/>
            <a:rect l="l" t="t" r="r" b="b"/>
            <a:pathLst>
              <a:path w="6437757" h="6172200">
                <a:moveTo>
                  <a:pt x="0" y="0"/>
                </a:moveTo>
                <a:lnTo>
                  <a:pt x="6437758" y="0"/>
                </a:lnTo>
                <a:lnTo>
                  <a:pt x="6437758" y="6172200"/>
                </a:lnTo>
                <a:lnTo>
                  <a:pt x="0" y="61722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943100"/>
            <a:ext cx="17678400"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Chuẩn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bị</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41D68A3E-32E9-BCD3-A51D-2C2927073D9E}"/>
              </a:ext>
            </a:extLst>
          </p:cNvPr>
          <p:cNvSpPr/>
          <p:nvPr/>
        </p:nvSpPr>
        <p:spPr>
          <a:xfrm>
            <a:off x="152400" y="342900"/>
            <a:ext cx="17983200" cy="1065476"/>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6" name="Rectangle 5"/>
          <p:cNvSpPr/>
          <p:nvPr/>
        </p:nvSpPr>
        <p:spPr>
          <a:xfrm>
            <a:off x="4800600" y="521695"/>
            <a:ext cx="8534399" cy="769441"/>
          </a:xfrm>
          <a:prstGeom prst="rect">
            <a:avLst/>
          </a:prstGeom>
        </p:spPr>
        <p:txBody>
          <a:bodyPr wrap="square">
            <a:spAutoFit/>
          </a:bodyPr>
          <a:lstStyle/>
          <a:p>
            <a:pPr algn="ctr"/>
            <a:r>
              <a:rPr lang="vi-VN" sz="4400" b="1" dirty="0">
                <a:solidFill>
                  <a:srgbClr val="000000"/>
                </a:solidFill>
                <a:latin typeface="+mj-lt"/>
              </a:rPr>
              <a:t>1. Thực hành viết theo các bước</a:t>
            </a:r>
            <a:endParaRPr lang="vi-VN" sz="4400" dirty="0">
              <a:solidFill>
                <a:srgbClr val="000000"/>
              </a:solidFill>
              <a:latin typeface="+mj-lt"/>
            </a:endParaRPr>
          </a:p>
        </p:txBody>
      </p:sp>
      <p:sp>
        <p:nvSpPr>
          <p:cNvPr id="3" name="Rectangle 2"/>
          <p:cNvSpPr/>
          <p:nvPr/>
        </p:nvSpPr>
        <p:spPr>
          <a:xfrm>
            <a:off x="1295400" y="3390900"/>
            <a:ext cx="5257800" cy="2123658"/>
          </a:xfrm>
          <a:prstGeom prst="rect">
            <a:avLst/>
          </a:prstGeom>
        </p:spPr>
        <p:txBody>
          <a:bodyPr wrap="square">
            <a:spAutoFit/>
          </a:bodyPr>
          <a:lstStyle/>
          <a:p>
            <a:pPr algn="just"/>
            <a:r>
              <a:rPr lang="vi-VN" sz="4400" dirty="0">
                <a:solidFill>
                  <a:srgbClr val="000000"/>
                </a:solidFill>
                <a:latin typeface="+mj-lt"/>
              </a:rPr>
              <a:t>- Tìm hiểu nội dung thông tin về đối tượng cần quảng cáo.</a:t>
            </a:r>
          </a:p>
        </p:txBody>
      </p:sp>
      <p:sp>
        <p:nvSpPr>
          <p:cNvPr id="2" name="Freeform 3">
            <a:extLst>
              <a:ext uri="{FF2B5EF4-FFF2-40B4-BE49-F238E27FC236}">
                <a16:creationId xmlns:a16="http://schemas.microsoft.com/office/drawing/2014/main" id="{B14B7EF1-BF1F-0AC6-72DD-EA5C9D6476D9}"/>
              </a:ext>
            </a:extLst>
          </p:cNvPr>
          <p:cNvSpPr/>
          <p:nvPr/>
        </p:nvSpPr>
        <p:spPr>
          <a:xfrm>
            <a:off x="7008683" y="3848100"/>
            <a:ext cx="4118232" cy="4114800"/>
          </a:xfrm>
          <a:custGeom>
            <a:avLst/>
            <a:gdLst/>
            <a:ahLst/>
            <a:cxnLst/>
            <a:rect l="l" t="t" r="r" b="b"/>
            <a:pathLst>
              <a:path w="4118232" h="4114800">
                <a:moveTo>
                  <a:pt x="0" y="0"/>
                </a:moveTo>
                <a:lnTo>
                  <a:pt x="4118232" y="0"/>
                </a:lnTo>
                <a:lnTo>
                  <a:pt x="41182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BB623446-7AF5-52AF-977F-4F4328E8E313}"/>
              </a:ext>
            </a:extLst>
          </p:cNvPr>
          <p:cNvSpPr/>
          <p:nvPr/>
        </p:nvSpPr>
        <p:spPr>
          <a:xfrm>
            <a:off x="12115800" y="3390900"/>
            <a:ext cx="5257800" cy="1446550"/>
          </a:xfrm>
          <a:prstGeom prst="rect">
            <a:avLst/>
          </a:prstGeom>
        </p:spPr>
        <p:txBody>
          <a:bodyPr wrap="square">
            <a:spAutoFit/>
          </a:bodyPr>
          <a:lstStyle/>
          <a:p>
            <a:pPr algn="just"/>
            <a:r>
              <a:rPr lang="vi-VN" sz="4400" dirty="0">
                <a:solidFill>
                  <a:srgbClr val="000000"/>
                </a:solidFill>
                <a:latin typeface="+mj-lt"/>
              </a:rPr>
              <a:t>- Lựa chọn, xác định hình thức quảng cáo.</a:t>
            </a:r>
          </a:p>
        </p:txBody>
      </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7285</TotalTime>
  <Words>3356</Words>
  <Application>Microsoft Office PowerPoint</Application>
  <PresentationFormat>Custom</PresentationFormat>
  <Paragraphs>185</Paragraphs>
  <Slides>25</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#9Slide05 Fourth Medium</vt:lpstr>
      <vt:lpstr>Calibri Light</vt:lpstr>
      <vt:lpstr>Times New Roman</vt:lpstr>
      <vt:lpstr>Arial</vt:lpstr>
      <vt:lpstr>#9Slide07 SVNBango</vt:lpstr>
      <vt:lpstr>Calibri</vt:lpstr>
      <vt:lpstr>#9Slide05 FS Blonde Script</vt:lpstr>
      <vt:lpstr>#9Slide07 SVNGuerrilla</vt:lpstr>
      <vt:lpstr>#9Slide05 IcielSanelma</vt:lpstr>
      <vt:lpstr>#9Slide05 Legendaria</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dc:creator>HP</dc:creator>
  <cp:lastModifiedBy>Kiem Ba</cp:lastModifiedBy>
  <cp:revision>285</cp:revision>
  <dcterms:created xsi:type="dcterms:W3CDTF">2006-08-16T00:00:00Z</dcterms:created>
  <dcterms:modified xsi:type="dcterms:W3CDTF">2025-05-19T01:35:12Z</dcterms:modified>
  <dc:identifier>DAFfUEe6qHg</dc:identifier>
</cp:coreProperties>
</file>