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0" r:id="rId2"/>
    <p:sldMasterId id="2147483798" r:id="rId3"/>
    <p:sldMasterId id="2147483810" r:id="rId4"/>
    <p:sldMasterId id="2147483818" r:id="rId5"/>
    <p:sldMasterId id="2147483842" r:id="rId6"/>
  </p:sldMasterIdLst>
  <p:notesMasterIdLst>
    <p:notesMasterId r:id="rId29"/>
  </p:notesMasterIdLst>
  <p:sldIdLst>
    <p:sldId id="547" r:id="rId7"/>
    <p:sldId id="502" r:id="rId8"/>
    <p:sldId id="503" r:id="rId9"/>
    <p:sldId id="427" r:id="rId10"/>
    <p:sldId id="529" r:id="rId11"/>
    <p:sldId id="504" r:id="rId12"/>
    <p:sldId id="399" r:id="rId13"/>
    <p:sldId id="469" r:id="rId14"/>
    <p:sldId id="545" r:id="rId15"/>
    <p:sldId id="530" r:id="rId16"/>
    <p:sldId id="515" r:id="rId17"/>
    <p:sldId id="517" r:id="rId18"/>
    <p:sldId id="521" r:id="rId19"/>
    <p:sldId id="546" r:id="rId20"/>
    <p:sldId id="523" r:id="rId21"/>
    <p:sldId id="519" r:id="rId22"/>
    <p:sldId id="470" r:id="rId23"/>
    <p:sldId id="520" r:id="rId24"/>
    <p:sldId id="505" r:id="rId25"/>
    <p:sldId id="408" r:id="rId26"/>
    <p:sldId id="542" r:id="rId27"/>
    <p:sldId id="524" r:id="rId28"/>
  </p:sldIdLst>
  <p:sldSz cx="18288000" cy="10287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#9Slide04 Maitree Medium" panose="020B0604020202020204" charset="-34"/>
      <p:regular r:id="rId32"/>
    </p:embeddedFont>
    <p:embeddedFont>
      <p:font typeface="#9Slide04 Maitree SemiBold" panose="020B0604020202020204" charset="-34"/>
      <p:bold r:id="rId33"/>
    </p:embeddedFont>
    <p:embeddedFont>
      <p:font typeface="#9Slide04 Pridi Medium" panose="020B0604020202020204" charset="-34"/>
      <p:regular r:id="rId34"/>
    </p:embeddedFont>
    <p:embeddedFont>
      <p:font typeface="#9Slide05 Cimochi" panose="020B0604020202020204" charset="-34"/>
      <p:regular r:id="rId35"/>
    </p:embeddedFont>
    <p:embeddedFont>
      <p:font typeface="#9Slide05 Claudia" panose="020B0604020202020204" charset="0"/>
      <p:regular r:id="rId36"/>
    </p:embeddedFont>
    <p:embeddedFont>
      <p:font typeface="#9Slide05 Dancing Script" panose="020B0604020202020204" charset="0"/>
      <p:bold r:id="rId37"/>
    </p:embeddedFont>
    <p:embeddedFont>
      <p:font typeface="#9Slide05 SVNHaptic Script" panose="020B0604020202020204" charset="0"/>
      <p:regular r:id="rId38"/>
    </p:embeddedFont>
    <p:embeddedFont>
      <p:font typeface="#9Slide07 SVNGuerrilla" panose="0000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DF8C"/>
    <a:srgbClr val="D3E5DE"/>
    <a:srgbClr val="F1E9FB"/>
    <a:srgbClr val="FBE9DC"/>
    <a:srgbClr val="A8CBBD"/>
    <a:srgbClr val="FCDCDC"/>
    <a:srgbClr val="FFFFFF"/>
    <a:srgbClr val="F8A4A4"/>
    <a:srgbClr val="B0A8CB"/>
    <a:srgbClr val="CFA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0019" autoAdjust="0"/>
  </p:normalViewPr>
  <p:slideViewPr>
    <p:cSldViewPr>
      <p:cViewPr varScale="1">
        <p:scale>
          <a:sx n="38" d="100"/>
          <a:sy n="38" d="100"/>
        </p:scale>
        <p:origin x="10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0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2001C-F5E1-4E45-BB06-4995BDB00B6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235F-CBD4-4275-A14B-69DBBBB6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5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/>
              <a:t>đúng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9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hay,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86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54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37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 ra luận đề và các luận điểm chính trong văn bản. Theo em, các luận điểm trong văn bản có làm sáng tỏ được luận đề không? Vì sao?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,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, tri </a:t>
            </a:r>
            <a:r>
              <a:rPr lang="en-US" baseline="0" dirty="0" err="1"/>
              <a:t>kỉ</a:t>
            </a:r>
            <a:r>
              <a:rPr lang="en-US" baseline="0" dirty="0"/>
              <a:t>, </a:t>
            </a:r>
            <a:r>
              <a:rPr lang="en-US" baseline="0" dirty="0" err="1"/>
              <a:t>nặng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–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,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54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7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vấn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1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GV, HS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3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50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65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87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,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bối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đời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6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5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5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8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8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0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7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7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14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7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7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9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57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85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1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98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278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30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85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19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3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4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1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68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6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55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56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6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2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18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0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9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1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26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4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2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0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26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54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7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2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3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96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87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9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44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30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7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44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79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3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1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28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3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2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77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1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9FA2C-B09B-437F-A47A-9835E0143E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0679-3187-449D-BDC3-12E48E8303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7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410244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410244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410244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9AD2F-D3F5-D006-C741-27A76401B83F}"/>
              </a:ext>
            </a:extLst>
          </p:cNvPr>
          <p:cNvSpPr/>
          <p:nvPr/>
        </p:nvSpPr>
        <p:spPr>
          <a:xfrm>
            <a:off x="685800" y="1790700"/>
            <a:ext cx="16916400" cy="9982200"/>
          </a:xfrm>
          <a:prstGeom prst="rect">
            <a:avLst/>
          </a:prstGeom>
          <a:solidFill>
            <a:srgbClr val="FBE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4B8D0-2E2B-68FC-8F0C-0D5250761568}"/>
              </a:ext>
            </a:extLst>
          </p:cNvPr>
          <p:cNvSpPr/>
          <p:nvPr/>
        </p:nvSpPr>
        <p:spPr>
          <a:xfrm>
            <a:off x="1525291" y="2138772"/>
            <a:ext cx="1045902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Nguyễn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Khuyến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(1835 – 1909)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5E679-5B49-E6C2-6E44-75D0878A64C3}"/>
              </a:ext>
            </a:extLst>
          </p:cNvPr>
          <p:cNvSpPr/>
          <p:nvPr/>
        </p:nvSpPr>
        <p:spPr>
          <a:xfrm>
            <a:off x="1526583" y="3188801"/>
            <a:ext cx="6856708" cy="1950532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minh,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đỗ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kỳ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” (Tam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5292" y="5532895"/>
            <a:ext cx="685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DED51-B036-D996-578D-390ACF087129}"/>
              </a:ext>
            </a:extLst>
          </p:cNvPr>
          <p:cNvSpPr/>
          <p:nvPr/>
        </p:nvSpPr>
        <p:spPr>
          <a:xfrm>
            <a:off x="1491711" y="7971295"/>
            <a:ext cx="6891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981" y="386752"/>
            <a:ext cx="15060038" cy="10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dirty="0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Ai </a:t>
            </a:r>
            <a:r>
              <a:rPr lang="en-US" altLang="en-US" sz="8000" dirty="0" err="1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nhanh</a:t>
            </a:r>
            <a:r>
              <a:rPr lang="en-US" altLang="en-US" sz="8000" dirty="0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? Ai </a:t>
            </a:r>
            <a:r>
              <a:rPr lang="en-US" altLang="en-US" sz="8000" dirty="0" err="1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đúng</a:t>
            </a:r>
            <a:r>
              <a:rPr lang="en-US" altLang="en-US" sz="8000" dirty="0">
                <a:solidFill>
                  <a:srgbClr val="FF0000"/>
                </a:solidFill>
                <a:latin typeface="#9Slide04 Pridi Medium" panose="00000600000000000000" pitchFamily="2" charset="-34"/>
                <a:cs typeface="#9Slide04 Pridi Medium" panose="00000600000000000000" pitchFamily="2" charset="-34"/>
              </a:rPr>
              <a:t>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Pridi Medium" panose="00000600000000000000" pitchFamily="2" charset="-34"/>
              <a:cs typeface="#9Slide04 Pridi Medium" panose="00000600000000000000" pitchFamily="2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54B8D0-2E2B-68FC-8F0C-0D5250761568}"/>
              </a:ext>
            </a:extLst>
          </p:cNvPr>
          <p:cNvSpPr/>
          <p:nvPr/>
        </p:nvSpPr>
        <p:spPr>
          <a:xfrm>
            <a:off x="9983491" y="2093777"/>
            <a:ext cx="7246295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Nguyễn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Khuyến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(1839 – 1919)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5E679-5B49-E6C2-6E44-75D0878A64C3}"/>
              </a:ext>
            </a:extLst>
          </p:cNvPr>
          <p:cNvSpPr/>
          <p:nvPr/>
        </p:nvSpPr>
        <p:spPr>
          <a:xfrm>
            <a:off x="9983491" y="3188801"/>
            <a:ext cx="6856708" cy="1950532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minh,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đỗ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kỳ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” (Tam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Yên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Đổ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5534832"/>
            <a:ext cx="685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DDED51-B036-D996-578D-390ACF087129}"/>
              </a:ext>
            </a:extLst>
          </p:cNvPr>
          <p:cNvSpPr/>
          <p:nvPr/>
        </p:nvSpPr>
        <p:spPr>
          <a:xfrm>
            <a:off x="9982200" y="7962900"/>
            <a:ext cx="68915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3697" y="1941646"/>
            <a:ext cx="7717276" cy="1230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23710" y="2881424"/>
            <a:ext cx="7717276" cy="2669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78863" y="5423579"/>
            <a:ext cx="7717276" cy="2297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73697" y="7797084"/>
            <a:ext cx="7717276" cy="2297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6600" y="723900"/>
            <a:ext cx="967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2247900"/>
            <a:ext cx="1630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pt-BR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ra cái hay, cái đẹp về nội dung và nghệ thuật của bài thơ “Khóc Dương Khuê” ( Bài thơ là một tuyệt tác viết về tình bạn vĩnh cửu trong nền văn học nước nhà).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09D5400-76EB-4154-A4A7-71911461D69A}"/>
              </a:ext>
            </a:extLst>
          </p:cNvPr>
          <p:cNvSpPr/>
          <p:nvPr/>
        </p:nvSpPr>
        <p:spPr>
          <a:xfrm>
            <a:off x="4038600" y="4371558"/>
            <a:ext cx="10517094" cy="71338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590691"/>
              </p:ext>
            </p:extLst>
          </p:nvPr>
        </p:nvGraphicFramePr>
        <p:xfrm>
          <a:off x="533400" y="1790700"/>
          <a:ext cx="17449800" cy="80409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21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2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76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1: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Khuê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“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9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3: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vấn đề 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Khuê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76600" y="723900"/>
            <a:ext cx="967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DB7AA0CA-E590-DB09-92C3-33B6ACC8FB73}"/>
              </a:ext>
            </a:extLst>
          </p:cNvPr>
          <p:cNvSpPr/>
          <p:nvPr/>
        </p:nvSpPr>
        <p:spPr>
          <a:xfrm rot="16975713">
            <a:off x="15961585" y="-1606023"/>
            <a:ext cx="3586029" cy="3634032"/>
          </a:xfrm>
          <a:custGeom>
            <a:avLst/>
            <a:gdLst/>
            <a:ahLst/>
            <a:cxnLst/>
            <a:rect l="l" t="t" r="r" b="b"/>
            <a:pathLst>
              <a:path w="3586029" h="4114800">
                <a:moveTo>
                  <a:pt x="0" y="0"/>
                </a:moveTo>
                <a:lnTo>
                  <a:pt x="3586029" y="0"/>
                </a:lnTo>
                <a:lnTo>
                  <a:pt x="3586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1729677"/>
            <a:ext cx="1458461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imochi" panose="02000504060000020004" pitchFamily="2" charset="-34"/>
                <a:cs typeface="#9Slide05 Cimochi" panose="02000504060000020004" pitchFamily="2" charset="-34"/>
              </a:rPr>
              <a:t>2.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Hệ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thống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luận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đề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luận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điểm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lí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lẽ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bằng</a:t>
            </a:r>
            <a:r>
              <a:rPr lang="en-US" sz="11500" b="1" dirty="0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chứng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D3E4D257-6EEF-8312-14D5-D342232445AA}"/>
              </a:ext>
            </a:extLst>
          </p:cNvPr>
          <p:cNvGrpSpPr>
            <a:grpSpLocks noChangeAspect="1"/>
          </p:cNvGrpSpPr>
          <p:nvPr/>
        </p:nvGrpSpPr>
        <p:grpSpPr>
          <a:xfrm>
            <a:off x="-1600200" y="3856476"/>
            <a:ext cx="7966258" cy="6549359"/>
            <a:chOff x="0" y="0"/>
            <a:chExt cx="4991100" cy="4103370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4480702-465C-ABC3-654E-A8D99ECCDB9F}"/>
                </a:ext>
              </a:extLst>
            </p:cNvPr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326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18A8A46-0A92-0083-36AE-3EABF9BE89F8}"/>
                </a:ext>
              </a:extLst>
            </p:cNvPr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74826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2465"/>
              </p:ext>
            </p:extLst>
          </p:nvPr>
        </p:nvGraphicFramePr>
        <p:xfrm>
          <a:off x="228600" y="190500"/>
          <a:ext cx="17754600" cy="969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34200">
                  <a:extLst>
                    <a:ext uri="{9D8B030D-6E8A-4147-A177-3AD203B41FA5}">
                      <a16:colId xmlns:a16="http://schemas.microsoft.com/office/drawing/2014/main" val="643190802"/>
                    </a:ext>
                  </a:extLst>
                </a:gridCol>
                <a:gridCol w="10820400">
                  <a:extLst>
                    <a:ext uri="{9D8B030D-6E8A-4147-A177-3AD203B41FA5}">
                      <a16:colId xmlns:a16="http://schemas.microsoft.com/office/drawing/2014/main" val="21578168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Khuê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40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3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68605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just"/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Tin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ngột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4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nhuốm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tang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98482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0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0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469213"/>
                  </a:ext>
                </a:extLst>
              </a:tr>
              <a:tr h="16865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mừng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749291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41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C572B-3ED1-4359-E8F8-782289AE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8500" l="2000" r="98625">
                        <a14:foregroundMark x1="7325" y1="77743" x2="74875" y2="91167"/>
                        <a14:foregroundMark x1="3820" y1="77046" x2="7066" y2="77691"/>
                        <a14:foregroundMark x1="2750" y1="76833" x2="3527" y2="76987"/>
                        <a14:foregroundMark x1="74875" y1="91167" x2="81625" y2="90500"/>
                        <a14:foregroundMark x1="81625" y1="90500" x2="82125" y2="89833"/>
                        <a14:foregroundMark x1="93125" y1="85500" x2="79250" y2="93167"/>
                        <a14:foregroundMark x1="79250" y1="93167" x2="9125" y2="94500"/>
                        <a14:foregroundMark x1="9125" y1="94500" x2="7375" y2="91500"/>
                        <a14:foregroundMark x1="4500" y1="88333" x2="5726" y2="74643"/>
                        <a14:foregroundMark x1="4569" y1="73652" x2="4500" y2="76167"/>
                        <a14:foregroundMark x1="14086" y1="65448" x2="14500" y2="69500"/>
                        <a14:foregroundMark x1="14500" y1="69500" x2="13750" y2="74333"/>
                        <a14:foregroundMark x1="2000" y1="77500" x2="1750" y2="95667"/>
                        <a14:foregroundMark x1="1750" y1="95667" x2="6500" y2="98167"/>
                        <a14:foregroundMark x1="6500" y1="98167" x2="43750" y2="94333"/>
                        <a14:foregroundMark x1="43750" y1="94333" x2="45250" y2="94667"/>
                        <a14:foregroundMark x1="19500" y1="98500" x2="38250" y2="96667"/>
                        <a14:foregroundMark x1="38250" y1="96667" x2="60500" y2="96667"/>
                        <a14:foregroundMark x1="60500" y1="96667" x2="84500" y2="94167"/>
                        <a14:foregroundMark x1="84500" y1="94167" x2="87500" y2="94167"/>
                        <a14:foregroundMark x1="68000" y1="82333" x2="92250" y2="80333"/>
                        <a14:foregroundMark x1="92250" y1="80333" x2="96500" y2="86167"/>
                        <a14:foregroundMark x1="96500" y1="86167" x2="98625" y2="97667"/>
                        <a14:foregroundMark x1="98625" y1="97667" x2="97375" y2="98500"/>
                        <a14:foregroundMark x1="64875" y1="77500" x2="66875" y2="67833"/>
                        <a14:foregroundMark x1="46250" y1="60333" x2="46875" y2="61833"/>
                        <a14:foregroundMark x1="48625" y1="64500" x2="48625" y2="57667"/>
                        <a14:foregroundMark x1="50750" y1="69833" x2="60500" y2="82667"/>
                        <a14:foregroundMark x1="60500" y1="82667" x2="60625" y2="82667"/>
                        <a14:foregroundMark x1="47750" y1="58333" x2="47000" y2="63500"/>
                        <a14:foregroundMark x1="47000" y1="63500" x2="46625" y2="60167"/>
                        <a14:backgroundMark x1="82875" y1="49000" x2="50625" y2="37500"/>
                        <a14:backgroundMark x1="50625" y1="37500" x2="48000" y2="33167"/>
                        <a14:backgroundMark x1="2250" y1="18000" x2="2375" y2="4667"/>
                        <a14:backgroundMark x1="79125" y1="70000" x2="95125" y2="68333"/>
                        <a14:backgroundMark x1="6250" y1="66500" x2="13500" y2="17500"/>
                        <a14:backgroundMark x1="7125" y1="11167" x2="3750" y2="67000"/>
                        <a14:backgroundMark x1="3750" y1="67000" x2="2625" y2="69667"/>
                        <a14:backgroundMark x1="5875" y1="71333" x2="9500" y2="59500"/>
                        <a14:backgroundMark x1="4625" y1="73833" x2="5875" y2="62667"/>
                        <a14:backgroundMark x1="11750" y1="63667" x2="14750" y2="64167"/>
                        <a14:backgroundMark x1="6250" y1="74000" x2="4125" y2="69167"/>
                        <a14:backgroundMark x1="4125" y1="69167" x2="8625" y2="68500"/>
                        <a14:backgroundMark x1="8625" y1="68500" x2="6000" y2="68833"/>
                        <a14:backgroundMark x1="4250" y1="68333" x2="6375" y2="67500"/>
                        <a14:backgroundMark x1="9125" y1="61500" x2="15500" y2="22167"/>
                        <a14:backgroundMark x1="15500" y1="22167" x2="20500" y2="18500"/>
                        <a14:backgroundMark x1="20500" y1="18500" x2="21125" y2="18500"/>
                        <a14:backgroundMark x1="21375" y1="21500" x2="10750" y2="61333"/>
                        <a14:backgroundMark x1="18500" y1="12167" x2="10625" y2="21500"/>
                        <a14:backgroundMark x1="10625" y1="21500" x2="10125" y2="22500"/>
                        <a14:backgroundMark x1="1500" y1="9167" x2="9625" y2="8833"/>
                        <a14:backgroundMark x1="9625" y1="8833" x2="20750" y2="12500"/>
                        <a14:backgroundMark x1="20750" y1="12500" x2="25625" y2="17500"/>
                        <a14:backgroundMark x1="25625" y1="17500" x2="26500" y2="18833"/>
                        <a14:backgroundMark x1="22375" y1="19833" x2="15125" y2="25167"/>
                        <a14:backgroundMark x1="15125" y1="25167" x2="9625" y2="25833"/>
                        <a14:backgroundMark x1="9625" y1="25833" x2="15625" y2="36333"/>
                        <a14:backgroundMark x1="15625" y1="36333" x2="11875" y2="30667"/>
                        <a14:backgroundMark x1="2125" y1="19333" x2="250" y2="36333"/>
                        <a14:backgroundMark x1="1750" y1="19833" x2="2250" y2="10667"/>
                        <a14:backgroundMark x1="2250" y1="10667" x2="5875" y2="4167"/>
                        <a14:backgroundMark x1="5875" y1="4167" x2="6625" y2="3667"/>
                        <a14:backgroundMark x1="1625" y1="4667" x2="2625" y2="2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82723"/>
            <a:ext cx="18288000" cy="119697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38800" y="647700"/>
            <a:ext cx="6516528" cy="1746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tabLst>
                <a:tab pos="90170" algn="l"/>
                <a:tab pos="180340" algn="l"/>
              </a:tabLst>
              <a:defRPr/>
            </a:pP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Trình</a:t>
            </a:r>
            <a:r>
              <a:rPr lang="en-US" sz="8000" b="1" dirty="0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bày</a:t>
            </a:r>
            <a:r>
              <a:rPr lang="en-US" sz="8000" b="1" dirty="0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 1 </a:t>
            </a: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phút</a:t>
            </a:r>
            <a:endParaRPr lang="en-US" sz="8000" b="1" dirty="0">
              <a:solidFill>
                <a:srgbClr val="FF000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933700"/>
            <a:ext cx="1668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phân tích bài thơ theo cách nào? Cách phân tích ấy có tác dụng gì trong việc làm rõ nội dung chính của bài thơ?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4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585162"/>
            <a:ext cx="1630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pt-BR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pt-BR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phân tích của tác giả: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0600" y="2309021"/>
            <a:ext cx="2590800" cy="4038600"/>
          </a:xfrm>
          <a:prstGeom prst="roundRect">
            <a:avLst/>
          </a:prstGeom>
          <a:solidFill>
            <a:srgbClr val="F1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2309021"/>
            <a:ext cx="3657600" cy="4038600"/>
          </a:xfrm>
          <a:prstGeom prst="roundRect">
            <a:avLst/>
          </a:prstGeom>
          <a:solidFill>
            <a:srgbClr val="D3E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20200" y="2309021"/>
            <a:ext cx="3962400" cy="4038600"/>
          </a:xfrm>
          <a:prstGeom prst="roundRect">
            <a:avLst/>
          </a:prstGeom>
          <a:solidFill>
            <a:srgbClr val="F8D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187714" y="2247900"/>
            <a:ext cx="2590800" cy="4038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9973" y="6972300"/>
            <a:ext cx="1630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pt-BR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Giúp người viết làm sáng tỏ tình cảm của tác giả bài thơ thông qua các kỉ niệm, hồi ức và nỗi đau khi bạn mất</a:t>
            </a:r>
          </a:p>
          <a:p>
            <a:pPr lvl="0" algn="just" defTabSz="1371600"/>
            <a:r>
              <a:rPr lang="pt-BR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Người đọc dễ theo dõi nội dung bài thơ.</a:t>
            </a:r>
            <a:endParaRPr lang="pt-BR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>
            <a:off x="3581400" y="4328321"/>
            <a:ext cx="990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29600" y="4360609"/>
            <a:ext cx="990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197114" y="4287361"/>
            <a:ext cx="9906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9">
            <a:extLst>
              <a:ext uri="{FF2B5EF4-FFF2-40B4-BE49-F238E27FC236}">
                <a16:creationId xmlns:a16="http://schemas.microsoft.com/office/drawing/2014/main" id="{C6F28D62-0367-A970-DB6B-D61F202C3440}"/>
              </a:ext>
            </a:extLst>
          </p:cNvPr>
          <p:cNvSpPr/>
          <p:nvPr/>
        </p:nvSpPr>
        <p:spPr>
          <a:xfrm>
            <a:off x="16154400" y="6743700"/>
            <a:ext cx="3586029" cy="4114800"/>
          </a:xfrm>
          <a:custGeom>
            <a:avLst/>
            <a:gdLst/>
            <a:ahLst/>
            <a:cxnLst/>
            <a:rect l="l" t="t" r="r" b="b"/>
            <a:pathLst>
              <a:path w="3586029" h="4114800">
                <a:moveTo>
                  <a:pt x="0" y="0"/>
                </a:moveTo>
                <a:lnTo>
                  <a:pt x="3586029" y="0"/>
                </a:lnTo>
                <a:lnTo>
                  <a:pt x="3586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171700"/>
            <a:ext cx="10287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Claudia" pitchFamily="2" charset="0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Cách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trình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bày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vấn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đề</a:t>
            </a:r>
            <a:endParaRPr lang="en-US" sz="8000" b="1" dirty="0">
              <a:solidFill>
                <a:srgbClr val="FF0000"/>
              </a:solidFill>
              <a:latin typeface="#9Slide05 Claudia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văn</a:t>
            </a:r>
            <a:r>
              <a:rPr lang="en-US" sz="8000" b="1" dirty="0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Claudia" pitchFamily="2" charset="0"/>
                <a:cs typeface="Times New Roman" panose="02020603050405020304" pitchFamily="18" charset="0"/>
              </a:rPr>
              <a:t>bản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Claudia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A77F365-6BDD-29AB-CB27-091980FD17ED}"/>
              </a:ext>
            </a:extLst>
          </p:cNvPr>
          <p:cNvGrpSpPr>
            <a:grpSpLocks noChangeAspect="1"/>
          </p:cNvGrpSpPr>
          <p:nvPr/>
        </p:nvGrpSpPr>
        <p:grpSpPr>
          <a:xfrm>
            <a:off x="10210799" y="1714500"/>
            <a:ext cx="7543800" cy="7543800"/>
            <a:chOff x="0" y="0"/>
            <a:chExt cx="4572000" cy="4572000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589236D-4156-A9F6-2AEF-AD7B895AA221}"/>
                </a:ext>
              </a:extLst>
            </p:cNvPr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3"/>
              <a:stretch>
                <a:fillRect l="-30246" r="-5144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83396C0-DC85-6707-1DDC-6185ED8BF051}"/>
                </a:ext>
              </a:extLst>
            </p:cNvPr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4"/>
              <a:stretch>
                <a:fillRect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200344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6F1EF-AAEF-2D51-514B-B79D69B1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8500" l="2000" r="98625">
                        <a14:foregroundMark x1="7325" y1="77743" x2="74875" y2="91167"/>
                        <a14:foregroundMark x1="3820" y1="77046" x2="7066" y2="77691"/>
                        <a14:foregroundMark x1="2750" y1="76833" x2="3527" y2="76987"/>
                        <a14:foregroundMark x1="74875" y1="91167" x2="81625" y2="90500"/>
                        <a14:foregroundMark x1="81625" y1="90500" x2="82125" y2="89833"/>
                        <a14:foregroundMark x1="93125" y1="85500" x2="79250" y2="93167"/>
                        <a14:foregroundMark x1="79250" y1="93167" x2="9125" y2="94500"/>
                        <a14:foregroundMark x1="9125" y1="94500" x2="7375" y2="91500"/>
                        <a14:foregroundMark x1="4500" y1="88333" x2="5726" y2="74643"/>
                        <a14:foregroundMark x1="4569" y1="73652" x2="4500" y2="76167"/>
                        <a14:foregroundMark x1="14086" y1="65448" x2="14500" y2="69500"/>
                        <a14:foregroundMark x1="14500" y1="69500" x2="13750" y2="74333"/>
                        <a14:foregroundMark x1="2000" y1="77500" x2="1750" y2="95667"/>
                        <a14:foregroundMark x1="1750" y1="95667" x2="6500" y2="98167"/>
                        <a14:foregroundMark x1="6500" y1="98167" x2="43750" y2="94333"/>
                        <a14:foregroundMark x1="43750" y1="94333" x2="45250" y2="94667"/>
                        <a14:foregroundMark x1="19500" y1="98500" x2="38250" y2="96667"/>
                        <a14:foregroundMark x1="38250" y1="96667" x2="60500" y2="96667"/>
                        <a14:foregroundMark x1="60500" y1="96667" x2="84500" y2="94167"/>
                        <a14:foregroundMark x1="84500" y1="94167" x2="87500" y2="94167"/>
                        <a14:foregroundMark x1="68000" y1="82333" x2="92250" y2="80333"/>
                        <a14:foregroundMark x1="92250" y1="80333" x2="96500" y2="86167"/>
                        <a14:foregroundMark x1="96500" y1="86167" x2="98625" y2="97667"/>
                        <a14:foregroundMark x1="98625" y1="97667" x2="97375" y2="98500"/>
                        <a14:foregroundMark x1="64875" y1="77500" x2="66875" y2="67833"/>
                        <a14:foregroundMark x1="46250" y1="60333" x2="46875" y2="61833"/>
                        <a14:foregroundMark x1="48625" y1="64500" x2="48625" y2="57667"/>
                        <a14:foregroundMark x1="50750" y1="69833" x2="60500" y2="82667"/>
                        <a14:foregroundMark x1="60500" y1="82667" x2="60625" y2="82667"/>
                        <a14:foregroundMark x1="47750" y1="58333" x2="47000" y2="63500"/>
                        <a14:foregroundMark x1="47000" y1="63500" x2="46625" y2="60167"/>
                        <a14:backgroundMark x1="82875" y1="49000" x2="50625" y2="37500"/>
                        <a14:backgroundMark x1="50625" y1="37500" x2="48000" y2="33167"/>
                        <a14:backgroundMark x1="2250" y1="18000" x2="2375" y2="4667"/>
                        <a14:backgroundMark x1="79125" y1="70000" x2="95125" y2="68333"/>
                        <a14:backgroundMark x1="6250" y1="66500" x2="13500" y2="17500"/>
                        <a14:backgroundMark x1="7125" y1="11167" x2="3750" y2="67000"/>
                        <a14:backgroundMark x1="3750" y1="67000" x2="2625" y2="69667"/>
                        <a14:backgroundMark x1="5875" y1="71333" x2="9500" y2="59500"/>
                        <a14:backgroundMark x1="4625" y1="73833" x2="5875" y2="62667"/>
                        <a14:backgroundMark x1="11750" y1="63667" x2="14750" y2="64167"/>
                        <a14:backgroundMark x1="6250" y1="74000" x2="4125" y2="69167"/>
                        <a14:backgroundMark x1="4125" y1="69167" x2="8625" y2="68500"/>
                        <a14:backgroundMark x1="8625" y1="68500" x2="6000" y2="68833"/>
                        <a14:backgroundMark x1="4250" y1="68333" x2="6375" y2="67500"/>
                        <a14:backgroundMark x1="9125" y1="61500" x2="15500" y2="22167"/>
                        <a14:backgroundMark x1="15500" y1="22167" x2="20500" y2="18500"/>
                        <a14:backgroundMark x1="20500" y1="18500" x2="21125" y2="18500"/>
                        <a14:backgroundMark x1="21375" y1="21500" x2="10750" y2="61333"/>
                        <a14:backgroundMark x1="18500" y1="12167" x2="10625" y2="21500"/>
                        <a14:backgroundMark x1="10625" y1="21500" x2="10125" y2="22500"/>
                        <a14:backgroundMark x1="1500" y1="9167" x2="9625" y2="8833"/>
                        <a14:backgroundMark x1="9625" y1="8833" x2="20750" y2="12500"/>
                        <a14:backgroundMark x1="20750" y1="12500" x2="25625" y2="17500"/>
                        <a14:backgroundMark x1="25625" y1="17500" x2="26500" y2="18833"/>
                        <a14:backgroundMark x1="22375" y1="19833" x2="15125" y2="25167"/>
                        <a14:backgroundMark x1="15125" y1="25167" x2="9625" y2="25833"/>
                        <a14:backgroundMark x1="9625" y1="25833" x2="15625" y2="36333"/>
                        <a14:backgroundMark x1="15625" y1="36333" x2="11875" y2="30667"/>
                        <a14:backgroundMark x1="2125" y1="19333" x2="250" y2="36333"/>
                        <a14:backgroundMark x1="1750" y1="19833" x2="2250" y2="10667"/>
                        <a14:backgroundMark x1="2250" y1="10667" x2="5875" y2="4167"/>
                        <a14:backgroundMark x1="5875" y1="4167" x2="6625" y2="3667"/>
                        <a14:backgroundMark x1="1625" y1="4667" x2="2625" y2="2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19100"/>
            <a:ext cx="18288000" cy="112014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56434"/>
              </p:ext>
            </p:extLst>
          </p:nvPr>
        </p:nvGraphicFramePr>
        <p:xfrm>
          <a:off x="228600" y="190500"/>
          <a:ext cx="17754600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9000">
                  <a:extLst>
                    <a:ext uri="{9D8B030D-6E8A-4147-A177-3AD203B41FA5}">
                      <a16:colId xmlns:a16="http://schemas.microsoft.com/office/drawing/2014/main" val="1847873717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967156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037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400" b="1" i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b="1" i="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40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400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440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440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40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mây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4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ta”.</a:t>
                      </a:r>
                    </a:p>
                    <a:p>
                      <a:pPr algn="ctr"/>
                      <a:endParaRPr lang="en-US" sz="440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vi-VN" sz="4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của tác giả </a:t>
                      </a:r>
                      <a:endParaRPr lang="en-US" sz="4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nghiệt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kern="1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r>
                        <a:rPr lang="en-US" sz="4400" i="1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 </a:t>
                      </a:r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 tái ngộ quý hóa biết dường nào!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4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 </a:t>
                      </a:r>
                      <a:r>
                        <a:rPr lang="vi-VN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Đúng là nỗi mừng biết lấy chi cân?</a:t>
                      </a:r>
                      <a:endParaRPr lang="en-US" sz="44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4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4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nuối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day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0" i="1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khoăn</a:t>
                      </a:r>
                      <a:r>
                        <a:rPr lang="en-US" sz="44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vi-VN" sz="44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998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9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390900"/>
            <a:ext cx="6781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D6FAC58C-67E3-A370-6E95-90CA7F2C3FE5}"/>
              </a:ext>
            </a:extLst>
          </p:cNvPr>
          <p:cNvGrpSpPr>
            <a:grpSpLocks noChangeAspect="1"/>
          </p:cNvGrpSpPr>
          <p:nvPr/>
        </p:nvGrpSpPr>
        <p:grpSpPr>
          <a:xfrm>
            <a:off x="7860911" y="1714501"/>
            <a:ext cx="10427089" cy="8572500"/>
            <a:chOff x="0" y="0"/>
            <a:chExt cx="4991100" cy="4103370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5706EEE4-074A-0F39-FB2A-5E70B46C42DB}"/>
                </a:ext>
              </a:extLst>
            </p:cNvPr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326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89FFF881-333F-35D5-002C-DD4E38385217}"/>
                </a:ext>
              </a:extLst>
            </p:cNvPr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0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8534400" y="4302304"/>
            <a:ext cx="105507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III. TỔNG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KẾT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B8824A-F3C1-1FB9-1B4C-2885BD9A8B6C}"/>
              </a:ext>
            </a:extLst>
          </p:cNvPr>
          <p:cNvGrpSpPr/>
          <p:nvPr/>
        </p:nvGrpSpPr>
        <p:grpSpPr>
          <a:xfrm>
            <a:off x="-25400" y="0"/>
            <a:ext cx="10083800" cy="10292443"/>
            <a:chOff x="0" y="0"/>
            <a:chExt cx="6349238" cy="565035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DFC992B-C82D-5708-BED9-66B9BE646765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l="-2855" r="-2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18447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F69B09-0219-92B2-34DF-3E89F08E4D9A}"/>
              </a:ext>
            </a:extLst>
          </p:cNvPr>
          <p:cNvSpPr txBox="1">
            <a:spLocks/>
          </p:cNvSpPr>
          <p:nvPr/>
        </p:nvSpPr>
        <p:spPr>
          <a:xfrm>
            <a:off x="2247900" y="698590"/>
            <a:ext cx="13792200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Bài</a:t>
            </a:r>
            <a:r>
              <a:rPr lang="en-US" sz="54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10. </a:t>
            </a:r>
            <a:r>
              <a:rPr lang="en-US" sz="54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Nghị</a:t>
            </a:r>
            <a:r>
              <a:rPr lang="en-US" sz="54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</a:t>
            </a:r>
            <a:r>
              <a:rPr lang="en-US" sz="54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luận</a:t>
            </a:r>
            <a:r>
              <a:rPr lang="en-US" sz="54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</a:t>
            </a:r>
            <a:r>
              <a:rPr lang="en-US" sz="54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văn</a:t>
            </a:r>
            <a:r>
              <a:rPr lang="en-US" sz="54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</a:t>
            </a:r>
            <a:r>
              <a:rPr lang="en-US" sz="54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học</a:t>
            </a:r>
            <a:endParaRPr lang="en-US" sz="5400" dirty="0">
              <a:latin typeface="#9Slide04 Maitree SemiBold" panose="00000700000000000000" pitchFamily="2" charset="-34"/>
              <a:cs typeface="#9Slide04 Maitree SemiBold" panose="00000700000000000000" pitchFamily="2" charset="-34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980" y="3695700"/>
            <a:ext cx="15150019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ctr" defTabSz="13716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Phân</a:t>
            </a:r>
            <a:r>
              <a:rPr kumimoji="0" lang="en-US" altLang="en-US" sz="8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 </a:t>
            </a:r>
            <a:r>
              <a:rPr kumimoji="0" lang="en-US" altLang="en-US" sz="8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tích</a:t>
            </a:r>
            <a:r>
              <a:rPr kumimoji="0" lang="en-US" altLang="en-US" sz="8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 </a:t>
            </a:r>
            <a:r>
              <a:rPr kumimoji="0" lang="en-US" altLang="en-US" sz="8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bài</a:t>
            </a:r>
            <a:r>
              <a:rPr kumimoji="0" lang="en-US" altLang="en-US" sz="8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 </a:t>
            </a:r>
            <a:r>
              <a:rPr kumimoji="0" lang="en-US" altLang="en-US" sz="8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Khóc</a:t>
            </a:r>
            <a:r>
              <a:rPr kumimoji="0" lang="en-US" altLang="en-US" sz="8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 </a:t>
            </a:r>
            <a:r>
              <a:rPr kumimoji="0" lang="en-US" altLang="en-US" sz="8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Dương</a:t>
            </a:r>
            <a:r>
              <a:rPr kumimoji="0" lang="en-US" altLang="en-US" sz="8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 </a:t>
            </a:r>
            <a:r>
              <a:rPr kumimoji="0" lang="en-US" altLang="en-US" sz="8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5 SVNHaptic Script" panose="00000500000000000000" pitchFamily="2" charset="0"/>
              </a:rPr>
              <a:t>Khuê</a:t>
            </a:r>
            <a:endParaRPr kumimoji="0" lang="en-US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5 SVNHaptic Script" panose="00000500000000000000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201575-A210-FF8F-1652-2B172965DBC3}"/>
              </a:ext>
            </a:extLst>
          </p:cNvPr>
          <p:cNvSpPr txBox="1">
            <a:spLocks/>
          </p:cNvSpPr>
          <p:nvPr/>
        </p:nvSpPr>
        <p:spPr>
          <a:xfrm>
            <a:off x="7391400" y="2395220"/>
            <a:ext cx="3505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400" dirty="0">
                <a:latin typeface="#9Slide04 Maitree Medium" panose="00000600000000000000" pitchFamily="2" charset="-34"/>
                <a:cs typeface="#9Slide04 Maitree Medium" panose="00000600000000000000" pitchFamily="2" charset="-34"/>
              </a:rPr>
              <a:t>Văn </a:t>
            </a:r>
            <a:r>
              <a:rPr lang="en-US" sz="5400" dirty="0" err="1">
                <a:latin typeface="#9Slide04 Maitree Medium" panose="00000600000000000000" pitchFamily="2" charset="-34"/>
                <a:cs typeface="#9Slide04 Maitree Medium" panose="00000600000000000000" pitchFamily="2" charset="-34"/>
              </a:rPr>
              <a:t>bản</a:t>
            </a:r>
            <a:endParaRPr lang="en-US" sz="5400" dirty="0">
              <a:latin typeface="#9Slide04 Maitree Medium" panose="00000600000000000000" pitchFamily="2" charset="-34"/>
              <a:cs typeface="#9Slide04 Maitree Medium" panose="00000600000000000000" pitchFamily="2" charset="-3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201575-A210-FF8F-1652-2B172965DBC3}"/>
              </a:ext>
            </a:extLst>
          </p:cNvPr>
          <p:cNvSpPr txBox="1">
            <a:spLocks/>
          </p:cNvSpPr>
          <p:nvPr/>
        </p:nvSpPr>
        <p:spPr>
          <a:xfrm>
            <a:off x="9677399" y="5714940"/>
            <a:ext cx="7086600" cy="370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8800" dirty="0" err="1">
                <a:latin typeface="#9Slide05 SVNHaptic Script" panose="00000500000000000000" pitchFamily="2" charset="0"/>
                <a:cs typeface="#9Slide04 Maitree Medium" panose="00000600000000000000" pitchFamily="2" charset="-34"/>
              </a:rPr>
              <a:t>Hoàng</a:t>
            </a:r>
            <a:r>
              <a:rPr lang="en-US" sz="8800" dirty="0">
                <a:latin typeface="#9Slide05 SVNHaptic Script" panose="00000500000000000000" pitchFamily="2" charset="0"/>
                <a:cs typeface="#9Slide04 Maitree Medium" panose="00000600000000000000" pitchFamily="2" charset="-34"/>
              </a:rPr>
              <a:t> </a:t>
            </a:r>
            <a:r>
              <a:rPr lang="en-US" sz="8800" dirty="0" err="1">
                <a:latin typeface="#9Slide05 SVNHaptic Script" panose="00000500000000000000" pitchFamily="2" charset="0"/>
                <a:cs typeface="#9Slide04 Maitree Medium" panose="00000600000000000000" pitchFamily="2" charset="-34"/>
              </a:rPr>
              <a:t>Hữu</a:t>
            </a:r>
            <a:r>
              <a:rPr lang="en-US" sz="8800" dirty="0">
                <a:latin typeface="#9Slide05 SVNHaptic Script" panose="00000500000000000000" pitchFamily="2" charset="0"/>
                <a:cs typeface="#9Slide04 Maitree Medium" panose="00000600000000000000" pitchFamily="2" charset="-34"/>
              </a:rPr>
              <a:t> </a:t>
            </a:r>
            <a:r>
              <a:rPr lang="en-US" sz="8800" dirty="0" err="1">
                <a:latin typeface="#9Slide05 SVNHaptic Script" panose="00000500000000000000" pitchFamily="2" charset="0"/>
                <a:cs typeface="#9Slide04 Maitree Medium" panose="00000600000000000000" pitchFamily="2" charset="-34"/>
              </a:rPr>
              <a:t>Yên</a:t>
            </a:r>
            <a:endParaRPr lang="en-US" sz="8800" dirty="0">
              <a:latin typeface="#9Slide05 SVNHaptic Script" panose="00000500000000000000" pitchFamily="2" charset="0"/>
              <a:cs typeface="#9Slide04 Maitree Medium" panose="00000600000000000000" pitchFamily="2" charset="-34"/>
            </a:endParaRPr>
          </a:p>
        </p:txBody>
      </p:sp>
      <p:pic>
        <p:nvPicPr>
          <p:cNvPr id="2" name="Picture 1" descr="Bạn đến chơi nhà - Nguyễn Khuyến">
            <a:extLst>
              <a:ext uri="{FF2B5EF4-FFF2-40B4-BE49-F238E27FC236}">
                <a16:creationId xmlns:a16="http://schemas.microsoft.com/office/drawing/2014/main" id="{F169504C-EB29-E265-B253-E6751DA3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0" b="89646" l="10000" r="99429">
                        <a14:foregroundMark x1="59429" y1="3815" x2="83000" y2="817"/>
                        <a14:foregroundMark x1="83000" y1="817" x2="93857" y2="10627"/>
                        <a14:foregroundMark x1="93857" y1="10627" x2="96857" y2="35695"/>
                        <a14:foregroundMark x1="96857" y1="35695" x2="95571" y2="42779"/>
                        <a14:foregroundMark x1="99000" y1="7084" x2="74143" y2="8447"/>
                        <a14:foregroundMark x1="74143" y1="8447" x2="76000" y2="4905"/>
                        <a14:foregroundMark x1="55857" y1="7084" x2="58857" y2="2452"/>
                        <a14:foregroundMark x1="79143" y1="33515" x2="84429" y2="12262"/>
                        <a14:foregroundMark x1="95286" y1="51226" x2="99429" y2="9809"/>
                        <a14:foregroundMark x1="99429" y1="9809" x2="99429" y2="8719"/>
                        <a14:foregroundMark x1="88429" y1="46866" x2="92429" y2="31063"/>
                        <a14:foregroundMark x1="85857" y1="48229" x2="87571" y2="44414"/>
                        <a14:foregroundMark x1="76857" y1="32153" x2="82714" y2="23161"/>
                        <a14:foregroundMark x1="53143" y1="7902" x2="56143" y2="4360"/>
                        <a14:backgroundMark x1="77571" y1="65395" x2="94857" y2="8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36" y="38100"/>
            <a:ext cx="12320214" cy="50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9D36C9-A2E0-46BD-FEC8-28D67777B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4" b="95936" l="8343" r="89989">
                        <a14:foregroundMark x1="22581" y1="12191" x2="59399" y2="5830"/>
                        <a14:foregroundMark x1="9789" y1="30035" x2="18020" y2="59541"/>
                        <a14:foregroundMark x1="15684" y1="13604" x2="26363" y2="13251"/>
                        <a14:foregroundMark x1="18354" y1="81979" x2="54394" y2="92933"/>
                        <a14:foregroundMark x1="54394" y1="92933" x2="58509" y2="96113"/>
                        <a14:foregroundMark x1="8343" y1="45230" x2="8343" y2="31979"/>
                        <a14:foregroundMark x1="70857" y1="25442" x2="49611" y2="34452"/>
                        <a14:foregroundMark x1="49611" y1="34452" x2="48721" y2="35336"/>
                        <a14:foregroundMark x1="26696" y1="74205" x2="36596" y2="68021"/>
                        <a14:foregroundMark x1="13571" y1="77032" x2="14683" y2="53534"/>
                        <a14:foregroundMark x1="10679" y1="70318" x2="23471" y2="780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0" y="4897192"/>
            <a:ext cx="9220200" cy="5804931"/>
          </a:xfrm>
          <a:prstGeom prst="rect">
            <a:avLst/>
          </a:prstGeom>
        </p:spPr>
      </p:pic>
      <p:pic>
        <p:nvPicPr>
          <p:cNvPr id="4" name="Picture 3" descr="A close-up of a bamboo&#10;&#10;Description automatically generated">
            <a:extLst>
              <a:ext uri="{FF2B5EF4-FFF2-40B4-BE49-F238E27FC236}">
                <a16:creationId xmlns:a16="http://schemas.microsoft.com/office/drawing/2014/main" id="{5062B90D-EC6B-90C1-3A84-0B6BE7EC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5020">
            <a:off x="-2314560" y="-2844710"/>
            <a:ext cx="10214991" cy="10287000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B2F5346D-35B1-F2B6-E1E9-21FB74C14D5A}"/>
              </a:ext>
            </a:extLst>
          </p:cNvPr>
          <p:cNvSpPr/>
          <p:nvPr/>
        </p:nvSpPr>
        <p:spPr>
          <a:xfrm>
            <a:off x="17145000" y="7235025"/>
            <a:ext cx="1143000" cy="3078788"/>
          </a:xfrm>
          <a:custGeom>
            <a:avLst/>
            <a:gdLst/>
            <a:ahLst/>
            <a:cxnLst/>
            <a:rect l="l" t="t" r="r" b="b"/>
            <a:pathLst>
              <a:path w="1667352" h="4491185">
                <a:moveTo>
                  <a:pt x="0" y="0"/>
                </a:moveTo>
                <a:lnTo>
                  <a:pt x="1667352" y="0"/>
                </a:lnTo>
                <a:lnTo>
                  <a:pt x="1667352" y="4491185"/>
                </a:lnTo>
                <a:lnTo>
                  <a:pt x="0" y="44911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>
            <a:extLst>
              <a:ext uri="{FF2B5EF4-FFF2-40B4-BE49-F238E27FC236}">
                <a16:creationId xmlns:a16="http://schemas.microsoft.com/office/drawing/2014/main" id="{2DD80BCD-41B2-047F-CEB7-E1541200AD7B}"/>
              </a:ext>
            </a:extLst>
          </p:cNvPr>
          <p:cNvGrpSpPr/>
          <p:nvPr/>
        </p:nvGrpSpPr>
        <p:grpSpPr>
          <a:xfrm>
            <a:off x="-119688" y="7972080"/>
            <a:ext cx="18569287" cy="5075996"/>
            <a:chOff x="0" y="0"/>
            <a:chExt cx="4890676" cy="1336888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5812710-2A71-4FAF-7C98-2BAF7019FEF4}"/>
                </a:ext>
              </a:extLst>
            </p:cNvPr>
            <p:cNvSpPr/>
            <p:nvPr/>
          </p:nvSpPr>
          <p:spPr>
            <a:xfrm>
              <a:off x="0" y="0"/>
              <a:ext cx="4890676" cy="1336888"/>
            </a:xfrm>
            <a:custGeom>
              <a:avLst/>
              <a:gdLst/>
              <a:ahLst/>
              <a:cxnLst/>
              <a:rect l="l" t="t" r="r" b="b"/>
              <a:pathLst>
                <a:path w="4890676" h="1336888">
                  <a:moveTo>
                    <a:pt x="40441" y="0"/>
                  </a:moveTo>
                  <a:lnTo>
                    <a:pt x="4850235" y="0"/>
                  </a:lnTo>
                  <a:cubicBezTo>
                    <a:pt x="4860961" y="0"/>
                    <a:pt x="4871247" y="4261"/>
                    <a:pt x="4878831" y="11845"/>
                  </a:cubicBezTo>
                  <a:cubicBezTo>
                    <a:pt x="4886416" y="19429"/>
                    <a:pt x="4890676" y="29716"/>
                    <a:pt x="4890676" y="40441"/>
                  </a:cubicBezTo>
                  <a:lnTo>
                    <a:pt x="4890676" y="1296447"/>
                  </a:lnTo>
                  <a:cubicBezTo>
                    <a:pt x="4890676" y="1307172"/>
                    <a:pt x="4886416" y="1317459"/>
                    <a:pt x="4878831" y="1325043"/>
                  </a:cubicBezTo>
                  <a:cubicBezTo>
                    <a:pt x="4871247" y="1332627"/>
                    <a:pt x="4860961" y="1336888"/>
                    <a:pt x="4850235" y="1336888"/>
                  </a:cubicBezTo>
                  <a:lnTo>
                    <a:pt x="40441" y="1336888"/>
                  </a:lnTo>
                  <a:cubicBezTo>
                    <a:pt x="29716" y="1336888"/>
                    <a:pt x="19429" y="1332627"/>
                    <a:pt x="11845" y="1325043"/>
                  </a:cubicBezTo>
                  <a:cubicBezTo>
                    <a:pt x="4261" y="1317459"/>
                    <a:pt x="0" y="1307172"/>
                    <a:pt x="0" y="1296447"/>
                  </a:cubicBezTo>
                  <a:lnTo>
                    <a:pt x="0" y="40441"/>
                  </a:lnTo>
                  <a:cubicBezTo>
                    <a:pt x="0" y="29716"/>
                    <a:pt x="4261" y="19429"/>
                    <a:pt x="11845" y="11845"/>
                  </a:cubicBezTo>
                  <a:cubicBezTo>
                    <a:pt x="19429" y="4261"/>
                    <a:pt x="29716" y="0"/>
                    <a:pt x="40441" y="0"/>
                  </a:cubicBezTo>
                  <a:close/>
                </a:path>
              </a:pathLst>
            </a:custGeom>
            <a:solidFill>
              <a:srgbClr val="464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BD79933B-7BCE-E225-DB05-CC832DF3D9AA}"/>
                </a:ext>
              </a:extLst>
            </p:cNvPr>
            <p:cNvSpPr txBox="1"/>
            <p:nvPr/>
          </p:nvSpPr>
          <p:spPr>
            <a:xfrm>
              <a:off x="0" y="-57150"/>
              <a:ext cx="4890676" cy="1394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457200" y="28161"/>
            <a:ext cx="7999711" cy="11498414"/>
            <a:chOff x="0" y="0"/>
            <a:chExt cx="751518" cy="3206393"/>
          </a:xfrm>
          <a:solidFill>
            <a:schemeClr val="bg2">
              <a:lumMod val="90000"/>
            </a:schemeClr>
          </a:solid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9559423" y="28161"/>
            <a:ext cx="7999711" cy="11498414"/>
            <a:chOff x="0" y="0"/>
            <a:chExt cx="751518" cy="320639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548850" y="1485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11082778" y="1485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990600" y="2643789"/>
            <a:ext cx="70103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10054078" y="2642411"/>
            <a:ext cx="7010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BF4B79DA-F761-A21C-1E12-BC4A69E3A878}"/>
              </a:ext>
            </a:extLst>
          </p:cNvPr>
          <p:cNvSpPr/>
          <p:nvPr/>
        </p:nvSpPr>
        <p:spPr>
          <a:xfrm>
            <a:off x="14664757" y="6390848"/>
            <a:ext cx="3586029" cy="4114800"/>
          </a:xfrm>
          <a:custGeom>
            <a:avLst/>
            <a:gdLst/>
            <a:ahLst/>
            <a:cxnLst/>
            <a:rect l="l" t="t" r="r" b="b"/>
            <a:pathLst>
              <a:path w="3586029" h="4114800">
                <a:moveTo>
                  <a:pt x="0" y="0"/>
                </a:moveTo>
                <a:lnTo>
                  <a:pt x="3586029" y="0"/>
                </a:lnTo>
                <a:lnTo>
                  <a:pt x="3586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05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952500"/>
            <a:ext cx="1287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/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/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close-up of a bamboo&#10;&#10;Description automatically generated">
            <a:extLst>
              <a:ext uri="{FF2B5EF4-FFF2-40B4-BE49-F238E27FC236}">
                <a16:creationId xmlns:a16="http://schemas.microsoft.com/office/drawing/2014/main" id="{9DB7DEEF-8989-84E9-2EB8-8B5E29D94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0"/>
            <a:ext cx="102149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4229100"/>
            <a:ext cx="10744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1447800" y="1562100"/>
            <a:ext cx="105507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 descr="A close-up of a bamboo&#10;&#10;Description automatically generated">
            <a:extLst>
              <a:ext uri="{FF2B5EF4-FFF2-40B4-BE49-F238E27FC236}">
                <a16:creationId xmlns:a16="http://schemas.microsoft.com/office/drawing/2014/main" id="{CA3FEFFF-65E2-77C7-0A7A-5C8AC4D7A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0"/>
            <a:ext cx="102149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6AC8F-DE89-B376-C2C5-745B59D86309}"/>
              </a:ext>
            </a:extLst>
          </p:cNvPr>
          <p:cNvSpPr txBox="1"/>
          <p:nvPr/>
        </p:nvSpPr>
        <p:spPr>
          <a:xfrm>
            <a:off x="-533400" y="3695700"/>
            <a:ext cx="105507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7200" b="1" i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301E45E0-3C52-CA01-3A5B-563FA3889BEA}"/>
              </a:ext>
            </a:extLst>
          </p:cNvPr>
          <p:cNvGrpSpPr>
            <a:grpSpLocks noChangeAspect="1"/>
          </p:cNvGrpSpPr>
          <p:nvPr/>
        </p:nvGrpSpPr>
        <p:grpSpPr>
          <a:xfrm>
            <a:off x="9464447" y="723900"/>
            <a:ext cx="8823553" cy="9563099"/>
            <a:chOff x="0" y="0"/>
            <a:chExt cx="4218432" cy="4572000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7B043E70-2C3D-F53B-F356-3CBE79BCF4B2}"/>
                </a:ext>
              </a:extLst>
            </p:cNvPr>
            <p:cNvSpPr/>
            <p:nvPr/>
          </p:nvSpPr>
          <p:spPr>
            <a:xfrm>
              <a:off x="-127" y="0"/>
              <a:ext cx="4218686" cy="4572000"/>
            </a:xfrm>
            <a:custGeom>
              <a:avLst/>
              <a:gdLst/>
              <a:ahLst/>
              <a:cxnLst/>
              <a:rect l="l" t="t" r="r" b="b"/>
              <a:pathLst>
                <a:path w="4218686" h="4572000">
                  <a:moveTo>
                    <a:pt x="4218686" y="2108581"/>
                  </a:moveTo>
                  <a:lnTo>
                    <a:pt x="4218686" y="4572000"/>
                  </a:lnTo>
                  <a:lnTo>
                    <a:pt x="0" y="4572000"/>
                  </a:lnTo>
                  <a:lnTo>
                    <a:pt x="0" y="2108581"/>
                  </a:lnTo>
                  <a:cubicBezTo>
                    <a:pt x="0" y="943610"/>
                    <a:pt x="943991" y="0"/>
                    <a:pt x="2109343" y="0"/>
                  </a:cubicBezTo>
                  <a:cubicBezTo>
                    <a:pt x="3274695" y="0"/>
                    <a:pt x="4218686" y="943610"/>
                    <a:pt x="4218686" y="2108581"/>
                  </a:cubicBezTo>
                  <a:close/>
                </a:path>
              </a:pathLst>
            </a:custGeom>
            <a:blipFill>
              <a:blip r:embed="rId3"/>
              <a:stretch>
                <a:fillRect l="-48453" r="-484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EB7F1094-DF98-6522-00D2-68E93E1C2EE8}"/>
                </a:ext>
              </a:extLst>
            </p:cNvPr>
            <p:cNvSpPr/>
            <p:nvPr/>
          </p:nvSpPr>
          <p:spPr>
            <a:xfrm>
              <a:off x="0" y="0"/>
              <a:ext cx="4218432" cy="4572000"/>
            </a:xfrm>
            <a:custGeom>
              <a:avLst/>
              <a:gdLst/>
              <a:ahLst/>
              <a:cxnLst/>
              <a:rect l="l" t="t" r="r" b="b"/>
              <a:pathLst>
                <a:path w="4218432" h="4572000">
                  <a:moveTo>
                    <a:pt x="4218432" y="0"/>
                  </a:moveTo>
                  <a:lnTo>
                    <a:pt x="4218432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218432" y="0"/>
                  </a:lnTo>
                  <a:close/>
                </a:path>
              </a:pathLst>
            </a:custGeom>
            <a:blipFill>
              <a:blip r:embed="rId4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95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1398437" y="3066008"/>
            <a:ext cx="12354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772767" y="745578"/>
            <a:ext cx="16742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3531378-D9E0-35DC-6D15-3960EE5DD5E9}"/>
              </a:ext>
            </a:extLst>
          </p:cNvPr>
          <p:cNvSpPr/>
          <p:nvPr/>
        </p:nvSpPr>
        <p:spPr>
          <a:xfrm rot="20720281">
            <a:off x="12858315" y="9251267"/>
            <a:ext cx="7143168" cy="167817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CA15EBC-FFF6-064A-85D6-E593DC0A11F0}"/>
              </a:ext>
            </a:extLst>
          </p:cNvPr>
          <p:cNvSpPr/>
          <p:nvPr/>
        </p:nvSpPr>
        <p:spPr>
          <a:xfrm>
            <a:off x="12378690" y="3749781"/>
            <a:ext cx="6251217" cy="6537219"/>
          </a:xfrm>
          <a:custGeom>
            <a:avLst/>
            <a:gdLst/>
            <a:ahLst/>
            <a:cxnLst/>
            <a:rect l="l" t="t" r="r" b="b"/>
            <a:pathLst>
              <a:path w="4850924" h="5072861">
                <a:moveTo>
                  <a:pt x="0" y="0"/>
                </a:moveTo>
                <a:lnTo>
                  <a:pt x="4850924" y="0"/>
                </a:lnTo>
                <a:lnTo>
                  <a:pt x="4850924" y="5072862"/>
                </a:lnTo>
                <a:lnTo>
                  <a:pt x="0" y="5072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772767" y="1985458"/>
            <a:ext cx="12354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1524000" y="3225338"/>
            <a:ext cx="123546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endParaRPr lang="en-US" sz="4400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772767" y="745578"/>
            <a:ext cx="16742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3531378-D9E0-35DC-6D15-3960EE5DD5E9}"/>
              </a:ext>
            </a:extLst>
          </p:cNvPr>
          <p:cNvSpPr/>
          <p:nvPr/>
        </p:nvSpPr>
        <p:spPr>
          <a:xfrm rot="20720281">
            <a:off x="12858315" y="9251267"/>
            <a:ext cx="7143168" cy="167817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772767" y="1985458"/>
            <a:ext cx="12354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cartoon of a child in a traditional dress&#10;&#10;AI-generated content may be incorrect.">
            <a:extLst>
              <a:ext uri="{FF2B5EF4-FFF2-40B4-BE49-F238E27FC236}">
                <a16:creationId xmlns:a16="http://schemas.microsoft.com/office/drawing/2014/main" id="{127B6FFF-9B05-0A90-F081-C01F88844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133" y="3225338"/>
            <a:ext cx="7061662" cy="70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8C187-6B8E-8670-A105-4D27A4AE0E4A}"/>
              </a:ext>
            </a:extLst>
          </p:cNvPr>
          <p:cNvSpPr txBox="1"/>
          <p:nvPr/>
        </p:nvSpPr>
        <p:spPr>
          <a:xfrm>
            <a:off x="772767" y="745578"/>
            <a:ext cx="16742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1251833" y="1795149"/>
            <a:ext cx="4079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90F7F53-0627-C93C-09DC-CA25FCF77AD3}"/>
              </a:ext>
            </a:extLst>
          </p:cNvPr>
          <p:cNvSpPr/>
          <p:nvPr/>
        </p:nvSpPr>
        <p:spPr>
          <a:xfrm rot="20720281">
            <a:off x="12858315" y="9251267"/>
            <a:ext cx="7143168" cy="167817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DEAB6-A4FC-5D4E-2366-F15EB8564923}"/>
              </a:ext>
            </a:extLst>
          </p:cNvPr>
          <p:cNvSpPr txBox="1"/>
          <p:nvPr/>
        </p:nvSpPr>
        <p:spPr>
          <a:xfrm>
            <a:off x="1524000" y="2808030"/>
            <a:ext cx="1295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(1927 – 2011)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algn="just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Ông tốt nghiệp Đại học Sư phạm Văn khoa Hà Nội khoá I (1953-1956), nguyên Phó Chủ nhiệm Khoa Văn học, trường đại học Tổng hợp Hà Nội.</a:t>
            </a:r>
            <a:endParaRPr kumimoji="0" lang="en-US" sz="42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C87DA-F27D-07CD-C092-7A8DF86FB93F}"/>
              </a:ext>
            </a:extLst>
          </p:cNvPr>
          <p:cNvSpPr txBox="1"/>
          <p:nvPr/>
        </p:nvSpPr>
        <p:spPr>
          <a:xfrm>
            <a:off x="1387108" y="6165819"/>
            <a:ext cx="3944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CA3AC-4540-6A73-4E18-6A4CA089647C}"/>
              </a:ext>
            </a:extLst>
          </p:cNvPr>
          <p:cNvSpPr txBox="1"/>
          <p:nvPr/>
        </p:nvSpPr>
        <p:spPr>
          <a:xfrm>
            <a:off x="1676400" y="7035737"/>
            <a:ext cx="13988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Xuất xứ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</a:p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loại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nghị luận văn học.</a:t>
            </a:r>
          </a:p>
          <a:p>
            <a:pPr algn="just"/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nghị luận.</a:t>
            </a:r>
          </a:p>
        </p:txBody>
      </p:sp>
      <p:pic>
        <p:nvPicPr>
          <p:cNvPr id="7" name="Picture 6" descr="A close-up of a bamboo&#10;&#10;Description automatically generated">
            <a:extLst>
              <a:ext uri="{FF2B5EF4-FFF2-40B4-BE49-F238E27FC236}">
                <a16:creationId xmlns:a16="http://schemas.microsoft.com/office/drawing/2014/main" id="{129C0244-D9B2-5359-A566-0C927431E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400" y="266700"/>
            <a:ext cx="1021499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8839200" y="3314700"/>
            <a:ext cx="9982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solidFill>
                  <a:prstClr val="black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 HIỂU CHI TIẾT</a:t>
            </a:r>
            <a:endParaRPr kumimoji="0" lang="en-US" sz="8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DD812B-2910-06E9-34B4-7CADE63F7A1D}"/>
              </a:ext>
            </a:extLst>
          </p:cNvPr>
          <p:cNvGrpSpPr/>
          <p:nvPr/>
        </p:nvGrpSpPr>
        <p:grpSpPr>
          <a:xfrm>
            <a:off x="-381000" y="0"/>
            <a:ext cx="10668000" cy="10287000"/>
            <a:chOff x="0" y="0"/>
            <a:chExt cx="6349238" cy="565035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5511134-DE45-3F7D-0242-4A4F56261D27}"/>
                </a:ext>
              </a:extLst>
            </p:cNvPr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80" y="1797050"/>
                  </a:cubicBezTo>
                  <a:cubicBezTo>
                    <a:pt x="7222109" y="1833372"/>
                    <a:pt x="7240016" y="1850009"/>
                    <a:pt x="7202297" y="1916684"/>
                  </a:cubicBezTo>
                  <a:cubicBezTo>
                    <a:pt x="7208901" y="1933448"/>
                    <a:pt x="7273036" y="1963420"/>
                    <a:pt x="7239635" y="2007743"/>
                  </a:cubicBezTo>
                  <a:cubicBezTo>
                    <a:pt x="7204202" y="2091436"/>
                    <a:pt x="7205853" y="2286381"/>
                    <a:pt x="7250049" y="2317750"/>
                  </a:cubicBezTo>
                  <a:cubicBezTo>
                    <a:pt x="7275576" y="2308987"/>
                    <a:pt x="7186168" y="2474976"/>
                    <a:pt x="7233031" y="2483866"/>
                  </a:cubicBezTo>
                  <a:cubicBezTo>
                    <a:pt x="7217791" y="2541143"/>
                    <a:pt x="7278497" y="2574417"/>
                    <a:pt x="7147941" y="2695575"/>
                  </a:cubicBezTo>
                  <a:cubicBezTo>
                    <a:pt x="7045960" y="2756535"/>
                    <a:pt x="7168642" y="2805176"/>
                    <a:pt x="7069074" y="2892044"/>
                  </a:cubicBezTo>
                  <a:cubicBezTo>
                    <a:pt x="7109587" y="2925826"/>
                    <a:pt x="7008622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8" y="3707257"/>
                    <a:pt x="6727190" y="3726307"/>
                    <a:pt x="6704838" y="3771265"/>
                  </a:cubicBezTo>
                  <a:cubicBezTo>
                    <a:pt x="6674739" y="3791585"/>
                    <a:pt x="6736080" y="3823716"/>
                    <a:pt x="6667881" y="3824732"/>
                  </a:cubicBezTo>
                  <a:cubicBezTo>
                    <a:pt x="6676517" y="3870960"/>
                    <a:pt x="6621399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6" y="4306443"/>
                    <a:pt x="6490208" y="4402836"/>
                  </a:cubicBezTo>
                  <a:cubicBezTo>
                    <a:pt x="6527419" y="4414266"/>
                    <a:pt x="6500749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8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3" y="5242179"/>
                    <a:pt x="6153531" y="5344668"/>
                  </a:cubicBezTo>
                  <a:cubicBezTo>
                    <a:pt x="6108954" y="5423535"/>
                    <a:pt x="6112764" y="5474843"/>
                    <a:pt x="6025007" y="5580126"/>
                  </a:cubicBezTo>
                  <a:cubicBezTo>
                    <a:pt x="5990082" y="5617337"/>
                    <a:pt x="5948299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3"/>
              <a:stretch>
                <a:fillRect l="-2855" r="-2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87786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019301"/>
            <a:ext cx="78486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90170" algn="l"/>
                <a:tab pos="180340" algn="l"/>
              </a:tabLst>
              <a:defRPr/>
            </a:pP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1. </a:t>
            </a:r>
          </a:p>
          <a:p>
            <a:pPr lvl="0" algn="ctr">
              <a:tabLst>
                <a:tab pos="90170" algn="l"/>
                <a:tab pos="180340" algn="l"/>
              </a:tabLst>
              <a:defRPr/>
            </a:pP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Mục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đích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,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bố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cục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của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văn</a:t>
            </a:r>
            <a:r>
              <a:rPr lang="en-US" sz="11500" b="1" dirty="0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 </a:t>
            </a:r>
            <a:r>
              <a:rPr lang="en-US" sz="11500" b="1" dirty="0" err="1">
                <a:solidFill>
                  <a:srgbClr val="C00000"/>
                </a:solidFill>
                <a:latin typeface="#9Slide05 Cimochi" panose="02000504060000020004" pitchFamily="2" charset="-34"/>
                <a:cs typeface="#9Slide05 Cimochi" panose="02000504060000020004" pitchFamily="2" charset="-34"/>
              </a:rPr>
              <a:t>bản</a:t>
            </a:r>
            <a:endParaRPr lang="en-US" sz="11500" b="1" dirty="0">
              <a:solidFill>
                <a:srgbClr val="C00000"/>
              </a:solidFill>
              <a:latin typeface="#9Slide05 Cimochi" panose="02000504060000020004" pitchFamily="2" charset="-34"/>
              <a:cs typeface="#9Slide05 Cimochi" panose="0200050406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6B530-B0BD-CC00-6DE8-226F2556A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4" b="95108" l="6831" r="97678">
                        <a14:foregroundMark x1="13251" y1="88258" x2="82240" y2="89628"/>
                        <a14:foregroundMark x1="95082" y1="52250" x2="90301" y2="84540"/>
                        <a14:foregroundMark x1="90301" y1="84540" x2="79372" y2="92172"/>
                        <a14:foregroundMark x1="79372" y1="92172" x2="49454" y2="95108"/>
                        <a14:foregroundMark x1="94945" y1="47945" x2="94399" y2="74755"/>
                        <a14:foregroundMark x1="95082" y1="37769" x2="95219" y2="56360"/>
                        <a14:foregroundMark x1="91257" y1="46184" x2="97814" y2="46967"/>
                        <a14:foregroundMark x1="72951" y1="7632" x2="74727" y2="9002"/>
                        <a14:foregroundMark x1="79645" y1="9589" x2="77322" y2="24070"/>
                        <a14:foregroundMark x1="81148" y1="12133" x2="73224" y2="15068"/>
                        <a14:foregroundMark x1="32923" y1="9785" x2="35792" y2="5479"/>
                        <a14:foregroundMark x1="15710" y1="8415" x2="19399" y2="8415"/>
                        <a14:foregroundMark x1="6831" y1="15851" x2="12978" y2="13503"/>
                        <a14:foregroundMark x1="7377" y1="88650" x2="14344" y2="909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090" y="2019301"/>
            <a:ext cx="11927325" cy="83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5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91800" y="3009900"/>
            <a:ext cx="5846472" cy="1746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tabLst>
                <a:tab pos="90170" algn="l"/>
                <a:tab pos="180340" algn="l"/>
              </a:tabLst>
              <a:defRPr/>
            </a:pP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Cặp</a:t>
            </a:r>
            <a:r>
              <a:rPr lang="en-US" sz="8000" b="1" dirty="0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đôi</a:t>
            </a:r>
            <a:r>
              <a:rPr lang="en-US" sz="8000" b="1" dirty="0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 chia </a:t>
            </a:r>
            <a:r>
              <a:rPr lang="en-US" sz="8000" b="1" dirty="0" err="1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sẻ</a:t>
            </a:r>
            <a:endParaRPr lang="en-US" sz="8000" b="1" dirty="0">
              <a:solidFill>
                <a:srgbClr val="FF000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41400-0AB0-8D0C-A2B4-25517606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0"/>
            <a:ext cx="725138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6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8931</TotalTime>
  <Words>1577</Words>
  <Application>Microsoft Office PowerPoint</Application>
  <PresentationFormat>Custom</PresentationFormat>
  <Paragraphs>149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#9Slide04 Pridi Medium</vt:lpstr>
      <vt:lpstr>Calibri</vt:lpstr>
      <vt:lpstr>#9Slide05 Claudia</vt:lpstr>
      <vt:lpstr>#9Slide04 Maitree Medium</vt:lpstr>
      <vt:lpstr>Times New Roman</vt:lpstr>
      <vt:lpstr>Calibri Light</vt:lpstr>
      <vt:lpstr>#9Slide04 Maitree SemiBold</vt:lpstr>
      <vt:lpstr>微软雅黑</vt:lpstr>
      <vt:lpstr>#9Slide05 Cimochi</vt:lpstr>
      <vt:lpstr>#9Slide07 SVNGuerrilla</vt:lpstr>
      <vt:lpstr>Arial</vt:lpstr>
      <vt:lpstr>#9Slide05 Dancing Script</vt:lpstr>
      <vt:lpstr>#9Slide05 SVNHaptic Script</vt:lpstr>
      <vt:lpstr>Office Theme</vt:lpstr>
      <vt:lpstr>4_Office Theme</vt:lpstr>
      <vt:lpstr>1_Office Theme</vt:lpstr>
      <vt:lpstr>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Minimalist Fashion Social Media Report Presentation</dc:title>
  <dc:creator>HP</dc:creator>
  <cp:lastModifiedBy>Kiem Ba</cp:lastModifiedBy>
  <cp:revision>257</cp:revision>
  <dcterms:created xsi:type="dcterms:W3CDTF">2006-08-16T00:00:00Z</dcterms:created>
  <dcterms:modified xsi:type="dcterms:W3CDTF">2025-05-19T01:34:32Z</dcterms:modified>
  <dc:identifier>DAGCccFhkTk</dc:identifier>
</cp:coreProperties>
</file>