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10" r:id="rId2"/>
    <p:sldMasterId id="2147483722" r:id="rId3"/>
    <p:sldMasterId id="2147483736" r:id="rId4"/>
    <p:sldMasterId id="2147483786" r:id="rId5"/>
    <p:sldMasterId id="2147483798" r:id="rId6"/>
  </p:sldMasterIdLst>
  <p:notesMasterIdLst>
    <p:notesMasterId r:id="rId19"/>
  </p:notesMasterIdLst>
  <p:sldIdLst>
    <p:sldId id="399" r:id="rId7"/>
    <p:sldId id="367" r:id="rId8"/>
    <p:sldId id="327" r:id="rId9"/>
    <p:sldId id="397" r:id="rId10"/>
    <p:sldId id="398" r:id="rId11"/>
    <p:sldId id="328" r:id="rId12"/>
    <p:sldId id="387" r:id="rId13"/>
    <p:sldId id="388" r:id="rId14"/>
    <p:sldId id="406" r:id="rId15"/>
    <p:sldId id="407" r:id="rId16"/>
    <p:sldId id="408" r:id="rId17"/>
    <p:sldId id="409" r:id="rId18"/>
  </p:sldIdLst>
  <p:sldSz cx="18288000" cy="10287000"/>
  <p:notesSz cx="6858000" cy="9144000"/>
  <p:embeddedFontLst>
    <p:embeddedFont>
      <p:font typeface="#9Slide05 LP Bambus Light" panose="020B0604020202020204" charset="0"/>
      <p:regular r:id="rId20"/>
    </p:embeddedFont>
    <p:embeddedFont>
      <p:font typeface="#9Slide07 Baloo Tamma" panose="020B0604020202020204" charset="0"/>
      <p:regular r:id="rId21"/>
    </p:embeddedFont>
    <p:embeddedFont>
      <p:font typeface="#9Slide07 Pangolin" panose="020B0604020202020204" charset="0"/>
      <p:regular r:id="rId22"/>
    </p:embeddedFont>
    <p:embeddedFont>
      <p:font typeface="#9Slide07 SVNA Love Of Thunder" panose="02040603050506020204" charset="0"/>
      <p:regular r:id="rId23"/>
    </p:embeddedFont>
    <p:embeddedFont>
      <p:font typeface="#9Slide07 SVNGuerrilla" panose="00000500000000000000"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E4F0"/>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94364" autoAdjust="0"/>
  </p:normalViewPr>
  <p:slideViewPr>
    <p:cSldViewPr>
      <p:cViewPr varScale="1">
        <p:scale>
          <a:sx n="37" d="100"/>
          <a:sy n="37" d="100"/>
        </p:scale>
        <p:origin x="107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1BBD3-0C70-4DEC-80B7-BCFC1CCF9967}"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7D4-5845-4225-831C-2B65DFEF5EE0}" type="slidenum">
              <a:rPr lang="en-US" smtClean="0"/>
              <a:t>‹#›</a:t>
            </a:fld>
            <a:endParaRPr lang="en-US"/>
          </a:p>
        </p:txBody>
      </p:sp>
    </p:spTree>
    <p:extLst>
      <p:ext uri="{BB962C8B-B14F-4D97-AF65-F5344CB8AC3E}">
        <p14:creationId xmlns:p14="http://schemas.microsoft.com/office/powerpoint/2010/main" val="223933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4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10</a:t>
            </a:fld>
            <a:endParaRPr lang="en-US"/>
          </a:p>
        </p:txBody>
      </p:sp>
    </p:spTree>
    <p:extLst>
      <p:ext uri="{BB962C8B-B14F-4D97-AF65-F5344CB8AC3E}">
        <p14:creationId xmlns:p14="http://schemas.microsoft.com/office/powerpoint/2010/main" val="205804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11</a:t>
            </a:fld>
            <a:endParaRPr lang="en-US"/>
          </a:p>
        </p:txBody>
      </p:sp>
    </p:spTree>
    <p:extLst>
      <p:ext uri="{BB962C8B-B14F-4D97-AF65-F5344CB8AC3E}">
        <p14:creationId xmlns:p14="http://schemas.microsoft.com/office/powerpoint/2010/main" val="51987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D88A07D4-5845-4225-831C-2B65DFEF5EE0}" type="slidenum">
              <a:rPr lang="en-US" smtClean="0"/>
              <a:t>12</a:t>
            </a:fld>
            <a:endParaRPr lang="en-US"/>
          </a:p>
        </p:txBody>
      </p:sp>
    </p:spTree>
    <p:extLst>
      <p:ext uri="{BB962C8B-B14F-4D97-AF65-F5344CB8AC3E}">
        <p14:creationId xmlns:p14="http://schemas.microsoft.com/office/powerpoint/2010/main" val="366026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4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7104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lvl="0" algn="just">
              <a:defRPr/>
            </a:pPr>
            <a:endParaRPr lang="vi-VN" sz="1200" kern="1200" dirty="0">
              <a:solidFill>
                <a:srgbClr val="000000"/>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78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77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1858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7</a:t>
            </a:fld>
            <a:endParaRPr lang="en-US"/>
          </a:p>
        </p:txBody>
      </p:sp>
    </p:spTree>
    <p:extLst>
      <p:ext uri="{BB962C8B-B14F-4D97-AF65-F5344CB8AC3E}">
        <p14:creationId xmlns:p14="http://schemas.microsoft.com/office/powerpoint/2010/main" val="290821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8</a:t>
            </a:fld>
            <a:endParaRPr lang="en-US"/>
          </a:p>
        </p:txBody>
      </p:sp>
    </p:spTree>
    <p:extLst>
      <p:ext uri="{BB962C8B-B14F-4D97-AF65-F5344CB8AC3E}">
        <p14:creationId xmlns:p14="http://schemas.microsoft.com/office/powerpoint/2010/main" val="208457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0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47732360"/>
      </p:ext>
    </p:extLst>
  </p:cSld>
  <p:clrMapOvr>
    <a:masterClrMapping/>
  </p:clrMapOvr>
  <p:transition spd="med"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2473019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39445189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2025/5/19</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3212912478"/>
      </p:ext>
    </p:extLst>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4270"/>
      </p:ext>
    </p:extLst>
  </p:cSld>
  <p:clrMapOvr>
    <a:masterClrMapping/>
  </p:clrMapOvr>
  <p:transition spd="med"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38178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859194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17968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50455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727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7566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266568476"/>
      </p:ext>
    </p:extLst>
  </p:cSld>
  <p:clrMapOvr>
    <a:masterClrMapping/>
  </p:clrMapOvr>
  <p:transition spd="med"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513048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20972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0743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70809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34358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782932496"/>
      </p:ext>
    </p:extLst>
  </p:cSld>
  <p:clrMapOvr>
    <a:masterClrMapping/>
  </p:clrMapOvr>
  <p:transition spd="med"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97227667"/>
      </p:ext>
    </p:extLst>
  </p:cSld>
  <p:clrMapOvr>
    <a:masterClrMapping/>
  </p:clrMapOvr>
  <p:transition spd="med"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057406790"/>
      </p:ext>
    </p:extLst>
  </p:cSld>
  <p:clrMapOvr>
    <a:masterClrMapping/>
  </p:clrMapOvr>
  <p:transition spd="med"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825984698"/>
      </p:ext>
    </p:extLst>
  </p:cSld>
  <p:clrMapOvr>
    <a:masterClrMapping/>
  </p:clrMapOvr>
  <p:transition spd="med" advTm="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43411656"/>
      </p:ext>
    </p:extLst>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559073398"/>
      </p:ext>
    </p:extLst>
  </p:cSld>
  <p:clrMapOvr>
    <a:masterClrMapping/>
  </p:clrMapOvr>
  <p:transition spd="med"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615617017"/>
      </p:ext>
    </p:extLst>
  </p:cSld>
  <p:clrMapOvr>
    <a:masterClrMapping/>
  </p:clrMapOvr>
  <p:transition spd="med"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73767687"/>
      </p:ext>
    </p:extLst>
  </p:cSld>
  <p:clrMapOvr>
    <a:masterClrMapping/>
  </p:clrMapOvr>
  <p:transition spd="med"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95227703"/>
      </p:ext>
    </p:extLst>
  </p:cSld>
  <p:clrMapOvr>
    <a:masterClrMapping/>
  </p:clrMapOvr>
  <p:transition spd="med" advTm="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163480943"/>
      </p:ext>
    </p:extLst>
  </p:cSld>
  <p:clrMapOvr>
    <a:masterClrMapping/>
  </p:clrMapOvr>
  <p:transition spd="med" advTm="0">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28277558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06967766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2025/5/19</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2074596947"/>
      </p:ext>
    </p:extLst>
  </p:cSld>
  <p:clrMapOvr>
    <a:masterClrMapping/>
  </p:clrMapOvr>
  <p:transition spd="med" advTm="0">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56702"/>
      </p:ext>
    </p:extLst>
  </p:cSld>
  <p:clrMapOvr>
    <a:masterClrMapping/>
  </p:clrMapOvr>
  <p:transition spd="med" advTm="0">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037328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48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84342797"/>
      </p:ext>
    </p:extLst>
  </p:cSld>
  <p:clrMapOvr>
    <a:masterClrMapping/>
  </p:clrMapOvr>
  <p:transition spd="med" advTm="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273123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56205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75564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810303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2502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7414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226991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006404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60608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43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06232882"/>
      </p:ext>
    </p:extLst>
  </p:cSld>
  <p:clrMapOvr>
    <a:masterClrMapping/>
  </p:clrMapOvr>
  <p:transition spd="med" advTm="0">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462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21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60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544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831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095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85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373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73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6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175351466"/>
      </p:ext>
    </p:extLst>
  </p:cSld>
  <p:clrMapOvr>
    <a:masterClrMapping/>
  </p:clrMapOvr>
  <p:transition spd="med" advTm="0">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4676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5571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2501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8465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4814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7315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9938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857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20084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55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098683717"/>
      </p:ext>
    </p:extLst>
  </p:cSld>
  <p:clrMapOvr>
    <a:masterClrMapping/>
  </p:clrMapOvr>
  <p:transition spd="med" advTm="0">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932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4195076968"/>
      </p:ext>
    </p:extLst>
  </p:cSld>
  <p:clrMapOvr>
    <a:masterClrMapping/>
  </p:clrMapOvr>
  <p:transition spd="med"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991742895"/>
      </p:ext>
    </p:extLst>
  </p:cSld>
  <p:clrMapOvr>
    <a:masterClrMapping/>
  </p:clrMapOvr>
  <p:transition spd="med"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2000"/>
            <a:lum/>
          </a:blip>
          <a:srcRect/>
          <a:stretch>
            <a:fillRect l="-18000" r="-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64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5/19/2025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298124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2000"/>
            <a:lum/>
          </a:blip>
          <a:srcRect/>
          <a:stretch>
            <a:fillRect l="-18000" r="-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819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00467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8FB643D8-C639-4ED3-927B-9CF422E769F9}"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5/19/2025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4903B7BF-B94C-448E-A4F3-50F213708E24}"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43655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630424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2556" y="4305300"/>
            <a:ext cx="4838700" cy="3741928"/>
          </a:xfrm>
          <a:prstGeom prst="rect">
            <a:avLst/>
          </a:prstGeom>
        </p:spPr>
      </p:pic>
      <p:pic>
        <p:nvPicPr>
          <p:cNvPr id="3" name="Picture 2"/>
          <p:cNvPicPr>
            <a:picLocks noChangeAspect="1"/>
          </p:cNvPicPr>
          <p:nvPr/>
        </p:nvPicPr>
        <p:blipFill>
          <a:blip r:embed="rId4"/>
          <a:stretch>
            <a:fillRect/>
          </a:stretch>
        </p:blipFill>
        <p:spPr>
          <a:xfrm>
            <a:off x="6304156" y="4305300"/>
            <a:ext cx="5257800" cy="3741928"/>
          </a:xfrm>
          <a:prstGeom prst="rect">
            <a:avLst/>
          </a:prstGeom>
        </p:spPr>
      </p:pic>
      <p:pic>
        <p:nvPicPr>
          <p:cNvPr id="4" name="Picture 3"/>
          <p:cNvPicPr>
            <a:picLocks noChangeAspect="1"/>
          </p:cNvPicPr>
          <p:nvPr/>
        </p:nvPicPr>
        <p:blipFill>
          <a:blip r:embed="rId5"/>
          <a:stretch>
            <a:fillRect/>
          </a:stretch>
        </p:blipFill>
        <p:spPr>
          <a:xfrm>
            <a:off x="11904856" y="4305300"/>
            <a:ext cx="5067300" cy="3741928"/>
          </a:xfrm>
          <a:prstGeom prst="rect">
            <a:avLst/>
          </a:prstGeom>
        </p:spPr>
      </p:pic>
      <p:sp>
        <p:nvSpPr>
          <p:cNvPr id="5" name="Rectangle 4"/>
          <p:cNvSpPr/>
          <p:nvPr/>
        </p:nvSpPr>
        <p:spPr>
          <a:xfrm>
            <a:off x="1143000" y="2095500"/>
            <a:ext cx="15849600"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Từ</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gồm</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6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chữ</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thuật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hành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vi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sao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chép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lời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tưởng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điểm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coi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như</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riêng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mình</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472440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a:t>
            </a:r>
          </a:p>
        </p:txBody>
      </p:sp>
      <p:sp>
        <p:nvSpPr>
          <p:cNvPr id="7" name="Rounded Rectangle 6"/>
          <p:cNvSpPr/>
          <p:nvPr/>
        </p:nvSpPr>
        <p:spPr>
          <a:xfrm>
            <a:off x="609600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Ạ</a:t>
            </a:r>
          </a:p>
        </p:txBody>
      </p:sp>
      <p:sp>
        <p:nvSpPr>
          <p:cNvPr id="8" name="Rounded Rectangle 7"/>
          <p:cNvSpPr/>
          <p:nvPr/>
        </p:nvSpPr>
        <p:spPr>
          <a:xfrm>
            <a:off x="746760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a:t>
            </a:r>
          </a:p>
        </p:txBody>
      </p:sp>
      <p:sp>
        <p:nvSpPr>
          <p:cNvPr id="9" name="Rounded Rectangle 8"/>
          <p:cNvSpPr/>
          <p:nvPr/>
        </p:nvSpPr>
        <p:spPr>
          <a:xfrm>
            <a:off x="950595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a:t>
            </a:r>
          </a:p>
        </p:txBody>
      </p:sp>
      <p:sp>
        <p:nvSpPr>
          <p:cNvPr id="10" name="Rounded Rectangle 9"/>
          <p:cNvSpPr/>
          <p:nvPr/>
        </p:nvSpPr>
        <p:spPr>
          <a:xfrm>
            <a:off x="1087755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Ă</a:t>
            </a:r>
          </a:p>
        </p:txBody>
      </p:sp>
      <p:sp>
        <p:nvSpPr>
          <p:cNvPr id="11" name="Rounded Rectangle 10"/>
          <p:cNvSpPr/>
          <p:nvPr/>
        </p:nvSpPr>
        <p:spPr>
          <a:xfrm>
            <a:off x="12249150" y="8801100"/>
            <a:ext cx="1066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
            </a:r>
          </a:p>
        </p:txBody>
      </p:sp>
      <p:sp>
        <p:nvSpPr>
          <p:cNvPr id="18" name="TextBox 40"/>
          <p:cNvSpPr txBox="1"/>
          <p:nvPr/>
        </p:nvSpPr>
        <p:spPr>
          <a:xfrm>
            <a:off x="2493669" y="466935"/>
            <a:ext cx="13148261" cy="135421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0000"/>
                </a:solidFill>
                <a:effectLst/>
                <a:uLnTx/>
                <a:uFillTx/>
                <a:latin typeface="#9Slide07 SVNGuerrilla" panose="00000500000000000000" pitchFamily="2" charset="0"/>
                <a:ea typeface="+mn-ea"/>
                <a:cs typeface="+mn-cs"/>
              </a:rPr>
              <a:t>AI NHANH NHẤT?</a:t>
            </a:r>
          </a:p>
        </p:txBody>
      </p:sp>
    </p:spTree>
    <p:extLst>
      <p:ext uri="{BB962C8B-B14F-4D97-AF65-F5344CB8AC3E}">
        <p14:creationId xmlns:p14="http://schemas.microsoft.com/office/powerpoint/2010/main" val="91632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2410228"/>
              </p:ext>
            </p:extLst>
          </p:nvPr>
        </p:nvGraphicFramePr>
        <p:xfrm>
          <a:off x="304800" y="419100"/>
          <a:ext cx="17678400" cy="9570720"/>
        </p:xfrm>
        <a:graphic>
          <a:graphicData uri="http://schemas.openxmlformats.org/drawingml/2006/table">
            <a:tbl>
              <a:tblPr firstRow="1" bandRow="1">
                <a:tableStyleId>{5940675A-B579-460E-94D1-54222C63F5DA}</a:tableStyleId>
              </a:tblPr>
              <a:tblGrid>
                <a:gridCol w="7543800">
                  <a:extLst>
                    <a:ext uri="{9D8B030D-6E8A-4147-A177-3AD203B41FA5}">
                      <a16:colId xmlns:a16="http://schemas.microsoft.com/office/drawing/2014/main" val="31733226"/>
                    </a:ext>
                  </a:extLst>
                </a:gridCol>
                <a:gridCol w="4953000">
                  <a:extLst>
                    <a:ext uri="{9D8B030D-6E8A-4147-A177-3AD203B41FA5}">
                      <a16:colId xmlns:a16="http://schemas.microsoft.com/office/drawing/2014/main" val="488524942"/>
                    </a:ext>
                  </a:extLst>
                </a:gridCol>
                <a:gridCol w="5181600">
                  <a:extLst>
                    <a:ext uri="{9D8B030D-6E8A-4147-A177-3AD203B41FA5}">
                      <a16:colId xmlns:a16="http://schemas.microsoft.com/office/drawing/2014/main" val="273479221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400" b="1" dirty="0">
                          <a:latin typeface="Times New Roman" panose="02020603050405020304" pitchFamily="18" charset="0"/>
                          <a:cs typeface="Times New Roman" panose="02020603050405020304" pitchFamily="18" charset="0"/>
                        </a:rPr>
                        <a:t>Tài liệu tham khảo</a:t>
                      </a:r>
                    </a:p>
                  </a:txBody>
                  <a:tcPr anchor="ctr">
                    <a:solidFill>
                      <a:schemeClr val="accent1">
                        <a:lumMod val="20000"/>
                        <a:lumOff val="80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T</a:t>
                      </a:r>
                      <a:r>
                        <a:rPr lang="vi-VN" sz="4400" b="1" dirty="0">
                          <a:latin typeface="Times New Roman" panose="02020603050405020304" pitchFamily="18" charset="0"/>
                          <a:cs typeface="Times New Roman" panose="02020603050405020304" pitchFamily="18" charset="0"/>
                        </a:rPr>
                        <a:t>hiếu sót trong cách sắp xếp các tài liệu </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S</a:t>
                      </a:r>
                      <a:r>
                        <a:rPr lang="vi-VN" sz="4400" b="1" dirty="0">
                          <a:latin typeface="Times New Roman" panose="02020603050405020304" pitchFamily="18" charset="0"/>
                          <a:cs typeface="Times New Roman" panose="02020603050405020304" pitchFamily="18" charset="0"/>
                        </a:rPr>
                        <a:t>ửa lại </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463050792"/>
                  </a:ext>
                </a:extLst>
              </a:tr>
              <a:tr h="370840">
                <a:tc>
                  <a:txBody>
                    <a:bodyPr/>
                    <a:lstStyle/>
                    <a:p>
                      <a:pPr algn="just"/>
                      <a:r>
                        <a:rPr lang="vi-VN" sz="4400" dirty="0">
                          <a:latin typeface="Times New Roman" panose="02020603050405020304" pitchFamily="18" charset="0"/>
                          <a:cs typeface="Times New Roman" panose="02020603050405020304" pitchFamily="18" charset="0"/>
                        </a:rPr>
                        <a:t>1. Nguyễn Tài Cẩn</a:t>
                      </a:r>
                      <a:r>
                        <a:rPr lang="en-US" sz="4400" baseline="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(1996), </a:t>
                      </a:r>
                      <a:r>
                        <a:rPr lang="vi-VN" sz="4400" i="1" dirty="0">
                          <a:latin typeface="Times New Roman" panose="02020603050405020304" pitchFamily="18" charset="0"/>
                          <a:cs typeface="Times New Roman" panose="02020603050405020304" pitchFamily="18" charset="0"/>
                        </a:rPr>
                        <a:t>Ngữ pháp tiếng Việt</a:t>
                      </a:r>
                      <a:r>
                        <a:rPr lang="vi-VN" sz="4400" dirty="0">
                          <a:latin typeface="Times New Roman" panose="02020603050405020304" pitchFamily="18" charset="0"/>
                          <a:cs typeface="Times New Roman" panose="02020603050405020304" pitchFamily="18" charset="0"/>
                        </a:rPr>
                        <a:t>, NXB Đại học Quốc gia Hà Nội.</a:t>
                      </a:r>
                    </a:p>
                    <a:p>
                      <a:pPr algn="just"/>
                      <a:r>
                        <a:rPr lang="vi-VN" sz="4400" dirty="0">
                          <a:latin typeface="Times New Roman" panose="02020603050405020304" pitchFamily="18" charset="0"/>
                          <a:cs typeface="Times New Roman" panose="02020603050405020304" pitchFamily="18" charset="0"/>
                        </a:rPr>
                        <a:t>2. Phan Văn Các (2001), </a:t>
                      </a:r>
                      <a:r>
                        <a:rPr lang="vi-VN" sz="4400" i="1" dirty="0">
                          <a:latin typeface="Times New Roman" panose="02020603050405020304" pitchFamily="18" charset="0"/>
                          <a:cs typeface="Times New Roman" panose="02020603050405020304" pitchFamily="18" charset="0"/>
                        </a:rPr>
                        <a:t>Từ điển Hán - Việt</a:t>
                      </a:r>
                      <a:r>
                        <a:rPr lang="vi-VN" sz="4400" dirty="0">
                          <a:latin typeface="Times New Roman" panose="02020603050405020304" pitchFamily="18" charset="0"/>
                          <a:cs typeface="Times New Roman" panose="02020603050405020304" pitchFamily="18" charset="0"/>
                        </a:rPr>
                        <a:t>, NXB Dân Trí.</a:t>
                      </a:r>
                    </a:p>
                    <a:p>
                      <a:pPr algn="just"/>
                      <a:r>
                        <a:rPr lang="vi-VN" sz="4400" dirty="0">
                          <a:latin typeface="Times New Roman" panose="02020603050405020304" pitchFamily="18" charset="0"/>
                          <a:cs typeface="Times New Roman" panose="02020603050405020304" pitchFamily="18" charset="0"/>
                        </a:rPr>
                        <a:t>3. Nguyễn Đức Dân (2013), </a:t>
                      </a:r>
                      <a:r>
                        <a:rPr lang="vi-VN" sz="4400" i="1" dirty="0">
                          <a:latin typeface="Times New Roman" panose="02020603050405020304" pitchFamily="18" charset="0"/>
                          <a:cs typeface="Times New Roman" panose="02020603050405020304" pitchFamily="18" charset="0"/>
                        </a:rPr>
                        <a:t>Từ câu sai đến câu hay</a:t>
                      </a:r>
                      <a:r>
                        <a:rPr lang="vi-VN" sz="4400" dirty="0">
                          <a:latin typeface="Times New Roman" panose="02020603050405020304" pitchFamily="18" charset="0"/>
                          <a:cs typeface="Times New Roman" panose="02020603050405020304" pitchFamily="18" charset="0"/>
                        </a:rPr>
                        <a:t>, NXB Trẻ.</a:t>
                      </a:r>
                    </a:p>
                    <a:p>
                      <a:pPr algn="just"/>
                      <a:r>
                        <a:rPr lang="vi-VN" sz="4400" dirty="0">
                          <a:latin typeface="Times New Roman" panose="02020603050405020304" pitchFamily="18" charset="0"/>
                          <a:cs typeface="Times New Roman" panose="02020603050405020304" pitchFamily="18" charset="0"/>
                        </a:rPr>
                        <a:t>4. Trương Chính (2001), </a:t>
                      </a:r>
                      <a:r>
                        <a:rPr lang="vi-VN" sz="4400" i="1" dirty="0">
                          <a:latin typeface="Times New Roman" panose="02020603050405020304" pitchFamily="18" charset="0"/>
                          <a:cs typeface="Times New Roman" panose="02020603050405020304" pitchFamily="18" charset="0"/>
                        </a:rPr>
                        <a:t>Giải thích các từ gần âm, gần nghĩa dễ nhầm lẫn</a:t>
                      </a:r>
                      <a:r>
                        <a:rPr lang="vi-VN" sz="4400" dirty="0">
                          <a:latin typeface="Times New Roman" panose="02020603050405020304" pitchFamily="18" charset="0"/>
                          <a:cs typeface="Times New Roman" panose="02020603050405020304" pitchFamily="18" charset="0"/>
                        </a:rPr>
                        <a:t>, NXB Giáo dục, Hà Nội.</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Times New Roman" panose="02020603050405020304" charset="0"/>
                          <a:cs typeface="Times New Roman" panose="02020603050405020304" charset="0"/>
                        </a:rPr>
                        <a:t>Sắp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các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chưa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đúng</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theo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tư</a:t>
                      </a:r>
                      <a:r>
                        <a:rPr lang="en-US" sz="4400" dirty="0">
                          <a:solidFill>
                            <a:prstClr val="black"/>
                          </a:solidFill>
                          <a:latin typeface="Times New Roman" panose="02020603050405020304" charset="0"/>
                          <a:cs typeface="Times New Roman" panose="02020603050405020304" charset="0"/>
                        </a:rPr>
                        <a:t> a, b, c ...</a:t>
                      </a:r>
                      <a:r>
                        <a:rPr lang="en-US" sz="4400" dirty="0" err="1">
                          <a:solidFill>
                            <a:prstClr val="black"/>
                          </a:solidFill>
                          <a:latin typeface="Times New Roman" panose="02020603050405020304" charset="0"/>
                          <a:cs typeface="Times New Roman" panose="02020603050405020304" charset="0"/>
                        </a:rPr>
                        <a:t>của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tên</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2 </a:t>
                      </a:r>
                      <a:r>
                        <a:rPr lang="en-US" sz="4400" dirty="0" err="1">
                          <a:solidFill>
                            <a:prstClr val="black"/>
                          </a:solidFill>
                          <a:latin typeface="Times New Roman" panose="02020603050405020304" charset="0"/>
                          <a:cs typeface="Times New Roman" panose="02020603050405020304" charset="0"/>
                        </a:rPr>
                        <a:t>sau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1,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4 </a:t>
                      </a:r>
                      <a:r>
                        <a:rPr lang="en-US" sz="4400" dirty="0" err="1">
                          <a:solidFill>
                            <a:prstClr val="black"/>
                          </a:solidFill>
                          <a:latin typeface="Times New Roman" panose="02020603050405020304" charset="0"/>
                          <a:cs typeface="Times New Roman" panose="02020603050405020304" charset="0"/>
                        </a:rPr>
                        <a:t>sau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3) </a:t>
                      </a:r>
                      <a:r>
                        <a:rPr lang="en-US" sz="4400" dirty="0" err="1">
                          <a:solidFill>
                            <a:prstClr val="black"/>
                          </a:solidFill>
                          <a:latin typeface="Times New Roman" panose="02020603050405020304" charset="0"/>
                          <a:cs typeface="Times New Roman" panose="02020603050405020304" charset="0"/>
                        </a:rPr>
                        <a:t>hoặc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họ</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3 </a:t>
                      </a:r>
                      <a:r>
                        <a:rPr lang="en-US" sz="4400" dirty="0" err="1">
                          <a:solidFill>
                            <a:prstClr val="black"/>
                          </a:solidFill>
                          <a:latin typeface="Times New Roman" panose="02020603050405020304" charset="0"/>
                          <a:cs typeface="Times New Roman" panose="02020603050405020304" charset="0"/>
                        </a:rPr>
                        <a:t>sau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2 </a:t>
                      </a:r>
                      <a:r>
                        <a:rPr lang="en-US" sz="4400" dirty="0" err="1">
                          <a:solidFill>
                            <a:prstClr val="black"/>
                          </a:solidFill>
                          <a:latin typeface="Times New Roman" panose="02020603050405020304" charset="0"/>
                          <a:cs typeface="Times New Roman" panose="02020603050405020304" charset="0"/>
                        </a:rPr>
                        <a:t>và</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sau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1)</a:t>
                      </a:r>
                    </a:p>
                    <a:p>
                      <a:endParaRPr lang="en-US" sz="4400" dirty="0">
                        <a:latin typeface="Times New Roman" panose="02020603050405020304" pitchFamily="18" charset="0"/>
                        <a:cs typeface="Times New Roman" panose="02020603050405020304" pitchFamily="18" charset="0"/>
                      </a:endParaRPr>
                    </a:p>
                  </a:txBody>
                  <a:tcPr/>
                </a:tc>
                <a:tc>
                  <a:txBody>
                    <a:bodyPr/>
                    <a:lstStyle/>
                    <a:p>
                      <a:pPr algn="just" defTabSz="1371600"/>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Sửa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lại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bằng</a:t>
                      </a:r>
                      <a:r>
                        <a:rPr lang="en-US" sz="4400" dirty="0">
                          <a:solidFill>
                            <a:prstClr val="black"/>
                          </a:solidFill>
                          <a:latin typeface="Times New Roman" panose="02020603050405020304" charset="0"/>
                          <a:cs typeface="Times New Roman" panose="02020603050405020304" charset="0"/>
                        </a:rPr>
                        <a:t> 1 </a:t>
                      </a:r>
                      <a:r>
                        <a:rPr lang="en-US" sz="4400" dirty="0" err="1">
                          <a:solidFill>
                            <a:prstClr val="black"/>
                          </a:solidFill>
                          <a:latin typeface="Times New Roman" panose="02020603050405020304" charset="0"/>
                          <a:cs typeface="Times New Roman" panose="02020603050405020304" charset="0"/>
                        </a:rPr>
                        <a:t>trong</a:t>
                      </a:r>
                      <a:r>
                        <a:rPr lang="en-US" sz="4400" dirty="0">
                          <a:solidFill>
                            <a:prstClr val="black"/>
                          </a:solidFill>
                          <a:latin typeface="Times New Roman" panose="02020603050405020304" charset="0"/>
                          <a:cs typeface="Times New Roman" panose="02020603050405020304" charset="0"/>
                        </a:rPr>
                        <a:t> 2 </a:t>
                      </a:r>
                      <a:r>
                        <a:rPr lang="en-US" sz="4400" dirty="0" err="1">
                          <a:solidFill>
                            <a:prstClr val="black"/>
                          </a:solidFill>
                          <a:latin typeface="Times New Roman" panose="02020603050405020304" charset="0"/>
                          <a:cs typeface="Times New Roman" panose="02020603050405020304" charset="0"/>
                        </a:rPr>
                        <a:t>cách</a:t>
                      </a:r>
                      <a:r>
                        <a:rPr lang="en-US" sz="4400" dirty="0">
                          <a:solidFill>
                            <a:prstClr val="black"/>
                          </a:solidFill>
                          <a:latin typeface="Times New Roman" panose="02020603050405020304" charset="0"/>
                          <a:cs typeface="Times New Roman" panose="02020603050405020304" charset="0"/>
                        </a:rPr>
                        <a:t>: </a:t>
                      </a:r>
                    </a:p>
                    <a:p>
                      <a:pPr algn="just" defTabSz="1371600"/>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theo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tự</a:t>
                      </a:r>
                      <a:r>
                        <a:rPr lang="en-US" sz="4400" dirty="0">
                          <a:solidFill>
                            <a:prstClr val="black"/>
                          </a:solidFill>
                          <a:latin typeface="Times New Roman" panose="02020603050405020304" charset="0"/>
                          <a:cs typeface="Times New Roman" panose="02020603050405020304" charset="0"/>
                        </a:rPr>
                        <a:t> a, b, c...</a:t>
                      </a:r>
                      <a:r>
                        <a:rPr lang="en-US" sz="4400" dirty="0" err="1">
                          <a:solidFill>
                            <a:prstClr val="black"/>
                          </a:solidFill>
                          <a:latin typeface="Times New Roman" panose="02020603050405020304" charset="0"/>
                          <a:cs typeface="Times New Roman" panose="02020603050405020304" charset="0"/>
                        </a:rPr>
                        <a:t>của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tên</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baseline="0" dirty="0">
                          <a:solidFill>
                            <a:prstClr val="black"/>
                          </a:solidFill>
                          <a:latin typeface="Times New Roman" panose="02020603050405020304" charset="0"/>
                          <a:cs typeface="Times New Roman" panose="02020603050405020304" charset="0"/>
                        </a:rPr>
                        <a:t> </a:t>
                      </a:r>
                      <a:r>
                        <a:rPr lang="en-US" sz="4400" b="1" baseline="0" dirty="0">
                          <a:solidFill>
                            <a:srgbClr val="FF0000"/>
                          </a:solidFill>
                          <a:latin typeface="Times New Roman" panose="02020603050405020304" charset="0"/>
                          <a:cs typeface="Times New Roman" panose="02020603050405020304" charset="0"/>
                        </a:rPr>
                        <a:t>(2-1-4-3)</a:t>
                      </a:r>
                    </a:p>
                    <a:p>
                      <a:pPr algn="just" defTabSz="1371600"/>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theo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tự</a:t>
                      </a:r>
                      <a:r>
                        <a:rPr lang="en-US" sz="4400" dirty="0">
                          <a:solidFill>
                            <a:prstClr val="black"/>
                          </a:solidFill>
                          <a:latin typeface="Times New Roman" panose="02020603050405020304" charset="0"/>
                          <a:cs typeface="Times New Roman" panose="02020603050405020304" charset="0"/>
                        </a:rPr>
                        <a:t> a, b, c,... </a:t>
                      </a:r>
                      <a:r>
                        <a:rPr lang="en-US" sz="4400" dirty="0" err="1">
                          <a:solidFill>
                            <a:prstClr val="black"/>
                          </a:solidFill>
                          <a:latin typeface="Times New Roman" panose="02020603050405020304" charset="0"/>
                          <a:cs typeface="Times New Roman" panose="02020603050405020304" charset="0"/>
                        </a:rPr>
                        <a:t>của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họ</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baseline="0" dirty="0">
                          <a:solidFill>
                            <a:prstClr val="black"/>
                          </a:solidFill>
                          <a:latin typeface="Times New Roman" panose="02020603050405020304" charset="0"/>
                          <a:cs typeface="Times New Roman" panose="02020603050405020304" charset="0"/>
                        </a:rPr>
                        <a:t> </a:t>
                      </a:r>
                      <a:r>
                        <a:rPr lang="en-US" sz="4400" b="1" baseline="0" dirty="0">
                          <a:solidFill>
                            <a:srgbClr val="FF0000"/>
                          </a:solidFill>
                          <a:latin typeface="Times New Roman" panose="02020603050405020304" charset="0"/>
                          <a:cs typeface="Times New Roman" panose="02020603050405020304" charset="0"/>
                        </a:rPr>
                        <a:t>(3-1-2-4)</a:t>
                      </a:r>
                      <a:endParaRPr lang="en-US" sz="4400" b="1" dirty="0">
                        <a:solidFill>
                          <a:srgbClr val="FF0000"/>
                        </a:solidFill>
                        <a:latin typeface="Times New Roman" panose="02020603050405020304" charset="0"/>
                        <a:cs typeface="Times New Roman" panose="02020603050405020304" charset="0"/>
                      </a:endParaRPr>
                    </a:p>
                  </a:txBody>
                  <a:tcPr/>
                </a:tc>
                <a:extLst>
                  <a:ext uri="{0D108BD9-81ED-4DB2-BD59-A6C34878D82A}">
                    <a16:rowId xmlns:a16="http://schemas.microsoft.com/office/drawing/2014/main" val="2253907453"/>
                  </a:ext>
                </a:extLst>
              </a:tr>
            </a:tbl>
          </a:graphicData>
        </a:graphic>
      </p:graphicFrame>
    </p:spTree>
    <p:extLst>
      <p:ext uri="{BB962C8B-B14F-4D97-AF65-F5344CB8AC3E}">
        <p14:creationId xmlns:p14="http://schemas.microsoft.com/office/powerpoint/2010/main" val="346123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B2D29C-F8EE-4D1B-8A27-15FDB0E1026E}"/>
              </a:ext>
            </a:extLst>
          </p:cNvPr>
          <p:cNvSpPr txBox="1"/>
          <p:nvPr/>
        </p:nvSpPr>
        <p:spPr>
          <a:xfrm>
            <a:off x="914400" y="547651"/>
            <a:ext cx="16611600" cy="3733330"/>
          </a:xfrm>
          <a:prstGeom prst="rect">
            <a:avLst/>
          </a:prstGeom>
          <a:noFill/>
        </p:spPr>
        <p:txBody>
          <a:bodyPr wrap="square">
            <a:spAutoFit/>
          </a:bodyPr>
          <a:lstStyle/>
          <a:p>
            <a:pPr algn="ctr" defTabSz="1371600">
              <a:lnSpc>
                <a:spcPct val="115000"/>
              </a:lnSpc>
              <a:spcAft>
                <a:spcPts val="1200"/>
              </a:spcAft>
              <a:buClr>
                <a:srgbClr val="000000"/>
              </a:buClr>
              <a:buSzPts val="1100"/>
              <a:tabLst>
                <a:tab pos="749618" algn="l"/>
              </a:tabLst>
            </a:pPr>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4</a:t>
            </a:r>
            <a:endPar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defTabSz="1371600"/>
            <a:r>
              <a:rPr lang="vi-VN" altLang="en-US" sz="4400" b="1" dirty="0">
                <a:solidFill>
                  <a:prstClr val="black"/>
                </a:solidFill>
                <a:latin typeface="Times New Roman" panose="02020603050405020304" charset="0"/>
                <a:cs typeface="Times New Roman" panose="02020603050405020304" charset="0"/>
              </a:rPr>
              <a:t>V</a:t>
            </a:r>
            <a:r>
              <a:rPr lang="en-US" sz="4400" b="1" dirty="0" err="1">
                <a:solidFill>
                  <a:prstClr val="black"/>
                </a:solidFill>
                <a:latin typeface="Times New Roman" panose="02020603050405020304" charset="0"/>
                <a:cs typeface="Times New Roman" panose="02020603050405020304" charset="0"/>
              </a:rPr>
              <a:t>iết</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một</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đoạn</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văn</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khoảng</a:t>
            </a:r>
            <a:r>
              <a:rPr lang="en-US" sz="4400" b="1" dirty="0">
                <a:solidFill>
                  <a:prstClr val="black"/>
                </a:solidFill>
                <a:latin typeface="Times New Roman" panose="02020603050405020304" charset="0"/>
                <a:cs typeface="Times New Roman" panose="02020603050405020304" charset="0"/>
              </a:rPr>
              <a:t> 8 - 10 </a:t>
            </a:r>
            <a:r>
              <a:rPr lang="en-US" sz="4400" b="1" dirty="0" err="1">
                <a:solidFill>
                  <a:prstClr val="black"/>
                </a:solidFill>
                <a:latin typeface="Times New Roman" panose="02020603050405020304" charset="0"/>
                <a:cs typeface="Times New Roman" panose="02020603050405020304" charset="0"/>
              </a:rPr>
              <a:t>dòng</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giới</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thiệu</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về</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câu</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rút</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gọn</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trong</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đó</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có</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trích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dẫn</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định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nghĩa</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về</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kiểu</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câu</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này</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trong</a:t>
            </a:r>
            <a:r>
              <a:rPr lang="en-US" sz="4400" b="1" dirty="0">
                <a:solidFill>
                  <a:prstClr val="black"/>
                </a:solidFill>
                <a:latin typeface="Times New Roman" panose="02020603050405020304" charset="0"/>
                <a:cs typeface="Times New Roman" panose="02020603050405020304" charset="0"/>
              </a:rPr>
              <a:t> SGK </a:t>
            </a:r>
            <a:r>
              <a:rPr lang="en-US" sz="4400" b="1" dirty="0" err="1">
                <a:solidFill>
                  <a:prstClr val="black"/>
                </a:solidFill>
                <a:latin typeface="Times New Roman" panose="02020603050405020304" charset="0"/>
                <a:cs typeface="Times New Roman" panose="02020603050405020304" charset="0"/>
              </a:rPr>
              <a:t>Ngữ</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văn</a:t>
            </a:r>
            <a:r>
              <a:rPr lang="en-US" sz="4400" b="1" dirty="0">
                <a:solidFill>
                  <a:prstClr val="black"/>
                </a:solidFill>
                <a:latin typeface="Times New Roman" panose="02020603050405020304" charset="0"/>
                <a:cs typeface="Times New Roman" panose="02020603050405020304" charset="0"/>
              </a:rPr>
              <a:t> 9, </a:t>
            </a:r>
            <a:r>
              <a:rPr lang="en-US" sz="4400" b="1" dirty="0" err="1">
                <a:solidFill>
                  <a:prstClr val="black"/>
                </a:solidFill>
                <a:latin typeface="Times New Roman" panose="02020603050405020304" charset="0"/>
                <a:cs typeface="Times New Roman" panose="02020603050405020304" charset="0"/>
              </a:rPr>
              <a:t>tập</a:t>
            </a:r>
            <a:r>
              <a:rPr lang="en-US" sz="4400" b="1" dirty="0">
                <a:solidFill>
                  <a:prstClr val="black"/>
                </a:solidFill>
                <a:latin typeface="Times New Roman" panose="02020603050405020304" charset="0"/>
                <a:cs typeface="Times New Roman" panose="02020603050405020304" charset="0"/>
              </a:rPr>
              <a:t> 2 (</a:t>
            </a:r>
            <a:r>
              <a:rPr lang="en-US" sz="4400" b="1" dirty="0" err="1">
                <a:solidFill>
                  <a:prstClr val="black"/>
                </a:solidFill>
                <a:latin typeface="Times New Roman" panose="02020603050405020304" charset="0"/>
                <a:cs typeface="Times New Roman" panose="02020603050405020304" charset="0"/>
              </a:rPr>
              <a:t>Bộ</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sách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Cánh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Diều</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và</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chú</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thích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nguồn</a:t>
            </a:r>
            <a:r>
              <a:rPr lang="en-US" sz="4400" b="1" dirty="0">
                <a:solidFill>
                  <a:prstClr val="black"/>
                </a:solidFill>
                <a:latin typeface="Times New Roman" panose="02020603050405020304" charset="0"/>
                <a:cs typeface="Times New Roman" panose="02020603050405020304" charset="0"/>
              </a:rPr>
              <a:t> ý </a:t>
            </a:r>
            <a:r>
              <a:rPr lang="en-US" sz="4400" b="1" dirty="0" err="1">
                <a:solidFill>
                  <a:prstClr val="black"/>
                </a:solidFill>
                <a:latin typeface="Times New Roman" panose="02020603050405020304" charset="0"/>
                <a:cs typeface="Times New Roman" panose="02020603050405020304" charset="0"/>
              </a:rPr>
              <a:t>kiến</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được</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trích</a:t>
            </a:r>
            <a:r>
              <a:rPr lang="en-US" sz="4400" b="1" dirty="0">
                <a:solidFill>
                  <a:prstClr val="black"/>
                </a:solidFill>
                <a:latin typeface="Times New Roman" panose="02020603050405020304" charset="0"/>
                <a:cs typeface="Times New Roman" panose="02020603050405020304" charset="0"/>
              </a:rPr>
              <a:t> </a:t>
            </a:r>
            <a:r>
              <a:rPr lang="en-US" sz="4400" b="1" dirty="0" err="1">
                <a:solidFill>
                  <a:prstClr val="black"/>
                </a:solidFill>
                <a:latin typeface="Times New Roman" panose="02020603050405020304" charset="0"/>
                <a:cs typeface="Times New Roman" panose="02020603050405020304" charset="0"/>
              </a:rPr>
              <a:t>dẫn</a:t>
            </a:r>
            <a:r>
              <a:rPr lang="en-US" sz="4400" b="1" dirty="0">
                <a:solidFill>
                  <a:prstClr val="black"/>
                </a:solidFill>
                <a:latin typeface="Times New Roman" panose="02020603050405020304" charset="0"/>
                <a:cs typeface="Times New Roman" panose="02020603050405020304" charset="0"/>
              </a:rPr>
              <a:t>.</a:t>
            </a:r>
          </a:p>
        </p:txBody>
      </p:sp>
      <p:sp>
        <p:nvSpPr>
          <p:cNvPr id="2" name="Freeform 4">
            <a:extLst>
              <a:ext uri="{FF2B5EF4-FFF2-40B4-BE49-F238E27FC236}">
                <a16:creationId xmlns:a16="http://schemas.microsoft.com/office/drawing/2014/main" id="{C07E106A-9F7C-0B73-EF26-9E59D8D2CC82}"/>
              </a:ext>
            </a:extLst>
          </p:cNvPr>
          <p:cNvSpPr/>
          <p:nvPr/>
        </p:nvSpPr>
        <p:spPr>
          <a:xfrm>
            <a:off x="685800" y="4914900"/>
            <a:ext cx="5562600" cy="5105400"/>
          </a:xfrm>
          <a:custGeom>
            <a:avLst/>
            <a:gdLst/>
            <a:ahLst/>
            <a:cxnLst/>
            <a:rect l="l" t="t" r="r" b="b"/>
            <a:pathLst>
              <a:path w="4794788" h="4114800">
                <a:moveTo>
                  <a:pt x="0" y="0"/>
                </a:moveTo>
                <a:lnTo>
                  <a:pt x="4794788" y="0"/>
                </a:lnTo>
                <a:lnTo>
                  <a:pt x="47947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7818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0" y="2254567"/>
            <a:ext cx="17359313" cy="5777865"/>
          </a:xfrm>
          <a:prstGeom prst="rect">
            <a:avLst/>
          </a:prstGeom>
        </p:spPr>
        <p:txBody>
          <a:bodyPr wrap="square">
            <a:noAutofit/>
          </a:bodyPr>
          <a:lstStyle/>
          <a:p>
            <a:pPr indent="685800" algn="just" defTabSz="400050">
              <a:lnSpc>
                <a:spcPct val="114000"/>
              </a:lnSpc>
            </a:pPr>
            <a:r>
              <a:rPr sz="4400" dirty="0" err="1">
                <a:solidFill>
                  <a:srgbClr val="000000"/>
                </a:solidFill>
                <a:latin typeface="Times New Roman" panose="02020603050405020304"/>
                <a:ea typeface="Times New Roman" panose="02020603050405020304"/>
              </a:rPr>
              <a:t>Dựa</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theo</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đặc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điểm</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có</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đủ</a:t>
            </a:r>
            <a:r>
              <a:rPr sz="4400" dirty="0">
                <a:solidFill>
                  <a:srgbClr val="000000"/>
                </a:solidFill>
                <a:latin typeface="Times New Roman" panose="02020603050405020304"/>
                <a:ea typeface="Times New Roman" panose="02020603050405020304"/>
              </a:rPr>
              <a:t> hay </a:t>
            </a:r>
            <a:r>
              <a:rPr sz="4400" dirty="0" err="1">
                <a:solidFill>
                  <a:srgbClr val="000000"/>
                </a:solidFill>
                <a:latin typeface="Times New Roman" panose="02020603050405020304"/>
                <a:ea typeface="Times New Roman" panose="02020603050405020304"/>
              </a:rPr>
              <a:t>không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các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bắt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buộc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được</a:t>
            </a:r>
            <a:r>
              <a:rPr sz="4400" dirty="0">
                <a:solidFill>
                  <a:srgbClr val="000000"/>
                </a:solidFill>
                <a:latin typeface="Times New Roman" panose="02020603050405020304"/>
                <a:ea typeface="Times New Roman" panose="02020603050405020304"/>
              </a:rPr>
              <a:t> chia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hai</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loại</a:t>
            </a:r>
            <a:r>
              <a:rPr sz="4400" dirty="0">
                <a:solidFill>
                  <a:srgbClr val="000000"/>
                </a:solidFill>
                <a:latin typeface="Times New Roman" panose="02020603050405020304"/>
                <a:ea typeface="Times New Roman" panose="02020603050405020304"/>
              </a:rPr>
              <a:t>: </a:t>
            </a:r>
            <a:r>
              <a:rPr lang="en-US" sz="4400" dirty="0" err="1">
                <a:solidFill>
                  <a:srgbClr val="000000"/>
                </a:solidFill>
                <a:latin typeface="Times New Roman" panose="02020603050405020304"/>
                <a:ea typeface="Times New Roman" panose="02020603050405020304"/>
              </a:rPr>
              <a:t>c</a:t>
            </a:r>
            <a:r>
              <a:rPr sz="4400" dirty="0" err="1">
                <a:solidFill>
                  <a:srgbClr val="000000"/>
                </a:solidFill>
                <a:latin typeface="Times New Roman" panose="02020603050405020304"/>
                <a:ea typeface="Times New Roman" panose="02020603050405020304"/>
              </a:rPr>
              <a:t>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dầy</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và</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rút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gọn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đầy</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là</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không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có</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bắt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buộc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nào</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trong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bị</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lược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bỏ</a:t>
            </a:r>
            <a:r>
              <a:rPr lang="en-US" sz="4400" dirty="0">
                <a:solidFill>
                  <a:srgbClr val="000000"/>
                </a:solidFill>
                <a:latin typeface="Times New Roman" panose="02020603050405020304"/>
                <a:ea typeface="Times New Roman" panose="02020603050405020304"/>
              </a:rPr>
              <a: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còn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rút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gọn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là</a:t>
            </a:r>
            <a:r>
              <a:rPr sz="4400" dirty="0">
                <a:solidFill>
                  <a:srgbClr val="000000"/>
                </a:solidFill>
                <a:latin typeface="Times New Roman" panose="02020603050405020304"/>
                <a:ea typeface="Times New Roman" panose="02020603050405020304"/>
              </a:rPr>
              <a:t> </a:t>
            </a:r>
            <a:r>
              <a:rPr lang="en-US" sz="4400" dirty="0">
                <a:solidFill>
                  <a:srgbClr val="000000"/>
                </a:solidFill>
                <a:latin typeface="Times New Roman" panose="02020603050405020304"/>
                <a:ea typeface="Times New Roman" panose="02020603050405020304"/>
              </a:rPr>
              <a:t>"</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đã</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được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lược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bỏ</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một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hoặc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một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số</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bắt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buộc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trong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câu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tức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là</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những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không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thể</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vắng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mặt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trong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bối</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cảnh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giao</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tiếp</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bình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thường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của</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chủ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ngữ</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vị</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ngữ</a:t>
            </a:r>
            <a:r>
              <a:rPr sz="4400" dirty="0">
                <a:solidFill>
                  <a:srgbClr val="000000"/>
                </a:solidFill>
                <a:latin typeface="Times New Roman" panose="02020603050405020304"/>
                <a:ea typeface="Times New Roman" panose="02020603050405020304"/>
              </a:rPr>
              <a:t> hay </a:t>
            </a:r>
            <a:r>
              <a:rPr sz="4400" dirty="0" err="1">
                <a:solidFill>
                  <a:srgbClr val="000000"/>
                </a:solidFill>
                <a:latin typeface="Times New Roman" panose="02020603050405020304"/>
                <a:ea typeface="Times New Roman" panose="02020603050405020304"/>
              </a:rPr>
              <a:t>các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phụ</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bắt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buộc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của</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cụm</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từ</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Nguyễn</a:t>
            </a:r>
            <a:r>
              <a:rPr sz="4400" dirty="0">
                <a:solidFill>
                  <a:srgbClr val="000000"/>
                </a:solidFill>
                <a:latin typeface="Times New Roman" panose="02020603050405020304"/>
                <a:ea typeface="Times New Roman" panose="02020603050405020304"/>
              </a:rPr>
              <a:t> Minh </a:t>
            </a:r>
            <a:r>
              <a:rPr sz="4400" dirty="0" err="1">
                <a:solidFill>
                  <a:srgbClr val="000000"/>
                </a:solidFill>
                <a:latin typeface="Times New Roman" panose="02020603050405020304"/>
                <a:ea typeface="Times New Roman" panose="02020603050405020304"/>
              </a:rPr>
              <a:t>Thuyết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Tổng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Chủ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biên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Đỗ</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Ngọc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Thống</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Chủ</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biên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Ngữ</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văn</a:t>
            </a:r>
            <a:r>
              <a:rPr sz="4400" dirty="0">
                <a:solidFill>
                  <a:srgbClr val="000000"/>
                </a:solidFill>
                <a:latin typeface="Times New Roman" panose="02020603050405020304"/>
                <a:ea typeface="Times New Roman" panose="02020603050405020304"/>
              </a:rPr>
              <a:t> 9, </a:t>
            </a:r>
            <a:r>
              <a:rPr sz="4400" dirty="0" err="1">
                <a:solidFill>
                  <a:srgbClr val="000000"/>
                </a:solidFill>
                <a:latin typeface="Times New Roman" panose="02020603050405020304"/>
                <a:ea typeface="Times New Roman" panose="02020603050405020304"/>
              </a:rPr>
              <a:t>tập</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hai</a:t>
            </a:r>
            <a:r>
              <a:rPr sz="4400" dirty="0">
                <a:solidFill>
                  <a:srgbClr val="000000"/>
                </a:solidFill>
                <a:latin typeface="Times New Roman" panose="02020603050405020304"/>
                <a:ea typeface="Times New Roman" panose="02020603050405020304"/>
              </a:rPr>
              <a:t>, NXB </a:t>
            </a:r>
            <a:r>
              <a:rPr sz="4400" dirty="0" err="1">
                <a:solidFill>
                  <a:srgbClr val="000000"/>
                </a:solidFill>
                <a:latin typeface="Times New Roman" panose="02020603050405020304"/>
                <a:ea typeface="Times New Roman" panose="02020603050405020304"/>
              </a:rPr>
              <a:t>Đại</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học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Sư</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phạm</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Thành</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phố</a:t>
            </a:r>
            <a:r>
              <a:rPr sz="4400" dirty="0">
                <a:solidFill>
                  <a:srgbClr val="000000"/>
                </a:solidFill>
                <a:latin typeface="Times New Roman" panose="02020603050405020304"/>
                <a:ea typeface="Times New Roman" panose="02020603050405020304"/>
              </a:rPr>
              <a:t> HCM </a:t>
            </a:r>
            <a:r>
              <a:rPr sz="4400" dirty="0" err="1">
                <a:solidFill>
                  <a:srgbClr val="000000"/>
                </a:solidFill>
                <a:latin typeface="Times New Roman" panose="02020603050405020304"/>
                <a:ea typeface="Times New Roman" panose="02020603050405020304"/>
              </a:rPr>
              <a:t>và</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Công</a:t>
            </a:r>
            <a:r>
              <a:rPr sz="4400" dirty="0">
                <a:solidFill>
                  <a:srgbClr val="000000"/>
                </a:solidFill>
                <a:latin typeface="Times New Roman" panose="02020603050405020304"/>
                <a:ea typeface="Times New Roman" panose="02020603050405020304"/>
              </a:rPr>
              <a:t> ty </a:t>
            </a:r>
            <a:r>
              <a:rPr sz="4400" dirty="0" err="1">
                <a:solidFill>
                  <a:srgbClr val="000000"/>
                </a:solidFill>
                <a:latin typeface="Times New Roman" panose="02020603050405020304"/>
                <a:ea typeface="Times New Roman" panose="02020603050405020304"/>
              </a:rPr>
              <a:t>Cổ</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phần</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Đầu</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tư</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Xuất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bản</a:t>
            </a:r>
            <a:r>
              <a:rPr sz="4400" dirty="0">
                <a:solidFill>
                  <a:srgbClr val="000000"/>
                </a:solidFill>
                <a:latin typeface="Times New Roman" panose="02020603050405020304"/>
                <a:ea typeface="Times New Roman" panose="02020603050405020304"/>
              </a:rPr>
              <a:t> - </a:t>
            </a:r>
            <a:r>
              <a:rPr sz="4400" dirty="0" err="1">
                <a:solidFill>
                  <a:srgbClr val="000000"/>
                </a:solidFill>
                <a:latin typeface="Times New Roman" panose="02020603050405020304"/>
                <a:ea typeface="Times New Roman" panose="02020603050405020304"/>
              </a:rPr>
              <a:t>Thiết</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bị</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Giáo</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dục</a:t>
            </a:r>
            <a:r>
              <a:rPr sz="4400" dirty="0">
                <a:solidFill>
                  <a:srgbClr val="000000"/>
                </a:solidFill>
                <a:latin typeface="Times New Roman" panose="02020603050405020304"/>
                <a:ea typeface="Times New Roman" panose="02020603050405020304"/>
              </a:rPr>
              <a:t> </a:t>
            </a:r>
            <a:r>
              <a:rPr sz="4400" dirty="0" err="1">
                <a:solidFill>
                  <a:srgbClr val="000000"/>
                </a:solidFill>
                <a:latin typeface="Times New Roman" panose="02020603050405020304"/>
                <a:ea typeface="Times New Roman" panose="02020603050405020304"/>
              </a:rPr>
              <a:t>Việt</a:t>
            </a:r>
            <a:r>
              <a:rPr sz="4400" dirty="0">
                <a:solidFill>
                  <a:srgbClr val="000000"/>
                </a:solidFill>
                <a:latin typeface="Times New Roman" panose="02020603050405020304"/>
                <a:ea typeface="Times New Roman" panose="02020603050405020304"/>
              </a:rPr>
              <a:t> Nam, 2024, </a:t>
            </a:r>
            <a:r>
              <a:rPr sz="4400" dirty="0" err="1">
                <a:solidFill>
                  <a:srgbClr val="000000"/>
                </a:solidFill>
                <a:latin typeface="Times New Roman" panose="02020603050405020304"/>
                <a:ea typeface="Times New Roman" panose="02020603050405020304"/>
              </a:rPr>
              <a:t>trang</a:t>
            </a:r>
            <a:r>
              <a:rPr sz="4400" dirty="0">
                <a:solidFill>
                  <a:srgbClr val="000000"/>
                </a:solidFill>
                <a:latin typeface="Times New Roman" panose="02020603050405020304"/>
                <a:ea typeface="Times New Roman" panose="02020603050405020304"/>
              </a:rPr>
              <a:t> 55)”.</a:t>
            </a:r>
          </a:p>
        </p:txBody>
      </p:sp>
      <p:sp>
        <p:nvSpPr>
          <p:cNvPr id="3" name="TextBox 2">
            <a:extLst>
              <a:ext uri="{FF2B5EF4-FFF2-40B4-BE49-F238E27FC236}">
                <a16:creationId xmlns:a16="http://schemas.microsoft.com/office/drawing/2014/main" id="{A27F1B82-7D24-758F-66B7-2A8D89D3F018}"/>
              </a:ext>
            </a:extLst>
          </p:cNvPr>
          <p:cNvSpPr txBox="1"/>
          <p:nvPr/>
        </p:nvSpPr>
        <p:spPr>
          <a:xfrm>
            <a:off x="3467130" y="571500"/>
            <a:ext cx="11353740" cy="1107996"/>
          </a:xfrm>
          <a:prstGeom prst="rect">
            <a:avLst/>
          </a:prstGeom>
          <a:noFill/>
        </p:spPr>
        <p:txBody>
          <a:bodyPr wrap="square" rtlCol="0">
            <a:spAutoFit/>
          </a:bodyPr>
          <a:lstStyle/>
          <a:p>
            <a:pPr algn="ctr" defTabSz="1371600"/>
            <a:r>
              <a:rPr lang="en-US" sz="6600" b="1" dirty="0" err="1">
                <a:solidFill>
                  <a:srgbClr val="C00000"/>
                </a:solidFill>
                <a:latin typeface="#9Slide07 Pangolin" panose="00000500000000000000" pitchFamily="2" charset="0"/>
                <a:cs typeface="Times New Roman" panose="02020603050405020304" pitchFamily="18" charset="0"/>
              </a:rPr>
              <a:t>Đoạn</a:t>
            </a:r>
            <a:r>
              <a:rPr lang="en-US" sz="6600" b="1" dirty="0">
                <a:solidFill>
                  <a:srgbClr val="C00000"/>
                </a:solidFill>
                <a:latin typeface="#9Slide07 Pangolin" panose="00000500000000000000" pitchFamily="2" charset="0"/>
                <a:cs typeface="Times New Roman" panose="02020603050405020304" pitchFamily="18" charset="0"/>
              </a:rPr>
              <a:t> </a:t>
            </a:r>
            <a:r>
              <a:rPr lang="en-US" sz="6600" b="1" dirty="0" err="1">
                <a:solidFill>
                  <a:srgbClr val="C00000"/>
                </a:solidFill>
                <a:latin typeface="#9Slide07 Pangolin" panose="00000500000000000000" pitchFamily="2" charset="0"/>
                <a:cs typeface="Times New Roman" panose="02020603050405020304" pitchFamily="18" charset="0"/>
              </a:rPr>
              <a:t>văn</a:t>
            </a:r>
            <a:r>
              <a:rPr lang="en-US" sz="6600" b="1" dirty="0">
                <a:solidFill>
                  <a:srgbClr val="C00000"/>
                </a:solidFill>
                <a:latin typeface="#9Slide07 Pangolin" panose="00000500000000000000" pitchFamily="2" charset="0"/>
                <a:cs typeface="Times New Roman" panose="02020603050405020304" pitchFamily="18" charset="0"/>
              </a:rPr>
              <a:t> </a:t>
            </a:r>
            <a:r>
              <a:rPr lang="en-US" sz="6600" b="1" dirty="0" err="1">
                <a:solidFill>
                  <a:srgbClr val="C00000"/>
                </a:solidFill>
                <a:latin typeface="#9Slide07 Pangolin" panose="00000500000000000000" pitchFamily="2" charset="0"/>
                <a:cs typeface="Times New Roman" panose="02020603050405020304" pitchFamily="18" charset="0"/>
              </a:rPr>
              <a:t>tham</a:t>
            </a:r>
            <a:r>
              <a:rPr lang="en-US" sz="6600" b="1" dirty="0">
                <a:solidFill>
                  <a:srgbClr val="C00000"/>
                </a:solidFill>
                <a:latin typeface="#9Slide07 Pangolin" panose="00000500000000000000" pitchFamily="2" charset="0"/>
                <a:cs typeface="Times New Roman" panose="02020603050405020304" pitchFamily="18" charset="0"/>
              </a:rPr>
              <a:t> </a:t>
            </a:r>
            <a:r>
              <a:rPr lang="en-US" sz="6600" b="1" dirty="0" err="1">
                <a:solidFill>
                  <a:srgbClr val="C00000"/>
                </a:solidFill>
                <a:latin typeface="#9Slide07 Pangolin" panose="00000500000000000000" pitchFamily="2" charset="0"/>
                <a:cs typeface="Times New Roman" panose="02020603050405020304" pitchFamily="18" charset="0"/>
              </a:rPr>
              <a:t>khảo</a:t>
            </a:r>
            <a:endParaRPr lang="en-US" sz="6600" b="1" dirty="0">
              <a:solidFill>
                <a:srgbClr val="C00000"/>
              </a:solidFill>
              <a:latin typeface="#9Slide07 Pangolin" panose="00000500000000000000" pitchFamily="2" charset="0"/>
              <a:cs typeface="Times New Roman" panose="02020603050405020304" pitchFamily="18" charset="0"/>
            </a:endParaRPr>
          </a:p>
        </p:txBody>
      </p:sp>
      <p:sp>
        <p:nvSpPr>
          <p:cNvPr id="4" name="Freeform 4">
            <a:extLst>
              <a:ext uri="{FF2B5EF4-FFF2-40B4-BE49-F238E27FC236}">
                <a16:creationId xmlns:a16="http://schemas.microsoft.com/office/drawing/2014/main" id="{36A330AE-539B-643F-A378-73792C84F519}"/>
              </a:ext>
            </a:extLst>
          </p:cNvPr>
          <p:cNvSpPr/>
          <p:nvPr/>
        </p:nvSpPr>
        <p:spPr>
          <a:xfrm>
            <a:off x="-1524000" y="-1943100"/>
            <a:ext cx="4734603" cy="4114800"/>
          </a:xfrm>
          <a:custGeom>
            <a:avLst/>
            <a:gdLst/>
            <a:ahLst/>
            <a:cxnLst/>
            <a:rect l="l" t="t" r="r" b="b"/>
            <a:pathLst>
              <a:path w="4734603" h="4114800">
                <a:moveTo>
                  <a:pt x="0" y="0"/>
                </a:moveTo>
                <a:lnTo>
                  <a:pt x="4734603" y="0"/>
                </a:lnTo>
                <a:lnTo>
                  <a:pt x="4734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3030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55E294-B04B-252D-45C5-EEFF1CFE2801}"/>
              </a:ext>
            </a:extLst>
          </p:cNvPr>
          <p:cNvSpPr txBox="1"/>
          <p:nvPr/>
        </p:nvSpPr>
        <p:spPr>
          <a:xfrm>
            <a:off x="59909" y="800100"/>
            <a:ext cx="13637624" cy="1107996"/>
          </a:xfrm>
          <a:prstGeom prst="rect">
            <a:avLst/>
          </a:prstGeom>
          <a:noFill/>
        </p:spPr>
        <p:txBody>
          <a:bodyPr wrap="square" rtlCol="0">
            <a:spAutoFit/>
          </a:bodyPr>
          <a:lstStyle/>
          <a:p>
            <a:pPr algn="ctr" defTabSz="1371600"/>
            <a:r>
              <a:rPr lang="en-US" sz="6600" dirty="0" err="1">
                <a:solidFill>
                  <a:prstClr val="black"/>
                </a:solidFill>
                <a:latin typeface="#9Slide07 SVNA Love Of Thunder" panose="02040603050506020204" pitchFamily="18" charset="0"/>
                <a:cs typeface="Times New Roman" panose="02020603050405020304" pitchFamily="18" charset="0"/>
              </a:rPr>
              <a:t>Bài</a:t>
            </a:r>
            <a:r>
              <a:rPr lang="en-US" sz="6600" dirty="0">
                <a:solidFill>
                  <a:prstClr val="black"/>
                </a:solidFill>
                <a:latin typeface="#9Slide07 SVNA Love Of Thunder" panose="02040603050506020204" pitchFamily="18" charset="0"/>
                <a:cs typeface="Times New Roman" panose="02020603050405020304" pitchFamily="18" charset="0"/>
              </a:rPr>
              <a:t> 10. </a:t>
            </a:r>
            <a:r>
              <a:rPr lang="en-US" sz="6600" dirty="0" err="1">
                <a:solidFill>
                  <a:prstClr val="black"/>
                </a:solidFill>
                <a:latin typeface="#9Slide07 SVNA Love Of Thunder" panose="02040603050506020204" pitchFamily="18" charset="0"/>
                <a:cs typeface="Times New Roman" panose="02020603050405020304" pitchFamily="18" charset="0"/>
              </a:rPr>
              <a:t>nghị</a:t>
            </a:r>
            <a:r>
              <a:rPr lang="en-US" sz="6600" dirty="0">
                <a:solidFill>
                  <a:prstClr val="black"/>
                </a:solidFill>
                <a:latin typeface="#9Slide07 SVNA Love Of Thunder" panose="02040603050506020204" pitchFamily="18" charset="0"/>
                <a:cs typeface="Times New Roman" panose="02020603050405020304" pitchFamily="18" charset="0"/>
              </a:rPr>
              <a:t> </a:t>
            </a:r>
            <a:r>
              <a:rPr lang="en-US" sz="6600" dirty="0" err="1">
                <a:solidFill>
                  <a:prstClr val="black"/>
                </a:solidFill>
                <a:latin typeface="#9Slide07 SVNA Love Of Thunder" panose="02040603050506020204" pitchFamily="18" charset="0"/>
                <a:cs typeface="Times New Roman" panose="02020603050405020304" pitchFamily="18" charset="0"/>
              </a:rPr>
              <a:t>luận</a:t>
            </a:r>
            <a:r>
              <a:rPr lang="en-US" sz="6600" dirty="0">
                <a:solidFill>
                  <a:prstClr val="black"/>
                </a:solidFill>
                <a:latin typeface="#9Slide07 SVNA Love Of Thunder" panose="02040603050506020204" pitchFamily="18" charset="0"/>
                <a:cs typeface="Times New Roman" panose="02020603050405020304" pitchFamily="18" charset="0"/>
              </a:rPr>
              <a:t> </a:t>
            </a:r>
            <a:r>
              <a:rPr lang="en-US" sz="6600" dirty="0" err="1">
                <a:solidFill>
                  <a:prstClr val="black"/>
                </a:solidFill>
                <a:latin typeface="#9Slide07 SVNA Love Of Thunder" panose="02040603050506020204" pitchFamily="18" charset="0"/>
                <a:cs typeface="Times New Roman" panose="02020603050405020304" pitchFamily="18" charset="0"/>
              </a:rPr>
              <a:t>văn</a:t>
            </a:r>
            <a:r>
              <a:rPr lang="en-US" sz="6600" dirty="0">
                <a:solidFill>
                  <a:prstClr val="black"/>
                </a:solidFill>
                <a:latin typeface="#9Slide07 SVNA Love Of Thunder" panose="02040603050506020204" pitchFamily="18" charset="0"/>
                <a:cs typeface="Times New Roman" panose="02020603050405020304" pitchFamily="18" charset="0"/>
              </a:rPr>
              <a:t> </a:t>
            </a:r>
            <a:r>
              <a:rPr lang="en-US" sz="6600" dirty="0" err="1">
                <a:solidFill>
                  <a:prstClr val="black"/>
                </a:solidFill>
                <a:latin typeface="#9Slide07 SVNA Love Of Thunder" panose="02040603050506020204" pitchFamily="18" charset="0"/>
                <a:cs typeface="Times New Roman" panose="02020603050405020304" pitchFamily="18" charset="0"/>
              </a:rPr>
              <a:t>học</a:t>
            </a:r>
            <a:endParaRPr lang="en-US" sz="6600" dirty="0">
              <a:solidFill>
                <a:prstClr val="black"/>
              </a:solidFill>
              <a:latin typeface="#9Slide07 SVNA Love Of Thunder"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7F1B82-7D24-758F-66B7-2A8D89D3F018}"/>
              </a:ext>
            </a:extLst>
          </p:cNvPr>
          <p:cNvSpPr txBox="1"/>
          <p:nvPr/>
        </p:nvSpPr>
        <p:spPr>
          <a:xfrm>
            <a:off x="457200" y="4481780"/>
            <a:ext cx="11353740" cy="2554545"/>
          </a:xfrm>
          <a:prstGeom prst="rect">
            <a:avLst/>
          </a:prstGeom>
          <a:noFill/>
        </p:spPr>
        <p:txBody>
          <a:bodyPr wrap="square" rtlCol="0">
            <a:spAutoFit/>
          </a:bodyPr>
          <a:lstStyle/>
          <a:p>
            <a:pPr algn="ctr" defTabSz="1371600"/>
            <a:r>
              <a:rPr lang="en-US" sz="8000" b="1" dirty="0">
                <a:solidFill>
                  <a:srgbClr val="C00000"/>
                </a:solidFill>
                <a:latin typeface="#9Slide07 Pangolin" panose="00000500000000000000" pitchFamily="2" charset="0"/>
                <a:cs typeface="Times New Roman" panose="02020603050405020304" pitchFamily="18" charset="0"/>
              </a:rPr>
              <a:t>THỰC HÀNH </a:t>
            </a:r>
          </a:p>
          <a:p>
            <a:pPr algn="ctr" defTabSz="1371600"/>
            <a:r>
              <a:rPr lang="en-US" sz="8000" b="1" dirty="0">
                <a:solidFill>
                  <a:srgbClr val="C00000"/>
                </a:solidFill>
                <a:latin typeface="#9Slide07 Pangolin" panose="00000500000000000000" pitchFamily="2" charset="0"/>
                <a:cs typeface="Times New Roman" panose="02020603050405020304" pitchFamily="18" charset="0"/>
              </a:rPr>
              <a:t>TIẾNG VIỆT</a:t>
            </a:r>
          </a:p>
        </p:txBody>
      </p:sp>
      <p:sp>
        <p:nvSpPr>
          <p:cNvPr id="2" name="Freeform 4">
            <a:extLst>
              <a:ext uri="{FF2B5EF4-FFF2-40B4-BE49-F238E27FC236}">
                <a16:creationId xmlns:a16="http://schemas.microsoft.com/office/drawing/2014/main" id="{D0B08492-BF82-C9F6-A93F-8EB4D6C4CBD7}"/>
              </a:ext>
            </a:extLst>
          </p:cNvPr>
          <p:cNvSpPr/>
          <p:nvPr/>
        </p:nvSpPr>
        <p:spPr>
          <a:xfrm>
            <a:off x="9982200" y="1714500"/>
            <a:ext cx="7430666" cy="8346104"/>
          </a:xfrm>
          <a:custGeom>
            <a:avLst/>
            <a:gdLst/>
            <a:ahLst/>
            <a:cxnLst/>
            <a:rect l="l" t="t" r="r" b="b"/>
            <a:pathLst>
              <a:path w="5068466" h="4612304">
                <a:moveTo>
                  <a:pt x="0" y="0"/>
                </a:moveTo>
                <a:lnTo>
                  <a:pt x="5068466" y="0"/>
                </a:lnTo>
                <a:lnTo>
                  <a:pt x="5068466" y="4612304"/>
                </a:lnTo>
                <a:lnTo>
                  <a:pt x="0" y="46123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75757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7848600" y="3981529"/>
            <a:ext cx="8779076" cy="2462213"/>
          </a:xfrm>
          <a:prstGeom prst="rect">
            <a:avLst/>
          </a:prstGeom>
        </p:spPr>
        <p:txBody>
          <a:bodyPr lIns="0" tIns="0" rIns="0" bIns="0" rtlCol="0" anchor="t">
            <a:spAutoFit/>
          </a:bodyPr>
          <a:lstStyle/>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I. </a:t>
            </a:r>
          </a:p>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LÝ THUYẾT</a:t>
            </a:r>
          </a:p>
        </p:txBody>
      </p:sp>
      <p:sp>
        <p:nvSpPr>
          <p:cNvPr id="2" name="Freeform 3">
            <a:extLst>
              <a:ext uri="{FF2B5EF4-FFF2-40B4-BE49-F238E27FC236}">
                <a16:creationId xmlns:a16="http://schemas.microsoft.com/office/drawing/2014/main" id="{79AA3741-0E90-981A-D2E5-640A7FC7BF12}"/>
              </a:ext>
            </a:extLst>
          </p:cNvPr>
          <p:cNvSpPr/>
          <p:nvPr/>
        </p:nvSpPr>
        <p:spPr>
          <a:xfrm>
            <a:off x="1503136" y="1584070"/>
            <a:ext cx="6074824" cy="7257132"/>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3"/>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40025670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876300"/>
            <a:ext cx="10668000"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Yêu cầu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Trích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ọi ý kiến, khái niệm có ý nghĩa quan trọn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không phải của người viết.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ảo đảm sự trung thực, chính xác (không thêm bớt từ ngữ dẫn đến việc hiểu không đúng ý kiến của tác giả được trích dẫn).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hi rõ nguồn (xuất xứ) của ý kiến được trích dẫn (gồm các thông tin: họ tên tác giả, tên công trình, nơi xuất bản, năm xuất bản, số trang).</a:t>
            </a:r>
          </a:p>
        </p:txBody>
      </p:sp>
      <p:sp>
        <p:nvSpPr>
          <p:cNvPr id="2" name="Freeform 10">
            <a:extLst>
              <a:ext uri="{FF2B5EF4-FFF2-40B4-BE49-F238E27FC236}">
                <a16:creationId xmlns:a16="http://schemas.microsoft.com/office/drawing/2014/main" id="{635D6605-025C-798E-5173-696AF88A7C82}"/>
              </a:ext>
            </a:extLst>
          </p:cNvPr>
          <p:cNvSpPr/>
          <p:nvPr/>
        </p:nvSpPr>
        <p:spPr>
          <a:xfrm>
            <a:off x="12192000" y="4876800"/>
            <a:ext cx="7035322" cy="5410200"/>
          </a:xfrm>
          <a:custGeom>
            <a:avLst/>
            <a:gdLst/>
            <a:ahLst/>
            <a:cxnLst/>
            <a:rect l="l" t="t" r="r" b="b"/>
            <a:pathLst>
              <a:path w="5888421" h="4114800">
                <a:moveTo>
                  <a:pt x="0" y="0"/>
                </a:moveTo>
                <a:lnTo>
                  <a:pt x="5888420" y="0"/>
                </a:lnTo>
                <a:lnTo>
                  <a:pt x="58884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9666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876300"/>
            <a:ext cx="16611600" cy="88947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tham</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khảo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trích</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dẫn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liệu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Về cách trích 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ẫn nguyên văn (dẫn trực tiếp; lời dẫn này cần để trong dấu ngoặc kép hoặc in nghiêng)</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Dẫn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ý (dẫn gián tiếp; chỉ nêu nội dung chính của ý kiến được trích dẫn; lời dẫn này không để trong dấu ngoặc kép).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Về cách ghi nguồn ý kiến được trích 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hú thích nguồn trích dẫn ở ngay sau ý kiến được trích dẫn</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hú thích ở chân trang</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ập danh mục tài liệu tham khảo ở cuối bài viết.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Tên các tài liệu trong danh mục tài liệu tham khảo được sắp xếp theo thứ tự a, b, c,… của tên hoặc họ tác giả (trường hợp tài liệu không có tác giả thì xếp theo thứ tự a, b, c,… của tên tài liệu).</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eform 4">
            <a:extLst>
              <a:ext uri="{FF2B5EF4-FFF2-40B4-BE49-F238E27FC236}">
                <a16:creationId xmlns:a16="http://schemas.microsoft.com/office/drawing/2014/main" id="{51C8B866-C6AC-2A79-20F6-48089290D3B1}"/>
              </a:ext>
            </a:extLst>
          </p:cNvPr>
          <p:cNvSpPr/>
          <p:nvPr/>
        </p:nvSpPr>
        <p:spPr>
          <a:xfrm>
            <a:off x="14853898" y="-1638300"/>
            <a:ext cx="4734603" cy="4114800"/>
          </a:xfrm>
          <a:custGeom>
            <a:avLst/>
            <a:gdLst/>
            <a:ahLst/>
            <a:cxnLst/>
            <a:rect l="l" t="t" r="r" b="b"/>
            <a:pathLst>
              <a:path w="4734603" h="4114800">
                <a:moveTo>
                  <a:pt x="0" y="0"/>
                </a:moveTo>
                <a:lnTo>
                  <a:pt x="4734603" y="0"/>
                </a:lnTo>
                <a:lnTo>
                  <a:pt x="4734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847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arn(inVertical)">
                                      <p:cBhvr>
                                        <p:cTn id="29" dur="500"/>
                                        <p:tgtEl>
                                          <p:spTgt spid="7">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arn(inVertical)">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7010400" y="2019300"/>
            <a:ext cx="8779076" cy="2708434"/>
          </a:xfrm>
          <a:prstGeom prst="rect">
            <a:avLst/>
          </a:prstGeom>
        </p:spPr>
        <p:txBody>
          <a:bodyPr lIns="0" tIns="0" rIns="0" bIns="0" rtlCol="0" anchor="t">
            <a:spAutoFit/>
          </a:bodyPr>
          <a:lstStyle/>
          <a:p>
            <a:pPr algn="ctr">
              <a:defRPr/>
            </a:pPr>
            <a:r>
              <a:rPr lang="en-US" sz="8800" dirty="0">
                <a:solidFill>
                  <a:prstClr val="black"/>
                </a:solidFill>
                <a:latin typeface="#9Slide07 Baloo Tamma" panose="03080902040302020200" pitchFamily="66" charset="0"/>
                <a:cs typeface="#9Slide07 Baloo Tamma" panose="03080902040302020200" pitchFamily="66" charset="0"/>
                <a:sym typeface="Arial"/>
              </a:rPr>
              <a:t>II. </a:t>
            </a:r>
          </a:p>
          <a:p>
            <a:pPr algn="ctr">
              <a:defRPr/>
            </a:pPr>
            <a:r>
              <a:rPr lang="en-US" sz="8800" dirty="0">
                <a:solidFill>
                  <a:prstClr val="black"/>
                </a:solidFill>
                <a:latin typeface="#9Slide07 Baloo Tamma" panose="03080902040302020200" pitchFamily="66" charset="0"/>
                <a:cs typeface="#9Slide07 Baloo Tamma" panose="03080902040302020200" pitchFamily="66" charset="0"/>
                <a:sym typeface="Arial"/>
              </a:rPr>
              <a:t>THỰC HÀNH</a:t>
            </a:r>
          </a:p>
        </p:txBody>
      </p:sp>
      <p:sp>
        <p:nvSpPr>
          <p:cNvPr id="2" name="Freeform 2"/>
          <p:cNvSpPr/>
          <p:nvPr/>
        </p:nvSpPr>
        <p:spPr>
          <a:xfrm>
            <a:off x="0" y="4282345"/>
            <a:ext cx="8457220" cy="5824910"/>
          </a:xfrm>
          <a:custGeom>
            <a:avLst/>
            <a:gdLst/>
            <a:ahLst/>
            <a:cxnLst/>
            <a:rect l="l" t="t" r="r" b="b"/>
            <a:pathLst>
              <a:path w="5891116" h="4057506">
                <a:moveTo>
                  <a:pt x="0" y="0"/>
                </a:moveTo>
                <a:lnTo>
                  <a:pt x="5891116" y="0"/>
                </a:lnTo>
                <a:lnTo>
                  <a:pt x="5891116" y="4057505"/>
                </a:lnTo>
                <a:lnTo>
                  <a:pt x="0" y="4057505"/>
                </a:lnTo>
                <a:lnTo>
                  <a:pt x="0" y="0"/>
                </a:lnTo>
                <a:close/>
              </a:path>
            </a:pathLst>
          </a:custGeom>
          <a:blipFill>
            <a:blip r:embed="rId3"/>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31936108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EB2D29C-F8EE-4D1B-8A27-15FDB0E1026E}"/>
              </a:ext>
            </a:extLst>
          </p:cNvPr>
          <p:cNvSpPr txBox="1"/>
          <p:nvPr/>
        </p:nvSpPr>
        <p:spPr>
          <a:xfrm>
            <a:off x="914400" y="547651"/>
            <a:ext cx="16604673" cy="3056221"/>
          </a:xfrm>
          <a:prstGeom prst="rect">
            <a:avLst/>
          </a:prstGeom>
          <a:noFill/>
        </p:spPr>
        <p:txBody>
          <a:bodyPr wrap="square">
            <a:spAutoFit/>
          </a:bodyPr>
          <a:lstStyle/>
          <a:p>
            <a:pPr algn="ctr" defTabSz="1371600">
              <a:lnSpc>
                <a:spcPct val="115000"/>
              </a:lnSpc>
              <a:spcAft>
                <a:spcPts val="1200"/>
              </a:spcAft>
              <a:buClr>
                <a:srgbClr val="000000"/>
              </a:buClr>
              <a:buSzPts val="1100"/>
              <a:tabLst>
                <a:tab pos="749618" algn="l"/>
              </a:tabLst>
            </a:pPr>
            <a:r>
              <a:rPr lang="vi-VN" sz="4400" b="1" dirty="0">
                <a:solidFill>
                  <a:srgbClr val="FF0000"/>
                </a:solidFill>
                <a:latin typeface="+mj-lt"/>
                <a:ea typeface="Arial" panose="020B0604020202020204" pitchFamily="34" charset="0"/>
                <a:cs typeface="Times New Roman" panose="02020603050405020304" pitchFamily="18" charset="0"/>
              </a:rPr>
              <a:t>Bài</a:t>
            </a:r>
            <a:r>
              <a:rPr lang="en-US" sz="4400" b="1" dirty="0">
                <a:solidFill>
                  <a:srgbClr val="FF0000"/>
                </a:solidFill>
                <a:latin typeface="+mj-lt"/>
                <a:ea typeface="Arial" panose="020B0604020202020204" pitchFamily="34" charset="0"/>
                <a:cs typeface="Times New Roman" panose="02020603050405020304" pitchFamily="18" charset="0"/>
              </a:rPr>
              <a:t> </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a:t>
            </a:r>
          </a:p>
          <a:p>
            <a:pPr algn="just" defTabSz="1371600"/>
            <a:r>
              <a:rPr lang="vi-VN" sz="4400" b="1" dirty="0">
                <a:latin typeface="+mj-lt"/>
              </a:rPr>
              <a:t>Tìm trong sách giáo khoa (bộ sách Cánh Diều) một trường hợp chú thích nguồn của ý kiến được trích dẫn ở ngay sau ý kiến đó hoặc ở chân trang.</a:t>
            </a:r>
            <a:endParaRPr lang="vi-VN" sz="4400" b="1" i="1" dirty="0">
              <a:solidFill>
                <a:srgbClr val="000000"/>
              </a:solidFill>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CEB2D29C-F8EE-4D1B-8A27-15FDB0E1026E}"/>
              </a:ext>
            </a:extLst>
          </p:cNvPr>
          <p:cNvSpPr txBox="1"/>
          <p:nvPr/>
        </p:nvSpPr>
        <p:spPr>
          <a:xfrm>
            <a:off x="841663" y="4076700"/>
            <a:ext cx="12645737" cy="5634556"/>
          </a:xfrm>
          <a:prstGeom prst="rect">
            <a:avLst/>
          </a:prstGeom>
          <a:noFill/>
        </p:spPr>
        <p:txBody>
          <a:bodyPr wrap="square">
            <a:spAutoFit/>
          </a:bodyPr>
          <a:lstStyle/>
          <a:p>
            <a:pPr algn="just" defTabSz="1371600">
              <a:lnSpc>
                <a:spcPct val="115000"/>
              </a:lnSpc>
              <a:spcAft>
                <a:spcPts val="1200"/>
              </a:spcAft>
              <a:buClr>
                <a:srgbClr val="000000"/>
              </a:buClr>
              <a:buSzPts val="1100"/>
              <a:tabLst>
                <a:tab pos="749618" algn="l"/>
              </a:tabLst>
            </a:pPr>
            <a:r>
              <a:rPr lang="en-US" sz="4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4400" dirty="0">
                <a:latin typeface="Times New Roman" panose="02020603050405020304" pitchFamily="18" charset="0"/>
                <a:ea typeface="Arial" panose="020B0604020202020204" pitchFamily="34" charset="0"/>
                <a:cs typeface="Times New Roman" panose="02020603050405020304" pitchFamily="18" charset="0"/>
              </a:rPr>
              <a:t> SGK </a:t>
            </a:r>
            <a:r>
              <a:rPr lang="en-US" sz="4400" dirty="0" err="1">
                <a:latin typeface="Times New Roman" panose="02020603050405020304" pitchFamily="18" charset="0"/>
                <a:ea typeface="Arial" panose="020B0604020202020204" pitchFamily="34" charset="0"/>
                <a:cs typeface="Times New Roman" panose="02020603050405020304" pitchFamily="18" charset="0"/>
              </a:rPr>
              <a:t>Ngữ</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văn</a:t>
            </a:r>
            <a:r>
              <a:rPr lang="en-US" sz="4400" dirty="0">
                <a:latin typeface="Times New Roman" panose="02020603050405020304" pitchFamily="18" charset="0"/>
                <a:ea typeface="Arial" panose="020B0604020202020204" pitchFamily="34" charset="0"/>
                <a:cs typeface="Times New Roman" panose="02020603050405020304" pitchFamily="18" charset="0"/>
              </a:rPr>
              <a:t> 9, </a:t>
            </a:r>
            <a:r>
              <a:rPr lang="en-US" sz="4400" dirty="0" err="1">
                <a:latin typeface="Times New Roman" panose="02020603050405020304" pitchFamily="18" charset="0"/>
                <a:ea typeface="Arial" panose="020B0604020202020204" pitchFamily="34" charset="0"/>
                <a:cs typeface="Times New Roman" panose="02020603050405020304" pitchFamily="18" charset="0"/>
              </a:rPr>
              <a:t>tập</a:t>
            </a:r>
            <a:r>
              <a:rPr lang="en-US" sz="4400" dirty="0">
                <a:latin typeface="Times New Roman" panose="02020603050405020304" pitchFamily="18" charset="0"/>
                <a:ea typeface="Arial" panose="020B0604020202020204" pitchFamily="34" charset="0"/>
                <a:cs typeface="Times New Roman" panose="02020603050405020304" pitchFamily="18" charset="0"/>
              </a:rPr>
              <a:t> 2 (</a:t>
            </a:r>
            <a:r>
              <a:rPr lang="en-US" sz="4400" dirty="0" err="1">
                <a:latin typeface="Times New Roman" panose="02020603050405020304" pitchFamily="18" charset="0"/>
                <a:ea typeface="Arial" panose="020B0604020202020204" pitchFamily="34" charset="0"/>
                <a:cs typeface="Times New Roman" panose="02020603050405020304" pitchFamily="18" charset="0"/>
              </a:rPr>
              <a:t>bộ</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sách</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Cánh</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diều</a:t>
            </a:r>
            <a:r>
              <a:rPr lang="en-US" sz="4400" dirty="0">
                <a:latin typeface="Times New Roman" panose="02020603050405020304" pitchFamily="18" charset="0"/>
                <a:ea typeface="Arial" panose="020B0604020202020204" pitchFamily="34" charset="0"/>
                <a:cs typeface="Times New Roman" panose="02020603050405020304" pitchFamily="18" charset="0"/>
              </a:rPr>
              <a:t>), ở </a:t>
            </a:r>
            <a:r>
              <a:rPr lang="en-US" sz="4400" dirty="0" err="1">
                <a:latin typeface="Times New Roman" panose="02020603050405020304" pitchFamily="18" charset="0"/>
                <a:ea typeface="Arial" panose="020B0604020202020204" pitchFamily="34" charset="0"/>
                <a:cs typeface="Times New Roman" panose="02020603050405020304" pitchFamily="18" charset="0"/>
              </a:rPr>
              <a:t>trang</a:t>
            </a:r>
            <a:r>
              <a:rPr lang="en-US" sz="4400" dirty="0">
                <a:latin typeface="Times New Roman" panose="02020603050405020304" pitchFamily="18" charset="0"/>
                <a:ea typeface="Arial" panose="020B0604020202020204" pitchFamily="34" charset="0"/>
                <a:cs typeface="Times New Roman" panose="02020603050405020304" pitchFamily="18" charset="0"/>
              </a:rPr>
              <a:t> 35 </a:t>
            </a:r>
            <a:r>
              <a:rPr lang="en-US" sz="4400" dirty="0" err="1">
                <a:latin typeface="Times New Roman" panose="02020603050405020304" pitchFamily="18" charset="0"/>
                <a:ea typeface="Arial" panose="020B0604020202020204" pitchFamily="34" charset="0"/>
                <a:cs typeface="Times New Roman" panose="02020603050405020304" pitchFamily="18" charset="0"/>
              </a:rPr>
              <a:t>có</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trích</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dẫn</a:t>
            </a:r>
            <a:r>
              <a:rPr lang="en-US" sz="4400" dirty="0">
                <a:latin typeface="Times New Roman" panose="02020603050405020304" pitchFamily="18" charset="0"/>
                <a:ea typeface="Arial" panose="020B0604020202020204" pitchFamily="34" charset="0"/>
                <a:cs typeface="Times New Roman" panose="02020603050405020304" pitchFamily="18" charset="0"/>
              </a:rPr>
              <a:t> ý </a:t>
            </a:r>
            <a:r>
              <a:rPr lang="en-US" sz="44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các</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nhà</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cứu</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về</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cảm</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hứng</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chủ</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đạo</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chú</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thích</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nguồn</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4400" dirty="0">
                <a:latin typeface="Times New Roman" panose="02020603050405020304" pitchFamily="18" charset="0"/>
                <a:ea typeface="Arial" panose="020B0604020202020204" pitchFamily="34" charset="0"/>
                <a:cs typeface="Times New Roman" panose="02020603050405020304" pitchFamily="18" charset="0"/>
              </a:rPr>
              <a:t> ý </a:t>
            </a:r>
            <a:r>
              <a:rPr lang="en-US" sz="44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trích</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dẫn</a:t>
            </a:r>
            <a:r>
              <a:rPr lang="en-US" sz="4400" dirty="0">
                <a:latin typeface="Times New Roman" panose="02020603050405020304" pitchFamily="18" charset="0"/>
                <a:ea typeface="Arial" panose="020B0604020202020204" pitchFamily="34" charset="0"/>
                <a:cs typeface="Times New Roman" panose="02020603050405020304" pitchFamily="18" charset="0"/>
              </a:rPr>
              <a:t> ở </a:t>
            </a:r>
            <a:r>
              <a:rPr lang="en-US" sz="4400" dirty="0" err="1">
                <a:latin typeface="Times New Roman" panose="02020603050405020304" pitchFamily="18" charset="0"/>
                <a:ea typeface="Arial" panose="020B0604020202020204" pitchFamily="34" charset="0"/>
                <a:cs typeface="Times New Roman" panose="02020603050405020304" pitchFamily="18" charset="0"/>
              </a:rPr>
              <a:t>chân</a:t>
            </a:r>
            <a:r>
              <a:rPr lang="en-US" sz="4400" dirty="0">
                <a:latin typeface="Times New Roman" panose="02020603050405020304" pitchFamily="18" charset="0"/>
                <a:ea typeface="Arial" panose="020B0604020202020204" pitchFamily="34" charset="0"/>
                <a:cs typeface="Times New Roman" panose="02020603050405020304" pitchFamily="18" charset="0"/>
              </a:rPr>
              <a:t> </a:t>
            </a:r>
            <a:r>
              <a:rPr lang="en-US" sz="4400" dirty="0" err="1">
                <a:latin typeface="Times New Roman" panose="02020603050405020304" pitchFamily="18" charset="0"/>
                <a:ea typeface="Arial" panose="020B0604020202020204" pitchFamily="34" charset="0"/>
                <a:cs typeface="Times New Roman" panose="02020603050405020304" pitchFamily="18" charset="0"/>
              </a:rPr>
              <a:t>trang</a:t>
            </a:r>
            <a:r>
              <a:rPr lang="en-US" sz="4400" dirty="0">
                <a:latin typeface="Times New Roman" panose="02020603050405020304" pitchFamily="18" charset="0"/>
                <a:ea typeface="Arial" panose="020B0604020202020204" pitchFamily="34" charset="0"/>
                <a:cs typeface="Times New Roman" panose="02020603050405020304" pitchFamily="18" charset="0"/>
              </a:rPr>
              <a:t>:</a:t>
            </a:r>
          </a:p>
          <a:p>
            <a:pPr algn="just" defTabSz="1371600">
              <a:lnSpc>
                <a:spcPct val="115000"/>
              </a:lnSpc>
              <a:spcAft>
                <a:spcPts val="1200"/>
              </a:spcAft>
              <a:buClr>
                <a:srgbClr val="000000"/>
              </a:buClr>
              <a:buSzPts val="1100"/>
              <a:tabLst>
                <a:tab pos="749618" algn="l"/>
              </a:tabLs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Lê</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Bá</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biên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NXB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2005.”</a:t>
            </a:r>
            <a:endParaRPr lang="vi-VN"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E2C377DE-B92D-BA3F-06C0-5686C5FF5639}"/>
              </a:ext>
            </a:extLst>
          </p:cNvPr>
          <p:cNvSpPr/>
          <p:nvPr/>
        </p:nvSpPr>
        <p:spPr>
          <a:xfrm>
            <a:off x="14020800" y="5219700"/>
            <a:ext cx="3986212" cy="4114800"/>
          </a:xfrm>
          <a:custGeom>
            <a:avLst/>
            <a:gdLst/>
            <a:ahLst/>
            <a:cxnLst/>
            <a:rect l="l" t="t" r="r" b="b"/>
            <a:pathLst>
              <a:path w="3986212" h="4114800">
                <a:moveTo>
                  <a:pt x="0" y="0"/>
                </a:moveTo>
                <a:lnTo>
                  <a:pt x="3986212" y="0"/>
                </a:lnTo>
                <a:lnTo>
                  <a:pt x="398621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9028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29C-F8EE-4D1B-8A27-15FDB0E1026E}"/>
              </a:ext>
            </a:extLst>
          </p:cNvPr>
          <p:cNvSpPr txBox="1"/>
          <p:nvPr/>
        </p:nvSpPr>
        <p:spPr>
          <a:xfrm>
            <a:off x="381000" y="266700"/>
            <a:ext cx="17526000" cy="2379113"/>
          </a:xfrm>
          <a:prstGeom prst="rect">
            <a:avLst/>
          </a:prstGeom>
          <a:noFill/>
        </p:spPr>
        <p:txBody>
          <a:bodyPr wrap="square">
            <a:spAutoFit/>
          </a:bodyPr>
          <a:lstStyle/>
          <a:p>
            <a:pPr algn="ctr" defTabSz="1371600">
              <a:lnSpc>
                <a:spcPct val="115000"/>
              </a:lnSpc>
              <a:spcAft>
                <a:spcPts val="1200"/>
              </a:spcAft>
              <a:buClr>
                <a:srgbClr val="000000"/>
              </a:buClr>
              <a:buSzPts val="1100"/>
              <a:tabLst>
                <a:tab pos="749618" algn="l"/>
              </a:tabLst>
            </a:pPr>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p>
          <a:p>
            <a:pPr algn="just" defTabSz="1371600"/>
            <a:r>
              <a:rPr lang="vi-VN" sz="4400" b="1" dirty="0">
                <a:latin typeface="Times New Roman" panose="02020603050405020304" pitchFamily="18" charset="0"/>
                <a:cs typeface="Times New Roman" panose="02020603050405020304" pitchFamily="18" charset="0"/>
              </a:rPr>
              <a:t>Tìm danh mục tài liệu tham khảo ở một quyển sách em đã đọc. Cho biết các tài liệu trong danh mục đó được sắp xếp theo thứ tự như thế nào.</a:t>
            </a:r>
            <a:endParaRPr lang="vi-VN"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3"/>
          <p:cNvSpPr txBox="1"/>
          <p:nvPr/>
        </p:nvSpPr>
        <p:spPr>
          <a:xfrm>
            <a:off x="381000" y="2645813"/>
            <a:ext cx="17373600" cy="7540526"/>
          </a:xfrm>
          <a:prstGeom prst="rect">
            <a:avLst/>
          </a:prstGeom>
          <a:noFill/>
        </p:spPr>
        <p:txBody>
          <a:bodyPr wrap="square" rtlCol="0">
            <a:spAutoFit/>
          </a:bodyPr>
          <a:lstStyle/>
          <a:p>
            <a:pPr indent="685800" algn="just" defTabSz="1371600"/>
            <a:r>
              <a:rPr lang="en-US" sz="4400" dirty="0" err="1">
                <a:solidFill>
                  <a:prstClr val="black"/>
                </a:solidFill>
                <a:latin typeface="Times New Roman" panose="02020603050405020304" charset="0"/>
                <a:cs typeface="Times New Roman" panose="02020603050405020304" charset="0"/>
              </a:rPr>
              <a:t>Trong</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cuốn</a:t>
            </a:r>
            <a:r>
              <a:rPr lang="en-US" sz="4400"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Bình</a:t>
            </a:r>
            <a:r>
              <a:rPr lang="en-US" sz="4400" b="1" i="1"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giải</a:t>
            </a:r>
            <a:r>
              <a:rPr lang="en-US" sz="4400" b="1" i="1" dirty="0">
                <a:solidFill>
                  <a:prstClr val="black"/>
                </a:solidFill>
                <a:latin typeface="Times New Roman" panose="02020603050405020304" charset="0"/>
                <a:cs typeface="Times New Roman" panose="02020603050405020304" charset="0"/>
              </a:rPr>
              <a:t> 10 </a:t>
            </a:r>
            <a:r>
              <a:rPr lang="en-US" sz="4400" b="1" i="1" dirty="0" err="1">
                <a:solidFill>
                  <a:prstClr val="black"/>
                </a:solidFill>
                <a:latin typeface="Times New Roman" panose="02020603050405020304" charset="0"/>
                <a:cs typeface="Times New Roman" panose="02020603050405020304" charset="0"/>
              </a:rPr>
              <a:t>đoạn</a:t>
            </a:r>
            <a:r>
              <a:rPr lang="en-US" sz="4400" b="1" i="1"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trích</a:t>
            </a:r>
            <a:r>
              <a:rPr lang="en-US" sz="4400" b="1" i="1"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trong</a:t>
            </a:r>
            <a:r>
              <a:rPr lang="en-US" sz="4400" b="1" i="1"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Truyện</a:t>
            </a:r>
            <a:r>
              <a:rPr lang="en-US" sz="4400" b="1" i="1" dirty="0">
                <a:solidFill>
                  <a:prstClr val="black"/>
                </a:solidFill>
                <a:latin typeface="Times New Roman" panose="02020603050405020304" charset="0"/>
                <a:cs typeface="Times New Roman" panose="02020603050405020304" charset="0"/>
              </a:rPr>
              <a:t> </a:t>
            </a:r>
            <a:r>
              <a:rPr lang="en-US" sz="4400" b="1" i="1" dirty="0" err="1">
                <a:solidFill>
                  <a:prstClr val="black"/>
                </a:solidFill>
                <a:latin typeface="Times New Roman" panose="02020603050405020304" charset="0"/>
                <a:cs typeface="Times New Roman" panose="02020603050405020304" charset="0"/>
              </a:rPr>
              <a:t>Kiều</a:t>
            </a:r>
            <a:r>
              <a:rPr lang="en-US" sz="4400" b="1" i="1" dirty="0">
                <a:solidFill>
                  <a:prstClr val="black"/>
                </a:solidFill>
                <a:latin typeface="Times New Roman" panose="02020603050405020304" charset="0"/>
                <a:cs typeface="Times New Roman" panose="02020603050405020304" charset="0"/>
              </a:rPr>
              <a:t>” </a:t>
            </a:r>
            <a:r>
              <a:rPr lang="en-US" sz="4400" dirty="0">
                <a:solidFill>
                  <a:prstClr val="black"/>
                </a:solidFill>
                <a:latin typeface="Times New Roman" panose="02020603050405020304" charset="0"/>
                <a:cs typeface="Times New Roman" panose="02020603050405020304" charset="0"/>
              </a:rPr>
              <a:t>(</a:t>
            </a:r>
            <a:r>
              <a:rPr lang="en-US" sz="4400" dirty="0" err="1">
                <a:solidFill>
                  <a:prstClr val="black"/>
                </a:solidFill>
                <a:latin typeface="Times New Roman" panose="02020603050405020304" charset="0"/>
                <a:cs typeface="Times New Roman" panose="02020603050405020304" charset="0"/>
              </a:rPr>
              <a:t>Trương</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Xuân</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Tiếu</a:t>
            </a:r>
            <a:r>
              <a:rPr lang="en-US" sz="4400" dirty="0">
                <a:solidFill>
                  <a:prstClr val="black"/>
                </a:solidFill>
                <a:latin typeface="Times New Roman" panose="02020603050405020304" charset="0"/>
                <a:cs typeface="Times New Roman" panose="02020603050405020304" charset="0"/>
              </a:rPr>
              <a:t>, NXB </a:t>
            </a:r>
            <a:r>
              <a:rPr lang="en-US" sz="4400" dirty="0" err="1">
                <a:solidFill>
                  <a:prstClr val="black"/>
                </a:solidFill>
                <a:latin typeface="Times New Roman" panose="02020603050405020304" charset="0"/>
                <a:cs typeface="Times New Roman" panose="02020603050405020304" charset="0"/>
              </a:rPr>
              <a:t>Giáo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dục</a:t>
            </a:r>
            <a:r>
              <a:rPr lang="en-US" sz="4400" dirty="0">
                <a:solidFill>
                  <a:prstClr val="black"/>
                </a:solidFill>
                <a:latin typeface="Times New Roman" panose="02020603050405020304" charset="0"/>
                <a:cs typeface="Times New Roman" panose="02020603050405020304" charset="0"/>
              </a:rPr>
              <a:t>, 2003)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đã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lập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danh</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mục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tham</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khảo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và</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sắp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xếp</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tự</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các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tài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liệu</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trong</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danh</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mục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đó</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theo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thứ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tự</a:t>
            </a:r>
            <a:r>
              <a:rPr lang="en-US" sz="4400" dirty="0">
                <a:solidFill>
                  <a:prstClr val="black"/>
                </a:solidFill>
                <a:latin typeface="Times New Roman" panose="02020603050405020304" charset="0"/>
                <a:cs typeface="Times New Roman" panose="02020603050405020304" charset="0"/>
              </a:rPr>
              <a:t> a, b, c...</a:t>
            </a:r>
            <a:r>
              <a:rPr lang="en-US" sz="4400" dirty="0" err="1">
                <a:solidFill>
                  <a:prstClr val="black"/>
                </a:solidFill>
                <a:latin typeface="Times New Roman" panose="02020603050405020304" charset="0"/>
                <a:cs typeface="Times New Roman" panose="02020603050405020304" charset="0"/>
              </a:rPr>
              <a:t>của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tên</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tác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giả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như</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sau</a:t>
            </a:r>
            <a:r>
              <a:rPr lang="en-US" sz="4400" dirty="0">
                <a:solidFill>
                  <a:prstClr val="black"/>
                </a:solidFill>
                <a:latin typeface="Times New Roman" panose="02020603050405020304" charset="0"/>
                <a:cs typeface="Times New Roman" panose="02020603050405020304" charset="0"/>
              </a:rPr>
              <a:t>:</a:t>
            </a:r>
          </a:p>
          <a:p>
            <a:pPr algn="ctr" defTabSz="1371600"/>
            <a:r>
              <a:rPr lang="en-US" sz="4400" b="1" dirty="0">
                <a:solidFill>
                  <a:prstClr val="black"/>
                </a:solidFill>
                <a:latin typeface="Times New Roman" panose="02020603050405020304" charset="0"/>
                <a:cs typeface="Times New Roman" panose="02020603050405020304" charset="0"/>
              </a:rPr>
              <a:t>TÀI LIỆU THAM KHẢO </a:t>
            </a:r>
          </a:p>
          <a:p>
            <a:pPr algn="just" defTabSz="1371600"/>
            <a:r>
              <a:rPr lang="en-US" sz="4400" dirty="0">
                <a:solidFill>
                  <a:prstClr val="black"/>
                </a:solidFill>
                <a:latin typeface="Times New Roman" panose="02020603050405020304" charset="0"/>
                <a:cs typeface="Times New Roman" panose="02020603050405020304" charset="0"/>
              </a:rPr>
              <a:t>1. </a:t>
            </a:r>
            <a:r>
              <a:rPr lang="en-US" sz="4400" dirty="0" err="1">
                <a:solidFill>
                  <a:prstClr val="black"/>
                </a:solidFill>
                <a:latin typeface="Times New Roman" panose="02020603050405020304" charset="0"/>
                <a:cs typeface="Times New Roman" panose="02020603050405020304" charset="0"/>
              </a:rPr>
              <a:t>Đào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Duy</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Anh</a:t>
            </a:r>
            <a:r>
              <a:rPr lang="en-US" sz="4400"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Từ</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điển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Truyện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Kiều</a:t>
            </a:r>
            <a:r>
              <a:rPr lang="en-US" sz="4400" i="1" dirty="0">
                <a:solidFill>
                  <a:prstClr val="black"/>
                </a:solidFill>
                <a:latin typeface="Times New Roman" panose="02020603050405020304" charset="0"/>
                <a:cs typeface="Times New Roman" panose="02020603050405020304" charset="0"/>
              </a:rPr>
              <a:t>”, </a:t>
            </a:r>
            <a:r>
              <a:rPr lang="en-US" sz="4400" dirty="0">
                <a:solidFill>
                  <a:prstClr val="black"/>
                </a:solidFill>
                <a:latin typeface="Times New Roman" panose="02020603050405020304" charset="0"/>
                <a:cs typeface="Times New Roman" panose="02020603050405020304" charset="0"/>
              </a:rPr>
              <a:t>NXB </a:t>
            </a:r>
            <a:r>
              <a:rPr lang="en-US" sz="4400" dirty="0" err="1">
                <a:solidFill>
                  <a:prstClr val="black"/>
                </a:solidFill>
                <a:latin typeface="Times New Roman" panose="02020603050405020304" charset="0"/>
                <a:cs typeface="Times New Roman" panose="02020603050405020304" charset="0"/>
              </a:rPr>
              <a:t>Khoa</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học</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xã</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hội</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Hà</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Nội</a:t>
            </a:r>
            <a:r>
              <a:rPr lang="en-US" sz="4400" dirty="0">
                <a:solidFill>
                  <a:prstClr val="black"/>
                </a:solidFill>
                <a:latin typeface="Times New Roman" panose="02020603050405020304" charset="0"/>
                <a:cs typeface="Times New Roman" panose="02020603050405020304" charset="0"/>
              </a:rPr>
              <a:t>, 1974.</a:t>
            </a:r>
          </a:p>
          <a:p>
            <a:pPr algn="just" defTabSz="1371600"/>
            <a:r>
              <a:rPr lang="en-US" sz="4400" dirty="0">
                <a:solidFill>
                  <a:prstClr val="black"/>
                </a:solidFill>
                <a:latin typeface="Times New Roman" panose="02020603050405020304" charset="0"/>
                <a:cs typeface="Times New Roman" panose="02020603050405020304" charset="0"/>
              </a:rPr>
              <a:t>2. </a:t>
            </a:r>
            <a:r>
              <a:rPr lang="en-US" sz="4400" dirty="0" err="1">
                <a:solidFill>
                  <a:prstClr val="black"/>
                </a:solidFill>
                <a:latin typeface="Times New Roman" panose="02020603050405020304" charset="0"/>
                <a:cs typeface="Times New Roman" panose="02020603050405020304" charset="0"/>
              </a:rPr>
              <a:t>Lê</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Bảo</a:t>
            </a:r>
            <a:r>
              <a:rPr lang="en-US" sz="4400"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Bình</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văn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lớp</a:t>
            </a:r>
            <a:r>
              <a:rPr lang="en-US" sz="4400" i="1" dirty="0">
                <a:solidFill>
                  <a:prstClr val="black"/>
                </a:solidFill>
                <a:latin typeface="Times New Roman" panose="02020603050405020304" charset="0"/>
                <a:cs typeface="Times New Roman" panose="02020603050405020304" charset="0"/>
              </a:rPr>
              <a:t> 9</a:t>
            </a:r>
            <a:r>
              <a:rPr lang="en-US" sz="4400" dirty="0">
                <a:solidFill>
                  <a:prstClr val="black"/>
                </a:solidFill>
                <a:latin typeface="Times New Roman" panose="02020603050405020304" charset="0"/>
                <a:cs typeface="Times New Roman" panose="02020603050405020304" charset="0"/>
              </a:rPr>
              <a:t>, NXB </a:t>
            </a:r>
            <a:r>
              <a:rPr lang="en-US" sz="4400" dirty="0" err="1">
                <a:solidFill>
                  <a:prstClr val="black"/>
                </a:solidFill>
                <a:latin typeface="Times New Roman" panose="02020603050405020304" charset="0"/>
                <a:cs typeface="Times New Roman" panose="02020603050405020304" charset="0"/>
              </a:rPr>
              <a:t>Giáo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dục</a:t>
            </a:r>
            <a:r>
              <a:rPr lang="en-US" sz="4400" dirty="0">
                <a:solidFill>
                  <a:prstClr val="black"/>
                </a:solidFill>
                <a:latin typeface="Times New Roman" panose="02020603050405020304" charset="0"/>
                <a:cs typeface="Times New Roman" panose="02020603050405020304" charset="0"/>
              </a:rPr>
              <a:t>, 1994.</a:t>
            </a:r>
          </a:p>
          <a:p>
            <a:pPr algn="just" defTabSz="1371600"/>
            <a:r>
              <a:rPr lang="en-US" sz="4400" dirty="0">
                <a:solidFill>
                  <a:prstClr val="black"/>
                </a:solidFill>
                <a:latin typeface="Times New Roman" panose="02020603050405020304" charset="0"/>
                <a:cs typeface="Times New Roman" panose="02020603050405020304" charset="0"/>
              </a:rPr>
              <a:t>3. </a:t>
            </a:r>
            <a:r>
              <a:rPr lang="en-US" sz="4400" dirty="0" err="1">
                <a:solidFill>
                  <a:prstClr val="black"/>
                </a:solidFill>
                <a:latin typeface="Times New Roman" panose="02020603050405020304" charset="0"/>
                <a:cs typeface="Times New Roman" panose="02020603050405020304" charset="0"/>
              </a:rPr>
              <a:t>Lê</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Bảo</a:t>
            </a:r>
            <a:r>
              <a:rPr lang="en-US" sz="4400"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Giảng</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văn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văn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học</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Việt</a:t>
            </a:r>
            <a:r>
              <a:rPr lang="en-US" sz="4400" i="1" dirty="0">
                <a:solidFill>
                  <a:prstClr val="black"/>
                </a:solidFill>
                <a:latin typeface="Times New Roman" panose="02020603050405020304" charset="0"/>
                <a:cs typeface="Times New Roman" panose="02020603050405020304" charset="0"/>
              </a:rPr>
              <a:t> Nam</a:t>
            </a:r>
            <a:r>
              <a:rPr lang="en-US" sz="4400" dirty="0">
                <a:solidFill>
                  <a:prstClr val="black"/>
                </a:solidFill>
                <a:latin typeface="Times New Roman" panose="02020603050405020304" charset="0"/>
                <a:cs typeface="Times New Roman" panose="02020603050405020304" charset="0"/>
              </a:rPr>
              <a:t>, NXB </a:t>
            </a:r>
            <a:r>
              <a:rPr lang="en-US" sz="4400" dirty="0" err="1">
                <a:solidFill>
                  <a:prstClr val="black"/>
                </a:solidFill>
                <a:latin typeface="Times New Roman" panose="02020603050405020304" charset="0"/>
                <a:cs typeface="Times New Roman" panose="02020603050405020304" charset="0"/>
              </a:rPr>
              <a:t>Giáo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dục</a:t>
            </a:r>
            <a:r>
              <a:rPr lang="en-US" sz="4400" dirty="0">
                <a:solidFill>
                  <a:prstClr val="black"/>
                </a:solidFill>
                <a:latin typeface="Times New Roman" panose="02020603050405020304" charset="0"/>
                <a:cs typeface="Times New Roman" panose="02020603050405020304" charset="0"/>
              </a:rPr>
              <a:t>, 1997.</a:t>
            </a:r>
          </a:p>
          <a:p>
            <a:pPr algn="just" defTabSz="1371600"/>
            <a:r>
              <a:rPr lang="en-US" sz="4400" dirty="0">
                <a:solidFill>
                  <a:prstClr val="black"/>
                </a:solidFill>
                <a:latin typeface="Times New Roman" panose="02020603050405020304" charset="0"/>
                <a:cs typeface="Times New Roman" panose="02020603050405020304" charset="0"/>
              </a:rPr>
              <a:t>4. </a:t>
            </a:r>
            <a:r>
              <a:rPr lang="en-US" sz="4400" dirty="0" err="1">
                <a:solidFill>
                  <a:prstClr val="black"/>
                </a:solidFill>
                <a:latin typeface="Times New Roman" panose="02020603050405020304" charset="0"/>
                <a:cs typeface="Times New Roman" panose="02020603050405020304" charset="0"/>
              </a:rPr>
              <a:t>Nguyễn</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Sĩ</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Cẩn</a:t>
            </a:r>
            <a:r>
              <a:rPr lang="en-US" sz="4400"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Mấy</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vấn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đề</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phương</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pháp</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dạy</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thơ</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văn</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cổ</a:t>
            </a:r>
            <a:r>
              <a:rPr lang="en-US" sz="4400" i="1" dirty="0">
                <a:solidFill>
                  <a:prstClr val="black"/>
                </a:solidFill>
                <a:latin typeface="Times New Roman" panose="02020603050405020304" charset="0"/>
                <a:cs typeface="Times New Roman" panose="02020603050405020304" charset="0"/>
              </a:rPr>
              <a:t> </a:t>
            </a:r>
            <a:r>
              <a:rPr lang="en-US" sz="4400" i="1" dirty="0" err="1">
                <a:solidFill>
                  <a:prstClr val="black"/>
                </a:solidFill>
                <a:latin typeface="Times New Roman" panose="02020603050405020304" charset="0"/>
                <a:cs typeface="Times New Roman" panose="02020603050405020304" charset="0"/>
              </a:rPr>
              <a:t>Việt</a:t>
            </a:r>
            <a:r>
              <a:rPr lang="en-US" sz="4400" i="1" dirty="0">
                <a:solidFill>
                  <a:prstClr val="black"/>
                </a:solidFill>
                <a:latin typeface="Times New Roman" panose="02020603050405020304" charset="0"/>
                <a:cs typeface="Times New Roman" panose="02020603050405020304" charset="0"/>
              </a:rPr>
              <a:t> Nam</a:t>
            </a:r>
            <a:r>
              <a:rPr lang="en-US" sz="4400" dirty="0">
                <a:solidFill>
                  <a:prstClr val="black"/>
                </a:solidFill>
                <a:latin typeface="Times New Roman" panose="02020603050405020304" charset="0"/>
                <a:cs typeface="Times New Roman" panose="02020603050405020304" charset="0"/>
              </a:rPr>
              <a:t>, NXB </a:t>
            </a:r>
            <a:r>
              <a:rPr lang="en-US" sz="4400" dirty="0" err="1">
                <a:solidFill>
                  <a:prstClr val="black"/>
                </a:solidFill>
                <a:latin typeface="Times New Roman" panose="02020603050405020304" charset="0"/>
                <a:cs typeface="Times New Roman" panose="02020603050405020304" charset="0"/>
              </a:rPr>
              <a:t>Giáo</a:t>
            </a:r>
            <a:r>
              <a:rPr lang="en-US" sz="4400" dirty="0">
                <a:solidFill>
                  <a:prstClr val="black"/>
                </a:solidFill>
                <a:latin typeface="Times New Roman" panose="02020603050405020304" charset="0"/>
                <a:cs typeface="Times New Roman" panose="02020603050405020304" charset="0"/>
              </a:rPr>
              <a:t> </a:t>
            </a:r>
            <a:r>
              <a:rPr lang="en-US" sz="4400" dirty="0" err="1">
                <a:solidFill>
                  <a:prstClr val="black"/>
                </a:solidFill>
                <a:latin typeface="Times New Roman" panose="02020603050405020304" charset="0"/>
                <a:cs typeface="Times New Roman" panose="02020603050405020304" charset="0"/>
              </a:rPr>
              <a:t>dục</a:t>
            </a:r>
            <a:r>
              <a:rPr lang="en-US" sz="4400" dirty="0">
                <a:solidFill>
                  <a:prstClr val="black"/>
                </a:solidFill>
                <a:latin typeface="Times New Roman" panose="02020603050405020304" charset="0"/>
                <a:cs typeface="Times New Roman" panose="02020603050405020304" charset="0"/>
              </a:rPr>
              <a:t>, 1984.</a:t>
            </a:r>
          </a:p>
        </p:txBody>
      </p:sp>
    </p:spTree>
    <p:extLst>
      <p:ext uri="{BB962C8B-B14F-4D97-AF65-F5344CB8AC3E}">
        <p14:creationId xmlns:p14="http://schemas.microsoft.com/office/powerpoint/2010/main" val="25757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barn(inVertical)">
                                      <p:cBhvr>
                                        <p:cTn id="26" dur="500"/>
                                        <p:tgtEl>
                                          <p:spTgt spid="7">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barn(inVertical)">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29C-F8EE-4D1B-8A27-15FDB0E1026E}"/>
              </a:ext>
            </a:extLst>
          </p:cNvPr>
          <p:cNvSpPr txBox="1"/>
          <p:nvPr/>
        </p:nvSpPr>
        <p:spPr>
          <a:xfrm>
            <a:off x="914400" y="547651"/>
            <a:ext cx="16611600" cy="3016210"/>
          </a:xfrm>
          <a:prstGeom prst="rect">
            <a:avLst/>
          </a:prstGeom>
          <a:noFill/>
        </p:spPr>
        <p:txBody>
          <a:bodyPr wrap="square">
            <a:spAutoFit/>
          </a:bodyPr>
          <a:lstStyle/>
          <a:p>
            <a:pPr marL="0" marR="0" lvl="0" indent="0" algn="ctr" defTabSz="1371600" rtl="0" eaLnBrk="1" fontAlgn="auto" latinLnBrk="0" hangingPunct="1">
              <a:lnSpc>
                <a:spcPct val="115000"/>
              </a:lnSpc>
              <a:spcBef>
                <a:spcPts val="0"/>
              </a:spcBef>
              <a:spcAft>
                <a:spcPts val="1200"/>
              </a:spcAft>
              <a:buClr>
                <a:srgbClr val="000000"/>
              </a:buClr>
              <a:buSzPts val="1100"/>
              <a:buFontTx/>
              <a:buNone/>
              <a:tabLst>
                <a:tab pos="749618" algn="l"/>
              </a:tabLst>
              <a:defRPr/>
            </a:pPr>
            <a:r>
              <a:rPr kumimoji="0" lang="en-US" sz="8000" b="1" i="0" u="none" strike="noStrike" kern="1200" cap="none" spc="0" normalizeH="0" baseline="0" noProof="0" dirty="0">
                <a:ln>
                  <a:noFill/>
                </a:ln>
                <a:solidFill>
                  <a:srgbClr val="FF0000"/>
                </a:solidFill>
                <a:effectLst/>
                <a:uLnTx/>
                <a:uFillTx/>
                <a:latin typeface="#9Slide05 LP Bambus Light" pitchFamily="2" charset="0"/>
                <a:ea typeface="Arial" panose="020B0604020202020204" pitchFamily="34" charset="0"/>
                <a:cs typeface="Times New Roman" panose="02020603050405020304" pitchFamily="18" charset="0"/>
              </a:rPr>
              <a:t>CON MẮT</a:t>
            </a:r>
            <a:r>
              <a:rPr kumimoji="0" lang="en-US" sz="8000" b="1" i="0" u="none" strike="noStrike" kern="1200" cap="none" spc="0" normalizeH="0" noProof="0" dirty="0">
                <a:ln>
                  <a:noFill/>
                </a:ln>
                <a:solidFill>
                  <a:srgbClr val="FF0000"/>
                </a:solidFill>
                <a:effectLst/>
                <a:uLnTx/>
                <a:uFillTx/>
                <a:latin typeface="#9Slide05 LP Bambus Light" pitchFamily="2" charset="0"/>
                <a:ea typeface="Arial" panose="020B0604020202020204" pitchFamily="34" charset="0"/>
                <a:cs typeface="Times New Roman" panose="02020603050405020304" pitchFamily="18" charset="0"/>
              </a:rPr>
              <a:t> TINH TƯỜNG</a:t>
            </a:r>
            <a:endParaRPr kumimoji="0" lang="vi-VN" sz="80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algn="just"/>
            <a:r>
              <a:rPr lang="vi-VN" sz="4400" b="1" dirty="0">
                <a:latin typeface="Times New Roman" panose="02020603050405020304" pitchFamily="18" charset="0"/>
                <a:cs typeface="Times New Roman" panose="02020603050405020304" pitchFamily="18" charset="0"/>
              </a:rPr>
              <a:t>Chỉ ra thiếu sót trong cách sắp xếp các tài liệu trong danh mục tài liệu tham khảo sau và sửa lại cho phù hợp:</a:t>
            </a:r>
          </a:p>
        </p:txBody>
      </p:sp>
      <p:sp>
        <p:nvSpPr>
          <p:cNvPr id="3" name="Freeform 7">
            <a:extLst>
              <a:ext uri="{FF2B5EF4-FFF2-40B4-BE49-F238E27FC236}">
                <a16:creationId xmlns:a16="http://schemas.microsoft.com/office/drawing/2014/main" id="{E9C5AB4C-DB5D-8A74-71D2-FC225AA5D4AF}"/>
              </a:ext>
            </a:extLst>
          </p:cNvPr>
          <p:cNvSpPr/>
          <p:nvPr/>
        </p:nvSpPr>
        <p:spPr>
          <a:xfrm>
            <a:off x="14173200" y="466574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A6B81E74-D7BC-9713-15D3-A9812B9B9D63}"/>
              </a:ext>
            </a:extLst>
          </p:cNvPr>
          <p:cNvSpPr txBox="1"/>
          <p:nvPr/>
        </p:nvSpPr>
        <p:spPr>
          <a:xfrm>
            <a:off x="883920" y="3771900"/>
            <a:ext cx="12832080" cy="6186309"/>
          </a:xfrm>
          <a:prstGeom prst="rect">
            <a:avLst/>
          </a:prstGeom>
          <a:noFill/>
        </p:spPr>
        <p:txBody>
          <a:bodyPr wrap="square">
            <a:spAutoFit/>
          </a:bodyPr>
          <a:lstStyle/>
          <a:p>
            <a:pPr algn="ctr"/>
            <a:r>
              <a:rPr lang="vi-VN" sz="4400" b="1" dirty="0">
                <a:latin typeface="Times New Roman" panose="02020603050405020304" pitchFamily="18" charset="0"/>
                <a:cs typeface="Times New Roman" panose="02020603050405020304" pitchFamily="18" charset="0"/>
              </a:rPr>
              <a:t>Tài liệu tham khảo</a:t>
            </a:r>
          </a:p>
          <a:p>
            <a:pPr algn="just"/>
            <a:r>
              <a:rPr lang="vi-VN" sz="4400" dirty="0">
                <a:latin typeface="Times New Roman" panose="02020603050405020304" pitchFamily="18" charset="0"/>
                <a:cs typeface="Times New Roman" panose="02020603050405020304" pitchFamily="18" charset="0"/>
              </a:rPr>
              <a:t>1. Nguyễn Tài Cẩn (1996), </a:t>
            </a:r>
            <a:r>
              <a:rPr lang="vi-VN" sz="4400" i="1" dirty="0">
                <a:latin typeface="Times New Roman" panose="02020603050405020304" pitchFamily="18" charset="0"/>
                <a:cs typeface="Times New Roman" panose="02020603050405020304" pitchFamily="18" charset="0"/>
              </a:rPr>
              <a:t>Ngữ pháp tiếng Việt</a:t>
            </a:r>
            <a:r>
              <a:rPr lang="vi-VN" sz="4400" dirty="0">
                <a:latin typeface="Times New Roman" panose="02020603050405020304" pitchFamily="18" charset="0"/>
                <a:cs typeface="Times New Roman" panose="02020603050405020304" pitchFamily="18" charset="0"/>
              </a:rPr>
              <a:t>, NXB Đại học Quốc gia Hà Nội.</a:t>
            </a:r>
          </a:p>
          <a:p>
            <a:pPr algn="just"/>
            <a:r>
              <a:rPr lang="vi-VN" sz="4400" dirty="0">
                <a:latin typeface="Times New Roman" panose="02020603050405020304" pitchFamily="18" charset="0"/>
                <a:cs typeface="Times New Roman" panose="02020603050405020304" pitchFamily="18" charset="0"/>
              </a:rPr>
              <a:t>2. Phan Văn Các (2001), </a:t>
            </a:r>
            <a:r>
              <a:rPr lang="vi-VN" sz="4400" i="1" dirty="0">
                <a:latin typeface="Times New Roman" panose="02020603050405020304" pitchFamily="18" charset="0"/>
                <a:cs typeface="Times New Roman" panose="02020603050405020304" pitchFamily="18" charset="0"/>
              </a:rPr>
              <a:t>Từ điển Hán - Việt</a:t>
            </a:r>
            <a:r>
              <a:rPr lang="vi-VN" sz="4400" dirty="0">
                <a:latin typeface="Times New Roman" panose="02020603050405020304" pitchFamily="18" charset="0"/>
                <a:cs typeface="Times New Roman" panose="02020603050405020304" pitchFamily="18" charset="0"/>
              </a:rPr>
              <a:t>, NXB Dân Trí.</a:t>
            </a:r>
          </a:p>
          <a:p>
            <a:pPr algn="just"/>
            <a:r>
              <a:rPr lang="vi-VN" sz="4400" dirty="0">
                <a:latin typeface="Times New Roman" panose="02020603050405020304" pitchFamily="18" charset="0"/>
                <a:cs typeface="Times New Roman" panose="02020603050405020304" pitchFamily="18" charset="0"/>
              </a:rPr>
              <a:t>3. Nguyễn Đức Dân (2013), Từ câu sai đến câu hay, NXB Trẻ.</a:t>
            </a:r>
          </a:p>
          <a:p>
            <a:pPr algn="just"/>
            <a:r>
              <a:rPr lang="vi-VN" sz="4400" dirty="0">
                <a:latin typeface="Times New Roman" panose="02020603050405020304" pitchFamily="18" charset="0"/>
                <a:cs typeface="Times New Roman" panose="02020603050405020304" pitchFamily="18" charset="0"/>
              </a:rPr>
              <a:t>4. Trương Chính (2001), </a:t>
            </a:r>
            <a:r>
              <a:rPr lang="vi-VN" sz="4400" i="1" dirty="0">
                <a:latin typeface="Times New Roman" panose="02020603050405020304" pitchFamily="18" charset="0"/>
                <a:cs typeface="Times New Roman" panose="02020603050405020304" pitchFamily="18" charset="0"/>
              </a:rPr>
              <a:t>Giải thích các từ gần âm, gần nghĩa dễ nhầm lẫn</a:t>
            </a:r>
            <a:r>
              <a:rPr lang="vi-VN" sz="4400" dirty="0">
                <a:latin typeface="Times New Roman" panose="02020603050405020304" pitchFamily="18" charset="0"/>
                <a:cs typeface="Times New Roman" panose="02020603050405020304" pitchFamily="18" charset="0"/>
              </a:rPr>
              <a:t>, NXB Giáo dục, Hà Nội.</a:t>
            </a:r>
          </a:p>
        </p:txBody>
      </p:sp>
    </p:spTree>
    <p:extLst>
      <p:ext uri="{BB962C8B-B14F-4D97-AF65-F5344CB8AC3E}">
        <p14:creationId xmlns:p14="http://schemas.microsoft.com/office/powerpoint/2010/main" val="17727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theme/theme1.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TotalTime>
  <Words>1253</Words>
  <Application>Microsoft Office PowerPoint</Application>
  <PresentationFormat>Custom</PresentationFormat>
  <Paragraphs>86</Paragraphs>
  <Slides>12</Slides>
  <Notes>12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#9Slide05 LP Bambus Light</vt:lpstr>
      <vt:lpstr>Calibri Light</vt:lpstr>
      <vt:lpstr>Times New Roman</vt:lpstr>
      <vt:lpstr>Arial</vt:lpstr>
      <vt:lpstr>#9Slide07 Baloo Tamma</vt:lpstr>
      <vt:lpstr>#9Slide07 SVNGuerrilla</vt:lpstr>
      <vt:lpstr>#9Slide07 Pangolin</vt:lpstr>
      <vt:lpstr>Calibri</vt:lpstr>
      <vt:lpstr>#9Slide07 SVNA Love Of Thunder</vt:lpstr>
      <vt:lpstr>6_Office 主题​​</vt:lpstr>
      <vt:lpstr>2_Office Theme</vt:lpstr>
      <vt:lpstr>7_Office 主题​​</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Travel Plan Presentation</dc:title>
  <dc:creator>HP</dc:creator>
  <cp:lastModifiedBy>Kiem Ba</cp:lastModifiedBy>
  <cp:revision>169</cp:revision>
  <dcterms:created xsi:type="dcterms:W3CDTF">2006-08-16T00:00:00Z</dcterms:created>
  <dcterms:modified xsi:type="dcterms:W3CDTF">2025-05-19T01:33:28Z</dcterms:modified>
  <dc:identifier>DAGLqprbdMc</dc:identifier>
</cp:coreProperties>
</file>