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6" r:id="rId2"/>
    <p:sldMasterId id="2147483770" r:id="rId3"/>
    <p:sldMasterId id="2147483782" r:id="rId4"/>
  </p:sldMasterIdLst>
  <p:notesMasterIdLst>
    <p:notesMasterId r:id="rId20"/>
  </p:notesMasterIdLst>
  <p:sldIdLst>
    <p:sldId id="579" r:id="rId5"/>
    <p:sldId id="558" r:id="rId6"/>
    <p:sldId id="559" r:id="rId7"/>
    <p:sldId id="560" r:id="rId8"/>
    <p:sldId id="573" r:id="rId9"/>
    <p:sldId id="581" r:id="rId10"/>
    <p:sldId id="574" r:id="rId11"/>
    <p:sldId id="582" r:id="rId12"/>
    <p:sldId id="575" r:id="rId13"/>
    <p:sldId id="576" r:id="rId14"/>
    <p:sldId id="587" r:id="rId15"/>
    <p:sldId id="577" r:id="rId16"/>
    <p:sldId id="578" r:id="rId17"/>
    <p:sldId id="588" r:id="rId18"/>
    <p:sldId id="589" r:id="rId19"/>
  </p:sldIdLst>
  <p:sldSz cx="18288000" cy="10287000"/>
  <p:notesSz cx="6858000" cy="9144000"/>
  <p:embeddedFontLst>
    <p:embeddedFont>
      <p:font typeface="#9Slide05 Ciaobella" panose="020B0604020202020204" charset="0"/>
      <p:regular r:id="rId21"/>
    </p:embeddedFont>
    <p:embeddedFont>
      <p:font typeface="#9Slide07 Itim" panose="020B0604020202020204" charset="-34"/>
      <p:regular r:id="rId22"/>
    </p:embeddedFont>
    <p:embeddedFont>
      <p:font typeface="#9Slide07 SVNA Love Of Thunder" panose="02040603050506020204" charset="0"/>
      <p:regular r:id="rId23"/>
    </p:embeddedFont>
    <p:embeddedFont>
      <p:font typeface="#9Slide07 SVNBango" panose="02000000000000000000" charset="0"/>
      <p:regular r:id="rId24"/>
    </p:embeddedFont>
    <p:embeddedFont>
      <p:font typeface="#9Slide07 SVNGuerrilla" panose="00000500000000000000" charset="0"/>
      <p:regular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92910" autoAdjust="0"/>
  </p:normalViewPr>
  <p:slideViewPr>
    <p:cSldViewPr>
      <p:cViewPr varScale="1">
        <p:scale>
          <a:sx n="37" d="100"/>
          <a:sy n="37" d="100"/>
        </p:scale>
        <p:origin x="107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1BBD3-0C70-4DEC-80B7-BCFC1CCF9967}"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7D4-5845-4225-831C-2B65DFEF5EE0}" type="slidenum">
              <a:rPr lang="en-US" smtClean="0"/>
              <a:t>‹#›</a:t>
            </a:fld>
            <a:endParaRPr lang="en-US"/>
          </a:p>
        </p:txBody>
      </p:sp>
    </p:spTree>
    <p:extLst>
      <p:ext uri="{BB962C8B-B14F-4D97-AF65-F5344CB8AC3E}">
        <p14:creationId xmlns:p14="http://schemas.microsoft.com/office/powerpoint/2010/main" val="223933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4FA55-EAC1-497F-B6F4-B248A4B300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98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defRPr/>
            </a:pPr>
            <a:endParaRPr lang="vi-VN" sz="1200" kern="1200" dirty="0">
              <a:solidFill>
                <a:srgbClr val="000000"/>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9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23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61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4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các</a:t>
            </a:r>
            <a:r>
              <a:rPr lang="en-US" baseline="0" dirty="0"/>
              <a:t> </a:t>
            </a:r>
            <a:r>
              <a:rPr lang="en-US" baseline="0" dirty="0" err="1"/>
              <a:t>thẻ</a:t>
            </a:r>
            <a:r>
              <a:rPr lang="en-US" baseline="0" dirty="0"/>
              <a:t>, </a:t>
            </a:r>
            <a:r>
              <a:rPr lang="en-US" baseline="0" dirty="0" err="1"/>
              <a:t>trong</a:t>
            </a:r>
            <a:r>
              <a:rPr lang="en-US" baseline="0" dirty="0"/>
              <a:t> </a:t>
            </a:r>
            <a:r>
              <a:rPr lang="en-US" baseline="0" dirty="0" err="1"/>
              <a:t>thời</a:t>
            </a:r>
            <a:r>
              <a:rPr lang="en-US" baseline="0" dirty="0"/>
              <a:t> </a:t>
            </a:r>
            <a:r>
              <a:rPr lang="en-US" baseline="0" dirty="0" err="1"/>
              <a:t>gian</a:t>
            </a:r>
            <a:r>
              <a:rPr lang="en-US" baseline="0" dirty="0"/>
              <a:t> 1 </a:t>
            </a:r>
            <a:r>
              <a:rPr lang="en-US" baseline="0" dirty="0" err="1"/>
              <a:t>phút</a:t>
            </a:r>
            <a:r>
              <a:rPr lang="en-US" baseline="0" dirty="0"/>
              <a:t>, </a:t>
            </a:r>
            <a:r>
              <a:rPr lang="en-US" baseline="0" dirty="0" err="1"/>
              <a:t>hs</a:t>
            </a:r>
            <a:r>
              <a:rPr lang="en-US" baseline="0" dirty="0"/>
              <a:t> </a:t>
            </a:r>
            <a:r>
              <a:rPr lang="en-US" baseline="0" dirty="0" err="1"/>
              <a:t>nào</a:t>
            </a:r>
            <a:r>
              <a:rPr lang="en-US" baseline="0" dirty="0"/>
              <a:t> </a:t>
            </a:r>
            <a:r>
              <a:rPr lang="en-US" baseline="0" dirty="0" err="1"/>
              <a:t>viết</a:t>
            </a:r>
            <a:r>
              <a:rPr lang="en-US" baseline="0" dirty="0"/>
              <a:t> </a:t>
            </a:r>
            <a:r>
              <a:rPr lang="en-US" baseline="0" dirty="0" err="1"/>
              <a:t>được</a:t>
            </a:r>
            <a:r>
              <a:rPr lang="en-US" baseline="0" dirty="0"/>
              <a:t> </a:t>
            </a:r>
            <a:r>
              <a:rPr lang="en-US" baseline="0" dirty="0" err="1"/>
              <a:t>nhiều</a:t>
            </a:r>
            <a:r>
              <a:rPr lang="en-US" baseline="0" dirty="0"/>
              <a:t> </a:t>
            </a:r>
            <a:r>
              <a:rPr lang="en-US" baseline="0" dirty="0" err="1"/>
              <a:t>thẻ</a:t>
            </a:r>
            <a:r>
              <a:rPr lang="en-US" baseline="0" dirty="0"/>
              <a:t>, </a:t>
            </a:r>
            <a:r>
              <a:rPr lang="en-US" baseline="0" dirty="0" err="1"/>
              <a:t>nhiều</a:t>
            </a:r>
            <a:r>
              <a:rPr lang="en-US" baseline="0" dirty="0"/>
              <a:t> </a:t>
            </a:r>
            <a:r>
              <a:rPr lang="en-US" baseline="0" dirty="0" err="1"/>
              <a:t>kinh</a:t>
            </a:r>
            <a:r>
              <a:rPr lang="en-US" baseline="0" dirty="0"/>
              <a:t> </a:t>
            </a:r>
            <a:r>
              <a:rPr lang="en-US" baseline="0" dirty="0" err="1"/>
              <a:t>nghiệm</a:t>
            </a:r>
            <a:r>
              <a:rPr lang="en-US" baseline="0" dirty="0"/>
              <a:t> hay </a:t>
            </a:r>
            <a:r>
              <a:rPr lang="en-US" baseline="0" dirty="0" err="1"/>
              <a:t>sẽ</a:t>
            </a:r>
            <a:r>
              <a:rPr lang="en-US" baseline="0" dirty="0"/>
              <a:t> </a:t>
            </a:r>
            <a:r>
              <a:rPr lang="en-US" baseline="0" dirty="0" err="1"/>
              <a:t>chiến</a:t>
            </a:r>
            <a:r>
              <a:rPr lang="en-US" baseline="0" dirty="0"/>
              <a:t> </a:t>
            </a:r>
            <a:r>
              <a:rPr lang="en-US" baseline="0" dirty="0" err="1"/>
              <a:t>thắng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39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74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algn="just" defTabSz="137160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10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82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24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20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10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36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A9230-B75F-4475-AB16-CEEB9EBFF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66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38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552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880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2129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47732360"/>
      </p:ext>
    </p:extLst>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266568476"/>
      </p:ext>
    </p:extLst>
  </p:cSld>
  <p:clrMapOvr>
    <a:masterClrMapping/>
  </p:clrMapOvr>
  <p:transition spd="med"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559073398"/>
      </p:ext>
    </p:extLst>
  </p:cSld>
  <p:clrMapOvr>
    <a:masterClrMapping/>
  </p:clrMapOvr>
  <p:transition spd="med"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84342797"/>
      </p:ext>
    </p:extLst>
  </p:cSld>
  <p:clrMapOvr>
    <a:masterClrMapping/>
  </p:clrMapOvr>
  <p:transition spd="med"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06232882"/>
      </p:ext>
    </p:extLst>
  </p:cSld>
  <p:clrMapOvr>
    <a:masterClrMapping/>
  </p:clrMapOvr>
  <p:transition spd="med"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175351466"/>
      </p:ext>
    </p:extLst>
  </p:cSld>
  <p:clrMapOvr>
    <a:masterClrMapping/>
  </p:clrMapOvr>
  <p:transition spd="med"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098683717"/>
      </p:ext>
    </p:extLst>
  </p:cSld>
  <p:clrMapOvr>
    <a:masterClrMapping/>
  </p:clrMapOvr>
  <p:transition spd="med"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4195076968"/>
      </p:ext>
    </p:extLst>
  </p:cSld>
  <p:clrMapOvr>
    <a:masterClrMapping/>
  </p:clrMapOvr>
  <p:transition spd="med"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5420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2025/5/19</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991742895"/>
      </p:ext>
    </p:extLst>
  </p:cSld>
  <p:clrMapOvr>
    <a:masterClrMapping/>
  </p:clrMapOvr>
  <p:transition spd="med"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2473019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39445189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2025/5/19</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3212912478"/>
      </p:ext>
    </p:extLst>
  </p:cSld>
  <p:clrMapOvr>
    <a:masterClrMapping/>
  </p:clrMapOvr>
  <p:transition spd="med"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4270"/>
      </p:ext>
    </p:extLst>
  </p:cSld>
  <p:clrMapOvr>
    <a:masterClrMapping/>
  </p:clrMapOvr>
  <p:transition spd="med"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6762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5978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768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867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260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883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8720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829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7655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6949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7732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0787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0083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7376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8037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4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5945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23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183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0162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5679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07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600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960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486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7770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2664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1854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2212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FB643D8-C639-4ED3-927B-9CF422E769F9}" type="datetimeFigureOut">
              <a:rPr lang="en-US" smtClean="0">
                <a:solidFill>
                  <a:prstClr val="black">
                    <a:tint val="75000"/>
                  </a:prstClr>
                </a:solidFill>
              </a:rPr>
              <a:pPr defTabSz="1371600"/>
              <a:t>5/19/2025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973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3000"/>
            <a:lum/>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64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733962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4116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BD290-8CE8-D204-AF4A-073636DF3A9A}"/>
              </a:ext>
            </a:extLst>
          </p:cNvPr>
          <p:cNvSpPr/>
          <p:nvPr/>
        </p:nvSpPr>
        <p:spPr>
          <a:xfrm>
            <a:off x="723900" y="314742"/>
            <a:ext cx="16840200"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Hãy</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nhớ</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về</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nghị</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luận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được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chương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lớp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6,7,8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nối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từ</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cột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giải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thích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cột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B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để</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tạo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trả</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lời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đúng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327DA4-A2C1-F463-6652-DF3BD37BB65B}"/>
              </a:ext>
            </a:extLst>
          </p:cNvPr>
          <p:cNvSpPr/>
          <p:nvPr/>
        </p:nvSpPr>
        <p:spPr>
          <a:xfrm>
            <a:off x="609600" y="3543300"/>
            <a:ext cx="4648200" cy="1295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Văn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nghị</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luận</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Rectangle: Rounded Corners 3">
            <a:extLst>
              <a:ext uri="{FF2B5EF4-FFF2-40B4-BE49-F238E27FC236}">
                <a16:creationId xmlns:a16="http://schemas.microsoft.com/office/drawing/2014/main" id="{D003629C-0135-B319-FB26-4F4C899C4D49}"/>
              </a:ext>
            </a:extLst>
          </p:cNvPr>
          <p:cNvSpPr/>
          <p:nvPr/>
        </p:nvSpPr>
        <p:spPr>
          <a:xfrm>
            <a:off x="609600" y="5219700"/>
            <a:ext cx="4648200" cy="1295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Lí</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lẽ</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802FD28-C6D3-CF0F-8837-426156039D15}"/>
              </a:ext>
            </a:extLst>
          </p:cNvPr>
          <p:cNvSpPr/>
          <p:nvPr/>
        </p:nvSpPr>
        <p:spPr>
          <a:xfrm>
            <a:off x="609600" y="6896100"/>
            <a:ext cx="4648200" cy="1295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Bằng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chứng</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63E452CD-D3A2-E1AE-3682-196F007D5E74}"/>
              </a:ext>
            </a:extLst>
          </p:cNvPr>
          <p:cNvSpPr/>
          <p:nvPr/>
        </p:nvSpPr>
        <p:spPr>
          <a:xfrm>
            <a:off x="6553200" y="3541567"/>
            <a:ext cx="11125200" cy="17526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nguồn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lẽ</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E7E1409-E11D-35FF-8D72-0A6E38D213BA}"/>
              </a:ext>
            </a:extLst>
          </p:cNvPr>
          <p:cNvSpPr/>
          <p:nvPr/>
        </p:nvSpPr>
        <p:spPr>
          <a:xfrm>
            <a:off x="6553200" y="5418859"/>
            <a:ext cx="11125200" cy="16002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A8584670-AD0D-2850-D0AD-4BB6AB95AF49}"/>
              </a:ext>
            </a:extLst>
          </p:cNvPr>
          <p:cNvSpPr/>
          <p:nvPr/>
        </p:nvSpPr>
        <p:spPr>
          <a:xfrm>
            <a:off x="6553200" y="7230341"/>
            <a:ext cx="11125200" cy="12954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692246E6-29D9-65B3-953D-2DD717195B35}"/>
              </a:ext>
            </a:extLst>
          </p:cNvPr>
          <p:cNvSpPr/>
          <p:nvPr/>
        </p:nvSpPr>
        <p:spPr>
          <a:xfrm>
            <a:off x="914400" y="2510879"/>
            <a:ext cx="4648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CỘT A</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A1EE102-60E9-F27F-9444-286B275350C9}"/>
              </a:ext>
            </a:extLst>
          </p:cNvPr>
          <p:cNvSpPr/>
          <p:nvPr/>
        </p:nvSpPr>
        <p:spPr>
          <a:xfrm>
            <a:off x="6757555" y="2515817"/>
            <a:ext cx="107823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CỘT B</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6839ECB4-B3D5-BF40-F970-72BF8873202B}"/>
              </a:ext>
            </a:extLst>
          </p:cNvPr>
          <p:cNvCxnSpPr>
            <a:cxnSpLocks/>
            <a:stCxn id="4" idx="3"/>
            <a:endCxn id="8" idx="1"/>
          </p:cNvCxnSpPr>
          <p:nvPr/>
        </p:nvCxnSpPr>
        <p:spPr>
          <a:xfrm>
            <a:off x="5257800" y="5867400"/>
            <a:ext cx="1295400" cy="2010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68E9528-C62C-A8F6-9B17-BAC2386C53D3}"/>
              </a:ext>
            </a:extLst>
          </p:cNvPr>
          <p:cNvCxnSpPr>
            <a:cxnSpLocks/>
            <a:stCxn id="3" idx="3"/>
            <a:endCxn id="7" idx="1"/>
          </p:cNvCxnSpPr>
          <p:nvPr/>
        </p:nvCxnSpPr>
        <p:spPr>
          <a:xfrm>
            <a:off x="5257800" y="4191000"/>
            <a:ext cx="1295400" cy="2027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8710FFB-6305-AC87-9F33-D5E1394B600F}"/>
              </a:ext>
            </a:extLst>
          </p:cNvPr>
          <p:cNvCxnSpPr>
            <a:cxnSpLocks/>
            <a:stCxn id="5" idx="3"/>
            <a:endCxn id="6" idx="1"/>
          </p:cNvCxnSpPr>
          <p:nvPr/>
        </p:nvCxnSpPr>
        <p:spPr>
          <a:xfrm flipV="1">
            <a:off x="5257800" y="4417867"/>
            <a:ext cx="1295400" cy="31259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ctangle: Rounded Corners 10">
            <a:extLst>
              <a:ext uri="{FF2B5EF4-FFF2-40B4-BE49-F238E27FC236}">
                <a16:creationId xmlns:a16="http://schemas.microsoft.com/office/drawing/2014/main" id="{E2E579AE-E7A0-2C69-4D8E-BB8E04F113AB}"/>
              </a:ext>
            </a:extLst>
          </p:cNvPr>
          <p:cNvSpPr/>
          <p:nvPr/>
        </p:nvSpPr>
        <p:spPr>
          <a:xfrm>
            <a:off x="566305" y="8572500"/>
            <a:ext cx="4648200" cy="12954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Ý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kiến</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0AC89663-E7BE-7F8E-5119-C027F290DF66}"/>
              </a:ext>
            </a:extLst>
          </p:cNvPr>
          <p:cNvSpPr/>
          <p:nvPr/>
        </p:nvSpPr>
        <p:spPr>
          <a:xfrm>
            <a:off x="6553201" y="8702387"/>
            <a:ext cx="11125200" cy="12954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phủ</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26" name="Straight Arrow Connector 25">
            <a:extLst>
              <a:ext uri="{FF2B5EF4-FFF2-40B4-BE49-F238E27FC236}">
                <a16:creationId xmlns:a16="http://schemas.microsoft.com/office/drawing/2014/main" id="{3E469BF8-26CA-0BA7-6B87-7D015F5DF602}"/>
              </a:ext>
            </a:extLst>
          </p:cNvPr>
          <p:cNvCxnSpPr>
            <a:cxnSpLocks/>
            <a:stCxn id="11" idx="3"/>
            <a:endCxn id="14" idx="1"/>
          </p:cNvCxnSpPr>
          <p:nvPr/>
        </p:nvCxnSpPr>
        <p:spPr>
          <a:xfrm>
            <a:off x="5214505" y="9220200"/>
            <a:ext cx="1338696" cy="1298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59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00164" y="1104900"/>
            <a:ext cx="8221035" cy="8217634"/>
          </a:xfrm>
          <a:prstGeom prst="rect">
            <a:avLst/>
          </a:prstGeom>
        </p:spPr>
        <p:txBody>
          <a:bodyPr wrap="square">
            <a:spAutoFit/>
          </a:bodyPr>
          <a:lstStyle/>
          <a:p>
            <a:pPr lvl="0" algn="just">
              <a:defRPr/>
            </a:pPr>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Yêu cầu</a:t>
            </a:r>
            <a:r>
              <a:rPr lang="en-US" sz="4400" b="1" dirty="0">
                <a:solidFill>
                  <a:srgbClr val="000000"/>
                </a:solidFill>
                <a:latin typeface="Times New Roman" panose="02020603050405020304" pitchFamily="18" charset="0"/>
                <a:cs typeface="Times New Roman" panose="02020603050405020304" pitchFamily="18" charset="0"/>
              </a:rPr>
              <a:t>: </a:t>
            </a:r>
          </a:p>
          <a:p>
            <a:pPr lvl="0" algn="just">
              <a:defRPr/>
            </a:pP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Trích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dẫn</a:t>
            </a:r>
            <a:r>
              <a:rPr lang="en-US" sz="4400" dirty="0">
                <a:solidFill>
                  <a:srgbClr val="000000"/>
                </a:solidFill>
                <a:latin typeface="Times New Roman" panose="02020603050405020304" pitchFamily="18" charset="0"/>
                <a:cs typeface="Times New Roman" panose="02020603050405020304" pitchFamily="18" charset="0"/>
              </a:rPr>
              <a:t> m</a:t>
            </a:r>
            <a:r>
              <a:rPr lang="vi-VN" sz="4400" dirty="0">
                <a:solidFill>
                  <a:srgbClr val="000000"/>
                </a:solidFill>
                <a:latin typeface="Times New Roman" panose="02020603050405020304" pitchFamily="18" charset="0"/>
                <a:cs typeface="Times New Roman" panose="02020603050405020304" pitchFamily="18" charset="0"/>
              </a:rPr>
              <a:t>ọi ý kiến, khái niệm có ý nghĩa quan trọn</a:t>
            </a:r>
            <a:r>
              <a:rPr lang="en-US" sz="4400" dirty="0">
                <a:solidFill>
                  <a:srgbClr val="000000"/>
                </a:solidFill>
                <a:latin typeface="Times New Roman" panose="02020603050405020304" pitchFamily="18" charset="0"/>
                <a:cs typeface="Times New Roman" panose="02020603050405020304" pitchFamily="18" charset="0"/>
              </a:rPr>
              <a:t>g</a:t>
            </a:r>
            <a:r>
              <a:rPr lang="vi-VN" sz="4400" dirty="0">
                <a:solidFill>
                  <a:srgbClr val="000000"/>
                </a:solidFill>
                <a:latin typeface="Times New Roman" panose="02020603050405020304" pitchFamily="18" charset="0"/>
                <a:cs typeface="Times New Roman" panose="02020603050405020304" pitchFamily="18" charset="0"/>
              </a:rPr>
              <a:t> không phải của người viết. </a:t>
            </a:r>
            <a:endParaRPr lang="en-US" sz="4400" dirty="0">
              <a:solidFill>
                <a:srgbClr val="000000"/>
              </a:solidFill>
              <a:latin typeface="Times New Roman" panose="02020603050405020304" pitchFamily="18" charset="0"/>
              <a:cs typeface="Times New Roman" panose="02020603050405020304" pitchFamily="18" charset="0"/>
            </a:endParaRPr>
          </a:p>
          <a:p>
            <a:pPr lvl="0" algn="just">
              <a:defRPr/>
            </a:pPr>
            <a:r>
              <a:rPr lang="en-US" sz="4400" dirty="0">
                <a:solidFill>
                  <a:srgbClr val="000000"/>
                </a:solidFill>
                <a:latin typeface="Times New Roman" panose="02020603050405020304" pitchFamily="18" charset="0"/>
                <a:cs typeface="Times New Roman" panose="02020603050405020304" pitchFamily="18" charset="0"/>
              </a:rPr>
              <a:t>- B</a:t>
            </a:r>
            <a:r>
              <a:rPr lang="vi-VN" sz="4400" dirty="0">
                <a:solidFill>
                  <a:srgbClr val="000000"/>
                </a:solidFill>
                <a:latin typeface="Times New Roman" panose="02020603050405020304" pitchFamily="18" charset="0"/>
                <a:cs typeface="Times New Roman" panose="02020603050405020304" pitchFamily="18" charset="0"/>
              </a:rPr>
              <a:t>ảo đảm sự trung thực, chính xác (không thêm bớt từ ngữ dẫn đến việc hiểu không đúng ý kiến của tác giả được trích dẫn). </a:t>
            </a:r>
            <a:endParaRPr lang="en-US" sz="4400" dirty="0">
              <a:solidFill>
                <a:srgbClr val="000000"/>
              </a:solidFill>
              <a:latin typeface="Times New Roman" panose="02020603050405020304" pitchFamily="18" charset="0"/>
              <a:cs typeface="Times New Roman" panose="02020603050405020304" pitchFamily="18" charset="0"/>
            </a:endParaRPr>
          </a:p>
          <a:p>
            <a:pPr lvl="0" algn="just">
              <a:defRPr/>
            </a:pPr>
            <a:r>
              <a:rPr lang="en-US" sz="4400" dirty="0">
                <a:solidFill>
                  <a:srgbClr val="000000"/>
                </a:solidFill>
                <a:latin typeface="Times New Roman" panose="02020603050405020304" pitchFamily="18" charset="0"/>
                <a:cs typeface="Times New Roman" panose="02020603050405020304" pitchFamily="18" charset="0"/>
              </a:rPr>
              <a:t>- G</a:t>
            </a:r>
            <a:r>
              <a:rPr lang="vi-VN" sz="4400" dirty="0">
                <a:solidFill>
                  <a:srgbClr val="000000"/>
                </a:solidFill>
                <a:latin typeface="Times New Roman" panose="02020603050405020304" pitchFamily="18" charset="0"/>
                <a:cs typeface="Times New Roman" panose="02020603050405020304" pitchFamily="18" charset="0"/>
              </a:rPr>
              <a:t>hi rõ nguồn (xuất xứ) của ý kiến được trích dẫn (gồm các thông tin: họ tên tác giả, tên công trình, nơi xuất bản, năm xuất bản, số trang).</a:t>
            </a:r>
          </a:p>
        </p:txBody>
      </p:sp>
      <p:sp>
        <p:nvSpPr>
          <p:cNvPr id="2" name="Freeform 3">
            <a:extLst>
              <a:ext uri="{FF2B5EF4-FFF2-40B4-BE49-F238E27FC236}">
                <a16:creationId xmlns:a16="http://schemas.microsoft.com/office/drawing/2014/main" id="{FA609450-9442-2AFC-DBF7-5BA42596B2D0}"/>
              </a:ext>
            </a:extLst>
          </p:cNvPr>
          <p:cNvSpPr/>
          <p:nvPr/>
        </p:nvSpPr>
        <p:spPr>
          <a:xfrm>
            <a:off x="685800" y="1565806"/>
            <a:ext cx="7857165" cy="8717730"/>
          </a:xfrm>
          <a:custGeom>
            <a:avLst/>
            <a:gdLst/>
            <a:ahLst/>
            <a:cxnLst/>
            <a:rect l="l" t="t" r="r" b="b"/>
            <a:pathLst>
              <a:path w="4073652" h="4114800">
                <a:moveTo>
                  <a:pt x="0" y="0"/>
                </a:moveTo>
                <a:lnTo>
                  <a:pt x="4073652" y="0"/>
                </a:lnTo>
                <a:lnTo>
                  <a:pt x="40736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7995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800100"/>
            <a:ext cx="16611600" cy="88947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Times New Roman" panose="02020603050405020304" pitchFamily="18" charset="0"/>
                <a:cs typeface="Times New Roman" panose="02020603050405020304" pitchFamily="18" charset="0"/>
              </a:rPr>
              <a:t>*</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tham</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khảo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dẫn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liệu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Về cách trích dẫn</a:t>
            </a:r>
            <a:r>
              <a:rPr lang="en-US" sz="4400" dirty="0">
                <a:solidFill>
                  <a:srgbClr val="000000"/>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cs typeface="Times New Roman" panose="02020603050405020304" pitchFamily="18" charset="0"/>
              </a:rPr>
              <a:t>+ D</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ẫn nguyên văn (dẫn trực tiếp; lời dẫn này cần để trong dấu ngoặc kép hoặc in nghiêng)</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0000"/>
                </a:solidFill>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Dẫn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(dẫn gián tiếp; chỉ nêu nội dung chính của ý kiến được trích dẫn; lời dẫn này không để trong dấu ngoặc kép).</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0000"/>
                </a:solidFill>
                <a:latin typeface="Times New Roman" panose="02020603050405020304" pitchFamily="18" charset="0"/>
                <a:cs typeface="Times New Roman" panose="02020603050405020304" pitchFamily="18" charset="0"/>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Về cách ghi nguồn ý kiến được trích 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hú thích nguồn trích dẫn ở ngay sau ý kiến được trích dẫn</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hú thích ở chân trang</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0000"/>
                </a:solidFill>
                <a:latin typeface="Times New Roman" panose="02020603050405020304" pitchFamily="18" charset="0"/>
                <a:cs typeface="Times New Roman" panose="02020603050405020304" pitchFamily="18" charset="0"/>
              </a:rPr>
              <a:t>+ L</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ập danh mục tài liệu tham khảo ở cuối bài viết.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just">
              <a:defRPr/>
            </a:pPr>
            <a:r>
              <a:rPr lang="en-US" sz="4400" dirty="0">
                <a:solidFill>
                  <a:srgbClr val="000000"/>
                </a:solidFill>
                <a:latin typeface="Times New Roman" panose="02020603050405020304" pitchFamily="18" charset="0"/>
              </a:rPr>
              <a:t>- </a:t>
            </a:r>
            <a:r>
              <a:rPr lang="vi-VN" sz="4400" dirty="0">
                <a:solidFill>
                  <a:srgbClr val="000000"/>
                </a:solidFill>
                <a:latin typeface="Times New Roman" panose="02020603050405020304" pitchFamily="18" charset="0"/>
              </a:rPr>
              <a:t>Tên các tài liệu trong danh mục tài liệu tham khảo được sắp xếp theo thứ tự a, b, c,… của tên hoặc họ tác giả (trường hợp tài liệu không có tác giả thì xếp theo thứ tự a, b, c,… của tên tài liệu).</a:t>
            </a:r>
            <a:endParaRPr lang="en-US" sz="4400" dirty="0"/>
          </a:p>
        </p:txBody>
      </p:sp>
      <p:sp>
        <p:nvSpPr>
          <p:cNvPr id="2" name="Freeform 7">
            <a:extLst>
              <a:ext uri="{FF2B5EF4-FFF2-40B4-BE49-F238E27FC236}">
                <a16:creationId xmlns:a16="http://schemas.microsoft.com/office/drawing/2014/main" id="{D5C09C80-FA2D-B534-C6C6-7072F8A6C33E}"/>
              </a:ext>
            </a:extLst>
          </p:cNvPr>
          <p:cNvSpPr/>
          <p:nvPr/>
        </p:nvSpPr>
        <p:spPr>
          <a:xfrm>
            <a:off x="16230600" y="-545730"/>
            <a:ext cx="3289406" cy="2691660"/>
          </a:xfrm>
          <a:custGeom>
            <a:avLst/>
            <a:gdLst/>
            <a:ahLst/>
            <a:cxnLst/>
            <a:rect l="l" t="t" r="r" b="b"/>
            <a:pathLst>
              <a:path w="4356206" h="4114800">
                <a:moveTo>
                  <a:pt x="0" y="0"/>
                </a:moveTo>
                <a:lnTo>
                  <a:pt x="4356206" y="0"/>
                </a:lnTo>
                <a:lnTo>
                  <a:pt x="435620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09952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barn(inVertical)">
                                      <p:cBhvr>
                                        <p:cTn id="29" dur="500"/>
                                        <p:tgtEl>
                                          <p:spTgt spid="7">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barn(inVertical)">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EE38D16B-67BE-E377-8BFF-9BF00B784256}"/>
              </a:ext>
            </a:extLst>
          </p:cNvPr>
          <p:cNvSpPr/>
          <p:nvPr/>
        </p:nvSpPr>
        <p:spPr>
          <a:xfrm>
            <a:off x="762000" y="2171699"/>
            <a:ext cx="14731779" cy="4735748"/>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a:ln w="19050">
            <a:solidFill>
              <a:schemeClr val="tx1"/>
            </a:solidFill>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163A4E-3B0D-38F9-74E1-F38059EE6C38}"/>
              </a:ext>
            </a:extLst>
          </p:cNvPr>
          <p:cNvSpPr/>
          <p:nvPr/>
        </p:nvSpPr>
        <p:spPr>
          <a:xfrm>
            <a:off x="1524000" y="3754743"/>
            <a:ext cx="13030200" cy="1569660"/>
          </a:xfrm>
          <a:prstGeom prst="rect">
            <a:avLst/>
          </a:prstGeom>
        </p:spPr>
        <p:txBody>
          <a:bodyPr wrap="square">
            <a:spAutoFit/>
          </a:bodyPr>
          <a:lstStyle/>
          <a:p>
            <a:pPr lvl="0" algn="just">
              <a:defRPr/>
            </a:pPr>
            <a:r>
              <a:rPr lang="en-US" sz="9600" b="1" dirty="0">
                <a:solidFill>
                  <a:srgbClr val="002060"/>
                </a:solidFill>
                <a:latin typeface="#9Slide07 SVNGuerrilla" panose="00000500000000000000" pitchFamily="2" charset="0"/>
              </a:rPr>
              <a:t>IV. </a:t>
            </a:r>
            <a:r>
              <a:rPr lang="vi-VN" sz="9600" b="1" dirty="0">
                <a:solidFill>
                  <a:srgbClr val="002060"/>
                </a:solidFill>
                <a:latin typeface="#9Slide07 SVNGuerrilla" panose="00000500000000000000" pitchFamily="2" charset="0"/>
              </a:rPr>
              <a:t>Quảng cáo và tờ rơi</a:t>
            </a:r>
            <a:endParaRPr lang="vi-VN" sz="9600" dirty="0">
              <a:solidFill>
                <a:srgbClr val="002060"/>
              </a:solidFill>
              <a:latin typeface="#9Slide05 Ciaobella" pitchFamily="2" charset="0"/>
            </a:endParaRPr>
          </a:p>
        </p:txBody>
      </p:sp>
      <p:sp>
        <p:nvSpPr>
          <p:cNvPr id="2" name="Freeform 3">
            <a:extLst>
              <a:ext uri="{FF2B5EF4-FFF2-40B4-BE49-F238E27FC236}">
                <a16:creationId xmlns:a16="http://schemas.microsoft.com/office/drawing/2014/main" id="{2F207B70-F502-ED0B-1BF2-F2E9D2077E4F}"/>
              </a:ext>
            </a:extLst>
          </p:cNvPr>
          <p:cNvSpPr/>
          <p:nvPr/>
        </p:nvSpPr>
        <p:spPr>
          <a:xfrm>
            <a:off x="12573000" y="4762500"/>
            <a:ext cx="5489832" cy="5257800"/>
          </a:xfrm>
          <a:custGeom>
            <a:avLst/>
            <a:gdLst/>
            <a:ahLst/>
            <a:cxnLst/>
            <a:rect l="l" t="t" r="r" b="b"/>
            <a:pathLst>
              <a:path w="4118232" h="4114800">
                <a:moveTo>
                  <a:pt x="0" y="0"/>
                </a:moveTo>
                <a:lnTo>
                  <a:pt x="4118232" y="0"/>
                </a:lnTo>
                <a:lnTo>
                  <a:pt x="41182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96316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3548267"/>
              </p:ext>
            </p:extLst>
          </p:nvPr>
        </p:nvGraphicFramePr>
        <p:xfrm>
          <a:off x="533400" y="571500"/>
          <a:ext cx="16764000" cy="7559040"/>
        </p:xfrm>
        <a:graphic>
          <a:graphicData uri="http://schemas.openxmlformats.org/drawingml/2006/table">
            <a:tbl>
              <a:tblPr firstRow="1" bandRow="1">
                <a:tableStyleId>{5940675A-B579-460E-94D1-54222C63F5DA}</a:tableStyleId>
              </a:tblPr>
              <a:tblGrid>
                <a:gridCol w="8382000">
                  <a:extLst>
                    <a:ext uri="{9D8B030D-6E8A-4147-A177-3AD203B41FA5}">
                      <a16:colId xmlns:a16="http://schemas.microsoft.com/office/drawing/2014/main" val="2368151422"/>
                    </a:ext>
                  </a:extLst>
                </a:gridCol>
                <a:gridCol w="8382000">
                  <a:extLst>
                    <a:ext uri="{9D8B030D-6E8A-4147-A177-3AD203B41FA5}">
                      <a16:colId xmlns:a16="http://schemas.microsoft.com/office/drawing/2014/main" val="2504343022"/>
                    </a:ext>
                  </a:extLst>
                </a:gridCol>
              </a:tblGrid>
              <a:tr h="370840">
                <a:tc>
                  <a:txBody>
                    <a:bodyPr/>
                    <a:lstStyle/>
                    <a:p>
                      <a:pPr algn="ctr"/>
                      <a:r>
                        <a:rPr kumimoji="0" lang="vi-VN"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Quảng cáo </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kumimoji="0" lang="vi-VN"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Tờ rơi </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694905461"/>
                  </a:ext>
                </a:extLst>
              </a:tr>
              <a:tr h="370840">
                <a:tc>
                  <a:txBody>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t>
                      </a:r>
                      <a:r>
                        <a:rPr kumimoji="0" lang="vi-VN"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à việc sử dụng các phương tiện nhằm giới thiệu đến công chúng sản phẩm, hàng hoá, dịch vụ có mục đích sinh lợi; sản phẩm dịch vụ không có mục đích sinh lợi; tổ chức, cá nhân kinh doanh sản phẩm, hàng hoá, dịch vụ được giới thiệu, trừ tin tức thời sự, chính sách xã hội, thông tin cá nhân. (Theo Luật Quảng cáo 2012, khoản 1, Điều 2)</a:t>
                      </a:r>
                      <a:endParaRPr kumimoji="0" lang="vi-VN" sz="4400" b="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kumimoji="0" lang="en-US"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L</a:t>
                      </a:r>
                      <a:r>
                        <a:rPr kumimoji="0" lang="vi-VN"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à một ấn phẩm in được sử dụng để tuyên truyền hoặc quảng cáo với số lượng lớn.</a:t>
                      </a:r>
                      <a:endParaRPr kumimoji="0" lang="en-US"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a:r>
                        <a:rPr kumimoji="0" lang="en-US"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t>
                      </a:r>
                      <a:r>
                        <a:rPr kumimoji="0" lang="vi-VN" sz="4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hường được phát miễn phí cho mọi người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299356785"/>
                  </a:ext>
                </a:extLst>
              </a:tr>
            </a:tbl>
          </a:graphicData>
        </a:graphic>
      </p:graphicFrame>
      <p:sp>
        <p:nvSpPr>
          <p:cNvPr id="4" name="Freeform 3">
            <a:extLst>
              <a:ext uri="{FF2B5EF4-FFF2-40B4-BE49-F238E27FC236}">
                <a16:creationId xmlns:a16="http://schemas.microsoft.com/office/drawing/2014/main" id="{13A4361C-7688-B874-D809-1EE90C3FD40A}"/>
              </a:ext>
            </a:extLst>
          </p:cNvPr>
          <p:cNvSpPr/>
          <p:nvPr/>
        </p:nvSpPr>
        <p:spPr>
          <a:xfrm>
            <a:off x="12573000" y="6667500"/>
            <a:ext cx="6379535" cy="4114800"/>
          </a:xfrm>
          <a:custGeom>
            <a:avLst/>
            <a:gdLst/>
            <a:ahLst/>
            <a:cxnLst/>
            <a:rect l="l" t="t" r="r" b="b"/>
            <a:pathLst>
              <a:path w="6379535" h="4114800">
                <a:moveTo>
                  <a:pt x="0" y="0"/>
                </a:moveTo>
                <a:lnTo>
                  <a:pt x="6379535" y="0"/>
                </a:lnTo>
                <a:lnTo>
                  <a:pt x="6379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7225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3619500"/>
            <a:ext cx="107442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 bày kinh nghiệm của em về việc sử dụng lời nói, ý tưởng, quan điểm,... của người khác khi viết văn bản nghị luận phân tích một tác phẩm văn học.</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文本框 17">
            <a:extLst>
              <a:ext uri="{FF2B5EF4-FFF2-40B4-BE49-F238E27FC236}">
                <a16:creationId xmlns:a16="http://schemas.microsoft.com/office/drawing/2014/main" id="{069AB095-F8D2-4BC8-A6FB-89AEAB009398}"/>
              </a:ext>
            </a:extLst>
          </p:cNvPr>
          <p:cNvSpPr txBox="1"/>
          <p:nvPr/>
        </p:nvSpPr>
        <p:spPr>
          <a:xfrm>
            <a:off x="4343400" y="1181100"/>
            <a:ext cx="11887200" cy="120032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rgbClr val="FF0000"/>
                </a:solidFill>
                <a:effectLst/>
                <a:uLnTx/>
                <a:uFillTx/>
                <a:latin typeface="#9Slide07 SVNBango" panose="02000000000000000000" pitchFamily="2" charset="0"/>
                <a:ea typeface="宋体" panose="02010600030101010101" pitchFamily="2" charset="-122"/>
                <a:cs typeface="Times New Roman" panose="02020603050405020304" pitchFamily="18" charset="0"/>
              </a:rPr>
              <a:t>THẺ RÚT KINH NGHIỆM</a:t>
            </a:r>
            <a:endParaRPr kumimoji="0" lang="zh-CN" altLang="en-US" sz="7200" b="0" i="0" u="none" strike="noStrike" kern="1200" cap="none" spc="0" normalizeH="0" baseline="0" noProof="0" dirty="0">
              <a:ln>
                <a:noFill/>
              </a:ln>
              <a:solidFill>
                <a:srgbClr val="FF0000"/>
              </a:solidFill>
              <a:effectLst/>
              <a:uLnTx/>
              <a:uFillTx/>
              <a:latin typeface="#9Slide07 SVNBango" panose="02000000000000000000" pitchFamily="2" charset="0"/>
              <a:ea typeface="黑体"/>
              <a:cs typeface="Times New Roman" panose="02020603050405020304" pitchFamily="18" charset="0"/>
            </a:endParaRPr>
          </a:p>
        </p:txBody>
      </p:sp>
      <p:grpSp>
        <p:nvGrpSpPr>
          <p:cNvPr id="2" name="Group 2">
            <a:extLst>
              <a:ext uri="{FF2B5EF4-FFF2-40B4-BE49-F238E27FC236}">
                <a16:creationId xmlns:a16="http://schemas.microsoft.com/office/drawing/2014/main" id="{A2584E7B-8DA3-7799-C1DA-744ADD691895}"/>
              </a:ext>
            </a:extLst>
          </p:cNvPr>
          <p:cNvGrpSpPr/>
          <p:nvPr/>
        </p:nvGrpSpPr>
        <p:grpSpPr>
          <a:xfrm>
            <a:off x="345819" y="3240265"/>
            <a:ext cx="4727992" cy="7136592"/>
            <a:chOff x="0" y="0"/>
            <a:chExt cx="6303990" cy="9515456"/>
          </a:xfrm>
        </p:grpSpPr>
        <p:sp>
          <p:nvSpPr>
            <p:cNvPr id="3" name="Freeform 3">
              <a:extLst>
                <a:ext uri="{FF2B5EF4-FFF2-40B4-BE49-F238E27FC236}">
                  <a16:creationId xmlns:a16="http://schemas.microsoft.com/office/drawing/2014/main" id="{2E165EF0-C2B5-44BF-8301-7FDF85DFCC44}"/>
                </a:ext>
              </a:extLst>
            </p:cNvPr>
            <p:cNvSpPr/>
            <p:nvPr/>
          </p:nvSpPr>
          <p:spPr>
            <a:xfrm>
              <a:off x="0" y="0"/>
              <a:ext cx="6303990" cy="9515456"/>
            </a:xfrm>
            <a:custGeom>
              <a:avLst/>
              <a:gdLst/>
              <a:ahLst/>
              <a:cxnLst/>
              <a:rect l="l" t="t" r="r" b="b"/>
              <a:pathLst>
                <a:path w="6303990" h="9515456">
                  <a:moveTo>
                    <a:pt x="0" y="0"/>
                  </a:moveTo>
                  <a:lnTo>
                    <a:pt x="6303990" y="0"/>
                  </a:lnTo>
                  <a:lnTo>
                    <a:pt x="6303990" y="9515456"/>
                  </a:lnTo>
                  <a:lnTo>
                    <a:pt x="0" y="95154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E6CF3316-DD2D-6B26-FFCF-14D57233E807}"/>
                </a:ext>
              </a:extLst>
            </p:cNvPr>
            <p:cNvSpPr/>
            <p:nvPr/>
          </p:nvSpPr>
          <p:spPr>
            <a:xfrm rot="-2049269">
              <a:off x="2080025" y="1089397"/>
              <a:ext cx="3022399" cy="2818387"/>
            </a:xfrm>
            <a:custGeom>
              <a:avLst/>
              <a:gdLst/>
              <a:ahLst/>
              <a:cxnLst/>
              <a:rect l="l" t="t" r="r" b="b"/>
              <a:pathLst>
                <a:path w="3022399" h="2818387">
                  <a:moveTo>
                    <a:pt x="0" y="0"/>
                  </a:moveTo>
                  <a:lnTo>
                    <a:pt x="3022398" y="0"/>
                  </a:lnTo>
                  <a:lnTo>
                    <a:pt x="3022398" y="2818387"/>
                  </a:lnTo>
                  <a:lnTo>
                    <a:pt x="0" y="2818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22675386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528B833-EB1E-810C-B765-D1F34DF222A4}"/>
              </a:ext>
            </a:extLst>
          </p:cNvPr>
          <p:cNvSpPr/>
          <p:nvPr/>
        </p:nvSpPr>
        <p:spPr>
          <a:xfrm>
            <a:off x="4267200" y="528753"/>
            <a:ext cx="8229600" cy="9229493"/>
          </a:xfrm>
          <a:custGeom>
            <a:avLst/>
            <a:gdLst/>
            <a:ahLst/>
            <a:cxnLst/>
            <a:rect l="l" t="t" r="r" b="b"/>
            <a:pathLst>
              <a:path w="3358706" h="4114800">
                <a:moveTo>
                  <a:pt x="0" y="0"/>
                </a:moveTo>
                <a:lnTo>
                  <a:pt x="3358706" y="0"/>
                </a:lnTo>
                <a:lnTo>
                  <a:pt x="335870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p:cNvSpPr/>
          <p:nvPr/>
        </p:nvSpPr>
        <p:spPr>
          <a:xfrm>
            <a:off x="419100" y="7758650"/>
            <a:ext cx="5334000"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Trích dẫn thơ, văn bản,… cần sử dụng dấu ngoặc kép</a:t>
            </a:r>
          </a:p>
        </p:txBody>
      </p:sp>
      <p:sp>
        <p:nvSpPr>
          <p:cNvPr id="3" name="Rectangle 2">
            <a:extLst>
              <a:ext uri="{FF2B5EF4-FFF2-40B4-BE49-F238E27FC236}">
                <a16:creationId xmlns:a16="http://schemas.microsoft.com/office/drawing/2014/main" id="{859E0438-86E6-EF23-567D-89F0DED8B91E}"/>
              </a:ext>
            </a:extLst>
          </p:cNvPr>
          <p:cNvSpPr/>
          <p:nvPr/>
        </p:nvSpPr>
        <p:spPr>
          <a:xfrm>
            <a:off x="8686800" y="86261"/>
            <a:ext cx="88392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Sử dụng dấu ngoặc kép đối với các câu nói của tác giả</a:t>
            </a:r>
          </a:p>
        </p:txBody>
      </p:sp>
      <p:sp>
        <p:nvSpPr>
          <p:cNvPr id="5" name="Rectangle 4">
            <a:extLst>
              <a:ext uri="{FF2B5EF4-FFF2-40B4-BE49-F238E27FC236}">
                <a16:creationId xmlns:a16="http://schemas.microsoft.com/office/drawing/2014/main" id="{8EFF9924-594E-1862-AD52-4AFE30614683}"/>
              </a:ext>
            </a:extLst>
          </p:cNvPr>
          <p:cNvSpPr/>
          <p:nvPr/>
        </p:nvSpPr>
        <p:spPr>
          <a:xfrm>
            <a:off x="381000" y="1104900"/>
            <a:ext cx="57150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Sử dụng dấu ngoặc tròn để trích dẫn tên tác giả.</a:t>
            </a:r>
          </a:p>
        </p:txBody>
      </p:sp>
      <p:sp>
        <p:nvSpPr>
          <p:cNvPr id="6" name="Rectangle 5">
            <a:extLst>
              <a:ext uri="{FF2B5EF4-FFF2-40B4-BE49-F238E27FC236}">
                <a16:creationId xmlns:a16="http://schemas.microsoft.com/office/drawing/2014/main" id="{D54CF028-0799-555D-C4F4-26E26CB29CD9}"/>
              </a:ext>
            </a:extLst>
          </p:cNvPr>
          <p:cNvSpPr/>
          <p:nvPr/>
        </p:nvSpPr>
        <p:spPr>
          <a:xfrm>
            <a:off x="10726615" y="2174407"/>
            <a:ext cx="71628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Trích dẫn chính xác câu nói, quan điểm, ý tưởng của tác giả.</a:t>
            </a:r>
          </a:p>
        </p:txBody>
      </p:sp>
      <p:sp>
        <p:nvSpPr>
          <p:cNvPr id="7" name="Rectangle 6">
            <a:extLst>
              <a:ext uri="{FF2B5EF4-FFF2-40B4-BE49-F238E27FC236}">
                <a16:creationId xmlns:a16="http://schemas.microsoft.com/office/drawing/2014/main" id="{921A6796-69F9-8623-8F80-F547B5821D10}"/>
              </a:ext>
            </a:extLst>
          </p:cNvPr>
          <p:cNvSpPr/>
          <p:nvPr/>
        </p:nvSpPr>
        <p:spPr>
          <a:xfrm>
            <a:off x="419100" y="3009900"/>
            <a:ext cx="5732585"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Không thay đổi từ, vị trí bố cục một số câu nói của tác giả để biến thành</a:t>
            </a:r>
            <a:r>
              <a:rPr kumimoji="0" lang="en-US" sz="4000" b="0" i="0" u="none" strike="noStrike" kern="1200" cap="none" spc="0" normalizeH="0" baseline="0" noProof="0" dirty="0">
                <a:ln>
                  <a:noFill/>
                </a:ln>
                <a:solidFill>
                  <a:srgbClr val="333333"/>
                </a:solidFill>
                <a:effectLst/>
                <a:uLnTx/>
                <a:uFillTx/>
                <a:latin typeface="Calibri"/>
                <a:ea typeface="+mn-ea"/>
                <a:cs typeface="+mn-cs"/>
              </a:rPr>
              <a:t> </a:t>
            </a: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của mình.</a:t>
            </a:r>
          </a:p>
        </p:txBody>
      </p:sp>
      <p:sp>
        <p:nvSpPr>
          <p:cNvPr id="8" name="Rectangle 7">
            <a:extLst>
              <a:ext uri="{FF2B5EF4-FFF2-40B4-BE49-F238E27FC236}">
                <a16:creationId xmlns:a16="http://schemas.microsoft.com/office/drawing/2014/main" id="{92601025-381E-FC7A-26C7-578BEC890DF4}"/>
              </a:ext>
            </a:extLst>
          </p:cNvPr>
          <p:cNvSpPr/>
          <p:nvPr/>
        </p:nvSpPr>
        <p:spPr>
          <a:xfrm>
            <a:off x="10820400" y="4174003"/>
            <a:ext cx="7338647"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Không nên lắp ráp nhiều nội dung từ nhiều nguồn khác nhau thành bài viết hoàn chỉnh của mình</a:t>
            </a:r>
          </a:p>
        </p:txBody>
      </p:sp>
      <p:sp>
        <p:nvSpPr>
          <p:cNvPr id="9" name="Rectangle 8">
            <a:extLst>
              <a:ext uri="{FF2B5EF4-FFF2-40B4-BE49-F238E27FC236}">
                <a16:creationId xmlns:a16="http://schemas.microsoft.com/office/drawing/2014/main" id="{F58B2F1F-1D42-A009-EBD6-D48BEAFBDE16}"/>
              </a:ext>
            </a:extLst>
          </p:cNvPr>
          <p:cNvSpPr/>
          <p:nvPr/>
        </p:nvSpPr>
        <p:spPr>
          <a:xfrm>
            <a:off x="10820400" y="6789154"/>
            <a:ext cx="7338647"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Nên sử dụng trích dẫn trực tiếp trong khi viết văn để tránh bị đạo văn.</a:t>
            </a:r>
          </a:p>
        </p:txBody>
      </p:sp>
    </p:spTree>
    <p:extLst>
      <p:ext uri="{BB962C8B-B14F-4D97-AF65-F5344CB8AC3E}">
        <p14:creationId xmlns:p14="http://schemas.microsoft.com/office/powerpoint/2010/main" val="547067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E00F6DF2-9919-86D9-F731-FBE2A32388A7}"/>
              </a:ext>
            </a:extLst>
          </p:cNvPr>
          <p:cNvSpPr/>
          <p:nvPr/>
        </p:nvSpPr>
        <p:spPr>
          <a:xfrm>
            <a:off x="1219200" y="1087582"/>
            <a:ext cx="14478000" cy="7180118"/>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endParaRPr lang="en-US" dirty="0"/>
          </a:p>
        </p:txBody>
      </p:sp>
      <p:sp>
        <p:nvSpPr>
          <p:cNvPr id="6" name="TextBox 5">
            <a:extLst>
              <a:ext uri="{FF2B5EF4-FFF2-40B4-BE49-F238E27FC236}">
                <a16:creationId xmlns:a16="http://schemas.microsoft.com/office/drawing/2014/main" id="{0A55E294-B04B-252D-45C5-EEFF1CFE2801}"/>
              </a:ext>
            </a:extLst>
          </p:cNvPr>
          <p:cNvSpPr txBox="1"/>
          <p:nvPr/>
        </p:nvSpPr>
        <p:spPr>
          <a:xfrm>
            <a:off x="1143000" y="1723935"/>
            <a:ext cx="15124612" cy="120032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Bài</a:t>
            </a:r>
            <a:r>
              <a:rPr kumimoji="0" lang="en-US" sz="7200" b="0" i="0" u="none" strike="noStrike" kern="1200" cap="none" spc="0" normalizeH="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rPr>
              <a:t> 10. NGHỊ LUẬN VĂN HỌC</a:t>
            </a:r>
            <a:endParaRPr kumimoji="0" lang="en-US" sz="7200" b="0" i="0" u="none" strike="noStrike" kern="1200" cap="none" spc="0" normalizeH="0" baseline="0" noProof="0" dirty="0">
              <a:ln>
                <a:noFill/>
              </a:ln>
              <a:solidFill>
                <a:srgbClr val="4472C4">
                  <a:lumMod val="50000"/>
                </a:srgbClr>
              </a:solidFill>
              <a:effectLst/>
              <a:uLnTx/>
              <a:uFillTx/>
              <a:latin typeface="#9Slide07 SVNA Love Of Thunder" panose="02040603050506020204" pitchFamily="18" charset="0"/>
              <a:ea typeface="+mn-ea"/>
              <a:cs typeface="Times New Roman" panose="02020603050405020304" pitchFamily="18" charset="0"/>
            </a:endParaRPr>
          </a:p>
        </p:txBody>
      </p:sp>
      <p:sp>
        <p:nvSpPr>
          <p:cNvPr id="4" name="Rectangle 3"/>
          <p:cNvSpPr/>
          <p:nvPr/>
        </p:nvSpPr>
        <p:spPr>
          <a:xfrm>
            <a:off x="3501921" y="4677641"/>
            <a:ext cx="9912558" cy="1200329"/>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lang="en-US" sz="7200" noProof="0" dirty="0">
                <a:solidFill>
                  <a:srgbClr val="FF0000"/>
                </a:solidFill>
                <a:latin typeface="#9Slide07 Itim" panose="00000500000000000000" pitchFamily="2" charset="-34"/>
                <a:cs typeface="#9Slide07 Itim" panose="00000500000000000000" pitchFamily="2" charset="-34"/>
              </a:rPr>
              <a:t>KIẾN</a:t>
            </a:r>
            <a:r>
              <a:rPr kumimoji="0" lang="en-US" sz="7200" b="0" i="0" u="none" strike="noStrike" kern="1200" cap="none" spc="0" normalizeH="0" baseline="0" noProof="0" dirty="0">
                <a:ln>
                  <a:noFill/>
                </a:ln>
                <a:solidFill>
                  <a:srgbClr val="FF0000"/>
                </a:solidFill>
                <a:effectLst/>
                <a:uLnTx/>
                <a:uFillTx/>
                <a:latin typeface="#9Slide07 Itim" panose="00000500000000000000" pitchFamily="2" charset="-34"/>
                <a:cs typeface="#9Slide07 Itim" panose="00000500000000000000" pitchFamily="2" charset="-34"/>
              </a:rPr>
              <a:t> THỨC NGỮ VĂN</a:t>
            </a:r>
          </a:p>
        </p:txBody>
      </p:sp>
      <p:sp>
        <p:nvSpPr>
          <p:cNvPr id="2" name="Freeform 8">
            <a:extLst>
              <a:ext uri="{FF2B5EF4-FFF2-40B4-BE49-F238E27FC236}">
                <a16:creationId xmlns:a16="http://schemas.microsoft.com/office/drawing/2014/main" id="{E989AE13-93FB-1725-ABD5-7F3C56E58005}"/>
              </a:ext>
            </a:extLst>
          </p:cNvPr>
          <p:cNvSpPr/>
          <p:nvPr/>
        </p:nvSpPr>
        <p:spPr>
          <a:xfrm>
            <a:off x="13182600" y="4076700"/>
            <a:ext cx="5105400" cy="6553200"/>
          </a:xfrm>
          <a:custGeom>
            <a:avLst/>
            <a:gdLst/>
            <a:ahLst/>
            <a:cxnLst/>
            <a:rect l="l" t="t" r="r" b="b"/>
            <a:pathLst>
              <a:path w="2818638" h="4114800">
                <a:moveTo>
                  <a:pt x="0" y="0"/>
                </a:moveTo>
                <a:lnTo>
                  <a:pt x="2818638" y="0"/>
                </a:lnTo>
                <a:lnTo>
                  <a:pt x="28186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4">
            <a:extLst>
              <a:ext uri="{FF2B5EF4-FFF2-40B4-BE49-F238E27FC236}">
                <a16:creationId xmlns:a16="http://schemas.microsoft.com/office/drawing/2014/main" id="{F32C5814-CA48-8B34-2381-FC2285C54E57}"/>
              </a:ext>
            </a:extLst>
          </p:cNvPr>
          <p:cNvSpPr/>
          <p:nvPr/>
        </p:nvSpPr>
        <p:spPr>
          <a:xfrm>
            <a:off x="184722" y="7157889"/>
            <a:ext cx="2406078" cy="3104866"/>
          </a:xfrm>
          <a:custGeom>
            <a:avLst/>
            <a:gdLst/>
            <a:ahLst/>
            <a:cxnLst/>
            <a:rect l="l" t="t" r="r" b="b"/>
            <a:pathLst>
              <a:path w="3195828" h="4114800">
                <a:moveTo>
                  <a:pt x="0" y="0"/>
                </a:moveTo>
                <a:lnTo>
                  <a:pt x="3195828" y="0"/>
                </a:lnTo>
                <a:lnTo>
                  <a:pt x="31958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5634636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EE38D16B-67BE-E377-8BFF-9BF00B784256}"/>
              </a:ext>
            </a:extLst>
          </p:cNvPr>
          <p:cNvSpPr/>
          <p:nvPr/>
        </p:nvSpPr>
        <p:spPr>
          <a:xfrm>
            <a:off x="3556221" y="1388029"/>
            <a:ext cx="14731779" cy="4735748"/>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a:ln w="19050">
            <a:solidFill>
              <a:schemeClr val="tx1"/>
            </a:solidFill>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163A4E-3B0D-38F9-74E1-F38059EE6C38}"/>
              </a:ext>
            </a:extLst>
          </p:cNvPr>
          <p:cNvSpPr/>
          <p:nvPr/>
        </p:nvSpPr>
        <p:spPr>
          <a:xfrm>
            <a:off x="3556221" y="1540429"/>
            <a:ext cx="13912678" cy="4154984"/>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3200" b="0" i="0" u="none" strike="noStrike" kern="1200" cap="none" spc="0" normalizeH="0" baseline="0" noProof="0" dirty="0">
                <a:ln>
                  <a:noFill/>
                </a:ln>
                <a:solidFill>
                  <a:srgbClr val="002060"/>
                </a:solidFill>
                <a:effectLst/>
                <a:uLnTx/>
                <a:uFillTx/>
                <a:latin typeface="#9Slide07 SVNGuerrilla" panose="00000500000000000000" pitchFamily="2" charset="0"/>
                <a:cs typeface="Times New Roman" panose="02020603050405020304" pitchFamily="18" charset="0"/>
              </a:rPr>
              <a:t>I. </a:t>
            </a:r>
            <a:r>
              <a:rPr kumimoji="0" lang="en-US" sz="13200" b="0" i="0" u="none" strike="noStrike" kern="1200" cap="none" spc="0" normalizeH="0" baseline="0" noProof="0" dirty="0" err="1">
                <a:ln>
                  <a:noFill/>
                </a:ln>
                <a:solidFill>
                  <a:srgbClr val="002060"/>
                </a:solidFill>
                <a:effectLst/>
                <a:uLnTx/>
                <a:uFillTx/>
                <a:latin typeface="#9Slide07 SVNGuerrilla" panose="00000500000000000000" pitchFamily="2" charset="0"/>
                <a:cs typeface="Times New Roman" panose="02020603050405020304" pitchFamily="18" charset="0"/>
              </a:rPr>
              <a:t>Phân</a:t>
            </a:r>
            <a:r>
              <a:rPr kumimoji="0" lang="en-US" sz="132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132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tích</a:t>
            </a:r>
            <a:r>
              <a:rPr kumimoji="0" lang="en-US" sz="132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32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tác</a:t>
            </a:r>
            <a:r>
              <a:rPr kumimoji="0" lang="en-US" sz="132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132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phẩm</a:t>
            </a:r>
            <a:r>
              <a:rPr kumimoji="0" lang="en-US" sz="132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132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văn</a:t>
            </a:r>
            <a:r>
              <a:rPr kumimoji="0" lang="en-US" sz="132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132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học</a:t>
            </a:r>
            <a:endParaRPr kumimoji="0" lang="vi-VN" sz="1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7FDA09D6-41A2-030E-7059-57932526098A}"/>
              </a:ext>
            </a:extLst>
          </p:cNvPr>
          <p:cNvSpPr/>
          <p:nvPr/>
        </p:nvSpPr>
        <p:spPr>
          <a:xfrm>
            <a:off x="-152400" y="3467100"/>
            <a:ext cx="4724400" cy="7176655"/>
          </a:xfrm>
          <a:custGeom>
            <a:avLst/>
            <a:gdLst/>
            <a:ahLst/>
            <a:cxnLst/>
            <a:rect l="l" t="t" r="r" b="b"/>
            <a:pathLst>
              <a:path w="4320540" h="8229600">
                <a:moveTo>
                  <a:pt x="0" y="0"/>
                </a:moveTo>
                <a:lnTo>
                  <a:pt x="4320540" y="0"/>
                </a:lnTo>
                <a:lnTo>
                  <a:pt x="4320540"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462938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90500"/>
            <a:ext cx="16611600" cy="9571851"/>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Khái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niệm</a:t>
            </a:r>
            <a:r>
              <a:rPr lang="en-US" sz="4400" b="1"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Phân tích tác phẩm văn học là một dạng bài nghị luận văn học rất phổ biến.</a:t>
            </a:r>
            <a:r>
              <a:rPr lang="en-US" sz="4400" dirty="0">
                <a:solidFill>
                  <a:srgbClr val="000000"/>
                </a:solidFill>
                <a:latin typeface="Times New Roman" panose="02020603050405020304" pitchFamily="18" charset="0"/>
                <a:cs typeface="Times New Roman" panose="02020603050405020304" pitchFamily="18" charset="0"/>
              </a:rPr>
              <a:t> C</a:t>
            </a:r>
            <a:r>
              <a:rPr lang="vi-VN" sz="4400" dirty="0">
                <a:solidFill>
                  <a:srgbClr val="000000"/>
                </a:solidFill>
                <a:latin typeface="Times New Roman" panose="02020603050405020304" pitchFamily="18" charset="0"/>
                <a:cs typeface="Times New Roman" panose="02020603050405020304" pitchFamily="18" charset="0"/>
              </a:rPr>
              <a:t>hủ yếu sử dụng thao tác phân tích, chỉ ra cái  hay, cái đẹp về nội dung và sự độc đáo về hình thức của một tác phẩm văn học.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Cách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thức</a:t>
            </a:r>
            <a:r>
              <a:rPr lang="en-US" sz="4400" dirty="0">
                <a:solidFill>
                  <a:srgbClr val="000000"/>
                </a:solidFill>
                <a:latin typeface="Times New Roman" panose="02020603050405020304" pitchFamily="18" charset="0"/>
                <a:cs typeface="Times New Roman" panose="02020603050405020304" pitchFamily="18" charset="0"/>
              </a:rPr>
              <a:t>: </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tích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từ</a:t>
            </a:r>
            <a:r>
              <a:rPr lang="en-US" sz="4400" dirty="0">
                <a:solidFill>
                  <a:srgbClr val="000000"/>
                </a:solidFill>
                <a:latin typeface="Times New Roman" panose="02020603050405020304" pitchFamily="18" charset="0"/>
                <a:cs typeface="Times New Roman" panose="02020603050405020304" pitchFamily="18" charset="0"/>
              </a:rPr>
              <a:t> n</a:t>
            </a:r>
            <a:r>
              <a:rPr lang="vi-VN" sz="4400" dirty="0">
                <a:solidFill>
                  <a:srgbClr val="000000"/>
                </a:solidFill>
                <a:latin typeface="Times New Roman" panose="02020603050405020304" pitchFamily="18" charset="0"/>
                <a:cs typeface="Times New Roman" panose="02020603050405020304" pitchFamily="18" charset="0"/>
              </a:rPr>
              <a:t>ội dung khái quát chỉ ra các biểu hiện cụ thể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tích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từ</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yếu tố cụ thể làm rõ cho nội dung khái quát.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Mục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đích</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thuyết phục người đọc bằng việc nêu lên luận đề và luận điểm, lí lẽ và bằng chứng,…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Lưu</a:t>
            </a:r>
            <a:r>
              <a:rPr lang="en-US" sz="4400" b="1" dirty="0">
                <a:solidFill>
                  <a:srgbClr val="000000"/>
                </a:solidFill>
                <a:latin typeface="Times New Roman" panose="02020603050405020304" pitchFamily="18" charset="0"/>
                <a:cs typeface="Times New Roman" panose="02020603050405020304" pitchFamily="18" charset="0"/>
              </a:rPr>
              <a:t> ý</a:t>
            </a:r>
            <a:r>
              <a:rPr lang="en-US" sz="4400" dirty="0">
                <a:solidFill>
                  <a:srgbClr val="000000"/>
                </a:solidFill>
                <a:latin typeface="Times New Roman" panose="02020603050405020304" pitchFamily="18" charset="0"/>
                <a:cs typeface="Times New Roman" panose="02020603050405020304" pitchFamily="18" charset="0"/>
              </a:rPr>
              <a:t>: </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Muốn phân tích đúng tác phẩm văn học, người viết cần bám sát đặc điểm thể loại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Cần</a:t>
            </a:r>
            <a:r>
              <a:rPr lang="en-US" sz="4400" dirty="0">
                <a:solidFill>
                  <a:srgbClr val="000000"/>
                </a:solidFill>
                <a:latin typeface="Times New Roman" panose="02020603050405020304" pitchFamily="18" charset="0"/>
                <a:cs typeface="Times New Roman" panose="02020603050405020304" pitchFamily="18" charset="0"/>
              </a:rPr>
              <a:t> n</a:t>
            </a:r>
            <a:r>
              <a:rPr lang="vi-VN" sz="4400" dirty="0">
                <a:solidFill>
                  <a:srgbClr val="000000"/>
                </a:solidFill>
                <a:latin typeface="Times New Roman" panose="02020603050405020304" pitchFamily="18" charset="0"/>
                <a:cs typeface="Times New Roman" panose="02020603050405020304" pitchFamily="18" charset="0"/>
              </a:rPr>
              <a:t>hận biết các yếu tố hình thức độc đáo và tác dụng của chúng trong việc làm sáng tỏ nội dung; nhận xét, đánh giá được giá trị của tác phẩm;…</a:t>
            </a:r>
          </a:p>
        </p:txBody>
      </p:sp>
    </p:spTree>
    <p:extLst>
      <p:ext uri="{BB962C8B-B14F-4D97-AF65-F5344CB8AC3E}">
        <p14:creationId xmlns:p14="http://schemas.microsoft.com/office/powerpoint/2010/main" val="23505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arn(inVertical)">
                                      <p:cBhvr>
                                        <p:cTn id="28" dur="500"/>
                                        <p:tgtEl>
                                          <p:spTgt spid="7">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barn(inVertical)">
                                      <p:cBhvr>
                                        <p:cTn id="31" dur="500"/>
                                        <p:tgtEl>
                                          <p:spTgt spid="7">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barn(inVertical)">
                                      <p:cBhvr>
                                        <p:cTn id="3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EE38D16B-67BE-E377-8BFF-9BF00B784256}"/>
              </a:ext>
            </a:extLst>
          </p:cNvPr>
          <p:cNvSpPr/>
          <p:nvPr/>
        </p:nvSpPr>
        <p:spPr>
          <a:xfrm>
            <a:off x="838200" y="2171700"/>
            <a:ext cx="16154400" cy="4735748"/>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a:ln w="19050">
            <a:solidFill>
              <a:schemeClr val="tx1"/>
            </a:solidFill>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163A4E-3B0D-38F9-74E1-F38059EE6C38}"/>
              </a:ext>
            </a:extLst>
          </p:cNvPr>
          <p:cNvSpPr/>
          <p:nvPr/>
        </p:nvSpPr>
        <p:spPr>
          <a:xfrm>
            <a:off x="1575021" y="2462082"/>
            <a:ext cx="14731779" cy="3046988"/>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002060"/>
                </a:solidFill>
                <a:effectLst/>
                <a:uLnTx/>
                <a:uFillTx/>
                <a:latin typeface="#9Slide07 SVNGuerrilla" panose="00000500000000000000" pitchFamily="2" charset="0"/>
                <a:cs typeface="Times New Roman" panose="02020603050405020304" pitchFamily="18" charset="0"/>
              </a:rPr>
              <a:t>II. </a:t>
            </a:r>
            <a:r>
              <a:rPr kumimoji="0" lang="en-US" sz="9600" b="0" i="0" u="none" strike="noStrike" kern="1200" cap="none" spc="0" normalizeH="0" baseline="0" noProof="0" dirty="0" err="1">
                <a:ln>
                  <a:noFill/>
                </a:ln>
                <a:solidFill>
                  <a:srgbClr val="002060"/>
                </a:solidFill>
                <a:effectLst/>
                <a:uLnTx/>
                <a:uFillTx/>
                <a:latin typeface="#9Slide07 SVNGuerrilla" panose="00000500000000000000" pitchFamily="2" charset="0"/>
                <a:cs typeface="Times New Roman" panose="02020603050405020304" pitchFamily="18" charset="0"/>
              </a:rPr>
              <a:t>Cách</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trình</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bày</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vấn</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đề</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trong</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bài</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nghị</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luận</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văn</a:t>
            </a:r>
            <a:r>
              <a:rPr kumimoji="0" lang="en-US" sz="9600" b="0" i="0" u="none" strike="noStrike" kern="1200" cap="none" spc="0" normalizeH="0" noProof="0" dirty="0">
                <a:ln>
                  <a:noFill/>
                </a:ln>
                <a:solidFill>
                  <a:srgbClr val="002060"/>
                </a:solidFill>
                <a:effectLst/>
                <a:uLnTx/>
                <a:uFillTx/>
                <a:latin typeface="#9Slide07 SVNGuerrilla" panose="00000500000000000000" pitchFamily="2" charset="0"/>
                <a:cs typeface="Times New Roman" panose="02020603050405020304" pitchFamily="18" charset="0"/>
              </a:rPr>
              <a:t> </a:t>
            </a:r>
            <a:r>
              <a:rPr kumimoji="0" lang="en-US" sz="9600" b="0" i="0" u="none" strike="noStrike" kern="1200" cap="none" spc="0" normalizeH="0" noProof="0" dirty="0" err="1">
                <a:ln>
                  <a:noFill/>
                </a:ln>
                <a:solidFill>
                  <a:srgbClr val="002060"/>
                </a:solidFill>
                <a:effectLst/>
                <a:uLnTx/>
                <a:uFillTx/>
                <a:latin typeface="#9Slide07 SVNGuerrilla" panose="00000500000000000000" pitchFamily="2" charset="0"/>
                <a:cs typeface="Times New Roman" panose="02020603050405020304" pitchFamily="18" charset="0"/>
              </a:rPr>
              <a:t>học</a:t>
            </a:r>
            <a:endParaRPr kumimoji="0" lang="vi-VN" sz="9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a16="http://schemas.microsoft.com/office/drawing/2014/main" id="{47ED2E88-8120-1E7D-32A2-04C8336C7C8A}"/>
              </a:ext>
            </a:extLst>
          </p:cNvPr>
          <p:cNvSpPr/>
          <p:nvPr/>
        </p:nvSpPr>
        <p:spPr>
          <a:xfrm>
            <a:off x="0" y="5076119"/>
            <a:ext cx="3307083" cy="5117647"/>
          </a:xfrm>
          <a:custGeom>
            <a:avLst/>
            <a:gdLst/>
            <a:ahLst/>
            <a:cxnLst/>
            <a:rect l="l" t="t" r="r" b="b"/>
            <a:pathLst>
              <a:path w="4089239" h="6303258">
                <a:moveTo>
                  <a:pt x="0" y="0"/>
                </a:moveTo>
                <a:lnTo>
                  <a:pt x="4089239" y="0"/>
                </a:lnTo>
                <a:lnTo>
                  <a:pt x="4089239" y="6303258"/>
                </a:lnTo>
                <a:lnTo>
                  <a:pt x="0" y="630325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538820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730788"/>
            <a:ext cx="16611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ết hợp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nêu vấn đề một cách </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khách quan và chủ quan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2" name="Freeform 6">
            <a:extLst>
              <a:ext uri="{FF2B5EF4-FFF2-40B4-BE49-F238E27FC236}">
                <a16:creationId xmlns:a16="http://schemas.microsoft.com/office/drawing/2014/main" id="{1839F124-FEDB-26B6-6D8E-D84EF3F4D1AC}"/>
              </a:ext>
            </a:extLst>
          </p:cNvPr>
          <p:cNvSpPr/>
          <p:nvPr/>
        </p:nvSpPr>
        <p:spPr>
          <a:xfrm>
            <a:off x="9372600" y="3162300"/>
            <a:ext cx="7651845" cy="7390204"/>
          </a:xfrm>
          <a:custGeom>
            <a:avLst/>
            <a:gdLst/>
            <a:ahLst/>
            <a:cxnLst/>
            <a:rect l="l" t="t" r="r" b="b"/>
            <a:pathLst>
              <a:path w="4990959" h="5099319">
                <a:moveTo>
                  <a:pt x="0" y="0"/>
                </a:moveTo>
                <a:lnTo>
                  <a:pt x="4990958" y="0"/>
                </a:lnTo>
                <a:lnTo>
                  <a:pt x="4990958" y="5099319"/>
                </a:lnTo>
                <a:lnTo>
                  <a:pt x="0" y="5099319"/>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7893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68679"/>
            <a:ext cx="17068800" cy="2800767"/>
          </a:xfrm>
          <a:prstGeom prst="rect">
            <a:avLst/>
          </a:prstGeom>
        </p:spPr>
        <p:txBody>
          <a:bodyPr wrap="square">
            <a:spAutoFit/>
          </a:bodyPr>
          <a:lstStyle/>
          <a:p>
            <a:pPr algn="just">
              <a:defRPr/>
            </a:pP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Hãy</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đây</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thích</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44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4400" i="1" dirty="0">
                <a:solidFill>
                  <a:srgbClr val="000000"/>
                </a:solidFill>
                <a:latin typeface="Times New Roman" panose="02020603050405020304" pitchFamily="18" charset="0"/>
                <a:cs typeface="Times New Roman" panose="02020603050405020304" pitchFamily="18" charset="0"/>
              </a:rPr>
              <a:t>thông tin vốn có của đối tượng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cảm</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xúc</a:t>
            </a:r>
            <a:r>
              <a:rPr lang="en-US" sz="4400" i="1" dirty="0">
                <a:solidFill>
                  <a:srgbClr val="000000"/>
                </a:solidFill>
                <a:latin typeface="Times New Roman" panose="02020603050405020304" pitchFamily="18" charset="0"/>
                <a:cs typeface="Times New Roman" panose="02020603050405020304" pitchFamily="18" charset="0"/>
              </a:rPr>
              <a:t>; </a:t>
            </a:r>
            <a:r>
              <a:rPr lang="vi-VN" sz="4400" i="1" dirty="0">
                <a:solidFill>
                  <a:srgbClr val="000000"/>
                </a:solidFill>
                <a:latin typeface="Times New Roman" panose="02020603050405020304" pitchFamily="18" charset="0"/>
                <a:cs typeface="Times New Roman" panose="02020603050405020304" pitchFamily="18" charset="0"/>
              </a:rPr>
              <a:t>tình cảm, quan điểm, thái độ của người viết</a:t>
            </a:r>
            <a:r>
              <a:rPr lang="en-US" sz="4400" i="1" dirty="0">
                <a:solidFill>
                  <a:srgbClr val="000000"/>
                </a:solidFill>
                <a:latin typeface="Times New Roman" panose="02020603050405020304" pitchFamily="18" charset="0"/>
                <a:cs typeface="Times New Roman" panose="02020603050405020304" pitchFamily="18" charset="0"/>
              </a:rPr>
              <a:t>;</a:t>
            </a:r>
            <a:r>
              <a:rPr lang="vi-VN" sz="4400" i="1" dirty="0">
                <a:solidFill>
                  <a:srgbClr val="000000"/>
                </a:solidFill>
                <a:latin typeface="Times New Roman" panose="02020603050405020304" pitchFamily="18" charset="0"/>
                <a:cs typeface="Times New Roman" panose="02020603050405020304" pitchFamily="18" charset="0"/>
              </a:rPr>
              <a:t> nội dung chính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cảm</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nhận</a:t>
            </a:r>
            <a:r>
              <a:rPr lang="en-US" sz="4400" i="1" dirty="0">
                <a:solidFill>
                  <a:srgbClr val="000000"/>
                </a:solidFill>
                <a:latin typeface="Times New Roman" panose="02020603050405020304" pitchFamily="18" charset="0"/>
                <a:cs typeface="Times New Roman" panose="02020603050405020304" pitchFamily="18" charset="0"/>
              </a:rPr>
              <a:t>; </a:t>
            </a:r>
            <a:r>
              <a:rPr lang="vi-VN" sz="4400" i="1" dirty="0">
                <a:solidFill>
                  <a:srgbClr val="000000"/>
                </a:solidFill>
                <a:latin typeface="Times New Roman" panose="02020603050405020304" pitchFamily="18" charset="0"/>
                <a:cs typeface="Times New Roman" panose="02020603050405020304" pitchFamily="18" charset="0"/>
              </a:rPr>
              <a:t>cốt truyện</a:t>
            </a:r>
            <a:r>
              <a:rPr lang="en-US" sz="4400" i="1" dirty="0">
                <a:solidFill>
                  <a:srgbClr val="000000"/>
                </a:solidFill>
                <a:latin typeface="Times New Roman" panose="02020603050405020304" pitchFamily="18" charset="0"/>
                <a:cs typeface="Times New Roman" panose="02020603050405020304" pitchFamily="18" charset="0"/>
              </a:rPr>
              <a:t>;</a:t>
            </a:r>
            <a:r>
              <a:rPr lang="vi-VN" sz="4400" i="1" dirty="0">
                <a:solidFill>
                  <a:srgbClr val="000000"/>
                </a:solidFill>
                <a:latin typeface="Times New Roman" panose="02020603050405020304" pitchFamily="18" charset="0"/>
                <a:cs typeface="Times New Roman" panose="02020603050405020304" pitchFamily="18" charset="0"/>
              </a:rPr>
              <a:t> hệ thống nhân vật</a:t>
            </a:r>
            <a:r>
              <a:rPr lang="en-US" sz="4400" i="1" dirty="0">
                <a:solidFill>
                  <a:srgbClr val="000000"/>
                </a:solidFill>
                <a:latin typeface="Times New Roman" panose="02020603050405020304" pitchFamily="18" charset="0"/>
                <a:cs typeface="Times New Roman" panose="02020603050405020304" pitchFamily="18" charset="0"/>
              </a:rPr>
              <a:t>; </a:t>
            </a:r>
            <a:r>
              <a:rPr lang="vi-VN" sz="4400" i="1" dirty="0">
                <a:solidFill>
                  <a:srgbClr val="000000"/>
                </a:solidFill>
                <a:latin typeface="Times New Roman" panose="02020603050405020304" pitchFamily="18" charset="0"/>
                <a:cs typeface="Times New Roman" panose="02020603050405020304" pitchFamily="18" charset="0"/>
              </a:rPr>
              <a:t>đặc điểm hình thức nghệ thuật</a:t>
            </a:r>
            <a:r>
              <a:rPr lang="en-US" sz="4400" i="1" dirty="0">
                <a:solidFill>
                  <a:srgbClr val="000000"/>
                </a:solidFill>
                <a:latin typeface="Times New Roman" panose="02020603050405020304" pitchFamily="18" charset="0"/>
                <a:cs typeface="Times New Roman" panose="02020603050405020304" pitchFamily="18" charset="0"/>
              </a:rPr>
              <a:t>; </a:t>
            </a:r>
            <a:r>
              <a:rPr lang="vi-VN" sz="4400" i="1" dirty="0">
                <a:solidFill>
                  <a:srgbClr val="000000"/>
                </a:solidFill>
                <a:latin typeface="Times New Roman" panose="02020603050405020304" pitchFamily="18" charset="0"/>
                <a:cs typeface="Times New Roman" panose="02020603050405020304" pitchFamily="18" charset="0"/>
              </a:rPr>
              <a:t>nhận xét</a:t>
            </a:r>
            <a:r>
              <a:rPr lang="en-US" sz="4400" i="1" dirty="0">
                <a:solidFill>
                  <a:srgbClr val="000000"/>
                </a:solidFill>
                <a:latin typeface="Times New Roman" panose="02020603050405020304" pitchFamily="18" charset="0"/>
                <a:cs typeface="Times New Roman" panose="02020603050405020304" pitchFamily="18" charset="0"/>
              </a:rPr>
              <a:t>;</a:t>
            </a:r>
            <a:r>
              <a:rPr lang="vi-VN" sz="4400" i="1" dirty="0">
                <a:solidFill>
                  <a:srgbClr val="000000"/>
                </a:solidFill>
                <a:latin typeface="Times New Roman" panose="02020603050405020304" pitchFamily="18" charset="0"/>
                <a:cs typeface="Times New Roman" panose="02020603050405020304" pitchFamily="18" charset="0"/>
              </a:rPr>
              <a:t> đánh giá</a:t>
            </a:r>
          </a:p>
        </p:txBody>
      </p:sp>
      <p:graphicFrame>
        <p:nvGraphicFramePr>
          <p:cNvPr id="3" name="Table 3">
            <a:extLst>
              <a:ext uri="{FF2B5EF4-FFF2-40B4-BE49-F238E27FC236}">
                <a16:creationId xmlns:a16="http://schemas.microsoft.com/office/drawing/2014/main" id="{64A1A57B-71A8-C800-2C41-8FEDC8F45B90}"/>
              </a:ext>
            </a:extLst>
          </p:cNvPr>
          <p:cNvGraphicFramePr>
            <a:graphicFrameLocks noGrp="1"/>
          </p:cNvGraphicFramePr>
          <p:nvPr>
            <p:extLst>
              <p:ext uri="{D42A27DB-BD31-4B8C-83A1-F6EECF244321}">
                <p14:modId xmlns:p14="http://schemas.microsoft.com/office/powerpoint/2010/main" val="3843321280"/>
              </p:ext>
            </p:extLst>
          </p:nvPr>
        </p:nvGraphicFramePr>
        <p:xfrm>
          <a:off x="609600" y="4363405"/>
          <a:ext cx="16992600" cy="5623560"/>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46341930"/>
                    </a:ext>
                  </a:extLst>
                </a:gridCol>
                <a:gridCol w="8496300">
                  <a:extLst>
                    <a:ext uri="{9D8B030D-6E8A-4147-A177-3AD203B41FA5}">
                      <a16:colId xmlns:a16="http://schemas.microsoft.com/office/drawing/2014/main" val="4021028762"/>
                    </a:ext>
                  </a:extLst>
                </a:gridCol>
              </a:tblGrid>
              <a:tr h="838200">
                <a:tc>
                  <a:txBody>
                    <a:bodyPr/>
                    <a:lstStyle/>
                    <a:p>
                      <a:pPr algn="ct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khách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quan</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3B2"/>
                    </a:solidFill>
                  </a:tcPr>
                </a:tc>
                <a:tc>
                  <a:txBody>
                    <a:bodyPr/>
                    <a:lstStyle/>
                    <a:p>
                      <a:pPr algn="ct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quan</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3B2"/>
                    </a:solidFill>
                  </a:tcPr>
                </a:tc>
                <a:extLst>
                  <a:ext uri="{0D108BD9-81ED-4DB2-BD59-A6C34878D82A}">
                    <a16:rowId xmlns:a16="http://schemas.microsoft.com/office/drawing/2014/main" val="3604874485"/>
                  </a:ext>
                </a:extLst>
              </a:tr>
              <a:tr h="769441">
                <a:tc>
                  <a:txBody>
                    <a:bodyPr/>
                    <a:lstStyle/>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30956"/>
                  </a:ext>
                </a:extLst>
              </a:tr>
            </a:tbl>
          </a:graphicData>
        </a:graphic>
      </p:graphicFrame>
      <p:sp>
        <p:nvSpPr>
          <p:cNvPr id="2" name="Rectangle 1"/>
          <p:cNvSpPr/>
          <p:nvPr/>
        </p:nvSpPr>
        <p:spPr>
          <a:xfrm>
            <a:off x="1295400" y="5673019"/>
            <a:ext cx="6697667" cy="707886"/>
          </a:xfrm>
          <a:prstGeom prst="rect">
            <a:avLst/>
          </a:prstGeom>
        </p:spPr>
        <p:txBody>
          <a:bodyPr wrap="none">
            <a:spAutoFit/>
          </a:bodyPr>
          <a:lstStyle/>
          <a:p>
            <a:r>
              <a:rPr lang="vi-VN" sz="4000" b="1" i="1" dirty="0">
                <a:solidFill>
                  <a:srgbClr val="000000"/>
                </a:solidFill>
                <a:latin typeface="Times New Roman" panose="02020603050405020304" pitchFamily="18" charset="0"/>
                <a:cs typeface="Times New Roman" panose="02020603050405020304" pitchFamily="18" charset="0"/>
              </a:rPr>
              <a:t>thông tin vốn có của đối tượng</a:t>
            </a:r>
            <a:endParaRPr lang="en-US" sz="40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9296400" y="5673019"/>
            <a:ext cx="7391400" cy="1323439"/>
          </a:xfrm>
          <a:prstGeom prst="rect">
            <a:avLst/>
          </a:prstGeom>
        </p:spPr>
        <p:txBody>
          <a:bodyPr wrap="square">
            <a:spAutoFit/>
          </a:bodyPr>
          <a:lstStyle/>
          <a:p>
            <a:pPr algn="just"/>
            <a:r>
              <a:rPr lang="vi-VN" sz="4000" b="1" i="1" dirty="0">
                <a:solidFill>
                  <a:srgbClr val="000000"/>
                </a:solidFill>
                <a:latin typeface="Times New Roman" panose="02020603050405020304" pitchFamily="18" charset="0"/>
                <a:cs typeface="Times New Roman" panose="02020603050405020304" pitchFamily="18" charset="0"/>
              </a:rPr>
              <a:t>tình cảm, quan điểm, thái độ của người viết </a:t>
            </a:r>
            <a:endParaRPr lang="en-US" sz="4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0DA8306-A80D-24BE-ACA3-2F7A54B01426}"/>
              </a:ext>
            </a:extLst>
          </p:cNvPr>
          <p:cNvSpPr/>
          <p:nvPr/>
        </p:nvSpPr>
        <p:spPr>
          <a:xfrm>
            <a:off x="762000" y="300035"/>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Phân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biệt</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khách</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chủ</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295400" y="6591973"/>
            <a:ext cx="3262432"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nội</a:t>
            </a:r>
            <a:r>
              <a:rPr lang="en-US" sz="4000" i="1" dirty="0">
                <a:solidFill>
                  <a:srgbClr val="000000"/>
                </a:solidFill>
                <a:latin typeface="Times New Roman" panose="02020603050405020304" pitchFamily="18" charset="0"/>
                <a:cs typeface="Times New Roman" panose="02020603050405020304" pitchFamily="18" charset="0"/>
              </a:rPr>
              <a:t> dung </a:t>
            </a:r>
            <a:r>
              <a:rPr lang="en-US" sz="4000" i="1" dirty="0" err="1">
                <a:solidFill>
                  <a:srgbClr val="000000"/>
                </a:solidFill>
                <a:latin typeface="Times New Roman" panose="02020603050405020304" pitchFamily="18" charset="0"/>
                <a:cs typeface="Times New Roman" panose="02020603050405020304" pitchFamily="18" charset="0"/>
              </a:rPr>
              <a:t>chính</a:t>
            </a:r>
            <a:endParaRPr lang="en-US" sz="4000" i="1" dirty="0">
              <a:latin typeface="Times New Roman" panose="02020603050405020304" pitchFamily="18" charset="0"/>
              <a:cs typeface="Times New Roman" panose="02020603050405020304" pitchFamily="18" charset="0"/>
            </a:endParaRPr>
          </a:p>
        </p:txBody>
      </p:sp>
      <p:sp>
        <p:nvSpPr>
          <p:cNvPr id="9" name="Rectangle 8"/>
          <p:cNvSpPr/>
          <p:nvPr/>
        </p:nvSpPr>
        <p:spPr>
          <a:xfrm>
            <a:off x="9433096" y="7195661"/>
            <a:ext cx="2149304"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cảm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xúc</a:t>
            </a:r>
            <a:endParaRPr lang="en-US" sz="4000" i="1" dirty="0">
              <a:latin typeface="Times New Roman" panose="02020603050405020304" pitchFamily="18" charset="0"/>
              <a:cs typeface="Times New Roman" panose="02020603050405020304" pitchFamily="18" charset="0"/>
            </a:endParaRPr>
          </a:p>
        </p:txBody>
      </p:sp>
      <p:sp>
        <p:nvSpPr>
          <p:cNvPr id="10" name="Rectangle 9"/>
          <p:cNvSpPr/>
          <p:nvPr/>
        </p:nvSpPr>
        <p:spPr>
          <a:xfrm>
            <a:off x="1249913" y="7441767"/>
            <a:ext cx="2250937"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cốt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truyện</a:t>
            </a:r>
            <a:endParaRPr lang="en-US" sz="4000" i="1" dirty="0">
              <a:latin typeface="Times New Roman" panose="02020603050405020304" pitchFamily="18" charset="0"/>
              <a:cs typeface="Times New Roman" panose="02020603050405020304" pitchFamily="18" charset="0"/>
            </a:endParaRPr>
          </a:p>
        </p:txBody>
      </p:sp>
      <p:sp>
        <p:nvSpPr>
          <p:cNvPr id="12" name="Rectangle 11"/>
          <p:cNvSpPr/>
          <p:nvPr/>
        </p:nvSpPr>
        <p:spPr>
          <a:xfrm>
            <a:off x="4800600" y="7471656"/>
            <a:ext cx="3874779"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hệ</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thống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nhân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vật</a:t>
            </a:r>
            <a:endParaRPr lang="en-US" sz="4000" i="1" dirty="0">
              <a:latin typeface="Times New Roman" panose="02020603050405020304" pitchFamily="18" charset="0"/>
              <a:cs typeface="Times New Roman" panose="02020603050405020304" pitchFamily="18" charset="0"/>
            </a:endParaRPr>
          </a:p>
        </p:txBody>
      </p:sp>
      <p:sp>
        <p:nvSpPr>
          <p:cNvPr id="13" name="Rectangle 12"/>
          <p:cNvSpPr/>
          <p:nvPr/>
        </p:nvSpPr>
        <p:spPr>
          <a:xfrm>
            <a:off x="1368497" y="8406888"/>
            <a:ext cx="6434775"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đặc</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điểm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hình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thức</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nghệ</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thuật</a:t>
            </a:r>
            <a:endParaRPr lang="en-US" sz="4000" i="1" dirty="0">
              <a:latin typeface="Times New Roman" panose="02020603050405020304" pitchFamily="18" charset="0"/>
              <a:cs typeface="Times New Roman" panose="02020603050405020304" pitchFamily="18" charset="0"/>
            </a:endParaRPr>
          </a:p>
        </p:txBody>
      </p:sp>
      <p:sp>
        <p:nvSpPr>
          <p:cNvPr id="14" name="Rectangle 13"/>
          <p:cNvSpPr/>
          <p:nvPr/>
        </p:nvSpPr>
        <p:spPr>
          <a:xfrm>
            <a:off x="12725400" y="7253693"/>
            <a:ext cx="3901368"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cảm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nhận</a:t>
            </a:r>
            <a:endParaRPr lang="en-US" sz="4000" i="1" dirty="0">
              <a:latin typeface="Times New Roman" panose="02020603050405020304" pitchFamily="18" charset="0"/>
              <a:cs typeface="Times New Roman" panose="02020603050405020304" pitchFamily="18" charset="0"/>
            </a:endParaRPr>
          </a:p>
        </p:txBody>
      </p:sp>
      <p:sp>
        <p:nvSpPr>
          <p:cNvPr id="15" name="Rectangle 14"/>
          <p:cNvSpPr/>
          <p:nvPr/>
        </p:nvSpPr>
        <p:spPr>
          <a:xfrm>
            <a:off x="9467895" y="8230737"/>
            <a:ext cx="2149304"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đánh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giá</a:t>
            </a:r>
            <a:endParaRPr lang="en-US" sz="4000" i="1" dirty="0">
              <a:latin typeface="Times New Roman" panose="02020603050405020304" pitchFamily="18" charset="0"/>
              <a:cs typeface="Times New Roman" panose="02020603050405020304" pitchFamily="18" charset="0"/>
            </a:endParaRPr>
          </a:p>
        </p:txBody>
      </p:sp>
      <p:sp>
        <p:nvSpPr>
          <p:cNvPr id="16" name="Rectangle 15"/>
          <p:cNvSpPr/>
          <p:nvPr/>
        </p:nvSpPr>
        <p:spPr>
          <a:xfrm>
            <a:off x="12760199" y="8288769"/>
            <a:ext cx="3901368"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nhận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xét</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8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6" grpId="0"/>
      <p:bldP spid="8" grpId="0"/>
      <p:bldP spid="9" grpId="0"/>
      <p:bldP spid="10"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850188"/>
            <a:ext cx="16611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ết hợp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nêu vấn đề một cách </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khách quan và chủ quan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3" name="Table 3">
            <a:extLst>
              <a:ext uri="{FF2B5EF4-FFF2-40B4-BE49-F238E27FC236}">
                <a16:creationId xmlns:a16="http://schemas.microsoft.com/office/drawing/2014/main" id="{64A1A57B-71A8-C800-2C41-8FEDC8F45B90}"/>
              </a:ext>
            </a:extLst>
          </p:cNvPr>
          <p:cNvGraphicFramePr>
            <a:graphicFrameLocks noGrp="1"/>
          </p:cNvGraphicFramePr>
          <p:nvPr>
            <p:extLst>
              <p:ext uri="{D42A27DB-BD31-4B8C-83A1-F6EECF244321}">
                <p14:modId xmlns:p14="http://schemas.microsoft.com/office/powerpoint/2010/main" val="2250041539"/>
              </p:ext>
            </p:extLst>
          </p:nvPr>
        </p:nvGraphicFramePr>
        <p:xfrm>
          <a:off x="542144" y="2247900"/>
          <a:ext cx="16992600" cy="5623560"/>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46341930"/>
                    </a:ext>
                  </a:extLst>
                </a:gridCol>
                <a:gridCol w="8496300">
                  <a:extLst>
                    <a:ext uri="{9D8B030D-6E8A-4147-A177-3AD203B41FA5}">
                      <a16:colId xmlns:a16="http://schemas.microsoft.com/office/drawing/2014/main" val="4021028762"/>
                    </a:ext>
                  </a:extLst>
                </a:gridCol>
              </a:tblGrid>
              <a:tr h="838200">
                <a:tc>
                  <a:txBody>
                    <a:bodyPr/>
                    <a:lstStyle/>
                    <a:p>
                      <a:pPr algn="ct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khách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quan</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3B2"/>
                    </a:solidFill>
                  </a:tcPr>
                </a:tc>
                <a:tc>
                  <a:txBody>
                    <a:bodyPr/>
                    <a:lstStyle/>
                    <a:p>
                      <a:pPr algn="ct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quan</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C3B2"/>
                    </a:solidFill>
                  </a:tcPr>
                </a:tc>
                <a:extLst>
                  <a:ext uri="{0D108BD9-81ED-4DB2-BD59-A6C34878D82A}">
                    <a16:rowId xmlns:a16="http://schemas.microsoft.com/office/drawing/2014/main" val="3604874485"/>
                  </a:ext>
                </a:extLst>
              </a:tr>
              <a:tr h="769441">
                <a:tc>
                  <a:txBody>
                    <a:bodyPr/>
                    <a:lstStyle/>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30956"/>
                  </a:ext>
                </a:extLst>
              </a:tr>
            </a:tbl>
          </a:graphicData>
        </a:graphic>
      </p:graphicFrame>
      <p:sp>
        <p:nvSpPr>
          <p:cNvPr id="4" name="Rectangle 3"/>
          <p:cNvSpPr/>
          <p:nvPr/>
        </p:nvSpPr>
        <p:spPr>
          <a:xfrm>
            <a:off x="1227944" y="3557514"/>
            <a:ext cx="6697667" cy="707886"/>
          </a:xfrm>
          <a:prstGeom prst="rect">
            <a:avLst/>
          </a:prstGeom>
        </p:spPr>
        <p:txBody>
          <a:bodyPr wrap="none">
            <a:spAutoFit/>
          </a:bodyPr>
          <a:lstStyle/>
          <a:p>
            <a:r>
              <a:rPr lang="vi-VN" sz="4000" b="1" i="1" dirty="0">
                <a:solidFill>
                  <a:srgbClr val="000000"/>
                </a:solidFill>
                <a:latin typeface="Times New Roman" panose="02020603050405020304" pitchFamily="18" charset="0"/>
                <a:cs typeface="Times New Roman" panose="02020603050405020304" pitchFamily="18" charset="0"/>
              </a:rPr>
              <a:t>thông tin vốn có của đối tượng</a:t>
            </a:r>
            <a:endParaRPr lang="en-US" sz="40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9228944" y="3557514"/>
            <a:ext cx="7391400" cy="1323439"/>
          </a:xfrm>
          <a:prstGeom prst="rect">
            <a:avLst/>
          </a:prstGeom>
        </p:spPr>
        <p:txBody>
          <a:bodyPr wrap="square">
            <a:spAutoFit/>
          </a:bodyPr>
          <a:lstStyle/>
          <a:p>
            <a:pPr algn="just"/>
            <a:r>
              <a:rPr lang="vi-VN" sz="4000" b="1" i="1" dirty="0">
                <a:solidFill>
                  <a:srgbClr val="000000"/>
                </a:solidFill>
                <a:latin typeface="Times New Roman" panose="02020603050405020304" pitchFamily="18" charset="0"/>
                <a:cs typeface="Times New Roman" panose="02020603050405020304" pitchFamily="18" charset="0"/>
              </a:rPr>
              <a:t>tình cảm, quan điểm, thái độ của người viết </a:t>
            </a:r>
            <a:endParaRPr lang="en-US" sz="4000" b="1" i="1" dirty="0">
              <a:latin typeface="Times New Roman" panose="02020603050405020304" pitchFamily="18" charset="0"/>
              <a:cs typeface="Times New Roman" panose="02020603050405020304" pitchFamily="18" charset="0"/>
            </a:endParaRPr>
          </a:p>
        </p:txBody>
      </p:sp>
      <p:sp>
        <p:nvSpPr>
          <p:cNvPr id="6" name="Rectangle 5"/>
          <p:cNvSpPr/>
          <p:nvPr/>
        </p:nvSpPr>
        <p:spPr>
          <a:xfrm>
            <a:off x="1227944" y="4476468"/>
            <a:ext cx="3262432"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nội</a:t>
            </a:r>
            <a:r>
              <a:rPr lang="en-US" sz="4000" i="1" dirty="0">
                <a:solidFill>
                  <a:srgbClr val="000000"/>
                </a:solidFill>
                <a:latin typeface="Times New Roman" panose="02020603050405020304" pitchFamily="18" charset="0"/>
                <a:cs typeface="Times New Roman" panose="02020603050405020304" pitchFamily="18" charset="0"/>
              </a:rPr>
              <a:t> dung </a:t>
            </a:r>
            <a:r>
              <a:rPr lang="en-US" sz="4000" i="1" dirty="0" err="1">
                <a:solidFill>
                  <a:srgbClr val="000000"/>
                </a:solidFill>
                <a:latin typeface="Times New Roman" panose="02020603050405020304" pitchFamily="18" charset="0"/>
                <a:cs typeface="Times New Roman" panose="02020603050405020304" pitchFamily="18" charset="0"/>
              </a:rPr>
              <a:t>chính</a:t>
            </a:r>
            <a:endParaRPr lang="en-US" sz="4000" i="1" dirty="0">
              <a:latin typeface="Times New Roman" panose="02020603050405020304" pitchFamily="18" charset="0"/>
              <a:cs typeface="Times New Roman" panose="02020603050405020304" pitchFamily="18" charset="0"/>
            </a:endParaRPr>
          </a:p>
        </p:txBody>
      </p:sp>
      <p:sp>
        <p:nvSpPr>
          <p:cNvPr id="8" name="Rectangle 7"/>
          <p:cNvSpPr/>
          <p:nvPr/>
        </p:nvSpPr>
        <p:spPr>
          <a:xfrm>
            <a:off x="9365640" y="5080156"/>
            <a:ext cx="2149304"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cảm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xúc</a:t>
            </a:r>
            <a:endParaRPr lang="en-US" sz="4000" i="1" dirty="0">
              <a:latin typeface="Times New Roman" panose="02020603050405020304" pitchFamily="18" charset="0"/>
              <a:cs typeface="Times New Roman" panose="02020603050405020304" pitchFamily="18" charset="0"/>
            </a:endParaRPr>
          </a:p>
        </p:txBody>
      </p:sp>
      <p:sp>
        <p:nvSpPr>
          <p:cNvPr id="9" name="Rectangle 8"/>
          <p:cNvSpPr/>
          <p:nvPr/>
        </p:nvSpPr>
        <p:spPr>
          <a:xfrm>
            <a:off x="1182457" y="5326262"/>
            <a:ext cx="2250937"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cốt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truyện</a:t>
            </a:r>
            <a:endParaRPr lang="en-US" sz="4000" i="1" dirty="0">
              <a:latin typeface="Times New Roman" panose="02020603050405020304" pitchFamily="18" charset="0"/>
              <a:cs typeface="Times New Roman" panose="02020603050405020304" pitchFamily="18" charset="0"/>
            </a:endParaRPr>
          </a:p>
        </p:txBody>
      </p:sp>
      <p:sp>
        <p:nvSpPr>
          <p:cNvPr id="10" name="Rectangle 9"/>
          <p:cNvSpPr/>
          <p:nvPr/>
        </p:nvSpPr>
        <p:spPr>
          <a:xfrm>
            <a:off x="4733144" y="5356151"/>
            <a:ext cx="3874779"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hệ</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thống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nhân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vật</a:t>
            </a:r>
            <a:endParaRPr lang="en-US" sz="4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1301041" y="6291383"/>
            <a:ext cx="6434775" cy="707886"/>
          </a:xfrm>
          <a:prstGeom prst="rect">
            <a:avLst/>
          </a:prstGeom>
        </p:spPr>
        <p:txBody>
          <a:bodyPr wrap="none">
            <a:spAutoFit/>
          </a:bodyPr>
          <a:lstStyle/>
          <a:p>
            <a:r>
              <a:rPr lang="en-US" sz="4000" i="1" dirty="0" err="1">
                <a:solidFill>
                  <a:srgbClr val="000000"/>
                </a:solidFill>
                <a:latin typeface="Times New Roman" panose="02020603050405020304" pitchFamily="18" charset="0"/>
                <a:cs typeface="Times New Roman" panose="02020603050405020304" pitchFamily="18" charset="0"/>
              </a:rPr>
              <a:t>đặc</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điểm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hình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thức</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nghệ</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thuật</a:t>
            </a:r>
            <a:endParaRPr lang="en-US" sz="4000" i="1" dirty="0">
              <a:latin typeface="Times New Roman" panose="02020603050405020304" pitchFamily="18" charset="0"/>
              <a:cs typeface="Times New Roman" panose="02020603050405020304" pitchFamily="18" charset="0"/>
            </a:endParaRPr>
          </a:p>
        </p:txBody>
      </p:sp>
      <p:sp>
        <p:nvSpPr>
          <p:cNvPr id="12" name="Rectangle 11"/>
          <p:cNvSpPr/>
          <p:nvPr/>
        </p:nvSpPr>
        <p:spPr>
          <a:xfrm>
            <a:off x="12657944" y="5138188"/>
            <a:ext cx="3901368"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cảm</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nhận</a:t>
            </a:r>
            <a:endParaRPr lang="en-US" sz="4000" i="1" dirty="0">
              <a:latin typeface="Times New Roman" panose="02020603050405020304" pitchFamily="18" charset="0"/>
              <a:cs typeface="Times New Roman" panose="02020603050405020304" pitchFamily="18" charset="0"/>
            </a:endParaRPr>
          </a:p>
        </p:txBody>
      </p:sp>
      <p:sp>
        <p:nvSpPr>
          <p:cNvPr id="13" name="Rectangle 12"/>
          <p:cNvSpPr/>
          <p:nvPr/>
        </p:nvSpPr>
        <p:spPr>
          <a:xfrm>
            <a:off x="9400439" y="6115232"/>
            <a:ext cx="2149304"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đánh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giá</a:t>
            </a:r>
            <a:endParaRPr lang="en-US" sz="4000" i="1" dirty="0">
              <a:latin typeface="Times New Roman" panose="02020603050405020304" pitchFamily="18" charset="0"/>
              <a:cs typeface="Times New Roman" panose="02020603050405020304" pitchFamily="18" charset="0"/>
            </a:endParaRPr>
          </a:p>
        </p:txBody>
      </p:sp>
      <p:sp>
        <p:nvSpPr>
          <p:cNvPr id="14" name="Rectangle 13"/>
          <p:cNvSpPr/>
          <p:nvPr/>
        </p:nvSpPr>
        <p:spPr>
          <a:xfrm>
            <a:off x="12692743" y="6173264"/>
            <a:ext cx="3901368" cy="707886"/>
          </a:xfrm>
          <a:prstGeom prst="rect">
            <a:avLst/>
          </a:prstGeom>
        </p:spPr>
        <p:txBody>
          <a:bodyPr wrap="square">
            <a:spAutoFit/>
          </a:bodyPr>
          <a:lstStyle/>
          <a:p>
            <a:pPr algn="just"/>
            <a:r>
              <a:rPr lang="en-US" sz="4000" i="1" dirty="0" err="1">
                <a:solidFill>
                  <a:srgbClr val="000000"/>
                </a:solidFill>
                <a:latin typeface="Times New Roman" panose="02020603050405020304" pitchFamily="18" charset="0"/>
                <a:cs typeface="Times New Roman" panose="02020603050405020304" pitchFamily="18" charset="0"/>
              </a:rPr>
              <a:t>nhận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xét</a:t>
            </a:r>
            <a:endParaRPr lang="en-US" sz="4000" i="1" dirty="0">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F4A2C4CC-CE64-B0BF-EE99-EA526DC63228}"/>
              </a:ext>
            </a:extLst>
          </p:cNvPr>
          <p:cNvSpPr/>
          <p:nvPr/>
        </p:nvSpPr>
        <p:spPr>
          <a:xfrm>
            <a:off x="-304800" y="7166760"/>
            <a:ext cx="2406078" cy="3104866"/>
          </a:xfrm>
          <a:custGeom>
            <a:avLst/>
            <a:gdLst/>
            <a:ahLst/>
            <a:cxnLst/>
            <a:rect l="l" t="t" r="r" b="b"/>
            <a:pathLst>
              <a:path w="3195828" h="4114800">
                <a:moveTo>
                  <a:pt x="0" y="0"/>
                </a:moveTo>
                <a:lnTo>
                  <a:pt x="3195828" y="0"/>
                </a:lnTo>
                <a:lnTo>
                  <a:pt x="319582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78656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EE38D16B-67BE-E377-8BFF-9BF00B784256}"/>
              </a:ext>
            </a:extLst>
          </p:cNvPr>
          <p:cNvSpPr/>
          <p:nvPr/>
        </p:nvSpPr>
        <p:spPr>
          <a:xfrm>
            <a:off x="914400" y="2171700"/>
            <a:ext cx="14731779" cy="4735748"/>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a:ln w="19050">
            <a:solidFill>
              <a:schemeClr val="tx1"/>
            </a:solidFill>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163A4E-3B0D-38F9-74E1-F38059EE6C38}"/>
              </a:ext>
            </a:extLst>
          </p:cNvPr>
          <p:cNvSpPr/>
          <p:nvPr/>
        </p:nvSpPr>
        <p:spPr>
          <a:xfrm>
            <a:off x="1371600" y="2705100"/>
            <a:ext cx="14020800" cy="2800767"/>
          </a:xfrm>
          <a:prstGeom prst="rect">
            <a:avLst/>
          </a:prstGeom>
        </p:spPr>
        <p:txBody>
          <a:bodyPr wrap="square">
            <a:spAutoFit/>
          </a:bodyPr>
          <a:lstStyle/>
          <a:p>
            <a:pPr lvl="0" algn="just">
              <a:defRPr/>
            </a:pPr>
            <a:r>
              <a:rPr lang="en-US" sz="8800" b="1" dirty="0">
                <a:solidFill>
                  <a:srgbClr val="002060"/>
                </a:solidFill>
                <a:latin typeface="#9Slide07 SVNGuerrilla" panose="00000500000000000000" pitchFamily="2" charset="0"/>
              </a:rPr>
              <a:t>III.</a:t>
            </a:r>
            <a:r>
              <a:rPr lang="vi-VN" sz="8800" b="1" dirty="0">
                <a:solidFill>
                  <a:srgbClr val="002060"/>
                </a:solidFill>
                <a:latin typeface="#9Slide07 SVNGuerrilla" panose="00000500000000000000" pitchFamily="2" charset="0"/>
              </a:rPr>
              <a:t> Một số lưu ý về trích dẫn tài liệu để tránh đạo văn</a:t>
            </a:r>
            <a:r>
              <a:rPr lang="en-US" sz="8800" b="1" dirty="0">
                <a:solidFill>
                  <a:srgbClr val="002060"/>
                </a:solidFill>
                <a:latin typeface="#9Slide07 SVNGuerrilla" panose="00000500000000000000" pitchFamily="2" charset="0"/>
              </a:rPr>
              <a:t> </a:t>
            </a:r>
            <a:endParaRPr lang="vi-VN" sz="8800" dirty="0">
              <a:solidFill>
                <a:srgbClr val="002060"/>
              </a:solidFill>
              <a:latin typeface="Open Sans" panose="020B0604020202020204" charset="0"/>
            </a:endParaRPr>
          </a:p>
        </p:txBody>
      </p:sp>
      <p:sp>
        <p:nvSpPr>
          <p:cNvPr id="2" name="Freeform 10">
            <a:extLst>
              <a:ext uri="{FF2B5EF4-FFF2-40B4-BE49-F238E27FC236}">
                <a16:creationId xmlns:a16="http://schemas.microsoft.com/office/drawing/2014/main" id="{E077DB78-FA7F-96A3-148E-A49F7F44CFB4}"/>
              </a:ext>
            </a:extLst>
          </p:cNvPr>
          <p:cNvSpPr/>
          <p:nvPr/>
        </p:nvSpPr>
        <p:spPr>
          <a:xfrm>
            <a:off x="11353800" y="5295900"/>
            <a:ext cx="7222399" cy="4984173"/>
          </a:xfrm>
          <a:custGeom>
            <a:avLst/>
            <a:gdLst/>
            <a:ahLst/>
            <a:cxnLst/>
            <a:rect l="l" t="t" r="r" b="b"/>
            <a:pathLst>
              <a:path w="5888421" h="4114800">
                <a:moveTo>
                  <a:pt x="0" y="0"/>
                </a:moveTo>
                <a:lnTo>
                  <a:pt x="5888420" y="0"/>
                </a:lnTo>
                <a:lnTo>
                  <a:pt x="58884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652222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7261</TotalTime>
  <Words>1262</Words>
  <Application>Microsoft Office PowerPoint</Application>
  <PresentationFormat>Custom</PresentationFormat>
  <Paragraphs>121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#9Slide07 SVNBango</vt:lpstr>
      <vt:lpstr>Calibri Light</vt:lpstr>
      <vt:lpstr>Times New Roman</vt:lpstr>
      <vt:lpstr>Arial</vt:lpstr>
      <vt:lpstr>#9Slide07 SVNGuerrilla</vt:lpstr>
      <vt:lpstr>#9Slide07 Itim</vt:lpstr>
      <vt:lpstr>#9Slide07 SVNA Love Of Thunder</vt:lpstr>
      <vt:lpstr>Calibri</vt:lpstr>
      <vt:lpstr>Open Sans</vt:lpstr>
      <vt:lpstr>#9Slide05 Ciaobella</vt:lpstr>
      <vt:lpstr>1_Office Theme</vt:lpstr>
      <vt:lpstr>6_Office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Travel Plan Presentation</dc:title>
  <dc:creator>HP</dc:creator>
  <cp:lastModifiedBy>Kiem Ba</cp:lastModifiedBy>
  <cp:revision>178</cp:revision>
  <dcterms:created xsi:type="dcterms:W3CDTF">2006-08-16T00:00:00Z</dcterms:created>
  <dcterms:modified xsi:type="dcterms:W3CDTF">2025-05-19T01:32:20Z</dcterms:modified>
  <dc:identifier>DAGLqprbdMc</dc:identifier>
</cp:coreProperties>
</file>