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32" r:id="rId5"/>
    <p:sldMasterId id="2147483746" r:id="rId6"/>
  </p:sldMasterIdLst>
  <p:notesMasterIdLst>
    <p:notesMasterId r:id="rId46"/>
  </p:notesMasterIdLst>
  <p:sldIdLst>
    <p:sldId id="470" r:id="rId7"/>
    <p:sldId id="399" r:id="rId8"/>
    <p:sldId id="277" r:id="rId9"/>
    <p:sldId id="634" r:id="rId10"/>
    <p:sldId id="635" r:id="rId11"/>
    <p:sldId id="264" r:id="rId12"/>
    <p:sldId id="522" r:id="rId13"/>
    <p:sldId id="646" r:id="rId14"/>
    <p:sldId id="339" r:id="rId15"/>
    <p:sldId id="353" r:id="rId16"/>
    <p:sldId id="343" r:id="rId17"/>
    <p:sldId id="286" r:id="rId18"/>
    <p:sldId id="303" r:id="rId19"/>
    <p:sldId id="261" r:id="rId20"/>
    <p:sldId id="401" r:id="rId21"/>
    <p:sldId id="647" r:id="rId22"/>
    <p:sldId id="648" r:id="rId23"/>
    <p:sldId id="649" r:id="rId24"/>
    <p:sldId id="650" r:id="rId25"/>
    <p:sldId id="347" r:id="rId26"/>
    <p:sldId id="658" r:id="rId27"/>
    <p:sldId id="657" r:id="rId28"/>
    <p:sldId id="652" r:id="rId29"/>
    <p:sldId id="653" r:id="rId30"/>
    <p:sldId id="654" r:id="rId31"/>
    <p:sldId id="655" r:id="rId32"/>
    <p:sldId id="659" r:id="rId33"/>
    <p:sldId id="640" r:id="rId34"/>
    <p:sldId id="660" r:id="rId35"/>
    <p:sldId id="661" r:id="rId36"/>
    <p:sldId id="570" r:id="rId37"/>
    <p:sldId id="616" r:id="rId38"/>
    <p:sldId id="662" r:id="rId39"/>
    <p:sldId id="358" r:id="rId40"/>
    <p:sldId id="574" r:id="rId41"/>
    <p:sldId id="596" r:id="rId42"/>
    <p:sldId id="644" r:id="rId43"/>
    <p:sldId id="598" r:id="rId44"/>
    <p:sldId id="5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59EAF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snapToGrid="0">
      <p:cViewPr varScale="1">
        <p:scale>
          <a:sx n="59" d="100"/>
          <a:sy n="59" d="100"/>
        </p:scale>
        <p:origin x="928" y="52"/>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35</a:t>
            </a:fld>
            <a:endParaRPr lang="en-US"/>
          </a:p>
        </p:txBody>
      </p:sp>
    </p:spTree>
    <p:extLst>
      <p:ext uri="{BB962C8B-B14F-4D97-AF65-F5344CB8AC3E}">
        <p14:creationId xmlns:p14="http://schemas.microsoft.com/office/powerpoint/2010/main" val="203172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815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627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582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5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530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4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9DE3A-30AE-0D81-4262-7952432901EC}"/>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8524-3F9C-56AD-BCC3-F283617636E7}"/>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EE255-B468-BDF9-2E2A-99E9C2F1A5AF}"/>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204CA-9A8F-4098-8819-844DC8E2F617}"/>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97987-8914-42B9-F10B-DBC6F694A4F2}"/>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F64EB-3E44-B632-8BD6-3FEE022D726A}"/>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6" name="Footer Placeholder 5">
            <a:extLst>
              <a:ext uri="{FF2B5EF4-FFF2-40B4-BE49-F238E27FC236}">
                <a16:creationId xmlns:a16="http://schemas.microsoft.com/office/drawing/2014/main"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54869805"/>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074B0-0A4E-488F-3EF6-34222F2D0F54}"/>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8" name="Footer Placeholder 7">
            <a:extLst>
              <a:ext uri="{FF2B5EF4-FFF2-40B4-BE49-F238E27FC236}">
                <a16:creationId xmlns:a16="http://schemas.microsoft.com/office/drawing/2014/main"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4509642"/>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0765041"/>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571967"/>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702657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8067389"/>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0800879"/>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255025"/>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8597443"/>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946650"/>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556861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8F0B48-D470-B975-4471-8FE8FC94F182}"/>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4" name="Footer Placeholder 3">
            <a:extLst>
              <a:ext uri="{FF2B5EF4-FFF2-40B4-BE49-F238E27FC236}">
                <a16:creationId xmlns:a16="http://schemas.microsoft.com/office/drawing/2014/main"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2947314"/>
      </p:ext>
    </p:extLst>
  </p:cSld>
  <p:clrMapOvr>
    <a:masterClrMapping/>
  </p:clrMapOvr>
  <p:transition spd="slow" advClick="0" advTm="1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352552"/>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A038F8-3463-4AA8-9F4A-D3F53322A1C8}"/>
              </a:ext>
            </a:extLst>
          </p:cNvPr>
          <p:cNvSpPr>
            <a:spLocks noGrp="1"/>
          </p:cNvSpPr>
          <p:nvPr>
            <p:ph type="dt" sz="half" idx="10"/>
          </p:nvPr>
        </p:nvSpPr>
        <p:spPr/>
        <p:txBody>
          <a:bodyPr/>
          <a:lstStyle>
            <a:lvl1pPr>
              <a:defRPr/>
            </a:lvl1pPr>
          </a:lstStyle>
          <a:p>
            <a:pPr>
              <a:defRPr/>
            </a:pPr>
            <a:fld id="{AD3145BE-D1E3-4527-B68F-10CBF01EA515}" type="datetimeFigureOut">
              <a:rPr lang="en-US"/>
              <a:pPr>
                <a:defRPr/>
              </a:pPr>
              <a:t>5/18/2025</a:t>
            </a:fld>
            <a:endParaRPr lang="en-US"/>
          </a:p>
        </p:txBody>
      </p:sp>
      <p:sp>
        <p:nvSpPr>
          <p:cNvPr id="5" name="Footer Placeholder 4">
            <a:extLst>
              <a:ext uri="{FF2B5EF4-FFF2-40B4-BE49-F238E27FC236}">
                <a16:creationId xmlns:a16="http://schemas.microsoft.com/office/drawing/2014/main" id="{BC622515-17FD-4B3D-9643-D25298635B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D1699E-F634-444F-9CBB-64CABFC08576}"/>
              </a:ext>
            </a:extLst>
          </p:cNvPr>
          <p:cNvSpPr>
            <a:spLocks noGrp="1"/>
          </p:cNvSpPr>
          <p:nvPr>
            <p:ph type="sldNum" sz="quarter" idx="12"/>
          </p:nvPr>
        </p:nvSpPr>
        <p:spPr/>
        <p:txBody>
          <a:bodyPr/>
          <a:lstStyle>
            <a:lvl1pPr>
              <a:defRPr/>
            </a:lvl1pPr>
          </a:lstStyle>
          <a:p>
            <a:fld id="{D749801A-19CB-48CE-82B3-98BD4F67B226}" type="slidenum">
              <a:rPr lang="en-US" altLang="en-US"/>
              <a:pPr/>
              <a:t>‹#›</a:t>
            </a:fld>
            <a:endParaRPr lang="en-US" altLang="en-US"/>
          </a:p>
        </p:txBody>
      </p:sp>
    </p:spTree>
    <p:extLst>
      <p:ext uri="{BB962C8B-B14F-4D97-AF65-F5344CB8AC3E}">
        <p14:creationId xmlns:p14="http://schemas.microsoft.com/office/powerpoint/2010/main" val="3144038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62723-A831-47C5-8845-7DF6E34076AB}"/>
              </a:ext>
            </a:extLst>
          </p:cNvPr>
          <p:cNvSpPr>
            <a:spLocks noGrp="1"/>
          </p:cNvSpPr>
          <p:nvPr>
            <p:ph type="dt" sz="half" idx="10"/>
          </p:nvPr>
        </p:nvSpPr>
        <p:spPr/>
        <p:txBody>
          <a:bodyPr/>
          <a:lstStyle>
            <a:lvl1pPr>
              <a:defRPr/>
            </a:lvl1pPr>
          </a:lstStyle>
          <a:p>
            <a:pPr>
              <a:defRPr/>
            </a:pPr>
            <a:fld id="{F4369E61-7CED-4AF8-B790-948736E3D513}" type="datetimeFigureOut">
              <a:rPr lang="en-US"/>
              <a:pPr>
                <a:defRPr/>
              </a:pPr>
              <a:t>5/18/2025</a:t>
            </a:fld>
            <a:endParaRPr lang="en-US"/>
          </a:p>
        </p:txBody>
      </p:sp>
      <p:sp>
        <p:nvSpPr>
          <p:cNvPr id="5" name="Footer Placeholder 4">
            <a:extLst>
              <a:ext uri="{FF2B5EF4-FFF2-40B4-BE49-F238E27FC236}">
                <a16:creationId xmlns:a16="http://schemas.microsoft.com/office/drawing/2014/main" id="{4B75A19E-C809-4E35-8D78-1EC1773FE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FBBB32-07C8-450A-9095-4DDAF2C31B7C}"/>
              </a:ext>
            </a:extLst>
          </p:cNvPr>
          <p:cNvSpPr>
            <a:spLocks noGrp="1"/>
          </p:cNvSpPr>
          <p:nvPr>
            <p:ph type="sldNum" sz="quarter" idx="12"/>
          </p:nvPr>
        </p:nvSpPr>
        <p:spPr/>
        <p:txBody>
          <a:bodyPr/>
          <a:lstStyle>
            <a:lvl1pPr>
              <a:defRPr/>
            </a:lvl1pPr>
          </a:lstStyle>
          <a:p>
            <a:fld id="{0FE883F3-F58F-48ED-84FE-72E8FDC3C4C1}" type="slidenum">
              <a:rPr lang="en-US" altLang="en-US"/>
              <a:pPr/>
              <a:t>‹#›</a:t>
            </a:fld>
            <a:endParaRPr lang="en-US" altLang="en-US"/>
          </a:p>
        </p:txBody>
      </p:sp>
    </p:spTree>
    <p:extLst>
      <p:ext uri="{BB962C8B-B14F-4D97-AF65-F5344CB8AC3E}">
        <p14:creationId xmlns:p14="http://schemas.microsoft.com/office/powerpoint/2010/main" val="326626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75C27-B174-47BF-B86C-831EE9455B82}"/>
              </a:ext>
            </a:extLst>
          </p:cNvPr>
          <p:cNvSpPr>
            <a:spLocks noGrp="1"/>
          </p:cNvSpPr>
          <p:nvPr>
            <p:ph type="dt" sz="half" idx="10"/>
          </p:nvPr>
        </p:nvSpPr>
        <p:spPr/>
        <p:txBody>
          <a:bodyPr/>
          <a:lstStyle>
            <a:lvl1pPr>
              <a:defRPr/>
            </a:lvl1pPr>
          </a:lstStyle>
          <a:p>
            <a:pPr>
              <a:defRPr/>
            </a:pPr>
            <a:fld id="{B75CA88B-A78D-46BF-8254-D352F546BF44}" type="datetimeFigureOut">
              <a:rPr lang="en-US"/>
              <a:pPr>
                <a:defRPr/>
              </a:pPr>
              <a:t>5/18/2025</a:t>
            </a:fld>
            <a:endParaRPr lang="en-US"/>
          </a:p>
        </p:txBody>
      </p:sp>
      <p:sp>
        <p:nvSpPr>
          <p:cNvPr id="5" name="Footer Placeholder 4">
            <a:extLst>
              <a:ext uri="{FF2B5EF4-FFF2-40B4-BE49-F238E27FC236}">
                <a16:creationId xmlns:a16="http://schemas.microsoft.com/office/drawing/2014/main" id="{11A98D5B-9CBD-44DD-BE0B-2859BB2B8D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666302-A086-49D7-8EC0-5AEF25017E8F}"/>
              </a:ext>
            </a:extLst>
          </p:cNvPr>
          <p:cNvSpPr>
            <a:spLocks noGrp="1"/>
          </p:cNvSpPr>
          <p:nvPr>
            <p:ph type="sldNum" sz="quarter" idx="12"/>
          </p:nvPr>
        </p:nvSpPr>
        <p:spPr/>
        <p:txBody>
          <a:bodyPr/>
          <a:lstStyle>
            <a:lvl1pPr>
              <a:defRPr/>
            </a:lvl1pPr>
          </a:lstStyle>
          <a:p>
            <a:fld id="{E6B22F7D-D876-4288-ABC4-75582BA12F00}" type="slidenum">
              <a:rPr lang="en-US" altLang="en-US"/>
              <a:pPr/>
              <a:t>‹#›</a:t>
            </a:fld>
            <a:endParaRPr lang="en-US" altLang="en-US"/>
          </a:p>
        </p:txBody>
      </p:sp>
    </p:spTree>
    <p:extLst>
      <p:ext uri="{BB962C8B-B14F-4D97-AF65-F5344CB8AC3E}">
        <p14:creationId xmlns:p14="http://schemas.microsoft.com/office/powerpoint/2010/main" val="705294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51FA23D-E6CA-4D5D-8657-CECB5E9D99D4}"/>
              </a:ext>
            </a:extLst>
          </p:cNvPr>
          <p:cNvSpPr>
            <a:spLocks noGrp="1"/>
          </p:cNvSpPr>
          <p:nvPr>
            <p:ph type="dt" sz="half" idx="10"/>
          </p:nvPr>
        </p:nvSpPr>
        <p:spPr/>
        <p:txBody>
          <a:bodyPr/>
          <a:lstStyle>
            <a:lvl1pPr>
              <a:defRPr/>
            </a:lvl1pPr>
          </a:lstStyle>
          <a:p>
            <a:pPr>
              <a:defRPr/>
            </a:pPr>
            <a:fld id="{ADB056B9-230C-489A-944C-18206B3AF962}" type="datetimeFigureOut">
              <a:rPr lang="en-US"/>
              <a:pPr>
                <a:defRPr/>
              </a:pPr>
              <a:t>5/18/2025</a:t>
            </a:fld>
            <a:endParaRPr lang="en-US"/>
          </a:p>
        </p:txBody>
      </p:sp>
      <p:sp>
        <p:nvSpPr>
          <p:cNvPr id="6" name="Footer Placeholder 4">
            <a:extLst>
              <a:ext uri="{FF2B5EF4-FFF2-40B4-BE49-F238E27FC236}">
                <a16:creationId xmlns:a16="http://schemas.microsoft.com/office/drawing/2014/main" id="{F1B2DF17-BEE9-4DAD-8A00-3D01201641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820803-35BF-46B2-90AF-8CABB5238E31}"/>
              </a:ext>
            </a:extLst>
          </p:cNvPr>
          <p:cNvSpPr>
            <a:spLocks noGrp="1"/>
          </p:cNvSpPr>
          <p:nvPr>
            <p:ph type="sldNum" sz="quarter" idx="12"/>
          </p:nvPr>
        </p:nvSpPr>
        <p:spPr/>
        <p:txBody>
          <a:bodyPr/>
          <a:lstStyle>
            <a:lvl1pPr>
              <a:defRPr/>
            </a:lvl1pPr>
          </a:lstStyle>
          <a:p>
            <a:fld id="{CC9AE777-6382-436E-8BD9-F796C44E9136}" type="slidenum">
              <a:rPr lang="en-US" altLang="en-US"/>
              <a:pPr/>
              <a:t>‹#›</a:t>
            </a:fld>
            <a:endParaRPr lang="en-US" altLang="en-US"/>
          </a:p>
        </p:txBody>
      </p:sp>
    </p:spTree>
    <p:extLst>
      <p:ext uri="{BB962C8B-B14F-4D97-AF65-F5344CB8AC3E}">
        <p14:creationId xmlns:p14="http://schemas.microsoft.com/office/powerpoint/2010/main" val="742719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7EB3F9-9520-4EE9-9AE4-6116FBB1BB79}"/>
              </a:ext>
            </a:extLst>
          </p:cNvPr>
          <p:cNvSpPr>
            <a:spLocks noGrp="1"/>
          </p:cNvSpPr>
          <p:nvPr>
            <p:ph type="dt" sz="half" idx="10"/>
          </p:nvPr>
        </p:nvSpPr>
        <p:spPr/>
        <p:txBody>
          <a:bodyPr/>
          <a:lstStyle>
            <a:lvl1pPr>
              <a:defRPr/>
            </a:lvl1pPr>
          </a:lstStyle>
          <a:p>
            <a:pPr>
              <a:defRPr/>
            </a:pPr>
            <a:fld id="{2DD08C12-D395-48BD-9148-2F4B2A33002E}" type="datetimeFigureOut">
              <a:rPr lang="en-US"/>
              <a:pPr>
                <a:defRPr/>
              </a:pPr>
              <a:t>5/18/2025</a:t>
            </a:fld>
            <a:endParaRPr lang="en-US"/>
          </a:p>
        </p:txBody>
      </p:sp>
      <p:sp>
        <p:nvSpPr>
          <p:cNvPr id="8" name="Footer Placeholder 4">
            <a:extLst>
              <a:ext uri="{FF2B5EF4-FFF2-40B4-BE49-F238E27FC236}">
                <a16:creationId xmlns:a16="http://schemas.microsoft.com/office/drawing/2014/main" id="{D987569A-6E83-4C51-85E3-7B17549DB3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7E36AB-A18F-487E-B4E6-9F9D3C262461}"/>
              </a:ext>
            </a:extLst>
          </p:cNvPr>
          <p:cNvSpPr>
            <a:spLocks noGrp="1"/>
          </p:cNvSpPr>
          <p:nvPr>
            <p:ph type="sldNum" sz="quarter" idx="12"/>
          </p:nvPr>
        </p:nvSpPr>
        <p:spPr/>
        <p:txBody>
          <a:bodyPr/>
          <a:lstStyle>
            <a:lvl1pPr>
              <a:defRPr/>
            </a:lvl1pPr>
          </a:lstStyle>
          <a:p>
            <a:fld id="{72961E5A-1548-4B79-B204-1303BBA93032}" type="slidenum">
              <a:rPr lang="en-US" altLang="en-US"/>
              <a:pPr/>
              <a:t>‹#›</a:t>
            </a:fld>
            <a:endParaRPr lang="en-US" altLang="en-US"/>
          </a:p>
        </p:txBody>
      </p:sp>
    </p:spTree>
    <p:extLst>
      <p:ext uri="{BB962C8B-B14F-4D97-AF65-F5344CB8AC3E}">
        <p14:creationId xmlns:p14="http://schemas.microsoft.com/office/powerpoint/2010/main" val="2278846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942087C-B0B3-433E-B482-DA58E3799676}"/>
              </a:ext>
            </a:extLst>
          </p:cNvPr>
          <p:cNvSpPr>
            <a:spLocks noGrp="1"/>
          </p:cNvSpPr>
          <p:nvPr>
            <p:ph type="dt" sz="half" idx="10"/>
          </p:nvPr>
        </p:nvSpPr>
        <p:spPr/>
        <p:txBody>
          <a:bodyPr/>
          <a:lstStyle>
            <a:lvl1pPr>
              <a:defRPr/>
            </a:lvl1pPr>
          </a:lstStyle>
          <a:p>
            <a:pPr>
              <a:defRPr/>
            </a:pPr>
            <a:fld id="{079A65B0-F65A-4588-AE7D-50DFF5A66AC2}" type="datetimeFigureOut">
              <a:rPr lang="en-US"/>
              <a:pPr>
                <a:defRPr/>
              </a:pPr>
              <a:t>5/18/2025</a:t>
            </a:fld>
            <a:endParaRPr lang="en-US"/>
          </a:p>
        </p:txBody>
      </p:sp>
      <p:sp>
        <p:nvSpPr>
          <p:cNvPr id="4" name="Footer Placeholder 4">
            <a:extLst>
              <a:ext uri="{FF2B5EF4-FFF2-40B4-BE49-F238E27FC236}">
                <a16:creationId xmlns:a16="http://schemas.microsoft.com/office/drawing/2014/main" id="{93F87A15-142F-4988-B023-253BB67D633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22A682E-3BBD-4D77-A72A-606E47118923}"/>
              </a:ext>
            </a:extLst>
          </p:cNvPr>
          <p:cNvSpPr>
            <a:spLocks noGrp="1"/>
          </p:cNvSpPr>
          <p:nvPr>
            <p:ph type="sldNum" sz="quarter" idx="12"/>
          </p:nvPr>
        </p:nvSpPr>
        <p:spPr/>
        <p:txBody>
          <a:bodyPr/>
          <a:lstStyle>
            <a:lvl1pPr>
              <a:defRPr/>
            </a:lvl1pPr>
          </a:lstStyle>
          <a:p>
            <a:fld id="{BEB10C04-CC12-4C4C-9175-19E319601CBC}" type="slidenum">
              <a:rPr lang="en-US" altLang="en-US"/>
              <a:pPr/>
              <a:t>‹#›</a:t>
            </a:fld>
            <a:endParaRPr lang="en-US" altLang="en-US"/>
          </a:p>
        </p:txBody>
      </p:sp>
    </p:spTree>
    <p:extLst>
      <p:ext uri="{BB962C8B-B14F-4D97-AF65-F5344CB8AC3E}">
        <p14:creationId xmlns:p14="http://schemas.microsoft.com/office/powerpoint/2010/main" val="3636829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8E982F-8852-4E97-92A8-5E93CE368271}"/>
              </a:ext>
            </a:extLst>
          </p:cNvPr>
          <p:cNvSpPr>
            <a:spLocks noGrp="1"/>
          </p:cNvSpPr>
          <p:nvPr>
            <p:ph type="dt" sz="half" idx="10"/>
          </p:nvPr>
        </p:nvSpPr>
        <p:spPr/>
        <p:txBody>
          <a:bodyPr/>
          <a:lstStyle>
            <a:lvl1pPr>
              <a:defRPr/>
            </a:lvl1pPr>
          </a:lstStyle>
          <a:p>
            <a:pPr>
              <a:defRPr/>
            </a:pPr>
            <a:fld id="{A3DA1670-1CFA-4514-AB49-C5DD98FF0FDE}" type="datetimeFigureOut">
              <a:rPr lang="en-US"/>
              <a:pPr>
                <a:defRPr/>
              </a:pPr>
              <a:t>5/18/2025</a:t>
            </a:fld>
            <a:endParaRPr lang="en-US"/>
          </a:p>
        </p:txBody>
      </p:sp>
      <p:sp>
        <p:nvSpPr>
          <p:cNvPr id="3" name="Footer Placeholder 4">
            <a:extLst>
              <a:ext uri="{FF2B5EF4-FFF2-40B4-BE49-F238E27FC236}">
                <a16:creationId xmlns:a16="http://schemas.microsoft.com/office/drawing/2014/main" id="{0504FE82-362D-4E9A-99C6-01AE721478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689916A-81C5-49B3-96B4-6C7CE24DF9F8}"/>
              </a:ext>
            </a:extLst>
          </p:cNvPr>
          <p:cNvSpPr>
            <a:spLocks noGrp="1"/>
          </p:cNvSpPr>
          <p:nvPr>
            <p:ph type="sldNum" sz="quarter" idx="12"/>
          </p:nvPr>
        </p:nvSpPr>
        <p:spPr/>
        <p:txBody>
          <a:bodyPr/>
          <a:lstStyle>
            <a:lvl1pPr>
              <a:defRPr/>
            </a:lvl1pPr>
          </a:lstStyle>
          <a:p>
            <a:fld id="{2E5A9C2D-63AE-4F1F-AB99-4DA4F24D5190}" type="slidenum">
              <a:rPr lang="en-US" altLang="en-US"/>
              <a:pPr/>
              <a:t>‹#›</a:t>
            </a:fld>
            <a:endParaRPr lang="en-US" altLang="en-US"/>
          </a:p>
        </p:txBody>
      </p:sp>
    </p:spTree>
    <p:extLst>
      <p:ext uri="{BB962C8B-B14F-4D97-AF65-F5344CB8AC3E}">
        <p14:creationId xmlns:p14="http://schemas.microsoft.com/office/powerpoint/2010/main" val="955338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0F69B2D-73AF-4583-9374-B4BFA3EEC6DD}"/>
              </a:ext>
            </a:extLst>
          </p:cNvPr>
          <p:cNvSpPr>
            <a:spLocks noGrp="1"/>
          </p:cNvSpPr>
          <p:nvPr>
            <p:ph type="dt" sz="half" idx="10"/>
          </p:nvPr>
        </p:nvSpPr>
        <p:spPr/>
        <p:txBody>
          <a:bodyPr/>
          <a:lstStyle>
            <a:lvl1pPr>
              <a:defRPr/>
            </a:lvl1pPr>
          </a:lstStyle>
          <a:p>
            <a:pPr>
              <a:defRPr/>
            </a:pPr>
            <a:fld id="{E794B0D9-FE1D-445C-82F2-1AB58C5CF610}" type="datetimeFigureOut">
              <a:rPr lang="en-US"/>
              <a:pPr>
                <a:defRPr/>
              </a:pPr>
              <a:t>5/18/2025</a:t>
            </a:fld>
            <a:endParaRPr lang="en-US"/>
          </a:p>
        </p:txBody>
      </p:sp>
      <p:sp>
        <p:nvSpPr>
          <p:cNvPr id="6" name="Footer Placeholder 4">
            <a:extLst>
              <a:ext uri="{FF2B5EF4-FFF2-40B4-BE49-F238E27FC236}">
                <a16:creationId xmlns:a16="http://schemas.microsoft.com/office/drawing/2014/main" id="{63D3A55F-AA67-4155-8622-60011E30E8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D0996B-9017-49DF-993F-229562186482}"/>
              </a:ext>
            </a:extLst>
          </p:cNvPr>
          <p:cNvSpPr>
            <a:spLocks noGrp="1"/>
          </p:cNvSpPr>
          <p:nvPr>
            <p:ph type="sldNum" sz="quarter" idx="12"/>
          </p:nvPr>
        </p:nvSpPr>
        <p:spPr/>
        <p:txBody>
          <a:bodyPr/>
          <a:lstStyle>
            <a:lvl1pPr>
              <a:defRPr/>
            </a:lvl1pPr>
          </a:lstStyle>
          <a:p>
            <a:fld id="{9B8813E0-7AA7-43EF-BED5-007EFB765E1E}" type="slidenum">
              <a:rPr lang="en-US" altLang="en-US"/>
              <a:pPr/>
              <a:t>‹#›</a:t>
            </a:fld>
            <a:endParaRPr lang="en-US" altLang="en-US"/>
          </a:p>
        </p:txBody>
      </p:sp>
    </p:spTree>
    <p:extLst>
      <p:ext uri="{BB962C8B-B14F-4D97-AF65-F5344CB8AC3E}">
        <p14:creationId xmlns:p14="http://schemas.microsoft.com/office/powerpoint/2010/main" val="305956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566C3-1F14-5096-7A29-99498E17F487}"/>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3" name="Footer Placeholder 2">
            <a:extLst>
              <a:ext uri="{FF2B5EF4-FFF2-40B4-BE49-F238E27FC236}">
                <a16:creationId xmlns:a16="http://schemas.microsoft.com/office/drawing/2014/main"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509CE65-D472-485F-8DC4-1F328A7580DE}"/>
              </a:ext>
            </a:extLst>
          </p:cNvPr>
          <p:cNvSpPr>
            <a:spLocks noGrp="1"/>
          </p:cNvSpPr>
          <p:nvPr>
            <p:ph type="dt" sz="half" idx="10"/>
          </p:nvPr>
        </p:nvSpPr>
        <p:spPr/>
        <p:txBody>
          <a:bodyPr/>
          <a:lstStyle>
            <a:lvl1pPr>
              <a:defRPr/>
            </a:lvl1pPr>
          </a:lstStyle>
          <a:p>
            <a:pPr>
              <a:defRPr/>
            </a:pPr>
            <a:fld id="{423F959E-1F3C-49CB-93CC-87B439A9952B}" type="datetimeFigureOut">
              <a:rPr lang="en-US"/>
              <a:pPr>
                <a:defRPr/>
              </a:pPr>
              <a:t>5/18/2025</a:t>
            </a:fld>
            <a:endParaRPr lang="en-US"/>
          </a:p>
        </p:txBody>
      </p:sp>
      <p:sp>
        <p:nvSpPr>
          <p:cNvPr id="6" name="Footer Placeholder 4">
            <a:extLst>
              <a:ext uri="{FF2B5EF4-FFF2-40B4-BE49-F238E27FC236}">
                <a16:creationId xmlns:a16="http://schemas.microsoft.com/office/drawing/2014/main" id="{3C8636B8-2A16-4BC6-BC30-59999C9CC9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6C393B-B06E-441E-9FEF-AFB04609B920}"/>
              </a:ext>
            </a:extLst>
          </p:cNvPr>
          <p:cNvSpPr>
            <a:spLocks noGrp="1"/>
          </p:cNvSpPr>
          <p:nvPr>
            <p:ph type="sldNum" sz="quarter" idx="12"/>
          </p:nvPr>
        </p:nvSpPr>
        <p:spPr/>
        <p:txBody>
          <a:bodyPr/>
          <a:lstStyle>
            <a:lvl1pPr>
              <a:defRPr/>
            </a:lvl1pPr>
          </a:lstStyle>
          <a:p>
            <a:fld id="{31A97848-D915-4465-AFED-3C0B45B74B53}" type="slidenum">
              <a:rPr lang="en-US" altLang="en-US"/>
              <a:pPr/>
              <a:t>‹#›</a:t>
            </a:fld>
            <a:endParaRPr lang="en-US" altLang="en-US"/>
          </a:p>
        </p:txBody>
      </p:sp>
    </p:spTree>
    <p:extLst>
      <p:ext uri="{BB962C8B-B14F-4D97-AF65-F5344CB8AC3E}">
        <p14:creationId xmlns:p14="http://schemas.microsoft.com/office/powerpoint/2010/main" val="2385912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68A28-F4C5-4431-BB57-3E8D90F7639D}"/>
              </a:ext>
            </a:extLst>
          </p:cNvPr>
          <p:cNvSpPr>
            <a:spLocks noGrp="1"/>
          </p:cNvSpPr>
          <p:nvPr>
            <p:ph type="dt" sz="half" idx="10"/>
          </p:nvPr>
        </p:nvSpPr>
        <p:spPr/>
        <p:txBody>
          <a:bodyPr/>
          <a:lstStyle>
            <a:lvl1pPr>
              <a:defRPr/>
            </a:lvl1pPr>
          </a:lstStyle>
          <a:p>
            <a:pPr>
              <a:defRPr/>
            </a:pPr>
            <a:fld id="{69A25371-6E2A-4140-8CE9-6DFB098AA172}" type="datetimeFigureOut">
              <a:rPr lang="en-US"/>
              <a:pPr>
                <a:defRPr/>
              </a:pPr>
              <a:t>5/18/2025</a:t>
            </a:fld>
            <a:endParaRPr lang="en-US"/>
          </a:p>
        </p:txBody>
      </p:sp>
      <p:sp>
        <p:nvSpPr>
          <p:cNvPr id="5" name="Footer Placeholder 4">
            <a:extLst>
              <a:ext uri="{FF2B5EF4-FFF2-40B4-BE49-F238E27FC236}">
                <a16:creationId xmlns:a16="http://schemas.microsoft.com/office/drawing/2014/main" id="{B756F14C-4D5D-45E9-A069-4DF16C788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CE4003-F9ED-443E-9518-3CC1EF916600}"/>
              </a:ext>
            </a:extLst>
          </p:cNvPr>
          <p:cNvSpPr>
            <a:spLocks noGrp="1"/>
          </p:cNvSpPr>
          <p:nvPr>
            <p:ph type="sldNum" sz="quarter" idx="12"/>
          </p:nvPr>
        </p:nvSpPr>
        <p:spPr/>
        <p:txBody>
          <a:bodyPr/>
          <a:lstStyle>
            <a:lvl1pPr>
              <a:defRPr/>
            </a:lvl1pPr>
          </a:lstStyle>
          <a:p>
            <a:fld id="{47BC4CDE-4A0E-4A1B-BF29-3361E03ECF4C}" type="slidenum">
              <a:rPr lang="en-US" altLang="en-US"/>
              <a:pPr/>
              <a:t>‹#›</a:t>
            </a:fld>
            <a:endParaRPr lang="en-US" altLang="en-US"/>
          </a:p>
        </p:txBody>
      </p:sp>
    </p:spTree>
    <p:extLst>
      <p:ext uri="{BB962C8B-B14F-4D97-AF65-F5344CB8AC3E}">
        <p14:creationId xmlns:p14="http://schemas.microsoft.com/office/powerpoint/2010/main" val="3925234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53F2B-2D72-4394-B98C-32C4A7DAF323}"/>
              </a:ext>
            </a:extLst>
          </p:cNvPr>
          <p:cNvSpPr>
            <a:spLocks noGrp="1"/>
          </p:cNvSpPr>
          <p:nvPr>
            <p:ph type="dt" sz="half" idx="10"/>
          </p:nvPr>
        </p:nvSpPr>
        <p:spPr/>
        <p:txBody>
          <a:bodyPr/>
          <a:lstStyle>
            <a:lvl1pPr>
              <a:defRPr/>
            </a:lvl1pPr>
          </a:lstStyle>
          <a:p>
            <a:pPr>
              <a:defRPr/>
            </a:pPr>
            <a:fld id="{CC8C4DDB-F3C1-4DAF-BAB4-6350EEA51608}" type="datetimeFigureOut">
              <a:rPr lang="en-US"/>
              <a:pPr>
                <a:defRPr/>
              </a:pPr>
              <a:t>5/18/2025</a:t>
            </a:fld>
            <a:endParaRPr lang="en-US"/>
          </a:p>
        </p:txBody>
      </p:sp>
      <p:sp>
        <p:nvSpPr>
          <p:cNvPr id="5" name="Footer Placeholder 4">
            <a:extLst>
              <a:ext uri="{FF2B5EF4-FFF2-40B4-BE49-F238E27FC236}">
                <a16:creationId xmlns:a16="http://schemas.microsoft.com/office/drawing/2014/main" id="{FC25EC4E-42E2-4091-951F-B46F50184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D6B343-B1E3-4F30-951D-8CDF856E95CD}"/>
              </a:ext>
            </a:extLst>
          </p:cNvPr>
          <p:cNvSpPr>
            <a:spLocks noGrp="1"/>
          </p:cNvSpPr>
          <p:nvPr>
            <p:ph type="sldNum" sz="quarter" idx="12"/>
          </p:nvPr>
        </p:nvSpPr>
        <p:spPr/>
        <p:txBody>
          <a:bodyPr/>
          <a:lstStyle>
            <a:lvl1pPr>
              <a:defRPr/>
            </a:lvl1pPr>
          </a:lstStyle>
          <a:p>
            <a:fld id="{3AB8682E-ED81-41EF-9F9E-7966000FE970}" type="slidenum">
              <a:rPr lang="en-US" altLang="en-US"/>
              <a:pPr/>
              <a:t>‹#›</a:t>
            </a:fld>
            <a:endParaRPr lang="en-US" altLang="en-US"/>
          </a:p>
        </p:txBody>
      </p:sp>
    </p:spTree>
    <p:extLst>
      <p:ext uri="{BB962C8B-B14F-4D97-AF65-F5344CB8AC3E}">
        <p14:creationId xmlns:p14="http://schemas.microsoft.com/office/powerpoint/2010/main" val="342762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D9248-44D3-0D0F-7E84-A0D8027AEAEE}"/>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6" name="Footer Placeholder 5">
            <a:extLst>
              <a:ext uri="{FF2B5EF4-FFF2-40B4-BE49-F238E27FC236}">
                <a16:creationId xmlns:a16="http://schemas.microsoft.com/office/drawing/2014/main"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53460-4D86-6D9A-A770-10FD5C2CCC5C}"/>
              </a:ext>
            </a:extLst>
          </p:cNvPr>
          <p:cNvSpPr>
            <a:spLocks noGrp="1"/>
          </p:cNvSpPr>
          <p:nvPr>
            <p:ph type="dt" sz="half" idx="10"/>
          </p:nvPr>
        </p:nvSpPr>
        <p:spPr/>
        <p:txBody>
          <a:bodyPr/>
          <a:lstStyle/>
          <a:p>
            <a:fld id="{967DDC84-101E-4200-BC11-5EC8B9D60496}" type="datetimeFigureOut">
              <a:rPr lang="en-US" smtClean="0"/>
              <a:t>5/18/2025</a:t>
            </a:fld>
            <a:endParaRPr lang="en-US"/>
          </a:p>
        </p:txBody>
      </p:sp>
      <p:sp>
        <p:nvSpPr>
          <p:cNvPr id="6" name="Footer Placeholder 5">
            <a:extLst>
              <a:ext uri="{FF2B5EF4-FFF2-40B4-BE49-F238E27FC236}">
                <a16:creationId xmlns:a16="http://schemas.microsoft.com/office/drawing/2014/main"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5/18/2025</a:t>
            </a:fld>
            <a:endParaRPr lang="en-US"/>
          </a:p>
        </p:txBody>
      </p:sp>
      <p:sp>
        <p:nvSpPr>
          <p:cNvPr id="5" name="Footer Placeholder 4">
            <a:extLst>
              <a:ext uri="{FF2B5EF4-FFF2-40B4-BE49-F238E27FC236}">
                <a16:creationId xmlns:a16="http://schemas.microsoft.com/office/drawing/2014/main"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5/18/2025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03306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ransition spd="slow" advClick="0" advTm="100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9460659-BF56-4B71-93E7-A29EB14B160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B9B6D3-B2EE-43FD-A000-230AEB2BADB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0C8C7B-715E-4451-A23B-6E411C341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518019E-8638-48D7-BCAD-FD449E0E7AB1}" type="datetimeFigureOut">
              <a:rPr lang="en-US"/>
              <a:pPr>
                <a:defRPr/>
              </a:pPr>
              <a:t>5/18/2025</a:t>
            </a:fld>
            <a:endParaRPr lang="en-US"/>
          </a:p>
        </p:txBody>
      </p:sp>
      <p:sp>
        <p:nvSpPr>
          <p:cNvPr id="5" name="Footer Placeholder 4">
            <a:extLst>
              <a:ext uri="{FF2B5EF4-FFF2-40B4-BE49-F238E27FC236}">
                <a16:creationId xmlns:a16="http://schemas.microsoft.com/office/drawing/2014/main" id="{7B40B2CE-A3DE-4DAE-910E-3D1472393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3F5DDEA-BA0B-4935-9CD5-A990681AE2D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0A7DC9D-85B9-4EA0-89C7-516301CE8EF3}" type="slidenum">
              <a:rPr lang="en-US" altLang="en-US"/>
              <a:pPr/>
              <a:t>‹#›</a:t>
            </a:fld>
            <a:endParaRPr lang="en-US" altLang="en-US"/>
          </a:p>
        </p:txBody>
      </p:sp>
    </p:spTree>
    <p:extLst>
      <p:ext uri="{BB962C8B-B14F-4D97-AF65-F5344CB8AC3E}">
        <p14:creationId xmlns:p14="http://schemas.microsoft.com/office/powerpoint/2010/main" val="247413390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6.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6.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56.xml"/><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46.jpeg"/><Relationship Id="rId5" Type="http://schemas.openxmlformats.org/officeDocument/2006/relationships/image" Target="../media/image37.em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47.jpeg"/><Relationship Id="rId5" Type="http://schemas.openxmlformats.org/officeDocument/2006/relationships/image" Target="../media/image37.emf"/><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36.png"/><Relationship Id="rId5" Type="http://schemas.openxmlformats.org/officeDocument/2006/relationships/image" Target="../media/image4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56.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56.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algn="ctr" defTabSz="914217"/>
            <a:r>
              <a:rPr lang="en-US"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algn="ctr" defTabSz="914217"/>
            <a:r>
              <a:rPr lang="en-US" sz="5399" b="1" dirty="0" err="1">
                <a:ln/>
                <a:solidFill>
                  <a:srgbClr val="01B3C5"/>
                </a:solidFill>
                <a:latin typeface="Times New Roman" panose="02020603050405020304" pitchFamily="18" charset="0"/>
                <a:cs typeface="Times New Roman" panose="02020603050405020304" pitchFamily="18" charset="0"/>
              </a:rPr>
              <a:t>Bài</a:t>
            </a:r>
            <a:r>
              <a:rPr lang="en-US" sz="5399" b="1" dirty="0">
                <a:ln/>
                <a:solidFill>
                  <a:srgbClr val="01B3C5"/>
                </a:solidFill>
                <a:latin typeface="Times New Roman" panose="02020603050405020304" pitchFamily="18" charset="0"/>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8237" y="4468841"/>
            <a:ext cx="609459" cy="609459"/>
          </a:xfrm>
          <a:prstGeom prst="rect">
            <a:avLst/>
          </a:prstGeom>
        </p:spPr>
      </p:pic>
      <p:pic>
        <p:nvPicPr>
          <p:cNvPr id="13" name="Picture 12">
            <a:extLst>
              <a:ext uri="{FF2B5EF4-FFF2-40B4-BE49-F238E27FC236}">
                <a16:creationId xmlns:a16="http://schemas.microsoft.com/office/drawing/2014/main" id="{9E2C95DC-8194-AF8F-4BCE-741425092395}"/>
              </a:ext>
            </a:extLst>
          </p:cNvPr>
          <p:cNvPicPr>
            <a:picLocks noChangeAspect="1"/>
          </p:cNvPicPr>
          <p:nvPr/>
        </p:nvPicPr>
        <p:blipFill>
          <a:blip r:embed="rId6"/>
          <a:stretch>
            <a:fillRect/>
          </a:stretch>
        </p:blipFill>
        <p:spPr>
          <a:xfrm>
            <a:off x="3043003" y="4049199"/>
            <a:ext cx="6794163" cy="2526011"/>
          </a:xfrm>
          <a:prstGeom prst="rect">
            <a:avLst/>
          </a:prstGeom>
        </p:spPr>
      </p:pic>
      <p:sp>
        <p:nvSpPr>
          <p:cNvPr id="58" name="Rectangle 57">
            <a:extLst>
              <a:ext uri="{FF2B5EF4-FFF2-40B4-BE49-F238E27FC236}">
                <a16:creationId xmlns:a16="http://schemas.microsoft.com/office/drawing/2014/main" id="{D1F23CE7-BB51-1BD8-D62F-276E690160D4}"/>
              </a:ext>
            </a:extLst>
          </p:cNvPr>
          <p:cNvSpPr/>
          <p:nvPr/>
        </p:nvSpPr>
        <p:spPr>
          <a:xfrm>
            <a:off x="5983527" y="2188654"/>
            <a:ext cx="4484183" cy="923179"/>
          </a:xfrm>
          <a:prstGeom prst="rect">
            <a:avLst/>
          </a:prstGeom>
          <a:noFill/>
        </p:spPr>
        <p:txBody>
          <a:bodyPr wrap="square" lIns="91419" tIns="45709" rIns="91419" bIns="45709">
            <a:spAutoFit/>
          </a:bodyPr>
          <a:lstStyle/>
          <a:p>
            <a:pPr algn="ctr" defTabSz="914217"/>
            <a:r>
              <a:rPr lang="vi-VN"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rPr>
              <a:t>I. MỞ ĐẦU</a:t>
            </a:r>
            <a:endParaRPr lang="en-US"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051174AF-1559-4968-8685-58BB514F0231}"/>
              </a:ext>
            </a:extLst>
          </p:cNvPr>
          <p:cNvSpPr>
            <a:spLocks noChangeArrowheads="1"/>
          </p:cNvSpPr>
          <p:nvPr/>
        </p:nvSpPr>
        <p:spPr bwMode="auto">
          <a:xfrm>
            <a:off x="4638675" y="3424238"/>
            <a:ext cx="2170113" cy="2740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900">
                <a:solidFill>
                  <a:schemeClr val="bg1"/>
                </a:solidFill>
              </a:rPr>
              <a:t>Bạn </a:t>
            </a:r>
            <a:r>
              <a:rPr lang="en-US" altLang="ko-KR" sz="2900">
                <a:solidFill>
                  <a:schemeClr val="bg1"/>
                </a:solidFill>
                <a:ea typeface="Gulim" panose="020B0600000101010101" pitchFamily="34" charset="-127"/>
              </a:rPr>
              <a:t>S</a:t>
            </a:r>
            <a:r>
              <a:rPr lang="vi-VN" altLang="ko-KR" sz="2900">
                <a:solidFill>
                  <a:schemeClr val="bg1"/>
                </a:solidFill>
              </a:rPr>
              <a:t> có sai sót trong việc xác định công việc và mục tiêu</a:t>
            </a:r>
            <a:r>
              <a:rPr lang="en-US" altLang="ko-KR" sz="2900">
                <a:solidFill>
                  <a:schemeClr val="bg1"/>
                </a:solidFill>
                <a:ea typeface="Gulim" panose="020B0600000101010101" pitchFamily="34" charset="-127"/>
              </a:rPr>
              <a:t> </a:t>
            </a:r>
            <a:endParaRPr lang="en-US" altLang="en-US" sz="2900">
              <a:solidFill>
                <a:schemeClr val="bg1"/>
              </a:solidFill>
            </a:endParaRPr>
          </a:p>
        </p:txBody>
      </p:sp>
      <p:sp>
        <p:nvSpPr>
          <p:cNvPr id="145411" name="Rectangle 3">
            <a:extLst>
              <a:ext uri="{FF2B5EF4-FFF2-40B4-BE49-F238E27FC236}">
                <a16:creationId xmlns:a16="http://schemas.microsoft.com/office/drawing/2014/main" id="{9EB31A88-C344-4FE5-80F3-55E92AF2E526}"/>
              </a:ext>
            </a:extLst>
          </p:cNvPr>
          <p:cNvSpPr>
            <a:spLocks noChangeArrowheads="1"/>
          </p:cNvSpPr>
          <p:nvPr/>
        </p:nvSpPr>
        <p:spPr bwMode="auto">
          <a:xfrm>
            <a:off x="361950" y="3813175"/>
            <a:ext cx="3175000" cy="23082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900"/>
              <a:t>Bạn S thường xuyên tìm lí do để trì hoãn thực hiện các nhiệm vụ được giao.</a:t>
            </a:r>
            <a:endParaRPr lang="en-US" altLang="en-US" sz="2900"/>
          </a:p>
        </p:txBody>
      </p:sp>
      <p:sp>
        <p:nvSpPr>
          <p:cNvPr id="145412" name="Rectangle 4">
            <a:extLst>
              <a:ext uri="{FF2B5EF4-FFF2-40B4-BE49-F238E27FC236}">
                <a16:creationId xmlns:a16="http://schemas.microsoft.com/office/drawing/2014/main" id="{0DC51A6B-4B1F-4DFF-9379-EDD46A965A28}"/>
              </a:ext>
            </a:extLst>
          </p:cNvPr>
          <p:cNvSpPr>
            <a:spLocks noChangeArrowheads="1"/>
          </p:cNvSpPr>
          <p:nvPr/>
        </p:nvSpPr>
        <p:spPr bwMode="auto">
          <a:xfrm>
            <a:off x="8105775" y="3529013"/>
            <a:ext cx="3481388" cy="3116262"/>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200"/>
              <a:t>Nếu tiếp tục duy trì cách quản lí thời gian như hiện tại, bạn S sẽ không hoàn thành được nhiệm vụ thiết kế sản phẩm thuyết trình, điều này gây ảnh hưởng xấu đến kết quả thực hiện nhiệm vụ học tập chung của cả nhóm.</a:t>
            </a:r>
            <a:endParaRPr lang="en-US" altLang="en-US" sz="2200"/>
          </a:p>
        </p:txBody>
      </p:sp>
      <p:sp>
        <p:nvSpPr>
          <p:cNvPr id="145413" name="Line 5">
            <a:extLst>
              <a:ext uri="{FF2B5EF4-FFF2-40B4-BE49-F238E27FC236}">
                <a16:creationId xmlns:a16="http://schemas.microsoft.com/office/drawing/2014/main" id="{08126DDB-56D6-4C8A-BD12-638AE68E92C1}"/>
              </a:ext>
            </a:extLst>
          </p:cNvPr>
          <p:cNvSpPr>
            <a:spLocks noChangeShapeType="1"/>
          </p:cNvSpPr>
          <p:nvPr/>
        </p:nvSpPr>
        <p:spPr bwMode="auto">
          <a:xfrm flipH="1" flipV="1">
            <a:off x="3554413" y="4748213"/>
            <a:ext cx="1147762" cy="0"/>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4" name="Line 6">
            <a:extLst>
              <a:ext uri="{FF2B5EF4-FFF2-40B4-BE49-F238E27FC236}">
                <a16:creationId xmlns:a16="http://schemas.microsoft.com/office/drawing/2014/main" id="{288933B1-A497-4D6B-95CC-2C224B75FD87}"/>
              </a:ext>
            </a:extLst>
          </p:cNvPr>
          <p:cNvSpPr>
            <a:spLocks noChangeShapeType="1"/>
          </p:cNvSpPr>
          <p:nvPr/>
        </p:nvSpPr>
        <p:spPr bwMode="auto">
          <a:xfrm flipV="1">
            <a:off x="6813550" y="4781550"/>
            <a:ext cx="1277938" cy="17463"/>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6" name="Line 8">
            <a:extLst>
              <a:ext uri="{FF2B5EF4-FFF2-40B4-BE49-F238E27FC236}">
                <a16:creationId xmlns:a16="http://schemas.microsoft.com/office/drawing/2014/main" id="{9382EC14-2032-4747-B577-FE9DDB633586}"/>
              </a:ext>
            </a:extLst>
          </p:cNvPr>
          <p:cNvSpPr>
            <a:spLocks noChangeShapeType="1"/>
          </p:cNvSpPr>
          <p:nvPr/>
        </p:nvSpPr>
        <p:spPr bwMode="auto">
          <a:xfrm flipV="1">
            <a:off x="0" y="3400425"/>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5417" name="Picture 9">
            <a:extLst>
              <a:ext uri="{FF2B5EF4-FFF2-40B4-BE49-F238E27FC236}">
                <a16:creationId xmlns:a16="http://schemas.microsoft.com/office/drawing/2014/main" id="{A8AEFC57-9E01-45EA-8EF1-F56E93EDF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88913"/>
            <a:ext cx="11961812" cy="294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blinds(horizontal)">
                                      <p:cBhvr>
                                        <p:cTn id="7" dur="500"/>
                                        <p:tgtEl>
                                          <p:spTgt spid="145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5413"/>
                                        </p:tgtEl>
                                        <p:attrNameLst>
                                          <p:attrName>style.visibility</p:attrName>
                                        </p:attrNameLst>
                                      </p:cBhvr>
                                      <p:to>
                                        <p:strVal val="visible"/>
                                      </p:to>
                                    </p:set>
                                    <p:animEffect transition="in" filter="blinds(horizontal)">
                                      <p:cBhvr>
                                        <p:cTn id="12" dur="500"/>
                                        <p:tgtEl>
                                          <p:spTgt spid="1454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5411"/>
                                        </p:tgtEl>
                                        <p:attrNameLst>
                                          <p:attrName>style.visibility</p:attrName>
                                        </p:attrNameLst>
                                      </p:cBhvr>
                                      <p:to>
                                        <p:strVal val="visible"/>
                                      </p:to>
                                    </p:set>
                                    <p:animEffect transition="in" filter="blinds(horizontal)">
                                      <p:cBhvr>
                                        <p:cTn id="15" dur="500"/>
                                        <p:tgtEl>
                                          <p:spTgt spid="1454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5412"/>
                                        </p:tgtEl>
                                        <p:attrNameLst>
                                          <p:attrName>style.visibility</p:attrName>
                                        </p:attrNameLst>
                                      </p:cBhvr>
                                      <p:to>
                                        <p:strVal val="visible"/>
                                      </p:to>
                                    </p:set>
                                    <p:animEffect transition="in" filter="blinds(horizontal)">
                                      <p:cBhvr>
                                        <p:cTn id="20" dur="500"/>
                                        <p:tgtEl>
                                          <p:spTgt spid="145412"/>
                                        </p:tgtEl>
                                      </p:cBhvr>
                                    </p:animEffect>
                                  </p:childTnLst>
                                </p:cTn>
                              </p:par>
                              <p:par>
                                <p:cTn id="21" presetID="3" presetClass="entr" presetSubtype="10" fill="hold" nodeType="withEffect">
                                  <p:stCondLst>
                                    <p:cond delay="0"/>
                                  </p:stCondLst>
                                  <p:childTnLst>
                                    <p:set>
                                      <p:cBhvr>
                                        <p:cTn id="22" dur="1" fill="hold">
                                          <p:stCondLst>
                                            <p:cond delay="0"/>
                                          </p:stCondLst>
                                        </p:cTn>
                                        <p:tgtEl>
                                          <p:spTgt spid="145414"/>
                                        </p:tgtEl>
                                        <p:attrNameLst>
                                          <p:attrName>style.visibility</p:attrName>
                                        </p:attrNameLst>
                                      </p:cBhvr>
                                      <p:to>
                                        <p:strVal val="visible"/>
                                      </p:to>
                                    </p:set>
                                    <p:animEffect transition="in" filter="blinds(horizontal)">
                                      <p:cBhvr>
                                        <p:cTn id="23" dur="5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1" grpId="0" animBg="1"/>
      <p:bldP spid="1454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B2AAEFC0-E94B-4853-8D84-D7111D3F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146175" cy="1109663"/>
          </a:xfrm>
          <a:prstGeom prst="rect">
            <a:avLst/>
          </a:prstGeom>
          <a:noFill/>
          <a:extLst>
            <a:ext uri="{909E8E84-426E-40DD-AFC4-6F175D3DCCD1}">
              <a14:hiddenFill xmlns:a14="http://schemas.microsoft.com/office/drawing/2010/main">
                <a:solidFill>
                  <a:srgbClr val="FFFFFF"/>
                </a:solidFill>
              </a14:hiddenFill>
            </a:ext>
          </a:extLst>
        </p:spPr>
      </p:pic>
      <p:sp>
        <p:nvSpPr>
          <p:cNvPr id="134147" name="Rectangle 3">
            <a:extLst>
              <a:ext uri="{FF2B5EF4-FFF2-40B4-BE49-F238E27FC236}">
                <a16:creationId xmlns:a16="http://schemas.microsoft.com/office/drawing/2014/main" id="{26341ABA-AFF4-4B3D-886D-A89A717B2A8C}"/>
              </a:ext>
            </a:extLst>
          </p:cNvPr>
          <p:cNvSpPr>
            <a:spLocks noChangeArrowheads="1"/>
          </p:cNvSpPr>
          <p:nvPr/>
        </p:nvSpPr>
        <p:spPr bwMode="auto">
          <a:xfrm>
            <a:off x="1266825" y="298450"/>
            <a:ext cx="10177463" cy="8318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400"/>
              <a:t>Em hãy nêu ví dụ về việc quản lí thời gian hiệu quả và cho biết quản lí thời gian hiệu quả mang lại những lợi ích gì. </a:t>
            </a:r>
            <a:endParaRPr lang="en-US" altLang="en-US" sz="2400"/>
          </a:p>
        </p:txBody>
      </p:sp>
      <p:sp>
        <p:nvSpPr>
          <p:cNvPr id="134150" name="Rectangle 6">
            <a:extLst>
              <a:ext uri="{FF2B5EF4-FFF2-40B4-BE49-F238E27FC236}">
                <a16:creationId xmlns:a16="http://schemas.microsoft.com/office/drawing/2014/main" id="{F33691B5-7EFB-475A-944D-4F2905E65F44}"/>
              </a:ext>
            </a:extLst>
          </p:cNvPr>
          <p:cNvSpPr>
            <a:spLocks noChangeArrowheads="1"/>
          </p:cNvSpPr>
          <p:nvPr/>
        </p:nvSpPr>
        <p:spPr bwMode="auto">
          <a:xfrm>
            <a:off x="5815013" y="1533525"/>
            <a:ext cx="5683250" cy="21113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a:t>https://www.youtube.com/watch?v=zSkH05MYPVM</a:t>
            </a:r>
          </a:p>
        </p:txBody>
      </p:sp>
      <p:pic>
        <p:nvPicPr>
          <p:cNvPr id="134153" name="Picture 9">
            <a:extLst>
              <a:ext uri="{FF2B5EF4-FFF2-40B4-BE49-F238E27FC236}">
                <a16:creationId xmlns:a16="http://schemas.microsoft.com/office/drawing/2014/main" id="{79FC752F-4DAB-4E5E-A462-2CBA143A9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392238"/>
            <a:ext cx="5137150" cy="4914900"/>
          </a:xfrm>
          <a:prstGeom prst="rect">
            <a:avLst/>
          </a:prstGeom>
          <a:noFill/>
          <a:extLst>
            <a:ext uri="{909E8E84-426E-40DD-AFC4-6F175D3DCCD1}">
              <a14:hiddenFill xmlns:a14="http://schemas.microsoft.com/office/drawing/2010/main">
                <a:solidFill>
                  <a:srgbClr val="FFFFFF"/>
                </a:solidFill>
              </a14:hiddenFill>
            </a:ext>
          </a:extLst>
        </p:spPr>
      </p:pic>
      <p:pic>
        <p:nvPicPr>
          <p:cNvPr id="134156" name="Picture 12">
            <a:extLst>
              <a:ext uri="{FF2B5EF4-FFF2-40B4-BE49-F238E27FC236}">
                <a16:creationId xmlns:a16="http://schemas.microsoft.com/office/drawing/2014/main" id="{67DE8C72-8EC7-4393-A9C9-2092DE190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919538"/>
            <a:ext cx="4962525" cy="222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4150"/>
                                        </p:tgtEl>
                                        <p:attrNameLst>
                                          <p:attrName>style.visibility</p:attrName>
                                        </p:attrNameLst>
                                      </p:cBhvr>
                                      <p:to>
                                        <p:strVal val="visible"/>
                                      </p:to>
                                    </p:set>
                                    <p:animEffect transition="in" filter="blinds(horizontal)">
                                      <p:cBhvr>
                                        <p:cTn id="12"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nimBg="1"/>
      <p:bldP spid="1341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9" name="AutoShape 13">
            <a:extLst>
              <a:ext uri="{FF2B5EF4-FFF2-40B4-BE49-F238E27FC236}">
                <a16:creationId xmlns:a16="http://schemas.microsoft.com/office/drawing/2014/main" id="{4F24C911-A66F-472D-93E0-429D8678F2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1" name="Rectangle 15">
            <a:extLst>
              <a:ext uri="{FF2B5EF4-FFF2-40B4-BE49-F238E27FC236}">
                <a16:creationId xmlns:a16="http://schemas.microsoft.com/office/drawing/2014/main" id="{274272AE-F85E-4708-99D6-9F32F9A12321}"/>
              </a:ext>
            </a:extLst>
          </p:cNvPr>
          <p:cNvSpPr>
            <a:spLocks noChangeArrowheads="1"/>
          </p:cNvSpPr>
          <p:nvPr/>
        </p:nvSpPr>
        <p:spPr bwMode="auto">
          <a:xfrm>
            <a:off x="579438" y="252413"/>
            <a:ext cx="78041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00" b="1">
                <a:solidFill>
                  <a:srgbClr val="FF0000"/>
                </a:solidFill>
              </a:rPr>
              <a:t>KHÁI NIỆM QUẢN LÝ THỜI GIAN HIỆU QUẢ</a:t>
            </a:r>
          </a:p>
        </p:txBody>
      </p:sp>
      <p:sp>
        <p:nvSpPr>
          <p:cNvPr id="70672" name="Rectangle 16">
            <a:extLst>
              <a:ext uri="{FF2B5EF4-FFF2-40B4-BE49-F238E27FC236}">
                <a16:creationId xmlns:a16="http://schemas.microsoft.com/office/drawing/2014/main" id="{1424BBCE-A4B8-47FD-8845-070C9F6C2D5C}"/>
              </a:ext>
            </a:extLst>
          </p:cNvPr>
          <p:cNvSpPr>
            <a:spLocks noChangeArrowheads="1"/>
          </p:cNvSpPr>
          <p:nvPr/>
        </p:nvSpPr>
        <p:spPr bwMode="auto">
          <a:xfrm>
            <a:off x="8177213" y="1185863"/>
            <a:ext cx="3381375" cy="43592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3100" dirty="0"/>
              <a:t>Quản lí thời gian hiệu quả là cách sắp xếp, sử dụng thời gian hợp lí, tránh lãng phí thời gian để hoàn thành tốt các công việc theo mục tiêu đã đặt ra.</a:t>
            </a:r>
            <a:endParaRPr lang="vi-VN" altLang="en-US" sz="3100" dirty="0"/>
          </a:p>
        </p:txBody>
      </p:sp>
      <p:pic>
        <p:nvPicPr>
          <p:cNvPr id="70673" name="Picture 17">
            <a:extLst>
              <a:ext uri="{FF2B5EF4-FFF2-40B4-BE49-F238E27FC236}">
                <a16:creationId xmlns:a16="http://schemas.microsoft.com/office/drawing/2014/main" id="{2CCADD8D-711E-4741-BF33-2F31848BD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127125"/>
            <a:ext cx="7608888" cy="427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0671"/>
                                        </p:tgtEl>
                                        <p:attrNameLst>
                                          <p:attrName>style.visibility</p:attrName>
                                        </p:attrNameLst>
                                      </p:cBhvr>
                                      <p:to>
                                        <p:strVal val="visible"/>
                                      </p:to>
                                    </p:set>
                                    <p:animEffect transition="in" filter="blinds(horizontal)">
                                      <p:cBhvr>
                                        <p:cTn id="7" dur="500"/>
                                        <p:tgtEl>
                                          <p:spTgt spid="70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0669"/>
                                        </p:tgtEl>
                                        <p:attrNameLst>
                                          <p:attrName>style.visibility</p:attrName>
                                        </p:attrNameLst>
                                      </p:cBhvr>
                                      <p:to>
                                        <p:strVal val="visible"/>
                                      </p:to>
                                    </p:set>
                                    <p:animEffect transition="in" filter="blinds(horizontal)">
                                      <p:cBhvr>
                                        <p:cTn id="12" dur="500"/>
                                        <p:tgtEl>
                                          <p:spTgt spid="7066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0672"/>
                                        </p:tgtEl>
                                        <p:attrNameLst>
                                          <p:attrName>style.visibility</p:attrName>
                                        </p:attrNameLst>
                                      </p:cBhvr>
                                      <p:to>
                                        <p:strVal val="visible"/>
                                      </p:to>
                                    </p:set>
                                    <p:animEffect transition="in" filter="blinds(horizontal)">
                                      <p:cBhvr>
                                        <p:cTn id="15" dur="500"/>
                                        <p:tgtEl>
                                          <p:spTgt spid="70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1" grpId="0"/>
      <p:bldP spid="706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7388283-5E91-4754-B19D-29813BF17FC9}"/>
              </a:ext>
            </a:extLst>
          </p:cNvPr>
          <p:cNvSpPr/>
          <p:nvPr/>
        </p:nvSpPr>
        <p:spPr>
          <a:xfrm>
            <a:off x="5567363" y="528638"/>
            <a:ext cx="750887" cy="5900737"/>
          </a:xfrm>
          <a:custGeom>
            <a:avLst/>
            <a:gdLst>
              <a:gd name="connsiteX0" fmla="*/ 0 w 751561"/>
              <a:gd name="connsiteY0" fmla="*/ 0 h 5900639"/>
              <a:gd name="connsiteX1" fmla="*/ 751561 w 751561"/>
              <a:gd name="connsiteY1" fmla="*/ 0 h 5900639"/>
              <a:gd name="connsiteX2" fmla="*/ 751561 w 751561"/>
              <a:gd name="connsiteY2" fmla="*/ 5178857 h 5900639"/>
              <a:gd name="connsiteX3" fmla="*/ 29779 w 751561"/>
              <a:gd name="connsiteY3" fmla="*/ 5900639 h 5900639"/>
              <a:gd name="connsiteX4" fmla="*/ 0 w 751561"/>
              <a:gd name="connsiteY4" fmla="*/ 5900639 h 590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561" h="5900639">
                <a:moveTo>
                  <a:pt x="0" y="0"/>
                </a:moveTo>
                <a:lnTo>
                  <a:pt x="751561" y="0"/>
                </a:lnTo>
                <a:lnTo>
                  <a:pt x="751561" y="5178857"/>
                </a:lnTo>
                <a:lnTo>
                  <a:pt x="29779" y="5900639"/>
                </a:lnTo>
                <a:lnTo>
                  <a:pt x="0" y="59006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Right Triangle 5">
            <a:extLst>
              <a:ext uri="{FF2B5EF4-FFF2-40B4-BE49-F238E27FC236}">
                <a16:creationId xmlns:a16="http://schemas.microsoft.com/office/drawing/2014/main" id="{A0339995-186B-422B-8FF6-8BFBC0B2E2D7}"/>
              </a:ext>
            </a:extLst>
          </p:cNvPr>
          <p:cNvGrpSpPr>
            <a:grpSpLocks/>
          </p:cNvGrpSpPr>
          <p:nvPr/>
        </p:nvGrpSpPr>
        <p:grpSpPr bwMode="auto">
          <a:xfrm>
            <a:off x="5349875" y="1631950"/>
            <a:ext cx="2640013" cy="768350"/>
            <a:chOff x="3479" y="695"/>
            <a:chExt cx="1663" cy="484"/>
          </a:xfrm>
        </p:grpSpPr>
        <p:pic>
          <p:nvPicPr>
            <p:cNvPr id="88071" name="Right Triangle 5">
              <a:extLst>
                <a:ext uri="{FF2B5EF4-FFF2-40B4-BE49-F238E27FC236}">
                  <a16:creationId xmlns:a16="http://schemas.microsoft.com/office/drawing/2014/main" id="{594349BB-0EC0-4DD1-8DEE-58111EB7105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 y="695"/>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72" name="Text Box 8">
              <a:extLst>
                <a:ext uri="{FF2B5EF4-FFF2-40B4-BE49-F238E27FC236}">
                  <a16:creationId xmlns:a16="http://schemas.microsoft.com/office/drawing/2014/main" id="{2CFEF4AA-C3A7-4D85-9C60-56BC4AA4BD5A}"/>
                </a:ext>
              </a:extLst>
            </p:cNvPr>
            <p:cNvSpPr txBox="1">
              <a:spLocks noChangeArrowheads="1"/>
            </p:cNvSpPr>
            <p:nvPr/>
          </p:nvSpPr>
          <p:spPr bwMode="auto">
            <a:xfrm rot="10800000">
              <a:off x="4171" y="739"/>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8" name="Rectangle: Rounded Corners 7">
            <a:extLst>
              <a:ext uri="{FF2B5EF4-FFF2-40B4-BE49-F238E27FC236}">
                <a16:creationId xmlns:a16="http://schemas.microsoft.com/office/drawing/2014/main" id="{6316FEF1-8D5E-4248-BF28-BBD0D9BBE4A4}"/>
              </a:ext>
            </a:extLst>
          </p:cNvPr>
          <p:cNvSpPr/>
          <p:nvPr/>
        </p:nvSpPr>
        <p:spPr>
          <a:xfrm>
            <a:off x="6548438" y="1012825"/>
            <a:ext cx="2447925" cy="885825"/>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891D3AC6-2EEB-4E9E-B79A-C023C1E320FE}"/>
              </a:ext>
            </a:extLst>
          </p:cNvPr>
          <p:cNvSpPr/>
          <p:nvPr/>
        </p:nvSpPr>
        <p:spPr>
          <a:xfrm>
            <a:off x="5922963" y="1155700"/>
            <a:ext cx="1068387" cy="6000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a:extLst>
              <a:ext uri="{FF2B5EF4-FFF2-40B4-BE49-F238E27FC236}">
                <a16:creationId xmlns:a16="http://schemas.microsoft.com/office/drawing/2014/main" id="{C8DE1FF9-F734-42E8-8571-324040C77228}"/>
              </a:ext>
            </a:extLst>
          </p:cNvPr>
          <p:cNvSpPr/>
          <p:nvPr/>
        </p:nvSpPr>
        <p:spPr>
          <a:xfrm>
            <a:off x="6527800" y="992188"/>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a:extLst>
              <a:ext uri="{FF2B5EF4-FFF2-40B4-BE49-F238E27FC236}">
                <a16:creationId xmlns:a16="http://schemas.microsoft.com/office/drawing/2014/main" id="{C58F6128-93BE-4A42-8926-9680BA0CED26}"/>
              </a:ext>
            </a:extLst>
          </p:cNvPr>
          <p:cNvSpPr/>
          <p:nvPr/>
        </p:nvSpPr>
        <p:spPr>
          <a:xfrm>
            <a:off x="6548438" y="1012825"/>
            <a:ext cx="887412" cy="885825"/>
          </a:xfrm>
          <a:prstGeom prst="ellipse">
            <a:avLst/>
          </a:prstGeom>
          <a:solidFill>
            <a:srgbClr val="F74F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a:extLst>
              <a:ext uri="{FF2B5EF4-FFF2-40B4-BE49-F238E27FC236}">
                <a16:creationId xmlns:a16="http://schemas.microsoft.com/office/drawing/2014/main" id="{274383FC-0D91-4527-B7FA-385ED5B3EDF2}"/>
              </a:ext>
            </a:extLst>
          </p:cNvPr>
          <p:cNvSpPr/>
          <p:nvPr/>
        </p:nvSpPr>
        <p:spPr>
          <a:xfrm>
            <a:off x="6569075" y="1031875"/>
            <a:ext cx="846138" cy="846138"/>
          </a:xfrm>
          <a:prstGeom prst="ellipse">
            <a:avLst/>
          </a:prstGeom>
          <a:gradFill flip="none" rotWithShape="1">
            <a:gsLst>
              <a:gs pos="0">
                <a:schemeClr val="bg1">
                  <a:alpha val="61000"/>
                </a:schemeClr>
              </a:gs>
              <a:gs pos="76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8" name="Right Triangle 17">
            <a:extLst>
              <a:ext uri="{FF2B5EF4-FFF2-40B4-BE49-F238E27FC236}">
                <a16:creationId xmlns:a16="http://schemas.microsoft.com/office/drawing/2014/main" id="{4A474070-9E00-4EFC-A5D3-011C75379BBD}"/>
              </a:ext>
            </a:extLst>
          </p:cNvPr>
          <p:cNvGrpSpPr>
            <a:grpSpLocks/>
          </p:cNvGrpSpPr>
          <p:nvPr/>
        </p:nvGrpSpPr>
        <p:grpSpPr bwMode="auto">
          <a:xfrm>
            <a:off x="3914775" y="2565400"/>
            <a:ext cx="2640013" cy="773113"/>
            <a:chOff x="2565" y="1283"/>
            <a:chExt cx="1663" cy="487"/>
          </a:xfrm>
        </p:grpSpPr>
        <p:pic>
          <p:nvPicPr>
            <p:cNvPr id="88079" name="Right Triangle 17">
              <a:extLst>
                <a:ext uri="{FF2B5EF4-FFF2-40B4-BE49-F238E27FC236}">
                  <a16:creationId xmlns:a16="http://schemas.microsoft.com/office/drawing/2014/main" id="{64883C74-54DC-404E-9EFE-EB91B67F346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 y="1283"/>
              <a:ext cx="1663" cy="487"/>
            </a:xfrm>
            <a:prstGeom prst="rect">
              <a:avLst/>
            </a:prstGeom>
            <a:noFill/>
            <a:extLst>
              <a:ext uri="{909E8E84-426E-40DD-AFC4-6F175D3DCCD1}">
                <a14:hiddenFill xmlns:a14="http://schemas.microsoft.com/office/drawing/2010/main">
                  <a:solidFill>
                    <a:srgbClr val="FFFFFF"/>
                  </a:solidFill>
                </a14:hiddenFill>
              </a:ext>
            </a:extLst>
          </p:spPr>
        </p:pic>
        <p:sp>
          <p:nvSpPr>
            <p:cNvPr id="88080" name="Text Box 16">
              <a:extLst>
                <a:ext uri="{FF2B5EF4-FFF2-40B4-BE49-F238E27FC236}">
                  <a16:creationId xmlns:a16="http://schemas.microsoft.com/office/drawing/2014/main" id="{18C4691D-B5FF-4B72-8C7C-092AF98DD3F1}"/>
                </a:ext>
              </a:extLst>
            </p:cNvPr>
            <p:cNvSpPr txBox="1">
              <a:spLocks noChangeArrowheads="1"/>
            </p:cNvSpPr>
            <p:nvPr/>
          </p:nvSpPr>
          <p:spPr bwMode="auto">
            <a:xfrm rot="10800000">
              <a:off x="2706" y="1328"/>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20" name="Rectangle: Rounded Corners 19">
            <a:extLst>
              <a:ext uri="{FF2B5EF4-FFF2-40B4-BE49-F238E27FC236}">
                <a16:creationId xmlns:a16="http://schemas.microsoft.com/office/drawing/2014/main" id="{7D4D6754-7BEF-4E90-8B03-D89DD2E386F2}"/>
              </a:ext>
            </a:extLst>
          </p:cNvPr>
          <p:cNvSpPr/>
          <p:nvPr/>
        </p:nvSpPr>
        <p:spPr>
          <a:xfrm flipH="1">
            <a:off x="2903538" y="1946275"/>
            <a:ext cx="2447925" cy="887413"/>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a:extLst>
              <a:ext uri="{FF2B5EF4-FFF2-40B4-BE49-F238E27FC236}">
                <a16:creationId xmlns:a16="http://schemas.microsoft.com/office/drawing/2014/main" id="{82659BBE-1FE6-4585-85F5-73F5F2FB7C34}"/>
              </a:ext>
            </a:extLst>
          </p:cNvPr>
          <p:cNvSpPr/>
          <p:nvPr/>
        </p:nvSpPr>
        <p:spPr>
          <a:xfrm flipH="1">
            <a:off x="4908550" y="2089150"/>
            <a:ext cx="1068388" cy="601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a:extLst>
              <a:ext uri="{FF2B5EF4-FFF2-40B4-BE49-F238E27FC236}">
                <a16:creationId xmlns:a16="http://schemas.microsoft.com/office/drawing/2014/main" id="{FF39EC42-F33C-4DF4-BE7C-9918F05AAF30}"/>
              </a:ext>
            </a:extLst>
          </p:cNvPr>
          <p:cNvSpPr/>
          <p:nvPr/>
        </p:nvSpPr>
        <p:spPr>
          <a:xfrm flipH="1">
            <a:off x="4445000" y="1927225"/>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a:extLst>
              <a:ext uri="{FF2B5EF4-FFF2-40B4-BE49-F238E27FC236}">
                <a16:creationId xmlns:a16="http://schemas.microsoft.com/office/drawing/2014/main" id="{D09B5A30-3390-4D90-B392-51E1EC0950D0}"/>
              </a:ext>
            </a:extLst>
          </p:cNvPr>
          <p:cNvSpPr/>
          <p:nvPr/>
        </p:nvSpPr>
        <p:spPr>
          <a:xfrm flipH="1">
            <a:off x="4465638" y="1946275"/>
            <a:ext cx="885825" cy="887413"/>
          </a:xfrm>
          <a:prstGeom prst="ellipse">
            <a:avLst/>
          </a:prstGeom>
          <a:solidFill>
            <a:srgbClr val="EC7D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a:extLst>
              <a:ext uri="{FF2B5EF4-FFF2-40B4-BE49-F238E27FC236}">
                <a16:creationId xmlns:a16="http://schemas.microsoft.com/office/drawing/2014/main" id="{950734EA-1EF9-4944-990F-07395249CCEE}"/>
              </a:ext>
            </a:extLst>
          </p:cNvPr>
          <p:cNvSpPr/>
          <p:nvPr/>
        </p:nvSpPr>
        <p:spPr>
          <a:xfrm flipH="1">
            <a:off x="4484688" y="1966913"/>
            <a:ext cx="846137" cy="846137"/>
          </a:xfrm>
          <a:prstGeom prst="ellipse">
            <a:avLst/>
          </a:prstGeom>
          <a:gradFill flip="none" rotWithShape="1">
            <a:gsLst>
              <a:gs pos="0">
                <a:schemeClr val="bg1">
                  <a:alpha val="61000"/>
                </a:schemeClr>
              </a:gs>
              <a:gs pos="76000">
                <a:schemeClr val="bg1">
                  <a:alpha val="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 name="Right Triangle 29">
            <a:extLst>
              <a:ext uri="{FF2B5EF4-FFF2-40B4-BE49-F238E27FC236}">
                <a16:creationId xmlns:a16="http://schemas.microsoft.com/office/drawing/2014/main" id="{2B5A88DD-25F0-407E-8DFD-68CB5E377BF3}"/>
              </a:ext>
            </a:extLst>
          </p:cNvPr>
          <p:cNvGrpSpPr>
            <a:grpSpLocks/>
          </p:cNvGrpSpPr>
          <p:nvPr/>
        </p:nvGrpSpPr>
        <p:grpSpPr bwMode="auto">
          <a:xfrm>
            <a:off x="5365750" y="4024313"/>
            <a:ext cx="2640013" cy="768350"/>
            <a:chOff x="3479" y="1866"/>
            <a:chExt cx="1663" cy="484"/>
          </a:xfrm>
        </p:grpSpPr>
        <p:pic>
          <p:nvPicPr>
            <p:cNvPr id="88087" name="Right Triangle 29">
              <a:extLst>
                <a:ext uri="{FF2B5EF4-FFF2-40B4-BE49-F238E27FC236}">
                  <a16:creationId xmlns:a16="http://schemas.microsoft.com/office/drawing/2014/main" id="{ABA2559E-178D-4E67-81F3-B5E3DE820A6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 y="1866"/>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88" name="Text Box 24">
              <a:extLst>
                <a:ext uri="{FF2B5EF4-FFF2-40B4-BE49-F238E27FC236}">
                  <a16:creationId xmlns:a16="http://schemas.microsoft.com/office/drawing/2014/main" id="{CB2508E8-2739-47BB-88F9-481224E0DC63}"/>
                </a:ext>
              </a:extLst>
            </p:cNvPr>
            <p:cNvSpPr txBox="1">
              <a:spLocks noChangeArrowheads="1"/>
            </p:cNvSpPr>
            <p:nvPr/>
          </p:nvSpPr>
          <p:spPr bwMode="auto">
            <a:xfrm rot="10800000">
              <a:off x="4171" y="1908"/>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32" name="Rectangle: Rounded Corners 31">
            <a:extLst>
              <a:ext uri="{FF2B5EF4-FFF2-40B4-BE49-F238E27FC236}">
                <a16:creationId xmlns:a16="http://schemas.microsoft.com/office/drawing/2014/main" id="{1388F267-7646-4770-8827-A74AAB5E4904}"/>
              </a:ext>
            </a:extLst>
          </p:cNvPr>
          <p:cNvSpPr/>
          <p:nvPr/>
        </p:nvSpPr>
        <p:spPr>
          <a:xfrm>
            <a:off x="6564313" y="3414713"/>
            <a:ext cx="2447925" cy="887412"/>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a:extLst>
              <a:ext uri="{FF2B5EF4-FFF2-40B4-BE49-F238E27FC236}">
                <a16:creationId xmlns:a16="http://schemas.microsoft.com/office/drawing/2014/main" id="{2766C275-382E-42D7-92E7-246F57AFB87E}"/>
              </a:ext>
            </a:extLst>
          </p:cNvPr>
          <p:cNvSpPr/>
          <p:nvPr/>
        </p:nvSpPr>
        <p:spPr>
          <a:xfrm>
            <a:off x="5938838" y="3557588"/>
            <a:ext cx="1068387" cy="601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a:extLst>
              <a:ext uri="{FF2B5EF4-FFF2-40B4-BE49-F238E27FC236}">
                <a16:creationId xmlns:a16="http://schemas.microsoft.com/office/drawing/2014/main" id="{E68EA849-9AA0-4709-A9D3-DE54A2D0D55F}"/>
              </a:ext>
            </a:extLst>
          </p:cNvPr>
          <p:cNvSpPr/>
          <p:nvPr/>
        </p:nvSpPr>
        <p:spPr>
          <a:xfrm>
            <a:off x="6543675" y="3394075"/>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a:extLst>
              <a:ext uri="{FF2B5EF4-FFF2-40B4-BE49-F238E27FC236}">
                <a16:creationId xmlns:a16="http://schemas.microsoft.com/office/drawing/2014/main" id="{D6AD5DCB-6DFC-424A-97F1-4D5B405E4708}"/>
              </a:ext>
            </a:extLst>
          </p:cNvPr>
          <p:cNvSpPr/>
          <p:nvPr/>
        </p:nvSpPr>
        <p:spPr>
          <a:xfrm>
            <a:off x="6564313" y="3414713"/>
            <a:ext cx="887412" cy="887412"/>
          </a:xfrm>
          <a:prstGeom prst="ellipse">
            <a:avLst/>
          </a:prstGeom>
          <a:solidFill>
            <a:srgbClr val="F9C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a:extLst>
              <a:ext uri="{FF2B5EF4-FFF2-40B4-BE49-F238E27FC236}">
                <a16:creationId xmlns:a16="http://schemas.microsoft.com/office/drawing/2014/main" id="{7133845E-0B8B-4A63-9C77-D70D116D1C70}"/>
              </a:ext>
            </a:extLst>
          </p:cNvPr>
          <p:cNvSpPr/>
          <p:nvPr/>
        </p:nvSpPr>
        <p:spPr>
          <a:xfrm>
            <a:off x="6584950" y="3435350"/>
            <a:ext cx="846138" cy="846138"/>
          </a:xfrm>
          <a:prstGeom prst="ellipse">
            <a:avLst/>
          </a:prstGeom>
          <a:gradFill flip="none" rotWithShape="1">
            <a:gsLst>
              <a:gs pos="0">
                <a:schemeClr val="bg1">
                  <a:alpha val="61000"/>
                </a:schemeClr>
              </a:gs>
              <a:gs pos="76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2" name="Right Triangle 41">
            <a:extLst>
              <a:ext uri="{FF2B5EF4-FFF2-40B4-BE49-F238E27FC236}">
                <a16:creationId xmlns:a16="http://schemas.microsoft.com/office/drawing/2014/main" id="{B012851D-A4B9-41A9-B0B4-3B7D9B72E7A3}"/>
              </a:ext>
            </a:extLst>
          </p:cNvPr>
          <p:cNvGrpSpPr>
            <a:grpSpLocks/>
          </p:cNvGrpSpPr>
          <p:nvPr/>
        </p:nvGrpSpPr>
        <p:grpSpPr bwMode="auto">
          <a:xfrm>
            <a:off x="3914775" y="5110163"/>
            <a:ext cx="2640013" cy="768350"/>
            <a:chOff x="2565" y="2454"/>
            <a:chExt cx="1663" cy="484"/>
          </a:xfrm>
        </p:grpSpPr>
        <p:pic>
          <p:nvPicPr>
            <p:cNvPr id="88095" name="Right Triangle 41">
              <a:extLst>
                <a:ext uri="{FF2B5EF4-FFF2-40B4-BE49-F238E27FC236}">
                  <a16:creationId xmlns:a16="http://schemas.microsoft.com/office/drawing/2014/main" id="{BDFE99F2-CD8C-415B-849A-08600F2971F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 y="2454"/>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96" name="Text Box 32">
              <a:extLst>
                <a:ext uri="{FF2B5EF4-FFF2-40B4-BE49-F238E27FC236}">
                  <a16:creationId xmlns:a16="http://schemas.microsoft.com/office/drawing/2014/main" id="{AE5A2480-0B45-465B-95B3-CDF19450A7F4}"/>
                </a:ext>
              </a:extLst>
            </p:cNvPr>
            <p:cNvSpPr txBox="1">
              <a:spLocks noChangeArrowheads="1"/>
            </p:cNvSpPr>
            <p:nvPr/>
          </p:nvSpPr>
          <p:spPr bwMode="auto">
            <a:xfrm rot="10800000">
              <a:off x="2706" y="2497"/>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44" name="Rectangle: Rounded Corners 43">
            <a:extLst>
              <a:ext uri="{FF2B5EF4-FFF2-40B4-BE49-F238E27FC236}">
                <a16:creationId xmlns:a16="http://schemas.microsoft.com/office/drawing/2014/main" id="{43D9D1F2-9455-4BF2-AF30-BE83FD889C45}"/>
              </a:ext>
            </a:extLst>
          </p:cNvPr>
          <p:cNvSpPr/>
          <p:nvPr/>
        </p:nvSpPr>
        <p:spPr>
          <a:xfrm flipH="1">
            <a:off x="2903538" y="4819650"/>
            <a:ext cx="2447925" cy="885825"/>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a:extLst>
              <a:ext uri="{FF2B5EF4-FFF2-40B4-BE49-F238E27FC236}">
                <a16:creationId xmlns:a16="http://schemas.microsoft.com/office/drawing/2014/main" id="{1D459E62-DBAE-4251-ADD7-633A63784A7C}"/>
              </a:ext>
            </a:extLst>
          </p:cNvPr>
          <p:cNvSpPr/>
          <p:nvPr/>
        </p:nvSpPr>
        <p:spPr>
          <a:xfrm flipH="1">
            <a:off x="4908550" y="4962525"/>
            <a:ext cx="1068388" cy="6000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a:extLst>
              <a:ext uri="{FF2B5EF4-FFF2-40B4-BE49-F238E27FC236}">
                <a16:creationId xmlns:a16="http://schemas.microsoft.com/office/drawing/2014/main" id="{4B6BAA0C-A295-4238-8FD4-2C5E9A4B43BD}"/>
              </a:ext>
            </a:extLst>
          </p:cNvPr>
          <p:cNvSpPr/>
          <p:nvPr/>
        </p:nvSpPr>
        <p:spPr>
          <a:xfrm flipH="1">
            <a:off x="4445000" y="4799013"/>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a:extLst>
              <a:ext uri="{FF2B5EF4-FFF2-40B4-BE49-F238E27FC236}">
                <a16:creationId xmlns:a16="http://schemas.microsoft.com/office/drawing/2014/main" id="{7AB339C5-719D-4861-ABBE-1E074461FF4C}"/>
              </a:ext>
            </a:extLst>
          </p:cNvPr>
          <p:cNvSpPr/>
          <p:nvPr/>
        </p:nvSpPr>
        <p:spPr>
          <a:xfrm flipH="1">
            <a:off x="4465638" y="4819650"/>
            <a:ext cx="885825" cy="885825"/>
          </a:xfrm>
          <a:prstGeom prst="ellipse">
            <a:avLst/>
          </a:prstGeom>
          <a:solidFill>
            <a:srgbClr val="9DD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a:extLst>
              <a:ext uri="{FF2B5EF4-FFF2-40B4-BE49-F238E27FC236}">
                <a16:creationId xmlns:a16="http://schemas.microsoft.com/office/drawing/2014/main" id="{47AA9AC4-D4C3-4AF9-A1B2-3CD1A20BFB14}"/>
              </a:ext>
            </a:extLst>
          </p:cNvPr>
          <p:cNvSpPr/>
          <p:nvPr/>
        </p:nvSpPr>
        <p:spPr>
          <a:xfrm flipH="1">
            <a:off x="4484688" y="4840288"/>
            <a:ext cx="846137" cy="846137"/>
          </a:xfrm>
          <a:prstGeom prst="ellipse">
            <a:avLst/>
          </a:prstGeom>
          <a:gradFill flip="none" rotWithShape="1">
            <a:gsLst>
              <a:gs pos="0">
                <a:schemeClr val="bg1">
                  <a:alpha val="61000"/>
                </a:schemeClr>
              </a:gs>
              <a:gs pos="76000">
                <a:schemeClr val="bg1">
                  <a:alpha val="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 name="TextBox 132">
            <a:extLst>
              <a:ext uri="{FF2B5EF4-FFF2-40B4-BE49-F238E27FC236}">
                <a16:creationId xmlns:a16="http://schemas.microsoft.com/office/drawing/2014/main" id="{C402B1B3-0A92-4BB9-99E5-BAD38D64B54B}"/>
              </a:ext>
            </a:extLst>
          </p:cNvPr>
          <p:cNvSpPr txBox="1"/>
          <p:nvPr/>
        </p:nvSpPr>
        <p:spPr>
          <a:xfrm>
            <a:off x="5922963" y="1258888"/>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01 </a:t>
            </a:r>
          </a:p>
        </p:txBody>
      </p:sp>
      <p:sp>
        <p:nvSpPr>
          <p:cNvPr id="135" name="TextBox 134">
            <a:extLst>
              <a:ext uri="{FF2B5EF4-FFF2-40B4-BE49-F238E27FC236}">
                <a16:creationId xmlns:a16="http://schemas.microsoft.com/office/drawing/2014/main" id="{B40E8AA8-7BF1-4D59-BD6C-4BA77F13F693}"/>
              </a:ext>
            </a:extLst>
          </p:cNvPr>
          <p:cNvSpPr txBox="1"/>
          <p:nvPr/>
        </p:nvSpPr>
        <p:spPr>
          <a:xfrm>
            <a:off x="5280025" y="2212975"/>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02 </a:t>
            </a:r>
          </a:p>
        </p:txBody>
      </p:sp>
      <p:sp>
        <p:nvSpPr>
          <p:cNvPr id="137" name="TextBox 136">
            <a:extLst>
              <a:ext uri="{FF2B5EF4-FFF2-40B4-BE49-F238E27FC236}">
                <a16:creationId xmlns:a16="http://schemas.microsoft.com/office/drawing/2014/main" id="{69AF52F0-4B03-4838-B0D6-D213AB222AE7}"/>
              </a:ext>
            </a:extLst>
          </p:cNvPr>
          <p:cNvSpPr txBox="1"/>
          <p:nvPr/>
        </p:nvSpPr>
        <p:spPr>
          <a:xfrm>
            <a:off x="5976938" y="3675063"/>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03 </a:t>
            </a:r>
          </a:p>
        </p:txBody>
      </p:sp>
      <p:sp>
        <p:nvSpPr>
          <p:cNvPr id="139" name="TextBox 138">
            <a:extLst>
              <a:ext uri="{FF2B5EF4-FFF2-40B4-BE49-F238E27FC236}">
                <a16:creationId xmlns:a16="http://schemas.microsoft.com/office/drawing/2014/main" id="{4004D08A-4502-4F00-B657-823576AB0FEF}"/>
              </a:ext>
            </a:extLst>
          </p:cNvPr>
          <p:cNvSpPr txBox="1"/>
          <p:nvPr/>
        </p:nvSpPr>
        <p:spPr>
          <a:xfrm>
            <a:off x="5287963" y="5086350"/>
            <a:ext cx="652462"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04 </a:t>
            </a:r>
          </a:p>
        </p:txBody>
      </p:sp>
      <p:pic>
        <p:nvPicPr>
          <p:cNvPr id="149" name="Graphic 148" descr="Single gear">
            <a:extLst>
              <a:ext uri="{FF2B5EF4-FFF2-40B4-BE49-F238E27FC236}">
                <a16:creationId xmlns:a16="http://schemas.microsoft.com/office/drawing/2014/main" id="{260B0BC8-D3FC-4044-813D-151CD42CE842}"/>
              </a:ext>
            </a:extLst>
          </p:cNvPr>
          <p:cNvPicPr>
            <a:picLocks noChangeAspect="1"/>
          </p:cNvPicPr>
          <p:nvPr/>
        </p:nvPicPr>
        <p:blipFill>
          <a:blip r:embed="rId5"/>
          <a:stretch>
            <a:fillRect/>
          </a:stretch>
        </p:blipFill>
        <p:spPr>
          <a:xfrm>
            <a:off x="6734175" y="3617913"/>
            <a:ext cx="498475" cy="496887"/>
          </a:xfrm>
          <a:prstGeom prst="rect">
            <a:avLst/>
          </a:prstGeom>
          <a:effectLst>
            <a:outerShdw blurRad="101600" dist="76200" dir="2700000" algn="tl" rotWithShape="0">
              <a:prstClr val="black">
                <a:alpha val="64000"/>
              </a:prstClr>
            </a:outerShdw>
          </a:effectLst>
        </p:spPr>
      </p:pic>
      <p:pic>
        <p:nvPicPr>
          <p:cNvPr id="151" name="Graphic 150" descr="Magnifying glass">
            <a:extLst>
              <a:ext uri="{FF2B5EF4-FFF2-40B4-BE49-F238E27FC236}">
                <a16:creationId xmlns:a16="http://schemas.microsoft.com/office/drawing/2014/main" id="{0A2CC00F-9620-47B9-9574-ECBBE2E321B2}"/>
              </a:ext>
            </a:extLst>
          </p:cNvPr>
          <p:cNvPicPr>
            <a:picLocks noChangeAspect="1"/>
          </p:cNvPicPr>
          <p:nvPr/>
        </p:nvPicPr>
        <p:blipFill>
          <a:blip r:embed="rId6"/>
          <a:stretch>
            <a:fillRect/>
          </a:stretch>
        </p:blipFill>
        <p:spPr>
          <a:xfrm>
            <a:off x="4638675" y="2155825"/>
            <a:ext cx="498475" cy="496888"/>
          </a:xfrm>
          <a:prstGeom prst="rect">
            <a:avLst/>
          </a:prstGeom>
          <a:effectLst>
            <a:outerShdw blurRad="101600" dist="76200" dir="2700000" algn="tl" rotWithShape="0">
              <a:prstClr val="black">
                <a:alpha val="64000"/>
              </a:prstClr>
            </a:outerShdw>
          </a:effectLst>
        </p:spPr>
      </p:pic>
      <p:pic>
        <p:nvPicPr>
          <p:cNvPr id="153" name="Graphic 152" descr="Lightbulb">
            <a:extLst>
              <a:ext uri="{FF2B5EF4-FFF2-40B4-BE49-F238E27FC236}">
                <a16:creationId xmlns:a16="http://schemas.microsoft.com/office/drawing/2014/main" id="{BEB0170E-E371-4D63-BCDA-9C75DADC55FE}"/>
              </a:ext>
            </a:extLst>
          </p:cNvPr>
          <p:cNvPicPr>
            <a:picLocks noChangeAspect="1"/>
          </p:cNvPicPr>
          <p:nvPr/>
        </p:nvPicPr>
        <p:blipFill>
          <a:blip r:embed="rId7"/>
          <a:stretch>
            <a:fillRect/>
          </a:stretch>
        </p:blipFill>
        <p:spPr>
          <a:xfrm>
            <a:off x="6718300" y="1212850"/>
            <a:ext cx="498475" cy="498475"/>
          </a:xfrm>
          <a:prstGeom prst="rect">
            <a:avLst/>
          </a:prstGeom>
          <a:effectLst>
            <a:outerShdw blurRad="101600" dist="76200" dir="2700000" algn="tl" rotWithShape="0">
              <a:prstClr val="black">
                <a:alpha val="64000"/>
              </a:prstClr>
            </a:outerShdw>
          </a:effectLst>
        </p:spPr>
      </p:pic>
      <p:pic>
        <p:nvPicPr>
          <p:cNvPr id="155" name="Graphic 154" descr="Stopwatch">
            <a:extLst>
              <a:ext uri="{FF2B5EF4-FFF2-40B4-BE49-F238E27FC236}">
                <a16:creationId xmlns:a16="http://schemas.microsoft.com/office/drawing/2014/main" id="{B4498B78-8DCE-4FAD-9BCD-F4F82DDE50DD}"/>
              </a:ext>
            </a:extLst>
          </p:cNvPr>
          <p:cNvPicPr>
            <a:picLocks noChangeAspect="1"/>
          </p:cNvPicPr>
          <p:nvPr/>
        </p:nvPicPr>
        <p:blipFill>
          <a:blip r:embed="rId8"/>
          <a:stretch>
            <a:fillRect/>
          </a:stretch>
        </p:blipFill>
        <p:spPr>
          <a:xfrm>
            <a:off x="4637088" y="4995863"/>
            <a:ext cx="503237" cy="503237"/>
          </a:xfrm>
          <a:prstGeom prst="rect">
            <a:avLst/>
          </a:prstGeom>
          <a:effectLst>
            <a:outerShdw blurRad="101600" dist="76200" dir="2700000" algn="tl" rotWithShape="0">
              <a:prstClr val="black">
                <a:alpha val="64000"/>
              </a:prstClr>
            </a:outerShdw>
          </a:effectLst>
        </p:spPr>
      </p:pic>
      <p:sp>
        <p:nvSpPr>
          <p:cNvPr id="88134" name="Rectangle 70">
            <a:extLst>
              <a:ext uri="{FF2B5EF4-FFF2-40B4-BE49-F238E27FC236}">
                <a16:creationId xmlns:a16="http://schemas.microsoft.com/office/drawing/2014/main" id="{3C009B26-F74F-47D8-9DED-B6881AAA3ADB}"/>
              </a:ext>
            </a:extLst>
          </p:cNvPr>
          <p:cNvSpPr>
            <a:spLocks noChangeArrowheads="1"/>
          </p:cNvSpPr>
          <p:nvPr/>
        </p:nvSpPr>
        <p:spPr bwMode="auto">
          <a:xfrm>
            <a:off x="509588" y="223838"/>
            <a:ext cx="10936287" cy="533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900" b="1">
                <a:solidFill>
                  <a:schemeClr val="bg1"/>
                </a:solidFill>
              </a:rPr>
              <a:t>SỰ CẦN THIẾT PHẢI QUẢN LÝ THỜI GIAN HIỆU QUẢ</a:t>
            </a:r>
          </a:p>
        </p:txBody>
      </p:sp>
      <p:sp>
        <p:nvSpPr>
          <p:cNvPr id="88135" name="Rectangle 71">
            <a:extLst>
              <a:ext uri="{FF2B5EF4-FFF2-40B4-BE49-F238E27FC236}">
                <a16:creationId xmlns:a16="http://schemas.microsoft.com/office/drawing/2014/main" id="{774D9871-8269-46E3-A5FF-B80C97C74D7E}"/>
              </a:ext>
            </a:extLst>
          </p:cNvPr>
          <p:cNvSpPr>
            <a:spLocks noChangeArrowheads="1"/>
          </p:cNvSpPr>
          <p:nvPr/>
        </p:nvSpPr>
        <p:spPr bwMode="auto">
          <a:xfrm>
            <a:off x="7764463" y="944563"/>
            <a:ext cx="4084637" cy="1866900"/>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900"/>
              <a:t>Quản lí thời gian hiệu quả giúp ta chủ động trong cuộc sống, công việc </a:t>
            </a:r>
          </a:p>
        </p:txBody>
      </p:sp>
      <p:sp>
        <p:nvSpPr>
          <p:cNvPr id="88136" name="Rectangle 72">
            <a:extLst>
              <a:ext uri="{FF2B5EF4-FFF2-40B4-BE49-F238E27FC236}">
                <a16:creationId xmlns:a16="http://schemas.microsoft.com/office/drawing/2014/main" id="{2F1B3084-CF8B-47F1-866A-00E266192B05}"/>
              </a:ext>
            </a:extLst>
          </p:cNvPr>
          <p:cNvSpPr>
            <a:spLocks noChangeArrowheads="1"/>
          </p:cNvSpPr>
          <p:nvPr/>
        </p:nvSpPr>
        <p:spPr bwMode="auto">
          <a:xfrm>
            <a:off x="447675" y="1658938"/>
            <a:ext cx="3205163" cy="14255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900"/>
              <a:t>N</a:t>
            </a:r>
            <a:r>
              <a:rPr lang="en-US" altLang="en-US" sz="2900"/>
              <a:t>âng cao năng suất, hiệu quả công việc; </a:t>
            </a:r>
          </a:p>
        </p:txBody>
      </p:sp>
      <p:sp>
        <p:nvSpPr>
          <p:cNvPr id="88137" name="Rectangle 73">
            <a:extLst>
              <a:ext uri="{FF2B5EF4-FFF2-40B4-BE49-F238E27FC236}">
                <a16:creationId xmlns:a16="http://schemas.microsoft.com/office/drawing/2014/main" id="{B9A3961B-F59B-4631-96B6-5CF15EA2D553}"/>
              </a:ext>
            </a:extLst>
          </p:cNvPr>
          <p:cNvSpPr>
            <a:spLocks noChangeArrowheads="1"/>
          </p:cNvSpPr>
          <p:nvPr/>
        </p:nvSpPr>
        <p:spPr bwMode="auto">
          <a:xfrm>
            <a:off x="7940675" y="3455988"/>
            <a:ext cx="4003675" cy="9239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700"/>
              <a:t>G</a:t>
            </a:r>
            <a:r>
              <a:rPr lang="en-US" altLang="en-US" sz="2700"/>
              <a:t>iảm áp lực, tạo động lực </a:t>
            </a:r>
          </a:p>
        </p:txBody>
      </p:sp>
      <p:sp>
        <p:nvSpPr>
          <p:cNvPr id="88138" name="Rectangle 74">
            <a:extLst>
              <a:ext uri="{FF2B5EF4-FFF2-40B4-BE49-F238E27FC236}">
                <a16:creationId xmlns:a16="http://schemas.microsoft.com/office/drawing/2014/main" id="{8136DED6-516A-4D8A-84F1-6B5D81EF91D2}"/>
              </a:ext>
            </a:extLst>
          </p:cNvPr>
          <p:cNvSpPr>
            <a:spLocks noChangeArrowheads="1"/>
          </p:cNvSpPr>
          <p:nvPr/>
        </p:nvSpPr>
        <p:spPr bwMode="auto">
          <a:xfrm>
            <a:off x="338138" y="4813300"/>
            <a:ext cx="3454400" cy="984250"/>
          </a:xfrm>
          <a:prstGeom prst="rect">
            <a:avLst/>
          </a:prstGeom>
          <a:noFill/>
          <a:ln w="9525">
            <a:solidFill>
              <a:srgbClr val="80008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900"/>
              <a:t>T</a:t>
            </a:r>
            <a:r>
              <a:rPr lang="en-US" altLang="en-US" sz="2900"/>
              <a:t>ừng bước hoàn thiện bản thân </a:t>
            </a:r>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134"/>
                                        </p:tgtEl>
                                        <p:attrNameLst>
                                          <p:attrName>style.visibility</p:attrName>
                                        </p:attrNameLst>
                                      </p:cBhvr>
                                      <p:to>
                                        <p:strVal val="visible"/>
                                      </p:to>
                                    </p:set>
                                    <p:animEffect transition="in" filter="blinds(horizontal)">
                                      <p:cBhvr>
                                        <p:cTn id="7" dur="500"/>
                                        <p:tgtEl>
                                          <p:spTgt spid="8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blinds(horizontal)">
                                      <p:cBhvr>
                                        <p:cTn id="35" dur="500"/>
                                        <p:tgtEl>
                                          <p:spTgt spid="133"/>
                                        </p:tgtEl>
                                      </p:cBhvr>
                                    </p:animEffect>
                                  </p:childTnLst>
                                </p:cTn>
                              </p:par>
                              <p:par>
                                <p:cTn id="36" presetID="3" presetClass="entr" presetSubtype="10" fill="hold" nodeType="withEffect">
                                  <p:stCondLst>
                                    <p:cond delay="0"/>
                                  </p:stCondLst>
                                  <p:childTnLst>
                                    <p:set>
                                      <p:cBhvr>
                                        <p:cTn id="37" dur="1" fill="hold">
                                          <p:stCondLst>
                                            <p:cond delay="0"/>
                                          </p:stCondLst>
                                        </p:cTn>
                                        <p:tgtEl>
                                          <p:spTgt spid="153"/>
                                        </p:tgtEl>
                                        <p:attrNameLst>
                                          <p:attrName>style.visibility</p:attrName>
                                        </p:attrNameLst>
                                      </p:cBhvr>
                                      <p:to>
                                        <p:strVal val="visible"/>
                                      </p:to>
                                    </p:set>
                                    <p:animEffect transition="in" filter="blinds(horizontal)">
                                      <p:cBhvr>
                                        <p:cTn id="38" dur="500"/>
                                        <p:tgtEl>
                                          <p:spTgt spid="15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8135"/>
                                        </p:tgtEl>
                                        <p:attrNameLst>
                                          <p:attrName>style.visibility</p:attrName>
                                        </p:attrNameLst>
                                      </p:cBhvr>
                                      <p:to>
                                        <p:strVal val="visible"/>
                                      </p:to>
                                    </p:set>
                                    <p:animEffect transition="in" filter="blinds(horizontal)">
                                      <p:cBhvr>
                                        <p:cTn id="43" dur="500"/>
                                        <p:tgtEl>
                                          <p:spTgt spid="8813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35"/>
                                        </p:tgtEl>
                                        <p:attrNameLst>
                                          <p:attrName>style.visibility</p:attrName>
                                        </p:attrNameLst>
                                      </p:cBhvr>
                                      <p:to>
                                        <p:strVal val="visible"/>
                                      </p:to>
                                    </p:set>
                                    <p:animEffect transition="in" filter="blinds(horizontal)">
                                      <p:cBhvr>
                                        <p:cTn id="60" dur="500"/>
                                        <p:tgtEl>
                                          <p:spTgt spid="135"/>
                                        </p:tgtEl>
                                      </p:cBhvr>
                                    </p:animEffect>
                                  </p:childTnLst>
                                </p:cTn>
                              </p:par>
                              <p:par>
                                <p:cTn id="61" presetID="3" presetClass="entr" presetSubtype="10" fill="hold" nodeType="withEffect">
                                  <p:stCondLst>
                                    <p:cond delay="0"/>
                                  </p:stCondLst>
                                  <p:childTnLst>
                                    <p:set>
                                      <p:cBhvr>
                                        <p:cTn id="62" dur="1" fill="hold">
                                          <p:stCondLst>
                                            <p:cond delay="0"/>
                                          </p:stCondLst>
                                        </p:cTn>
                                        <p:tgtEl>
                                          <p:spTgt spid="151"/>
                                        </p:tgtEl>
                                        <p:attrNameLst>
                                          <p:attrName>style.visibility</p:attrName>
                                        </p:attrNameLst>
                                      </p:cBhvr>
                                      <p:to>
                                        <p:strVal val="visible"/>
                                      </p:to>
                                    </p:set>
                                    <p:animEffect transition="in" filter="blinds(horizontal)">
                                      <p:cBhvr>
                                        <p:cTn id="63" dur="500"/>
                                        <p:tgtEl>
                                          <p:spTgt spid="151"/>
                                        </p:tgtEl>
                                      </p:cBhvr>
                                    </p:animEffect>
                                  </p:childTnLst>
                                </p:cTn>
                              </p:par>
                              <p:par>
                                <p:cTn id="64" presetID="3" presetClass="entr" presetSubtype="1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88136"/>
                                        </p:tgtEl>
                                        <p:attrNameLst>
                                          <p:attrName>style.visibility</p:attrName>
                                        </p:attrNameLst>
                                      </p:cBhvr>
                                      <p:to>
                                        <p:strVal val="visible"/>
                                      </p:to>
                                    </p:set>
                                    <p:animEffect transition="in" filter="blinds(horizontal)">
                                      <p:cBhvr>
                                        <p:cTn id="71" dur="500"/>
                                        <p:tgtEl>
                                          <p:spTgt spid="8813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linds(horizontal)">
                                      <p:cBhvr>
                                        <p:cTn id="79" dur="500"/>
                                        <p:tgtEl>
                                          <p:spTgt spid="34"/>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linds(horizontal)">
                                      <p:cBhvr>
                                        <p:cTn id="82" dur="500"/>
                                        <p:tgtEl>
                                          <p:spTgt spid="3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blinds(horizontal)">
                                      <p:cBhvr>
                                        <p:cTn id="85" dur="500"/>
                                        <p:tgtEl>
                                          <p:spTgt spid="38"/>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linds(horizontal)">
                                      <p:cBhvr>
                                        <p:cTn id="88" dur="500"/>
                                        <p:tgtEl>
                                          <p:spTgt spid="4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blinds(horizontal)">
                                      <p:cBhvr>
                                        <p:cTn id="91" dur="500"/>
                                        <p:tgtEl>
                                          <p:spTgt spid="137"/>
                                        </p:tgtEl>
                                      </p:cBhvr>
                                    </p:animEffect>
                                  </p:childTnLst>
                                </p:cTn>
                              </p:par>
                              <p:par>
                                <p:cTn id="92" presetID="3" presetClass="entr" presetSubtype="10"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blinds(horizontal)">
                                      <p:cBhvr>
                                        <p:cTn id="94" dur="500"/>
                                        <p:tgtEl>
                                          <p:spTgt spid="149"/>
                                        </p:tgtEl>
                                      </p:cBhvr>
                                    </p:animEffect>
                                  </p:childTnLst>
                                </p:cTn>
                              </p:par>
                              <p:par>
                                <p:cTn id="95" presetID="3" presetClass="entr" presetSubtype="1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linds(horizontal)">
                                      <p:cBhvr>
                                        <p:cTn id="97" dur="500"/>
                                        <p:tgtEl>
                                          <p:spTgt spid="3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88137"/>
                                        </p:tgtEl>
                                        <p:attrNameLst>
                                          <p:attrName>style.visibility</p:attrName>
                                        </p:attrNameLst>
                                      </p:cBhvr>
                                      <p:to>
                                        <p:strVal val="visible"/>
                                      </p:to>
                                    </p:set>
                                    <p:animEffect transition="in" filter="blinds(horizontal)">
                                      <p:cBhvr>
                                        <p:cTn id="102" dur="500"/>
                                        <p:tgtEl>
                                          <p:spTgt spid="8813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blinds(horizontal)">
                                      <p:cBhvr>
                                        <p:cTn id="107" dur="500"/>
                                        <p:tgtEl>
                                          <p:spTgt spid="44"/>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blinds(horizontal)">
                                      <p:cBhvr>
                                        <p:cTn id="110" dur="500"/>
                                        <p:tgtEl>
                                          <p:spTgt spid="46"/>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blinds(horizontal)">
                                      <p:cBhvr>
                                        <p:cTn id="113" dur="500"/>
                                        <p:tgtEl>
                                          <p:spTgt spid="48"/>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blinds(horizontal)">
                                      <p:cBhvr>
                                        <p:cTn id="116" dur="500"/>
                                        <p:tgtEl>
                                          <p:spTgt spid="50"/>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blinds(horizontal)">
                                      <p:cBhvr>
                                        <p:cTn id="119" dur="500"/>
                                        <p:tgtEl>
                                          <p:spTgt spid="52"/>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139"/>
                                        </p:tgtEl>
                                        <p:attrNameLst>
                                          <p:attrName>style.visibility</p:attrName>
                                        </p:attrNameLst>
                                      </p:cBhvr>
                                      <p:to>
                                        <p:strVal val="visible"/>
                                      </p:to>
                                    </p:set>
                                    <p:animEffect transition="in" filter="blinds(horizontal)">
                                      <p:cBhvr>
                                        <p:cTn id="122" dur="500"/>
                                        <p:tgtEl>
                                          <p:spTgt spid="139"/>
                                        </p:tgtEl>
                                      </p:cBhvr>
                                    </p:animEffect>
                                  </p:childTnLst>
                                </p:cTn>
                              </p:par>
                              <p:par>
                                <p:cTn id="123" presetID="3" presetClass="entr" presetSubtype="10" fill="hold" nodeType="withEffect">
                                  <p:stCondLst>
                                    <p:cond delay="0"/>
                                  </p:stCondLst>
                                  <p:childTnLst>
                                    <p:set>
                                      <p:cBhvr>
                                        <p:cTn id="124" dur="1" fill="hold">
                                          <p:stCondLst>
                                            <p:cond delay="0"/>
                                          </p:stCondLst>
                                        </p:cTn>
                                        <p:tgtEl>
                                          <p:spTgt spid="155"/>
                                        </p:tgtEl>
                                        <p:attrNameLst>
                                          <p:attrName>style.visibility</p:attrName>
                                        </p:attrNameLst>
                                      </p:cBhvr>
                                      <p:to>
                                        <p:strVal val="visible"/>
                                      </p:to>
                                    </p:set>
                                    <p:animEffect transition="in" filter="blinds(horizontal)">
                                      <p:cBhvr>
                                        <p:cTn id="125" dur="500"/>
                                        <p:tgtEl>
                                          <p:spTgt spid="155"/>
                                        </p:tgtEl>
                                      </p:cBhvr>
                                    </p:animEffect>
                                  </p:childTnLst>
                                </p:cTn>
                              </p:par>
                              <p:par>
                                <p:cTn id="126" presetID="3" presetClass="entr" presetSubtype="1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blinds(horizontal)">
                                      <p:cBhvr>
                                        <p:cTn id="128" dur="500"/>
                                        <p:tgtEl>
                                          <p:spTgt spid="42"/>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88138"/>
                                        </p:tgtEl>
                                        <p:attrNameLst>
                                          <p:attrName>style.visibility</p:attrName>
                                        </p:attrNameLst>
                                      </p:cBhvr>
                                      <p:to>
                                        <p:strVal val="visible"/>
                                      </p:to>
                                    </p:set>
                                    <p:animEffect transition="in" filter="blinds(horizontal)">
                                      <p:cBhvr>
                                        <p:cTn id="133" dur="500"/>
                                        <p:tgtEl>
                                          <p:spTgt spid="8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22" grpId="0" animBg="1"/>
      <p:bldP spid="24" grpId="0" animBg="1"/>
      <p:bldP spid="26" grpId="0" animBg="1"/>
      <p:bldP spid="28" grpId="0" animBg="1"/>
      <p:bldP spid="32" grpId="0" animBg="1"/>
      <p:bldP spid="34" grpId="0" animBg="1"/>
      <p:bldP spid="36" grpId="0" animBg="1"/>
      <p:bldP spid="38" grpId="0" animBg="1"/>
      <p:bldP spid="40" grpId="0" animBg="1"/>
      <p:bldP spid="44" grpId="0" animBg="1"/>
      <p:bldP spid="46" grpId="0" animBg="1"/>
      <p:bldP spid="48" grpId="0" animBg="1"/>
      <p:bldP spid="50" grpId="0" animBg="1"/>
      <p:bldP spid="52" grpId="0" animBg="1"/>
      <p:bldP spid="133" grpId="0"/>
      <p:bldP spid="135" grpId="0"/>
      <p:bldP spid="137" grpId="0"/>
      <p:bldP spid="139" grpId="0"/>
      <p:bldP spid="88134" grpId="0" animBg="1"/>
      <p:bldP spid="88135" grpId="0" animBg="1"/>
      <p:bldP spid="88136" grpId="0" animBg="1"/>
      <p:bldP spid="88137" grpId="0" animBg="1"/>
      <p:bldP spid="881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grpSp>
        <p:nvGrpSpPr>
          <p:cNvPr id="12" name="Group 11"/>
          <p:cNvGrpSpPr/>
          <p:nvPr/>
        </p:nvGrpSpPr>
        <p:grpSpPr>
          <a:xfrm>
            <a:off x="8220876" y="686231"/>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0FF14AE-E8C8-6947-4E18-F82001E1ECDC}"/>
              </a:ext>
            </a:extLst>
          </p:cNvPr>
          <p:cNvSpPr txBox="1"/>
          <p:nvPr/>
        </p:nvSpPr>
        <p:spPr>
          <a:xfrm>
            <a:off x="890185" y="1258177"/>
            <a:ext cx="9095016" cy="4649030"/>
          </a:xfrm>
          <a:prstGeom prst="rect">
            <a:avLst/>
          </a:prstGeom>
          <a:noFill/>
        </p:spPr>
        <p:txBody>
          <a:bodyPr wrap="square">
            <a:spAutoFit/>
          </a:bodyPr>
          <a:lstStyle/>
          <a:p>
            <a:pPr>
              <a:lnSpc>
                <a:spcPct val="107000"/>
              </a:lnSpc>
              <a:spcAft>
                <a:spcPts val="800"/>
              </a:spcAft>
            </a:pP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Khái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niệm</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a:t>
            </a:r>
            <a:endParaRPr lang="en-US" sz="2800" dirty="0">
              <a:solidFill>
                <a:srgbClr val="0033CC"/>
              </a:solidFill>
              <a:effectLst/>
              <a:latin typeface="#9Slide05 SVNVanilla Daisy Pro" panose="00000500000000000000" pitchFamily="2" charset="0"/>
              <a:ea typeface="Calibri" panose="020F0502020204030204" pitchFamily="34" charset="0"/>
              <a:cs typeface="Times New Roman" panose="02020603050405020304" pitchFamily="18" charset="0"/>
            </a:endParaRPr>
          </a:p>
          <a:p>
            <a:r>
              <a:rPr lang="vi-VN" altLang="ko-KR" sz="3600" dirty="0">
                <a:solidFill>
                  <a:srgbClr val="FF0000"/>
                </a:solidFill>
                <a:latin typeface="#9Slide05 Atlantika" pitchFamily="2" charset="0"/>
              </a:rPr>
              <a:t>Quản lí thời gian hiệu quả là cách sắp xếp, sử dụng thời gian hợp lí, tránh lãng phí thời gian để hoàn thành tốt các công việc theo mục tiêu đã đặt ra.</a:t>
            </a:r>
            <a:endParaRPr lang="vi-VN" altLang="en-US" sz="3600" dirty="0">
              <a:solidFill>
                <a:srgbClr val="FF0000"/>
              </a:solidFill>
              <a:latin typeface="#9Slide05 Atlantika" pitchFamily="2" charset="0"/>
            </a:endParaRPr>
          </a:p>
          <a:p>
            <a:pPr>
              <a:lnSpc>
                <a:spcPct val="107000"/>
              </a:lnSpc>
              <a:spcAft>
                <a:spcPts val="800"/>
              </a:spcAft>
            </a:pP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Sự</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cần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thiết</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phải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quản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lý</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thời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gian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hiệu</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quả</a:t>
            </a:r>
            <a:r>
              <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a:t>
            </a:r>
            <a:r>
              <a:rPr lang="en-US" sz="3600" dirty="0">
                <a:solidFill>
                  <a:srgbClr val="FF0000"/>
                </a:solidFill>
                <a:latin typeface="#9Slide05 Atlantika" pitchFamily="2" charset="0"/>
                <a:ea typeface="Calibri" panose="020F0502020204030204" pitchFamily="34" charset="0"/>
                <a:cs typeface="Times New Roman" panose="02020603050405020304" pitchFamily="18" charset="0"/>
              </a:rPr>
              <a:t> </a:t>
            </a:r>
            <a:r>
              <a:rPr lang="vi-VN" sz="3600" dirty="0">
                <a:solidFill>
                  <a:srgbClr val="FF0000"/>
                </a:solidFill>
                <a:effectLst/>
                <a:latin typeface="#9Slide05 Atlantika" pitchFamily="2" charset="0"/>
                <a:ea typeface="Batang" panose="02030600000101010101" pitchFamily="18" charset="-127"/>
                <a:cs typeface="Times New Roman" panose="02020603050405020304" pitchFamily="18" charset="0"/>
              </a:rPr>
              <a:t>quản lí thời gian hiệu quả giúp chúng ta chủ động trong cuộc sống; nâng cao năng suất, hiệu quả công việc; giảm áp lực, tạo động lực; từng bước hoàn thiện bản thân.</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64498" y="298729"/>
            <a:ext cx="13326255" cy="2862207"/>
          </a:xfrm>
          <a:prstGeom prst="rect">
            <a:avLst/>
          </a:prstGeom>
        </p:spPr>
      </p:pic>
      <p:grpSp>
        <p:nvGrpSpPr>
          <p:cNvPr id="3" name="Group 2"/>
          <p:cNvGrpSpPr/>
          <p:nvPr/>
        </p:nvGrpSpPr>
        <p:grpSpPr>
          <a:xfrm>
            <a:off x="443570" y="150004"/>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18EB94-E09C-1497-A906-192FA487D668}"/>
              </a:ext>
            </a:extLst>
          </p:cNvPr>
          <p:cNvSpPr txBox="1"/>
          <p:nvPr/>
        </p:nvSpPr>
        <p:spPr>
          <a:xfrm>
            <a:off x="1441716" y="1139534"/>
            <a:ext cx="10655346" cy="904863"/>
          </a:xfrm>
          <a:prstGeom prst="rect">
            <a:avLst/>
          </a:prstGeom>
          <a:noFill/>
        </p:spPr>
        <p:txBody>
          <a:bodyPr wrap="square">
            <a:spAutoFit/>
          </a:bodyPr>
          <a:lstStyle/>
          <a:p>
            <a:pPr algn="just">
              <a:lnSpc>
                <a:spcPct val="115000"/>
              </a:lnSpc>
              <a:spcAft>
                <a:spcPts val="1000"/>
              </a:spcAft>
            </a:pP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2.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Cách</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quản</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lý</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thời</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gian</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hiệu</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quả</a:t>
            </a:r>
            <a:endParaRPr lang="en-US" sz="40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38651" y="1146148"/>
            <a:ext cx="2415094" cy="2033045"/>
          </a:xfrm>
          <a:prstGeom prst="homeP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Pentagon 7"/>
          <p:cNvSpPr/>
          <p:nvPr/>
        </p:nvSpPr>
        <p:spPr>
          <a:xfrm>
            <a:off x="138651" y="3684043"/>
            <a:ext cx="2415094" cy="2033045"/>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p:cNvSpPr/>
          <p:nvPr/>
        </p:nvSpPr>
        <p:spPr>
          <a:xfrm rot="10800000">
            <a:off x="9416980" y="1418311"/>
            <a:ext cx="2537897" cy="2033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Pentagon 11"/>
          <p:cNvSpPr/>
          <p:nvPr/>
        </p:nvSpPr>
        <p:spPr>
          <a:xfrm rot="10800000">
            <a:off x="9416980" y="3775541"/>
            <a:ext cx="2537897" cy="2033045"/>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D820A5C5-0EAB-4439-B17D-32A1D3D5F924}"/>
              </a:ext>
            </a:extLst>
          </p:cNvPr>
          <p:cNvGrpSpPr/>
          <p:nvPr/>
        </p:nvGrpSpPr>
        <p:grpSpPr>
          <a:xfrm>
            <a:off x="1590511" y="-180041"/>
            <a:ext cx="4348456" cy="6707996"/>
            <a:chOff x="385137" y="57164"/>
            <a:chExt cx="4348456" cy="6707996"/>
          </a:xfrm>
        </p:grpSpPr>
        <p:grpSp>
          <p:nvGrpSpPr>
            <p:cNvPr id="14" name="Group 13">
              <a:extLst>
                <a:ext uri="{FF2B5EF4-FFF2-40B4-BE49-F238E27FC236}">
                  <a16:creationId xmlns:a16="http://schemas.microsoft.com/office/drawing/2014/main" id="{3E89090A-111E-406B-8E91-E1D212A968FD}"/>
                </a:ext>
              </a:extLst>
            </p:cNvPr>
            <p:cNvGrpSpPr/>
            <p:nvPr/>
          </p:nvGrpSpPr>
          <p:grpSpPr>
            <a:xfrm>
              <a:off x="385137" y="57164"/>
              <a:ext cx="2820187" cy="6584741"/>
              <a:chOff x="380638" y="180419"/>
              <a:chExt cx="2820187" cy="6584741"/>
            </a:xfrm>
          </p:grpSpPr>
          <p:pic>
            <p:nvPicPr>
              <p:cNvPr id="16" name="图片 7">
                <a:extLst>
                  <a:ext uri="{FF2B5EF4-FFF2-40B4-BE49-F238E27FC236}">
                    <a16:creationId xmlns:a16="http://schemas.microsoft.com/office/drawing/2014/main" id="{C7835A89-06DE-4D5B-8B66-06A848100533}"/>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17" name="图片 8">
                <a:extLst>
                  <a:ext uri="{FF2B5EF4-FFF2-40B4-BE49-F238E27FC236}">
                    <a16:creationId xmlns:a16="http://schemas.microsoft.com/office/drawing/2014/main" id="{9D1367BD-6D96-4C3D-8201-1E31CD78573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5" name="Picture 2" descr="http://photos.myjoyonline.com/photos/news/201311/6579331693860_2001437840207.jpg">
              <a:extLst>
                <a:ext uri="{FF2B5EF4-FFF2-40B4-BE49-F238E27FC236}">
                  <a16:creationId xmlns:a16="http://schemas.microsoft.com/office/drawing/2014/main" id="{040FEDE5-7735-4CE9-9B42-E3D55C78E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8" name="Picture 4" descr="https://gatorball.files.wordpress.com/2011/03/hybrid-101.jpg">
            <a:extLst>
              <a:ext uri="{FF2B5EF4-FFF2-40B4-BE49-F238E27FC236}">
                <a16:creationId xmlns:a16="http://schemas.microsoft.com/office/drawing/2014/main" id="{81ED5F57-E0E9-4BEB-9320-17D9D2939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49AB62-F9B6-44FF-8712-9DE2B5FBB3C8}"/>
              </a:ext>
            </a:extLst>
          </p:cNvPr>
          <p:cNvSpPr txBox="1"/>
          <p:nvPr/>
        </p:nvSpPr>
        <p:spPr>
          <a:xfrm>
            <a:off x="2296754" y="550894"/>
            <a:ext cx="10655346" cy="904863"/>
          </a:xfrm>
          <a:prstGeom prst="rect">
            <a:avLst/>
          </a:prstGeom>
          <a:noFill/>
        </p:spPr>
        <p:txBody>
          <a:bodyPr wrap="square">
            <a:spAutoFit/>
          </a:bodyPr>
          <a:lstStyle/>
          <a:p>
            <a:pPr algn="just">
              <a:lnSpc>
                <a:spcPct val="115000"/>
              </a:lnSpc>
              <a:spcAft>
                <a:spcPts val="1000"/>
              </a:spcAft>
            </a:pP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2.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Cách</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quản</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lý</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thời</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gian</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hiệu</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quả</a:t>
            </a:r>
            <a:endParaRPr lang="en-US" sz="4000"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53738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6">
            <a:extLst>
              <a:ext uri="{FF2B5EF4-FFF2-40B4-BE49-F238E27FC236}">
                <a16:creationId xmlns:a16="http://schemas.microsoft.com/office/drawing/2014/main" id="{D91C4AD0-6AD5-44F8-B956-CB869BD5A494}"/>
              </a:ext>
            </a:extLst>
          </p:cNvPr>
          <p:cNvSpPr>
            <a:spLocks noChangeArrowheads="1"/>
          </p:cNvSpPr>
          <p:nvPr/>
        </p:nvSpPr>
        <p:spPr bwMode="auto">
          <a:xfrm>
            <a:off x="465138" y="331788"/>
            <a:ext cx="108489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900" b="1" dirty="0">
                <a:solidFill>
                  <a:srgbClr val="FF0000"/>
                </a:solidFill>
                <a:latin typeface="Arial" panose="020B0604020202020204" pitchFamily="34" charset="0"/>
                <a:cs typeface="Arial" panose="020B0604020202020204" pitchFamily="34" charset="0"/>
              </a:rPr>
              <a:t>ĐỌC THÔNG TIN</a:t>
            </a:r>
            <a:endParaRPr kumimoji="0" lang="en-US"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1" name="Picture 34">
            <a:extLst>
              <a:ext uri="{FF2B5EF4-FFF2-40B4-BE49-F238E27FC236}">
                <a16:creationId xmlns:a16="http://schemas.microsoft.com/office/drawing/2014/main" id="{E2AF2FC8-E4D6-4EB8-9EF8-B67D90E10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046163"/>
            <a:ext cx="11522075"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08793"/>
      </p:ext>
    </p:extLst>
  </p:cSld>
  <p:clrMapOvr>
    <a:masterClrMapping/>
  </p:clrMapOvr>
  <p:transition spd="slow" advClick="0" advTm="1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0EED9-1456-4843-A91B-258E4A837E9E}"/>
              </a:ext>
            </a:extLst>
          </p:cNvPr>
          <p:cNvPicPr>
            <a:picLocks noChangeAspect="1"/>
          </p:cNvPicPr>
          <p:nvPr/>
        </p:nvPicPr>
        <p:blipFill>
          <a:blip r:embed="rId2"/>
          <a:stretch>
            <a:fillRect/>
          </a:stretch>
        </p:blipFill>
        <p:spPr>
          <a:xfrm>
            <a:off x="328684" y="353301"/>
            <a:ext cx="11534632" cy="6151397"/>
          </a:xfrm>
          <a:prstGeom prst="rect">
            <a:avLst/>
          </a:prstGeom>
        </p:spPr>
      </p:pic>
    </p:spTree>
    <p:extLst>
      <p:ext uri="{BB962C8B-B14F-4D97-AF65-F5344CB8AC3E}">
        <p14:creationId xmlns:p14="http://schemas.microsoft.com/office/powerpoint/2010/main" val="3980860186"/>
      </p:ext>
    </p:extLst>
  </p:cSld>
  <p:clrMapOvr>
    <a:masterClrMapping/>
  </p:clrMapOvr>
  <p:transition spd="slow" advClick="0" advTm="1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5EE6611-CDF2-49C3-AFC2-F64EB0FA5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82588"/>
            <a:ext cx="11533187" cy="606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97520"/>
      </p:ext>
    </p:extLst>
  </p:cSld>
  <p:clrMapOvr>
    <a:masterClrMapping/>
  </p:clrMapOvr>
  <p:transition spd="slow" advClick="0" advTm="1000">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1">
            <a:extLst>
              <a:ext uri="{FF2B5EF4-FFF2-40B4-BE49-F238E27FC236}">
                <a16:creationId xmlns:a16="http://schemas.microsoft.com/office/drawing/2014/main" id="{E684F970-923A-4D54-900E-8A6D225EE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98" y="27758"/>
            <a:ext cx="10695708" cy="6858000"/>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184972" y="2070126"/>
            <a:ext cx="11599635"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Người hoạch định tương lai</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99638">
            <a:off x="508640" y="-318863"/>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6"/>
          <a:stretch>
            <a:fillRect/>
          </a:stretch>
        </p:blipFill>
        <p:spPr>
          <a:xfrm>
            <a:off x="8505713" y="-1976724"/>
            <a:ext cx="4144378" cy="5206435"/>
          </a:xfrm>
          <a:prstGeom prst="rect">
            <a:avLst/>
          </a:prstGeom>
        </p:spPr>
      </p:pic>
      <p:sp>
        <p:nvSpPr>
          <p:cNvPr id="10" name="TextBox 9">
            <a:extLst>
              <a:ext uri="{FF2B5EF4-FFF2-40B4-BE49-F238E27FC236}">
                <a16:creationId xmlns:a16="http://schemas.microsoft.com/office/drawing/2014/main" id="{D2E2FDD5-C234-294E-D70C-B5E24675E0FE}"/>
              </a:ext>
            </a:extLst>
          </p:cNvPr>
          <p:cNvSpPr txBox="1"/>
          <p:nvPr/>
        </p:nvSpPr>
        <p:spPr>
          <a:xfrm>
            <a:off x="1040980" y="3306008"/>
            <a:ext cx="10582607" cy="461665"/>
          </a:xfrm>
          <a:prstGeom prst="rect">
            <a:avLst/>
          </a:prstGeom>
          <a:solidFill>
            <a:schemeClr val="accent6">
              <a:lumMod val="20000"/>
              <a:lumOff val="80000"/>
            </a:schemeClr>
          </a:solidFill>
        </p:spPr>
        <p:txBody>
          <a:bodyPr wrap="square">
            <a:spAutoFit/>
          </a:bodyPr>
          <a:lstStyle/>
          <a:p>
            <a:pPr marL="160020" algn="just">
              <a:spcAft>
                <a:spcPts val="800"/>
              </a:spcAft>
            </a:pPr>
            <a:r>
              <a:rPr lang="en-US" sz="2400" b="1" dirty="0" err="1">
                <a:effectLst/>
                <a:latin typeface="#9Slide05 Fourth Medium" panose="00000600000000000000" pitchFamily="2" charset="0"/>
                <a:ea typeface="Calibri" panose="020F0502020204030204" pitchFamily="34" charset="0"/>
                <a:cs typeface="Times New Roman" panose="02020603050405020304" pitchFamily="18" charset="0"/>
              </a:rPr>
              <a:t>Luật</a:t>
            </a:r>
            <a:r>
              <a:rPr lang="en-US" sz="2400" b="1" dirty="0">
                <a:effectLst/>
                <a:latin typeface="#9Slide05 Fourth Medium" panose="00000600000000000000" pitchFamily="2" charset="0"/>
                <a:ea typeface="Calibri" panose="020F0502020204030204" pitchFamily="34" charset="0"/>
                <a:cs typeface="Times New Roman" panose="02020603050405020304" pitchFamily="18" charset="0"/>
              </a:rPr>
              <a:t> </a:t>
            </a:r>
            <a:r>
              <a:rPr lang="en-US" sz="2400" b="1" dirty="0" err="1">
                <a:effectLst/>
                <a:latin typeface="#9Slide05 Fourth Medium" panose="00000600000000000000" pitchFamily="2" charset="0"/>
                <a:ea typeface="Calibri" panose="020F0502020204030204" pitchFamily="34" charset="0"/>
                <a:cs typeface="Times New Roman" panose="02020603050405020304" pitchFamily="18" charset="0"/>
              </a:rPr>
              <a:t>chơi</a:t>
            </a:r>
            <a:r>
              <a:rPr lang="en-US" sz="2400" b="1" dirty="0">
                <a:effectLst/>
                <a:latin typeface="#9Slide05 Fourth Medium" panose="00000600000000000000" pitchFamily="2" charset="0"/>
                <a:ea typeface="Calibri" panose="020F0502020204030204" pitchFamily="34" charset="0"/>
                <a:cs typeface="Times New Roman" panose="02020603050405020304" pitchFamily="18" charset="0"/>
              </a:rPr>
              <a:t>:</a:t>
            </a:r>
            <a:endParaRPr lang="en-US" sz="2400" dirty="0">
              <a:effectLst/>
              <a:latin typeface="#9Slide05 Fourth Medium" panose="00000600000000000000" pitchFamily="2" charset="0"/>
              <a:ea typeface="Calibri" panose="020F0502020204030204" pitchFamily="34" charset="0"/>
              <a:cs typeface="Times New Roman" panose="02020603050405020304" pitchFamily="18" charset="0"/>
            </a:endParaRPr>
          </a:p>
        </p:txBody>
      </p:sp>
      <p:pic>
        <p:nvPicPr>
          <p:cNvPr id="3" name="HelloVietnamBeatInstrumental-V.A-3611635">
            <a:hlinkClick r:id="" action="ppaction://media"/>
            <a:extLst>
              <a:ext uri="{FF2B5EF4-FFF2-40B4-BE49-F238E27FC236}">
                <a16:creationId xmlns:a16="http://schemas.microsoft.com/office/drawing/2014/main" id="{CDCFBEA6-7BAC-449F-F34E-AF3170DD70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75046" y="181458"/>
            <a:ext cx="609459" cy="609459"/>
          </a:xfrm>
          <a:prstGeom prst="rect">
            <a:avLst/>
          </a:prstGeom>
        </p:spPr>
      </p:pic>
      <p:sp>
        <p:nvSpPr>
          <p:cNvPr id="11" name="Rectangle 4">
            <a:extLst>
              <a:ext uri="{FF2B5EF4-FFF2-40B4-BE49-F238E27FC236}">
                <a16:creationId xmlns:a16="http://schemas.microsoft.com/office/drawing/2014/main" id="{4FD3C670-69F5-4161-9FE0-6B68B90ECEFD}"/>
              </a:ext>
            </a:extLst>
          </p:cNvPr>
          <p:cNvSpPr>
            <a:spLocks noChangeArrowheads="1"/>
          </p:cNvSpPr>
          <p:nvPr/>
        </p:nvSpPr>
        <p:spPr bwMode="auto">
          <a:xfrm>
            <a:off x="1715391" y="3895559"/>
            <a:ext cx="728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Low"/>
            <a:r>
              <a:rPr lang="en-US" altLang="en-US" sz="3600" dirty="0" err="1">
                <a:latin typeface="#9Slide03 AllRoundGothic" panose="020B0703020202020104" pitchFamily="34" charset="0"/>
              </a:rPr>
              <a:t>Em</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hãy</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quan</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sát</a:t>
            </a:r>
            <a:r>
              <a:rPr lang="en-US" altLang="en-US" sz="3600" dirty="0">
                <a:latin typeface="#9Slide03 AllRoundGothic" panose="020B0703020202020104" pitchFamily="34" charset="0"/>
              </a:rPr>
              <a:t> vi deo </a:t>
            </a:r>
            <a:r>
              <a:rPr lang="en-US" altLang="en-US" sz="3600" dirty="0" err="1">
                <a:latin typeface="#9Slide03 AllRoundGothic" panose="020B0703020202020104" pitchFamily="34" charset="0"/>
              </a:rPr>
              <a:t>dưới</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đây</a:t>
            </a:r>
            <a:endParaRPr lang="en-US" altLang="en-US" sz="3600" dirty="0">
              <a:latin typeface="#9Slide03 AllRoundGothic" panose="020B0703020202020104" pitchFamily="34" charset="0"/>
            </a:endParaRPr>
          </a:p>
        </p:txBody>
      </p:sp>
      <p:sp>
        <p:nvSpPr>
          <p:cNvPr id="12" name="Rectangle 11">
            <a:extLst>
              <a:ext uri="{FF2B5EF4-FFF2-40B4-BE49-F238E27FC236}">
                <a16:creationId xmlns:a16="http://schemas.microsoft.com/office/drawing/2014/main" id="{560DE697-2204-4EC1-8863-18542A256099}"/>
              </a:ext>
            </a:extLst>
          </p:cNvPr>
          <p:cNvSpPr>
            <a:spLocks noChangeArrowheads="1"/>
          </p:cNvSpPr>
          <p:nvPr/>
        </p:nvSpPr>
        <p:spPr bwMode="auto">
          <a:xfrm>
            <a:off x="1804230" y="4422674"/>
            <a:ext cx="7571245" cy="1754326"/>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altLang="ko-KR" sz="3600" dirty="0">
                <a:latin typeface="#9Slide03 AllRoundGothic" panose="020B0703020202020104" pitchFamily="34" charset="0"/>
              </a:rPr>
              <a:t>Em hãy chia sẻ suy nghĩ của bản thân về nhận định: “Thời gian là vàng bạc".</a:t>
            </a: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192872"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3"/>
                </p:tgtEl>
              </p:cMediaNode>
            </p:audio>
          </p:childTnLst>
        </p:cTn>
      </p:par>
    </p:tnLst>
    <p:bldLst>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a:extLst>
              <a:ext uri="{FF2B5EF4-FFF2-40B4-BE49-F238E27FC236}">
                <a16:creationId xmlns:a16="http://schemas.microsoft.com/office/drawing/2014/main" id="{63F7BC89-159E-4D1B-94B9-C3FF41A1A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82588"/>
            <a:ext cx="11533187" cy="6062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20" y="2794788"/>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499" y="-20430"/>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4327370" y="198537"/>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628371"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776770"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316935"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6"/>
          <a:stretch>
            <a:fillRect/>
          </a:stretch>
        </p:blipFill>
        <p:spPr>
          <a:xfrm>
            <a:off x="10466363" y="41652"/>
            <a:ext cx="1549407" cy="1466058"/>
          </a:xfrm>
          <a:prstGeom prst="rect">
            <a:avLst/>
          </a:prstGeom>
        </p:spPr>
      </p:pic>
      <p:sp>
        <p:nvSpPr>
          <p:cNvPr id="3" name="Text Box 11">
            <a:extLst>
              <a:ext uri="{FF2B5EF4-FFF2-40B4-BE49-F238E27FC236}">
                <a16:creationId xmlns:a16="http://schemas.microsoft.com/office/drawing/2014/main" id="{EF7F6E17-7B2A-A6AF-3FFA-E6D7191D5F1F}"/>
              </a:ext>
            </a:extLst>
          </p:cNvPr>
          <p:cNvSpPr txBox="1">
            <a:spLocks noChangeArrowheads="1"/>
          </p:cNvSpPr>
          <p:nvPr/>
        </p:nvSpPr>
        <p:spPr bwMode="auto">
          <a:xfrm>
            <a:off x="82786" y="79138"/>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8">
            <a:extLst>
              <a:ext uri="{FF2B5EF4-FFF2-40B4-BE49-F238E27FC236}">
                <a16:creationId xmlns:a16="http://schemas.microsoft.com/office/drawing/2014/main" id="{709D4FCE-FC88-4BC2-B08E-EABEB9467E21}"/>
              </a:ext>
            </a:extLst>
          </p:cNvPr>
          <p:cNvSpPr>
            <a:spLocks noChangeArrowheads="1"/>
          </p:cNvSpPr>
          <p:nvPr/>
        </p:nvSpPr>
        <p:spPr bwMode="auto">
          <a:xfrm>
            <a:off x="5278095" y="1823705"/>
            <a:ext cx="615738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4400" dirty="0">
                <a:latin typeface="#9Slide05 Atlantika" pitchFamily="2" charset="0"/>
              </a:rPr>
              <a:t>Để quản lí thời gian hiệu quả, em cần rèn luyện những kĩ năng nào? </a:t>
            </a:r>
            <a:r>
              <a:rPr lang="en-US" sz="4400" dirty="0" err="1">
                <a:latin typeface="#9Slide05 Atlantika" pitchFamily="2" charset="0"/>
              </a:rPr>
              <a:t>Vì</a:t>
            </a:r>
            <a:r>
              <a:rPr lang="en-US" sz="4400" dirty="0">
                <a:latin typeface="#9Slide05 Atlantika" pitchFamily="2" charset="0"/>
              </a:rPr>
              <a:t> </a:t>
            </a:r>
            <a:r>
              <a:rPr lang="en-US" sz="4400" dirty="0" err="1">
                <a:latin typeface="#9Slide05 Atlantika" pitchFamily="2" charset="0"/>
              </a:rPr>
              <a:t>sao</a:t>
            </a:r>
            <a:r>
              <a:rPr lang="en-US" sz="4400" dirty="0">
                <a:latin typeface="#9Slide05 Atlantika" pitchFamily="2" charset="0"/>
              </a:rPr>
              <a:t>?</a:t>
            </a:r>
          </a:p>
          <a:p>
            <a:r>
              <a:rPr lang="vi-VN" sz="4400" dirty="0">
                <a:latin typeface="#9Slide05 Atlantika" pitchFamily="2" charset="0"/>
              </a:rPr>
              <a:t>Dựa vào kĩ năng đó, em hãy tư vấn cho bạn T và S ở hoạt động 1 cách để quản lí thời gian hiệu quả hơn.</a:t>
            </a:r>
            <a:endParaRPr lang="en-US" sz="4400" dirty="0">
              <a:latin typeface="#9Slide05 Atlantika" pitchFamily="2" charset="0"/>
            </a:endParaRPr>
          </a:p>
        </p:txBody>
      </p:sp>
    </p:spTree>
    <p:extLst>
      <p:ext uri="{BB962C8B-B14F-4D97-AF65-F5344CB8AC3E}">
        <p14:creationId xmlns:p14="http://schemas.microsoft.com/office/powerpoint/2010/main" val="210446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utoShape 92">
            <a:extLst>
              <a:ext uri="{FF2B5EF4-FFF2-40B4-BE49-F238E27FC236}">
                <a16:creationId xmlns:a16="http://schemas.microsoft.com/office/drawing/2014/main" id="{5193CB4E-24C9-43D2-9DAC-F3FC8597EABB}"/>
              </a:ext>
            </a:extLst>
          </p:cNvPr>
          <p:cNvGrpSpPr>
            <a:grpSpLocks noChangeAspect="1"/>
          </p:cNvGrpSpPr>
          <p:nvPr/>
        </p:nvGrpSpPr>
        <p:grpSpPr bwMode="auto">
          <a:xfrm>
            <a:off x="437561" y="965975"/>
            <a:ext cx="1231038" cy="904875"/>
            <a:chOff x="2354" y="280"/>
            <a:chExt cx="426" cy="427"/>
          </a:xfrm>
        </p:grpSpPr>
        <p:pic>
          <p:nvPicPr>
            <p:cNvPr id="3" name="AutoShape 92">
              <a:extLst>
                <a:ext uri="{FF2B5EF4-FFF2-40B4-BE49-F238E27FC236}">
                  <a16:creationId xmlns:a16="http://schemas.microsoft.com/office/drawing/2014/main" id="{D1B34A0E-7359-48BC-AE22-67B0746CB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 y="280"/>
              <a:ext cx="426" cy="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178C4D21-66B4-4968-93C8-9A0832C87E4E}"/>
                </a:ext>
              </a:extLst>
            </p:cNvPr>
            <p:cNvSpPr txBox="1">
              <a:spLocks noChangeArrowheads="1"/>
            </p:cNvSpPr>
            <p:nvPr/>
          </p:nvSpPr>
          <p:spPr bwMode="auto">
            <a:xfrm rot="16200000">
              <a:off x="2424" y="351"/>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5" name="AutoShape 92">
            <a:extLst>
              <a:ext uri="{FF2B5EF4-FFF2-40B4-BE49-F238E27FC236}">
                <a16:creationId xmlns:a16="http://schemas.microsoft.com/office/drawing/2014/main" id="{A6992BDA-4DCC-4C4F-A6FB-7EC8C6301B8E}"/>
              </a:ext>
            </a:extLst>
          </p:cNvPr>
          <p:cNvGrpSpPr>
            <a:grpSpLocks noChangeAspect="1"/>
          </p:cNvGrpSpPr>
          <p:nvPr/>
        </p:nvGrpSpPr>
        <p:grpSpPr bwMode="auto">
          <a:xfrm>
            <a:off x="437561" y="2145488"/>
            <a:ext cx="1231038" cy="909637"/>
            <a:chOff x="2354" y="837"/>
            <a:chExt cx="426" cy="430"/>
          </a:xfrm>
        </p:grpSpPr>
        <p:pic>
          <p:nvPicPr>
            <p:cNvPr id="6" name="AutoShape 92">
              <a:extLst>
                <a:ext uri="{FF2B5EF4-FFF2-40B4-BE49-F238E27FC236}">
                  <a16:creationId xmlns:a16="http://schemas.microsoft.com/office/drawing/2014/main" id="{A6990C14-AAFE-4DA6-8804-2E3D071D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 y="837"/>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id="{40B1ABCE-7FE5-4843-B4CD-1571C25046D8}"/>
                </a:ext>
              </a:extLst>
            </p:cNvPr>
            <p:cNvSpPr txBox="1">
              <a:spLocks noChangeArrowheads="1"/>
            </p:cNvSpPr>
            <p:nvPr/>
          </p:nvSpPr>
          <p:spPr bwMode="auto">
            <a:xfrm rot="16200000">
              <a:off x="2424" y="910"/>
              <a:ext cx="2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8" name="AutoShape 92">
            <a:extLst>
              <a:ext uri="{FF2B5EF4-FFF2-40B4-BE49-F238E27FC236}">
                <a16:creationId xmlns:a16="http://schemas.microsoft.com/office/drawing/2014/main" id="{44467683-9AE3-4121-A107-BC1BB99A58AA}"/>
              </a:ext>
            </a:extLst>
          </p:cNvPr>
          <p:cNvGrpSpPr>
            <a:grpSpLocks noChangeAspect="1"/>
          </p:cNvGrpSpPr>
          <p:nvPr/>
        </p:nvGrpSpPr>
        <p:grpSpPr bwMode="auto">
          <a:xfrm>
            <a:off x="437561" y="3335338"/>
            <a:ext cx="1231038" cy="901700"/>
            <a:chOff x="2354" y="1398"/>
            <a:chExt cx="426" cy="426"/>
          </a:xfrm>
        </p:grpSpPr>
        <p:pic>
          <p:nvPicPr>
            <p:cNvPr id="9" name="AutoShape 92">
              <a:extLst>
                <a:ext uri="{FF2B5EF4-FFF2-40B4-BE49-F238E27FC236}">
                  <a16:creationId xmlns:a16="http://schemas.microsoft.com/office/drawing/2014/main" id="{88E1CFB8-DFEB-4B2E-AF27-E37A26229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 y="1398"/>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DF75E8A5-2BF9-4D92-B420-0B733629BD5B}"/>
                </a:ext>
              </a:extLst>
            </p:cNvPr>
            <p:cNvSpPr txBox="1">
              <a:spLocks noChangeArrowheads="1"/>
            </p:cNvSpPr>
            <p:nvPr/>
          </p:nvSpPr>
          <p:spPr bwMode="auto">
            <a:xfrm rot="16200000">
              <a:off x="2424" y="1469"/>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11" name="AutoShape 92">
            <a:extLst>
              <a:ext uri="{FF2B5EF4-FFF2-40B4-BE49-F238E27FC236}">
                <a16:creationId xmlns:a16="http://schemas.microsoft.com/office/drawing/2014/main" id="{1F92F75A-97AF-4FA6-9066-21B1E7E078C4}"/>
              </a:ext>
            </a:extLst>
          </p:cNvPr>
          <p:cNvGrpSpPr>
            <a:grpSpLocks noChangeAspect="1"/>
          </p:cNvGrpSpPr>
          <p:nvPr/>
        </p:nvGrpSpPr>
        <p:grpSpPr bwMode="auto">
          <a:xfrm>
            <a:off x="585788" y="4529138"/>
            <a:ext cx="901700" cy="901700"/>
            <a:chOff x="2354" y="1962"/>
            <a:chExt cx="426" cy="426"/>
          </a:xfrm>
        </p:grpSpPr>
        <p:pic>
          <p:nvPicPr>
            <p:cNvPr id="12" name="AutoShape 92">
              <a:extLst>
                <a:ext uri="{FF2B5EF4-FFF2-40B4-BE49-F238E27FC236}">
                  <a16:creationId xmlns:a16="http://schemas.microsoft.com/office/drawing/2014/main" id="{A3E96AED-8BB9-4242-977F-DD4891FA5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 y="1962"/>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7">
              <a:extLst>
                <a:ext uri="{FF2B5EF4-FFF2-40B4-BE49-F238E27FC236}">
                  <a16:creationId xmlns:a16="http://schemas.microsoft.com/office/drawing/2014/main" id="{2A470664-42D1-4662-98CD-6831746A53CF}"/>
                </a:ext>
              </a:extLst>
            </p:cNvPr>
            <p:cNvSpPr txBox="1">
              <a:spLocks noChangeArrowheads="1"/>
            </p:cNvSpPr>
            <p:nvPr/>
          </p:nvSpPr>
          <p:spPr bwMode="auto">
            <a:xfrm rot="16200000">
              <a:off x="2424" y="2032"/>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srgbClr val="0000CC"/>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14" name="직사각형 69">
            <a:extLst>
              <a:ext uri="{FF2B5EF4-FFF2-40B4-BE49-F238E27FC236}">
                <a16:creationId xmlns:a16="http://schemas.microsoft.com/office/drawing/2014/main" id="{56DF26DB-C96D-4ACB-9883-FB1AC7C4C24C}"/>
              </a:ext>
            </a:extLst>
          </p:cNvPr>
          <p:cNvSpPr>
            <a:spLocks noChangeArrowheads="1"/>
          </p:cNvSpPr>
          <p:nvPr/>
        </p:nvSpPr>
        <p:spPr bwMode="auto">
          <a:xfrm>
            <a:off x="713678" y="106184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1</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5" name="직사각형 109">
            <a:extLst>
              <a:ext uri="{FF2B5EF4-FFF2-40B4-BE49-F238E27FC236}">
                <a16:creationId xmlns:a16="http://schemas.microsoft.com/office/drawing/2014/main" id="{FC5CC62C-7E0F-4CD7-B9B3-DE037A8854F4}"/>
              </a:ext>
            </a:extLst>
          </p:cNvPr>
          <p:cNvSpPr>
            <a:spLocks noChangeArrowheads="1"/>
          </p:cNvSpPr>
          <p:nvPr/>
        </p:nvSpPr>
        <p:spPr bwMode="auto">
          <a:xfrm>
            <a:off x="713678" y="224929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2</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6" name="직사각형 110">
            <a:extLst>
              <a:ext uri="{FF2B5EF4-FFF2-40B4-BE49-F238E27FC236}">
                <a16:creationId xmlns:a16="http://schemas.microsoft.com/office/drawing/2014/main" id="{8FC5597C-142B-41B2-99A0-2B9188B336AB}"/>
              </a:ext>
            </a:extLst>
          </p:cNvPr>
          <p:cNvSpPr>
            <a:spLocks noChangeArrowheads="1"/>
          </p:cNvSpPr>
          <p:nvPr/>
        </p:nvSpPr>
        <p:spPr bwMode="auto">
          <a:xfrm>
            <a:off x="713678" y="343914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3</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7" name="직사각형 112">
            <a:extLst>
              <a:ext uri="{FF2B5EF4-FFF2-40B4-BE49-F238E27FC236}">
                <a16:creationId xmlns:a16="http://schemas.microsoft.com/office/drawing/2014/main" id="{8E145D91-CF48-4DE8-BA3F-B1367E0B6837}"/>
              </a:ext>
            </a:extLst>
          </p:cNvPr>
          <p:cNvSpPr>
            <a:spLocks noChangeArrowheads="1"/>
          </p:cNvSpPr>
          <p:nvPr/>
        </p:nvSpPr>
        <p:spPr bwMode="auto">
          <a:xfrm>
            <a:off x="713678" y="462659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4</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grpSp>
        <p:nvGrpSpPr>
          <p:cNvPr id="18" name="AutoShape 92">
            <a:extLst>
              <a:ext uri="{FF2B5EF4-FFF2-40B4-BE49-F238E27FC236}">
                <a16:creationId xmlns:a16="http://schemas.microsoft.com/office/drawing/2014/main" id="{F3A451D2-B322-4A68-B406-B9587E796346}"/>
              </a:ext>
            </a:extLst>
          </p:cNvPr>
          <p:cNvGrpSpPr>
            <a:grpSpLocks noChangeAspect="1"/>
          </p:cNvGrpSpPr>
          <p:nvPr/>
        </p:nvGrpSpPr>
        <p:grpSpPr bwMode="auto">
          <a:xfrm>
            <a:off x="585788" y="5716588"/>
            <a:ext cx="901700" cy="909637"/>
            <a:chOff x="2354" y="2523"/>
            <a:chExt cx="426" cy="430"/>
          </a:xfrm>
        </p:grpSpPr>
        <p:pic>
          <p:nvPicPr>
            <p:cNvPr id="19" name="AutoShape 92">
              <a:extLst>
                <a:ext uri="{FF2B5EF4-FFF2-40B4-BE49-F238E27FC236}">
                  <a16:creationId xmlns:a16="http://schemas.microsoft.com/office/drawing/2014/main" id="{6B3E0B71-C24F-4984-B25F-354EC0B1E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 y="2523"/>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5">
              <a:extLst>
                <a:ext uri="{FF2B5EF4-FFF2-40B4-BE49-F238E27FC236}">
                  <a16:creationId xmlns:a16="http://schemas.microsoft.com/office/drawing/2014/main" id="{6AC0743C-E341-4666-8AC1-EA161CEF9B15}"/>
                </a:ext>
              </a:extLst>
            </p:cNvPr>
            <p:cNvSpPr txBox="1">
              <a:spLocks noChangeArrowheads="1"/>
            </p:cNvSpPr>
            <p:nvPr/>
          </p:nvSpPr>
          <p:spPr bwMode="auto">
            <a:xfrm rot="16200000">
              <a:off x="2424" y="2595"/>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21" name="직사각형 112">
            <a:extLst>
              <a:ext uri="{FF2B5EF4-FFF2-40B4-BE49-F238E27FC236}">
                <a16:creationId xmlns:a16="http://schemas.microsoft.com/office/drawing/2014/main" id="{2C71EA0D-D64B-4044-9565-8C9B41963E42}"/>
              </a:ext>
            </a:extLst>
          </p:cNvPr>
          <p:cNvSpPr>
            <a:spLocks noChangeArrowheads="1"/>
          </p:cNvSpPr>
          <p:nvPr/>
        </p:nvSpPr>
        <p:spPr bwMode="auto">
          <a:xfrm>
            <a:off x="782638" y="5818188"/>
            <a:ext cx="5064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5</a:t>
            </a:r>
            <a:endParaRPr kumimoji="0" lang="ko-KR" altLang="en-US"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22" name="Rectangle 27">
            <a:extLst>
              <a:ext uri="{FF2B5EF4-FFF2-40B4-BE49-F238E27FC236}">
                <a16:creationId xmlns:a16="http://schemas.microsoft.com/office/drawing/2014/main" id="{179CCCAE-E73A-4E7B-A1F1-753B4159B0E9}"/>
              </a:ext>
            </a:extLst>
          </p:cNvPr>
          <p:cNvSpPr>
            <a:spLocks noChangeArrowheads="1"/>
          </p:cNvSpPr>
          <p:nvPr/>
        </p:nvSpPr>
        <p:spPr bwMode="auto">
          <a:xfrm>
            <a:off x="909482" y="300222"/>
            <a:ext cx="14035569"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MỘT SỐ KĨ NĂNG CẦN THỰC HÀNH ĐỂ QUẢN LÍ THỜI GIAN HIỆU QUẢ:</a:t>
            </a:r>
            <a:r>
              <a:rPr kumimoji="0" lang="vi-VN" altLang="en-US" sz="23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23" name="Rectangle 28">
            <a:extLst>
              <a:ext uri="{FF2B5EF4-FFF2-40B4-BE49-F238E27FC236}">
                <a16:creationId xmlns:a16="http://schemas.microsoft.com/office/drawing/2014/main" id="{92D65A0A-6B3D-4C14-B82B-35883F0B84F7}"/>
              </a:ext>
            </a:extLst>
          </p:cNvPr>
          <p:cNvSpPr>
            <a:spLocks noChangeArrowheads="1"/>
          </p:cNvSpPr>
          <p:nvPr/>
        </p:nvSpPr>
        <p:spPr bwMode="auto">
          <a:xfrm>
            <a:off x="2210886" y="1093341"/>
            <a:ext cx="840631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Xác định mục tiêu các công việc;</a:t>
            </a:r>
            <a:r>
              <a:rPr kumimoji="0" lang="vi-VN" altLang="en-US" sz="29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 </a:t>
            </a:r>
            <a:endParaRPr kumimoji="0" lang="en-US" altLang="en-US" sz="29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sp>
        <p:nvSpPr>
          <p:cNvPr id="24" name="Rectangle 29">
            <a:extLst>
              <a:ext uri="{FF2B5EF4-FFF2-40B4-BE49-F238E27FC236}">
                <a16:creationId xmlns:a16="http://schemas.microsoft.com/office/drawing/2014/main" id="{CB35A739-B89B-4F82-90B1-8AFF82757E84}"/>
              </a:ext>
            </a:extLst>
          </p:cNvPr>
          <p:cNvSpPr>
            <a:spLocks noChangeArrowheads="1"/>
          </p:cNvSpPr>
          <p:nvPr/>
        </p:nvSpPr>
        <p:spPr bwMode="auto">
          <a:xfrm>
            <a:off x="1677267" y="2226561"/>
            <a:ext cx="1136976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Lập danh sách các công việc cần hoàn thành;</a:t>
            </a:r>
            <a:r>
              <a:rPr kumimoji="0" lang="vi-VN"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endParaRPr kumimoji="0" lang="en-US"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5" name="Rectangle 30">
            <a:extLst>
              <a:ext uri="{FF2B5EF4-FFF2-40B4-BE49-F238E27FC236}">
                <a16:creationId xmlns:a16="http://schemas.microsoft.com/office/drawing/2014/main" id="{428BB54C-C8A3-4B25-A535-76C9EE54AD7E}"/>
              </a:ext>
            </a:extLst>
          </p:cNvPr>
          <p:cNvSpPr>
            <a:spLocks noChangeArrowheads="1"/>
          </p:cNvSpPr>
          <p:nvPr/>
        </p:nvSpPr>
        <p:spPr bwMode="auto">
          <a:xfrm>
            <a:off x="1870881" y="3439148"/>
            <a:ext cx="1010404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Xác định thời hạn hoàn thành công việc;</a:t>
            </a:r>
            <a:r>
              <a:rPr kumimoji="0" lang="vi-VN" altLang="en-US" sz="29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26" name="Rectangle 31">
            <a:extLst>
              <a:ext uri="{FF2B5EF4-FFF2-40B4-BE49-F238E27FC236}">
                <a16:creationId xmlns:a16="http://schemas.microsoft.com/office/drawing/2014/main" id="{2781CE0F-3A65-47E5-8D2F-FCDF33D31390}"/>
              </a:ext>
            </a:extLst>
          </p:cNvPr>
          <p:cNvSpPr>
            <a:spLocks noChangeArrowheads="1"/>
          </p:cNvSpPr>
          <p:nvPr/>
        </p:nvSpPr>
        <p:spPr bwMode="auto">
          <a:xfrm>
            <a:off x="1720850" y="4776788"/>
            <a:ext cx="88963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Lập kế hoạch và điều chỉnh kế hoạch nếu cần thiết;</a:t>
            </a:r>
            <a:r>
              <a:rPr kumimoji="0" lang="vi-VN" alt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32">
            <a:extLst>
              <a:ext uri="{FF2B5EF4-FFF2-40B4-BE49-F238E27FC236}">
                <a16:creationId xmlns:a16="http://schemas.microsoft.com/office/drawing/2014/main" id="{432CAF46-B10C-49BB-98AC-5657555D35B8}"/>
              </a:ext>
            </a:extLst>
          </p:cNvPr>
          <p:cNvSpPr>
            <a:spLocks noChangeArrowheads="1"/>
          </p:cNvSpPr>
          <p:nvPr/>
        </p:nvSpPr>
        <p:spPr bwMode="auto">
          <a:xfrm>
            <a:off x="1458913" y="5930900"/>
            <a:ext cx="70564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Sắp xếp công việc theo thứ tự ưu tiên;</a:t>
            </a:r>
            <a:r>
              <a:rPr kumimoji="0" lang="vi-VN" altLang="en-US" sz="2900" b="0"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5335030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linds(horizontal)">
                                      <p:cBhvr>
                                        <p:cTn id="62" dur="500"/>
                                        <p:tgtEl>
                                          <p:spTgt spid="18"/>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linds(horizont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linds(horizont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p:bldP spid="22" grpId="0"/>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utoShape 92">
            <a:extLst>
              <a:ext uri="{FF2B5EF4-FFF2-40B4-BE49-F238E27FC236}">
                <a16:creationId xmlns:a16="http://schemas.microsoft.com/office/drawing/2014/main" id="{901F2F76-E619-4D25-B9F1-55D36B239F94}"/>
              </a:ext>
            </a:extLst>
          </p:cNvPr>
          <p:cNvGrpSpPr>
            <a:grpSpLocks noChangeAspect="1"/>
          </p:cNvGrpSpPr>
          <p:nvPr/>
        </p:nvGrpSpPr>
        <p:grpSpPr bwMode="auto">
          <a:xfrm>
            <a:off x="559318" y="969164"/>
            <a:ext cx="970504" cy="904875"/>
            <a:chOff x="2354" y="280"/>
            <a:chExt cx="426" cy="427"/>
          </a:xfrm>
        </p:grpSpPr>
        <p:pic>
          <p:nvPicPr>
            <p:cNvPr id="3" name="AutoShape 92">
              <a:extLst>
                <a:ext uri="{FF2B5EF4-FFF2-40B4-BE49-F238E27FC236}">
                  <a16:creationId xmlns:a16="http://schemas.microsoft.com/office/drawing/2014/main" id="{7383741F-6041-42E8-ADCE-DD6BC99E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 y="280"/>
              <a:ext cx="426" cy="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id="{3F16344E-43D5-459E-BE18-9CBF68E65631}"/>
                </a:ext>
              </a:extLst>
            </p:cNvPr>
            <p:cNvSpPr txBox="1">
              <a:spLocks noChangeArrowheads="1"/>
            </p:cNvSpPr>
            <p:nvPr/>
          </p:nvSpPr>
          <p:spPr bwMode="auto">
            <a:xfrm rot="16200000">
              <a:off x="2424" y="351"/>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5" name="AutoShape 92">
            <a:extLst>
              <a:ext uri="{FF2B5EF4-FFF2-40B4-BE49-F238E27FC236}">
                <a16:creationId xmlns:a16="http://schemas.microsoft.com/office/drawing/2014/main" id="{EBACDD45-DA49-4114-ACCE-0E43C81CAFEA}"/>
              </a:ext>
            </a:extLst>
          </p:cNvPr>
          <p:cNvGrpSpPr>
            <a:grpSpLocks noChangeAspect="1"/>
          </p:cNvGrpSpPr>
          <p:nvPr/>
        </p:nvGrpSpPr>
        <p:grpSpPr bwMode="auto">
          <a:xfrm>
            <a:off x="559318" y="2148677"/>
            <a:ext cx="970504" cy="909637"/>
            <a:chOff x="2354" y="837"/>
            <a:chExt cx="426" cy="430"/>
          </a:xfrm>
        </p:grpSpPr>
        <p:pic>
          <p:nvPicPr>
            <p:cNvPr id="6" name="AutoShape 92">
              <a:extLst>
                <a:ext uri="{FF2B5EF4-FFF2-40B4-BE49-F238E27FC236}">
                  <a16:creationId xmlns:a16="http://schemas.microsoft.com/office/drawing/2014/main" id="{E2DA2154-ED33-4EDF-8D38-337FA4272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 y="837"/>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id="{CA9AF6CB-ADFB-4D8C-A00C-486C0BD2EED4}"/>
                </a:ext>
              </a:extLst>
            </p:cNvPr>
            <p:cNvSpPr txBox="1">
              <a:spLocks noChangeArrowheads="1"/>
            </p:cNvSpPr>
            <p:nvPr/>
          </p:nvSpPr>
          <p:spPr bwMode="auto">
            <a:xfrm rot="16200000">
              <a:off x="2424" y="910"/>
              <a:ext cx="2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8" name="AutoShape 92">
            <a:extLst>
              <a:ext uri="{FF2B5EF4-FFF2-40B4-BE49-F238E27FC236}">
                <a16:creationId xmlns:a16="http://schemas.microsoft.com/office/drawing/2014/main" id="{780AFB49-47FE-4114-A5D8-AC1DA3A60633}"/>
              </a:ext>
            </a:extLst>
          </p:cNvPr>
          <p:cNvGrpSpPr>
            <a:grpSpLocks noChangeAspect="1"/>
          </p:cNvGrpSpPr>
          <p:nvPr/>
        </p:nvGrpSpPr>
        <p:grpSpPr bwMode="auto">
          <a:xfrm>
            <a:off x="628122" y="3335338"/>
            <a:ext cx="901700" cy="901700"/>
            <a:chOff x="2354" y="1398"/>
            <a:chExt cx="426" cy="426"/>
          </a:xfrm>
        </p:grpSpPr>
        <p:pic>
          <p:nvPicPr>
            <p:cNvPr id="9" name="AutoShape 92">
              <a:extLst>
                <a:ext uri="{FF2B5EF4-FFF2-40B4-BE49-F238E27FC236}">
                  <a16:creationId xmlns:a16="http://schemas.microsoft.com/office/drawing/2014/main" id="{71D1A526-BB4E-4578-AD55-86CD42382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 y="1398"/>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8B00394B-A5CD-4E7B-B4E6-24653C3CC4B6}"/>
                </a:ext>
              </a:extLst>
            </p:cNvPr>
            <p:cNvSpPr txBox="1">
              <a:spLocks noChangeArrowheads="1"/>
            </p:cNvSpPr>
            <p:nvPr/>
          </p:nvSpPr>
          <p:spPr bwMode="auto">
            <a:xfrm rot="16200000">
              <a:off x="2424" y="1469"/>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11" name="AutoShape 92">
            <a:extLst>
              <a:ext uri="{FF2B5EF4-FFF2-40B4-BE49-F238E27FC236}">
                <a16:creationId xmlns:a16="http://schemas.microsoft.com/office/drawing/2014/main" id="{9C42B813-EAFF-4509-A914-CA8872643AEA}"/>
              </a:ext>
            </a:extLst>
          </p:cNvPr>
          <p:cNvGrpSpPr>
            <a:grpSpLocks noChangeAspect="1"/>
          </p:cNvGrpSpPr>
          <p:nvPr/>
        </p:nvGrpSpPr>
        <p:grpSpPr bwMode="auto">
          <a:xfrm>
            <a:off x="585788" y="4529138"/>
            <a:ext cx="901700" cy="901700"/>
            <a:chOff x="2354" y="1962"/>
            <a:chExt cx="426" cy="426"/>
          </a:xfrm>
        </p:grpSpPr>
        <p:pic>
          <p:nvPicPr>
            <p:cNvPr id="12" name="AutoShape 92">
              <a:extLst>
                <a:ext uri="{FF2B5EF4-FFF2-40B4-BE49-F238E27FC236}">
                  <a16:creationId xmlns:a16="http://schemas.microsoft.com/office/drawing/2014/main" id="{8524A4B0-58A6-4FAE-80BB-C672654A1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 y="1962"/>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7">
              <a:extLst>
                <a:ext uri="{FF2B5EF4-FFF2-40B4-BE49-F238E27FC236}">
                  <a16:creationId xmlns:a16="http://schemas.microsoft.com/office/drawing/2014/main" id="{3C1F2790-4990-4B10-AF32-F07D3FE9693B}"/>
                </a:ext>
              </a:extLst>
            </p:cNvPr>
            <p:cNvSpPr txBox="1">
              <a:spLocks noChangeArrowheads="1"/>
            </p:cNvSpPr>
            <p:nvPr/>
          </p:nvSpPr>
          <p:spPr bwMode="auto">
            <a:xfrm rot="16200000">
              <a:off x="2424" y="2032"/>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srgbClr val="0000CC"/>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14" name="직사각형 69">
            <a:extLst>
              <a:ext uri="{FF2B5EF4-FFF2-40B4-BE49-F238E27FC236}">
                <a16:creationId xmlns:a16="http://schemas.microsoft.com/office/drawing/2014/main" id="{BE0B2C9F-78A7-4702-9BC1-9A7ED5128A5D}"/>
              </a:ext>
            </a:extLst>
          </p:cNvPr>
          <p:cNvSpPr>
            <a:spLocks noChangeArrowheads="1"/>
          </p:cNvSpPr>
          <p:nvPr/>
        </p:nvSpPr>
        <p:spPr bwMode="auto">
          <a:xfrm>
            <a:off x="800617" y="1081705"/>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6</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5" name="직사각형 109">
            <a:extLst>
              <a:ext uri="{FF2B5EF4-FFF2-40B4-BE49-F238E27FC236}">
                <a16:creationId xmlns:a16="http://schemas.microsoft.com/office/drawing/2014/main" id="{ED6BDE22-50C4-4E41-A527-7F3AB172EFAB}"/>
              </a:ext>
            </a:extLst>
          </p:cNvPr>
          <p:cNvSpPr>
            <a:spLocks noChangeArrowheads="1"/>
          </p:cNvSpPr>
          <p:nvPr/>
        </p:nvSpPr>
        <p:spPr bwMode="auto">
          <a:xfrm>
            <a:off x="800617" y="2252487"/>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7</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6" name="직사각형 110">
            <a:extLst>
              <a:ext uri="{FF2B5EF4-FFF2-40B4-BE49-F238E27FC236}">
                <a16:creationId xmlns:a16="http://schemas.microsoft.com/office/drawing/2014/main" id="{2698AB69-2C31-4B86-827A-DF420900F9B5}"/>
              </a:ext>
            </a:extLst>
          </p:cNvPr>
          <p:cNvSpPr>
            <a:spLocks noChangeArrowheads="1"/>
          </p:cNvSpPr>
          <p:nvPr/>
        </p:nvSpPr>
        <p:spPr bwMode="auto">
          <a:xfrm>
            <a:off x="800617" y="3439148"/>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8</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7" name="직사각형 112">
            <a:extLst>
              <a:ext uri="{FF2B5EF4-FFF2-40B4-BE49-F238E27FC236}">
                <a16:creationId xmlns:a16="http://schemas.microsoft.com/office/drawing/2014/main" id="{5C649829-0BCF-44B2-BF80-19D79F912F8B}"/>
              </a:ext>
            </a:extLst>
          </p:cNvPr>
          <p:cNvSpPr>
            <a:spLocks noChangeArrowheads="1"/>
          </p:cNvSpPr>
          <p:nvPr/>
        </p:nvSpPr>
        <p:spPr bwMode="auto">
          <a:xfrm>
            <a:off x="839259" y="4630738"/>
            <a:ext cx="5064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9</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8" name="Rectangle 22">
            <a:extLst>
              <a:ext uri="{FF2B5EF4-FFF2-40B4-BE49-F238E27FC236}">
                <a16:creationId xmlns:a16="http://schemas.microsoft.com/office/drawing/2014/main" id="{0D26A543-3B3D-452C-96BF-37A4E310F517}"/>
              </a:ext>
            </a:extLst>
          </p:cNvPr>
          <p:cNvSpPr>
            <a:spLocks noChangeArrowheads="1"/>
          </p:cNvSpPr>
          <p:nvPr/>
        </p:nvSpPr>
        <p:spPr bwMode="auto">
          <a:xfrm>
            <a:off x="731066" y="285745"/>
            <a:ext cx="11065118"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MỘT SỐ KĨ NĂNG CẦN THỰC HÀNH ĐỂ QUẢN LÍ THỜI GIAN HIỆU QUẢ:</a:t>
            </a:r>
            <a:r>
              <a:rPr kumimoji="0" lang="vi-VN" altLang="en-US" sz="23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9" name="Rectangle 23">
            <a:extLst>
              <a:ext uri="{FF2B5EF4-FFF2-40B4-BE49-F238E27FC236}">
                <a16:creationId xmlns:a16="http://schemas.microsoft.com/office/drawing/2014/main" id="{C1161617-CB83-4DDC-9FD5-FD2B7993D098}"/>
              </a:ext>
            </a:extLst>
          </p:cNvPr>
          <p:cNvSpPr>
            <a:spLocks noChangeArrowheads="1"/>
          </p:cNvSpPr>
          <p:nvPr/>
        </p:nvSpPr>
        <p:spPr bwMode="auto">
          <a:xfrm>
            <a:off x="1218793" y="1132677"/>
            <a:ext cx="765639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Sử dụng các công cụ quản lí thời gian; </a:t>
            </a:r>
            <a:endParaRPr kumimoji="0" lang="en-US"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endParaRPr>
          </a:p>
        </p:txBody>
      </p:sp>
      <p:sp>
        <p:nvSpPr>
          <p:cNvPr id="20" name="Rectangle 24">
            <a:extLst>
              <a:ext uri="{FF2B5EF4-FFF2-40B4-BE49-F238E27FC236}">
                <a16:creationId xmlns:a16="http://schemas.microsoft.com/office/drawing/2014/main" id="{80A9907F-23A4-4AB7-A5E9-FF999401E954}"/>
              </a:ext>
            </a:extLst>
          </p:cNvPr>
          <p:cNvSpPr>
            <a:spLocks noChangeArrowheads="1"/>
          </p:cNvSpPr>
          <p:nvPr/>
        </p:nvSpPr>
        <p:spPr bwMode="auto">
          <a:xfrm>
            <a:off x="1201867" y="2365375"/>
            <a:ext cx="646205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Tìm kiếm sự hỗ trợ khi cần thiết; </a:t>
            </a:r>
            <a:endParaRPr kumimoji="0" lang="en-US" altLang="en-US" sz="2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1" name="Rectangle 25">
            <a:extLst>
              <a:ext uri="{FF2B5EF4-FFF2-40B4-BE49-F238E27FC236}">
                <a16:creationId xmlns:a16="http://schemas.microsoft.com/office/drawing/2014/main" id="{D5261D69-5E49-44E0-A5EB-6B5887498028}"/>
              </a:ext>
            </a:extLst>
          </p:cNvPr>
          <p:cNvSpPr>
            <a:spLocks noChangeArrowheads="1"/>
          </p:cNvSpPr>
          <p:nvPr/>
        </p:nvSpPr>
        <p:spPr bwMode="auto">
          <a:xfrm>
            <a:off x="1567922" y="3522663"/>
            <a:ext cx="9301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kỉ luật và thói quen tự giác, chủ động công việc; </a:t>
            </a:r>
          </a:p>
        </p:txBody>
      </p:sp>
      <p:sp>
        <p:nvSpPr>
          <p:cNvPr id="22" name="Rectangle 26">
            <a:extLst>
              <a:ext uri="{FF2B5EF4-FFF2-40B4-BE49-F238E27FC236}">
                <a16:creationId xmlns:a16="http://schemas.microsoft.com/office/drawing/2014/main" id="{214EC0DF-56F1-4827-8358-ACFD734DF74D}"/>
              </a:ext>
            </a:extLst>
          </p:cNvPr>
          <p:cNvSpPr>
            <a:spLocks noChangeArrowheads="1"/>
          </p:cNvSpPr>
          <p:nvPr/>
        </p:nvSpPr>
        <p:spPr bwMode="auto">
          <a:xfrm>
            <a:off x="1720850" y="4762500"/>
            <a:ext cx="8896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Tập trung công việc. </a:t>
            </a:r>
            <a:endParaRPr kumimoji="0" lang="en-US" altLang="en-US" sz="29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433582"/>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9F88C30-1158-479E-B15B-BCC06D2DE4ED}"/>
              </a:ext>
            </a:extLst>
          </p:cNvPr>
          <p:cNvSpPr>
            <a:spLocks noChangeArrowheads="1"/>
          </p:cNvSpPr>
          <p:nvPr/>
        </p:nvSpPr>
        <p:spPr bwMode="auto">
          <a:xfrm>
            <a:off x="374650" y="133157"/>
            <a:ext cx="11533187" cy="4429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3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E</a:t>
            </a:r>
            <a:r>
              <a:rPr kumimoji="0" lang="vi-VN" altLang="ko-KR" sz="23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m hãy tư vấn cho bạn T cách để quản lí thời gian hiệu quả hơn.</a:t>
            </a:r>
            <a:endParaRPr kumimoji="0" lang="vi-VN" altLang="en-US"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BE6E7B6C-6E13-43C1-A228-5E56F41CCFE8}"/>
              </a:ext>
            </a:extLst>
          </p:cNvPr>
          <p:cNvGrpSpPr>
            <a:grpSpLocks/>
          </p:cNvGrpSpPr>
          <p:nvPr/>
        </p:nvGrpSpPr>
        <p:grpSpPr bwMode="auto">
          <a:xfrm>
            <a:off x="465137" y="4159250"/>
            <a:ext cx="3643313" cy="1162050"/>
            <a:chOff x="1043609" y="1900030"/>
            <a:chExt cx="4731026" cy="1162878"/>
          </a:xfrm>
        </p:grpSpPr>
        <p:sp>
          <p:nvSpPr>
            <p:cNvPr id="4" name="Freeform: Shape 3">
              <a:extLst>
                <a:ext uri="{FF2B5EF4-FFF2-40B4-BE49-F238E27FC236}">
                  <a16:creationId xmlns:a16="http://schemas.microsoft.com/office/drawing/2014/main" id="{CDD9CB24-1692-43F7-BA19-0C44100A9CF0}"/>
                </a:ext>
              </a:extLst>
            </p:cNvPr>
            <p:cNvSpPr/>
            <p:nvPr/>
          </p:nvSpPr>
          <p:spPr>
            <a:xfrm>
              <a:off x="1043609" y="1900030"/>
              <a:ext cx="1443014"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91077218-65D3-4BCC-AB9A-09115F96AE45}"/>
                </a:ext>
              </a:extLst>
            </p:cNvPr>
            <p:cNvSpPr/>
            <p:nvPr/>
          </p:nvSpPr>
          <p:spPr>
            <a:xfrm>
              <a:off x="2146485" y="1900030"/>
              <a:ext cx="362815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Rectangle 26">
            <a:extLst>
              <a:ext uri="{FF2B5EF4-FFF2-40B4-BE49-F238E27FC236}">
                <a16:creationId xmlns:a16="http://schemas.microsoft.com/office/drawing/2014/main" id="{CF68E45A-DEDF-409C-8BE1-1C9482231599}"/>
              </a:ext>
            </a:extLst>
          </p:cNvPr>
          <p:cNvSpPr>
            <a:spLocks noChangeArrowheads="1"/>
          </p:cNvSpPr>
          <p:nvPr/>
        </p:nvSpPr>
        <p:spPr bwMode="auto">
          <a:xfrm>
            <a:off x="4452937" y="3470275"/>
            <a:ext cx="740251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Bạn T cần phân bố thời gian hợp lí hơn giữa việc học tập, nghỉ ngơi và vui chơi giải trí. Trong đó, ưu tiên hơn cho việc học tập.</a:t>
            </a:r>
            <a:endParaRPr kumimoji="0" lang="en-US" altLang="en-US" sz="1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29">
            <a:extLst>
              <a:ext uri="{FF2B5EF4-FFF2-40B4-BE49-F238E27FC236}">
                <a16:creationId xmlns:a16="http://schemas.microsoft.com/office/drawing/2014/main" id="{C1EC63D0-7297-46C7-BF5C-397268FC0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666557"/>
            <a:ext cx="11653837" cy="261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0">
            <a:extLst>
              <a:ext uri="{FF2B5EF4-FFF2-40B4-BE49-F238E27FC236}">
                <a16:creationId xmlns:a16="http://schemas.microsoft.com/office/drawing/2014/main" id="{C35048F9-DBB4-4D73-9FB8-5AD5B1C2E6FA}"/>
              </a:ext>
            </a:extLst>
          </p:cNvPr>
          <p:cNvSpPr>
            <a:spLocks noChangeArrowheads="1"/>
          </p:cNvSpPr>
          <p:nvPr/>
        </p:nvSpPr>
        <p:spPr bwMode="auto">
          <a:xfrm>
            <a:off x="4489450" y="4356100"/>
            <a:ext cx="7351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0000FF"/>
                </a:solidFill>
                <a:effectLst/>
                <a:uLnTx/>
                <a:uFillTx/>
                <a:latin typeface="Arial" panose="020B0604020202020204" pitchFamily="34" charset="0"/>
                <a:ea typeface="맑은 고딕" panose="020B0503020000020004" pitchFamily="34" charset="-127"/>
                <a:cs typeface="Arial" panose="020B0604020202020204" pitchFamily="34" charset="0"/>
              </a:rPr>
              <a:t>Sau giờ học chính khóa trên lớp, T nên về nhà ăn uống, nghỉ ngơi.</a:t>
            </a:r>
          </a:p>
        </p:txBody>
      </p:sp>
      <p:sp>
        <p:nvSpPr>
          <p:cNvPr id="9" name="Rectangle 31">
            <a:extLst>
              <a:ext uri="{FF2B5EF4-FFF2-40B4-BE49-F238E27FC236}">
                <a16:creationId xmlns:a16="http://schemas.microsoft.com/office/drawing/2014/main" id="{A5B1C175-42AF-4B57-BAAF-74B8BE3A62FE}"/>
              </a:ext>
            </a:extLst>
          </p:cNvPr>
          <p:cNvSpPr>
            <a:spLocks noChangeArrowheads="1"/>
          </p:cNvSpPr>
          <p:nvPr/>
        </p:nvSpPr>
        <p:spPr bwMode="auto">
          <a:xfrm>
            <a:off x="4516437" y="4913313"/>
            <a:ext cx="71850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800" b="0" i="0" u="none" strike="noStrike" kern="1200" cap="none" spc="0" normalizeH="0" baseline="0" noProof="0">
                <a:ln>
                  <a:noFill/>
                </a:ln>
                <a:solidFill>
                  <a:srgbClr val="ED7D31"/>
                </a:solidFill>
                <a:effectLst/>
                <a:uLnTx/>
                <a:uFillTx/>
                <a:latin typeface="Arial" panose="020B0604020202020204" pitchFamily="34" charset="0"/>
                <a:ea typeface="맑은 고딕" panose="020B0503020000020004" pitchFamily="34" charset="-127"/>
                <a:cs typeface="Arial" panose="020B0604020202020204" pitchFamily="34" charset="0"/>
              </a:rPr>
              <a:t>Buổi chiều T nên dành nhiều thời gian để hoàn thành hết các bài tập. Sau khi hoàn thành bài tập, T có thể chơi bóng (khoảng 30 phút - 1 tiếng).</a:t>
            </a:r>
          </a:p>
        </p:txBody>
      </p:sp>
      <p:sp>
        <p:nvSpPr>
          <p:cNvPr id="10" name="Rectangle 32">
            <a:extLst>
              <a:ext uri="{FF2B5EF4-FFF2-40B4-BE49-F238E27FC236}">
                <a16:creationId xmlns:a16="http://schemas.microsoft.com/office/drawing/2014/main" id="{B56AE6AE-3D8B-4ACC-ABFB-E14DA1355427}"/>
              </a:ext>
            </a:extLst>
          </p:cNvPr>
          <p:cNvSpPr>
            <a:spLocks noChangeArrowheads="1"/>
          </p:cNvSpPr>
          <p:nvPr/>
        </p:nvSpPr>
        <p:spPr bwMode="auto">
          <a:xfrm>
            <a:off x="4494212" y="5905500"/>
            <a:ext cx="72453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Buổi tối, T nên dành thêm thời gian để ôn tập bài cũ và chuẩn bị bài học mới.</a:t>
            </a:r>
          </a:p>
        </p:txBody>
      </p:sp>
    </p:spTree>
    <p:extLst>
      <p:ext uri="{BB962C8B-B14F-4D97-AF65-F5344CB8AC3E}">
        <p14:creationId xmlns:p14="http://schemas.microsoft.com/office/powerpoint/2010/main" val="173002762"/>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892EEC6-BB74-4721-A6D2-71ECD79A26C0}"/>
              </a:ext>
            </a:extLst>
          </p:cNvPr>
          <p:cNvSpPr>
            <a:spLocks noChangeArrowheads="1"/>
          </p:cNvSpPr>
          <p:nvPr/>
        </p:nvSpPr>
        <p:spPr bwMode="auto">
          <a:xfrm>
            <a:off x="334963" y="142081"/>
            <a:ext cx="11533187" cy="4429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3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E</a:t>
            </a:r>
            <a:r>
              <a:rPr kumimoji="0" lang="vi-VN" altLang="ko-KR" sz="23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m hãy tư vấn cho bạn </a:t>
            </a:r>
            <a:r>
              <a:rPr kumimoji="0" lang="en-US" altLang="ko-KR" sz="23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S</a:t>
            </a:r>
            <a:r>
              <a:rPr kumimoji="0" lang="vi-VN" altLang="ko-KR" sz="23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cách để quản lí thời gian hiệu quả hơn.</a:t>
            </a:r>
            <a:endParaRPr kumimoji="0" lang="vi-VN" altLang="en-US" sz="2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129EBF62-D27D-4774-AB17-DD3BEF963B7F}"/>
              </a:ext>
            </a:extLst>
          </p:cNvPr>
          <p:cNvGrpSpPr>
            <a:grpSpLocks/>
          </p:cNvGrpSpPr>
          <p:nvPr/>
        </p:nvGrpSpPr>
        <p:grpSpPr bwMode="auto">
          <a:xfrm>
            <a:off x="425450" y="4148233"/>
            <a:ext cx="3643313" cy="1162050"/>
            <a:chOff x="1043609" y="1900030"/>
            <a:chExt cx="4731026" cy="1162878"/>
          </a:xfrm>
        </p:grpSpPr>
        <p:sp>
          <p:nvSpPr>
            <p:cNvPr id="4" name="Freeform: Shape 3">
              <a:extLst>
                <a:ext uri="{FF2B5EF4-FFF2-40B4-BE49-F238E27FC236}">
                  <a16:creationId xmlns:a16="http://schemas.microsoft.com/office/drawing/2014/main" id="{B94E4D04-0027-4DE2-8EEA-D29645AC7AAF}"/>
                </a:ext>
              </a:extLst>
            </p:cNvPr>
            <p:cNvSpPr/>
            <p:nvPr/>
          </p:nvSpPr>
          <p:spPr>
            <a:xfrm>
              <a:off x="1043609" y="1900030"/>
              <a:ext cx="1443014"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A9FFB62D-89A5-4EC4-AFD1-05C217BE4765}"/>
                </a:ext>
              </a:extLst>
            </p:cNvPr>
            <p:cNvSpPr/>
            <p:nvPr/>
          </p:nvSpPr>
          <p:spPr>
            <a:xfrm>
              <a:off x="2146485" y="1900030"/>
              <a:ext cx="362815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20">
            <a:extLst>
              <a:ext uri="{FF2B5EF4-FFF2-40B4-BE49-F238E27FC236}">
                <a16:creationId xmlns:a16="http://schemas.microsoft.com/office/drawing/2014/main" id="{EC0D2E76-12EC-476B-BEEA-A45F3932090E}"/>
              </a:ext>
            </a:extLst>
          </p:cNvPr>
          <p:cNvSpPr txBox="1">
            <a:spLocks noChangeArrowheads="1"/>
          </p:cNvSpPr>
          <p:nvPr/>
        </p:nvSpPr>
        <p:spPr bwMode="auto">
          <a:xfrm>
            <a:off x="452438" y="4432396"/>
            <a:ext cx="954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rPr>
              <a:t>01</a:t>
            </a:r>
            <a:endParaRPr kumimoji="0" lang="ko-KR" altLang="en-US"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7" name="Rectangle 7">
            <a:extLst>
              <a:ext uri="{FF2B5EF4-FFF2-40B4-BE49-F238E27FC236}">
                <a16:creationId xmlns:a16="http://schemas.microsoft.com/office/drawing/2014/main" id="{8444C2C7-0DF3-42F9-9A91-CBF715DD14CA}"/>
              </a:ext>
            </a:extLst>
          </p:cNvPr>
          <p:cNvSpPr>
            <a:spLocks noChangeArrowheads="1"/>
          </p:cNvSpPr>
          <p:nvPr/>
        </p:nvSpPr>
        <p:spPr bwMode="auto">
          <a:xfrm>
            <a:off x="1855788" y="4372071"/>
            <a:ext cx="15208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3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BẠN S </a:t>
            </a:r>
          </a:p>
        </p:txBody>
      </p:sp>
      <p:sp>
        <p:nvSpPr>
          <p:cNvPr id="8" name="Rectangle 11">
            <a:extLst>
              <a:ext uri="{FF2B5EF4-FFF2-40B4-BE49-F238E27FC236}">
                <a16:creationId xmlns:a16="http://schemas.microsoft.com/office/drawing/2014/main" id="{1893F6B2-59D2-41E0-AADA-4FA8FD2BAD56}"/>
              </a:ext>
            </a:extLst>
          </p:cNvPr>
          <p:cNvSpPr>
            <a:spLocks noChangeArrowheads="1"/>
          </p:cNvSpPr>
          <p:nvPr/>
        </p:nvSpPr>
        <p:spPr bwMode="auto">
          <a:xfrm>
            <a:off x="4476750" y="4718050"/>
            <a:ext cx="7185025" cy="1776413"/>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a:ln>
                  <a:noFill/>
                </a:ln>
                <a:solidFill>
                  <a:srgbClr val="0000FF"/>
                </a:solidFill>
                <a:effectLst/>
                <a:uLnTx/>
                <a:uFillTx/>
                <a:latin typeface="Arial" panose="020B0604020202020204" pitchFamily="34" charset="0"/>
                <a:ea typeface="맑은 고딕" panose="020B0503020000020004" pitchFamily="34" charset="-127"/>
                <a:cs typeface="Arial" panose="020B0604020202020204" pitchFamily="34" charset="0"/>
              </a:rPr>
              <a:t>Sau khi có thời gian ấn định, bạn S nên tập trung trí lực và thời gian để hoàn thành sớm sản phẩm thiết kế (nên hoàn thành trước hơn 1 ngày). Đối với sản phẩm sau khi thiết kế, hai bạn P và S cần xem xét lại kĩ lưỡng, và dành 1 ngày để điều chỉnh/ bổ sung (nếu có).</a:t>
            </a:r>
          </a:p>
        </p:txBody>
      </p:sp>
      <p:pic>
        <p:nvPicPr>
          <p:cNvPr id="9" name="Picture 13">
            <a:extLst>
              <a:ext uri="{FF2B5EF4-FFF2-40B4-BE49-F238E27FC236}">
                <a16:creationId xmlns:a16="http://schemas.microsoft.com/office/drawing/2014/main" id="{338B1623-501E-41B0-AC45-8894814C5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656"/>
            <a:ext cx="11961813" cy="29448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6">
            <a:extLst>
              <a:ext uri="{FF2B5EF4-FFF2-40B4-BE49-F238E27FC236}">
                <a16:creationId xmlns:a16="http://schemas.microsoft.com/office/drawing/2014/main" id="{CECF174D-D05A-4A28-9D19-630DF8EA5216}"/>
              </a:ext>
            </a:extLst>
          </p:cNvPr>
          <p:cNvSpPr>
            <a:spLocks noChangeArrowheads="1"/>
          </p:cNvSpPr>
          <p:nvPr/>
        </p:nvSpPr>
        <p:spPr bwMode="auto">
          <a:xfrm>
            <a:off x="4508500" y="3568796"/>
            <a:ext cx="7351713" cy="8032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300" b="0"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Bạn P và S nên họp bàn và thống nhất với nhau về một thời hạn cụ thể để hoàn thành sản phẩm thiết kế.</a:t>
            </a:r>
          </a:p>
        </p:txBody>
      </p:sp>
    </p:spTree>
    <p:extLst>
      <p:ext uri="{BB962C8B-B14F-4D97-AF65-F5344CB8AC3E}">
        <p14:creationId xmlns:p14="http://schemas.microsoft.com/office/powerpoint/2010/main" val="138936448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2">
            <a:extLst>
              <a:ext uri="{FF2B5EF4-FFF2-40B4-BE49-F238E27FC236}">
                <a16:creationId xmlns:a16="http://schemas.microsoft.com/office/drawing/2014/main" id="{BDE53C49-2A63-458E-B229-CEAF9ECE62F3}"/>
              </a:ext>
            </a:extLst>
          </p:cNvPr>
          <p:cNvGrpSpPr>
            <a:grpSpLocks/>
          </p:cNvGrpSpPr>
          <p:nvPr/>
        </p:nvGrpSpPr>
        <p:grpSpPr bwMode="auto">
          <a:xfrm>
            <a:off x="260305" y="951263"/>
            <a:ext cx="4724445" cy="1160112"/>
            <a:chOff x="1043609" y="1900030"/>
            <a:chExt cx="4731026" cy="1162878"/>
          </a:xfrm>
        </p:grpSpPr>
        <p:sp>
          <p:nvSpPr>
            <p:cNvPr id="41" name="Freeform: Shape 40">
              <a:extLst>
                <a:ext uri="{FF2B5EF4-FFF2-40B4-BE49-F238E27FC236}">
                  <a16:creationId xmlns:a16="http://schemas.microsoft.com/office/drawing/2014/main" id="{324878E1-867B-481D-9F17-DF0F7D9D00F8}"/>
                </a:ext>
              </a:extLst>
            </p:cNvPr>
            <p:cNvSpPr/>
            <p:nvPr/>
          </p:nvSpPr>
          <p:spPr>
            <a:xfrm>
              <a:off x="1043609" y="1900030"/>
              <a:ext cx="1442637"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EADD78E0-9E49-4F68-8688-3342D95BDDA2}"/>
                </a:ext>
              </a:extLst>
            </p:cNvPr>
            <p:cNvSpPr/>
            <p:nvPr/>
          </p:nvSpPr>
          <p:spPr>
            <a:xfrm>
              <a:off x="2146615" y="1900030"/>
              <a:ext cx="362802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5">
            <a:extLst>
              <a:ext uri="{FF2B5EF4-FFF2-40B4-BE49-F238E27FC236}">
                <a16:creationId xmlns:a16="http://schemas.microsoft.com/office/drawing/2014/main" id="{B1E9EE27-BD79-407B-A1B2-44104D1D83B5}"/>
              </a:ext>
            </a:extLst>
          </p:cNvPr>
          <p:cNvGrpSpPr>
            <a:grpSpLocks/>
          </p:cNvGrpSpPr>
          <p:nvPr/>
        </p:nvGrpSpPr>
        <p:grpSpPr bwMode="auto">
          <a:xfrm>
            <a:off x="207963" y="3076575"/>
            <a:ext cx="4732337" cy="1163638"/>
            <a:chOff x="1043609" y="1900030"/>
            <a:chExt cx="4731026" cy="1162878"/>
          </a:xfrm>
        </p:grpSpPr>
        <p:sp>
          <p:nvSpPr>
            <p:cNvPr id="44" name="Freeform: Shape 43">
              <a:extLst>
                <a:ext uri="{FF2B5EF4-FFF2-40B4-BE49-F238E27FC236}">
                  <a16:creationId xmlns:a16="http://schemas.microsoft.com/office/drawing/2014/main" id="{26413DBD-490F-4AE1-AF09-0A1BE4368BD1}"/>
                </a:ext>
              </a:extLst>
            </p:cNvPr>
            <p:cNvSpPr/>
            <p:nvPr/>
          </p:nvSpPr>
          <p:spPr>
            <a:xfrm>
              <a:off x="1043609" y="1900030"/>
              <a:ext cx="1442637"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2E70DE42-0C34-4CC3-845E-C54C94405F59}"/>
                </a:ext>
              </a:extLst>
            </p:cNvPr>
            <p:cNvSpPr/>
            <p:nvPr/>
          </p:nvSpPr>
          <p:spPr>
            <a:xfrm>
              <a:off x="2146615" y="1900030"/>
              <a:ext cx="362802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6" name="Group 8">
            <a:extLst>
              <a:ext uri="{FF2B5EF4-FFF2-40B4-BE49-F238E27FC236}">
                <a16:creationId xmlns:a16="http://schemas.microsoft.com/office/drawing/2014/main" id="{A056AA39-3334-4841-9E85-965BD6B0421A}"/>
              </a:ext>
            </a:extLst>
          </p:cNvPr>
          <p:cNvGrpSpPr>
            <a:grpSpLocks/>
          </p:cNvGrpSpPr>
          <p:nvPr/>
        </p:nvGrpSpPr>
        <p:grpSpPr bwMode="auto">
          <a:xfrm>
            <a:off x="152400" y="5049838"/>
            <a:ext cx="4732338" cy="1163637"/>
            <a:chOff x="1043609" y="1900030"/>
            <a:chExt cx="4731026" cy="1162878"/>
          </a:xfrm>
        </p:grpSpPr>
        <p:sp>
          <p:nvSpPr>
            <p:cNvPr id="47" name="Freeform: Shape 46">
              <a:extLst>
                <a:ext uri="{FF2B5EF4-FFF2-40B4-BE49-F238E27FC236}">
                  <a16:creationId xmlns:a16="http://schemas.microsoft.com/office/drawing/2014/main" id="{1A0B94D9-F64D-42B0-9D1E-50AA3A0A578A}"/>
                </a:ext>
              </a:extLst>
            </p:cNvPr>
            <p:cNvSpPr/>
            <p:nvPr/>
          </p:nvSpPr>
          <p:spPr>
            <a:xfrm>
              <a:off x="1043609" y="1900030"/>
              <a:ext cx="1442638"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D21A48BD-A39B-425D-8CFC-26DDBBD254C7}"/>
                </a:ext>
              </a:extLst>
            </p:cNvPr>
            <p:cNvSpPr/>
            <p:nvPr/>
          </p:nvSpPr>
          <p:spPr>
            <a:xfrm>
              <a:off x="2146616" y="1900030"/>
              <a:ext cx="3628019"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solidFill>
              <a:schemeClr val="accent5"/>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9" name="TextBox 20">
            <a:extLst>
              <a:ext uri="{FF2B5EF4-FFF2-40B4-BE49-F238E27FC236}">
                <a16:creationId xmlns:a16="http://schemas.microsoft.com/office/drawing/2014/main" id="{AD918C00-85A1-4078-8E00-2C7B6FCE72A8}"/>
              </a:ext>
            </a:extLst>
          </p:cNvPr>
          <p:cNvSpPr txBox="1">
            <a:spLocks noChangeArrowheads="1"/>
          </p:cNvSpPr>
          <p:nvPr/>
        </p:nvSpPr>
        <p:spPr bwMode="auto">
          <a:xfrm>
            <a:off x="498479" y="1147445"/>
            <a:ext cx="952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rPr>
              <a:t>01</a:t>
            </a:r>
            <a:endParaRPr kumimoji="0" lang="ko-KR" altLang="en-US"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0" name="TextBox 21">
            <a:extLst>
              <a:ext uri="{FF2B5EF4-FFF2-40B4-BE49-F238E27FC236}">
                <a16:creationId xmlns:a16="http://schemas.microsoft.com/office/drawing/2014/main" id="{869A4EEE-D0B6-405C-958B-536FD975900E}"/>
              </a:ext>
            </a:extLst>
          </p:cNvPr>
          <p:cNvSpPr txBox="1">
            <a:spLocks noChangeArrowheads="1"/>
          </p:cNvSpPr>
          <p:nvPr/>
        </p:nvSpPr>
        <p:spPr bwMode="auto">
          <a:xfrm>
            <a:off x="452438" y="3273425"/>
            <a:ext cx="954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ED7D31"/>
                </a:solidFill>
                <a:effectLst/>
                <a:uLnTx/>
                <a:uFillTx/>
                <a:latin typeface="Arial" panose="020B0604020202020204" pitchFamily="34" charset="0"/>
                <a:ea typeface="Arial Unicode MS" pitchFamily="34" charset="-128"/>
                <a:cs typeface="Arial" panose="020B0604020202020204" pitchFamily="34" charset="0"/>
              </a:rPr>
              <a:t>02</a:t>
            </a:r>
            <a:endParaRPr kumimoji="0" lang="ko-KR" altLang="en-US" sz="4400" b="1" i="0" u="none" strike="noStrike" kern="1200" cap="none" spc="0" normalizeH="0" baseline="0" noProof="0">
              <a:ln>
                <a:noFill/>
              </a:ln>
              <a:solidFill>
                <a:srgbClr val="ED7D31"/>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1" name="TextBox 50">
            <a:extLst>
              <a:ext uri="{FF2B5EF4-FFF2-40B4-BE49-F238E27FC236}">
                <a16:creationId xmlns:a16="http://schemas.microsoft.com/office/drawing/2014/main" id="{ACF8BB6C-FFBF-4E96-96FA-937C4DF6F414}"/>
              </a:ext>
            </a:extLst>
          </p:cNvPr>
          <p:cNvSpPr txBox="1"/>
          <p:nvPr/>
        </p:nvSpPr>
        <p:spPr>
          <a:xfrm>
            <a:off x="396875" y="5246688"/>
            <a:ext cx="954088" cy="762000"/>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57687C"/>
                </a:solidFill>
                <a:effectLst/>
                <a:uLnTx/>
                <a:uFillTx/>
                <a:latin typeface="Arial" panose="020B0604020202020204" pitchFamily="34" charset="0"/>
                <a:ea typeface="Arial Unicode MS" pitchFamily="34" charset="-128"/>
                <a:cs typeface="Arial" panose="020B0604020202020204" pitchFamily="34" charset="0"/>
              </a:rPr>
              <a:t>03</a:t>
            </a:r>
            <a:endParaRPr kumimoji="0" lang="ko-KR" altLang="en-US" sz="4400" b="1" i="0" u="none" strike="noStrike" kern="1200" cap="none" spc="0" normalizeH="0" baseline="0" noProof="0">
              <a:ln>
                <a:noFill/>
              </a:ln>
              <a:solidFill>
                <a:srgbClr val="57687C"/>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2" name="Rectangle 16">
            <a:extLst>
              <a:ext uri="{FF2B5EF4-FFF2-40B4-BE49-F238E27FC236}">
                <a16:creationId xmlns:a16="http://schemas.microsoft.com/office/drawing/2014/main" id="{B848BFE0-8A09-4307-A885-61FB88D51F49}"/>
              </a:ext>
            </a:extLst>
          </p:cNvPr>
          <p:cNvSpPr>
            <a:spLocks noChangeArrowheads="1"/>
          </p:cNvSpPr>
          <p:nvPr/>
        </p:nvSpPr>
        <p:spPr bwMode="auto">
          <a:xfrm>
            <a:off x="1748153" y="1025696"/>
            <a:ext cx="3039747" cy="105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1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Xác định mục tiêu các công việc cần hoàn thành</a:t>
            </a:r>
            <a:endParaRPr kumimoji="0" lang="en-US" altLang="ko-KR" sz="21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53" name="Rectangle 17">
            <a:extLst>
              <a:ext uri="{FF2B5EF4-FFF2-40B4-BE49-F238E27FC236}">
                <a16:creationId xmlns:a16="http://schemas.microsoft.com/office/drawing/2014/main" id="{5EFAC467-FE04-4BD6-8F5B-699AFEFFC34D}"/>
              </a:ext>
            </a:extLst>
          </p:cNvPr>
          <p:cNvSpPr>
            <a:spLocks noChangeArrowheads="1"/>
          </p:cNvSpPr>
          <p:nvPr/>
        </p:nvSpPr>
        <p:spPr bwMode="auto">
          <a:xfrm>
            <a:off x="1731963" y="3063875"/>
            <a:ext cx="30337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Xây dựng kế hoạch thực hiện công việc</a:t>
            </a:r>
            <a:endParaRPr kumimoji="0" lang="en-US" altLang="ko-KR" sz="24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54" name="Rectangle 18">
            <a:extLst>
              <a:ext uri="{FF2B5EF4-FFF2-40B4-BE49-F238E27FC236}">
                <a16:creationId xmlns:a16="http://schemas.microsoft.com/office/drawing/2014/main" id="{4372F97B-81A9-46F4-BDC0-27CD321FEAEA}"/>
              </a:ext>
            </a:extLst>
          </p:cNvPr>
          <p:cNvSpPr>
            <a:spLocks noChangeArrowheads="1"/>
          </p:cNvSpPr>
          <p:nvPr/>
        </p:nvSpPr>
        <p:spPr bwMode="auto">
          <a:xfrm>
            <a:off x="1836738" y="5232400"/>
            <a:ext cx="2876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Thực hiện kế hoạch đã đề ra</a:t>
            </a:r>
          </a:p>
        </p:txBody>
      </p:sp>
      <p:sp>
        <p:nvSpPr>
          <p:cNvPr id="55" name="Rectangle 22">
            <a:extLst>
              <a:ext uri="{FF2B5EF4-FFF2-40B4-BE49-F238E27FC236}">
                <a16:creationId xmlns:a16="http://schemas.microsoft.com/office/drawing/2014/main" id="{C8CD5320-18DF-49C8-BFD2-DCF5C4037CB4}"/>
              </a:ext>
            </a:extLst>
          </p:cNvPr>
          <p:cNvSpPr>
            <a:spLocks noChangeArrowheads="1"/>
          </p:cNvSpPr>
          <p:nvPr/>
        </p:nvSpPr>
        <p:spPr bwMode="auto">
          <a:xfrm>
            <a:off x="554668" y="102412"/>
            <a:ext cx="1083088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CÁCH QUẢN LÝ THỜI GIAN HIỆU QUẢ</a:t>
            </a:r>
          </a:p>
        </p:txBody>
      </p:sp>
      <p:sp>
        <p:nvSpPr>
          <p:cNvPr id="56" name="Rounded Rectangle 1032">
            <a:extLst>
              <a:ext uri="{FF2B5EF4-FFF2-40B4-BE49-F238E27FC236}">
                <a16:creationId xmlns:a16="http://schemas.microsoft.com/office/drawing/2014/main" id="{8C2049E3-ECB4-49B4-B589-D1590202C7EA}"/>
              </a:ext>
            </a:extLst>
          </p:cNvPr>
          <p:cNvSpPr>
            <a:spLocks/>
          </p:cNvSpPr>
          <p:nvPr/>
        </p:nvSpPr>
        <p:spPr bwMode="auto">
          <a:xfrm>
            <a:off x="5349875" y="903288"/>
            <a:ext cx="6413500" cy="1897062"/>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1"/>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33">
            <a:extLst>
              <a:ext uri="{FF2B5EF4-FFF2-40B4-BE49-F238E27FC236}">
                <a16:creationId xmlns:a16="http://schemas.microsoft.com/office/drawing/2014/main" id="{35C1E8E7-3A97-4AB5-A671-7D117254C189}"/>
              </a:ext>
            </a:extLst>
          </p:cNvPr>
          <p:cNvSpPr>
            <a:spLocks noChangeArrowheads="1"/>
          </p:cNvSpPr>
          <p:nvPr/>
        </p:nvSpPr>
        <p:spPr bwMode="auto">
          <a:xfrm>
            <a:off x="5597912" y="1069289"/>
            <a:ext cx="59336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Danh sách các công việc và mức độ ưu tiên, thời hạn hoàn thành của từng công việc</a:t>
            </a:r>
            <a:endPar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Rounded Rectangle 1032">
            <a:extLst>
              <a:ext uri="{FF2B5EF4-FFF2-40B4-BE49-F238E27FC236}">
                <a16:creationId xmlns:a16="http://schemas.microsoft.com/office/drawing/2014/main" id="{A1795A62-86BB-4C3F-9D94-F47EB0491F2C}"/>
              </a:ext>
            </a:extLst>
          </p:cNvPr>
          <p:cNvSpPr>
            <a:spLocks/>
          </p:cNvSpPr>
          <p:nvPr/>
        </p:nvSpPr>
        <p:spPr bwMode="auto">
          <a:xfrm>
            <a:off x="5243513" y="2930525"/>
            <a:ext cx="6413500" cy="1897063"/>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2"/>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Rectangle 36">
            <a:extLst>
              <a:ext uri="{FF2B5EF4-FFF2-40B4-BE49-F238E27FC236}">
                <a16:creationId xmlns:a16="http://schemas.microsoft.com/office/drawing/2014/main" id="{3B5B8448-BE64-494C-BB3B-30D60415DCCE}"/>
              </a:ext>
            </a:extLst>
          </p:cNvPr>
          <p:cNvSpPr>
            <a:spLocks noChangeArrowheads="1"/>
          </p:cNvSpPr>
          <p:nvPr/>
        </p:nvSpPr>
        <p:spPr bwMode="auto">
          <a:xfrm>
            <a:off x="5541963" y="2987675"/>
            <a:ext cx="58102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Lựa chọn cách thức thực hiện công việc phù hợp với đặc điểm của bản thân và phân bổ thời gian cụ thể cho từng công việc, kiểm tra và điều chỉnh kế hoạch khi cần thiết. </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ounded Rectangle 1032">
            <a:extLst>
              <a:ext uri="{FF2B5EF4-FFF2-40B4-BE49-F238E27FC236}">
                <a16:creationId xmlns:a16="http://schemas.microsoft.com/office/drawing/2014/main" id="{A0349ECE-4259-4FBA-A29D-016DDC50A9AC}"/>
              </a:ext>
            </a:extLst>
          </p:cNvPr>
          <p:cNvSpPr>
            <a:spLocks/>
          </p:cNvSpPr>
          <p:nvPr/>
        </p:nvSpPr>
        <p:spPr bwMode="auto">
          <a:xfrm>
            <a:off x="5262563" y="4960938"/>
            <a:ext cx="6413500" cy="1897062"/>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tx2"/>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Rectangle 38">
            <a:extLst>
              <a:ext uri="{FF2B5EF4-FFF2-40B4-BE49-F238E27FC236}">
                <a16:creationId xmlns:a16="http://schemas.microsoft.com/office/drawing/2014/main" id="{639DB503-08C4-4242-A58F-4692EBED2420}"/>
              </a:ext>
            </a:extLst>
          </p:cNvPr>
          <p:cNvSpPr>
            <a:spLocks noChangeArrowheads="1"/>
          </p:cNvSpPr>
          <p:nvPr/>
        </p:nvSpPr>
        <p:spPr bwMode="auto">
          <a:xfrm>
            <a:off x="5561013" y="5232400"/>
            <a:ext cx="581025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Thực hiện kế hoạch một cách nghiêm túc, có kỉ luật.</a:t>
            </a:r>
            <a:r>
              <a:rPr kumimoji="0" lang="en-US" altLang="en-US" sz="2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495462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linds(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par>
                                <p:cTn id="21" presetID="3" presetClass="entr" presetSubtype="1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linds(horizontal)">
                                      <p:cBhvr>
                                        <p:cTn id="23" dur="500"/>
                                        <p:tgtEl>
                                          <p:spTgt spid="4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linds(horizont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linds(horizontal)">
                                      <p:cBhvr>
                                        <p:cTn id="31" dur="500"/>
                                        <p:tgtEl>
                                          <p:spTgt spid="51"/>
                                        </p:tgtEl>
                                      </p:cBhvr>
                                    </p:animEffect>
                                  </p:childTnLst>
                                </p:cTn>
                              </p:par>
                              <p:par>
                                <p:cTn id="32" presetID="3"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linds(horizont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linds(horizontal)">
                                      <p:cBhvr>
                                        <p:cTn id="42" dur="500"/>
                                        <p:tgtEl>
                                          <p:spTgt spid="5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linds(horizontal)">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linds(horizontal)">
                                      <p:cBhvr>
                                        <p:cTn id="50" dur="500"/>
                                        <p:tgtEl>
                                          <p:spTgt spid="5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blinds(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linds(horizontal)">
                                      <p:cBhvr>
                                        <p:cTn id="58" dur="500"/>
                                        <p:tgtEl>
                                          <p:spTgt spid="6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linds(horizontal)">
                                      <p:cBhvr>
                                        <p:cTn id="6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7" grpId="0"/>
      <p:bldP spid="59"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2" y="-1021075"/>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A1A55FB1-1B3E-46EE-A75F-DBC11B00A786}"/>
              </a:ext>
            </a:extLst>
          </p:cNvPr>
          <p:cNvSpPr txBox="1"/>
          <p:nvPr/>
        </p:nvSpPr>
        <p:spPr>
          <a:xfrm>
            <a:off x="1141528" y="905878"/>
            <a:ext cx="9532177" cy="4853636"/>
          </a:xfrm>
          <a:prstGeom prst="rect">
            <a:avLst/>
          </a:prstGeom>
          <a:noFill/>
        </p:spPr>
        <p:txBody>
          <a:bodyPr wrap="square">
            <a:spAutoFit/>
          </a:bodyPr>
          <a:lstStyle/>
          <a:p>
            <a:pPr indent="180340" algn="just">
              <a:lnSpc>
                <a:spcPct val="115000"/>
              </a:lnSpc>
              <a:spcAft>
                <a:spcPts val="1000"/>
              </a:spcAft>
            </a:pPr>
            <a:r>
              <a:rPr lang="vi-VN" sz="3600" b="1" dirty="0">
                <a:solidFill>
                  <a:srgbClr val="FF0000"/>
                </a:solidFill>
                <a:effectLst/>
                <a:latin typeface="#9Slide05 Atlantika" pitchFamily="2" charset="0"/>
                <a:ea typeface="Times New Roman" panose="02020603050405020304" pitchFamily="18" charset="0"/>
                <a:cs typeface="Times New Roman" panose="02020603050405020304" pitchFamily="18" charset="0"/>
              </a:rPr>
              <a:t>2. Cách quản lí thời gian hiệu quả</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pPr indent="180340" algn="just">
              <a:lnSpc>
                <a:spcPct val="115000"/>
              </a:lnSpc>
              <a:spcAft>
                <a:spcPts val="1000"/>
              </a:spcAft>
            </a:pPr>
            <a:r>
              <a:rPr lang="vi-VN"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 Xác định mục tiêu các công việc cần hoàn thành: danh sách các công việc và mức độ ưu tiên, thời hạn hoàn thành của từng công việc</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pPr indent="180340" algn="just">
              <a:lnSpc>
                <a:spcPct val="115000"/>
              </a:lnSpc>
              <a:spcAft>
                <a:spcPts val="1000"/>
              </a:spcAft>
            </a:pPr>
            <a:r>
              <a:rPr lang="vi-VN"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  Lập kế hoạch thực hiện: lựa chọn cách thức thực hiện công việc phù hợp với đặc điểm của bản thân và phân bổ thời gian cụ thể cho từng công việc, kiểm tra và điều chỉnh kế hoạch khi cần thiết. </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r>
              <a:rPr lang="en-US" sz="3600" dirty="0">
                <a:solidFill>
                  <a:srgbClr val="FF0000"/>
                </a:solidFill>
                <a:effectLst/>
                <a:latin typeface="#9Slide05 Atlantika" pitchFamily="2" charset="0"/>
                <a:ea typeface="Times New Roman" panose="02020603050405020304" pitchFamily="18" charset="0"/>
              </a:rPr>
              <a:t>-</a:t>
            </a:r>
            <a:r>
              <a:rPr lang="vi-VN" sz="3600" dirty="0">
                <a:solidFill>
                  <a:srgbClr val="FF0000"/>
                </a:solidFill>
                <a:effectLst/>
                <a:latin typeface="#9Slide05 Atlantika" pitchFamily="2" charset="0"/>
                <a:ea typeface="Times New Roman" panose="02020603050405020304" pitchFamily="18" charset="0"/>
              </a:rPr>
              <a:t> Thực hiện kế hoạch một cách nghiêm túc, có kỉ luật.</a:t>
            </a:r>
            <a:endParaRPr lang="en-US" sz="3600" dirty="0">
              <a:solidFill>
                <a:srgbClr val="FF0000"/>
              </a:solidFill>
              <a:latin typeface="#9Slide05 Atlantika" pitchFamily="2" charset="0"/>
            </a:endParaRPr>
          </a:p>
        </p:txBody>
      </p:sp>
    </p:spTree>
    <p:extLst>
      <p:ext uri="{BB962C8B-B14F-4D97-AF65-F5344CB8AC3E}">
        <p14:creationId xmlns:p14="http://schemas.microsoft.com/office/powerpoint/2010/main" val="1330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grpSp>
        <p:nvGrpSpPr>
          <p:cNvPr id="7" name="Group 6">
            <a:extLst>
              <a:ext uri="{FF2B5EF4-FFF2-40B4-BE49-F238E27FC236}">
                <a16:creationId xmlns:a16="http://schemas.microsoft.com/office/drawing/2014/main"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id="{75C8EFC0-A8F1-963E-A6BA-5A0166971016}"/>
                  </a:ext>
                </a:extLst>
              </p:cNvPr>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id="{982E6E23-9ACC-0D5B-F517-09E8E72B31E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id="{9E2C95DC-8194-AF8F-4BCE-741425092395}"/>
              </a:ext>
            </a:extLst>
          </p:cNvPr>
          <p:cNvPicPr>
            <a:picLocks noChangeAspect="1"/>
          </p:cNvPicPr>
          <p:nvPr/>
        </p:nvPicPr>
        <p:blipFill>
          <a:blip r:embed="rId10"/>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58" name="Rectangle 57">
            <a:extLst>
              <a:ext uri="{FF2B5EF4-FFF2-40B4-BE49-F238E27FC236}">
                <a16:creationId xmlns:a16="http://schemas.microsoft.com/office/drawing/2014/main"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III. LUYỆN TẬP</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0107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E9749F-0D8A-4DF8-9D57-CA5D523B24BC}"/>
              </a:ext>
            </a:extLst>
          </p:cNvPr>
          <p:cNvSpPr>
            <a:spLocks noChangeArrowheads="1"/>
          </p:cNvSpPr>
          <p:nvPr/>
        </p:nvSpPr>
        <p:spPr bwMode="auto">
          <a:xfrm>
            <a:off x="4206875" y="440339"/>
            <a:ext cx="7673975"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Câu </a:t>
            </a:r>
            <a:r>
              <a:rPr kumimoji="0" lang="vi-VN" altLang="ko-KR" sz="2200" b="1"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1.</a:t>
            </a:r>
            <a:r>
              <a:rPr kumimoji="0" lang="vi-VN" altLang="ko-KR" sz="22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Em tán thành/ không tán thành với những quan điểm về quản lí thời gian dưới đây? Giải thích vì sao.</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6">
            <a:extLst>
              <a:ext uri="{FF2B5EF4-FFF2-40B4-BE49-F238E27FC236}">
                <a16:creationId xmlns:a16="http://schemas.microsoft.com/office/drawing/2014/main" id="{5C75360E-4C98-4EBD-9910-8C1DC3E55BF3}"/>
              </a:ext>
            </a:extLst>
          </p:cNvPr>
          <p:cNvSpPr>
            <a:spLocks noChangeArrowheads="1"/>
          </p:cNvSpPr>
          <p:nvPr/>
        </p:nvSpPr>
        <p:spPr bwMode="auto">
          <a:xfrm>
            <a:off x="1355725" y="505426"/>
            <a:ext cx="2352675" cy="558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LUYỆN TẬP</a:t>
            </a:r>
            <a:endParaRPr kumimoji="0" lang="vi-VN"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graphicFrame>
        <p:nvGraphicFramePr>
          <p:cNvPr id="4" name="Group 102">
            <a:extLst>
              <a:ext uri="{FF2B5EF4-FFF2-40B4-BE49-F238E27FC236}">
                <a16:creationId xmlns:a16="http://schemas.microsoft.com/office/drawing/2014/main" id="{78B15A7B-D214-4012-A09C-C80B615BFAB8}"/>
              </a:ext>
            </a:extLst>
          </p:cNvPr>
          <p:cNvGraphicFramePr>
            <a:graphicFrameLocks noGrp="1"/>
          </p:cNvGraphicFramePr>
          <p:nvPr/>
        </p:nvGraphicFramePr>
        <p:xfrm>
          <a:off x="217488" y="1292225"/>
          <a:ext cx="11771312" cy="5212080"/>
        </p:xfrm>
        <a:graphic>
          <a:graphicData uri="http://schemas.openxmlformats.org/drawingml/2006/table">
            <a:tbl>
              <a:tblPr/>
              <a:tblGrid>
                <a:gridCol w="4030662">
                  <a:extLst>
                    <a:ext uri="{9D8B030D-6E8A-4147-A177-3AD203B41FA5}">
                      <a16:colId xmlns:a16="http://schemas.microsoft.com/office/drawing/2014/main" val="1635904852"/>
                    </a:ext>
                  </a:extLst>
                </a:gridCol>
                <a:gridCol w="7740650">
                  <a:extLst>
                    <a:ext uri="{9D8B030D-6E8A-4147-A177-3AD203B41FA5}">
                      <a16:colId xmlns:a16="http://schemas.microsoft.com/office/drawing/2014/main" val="3889298878"/>
                    </a:ext>
                  </a:extLst>
                </a:gridCol>
              </a:tblGrid>
              <a:tr h="1144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m được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nhiều việc trong một khoảng thời gian nhất định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tốt.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2959464829"/>
                  </a:ext>
                </a:extLst>
              </a:tr>
              <a:tr h="15589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b.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sắp xếp lịch tr</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cố định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tuân thủ n</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một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ch nghiêm ngặt, không thay đổi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bất cứ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do g</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684513498"/>
                  </a:ext>
                </a:extLst>
              </a:tr>
              <a:tr h="16017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phải đảm bảo được ho</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 th</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kết quả tốt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công việc được giao, cần phải thực hiện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sự cân bằng để đảm bảo sức khoẻ.</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070882275"/>
                  </a:ext>
                </a:extLst>
              </a:tr>
            </a:tbl>
          </a:graphicData>
        </a:graphic>
      </p:graphicFrame>
    </p:spTree>
    <p:extLst>
      <p:ext uri="{BB962C8B-B14F-4D97-AF65-F5344CB8AC3E}">
        <p14:creationId xmlns:p14="http://schemas.microsoft.com/office/powerpoint/2010/main" val="2400407652"/>
      </p:ext>
    </p:extLst>
  </p:cSld>
  <p:clrMapOvr>
    <a:masterClrMapping/>
  </p:clrMapOvr>
  <p:transition spd="slow" advClick="0" advTm="1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a:extLst>
              <a:ext uri="{FF2B5EF4-FFF2-40B4-BE49-F238E27FC236}">
                <a16:creationId xmlns:a16="http://schemas.microsoft.com/office/drawing/2014/main" id="{2A5EDEA0-C5B2-478C-8AE6-EF3C524B3F17}"/>
              </a:ext>
            </a:extLst>
          </p:cNvPr>
          <p:cNvSpPr>
            <a:spLocks noChangeArrowheads="1"/>
          </p:cNvSpPr>
          <p:nvPr/>
        </p:nvSpPr>
        <p:spPr bwMode="auto">
          <a:xfrm>
            <a:off x="159719" y="962025"/>
            <a:ext cx="7289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justLow"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 deo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endPar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637" name="Rectangle 5">
            <a:extLst>
              <a:ext uri="{FF2B5EF4-FFF2-40B4-BE49-F238E27FC236}">
                <a16:creationId xmlns:a16="http://schemas.microsoft.com/office/drawing/2014/main" id="{6F331665-65A0-409B-84F3-572C5DAE8978}"/>
              </a:ext>
            </a:extLst>
          </p:cNvPr>
          <p:cNvSpPr>
            <a:spLocks noChangeArrowheads="1"/>
          </p:cNvSpPr>
          <p:nvPr/>
        </p:nvSpPr>
        <p:spPr bwMode="auto">
          <a:xfrm>
            <a:off x="6161088" y="1447800"/>
            <a:ext cx="5276850" cy="107632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https://www.youtube.com/watch?v=lk4faynwZ5Q</a:t>
            </a:r>
          </a:p>
        </p:txBody>
      </p:sp>
      <p:pic>
        <p:nvPicPr>
          <p:cNvPr id="69640" name="Picture 8">
            <a:extLst>
              <a:ext uri="{FF2B5EF4-FFF2-40B4-BE49-F238E27FC236}">
                <a16:creationId xmlns:a16="http://schemas.microsoft.com/office/drawing/2014/main" id="{F2777DDA-CE7C-4440-913F-CBB3F74C9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435100"/>
            <a:ext cx="5478463" cy="37719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VNSC by Finhay - 🟢 MUA-BÁN “KHÔNG NGHỈ PHÉP&quot; Ngạn ngữ có câu &quot;Thời gian là  vàng&quot; để nhấn mạnh đến giá trị của thời gian là hữu hạn, là một khi">
            <a:extLst>
              <a:ext uri="{FF2B5EF4-FFF2-40B4-BE49-F238E27FC236}">
                <a16:creationId xmlns:a16="http://schemas.microsoft.com/office/drawing/2014/main" id="{3ADFA579-8F45-4A31-8DDC-257069A21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684236"/>
            <a:ext cx="5175250" cy="3970338"/>
          </a:xfrm>
          <a:prstGeom prst="rect">
            <a:avLst/>
          </a:prstGeom>
          <a:noFill/>
          <a:extLst>
            <a:ext uri="{909E8E84-426E-40DD-AFC4-6F175D3DCCD1}">
              <a14:hiddenFill xmlns:a14="http://schemas.microsoft.com/office/drawing/2010/main">
                <a:solidFill>
                  <a:srgbClr val="FFFFFF"/>
                </a:solidFill>
              </a14:hiddenFill>
            </a:ext>
          </a:extLst>
        </p:spPr>
      </p:pic>
      <p:sp>
        <p:nvSpPr>
          <p:cNvPr id="69643" name="Rectangle 11">
            <a:extLst>
              <a:ext uri="{FF2B5EF4-FFF2-40B4-BE49-F238E27FC236}">
                <a16:creationId xmlns:a16="http://schemas.microsoft.com/office/drawing/2014/main" id="{05B7BCDC-9A29-40FD-A6D2-B387431DBF9A}"/>
              </a:ext>
            </a:extLst>
          </p:cNvPr>
          <p:cNvSpPr>
            <a:spLocks noChangeArrowheads="1"/>
          </p:cNvSpPr>
          <p:nvPr/>
        </p:nvSpPr>
        <p:spPr bwMode="auto">
          <a:xfrm>
            <a:off x="249238" y="5308600"/>
            <a:ext cx="5489575" cy="14255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9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Em hãy chia sẻ suy nghĩ của bản thân về nhận định: “Thời gian là vàng bạc".</a:t>
            </a:r>
          </a:p>
        </p:txBody>
      </p:sp>
      <p:sp>
        <p:nvSpPr>
          <p:cNvPr id="9" name="文本框 4">
            <a:extLst>
              <a:ext uri="{FF2B5EF4-FFF2-40B4-BE49-F238E27FC236}">
                <a16:creationId xmlns:a16="http://schemas.microsoft.com/office/drawing/2014/main" id="{B64F5897-1192-4822-BD4C-B6CED10F30CB}"/>
              </a:ext>
            </a:extLst>
          </p:cNvPr>
          <p:cNvSpPr txBox="1"/>
          <p:nvPr/>
        </p:nvSpPr>
        <p:spPr>
          <a:xfrm>
            <a:off x="432646" y="0"/>
            <a:ext cx="11599635" cy="923330"/>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54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Người hoạch định tương lai</a:t>
            </a:r>
            <a:endParaRPr kumimoji="1" lang="zh-CN" altLang="en-US"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blinds(horizontal)">
                                      <p:cBhvr>
                                        <p:cTn id="7" dur="500"/>
                                        <p:tgtEl>
                                          <p:spTgt spid="69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blinds(horizontal)">
                                      <p:cBhvr>
                                        <p:cTn id="12" dur="500"/>
                                        <p:tgtEl>
                                          <p:spTgt spid="696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637"/>
                                        </p:tgtEl>
                                        <p:attrNameLst>
                                          <p:attrName>style.visibility</p:attrName>
                                        </p:attrNameLst>
                                      </p:cBhvr>
                                      <p:to>
                                        <p:strVal val="visible"/>
                                      </p:to>
                                    </p:set>
                                    <p:animEffect transition="in" filter="blinds(horizontal)">
                                      <p:cBhvr>
                                        <p:cTn id="17" dur="500"/>
                                        <p:tgtEl>
                                          <p:spTgt spid="696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9641"/>
                                        </p:tgtEl>
                                        <p:attrNameLst>
                                          <p:attrName>style.visibility</p:attrName>
                                        </p:attrNameLst>
                                      </p:cBhvr>
                                      <p:to>
                                        <p:strVal val="visible"/>
                                      </p:to>
                                    </p:set>
                                    <p:animEffect transition="in" filter="blinds(horizontal)">
                                      <p:cBhvr>
                                        <p:cTn id="22" dur="500"/>
                                        <p:tgtEl>
                                          <p:spTgt spid="696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blinds(horizontal)">
                                      <p:cBhvr>
                                        <p:cTn id="27"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animBg="1"/>
      <p:bldP spid="696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2DEADAE-4866-4992-A8FE-4E2F26D2D615}"/>
              </a:ext>
            </a:extLst>
          </p:cNvPr>
          <p:cNvSpPr>
            <a:spLocks noChangeArrowheads="1"/>
          </p:cNvSpPr>
          <p:nvPr/>
        </p:nvSpPr>
        <p:spPr bwMode="auto">
          <a:xfrm>
            <a:off x="4206875" y="440339"/>
            <a:ext cx="7673975"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Câu </a:t>
            </a:r>
            <a:r>
              <a:rPr kumimoji="0" lang="vi-VN" altLang="ko-KR" sz="2200" b="1"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1.</a:t>
            </a:r>
            <a:r>
              <a:rPr kumimoji="0" lang="vi-VN" altLang="ko-KR" sz="22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Em tán thành/ không tán thành với những quan điểm về quản lí thời gian dưới đây? Giải thích vì sao.</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Freeform 32">
            <a:extLst>
              <a:ext uri="{FF2B5EF4-FFF2-40B4-BE49-F238E27FC236}">
                <a16:creationId xmlns:a16="http://schemas.microsoft.com/office/drawing/2014/main" id="{4C12F319-E445-42A7-A526-EEDB7062AD65}"/>
              </a:ext>
            </a:extLst>
          </p:cNvPr>
          <p:cNvSpPr/>
          <p:nvPr/>
        </p:nvSpPr>
        <p:spPr>
          <a:xfrm>
            <a:off x="215900" y="122044"/>
            <a:ext cx="931863" cy="758825"/>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121862" name="Rectangle 6">
            <a:extLst>
              <a:ext uri="{FF2B5EF4-FFF2-40B4-BE49-F238E27FC236}">
                <a16:creationId xmlns:a16="http://schemas.microsoft.com/office/drawing/2014/main" id="{B4D02DDB-A226-4980-AE56-25BACABAF35F}"/>
              </a:ext>
            </a:extLst>
          </p:cNvPr>
          <p:cNvSpPr>
            <a:spLocks noChangeArrowheads="1"/>
          </p:cNvSpPr>
          <p:nvPr/>
        </p:nvSpPr>
        <p:spPr bwMode="auto">
          <a:xfrm>
            <a:off x="1355725" y="505426"/>
            <a:ext cx="2352675" cy="558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LUYỆN TẬP</a:t>
            </a:r>
            <a:endParaRPr kumimoji="0" lang="vi-VN"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
        <p:nvSpPr>
          <p:cNvPr id="121893" name="Line 37">
            <a:extLst>
              <a:ext uri="{FF2B5EF4-FFF2-40B4-BE49-F238E27FC236}">
                <a16:creationId xmlns:a16="http://schemas.microsoft.com/office/drawing/2014/main" id="{FB21299E-FD3C-493E-88D1-431FFDC552DF}"/>
              </a:ext>
            </a:extLst>
          </p:cNvPr>
          <p:cNvSpPr>
            <a:spLocks noChangeShapeType="1"/>
          </p:cNvSpPr>
          <p:nvPr/>
        </p:nvSpPr>
        <p:spPr bwMode="auto">
          <a:xfrm flipV="1">
            <a:off x="7144" y="1088639"/>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21958" name="Group 102">
            <a:extLst>
              <a:ext uri="{FF2B5EF4-FFF2-40B4-BE49-F238E27FC236}">
                <a16:creationId xmlns:a16="http://schemas.microsoft.com/office/drawing/2014/main" id="{0BB67CD6-A3AC-444E-9DFC-C6081440E772}"/>
              </a:ext>
            </a:extLst>
          </p:cNvPr>
          <p:cNvGraphicFramePr>
            <a:graphicFrameLocks noGrp="1"/>
          </p:cNvGraphicFramePr>
          <p:nvPr/>
        </p:nvGraphicFramePr>
        <p:xfrm>
          <a:off x="217488" y="1292225"/>
          <a:ext cx="11771312" cy="5212080"/>
        </p:xfrm>
        <a:graphic>
          <a:graphicData uri="http://schemas.openxmlformats.org/drawingml/2006/table">
            <a:tbl>
              <a:tblPr/>
              <a:tblGrid>
                <a:gridCol w="4030662">
                  <a:extLst>
                    <a:ext uri="{9D8B030D-6E8A-4147-A177-3AD203B41FA5}">
                      <a16:colId xmlns:a16="http://schemas.microsoft.com/office/drawing/2014/main" val="1635904852"/>
                    </a:ext>
                  </a:extLst>
                </a:gridCol>
                <a:gridCol w="7740650">
                  <a:extLst>
                    <a:ext uri="{9D8B030D-6E8A-4147-A177-3AD203B41FA5}">
                      <a16:colId xmlns:a16="http://schemas.microsoft.com/office/drawing/2014/main" val="3889298878"/>
                    </a:ext>
                  </a:extLst>
                </a:gridCol>
              </a:tblGrid>
              <a:tr h="1144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m được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nhiều việc trong một khoảng thời gian nhất định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tốt.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2959464829"/>
                  </a:ext>
                </a:extLst>
              </a:tr>
              <a:tr h="15589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b.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sắp xếp lịch tr</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cố định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tuân thủ n</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một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ch nghiêm ngặt, không thay đổi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bất cứ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do g</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684513498"/>
                  </a:ext>
                </a:extLst>
              </a:tr>
              <a:tr h="16017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phải đảm bảo được ho</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 th</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kết quả tốt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công việc được giao, cần phải thực hiện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sự cân bằng để đảm bảo sức khoẻ.</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070882275"/>
                  </a:ext>
                </a:extLst>
              </a:tr>
            </a:tbl>
          </a:graphicData>
        </a:graphic>
      </p:graphicFrame>
      <p:sp>
        <p:nvSpPr>
          <p:cNvPr id="121953" name="Rectangle 97">
            <a:extLst>
              <a:ext uri="{FF2B5EF4-FFF2-40B4-BE49-F238E27FC236}">
                <a16:creationId xmlns:a16="http://schemas.microsoft.com/office/drawing/2014/main" id="{94C50045-2E81-409B-B46F-08D6137713E4}"/>
              </a:ext>
            </a:extLst>
          </p:cNvPr>
          <p:cNvSpPr>
            <a:spLocks noChangeArrowheads="1"/>
          </p:cNvSpPr>
          <p:nvPr/>
        </p:nvSpPr>
        <p:spPr bwMode="auto">
          <a:xfrm>
            <a:off x="4452938" y="1427163"/>
            <a:ext cx="73326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2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Không đồng tình, </a:t>
            </a:r>
            <a:r>
              <a:rPr kumimoji="0" lang="vi-VN" altLang="ko-KR" sz="2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vì: Quản lí thời gian hiệu quả là cách sắp xếp, sử dụng thời gian hợp lí, tránh lãng phí thời gian để hoàn thành tốt các công việc theo mục tiêu đã đặt ra.</a:t>
            </a:r>
          </a:p>
        </p:txBody>
      </p:sp>
      <p:sp>
        <p:nvSpPr>
          <p:cNvPr id="121954" name="Rectangle 98">
            <a:extLst>
              <a:ext uri="{FF2B5EF4-FFF2-40B4-BE49-F238E27FC236}">
                <a16:creationId xmlns:a16="http://schemas.microsoft.com/office/drawing/2014/main" id="{59A642B9-06EC-42BE-92C3-A35FBE7730B7}"/>
              </a:ext>
            </a:extLst>
          </p:cNvPr>
          <p:cNvSpPr>
            <a:spLocks noChangeArrowheads="1"/>
          </p:cNvSpPr>
          <p:nvPr/>
        </p:nvSpPr>
        <p:spPr bwMode="auto">
          <a:xfrm>
            <a:off x="4532313" y="3024188"/>
            <a:ext cx="7019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Không đồng tình, </a:t>
            </a: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vì: trong quá trình thực hiện kế hoạch, nếu thấy không hợp lí, chúng ta cần điều chỉnh để đạt được hiệu quả hơn.</a:t>
            </a:r>
          </a:p>
        </p:txBody>
      </p:sp>
      <p:sp>
        <p:nvSpPr>
          <p:cNvPr id="121955" name="Rectangle 99">
            <a:extLst>
              <a:ext uri="{FF2B5EF4-FFF2-40B4-BE49-F238E27FC236}">
                <a16:creationId xmlns:a16="http://schemas.microsoft.com/office/drawing/2014/main" id="{FCFE38AC-A731-40B9-8BE0-B54238D5A204}"/>
              </a:ext>
            </a:extLst>
          </p:cNvPr>
          <p:cNvSpPr>
            <a:spLocks noChangeArrowheads="1"/>
          </p:cNvSpPr>
          <p:nvPr/>
        </p:nvSpPr>
        <p:spPr bwMode="auto">
          <a:xfrm>
            <a:off x="4505325" y="4621213"/>
            <a:ext cx="7010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7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Đồng tình. </a:t>
            </a:r>
            <a:r>
              <a:rPr kumimoji="0" lang="vi-VN" altLang="ko-KR" sz="27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Quản lí thời gian hiệu quả phải đảm bảo được hoàn thành có kết quả tốt các công việc được giao, cần phải thực hiện và có sự cân bằng để đảm bảo sức khoẻ.</a:t>
            </a:r>
          </a:p>
        </p:txBody>
      </p:sp>
    </p:spTree>
    <p:extLst>
      <p:ext uri="{BB962C8B-B14F-4D97-AF65-F5344CB8AC3E}">
        <p14:creationId xmlns:p14="http://schemas.microsoft.com/office/powerpoint/2010/main" val="391454831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1953"/>
                                        </p:tgtEl>
                                        <p:attrNameLst>
                                          <p:attrName>style.visibility</p:attrName>
                                        </p:attrNameLst>
                                      </p:cBhvr>
                                      <p:to>
                                        <p:strVal val="visible"/>
                                      </p:to>
                                    </p:set>
                                    <p:animEffect transition="in" filter="blinds(horizontal)">
                                      <p:cBhvr>
                                        <p:cTn id="7" dur="500"/>
                                        <p:tgtEl>
                                          <p:spTgt spid="121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954"/>
                                        </p:tgtEl>
                                        <p:attrNameLst>
                                          <p:attrName>style.visibility</p:attrName>
                                        </p:attrNameLst>
                                      </p:cBhvr>
                                      <p:to>
                                        <p:strVal val="visible"/>
                                      </p:to>
                                    </p:set>
                                    <p:animEffect transition="in" filter="blinds(horizontal)">
                                      <p:cBhvr>
                                        <p:cTn id="12" dur="500"/>
                                        <p:tgtEl>
                                          <p:spTgt spid="1219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1955"/>
                                        </p:tgtEl>
                                        <p:attrNameLst>
                                          <p:attrName>style.visibility</p:attrName>
                                        </p:attrNameLst>
                                      </p:cBhvr>
                                      <p:to>
                                        <p:strVal val="visible"/>
                                      </p:to>
                                    </p:set>
                                    <p:animEffect transition="in" filter="blinds(horizontal)">
                                      <p:cBhvr>
                                        <p:cTn id="17" dur="500"/>
                                        <p:tgtEl>
                                          <p:spTgt spid="12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3" grpId="0"/>
      <p:bldP spid="121954" grpId="0"/>
      <p:bldP spid="1219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9" name="TextBox 8">
            <a:extLst>
              <a:ext uri="{FF2B5EF4-FFF2-40B4-BE49-F238E27FC236}">
                <a16:creationId xmlns:a16="http://schemas.microsoft.com/office/drawing/2014/main" id="{62902D9D-3F7B-5483-6C1C-24759EB983E8}"/>
              </a:ext>
            </a:extLst>
          </p:cNvPr>
          <p:cNvSpPr txBox="1"/>
          <p:nvPr/>
        </p:nvSpPr>
        <p:spPr>
          <a:xfrm>
            <a:off x="4609786" y="893123"/>
            <a:ext cx="7223184" cy="1051955"/>
          </a:xfrm>
          <a:prstGeom prst="rect">
            <a:avLst/>
          </a:prstGeom>
          <a:noFill/>
        </p:spPr>
        <p:txBody>
          <a:bodyPr wrap="square">
            <a:spAutoFit/>
          </a:bodyPr>
          <a:lstStyle/>
          <a:p>
            <a:pPr indent="457200" algn="just">
              <a:lnSpc>
                <a:spcPct val="115000"/>
              </a:lnSpc>
              <a:spcAft>
                <a:spcPts val="10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nhận xét cách quản lí thời gian của từng bạn học sinh dưới đây: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2437CFE-128F-4E1F-92BF-91F7376C88FF}"/>
              </a:ext>
            </a:extLst>
          </p:cNvPr>
          <p:cNvPicPr>
            <a:picLocks noChangeAspect="1"/>
          </p:cNvPicPr>
          <p:nvPr/>
        </p:nvPicPr>
        <p:blipFill>
          <a:blip r:embed="rId7"/>
          <a:stretch>
            <a:fillRect/>
          </a:stretch>
        </p:blipFill>
        <p:spPr>
          <a:xfrm>
            <a:off x="4870625" y="2079378"/>
            <a:ext cx="6805433" cy="5068553"/>
          </a:xfrm>
          <a:prstGeom prst="rect">
            <a:avLst/>
          </a:prstGeom>
        </p:spPr>
      </p:pic>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19069" y="1211919"/>
            <a:ext cx="4375637" cy="5646081"/>
            <a:chOff x="7704888" y="1384847"/>
            <a:chExt cx="4375637" cy="4082892"/>
          </a:xfrm>
        </p:grpSpPr>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nvGrpSpPr>
          <p:cNvPr id="25" name="Group 14">
            <a:extLst>
              <a:ext uri="{FF2B5EF4-FFF2-40B4-BE49-F238E27FC236}">
                <a16:creationId xmlns:a16="http://schemas.microsoft.com/office/drawing/2014/main" id="{5CBACE12-2464-4647-A0DF-5BDEF3E0BE20}"/>
              </a:ext>
            </a:extLst>
          </p:cNvPr>
          <p:cNvGrpSpPr>
            <a:grpSpLocks/>
          </p:cNvGrpSpPr>
          <p:nvPr/>
        </p:nvGrpSpPr>
        <p:grpSpPr bwMode="auto">
          <a:xfrm>
            <a:off x="4806708" y="1117600"/>
            <a:ext cx="6208712" cy="2311400"/>
            <a:chOff x="1448989" y="1595280"/>
            <a:chExt cx="3028713" cy="709935"/>
          </a:xfrm>
        </p:grpSpPr>
        <p:sp>
          <p:nvSpPr>
            <p:cNvPr id="26" name="TextBox 25">
              <a:extLst>
                <a:ext uri="{FF2B5EF4-FFF2-40B4-BE49-F238E27FC236}">
                  <a16:creationId xmlns:a16="http://schemas.microsoft.com/office/drawing/2014/main" id="{D04D68EC-CF26-44A0-B38B-F7E5674BD4BE}"/>
                </a:ext>
              </a:extLst>
            </p:cNvPr>
            <p:cNvSpPr txBox="1">
              <a:spLocks noChangeArrowheads="1"/>
            </p:cNvSpPr>
            <p:nvPr/>
          </p:nvSpPr>
          <p:spPr bwMode="auto">
            <a:xfrm>
              <a:off x="1453635" y="1871745"/>
              <a:ext cx="3024067" cy="43347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Xác định được công việc cần ưu tiên hàng đầu trong thời gian này là ôn tập kiến thức để làm bài thi</a:t>
              </a:r>
              <a:r>
                <a:rPr kumimoji="0" lang="en-US" altLang="ko-KR" sz="28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rPr>
                <a:t> </a:t>
              </a:r>
              <a:endParaRPr kumimoji="0" lang="ko-KR" altLang="en-US" sz="28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27" name="TextBox 16">
              <a:extLst>
                <a:ext uri="{FF2B5EF4-FFF2-40B4-BE49-F238E27FC236}">
                  <a16:creationId xmlns:a16="http://schemas.microsoft.com/office/drawing/2014/main" id="{A3A3AC3D-3056-464B-8034-AA7D97625AA6}"/>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Bạn học sinh đã biết</a:t>
              </a: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ko-KR" sz="19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Quản lý thời gian</a:t>
              </a:r>
              <a:endParaRPr kumimoji="0" lang="en-US" altLang="ko-KR" sz="19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28" name="Rectangle 10">
            <a:extLst>
              <a:ext uri="{FF2B5EF4-FFF2-40B4-BE49-F238E27FC236}">
                <a16:creationId xmlns:a16="http://schemas.microsoft.com/office/drawing/2014/main" id="{0D97A81D-AF18-4D4C-9893-8CB697D8DE66}"/>
              </a:ext>
            </a:extLst>
          </p:cNvPr>
          <p:cNvSpPr>
            <a:spLocks noChangeArrowheads="1"/>
          </p:cNvSpPr>
          <p:nvPr/>
        </p:nvSpPr>
        <p:spPr bwMode="auto">
          <a:xfrm>
            <a:off x="4863858" y="3929063"/>
            <a:ext cx="6100762" cy="14255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9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Đồng thời, bạn ấy cũng có ý thức và hành động loại bỏ những yếu tố gây xao nhãng việc học tập</a:t>
            </a:r>
            <a:endParaRPr kumimoji="0" lang="en-US" alt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6">
            <a:extLst>
              <a:ext uri="{FF2B5EF4-FFF2-40B4-BE49-F238E27FC236}">
                <a16:creationId xmlns:a16="http://schemas.microsoft.com/office/drawing/2014/main" id="{AF640B4F-4981-46F4-9570-0DFD034BE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2009287"/>
            <a:ext cx="4375637" cy="437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19069" y="1211919"/>
            <a:ext cx="4375637" cy="5646081"/>
            <a:chOff x="7704888" y="1384847"/>
            <a:chExt cx="4375637" cy="4082892"/>
          </a:xfrm>
        </p:grpSpPr>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17" name="Picture 10">
            <a:extLst>
              <a:ext uri="{FF2B5EF4-FFF2-40B4-BE49-F238E27FC236}">
                <a16:creationId xmlns:a16="http://schemas.microsoft.com/office/drawing/2014/main" id="{779C5E17-5079-4EFE-AD4F-9B0D3E987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26" y="1845798"/>
            <a:ext cx="4480390" cy="44803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a:extLst>
              <a:ext uri="{FF2B5EF4-FFF2-40B4-BE49-F238E27FC236}">
                <a16:creationId xmlns:a16="http://schemas.microsoft.com/office/drawing/2014/main" id="{99BC149F-65F5-408C-94D3-AC5EE08261D0}"/>
              </a:ext>
            </a:extLst>
          </p:cNvPr>
          <p:cNvGrpSpPr>
            <a:grpSpLocks/>
          </p:cNvGrpSpPr>
          <p:nvPr/>
        </p:nvGrpSpPr>
        <p:grpSpPr bwMode="auto">
          <a:xfrm>
            <a:off x="5770563" y="1079500"/>
            <a:ext cx="6208712" cy="2855913"/>
            <a:chOff x="1448989" y="1595280"/>
            <a:chExt cx="3028713" cy="877179"/>
          </a:xfrm>
        </p:grpSpPr>
        <p:sp>
          <p:nvSpPr>
            <p:cNvPr id="19" name="TextBox 18">
              <a:extLst>
                <a:ext uri="{FF2B5EF4-FFF2-40B4-BE49-F238E27FC236}">
                  <a16:creationId xmlns:a16="http://schemas.microsoft.com/office/drawing/2014/main" id="{BAA9D443-BF5C-4E55-B3B2-419E0A63B974}"/>
                </a:ext>
              </a:extLst>
            </p:cNvPr>
            <p:cNvSpPr txBox="1">
              <a:spLocks noChangeArrowheads="1"/>
            </p:cNvSpPr>
            <p:nvPr/>
          </p:nvSpPr>
          <p:spPr bwMode="auto">
            <a:xfrm>
              <a:off x="1453635" y="1871745"/>
              <a:ext cx="3024067" cy="6007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Bạn đã xác định được công việc cần ưu tiên hàng đầu trong thời gian này là hoàn thành các nhiệm vụ học tập được giao. Tuy nhiên, bạn ấy sắp xếp chưa cân đối giữa thời gian học tập và vui chơi giải trí.</a:t>
              </a:r>
              <a:endParaRPr kumimoji="0" lang="ko-KR" altLang="en-US" sz="24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20" name="TextBox 16">
              <a:extLst>
                <a:ext uri="{FF2B5EF4-FFF2-40B4-BE49-F238E27FC236}">
                  <a16:creationId xmlns:a16="http://schemas.microsoft.com/office/drawing/2014/main" id="{9BEBDAD7-95C7-441C-9E02-9395574749D2}"/>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chưa</a:t>
              </a:r>
              <a:endPar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uản</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lý</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thời</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gian</a:t>
              </a:r>
              <a:endParaRPr kumimoji="0" lang="en-US" altLang="ko-KR" sz="19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21" name="Rectangle 9">
            <a:extLst>
              <a:ext uri="{FF2B5EF4-FFF2-40B4-BE49-F238E27FC236}">
                <a16:creationId xmlns:a16="http://schemas.microsoft.com/office/drawing/2014/main" id="{0937D1BA-1841-48BF-A826-4DB4DCD150C4}"/>
              </a:ext>
            </a:extLst>
          </p:cNvPr>
          <p:cNvSpPr>
            <a:spLocks noChangeArrowheads="1"/>
          </p:cNvSpPr>
          <p:nvPr/>
        </p:nvSpPr>
        <p:spPr bwMode="auto">
          <a:xfrm>
            <a:off x="5756275" y="4097338"/>
            <a:ext cx="6100763" cy="22923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Lời khuyên đưa ra: bạn nên sắp xếp lại thời gian, làm sao để đảm bảo mỗi ngày có thể dành từ 30 - 45 phút để vui chơi, luyện tập thể dục thể thao. Việc giải trí và luyện tập thể thao sẽ giúp bạn thư giãn tinh thần và nâng cao sức khỏe.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287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descr="Cách xây dựng kế hoạch kinh doanh chi tiết dễ hiểu nhất">
            <a:extLst>
              <a:ext uri="{FF2B5EF4-FFF2-40B4-BE49-F238E27FC236}">
                <a16:creationId xmlns:a16="http://schemas.microsoft.com/office/drawing/2014/main" id="{6D4C04C4-BAAD-4488-8866-13AB1A2EE9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531" name="AutoShape 3" descr="10 cụm thành ngữ chỉ thời gian thông dụng">
            <a:extLst>
              <a:ext uri="{FF2B5EF4-FFF2-40B4-BE49-F238E27FC236}">
                <a16:creationId xmlns:a16="http://schemas.microsoft.com/office/drawing/2014/main" id="{8AA5034F-AB4E-4BC9-BD39-50403908D8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532" name="Rectangle 4">
            <a:extLst>
              <a:ext uri="{FF2B5EF4-FFF2-40B4-BE49-F238E27FC236}">
                <a16:creationId xmlns:a16="http://schemas.microsoft.com/office/drawing/2014/main" id="{BB2A9030-3A77-4648-9FF1-FB709AE2EA4F}"/>
              </a:ext>
            </a:extLst>
          </p:cNvPr>
          <p:cNvSpPr>
            <a:spLocks noChangeArrowheads="1"/>
          </p:cNvSpPr>
          <p:nvPr/>
        </p:nvSpPr>
        <p:spPr bwMode="auto">
          <a:xfrm>
            <a:off x="242888" y="255588"/>
            <a:ext cx="114998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2. </a:t>
            </a:r>
            <a:r>
              <a:rPr kumimoji="0" lang="vi-VN"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Em hãy nhận xét cách quản lí thời gian của từng bạn học sinh dưới đây:</a:t>
            </a:r>
          </a:p>
        </p:txBody>
      </p:sp>
      <p:grpSp>
        <p:nvGrpSpPr>
          <p:cNvPr id="150534" name="Group 14">
            <a:extLst>
              <a:ext uri="{FF2B5EF4-FFF2-40B4-BE49-F238E27FC236}">
                <a16:creationId xmlns:a16="http://schemas.microsoft.com/office/drawing/2014/main" id="{1D3EC486-7A81-47CE-90E1-6A40E88FB0FD}"/>
              </a:ext>
            </a:extLst>
          </p:cNvPr>
          <p:cNvGrpSpPr>
            <a:grpSpLocks/>
          </p:cNvGrpSpPr>
          <p:nvPr/>
        </p:nvGrpSpPr>
        <p:grpSpPr bwMode="auto">
          <a:xfrm>
            <a:off x="5770563" y="1079500"/>
            <a:ext cx="6208712" cy="2855913"/>
            <a:chOff x="1448989" y="1595280"/>
            <a:chExt cx="3028713" cy="877179"/>
          </a:xfrm>
        </p:grpSpPr>
        <p:sp>
          <p:nvSpPr>
            <p:cNvPr id="16" name="TextBox 15">
              <a:extLst>
                <a:ext uri="{FF2B5EF4-FFF2-40B4-BE49-F238E27FC236}">
                  <a16:creationId xmlns:a16="http://schemas.microsoft.com/office/drawing/2014/main" id="{C857003A-9436-46F5-94F0-BB96C808EC9E}"/>
                </a:ext>
              </a:extLst>
            </p:cNvPr>
            <p:cNvSpPr txBox="1">
              <a:spLocks noChangeArrowheads="1"/>
            </p:cNvSpPr>
            <p:nvPr/>
          </p:nvSpPr>
          <p:spPr bwMode="auto">
            <a:xfrm>
              <a:off x="1453635" y="1871745"/>
              <a:ext cx="3024067" cy="6007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Bạn đã xác định được công việc cần ưu tiên hàng đầu trong thời gian này là hoàn thành các nhiệm vụ học tập được giao. Tuy nhiên, bạn ấy sắp xếp chưa cân đối giữa thời gian học tập và vui chơi giải trí.</a:t>
              </a:r>
              <a:endParaRPr kumimoji="0" lang="ko-KR" altLang="en-US" sz="24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150536" name="TextBox 16">
              <a:extLst>
                <a:ext uri="{FF2B5EF4-FFF2-40B4-BE49-F238E27FC236}">
                  <a16:creationId xmlns:a16="http://schemas.microsoft.com/office/drawing/2014/main" id="{E5D1E181-CB24-49B9-9243-9DAA76496BE6}"/>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chưa</a:t>
              </a:r>
              <a:endPar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uản</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lý</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thời</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gian</a:t>
              </a:r>
              <a:endParaRPr kumimoji="0" lang="en-US" altLang="ko-KR" sz="19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150537" name="Rectangle 9">
            <a:extLst>
              <a:ext uri="{FF2B5EF4-FFF2-40B4-BE49-F238E27FC236}">
                <a16:creationId xmlns:a16="http://schemas.microsoft.com/office/drawing/2014/main" id="{C11B928E-17CE-4E55-8125-86EF1C07CA79}"/>
              </a:ext>
            </a:extLst>
          </p:cNvPr>
          <p:cNvSpPr>
            <a:spLocks noChangeArrowheads="1"/>
          </p:cNvSpPr>
          <p:nvPr/>
        </p:nvSpPr>
        <p:spPr bwMode="auto">
          <a:xfrm>
            <a:off x="5756275" y="4097338"/>
            <a:ext cx="6100763" cy="22923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Lời khuyên đưa ra: bạn nên sắp xếp lại thời gian, làm sao để đảm bảo mỗi ngày có thể dành từ 30 - 45 phút để vui chơi, luyện tập thể dục thể thao. Việc giải trí và luyện tập thể thao sẽ giúp bạn thư giãn tinh thần và nâng cao sức khỏe.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0538" name="Picture 10">
            <a:extLst>
              <a:ext uri="{FF2B5EF4-FFF2-40B4-BE49-F238E27FC236}">
                <a16:creationId xmlns:a16="http://schemas.microsoft.com/office/drawing/2014/main" id="{3FEE3645-A536-44B3-B96D-8C0520EBA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1069975"/>
            <a:ext cx="5256213" cy="525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blinds(horizontal)">
                                      <p:cBhvr>
                                        <p:cTn id="7" dur="500"/>
                                        <p:tgtEl>
                                          <p:spTgt spid="150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0537"/>
                                        </p:tgtEl>
                                        <p:attrNameLst>
                                          <p:attrName>style.visibility</p:attrName>
                                        </p:attrNameLst>
                                      </p:cBhvr>
                                      <p:to>
                                        <p:strVal val="visible"/>
                                      </p:to>
                                    </p:set>
                                    <p:animEffect transition="in" filter="blinds(horizontal)">
                                      <p:cBhvr>
                                        <p:cTn id="12" dur="500"/>
                                        <p:tgtEl>
                                          <p:spTgt spid="15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3"/>
          <a:stretch>
            <a:fillRect/>
          </a:stretch>
        </p:blipFill>
        <p:spPr>
          <a:xfrm>
            <a:off x="317971" y="93929"/>
            <a:ext cx="12192000" cy="6857999"/>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3" y="1893421"/>
            <a:ext cx="3188719" cy="53793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3" y="113165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962" y="527973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134081" y="85922"/>
            <a:ext cx="4828813"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105" name="Picture 202">
            <a:extLst>
              <a:ext uri="{FF2B5EF4-FFF2-40B4-BE49-F238E27FC236}">
                <a16:creationId xmlns:a16="http://schemas.microsoft.com/office/drawing/2014/main" id="{072D9577-E3EC-4A77-A7EA-09C2047BBA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2747" y="1215091"/>
            <a:ext cx="8542206" cy="439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3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09248"/>
            <a:ext cx="8182303" cy="6857999"/>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702079" y="55738"/>
            <a:ext cx="8303244"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xác định mục tiêu học tập</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12" name="Picture 9">
            <a:extLst>
              <a:ext uri="{FF2B5EF4-FFF2-40B4-BE49-F238E27FC236}">
                <a16:creationId xmlns:a16="http://schemas.microsoft.com/office/drawing/2014/main" id="{D008D8E9-3F7A-4494-83A6-A8E22712C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711" y="2040206"/>
            <a:ext cx="6746489" cy="386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8237" y="4468841"/>
            <a:ext cx="609459" cy="609459"/>
          </a:xfrm>
          <a:prstGeom prst="rect">
            <a:avLst/>
          </a:prstGeom>
        </p:spPr>
      </p:pic>
      <p:pic>
        <p:nvPicPr>
          <p:cNvPr id="13" name="Picture 12">
            <a:extLst>
              <a:ext uri="{FF2B5EF4-FFF2-40B4-BE49-F238E27FC236}">
                <a16:creationId xmlns:a16="http://schemas.microsoft.com/office/drawing/2014/main" id="{9E2C95DC-8194-AF8F-4BCE-741425092395}"/>
              </a:ext>
            </a:extLst>
          </p:cNvPr>
          <p:cNvPicPr>
            <a:picLocks noChangeAspect="1"/>
          </p:cNvPicPr>
          <p:nvPr/>
        </p:nvPicPr>
        <p:blipFill>
          <a:blip r:embed="rId6"/>
          <a:stretch>
            <a:fillRect/>
          </a:stretch>
        </p:blipFill>
        <p:spPr>
          <a:xfrm>
            <a:off x="3043003" y="4049199"/>
            <a:ext cx="6794163" cy="2526011"/>
          </a:xfrm>
          <a:prstGeom prst="rect">
            <a:avLst/>
          </a:prstGeom>
        </p:spPr>
      </p:pic>
      <p:sp>
        <p:nvSpPr>
          <p:cNvPr id="58" name="Rectangle 57">
            <a:extLst>
              <a:ext uri="{FF2B5EF4-FFF2-40B4-BE49-F238E27FC236}">
                <a16:creationId xmlns:a16="http://schemas.microsoft.com/office/drawing/2014/main"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IV. VẬN DỤNG</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17930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9277" y="-104097"/>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95" y="3651469"/>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28" y="4949723"/>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7" name="组合 135">
            <a:extLst>
              <a:ext uri="{FF2B5EF4-FFF2-40B4-BE49-F238E27FC236}">
                <a16:creationId xmlns:a16="http://schemas.microsoft.com/office/drawing/2014/main" id="{D58AED1F-ABF0-45D8-9A7E-839BE7D8990D}"/>
              </a:ext>
            </a:extLst>
          </p:cNvPr>
          <p:cNvGrpSpPr/>
          <p:nvPr/>
        </p:nvGrpSpPr>
        <p:grpSpPr>
          <a:xfrm>
            <a:off x="856771" y="564226"/>
            <a:ext cx="6071455" cy="431832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190" name="组合 452">
            <a:extLst>
              <a:ext uri="{FF2B5EF4-FFF2-40B4-BE49-F238E27FC236}">
                <a16:creationId xmlns:a16="http://schemas.microsoft.com/office/drawing/2014/main" id="{AD5D3D59-1A45-4C00-8B3D-8EE88C7AE176}"/>
              </a:ext>
            </a:extLst>
          </p:cNvPr>
          <p:cNvGrpSpPr/>
          <p:nvPr/>
        </p:nvGrpSpPr>
        <p:grpSpPr>
          <a:xfrm>
            <a:off x="3949209" y="3678724"/>
            <a:ext cx="3005355" cy="3217518"/>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3811318" y="-140308"/>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36" name="TextBox 235">
            <a:extLst>
              <a:ext uri="{FF2B5EF4-FFF2-40B4-BE49-F238E27FC236}">
                <a16:creationId xmlns:a16="http://schemas.microsoft.com/office/drawing/2014/main" id="{16F8709C-8477-469E-92F9-A9D4AE3C7D35}"/>
              </a:ext>
            </a:extLst>
          </p:cNvPr>
          <p:cNvSpPr txBox="1"/>
          <p:nvPr/>
        </p:nvSpPr>
        <p:spPr>
          <a:xfrm>
            <a:off x="1468500" y="1406240"/>
            <a:ext cx="4711180" cy="2562048"/>
          </a:xfrm>
          <a:prstGeom prst="rect">
            <a:avLst/>
          </a:prstGeom>
          <a:noFill/>
        </p:spPr>
        <p:txBody>
          <a:bodyPr wrap="square">
            <a:spAutoFit/>
          </a:bodyPr>
          <a:lstStyle/>
          <a:p>
            <a:pPr indent="457200" algn="just"/>
            <a:r>
              <a:rPr lang="vi-VN" b="1" dirty="0">
                <a:solidFill>
                  <a:srgbClr val="FF0000"/>
                </a:solidFill>
                <a:effectLst/>
                <a:latin typeface="Times New Roman" panose="02020603050405020304" pitchFamily="18" charset="0"/>
                <a:ea typeface="Times New Roman" panose="02020603050405020304" pitchFamily="18" charset="0"/>
              </a:rPr>
              <a:t>Câu hỏi 1: </a:t>
            </a:r>
            <a:r>
              <a:rPr lang="vi-VN" b="1" dirty="0">
                <a:solidFill>
                  <a:srgbClr val="FF0000"/>
                </a:solidFill>
                <a:effectLst/>
                <a:latin typeface="Times New Roman" panose="02020603050405020304" pitchFamily="18" charset="0"/>
                <a:ea typeface="Batang" panose="02030600000101010101" pitchFamily="18" charset="-127"/>
              </a:rPr>
              <a:t>Em hãy thực hiện kế hoạch quản lí thời gian đã xây dựng ở bài luyện tập 4 và cho biết:</a:t>
            </a:r>
            <a:endParaRPr lang="en-US" b="1" dirty="0">
              <a:solidFill>
                <a:srgbClr val="FF0000"/>
              </a:solidFill>
              <a:effectLst/>
              <a:latin typeface="Times New Roman" panose="02020603050405020304" pitchFamily="18" charset="0"/>
              <a:ea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Những việc em đã làm được.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Những việc em chưa làm được.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Nguyên nhân và cách khắc phục.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Chia sẻ với các bạn trong lớp.</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7" name="TextBox 236">
            <a:extLst>
              <a:ext uri="{FF2B5EF4-FFF2-40B4-BE49-F238E27FC236}">
                <a16:creationId xmlns:a16="http://schemas.microsoft.com/office/drawing/2014/main" id="{9D004C40-AFE9-4D5B-928A-0C420057AB5E}"/>
              </a:ext>
            </a:extLst>
          </p:cNvPr>
          <p:cNvSpPr txBox="1"/>
          <p:nvPr/>
        </p:nvSpPr>
        <p:spPr>
          <a:xfrm>
            <a:off x="6741593" y="2507020"/>
            <a:ext cx="5176109" cy="2888035"/>
          </a:xfrm>
          <a:prstGeom prst="rect">
            <a:avLst/>
          </a:prstGeom>
          <a:noFill/>
        </p:spPr>
        <p:txBody>
          <a:bodyPr wrap="square">
            <a:spAutoFit/>
          </a:bodyPr>
          <a:lstStyle/>
          <a:p>
            <a:pPr indent="457200" algn="just">
              <a:lnSpc>
                <a:spcPct val="115000"/>
              </a:lnSpc>
              <a:spcAft>
                <a:spcPts val="1000"/>
              </a:spcAft>
            </a:pPr>
            <a:r>
              <a:rPr lang="vi-VN" sz="3200" b="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Câu hỏi 2: Em hãy sưu tầm và chia sẻ với các bạn trong lớp các công cụ, ứng dụng, phần mềm giúp quản lí thời gian hiệu quả.</a:t>
            </a:r>
            <a:endParaRPr lang="en-US" sz="3200" b="1"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3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F928D08-CBC1-47DA-8C48-8196F1B2EEA6}"/>
              </a:ext>
            </a:extLst>
          </p:cNvPr>
          <p:cNvGrpSpPr/>
          <p:nvPr/>
        </p:nvGrpSpPr>
        <p:grpSpPr>
          <a:xfrm>
            <a:off x="3915620" y="3502195"/>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1068567" y="2593838"/>
            <a:ext cx="10963536" cy="923179"/>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5222816" y="1763973"/>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grpSp>
        <p:nvGrpSpPr>
          <p:cNvPr id="7" name="Group 6">
            <a:extLst>
              <a:ext uri="{FF2B5EF4-FFF2-40B4-BE49-F238E27FC236}">
                <a16:creationId xmlns:a16="http://schemas.microsoft.com/office/drawing/2014/main"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id="{75C8EFC0-A8F1-963E-A6BA-5A0166971016}"/>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id="{982E6E23-9ACC-0D5B-F517-09E8E72B31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id="{9E2C95DC-8194-AF8F-4BCE-741425092395}"/>
              </a:ext>
            </a:extLst>
          </p:cNvPr>
          <p:cNvPicPr>
            <a:picLocks noChangeAspect="1"/>
          </p:cNvPicPr>
          <p:nvPr/>
        </p:nvPicPr>
        <p:blipFill>
          <a:blip r:embed="rId7"/>
          <a:stretch>
            <a:fillRect/>
          </a:stretch>
        </p:blipFill>
        <p:spPr>
          <a:xfrm>
            <a:off x="3043003" y="3706653"/>
            <a:ext cx="6794163" cy="2868557"/>
          </a:xfrm>
          <a:prstGeom prst="rect">
            <a:avLst/>
          </a:prstGeom>
        </p:spPr>
      </p:pic>
      <p:sp>
        <p:nvSpPr>
          <p:cNvPr id="14" name="Footer Placeholder 3">
            <a:extLst>
              <a:ext uri="{FF2B5EF4-FFF2-40B4-BE49-F238E27FC236}">
                <a16:creationId xmlns:a16="http://schemas.microsoft.com/office/drawing/2014/main"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35836890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grpSp>
        <p:nvGrpSpPr>
          <p:cNvPr id="7" name="Group 6">
            <a:extLst>
              <a:ext uri="{FF2B5EF4-FFF2-40B4-BE49-F238E27FC236}">
                <a16:creationId xmlns:a16="http://schemas.microsoft.com/office/drawing/2014/main"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id="{75C8EFC0-A8F1-963E-A6BA-5A0166971016}"/>
                  </a:ext>
                </a:extLst>
              </p:cNvPr>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id="{982E6E23-9ACC-0D5B-F517-09E8E72B31E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id="{9E2C95DC-8194-AF8F-4BCE-741425092395}"/>
              </a:ext>
            </a:extLst>
          </p:cNvPr>
          <p:cNvPicPr>
            <a:picLocks noChangeAspect="1"/>
          </p:cNvPicPr>
          <p:nvPr/>
        </p:nvPicPr>
        <p:blipFill>
          <a:blip r:embed="rId10"/>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58" name="Rectangle 57">
            <a:extLst>
              <a:ext uri="{FF2B5EF4-FFF2-40B4-BE49-F238E27FC236}">
                <a16:creationId xmlns:a16="http://schemas.microsoft.com/office/drawing/2014/main"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II. KHÁM PHÁ</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395169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528371"/>
            <a:ext cx="8462211" cy="1729572"/>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1. </a:t>
            </a:r>
            <a:r>
              <a:rPr kumimoji="0" lang="en-US" sz="44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lý</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thời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gian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hiệu</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và</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sự</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cần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thiết</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phải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lý</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thời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gian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hiệu</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1336" y="0"/>
            <a:ext cx="10092785" cy="70773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algn="ctr" defTabSz="914217"/>
            <a:r>
              <a:rPr lang="en-US" sz="3999" b="1" dirty="0" err="1">
                <a:ln/>
                <a:solidFill>
                  <a:srgbClr val="01B3C5"/>
                </a:solidFill>
                <a:latin typeface="Times New Roman" panose="02020603050405020304" pitchFamily="18" charset="0"/>
                <a:cs typeface="Times New Roman" panose="02020603050405020304" pitchFamily="18" charset="0"/>
              </a:rPr>
              <a:t>Em</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hãy</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đọc</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các</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trường</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hợp</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và</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trả</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lời</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câu</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hỏi</a:t>
            </a:r>
            <a:endParaRPr lang="en-US" sz="3999" b="1" dirty="0">
              <a:ln/>
              <a:solidFill>
                <a:srgbClr val="01B3C5"/>
              </a:solidFill>
              <a:latin typeface="Times New Roman" panose="02020603050405020304" pitchFamily="18" charset="0"/>
              <a:cs typeface="Times New Roman" panose="02020603050405020304" pitchFamily="18" charset="0"/>
            </a:endParaRPr>
          </a:p>
        </p:txBody>
      </p:sp>
      <p:sp>
        <p:nvSpPr>
          <p:cNvPr id="6" name="Pentagon 5"/>
          <p:cNvSpPr/>
          <p:nvPr/>
        </p:nvSpPr>
        <p:spPr>
          <a:xfrm>
            <a:off x="138651" y="1146148"/>
            <a:ext cx="2415094" cy="2033045"/>
          </a:xfrm>
          <a:prstGeom prst="homeP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8" name="Pentagon 7"/>
          <p:cNvSpPr/>
          <p:nvPr/>
        </p:nvSpPr>
        <p:spPr>
          <a:xfrm>
            <a:off x="138651" y="3684043"/>
            <a:ext cx="2415094" cy="2033045"/>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799" dirty="0">
              <a:solidFill>
                <a:srgbClr val="000000"/>
              </a:solidFill>
              <a:latin typeface="Times New Roman" panose="02020603050405020304" pitchFamily="18" charset="0"/>
              <a:cs typeface="Times New Roman" panose="02020603050405020304" pitchFamily="18" charset="0"/>
            </a:endParaRPr>
          </a:p>
        </p:txBody>
      </p:sp>
      <p:sp>
        <p:nvSpPr>
          <p:cNvPr id="10" name="Pentagon 9"/>
          <p:cNvSpPr/>
          <p:nvPr/>
        </p:nvSpPr>
        <p:spPr>
          <a:xfrm rot="10800000">
            <a:off x="9416980" y="1418311"/>
            <a:ext cx="2537897" cy="2033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12" name="Pentagon 11"/>
          <p:cNvSpPr/>
          <p:nvPr/>
        </p:nvSpPr>
        <p:spPr>
          <a:xfrm rot="10800000">
            <a:off x="9416980" y="3775541"/>
            <a:ext cx="2537897" cy="2033045"/>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pic>
        <p:nvPicPr>
          <p:cNvPr id="9" name="Picture 18">
            <a:extLst>
              <a:ext uri="{FF2B5EF4-FFF2-40B4-BE49-F238E27FC236}">
                <a16:creationId xmlns:a16="http://schemas.microsoft.com/office/drawing/2014/main" id="{7CE17175-0823-484A-82AF-1C7432E67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663" y="641101"/>
            <a:ext cx="8070850" cy="45665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4">
            <a:extLst>
              <a:ext uri="{FF2B5EF4-FFF2-40B4-BE49-F238E27FC236}">
                <a16:creationId xmlns:a16="http://schemas.microsoft.com/office/drawing/2014/main" id="{E3238B64-FAFF-4C65-9215-118CB4E17828}"/>
              </a:ext>
            </a:extLst>
          </p:cNvPr>
          <p:cNvSpPr>
            <a:spLocks noChangeArrowheads="1"/>
          </p:cNvSpPr>
          <p:nvPr/>
        </p:nvSpPr>
        <p:spPr bwMode="auto">
          <a:xfrm>
            <a:off x="2200663" y="5248557"/>
            <a:ext cx="8393461" cy="1200329"/>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vi-VN" altLang="en-US" sz="2400" dirty="0">
                <a:solidFill>
                  <a:srgbClr val="0000FF"/>
                </a:solidFill>
              </a:rPr>
              <a:t>Em hãy nhận xét cách xác định công việc và mục tiêu của mỗi công việc của bạn T và bạn S. Em hãy dự đoán kết quả cách quản lí thời gian của T và S.</a:t>
            </a:r>
          </a:p>
        </p:txBody>
      </p:sp>
    </p:spTree>
    <p:extLst>
      <p:ext uri="{BB962C8B-B14F-4D97-AF65-F5344CB8AC3E}">
        <p14:creationId xmlns:p14="http://schemas.microsoft.com/office/powerpoint/2010/main" val="177420769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a:extLst>
              <a:ext uri="{FF2B5EF4-FFF2-40B4-BE49-F238E27FC236}">
                <a16:creationId xmlns:a16="http://schemas.microsoft.com/office/drawing/2014/main" id="{71D15EEC-E7BB-4DC4-B8AC-449283E28B2E}"/>
              </a:ext>
            </a:extLst>
          </p:cNvPr>
          <p:cNvGrpSpPr>
            <a:grpSpLocks noChangeAspect="1"/>
          </p:cNvGrpSpPr>
          <p:nvPr/>
        </p:nvGrpSpPr>
        <p:grpSpPr bwMode="auto">
          <a:xfrm flipV="1">
            <a:off x="1857870" y="363167"/>
            <a:ext cx="739758" cy="763406"/>
            <a:chOff x="1308" y="1009"/>
            <a:chExt cx="1001" cy="1033"/>
          </a:xfrm>
        </p:grpSpPr>
        <p:sp>
          <p:nvSpPr>
            <p:cNvPr id="37" name="Freeform 5">
              <a:extLst>
                <a:ext uri="{FF2B5EF4-FFF2-40B4-BE49-F238E27FC236}">
                  <a16:creationId xmlns:a16="http://schemas.microsoft.com/office/drawing/2014/main" id="{CE1C0668-6C1C-4B5A-B0AD-61C9B98137D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8" name="Freeform 6">
              <a:extLst>
                <a:ext uri="{FF2B5EF4-FFF2-40B4-BE49-F238E27FC236}">
                  <a16:creationId xmlns:a16="http://schemas.microsoft.com/office/drawing/2014/main" id="{ADBA0B3D-C56B-4A32-B3B3-667DC9C3D23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9" name="Freeform 7">
              <a:extLst>
                <a:ext uri="{FF2B5EF4-FFF2-40B4-BE49-F238E27FC236}">
                  <a16:creationId xmlns:a16="http://schemas.microsoft.com/office/drawing/2014/main" id="{7B8B6728-5579-4877-9541-189B995B17BE}"/>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0" name="Freeform 8">
              <a:extLst>
                <a:ext uri="{FF2B5EF4-FFF2-40B4-BE49-F238E27FC236}">
                  <a16:creationId xmlns:a16="http://schemas.microsoft.com/office/drawing/2014/main" id="{EA260B78-F606-487E-A57B-3881932AE45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1" name="Freeform 9">
              <a:extLst>
                <a:ext uri="{FF2B5EF4-FFF2-40B4-BE49-F238E27FC236}">
                  <a16:creationId xmlns:a16="http://schemas.microsoft.com/office/drawing/2014/main" id="{0EE48DF6-CB55-426C-AA0F-4C4DB67B5E4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2" name="Freeform 10">
              <a:extLst>
                <a:ext uri="{FF2B5EF4-FFF2-40B4-BE49-F238E27FC236}">
                  <a16:creationId xmlns:a16="http://schemas.microsoft.com/office/drawing/2014/main" id="{47714C14-F053-4024-85E3-CDC54F22CB07}"/>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3" name="Freeform 11">
              <a:extLst>
                <a:ext uri="{FF2B5EF4-FFF2-40B4-BE49-F238E27FC236}">
                  <a16:creationId xmlns:a16="http://schemas.microsoft.com/office/drawing/2014/main" id="{B1063087-F87F-49E3-83BF-BECC8C9E8F1A}"/>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4" name="Freeform 12">
              <a:extLst>
                <a:ext uri="{FF2B5EF4-FFF2-40B4-BE49-F238E27FC236}">
                  <a16:creationId xmlns:a16="http://schemas.microsoft.com/office/drawing/2014/main" id="{85748164-16FF-4903-B781-2DA30548B9A7}"/>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5" name="Freeform 13">
              <a:extLst>
                <a:ext uri="{FF2B5EF4-FFF2-40B4-BE49-F238E27FC236}">
                  <a16:creationId xmlns:a16="http://schemas.microsoft.com/office/drawing/2014/main" id="{E448C403-AB6C-4C8D-8251-24D83498FD50}"/>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nvGrpSpPr>
          <p:cNvPr id="46" name="Group 4">
            <a:extLst>
              <a:ext uri="{FF2B5EF4-FFF2-40B4-BE49-F238E27FC236}">
                <a16:creationId xmlns:a16="http://schemas.microsoft.com/office/drawing/2014/main" id="{EC94B018-EC9F-4F7C-AF14-96368E639E45}"/>
              </a:ext>
            </a:extLst>
          </p:cNvPr>
          <p:cNvGrpSpPr>
            <a:grpSpLocks noChangeAspect="1"/>
          </p:cNvGrpSpPr>
          <p:nvPr/>
        </p:nvGrpSpPr>
        <p:grpSpPr bwMode="auto">
          <a:xfrm flipV="1">
            <a:off x="9793008" y="363167"/>
            <a:ext cx="739758" cy="763406"/>
            <a:chOff x="1308" y="1009"/>
            <a:chExt cx="1001" cy="1033"/>
          </a:xfrm>
        </p:grpSpPr>
        <p:sp>
          <p:nvSpPr>
            <p:cNvPr id="47" name="Freeform 5">
              <a:extLst>
                <a:ext uri="{FF2B5EF4-FFF2-40B4-BE49-F238E27FC236}">
                  <a16:creationId xmlns:a16="http://schemas.microsoft.com/office/drawing/2014/main" id="{BB29065C-66F7-4FCA-ACA7-AAB53FC73435}"/>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8" name="Freeform 6">
              <a:extLst>
                <a:ext uri="{FF2B5EF4-FFF2-40B4-BE49-F238E27FC236}">
                  <a16:creationId xmlns:a16="http://schemas.microsoft.com/office/drawing/2014/main" id="{434DF8D3-467F-4BE2-B345-4703A45B544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9" name="Freeform 7">
              <a:extLst>
                <a:ext uri="{FF2B5EF4-FFF2-40B4-BE49-F238E27FC236}">
                  <a16:creationId xmlns:a16="http://schemas.microsoft.com/office/drawing/2014/main" id="{CF372F00-4C54-41CF-BFD3-3D9969A3678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0" name="Freeform 8">
              <a:extLst>
                <a:ext uri="{FF2B5EF4-FFF2-40B4-BE49-F238E27FC236}">
                  <a16:creationId xmlns:a16="http://schemas.microsoft.com/office/drawing/2014/main" id="{8C73B6CF-74F3-47C0-8E41-4A180656355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1" name="Freeform 9">
              <a:extLst>
                <a:ext uri="{FF2B5EF4-FFF2-40B4-BE49-F238E27FC236}">
                  <a16:creationId xmlns:a16="http://schemas.microsoft.com/office/drawing/2014/main" id="{AF915F43-8671-4395-B9A3-53A8DC033B2F}"/>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2" name="Freeform 10">
              <a:extLst>
                <a:ext uri="{FF2B5EF4-FFF2-40B4-BE49-F238E27FC236}">
                  <a16:creationId xmlns:a16="http://schemas.microsoft.com/office/drawing/2014/main" id="{AE99F290-5A50-4560-A4A0-BE4C780BE0A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3" name="Freeform 11">
              <a:extLst>
                <a:ext uri="{FF2B5EF4-FFF2-40B4-BE49-F238E27FC236}">
                  <a16:creationId xmlns:a16="http://schemas.microsoft.com/office/drawing/2014/main" id="{9647FBDC-90D9-4ADD-926B-784A322932DE}"/>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4" name="Freeform 12">
              <a:extLst>
                <a:ext uri="{FF2B5EF4-FFF2-40B4-BE49-F238E27FC236}">
                  <a16:creationId xmlns:a16="http://schemas.microsoft.com/office/drawing/2014/main" id="{4253AA82-F814-4214-ADC9-F744831E01BB}"/>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5" name="Freeform 13">
              <a:extLst>
                <a:ext uri="{FF2B5EF4-FFF2-40B4-BE49-F238E27FC236}">
                  <a16:creationId xmlns:a16="http://schemas.microsoft.com/office/drawing/2014/main" id="{B315AD39-214D-46B7-AD3F-BFC7E8819C8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aphicFrame>
        <p:nvGraphicFramePr>
          <p:cNvPr id="2" name="Table 1"/>
          <p:cNvGraphicFramePr>
            <a:graphicFrameLocks noGrp="1"/>
          </p:cNvGraphicFramePr>
          <p:nvPr>
            <p:extLst>
              <p:ext uri="{D42A27DB-BD31-4B8C-83A1-F6EECF244321}">
                <p14:modId xmlns:p14="http://schemas.microsoft.com/office/powerpoint/2010/main" val="350027938"/>
              </p:ext>
            </p:extLst>
          </p:nvPr>
        </p:nvGraphicFramePr>
        <p:xfrm>
          <a:off x="769263" y="1335360"/>
          <a:ext cx="11008436" cy="5059636"/>
        </p:xfrm>
        <a:graphic>
          <a:graphicData uri="http://schemas.openxmlformats.org/drawingml/2006/table">
            <a:tbl>
              <a:tblPr firstRow="1" bandRow="1">
                <a:tableStyleId>{69012ECD-51FC-41F1-AA8D-1B2483CD663E}</a:tableStyleId>
              </a:tblPr>
              <a:tblGrid>
                <a:gridCol w="5587842">
                  <a:extLst>
                    <a:ext uri="{9D8B030D-6E8A-4147-A177-3AD203B41FA5}">
                      <a16:colId xmlns:a16="http://schemas.microsoft.com/office/drawing/2014/main" val="20000"/>
                    </a:ext>
                  </a:extLst>
                </a:gridCol>
                <a:gridCol w="5420594">
                  <a:extLst>
                    <a:ext uri="{9D8B030D-6E8A-4147-A177-3AD203B41FA5}">
                      <a16:colId xmlns:a16="http://schemas.microsoft.com/office/drawing/2014/main" val="20001"/>
                    </a:ext>
                  </a:extLst>
                </a:gridCol>
              </a:tblGrid>
              <a:tr h="2098312">
                <a:tc>
                  <a:txBody>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lang="en-US" sz="3200" b="0" i="1" kern="1200" dirty="0" err="1">
                          <a:solidFill>
                            <a:srgbClr val="0033CC"/>
                          </a:solidFill>
                          <a:effectLst/>
                          <a:latin typeface="#9Slide03 AllRoundGothic" panose="020B0703020202020104" pitchFamily="34" charset="0"/>
                          <a:ea typeface="+mn-ea"/>
                          <a:cs typeface="Times New Roman" panose="02020603050405020304" pitchFamily="18" charset="0"/>
                        </a:rPr>
                        <a:t>Câu</a:t>
                      </a:r>
                      <a:r>
                        <a:rPr lang="en-US" sz="3200" b="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sz="3200" b="0" i="1" kern="1200" dirty="0">
                          <a:solidFill>
                            <a:srgbClr val="0033CC"/>
                          </a:solidFill>
                          <a:effectLst/>
                          <a:latin typeface="#9Slide03 AllRoundGothic" panose="020B0703020202020104" pitchFamily="34" charset="0"/>
                          <a:ea typeface="+mn-ea"/>
                          <a:cs typeface="Times New Roman" panose="02020603050405020304" pitchFamily="18" charset="0"/>
                        </a:rPr>
                        <a:t>1: </a:t>
                      </a:r>
                      <a:r>
                        <a:rPr lang="en-US" sz="3200" b="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altLang="en-US" sz="3200" dirty="0">
                          <a:solidFill>
                            <a:srgbClr val="0000FF"/>
                          </a:solidFill>
                          <a:latin typeface="#9Slide03 AllRoundGothic" panose="020B0703020202020104" pitchFamily="34" charset="0"/>
                        </a:rPr>
                        <a:t>Em hãy nhận xét cách xác định công việc và mục tiêu của mỗi công việc của bạn T và bạn S. Em hãy dự đoán kết quả cách quản lí thời gian của T và S.</a:t>
                      </a: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519099">
                <a:tc>
                  <a:txBody>
                    <a:bodyPr/>
                    <a:lstStyle/>
                    <a:p>
                      <a:pPr algn="just"/>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Câu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sz="3200" i="1" kern="1200" dirty="0">
                          <a:solidFill>
                            <a:srgbClr val="0033CC"/>
                          </a:solidFill>
                          <a:effectLst/>
                          <a:latin typeface="#9Slide03 AllRoundGothic" panose="020B0703020202020104" pitchFamily="34" charset="0"/>
                          <a:ea typeface="+mn-ea"/>
                          <a:cs typeface="Times New Roman" panose="02020603050405020304" pitchFamily="18" charset="0"/>
                        </a:rPr>
                        <a:t>2: </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Theo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em</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thế</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nào</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là</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lí</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thời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gian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hiệu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Vì</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sao</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phải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lí</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thời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gian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hiệu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a:t>
                      </a:r>
                      <a:endParaRPr lang="en-US" sz="3200" kern="1200" dirty="0">
                        <a:solidFill>
                          <a:srgbClr val="0033CC"/>
                        </a:solidFill>
                        <a:effectLst/>
                        <a:latin typeface="#9Slide03 AllRoundGothic" panose="020B0703020202020104" pitchFamily="34" charset="0"/>
                        <a:ea typeface="+mn-ea"/>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3"/>
          <p:cNvSpPr txBox="1"/>
          <p:nvPr/>
        </p:nvSpPr>
        <p:spPr>
          <a:xfrm>
            <a:off x="6730584" y="1335360"/>
            <a:ext cx="4692153" cy="175432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6" name="TextBox 55"/>
          <p:cNvSpPr txBox="1"/>
          <p:nvPr/>
        </p:nvSpPr>
        <p:spPr>
          <a:xfrm>
            <a:off x="6730583" y="3959675"/>
            <a:ext cx="4692153" cy="175432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Title 1">
            <a:extLst>
              <a:ext uri="{FF2B5EF4-FFF2-40B4-BE49-F238E27FC236}">
                <a16:creationId xmlns:a16="http://schemas.microsoft.com/office/drawing/2014/main" id="{CEAEE1B4-A75E-F8A7-ECF5-ABAE406024A3}"/>
              </a:ext>
            </a:extLst>
          </p:cNvPr>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6" name="Picture 2" descr="http://photos.myjoyonline.com/photos/news/201311/6579331693860_2001437840207.jpg">
            <a:extLst>
              <a:ext uri="{FF2B5EF4-FFF2-40B4-BE49-F238E27FC236}">
                <a16:creationId xmlns:a16="http://schemas.microsoft.com/office/drawing/2014/main" id="{E062B54A-9D57-991F-D93F-8F4F95F4E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ttps://gatorball.files.wordpress.com/2011/03/hybrid-101.jpg">
            <a:extLst>
              <a:ext uri="{FF2B5EF4-FFF2-40B4-BE49-F238E27FC236}">
                <a16:creationId xmlns:a16="http://schemas.microsoft.com/office/drawing/2014/main" id="{0634E4F2-08C7-0F43-BA30-A20DFE0DB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3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94" name="Rectangle 46">
            <a:extLst>
              <a:ext uri="{FF2B5EF4-FFF2-40B4-BE49-F238E27FC236}">
                <a16:creationId xmlns:a16="http://schemas.microsoft.com/office/drawing/2014/main" id="{6D9D564D-4915-4478-BEBC-AB2763F31016}"/>
              </a:ext>
            </a:extLst>
          </p:cNvPr>
          <p:cNvSpPr>
            <a:spLocks noChangeArrowheads="1"/>
          </p:cNvSpPr>
          <p:nvPr/>
        </p:nvSpPr>
        <p:spPr bwMode="auto">
          <a:xfrm>
            <a:off x="4638675" y="3424238"/>
            <a:ext cx="2170113" cy="2740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900">
                <a:solidFill>
                  <a:schemeClr val="bg1"/>
                </a:solidFill>
              </a:rPr>
              <a:t>Bạn T có sai sót trong việc xác định công việc và mục tiêu</a:t>
            </a:r>
            <a:r>
              <a:rPr lang="en-US" altLang="ko-KR" sz="2900">
                <a:solidFill>
                  <a:schemeClr val="bg1"/>
                </a:solidFill>
                <a:ea typeface="Gulim" panose="020B0600000101010101" pitchFamily="34" charset="-127"/>
              </a:rPr>
              <a:t> </a:t>
            </a:r>
            <a:endParaRPr lang="en-US" altLang="en-US" sz="2900">
              <a:solidFill>
                <a:schemeClr val="bg1"/>
              </a:solidFill>
            </a:endParaRPr>
          </a:p>
        </p:txBody>
      </p:sp>
      <p:sp>
        <p:nvSpPr>
          <p:cNvPr id="130095" name="Rectangle 47">
            <a:extLst>
              <a:ext uri="{FF2B5EF4-FFF2-40B4-BE49-F238E27FC236}">
                <a16:creationId xmlns:a16="http://schemas.microsoft.com/office/drawing/2014/main" id="{1191AF54-876B-42EC-9A67-57EFFDEE9712}"/>
              </a:ext>
            </a:extLst>
          </p:cNvPr>
          <p:cNvSpPr>
            <a:spLocks noChangeArrowheads="1"/>
          </p:cNvSpPr>
          <p:nvPr/>
        </p:nvSpPr>
        <p:spPr bwMode="auto">
          <a:xfrm>
            <a:off x="361950" y="3813175"/>
            <a:ext cx="3175000" cy="23082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900"/>
              <a:t>Bạn T sắp xếp thời gian không cân đối giữa việc học tập và việc giải trí.</a:t>
            </a:r>
            <a:r>
              <a:rPr lang="en-US" altLang="ko-KR" sz="2900">
                <a:ea typeface="Gulim" panose="020B0600000101010101" pitchFamily="34" charset="-127"/>
              </a:rPr>
              <a:t> </a:t>
            </a:r>
            <a:endParaRPr lang="en-US" altLang="en-US" sz="2900"/>
          </a:p>
        </p:txBody>
      </p:sp>
      <p:sp>
        <p:nvSpPr>
          <p:cNvPr id="130096" name="Rectangle 48">
            <a:extLst>
              <a:ext uri="{FF2B5EF4-FFF2-40B4-BE49-F238E27FC236}">
                <a16:creationId xmlns:a16="http://schemas.microsoft.com/office/drawing/2014/main" id="{9245A2B1-C8B9-4A72-9375-D2E7251768B6}"/>
              </a:ext>
            </a:extLst>
          </p:cNvPr>
          <p:cNvSpPr>
            <a:spLocks noChangeArrowheads="1"/>
          </p:cNvSpPr>
          <p:nvPr/>
        </p:nvSpPr>
        <p:spPr bwMode="auto">
          <a:xfrm>
            <a:off x="8105775" y="3598863"/>
            <a:ext cx="3481388" cy="2979737"/>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700"/>
              <a:t>Nếu tiếp tục duy trì cách quản lí thời gian như hiện tại, kết quả học tập của bạn T sẽ bị ảnh hưởng; sức khỏe của T cũng giảm sút.</a:t>
            </a:r>
            <a:endParaRPr lang="en-US" altLang="en-US" sz="2700"/>
          </a:p>
        </p:txBody>
      </p:sp>
      <p:sp>
        <p:nvSpPr>
          <p:cNvPr id="130099" name="Line 51">
            <a:extLst>
              <a:ext uri="{FF2B5EF4-FFF2-40B4-BE49-F238E27FC236}">
                <a16:creationId xmlns:a16="http://schemas.microsoft.com/office/drawing/2014/main" id="{F4299951-0D9B-46F7-BA1E-4E6986B23215}"/>
              </a:ext>
            </a:extLst>
          </p:cNvPr>
          <p:cNvSpPr>
            <a:spLocks noChangeShapeType="1"/>
          </p:cNvSpPr>
          <p:nvPr/>
        </p:nvSpPr>
        <p:spPr bwMode="auto">
          <a:xfrm flipH="1" flipV="1">
            <a:off x="3554413" y="4748213"/>
            <a:ext cx="1147762" cy="0"/>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100" name="Line 52">
            <a:extLst>
              <a:ext uri="{FF2B5EF4-FFF2-40B4-BE49-F238E27FC236}">
                <a16:creationId xmlns:a16="http://schemas.microsoft.com/office/drawing/2014/main" id="{EC9F3BCA-C492-424E-9F3C-F607F1D2E6E2}"/>
              </a:ext>
            </a:extLst>
          </p:cNvPr>
          <p:cNvSpPr>
            <a:spLocks noChangeShapeType="1"/>
          </p:cNvSpPr>
          <p:nvPr/>
        </p:nvSpPr>
        <p:spPr bwMode="auto">
          <a:xfrm flipV="1">
            <a:off x="6813550" y="4781550"/>
            <a:ext cx="1277938" cy="17463"/>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0102" name="Picture 54">
            <a:extLst>
              <a:ext uri="{FF2B5EF4-FFF2-40B4-BE49-F238E27FC236}">
                <a16:creationId xmlns:a16="http://schemas.microsoft.com/office/drawing/2014/main" id="{EDD747A0-2485-4BC2-898A-C259690FB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42888"/>
            <a:ext cx="11653838" cy="2909887"/>
          </a:xfrm>
          <a:prstGeom prst="rect">
            <a:avLst/>
          </a:prstGeom>
          <a:noFill/>
          <a:extLst>
            <a:ext uri="{909E8E84-426E-40DD-AFC4-6F175D3DCCD1}">
              <a14:hiddenFill xmlns:a14="http://schemas.microsoft.com/office/drawing/2010/main">
                <a:solidFill>
                  <a:srgbClr val="FFFFFF"/>
                </a:solidFill>
              </a14:hiddenFill>
            </a:ext>
          </a:extLst>
        </p:spPr>
      </p:pic>
      <p:sp>
        <p:nvSpPr>
          <p:cNvPr id="130103" name="Line 55">
            <a:extLst>
              <a:ext uri="{FF2B5EF4-FFF2-40B4-BE49-F238E27FC236}">
                <a16:creationId xmlns:a16="http://schemas.microsoft.com/office/drawing/2014/main" id="{C2CD6D5F-1294-48FE-871B-57D49A037551}"/>
              </a:ext>
            </a:extLst>
          </p:cNvPr>
          <p:cNvSpPr>
            <a:spLocks noChangeShapeType="1"/>
          </p:cNvSpPr>
          <p:nvPr/>
        </p:nvSpPr>
        <p:spPr bwMode="auto">
          <a:xfrm flipV="1">
            <a:off x="0" y="3400425"/>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0094"/>
                                        </p:tgtEl>
                                        <p:attrNameLst>
                                          <p:attrName>style.visibility</p:attrName>
                                        </p:attrNameLst>
                                      </p:cBhvr>
                                      <p:to>
                                        <p:strVal val="visible"/>
                                      </p:to>
                                    </p:set>
                                    <p:animEffect transition="in" filter="blinds(horizontal)">
                                      <p:cBhvr>
                                        <p:cTn id="7" dur="500"/>
                                        <p:tgtEl>
                                          <p:spTgt spid="130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0099"/>
                                        </p:tgtEl>
                                        <p:attrNameLst>
                                          <p:attrName>style.visibility</p:attrName>
                                        </p:attrNameLst>
                                      </p:cBhvr>
                                      <p:to>
                                        <p:strVal val="visible"/>
                                      </p:to>
                                    </p:set>
                                    <p:animEffect transition="in" filter="blinds(horizontal)">
                                      <p:cBhvr>
                                        <p:cTn id="12" dur="500"/>
                                        <p:tgtEl>
                                          <p:spTgt spid="13009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0095"/>
                                        </p:tgtEl>
                                        <p:attrNameLst>
                                          <p:attrName>style.visibility</p:attrName>
                                        </p:attrNameLst>
                                      </p:cBhvr>
                                      <p:to>
                                        <p:strVal val="visible"/>
                                      </p:to>
                                    </p:set>
                                    <p:animEffect transition="in" filter="blinds(horizontal)">
                                      <p:cBhvr>
                                        <p:cTn id="15" dur="500"/>
                                        <p:tgtEl>
                                          <p:spTgt spid="13009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0096"/>
                                        </p:tgtEl>
                                        <p:attrNameLst>
                                          <p:attrName>style.visibility</p:attrName>
                                        </p:attrNameLst>
                                      </p:cBhvr>
                                      <p:to>
                                        <p:strVal val="visible"/>
                                      </p:to>
                                    </p:set>
                                    <p:animEffect transition="in" filter="blinds(horizontal)">
                                      <p:cBhvr>
                                        <p:cTn id="20" dur="500"/>
                                        <p:tgtEl>
                                          <p:spTgt spid="130096"/>
                                        </p:tgtEl>
                                      </p:cBhvr>
                                    </p:animEffect>
                                  </p:childTnLst>
                                </p:cTn>
                              </p:par>
                              <p:par>
                                <p:cTn id="21" presetID="3" presetClass="entr" presetSubtype="10" fill="hold" nodeType="withEffect">
                                  <p:stCondLst>
                                    <p:cond delay="0"/>
                                  </p:stCondLst>
                                  <p:childTnLst>
                                    <p:set>
                                      <p:cBhvr>
                                        <p:cTn id="22" dur="1" fill="hold">
                                          <p:stCondLst>
                                            <p:cond delay="0"/>
                                          </p:stCondLst>
                                        </p:cTn>
                                        <p:tgtEl>
                                          <p:spTgt spid="130100"/>
                                        </p:tgtEl>
                                        <p:attrNameLst>
                                          <p:attrName>style.visibility</p:attrName>
                                        </p:attrNameLst>
                                      </p:cBhvr>
                                      <p:to>
                                        <p:strVal val="visible"/>
                                      </p:to>
                                    </p:set>
                                    <p:animEffect transition="in" filter="blinds(horizontal)">
                                      <p:cBhvr>
                                        <p:cTn id="23" dur="500"/>
                                        <p:tgtEl>
                                          <p:spTgt spid="13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94" grpId="0" animBg="1"/>
      <p:bldP spid="130095" grpId="0" animBg="1"/>
      <p:bldP spid="13009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8675</TotalTime>
  <Words>2356</Words>
  <Application>Microsoft Office PowerPoint</Application>
  <PresentationFormat>Widescreen</PresentationFormat>
  <Paragraphs>201</Paragraphs>
  <Slides>39</Slides>
  <Notes>11</Notes>
  <HiddenSlides>0</HiddenSlides>
  <MMClips>5</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39</vt:i4>
      </vt:variant>
    </vt:vector>
  </HeadingPairs>
  <TitlesOfParts>
    <vt:vector size="62" baseType="lpstr">
      <vt:lpstr>等线</vt:lpstr>
      <vt:lpstr>Gulim</vt:lpstr>
      <vt:lpstr>#9Slide03 AllRoundGothic</vt:lpstr>
      <vt:lpstr>#9Slide05 Atlantika</vt:lpstr>
      <vt:lpstr>#9Slide05 Brannboll Ny</vt:lpstr>
      <vt:lpstr>#9Slide05 Fourth Medium</vt:lpstr>
      <vt:lpstr>#9Slide05 SVNVanilla Daisy Pro</vt:lpstr>
      <vt:lpstr>Arca Majora 3 Bold</vt:lpstr>
      <vt:lpstr>Arial</vt:lpstr>
      <vt:lpstr>Arial </vt:lpstr>
      <vt:lpstr>Arial Black</vt:lpstr>
      <vt:lpstr>Calibri</vt:lpstr>
      <vt:lpstr>Calibri Light</vt:lpstr>
      <vt:lpstr>ITC Avant Garde Std Bk</vt:lpstr>
      <vt:lpstr>SVN-Vanilla Daisy Pro</vt:lpstr>
      <vt:lpstr>Times New Roman</vt:lpstr>
      <vt:lpstr>方正静蕾简体</vt:lpstr>
      <vt:lpstr>Office Theme</vt:lpstr>
      <vt:lpstr>1_Office Theme</vt:lpstr>
      <vt:lpstr>1_Thiết kế: Thạch Trương Thảo (0987 039 863)</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Kiem Ba</cp:lastModifiedBy>
  <cp:revision>223</cp:revision>
  <dcterms:created xsi:type="dcterms:W3CDTF">2022-08-20T03:30:38Z</dcterms:created>
  <dcterms:modified xsi:type="dcterms:W3CDTF">2025-05-18T16:14:50Z</dcterms:modified>
</cp:coreProperties>
</file>