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72" r:id="rId2"/>
    <p:sldId id="271" r:id="rId3"/>
    <p:sldId id="273" r:id="rId4"/>
    <p:sldId id="277" r:id="rId5"/>
    <p:sldId id="289" r:id="rId6"/>
    <p:sldId id="282" r:id="rId7"/>
    <p:sldId id="283" r:id="rId8"/>
    <p:sldId id="285" r:id="rId9"/>
    <p:sldId id="280" r:id="rId10"/>
    <p:sldId id="287" r:id="rId11"/>
  </p:sldIdLst>
  <p:sldSz cx="18288000" cy="10287000"/>
  <p:notesSz cx="6858000" cy="9144000"/>
  <p:embeddedFontLst>
    <p:embeddedFont>
      <p:font typeface="#9Slide04 Rokkitt ExtraBold" panose="020B0604020202020204" charset="0"/>
      <p:bold r:id="rId13"/>
    </p:embeddedFont>
    <p:embeddedFont>
      <p:font typeface="#9Slide05 Braxton Regular" panose="020B0604020202020204" charset="0"/>
      <p:regular r:id="rId14"/>
    </p:embeddedFont>
    <p:embeddedFont>
      <p:font typeface="#9Slide05 Joanne Marie Calligra" panose="020B0604020202020204" charset="0"/>
      <p:regular r:id="rId15"/>
    </p:embeddedFont>
    <p:embeddedFont>
      <p:font typeface="#9Slide06 FS Playlist Script" panose="020B0604020202020204" charset="0"/>
      <p:regular r:id="rId16"/>
    </p:embeddedFont>
    <p:embeddedFont>
      <p:font typeface="#9Slide07 SVNBango" panose="02000000000000000000"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6EC809-1958-4862-986B-A2FD6A6A40C7}"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4F9BC-6330-401B-A1B9-06456A8A7F93}" type="slidenum">
              <a:rPr lang="en-US" smtClean="0"/>
              <a:t>‹#›</a:t>
            </a:fld>
            <a:endParaRPr lang="en-US"/>
          </a:p>
        </p:txBody>
      </p:sp>
    </p:spTree>
    <p:extLst>
      <p:ext uri="{BB962C8B-B14F-4D97-AF65-F5344CB8AC3E}">
        <p14:creationId xmlns:p14="http://schemas.microsoft.com/office/powerpoint/2010/main" val="3157249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a:t>
            </a:fld>
            <a:endParaRPr lang="en-US"/>
          </a:p>
        </p:txBody>
      </p:sp>
    </p:spTree>
    <p:extLst>
      <p:ext uri="{BB962C8B-B14F-4D97-AF65-F5344CB8AC3E}">
        <p14:creationId xmlns:p14="http://schemas.microsoft.com/office/powerpoint/2010/main" val="336318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10</a:t>
            </a:fld>
            <a:endParaRPr lang="en-US"/>
          </a:p>
        </p:txBody>
      </p:sp>
    </p:spTree>
    <p:extLst>
      <p:ext uri="{BB962C8B-B14F-4D97-AF65-F5344CB8AC3E}">
        <p14:creationId xmlns:p14="http://schemas.microsoft.com/office/powerpoint/2010/main" val="291736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2</a:t>
            </a:fld>
            <a:endParaRPr lang="en-US"/>
          </a:p>
        </p:txBody>
      </p:sp>
    </p:spTree>
    <p:extLst>
      <p:ext uri="{BB962C8B-B14F-4D97-AF65-F5344CB8AC3E}">
        <p14:creationId xmlns:p14="http://schemas.microsoft.com/office/powerpoint/2010/main" val="1940194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Xác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nội</a:t>
            </a:r>
            <a:r>
              <a:rPr lang="en-US" sz="1200" b="1" dirty="0">
                <a:latin typeface="Times New Roman" panose="02020603050405020304" pitchFamily="18" charset="0"/>
                <a:cs typeface="Times New Roman" panose="02020603050405020304" pitchFamily="18" charset="0"/>
              </a:rPr>
              <a:t> dung </a:t>
            </a:r>
            <a:r>
              <a:rPr lang="en-US" sz="1200" b="1" dirty="0" err="1">
                <a:latin typeface="Times New Roman" panose="02020603050405020304" pitchFamily="18" charset="0"/>
                <a:cs typeface="Times New Roman" panose="02020603050405020304" pitchFamily="18" charset="0"/>
              </a:rPr>
              <a:t>chính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của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được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số</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trong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mục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mỗi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phần</a:t>
            </a:r>
            <a:endParaRPr lang="en-US" sz="1200" b="1"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3</a:t>
            </a:fld>
            <a:endParaRPr lang="en-US"/>
          </a:p>
        </p:txBody>
      </p:sp>
    </p:spTree>
    <p:extLst>
      <p:ext uri="{BB962C8B-B14F-4D97-AF65-F5344CB8AC3E}">
        <p14:creationId xmlns:p14="http://schemas.microsoft.com/office/powerpoint/2010/main" val="373029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4</a:t>
            </a:fld>
            <a:endParaRPr lang="en-US"/>
          </a:p>
        </p:txBody>
      </p:sp>
    </p:spTree>
    <p:extLst>
      <p:ext uri="{BB962C8B-B14F-4D97-AF65-F5344CB8AC3E}">
        <p14:creationId xmlns:p14="http://schemas.microsoft.com/office/powerpoint/2010/main" val="3281318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5</a:t>
            </a:fld>
            <a:endParaRPr lang="en-US"/>
          </a:p>
        </p:txBody>
      </p:sp>
    </p:spTree>
    <p:extLst>
      <p:ext uri="{BB962C8B-B14F-4D97-AF65-F5344CB8AC3E}">
        <p14:creationId xmlns:p14="http://schemas.microsoft.com/office/powerpoint/2010/main" val="3304799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latin typeface="Times New Roman" panose="02020603050405020304" pitchFamily="18" charset="0"/>
                <a:cs typeface="Times New Roman" panose="02020603050405020304" pitchFamily="18" charset="0"/>
              </a:rPr>
              <a:t>Nguyên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Vườn</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quốc</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gia</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Tràm</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Chim</a:t>
            </a:r>
            <a:r>
              <a:rPr lang="en-US" sz="1200" b="1" i="1" dirty="0">
                <a:latin typeface="Times New Roman" panose="02020603050405020304" pitchFamily="18" charset="0"/>
                <a:cs typeface="Times New Roman" panose="02020603050405020304" pitchFamily="18" charset="0"/>
              </a:rPr>
              <a:t>, Tam </a:t>
            </a:r>
            <a:r>
              <a:rPr lang="en-US" sz="1200" b="1" i="1" dirty="0" err="1">
                <a:latin typeface="Times New Roman" panose="02020603050405020304" pitchFamily="18" charset="0"/>
                <a:cs typeface="Times New Roman" panose="02020603050405020304" pitchFamily="18" charset="0"/>
              </a:rPr>
              <a:t>Nông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Đồng</a:t>
            </a:r>
            <a:r>
              <a:rPr lang="en-US" sz="1200" b="1" i="1" dirty="0">
                <a:latin typeface="Times New Roman" panose="02020603050405020304" pitchFamily="18" charset="0"/>
                <a:cs typeface="Times New Roman" panose="02020603050405020304" pitchFamily="18" charset="0"/>
              </a:rPr>
              <a:t> </a:t>
            </a:r>
            <a:r>
              <a:rPr lang="en-US" sz="1200" b="1" i="1" dirty="0" err="1">
                <a:latin typeface="Times New Roman" panose="02020603050405020304" pitchFamily="18" charset="0"/>
                <a:cs typeface="Times New Roman" panose="02020603050405020304" pitchFamily="18" charset="0"/>
              </a:rPr>
              <a:t>Tháp</a:t>
            </a:r>
            <a:endParaRPr lang="en-US" sz="12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imes New Roman" panose="02020603050405020304" pitchFamily="18" charset="0"/>
                <a:cs typeface="Times New Roman" panose="02020603050405020304" pitchFamily="18" charset="0"/>
              </a:rPr>
              <a:t>Nhan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Vườn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quốc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gia</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Tràm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Chim</a:t>
            </a:r>
            <a:r>
              <a:rPr lang="en-US" sz="1200" b="1" dirty="0">
                <a:latin typeface="Times New Roman" panose="02020603050405020304" pitchFamily="18" charset="0"/>
                <a:cs typeface="Times New Roman" panose="02020603050405020304" pitchFamily="18" charset="0"/>
              </a:rPr>
              <a:t> – Tam </a:t>
            </a:r>
            <a:r>
              <a:rPr lang="en-US" sz="1200" b="1" dirty="0" err="1">
                <a:latin typeface="Times New Roman" panose="02020603050405020304" pitchFamily="18" charset="0"/>
                <a:cs typeface="Times New Roman" panose="02020603050405020304" pitchFamily="18" charset="0"/>
              </a:rPr>
              <a:t>Nông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cho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em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những</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thông</a:t>
            </a:r>
            <a:r>
              <a:rPr lang="en-US" sz="1200" b="1" dirty="0">
                <a:latin typeface="Times New Roman" panose="02020603050405020304" pitchFamily="18" charset="0"/>
                <a:cs typeface="Times New Roman" panose="02020603050405020304" pitchFamily="18" charset="0"/>
              </a:rPr>
              <a:t> tin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So </a:t>
            </a:r>
            <a:r>
              <a:rPr lang="en-US" sz="1200" b="1" dirty="0" err="1">
                <a:latin typeface="Times New Roman" panose="02020603050405020304" pitchFamily="18" charset="0"/>
                <a:cs typeface="Times New Roman" panose="02020603050405020304" pitchFamily="18" charset="0"/>
              </a:rPr>
              <a:t>với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hai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văn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bản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Vịnh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Hạ</a:t>
            </a:r>
            <a:r>
              <a:rPr lang="en-US" sz="1200" b="1" dirty="0">
                <a:latin typeface="Times New Roman" panose="02020603050405020304" pitchFamily="18" charset="0"/>
                <a:cs typeface="Times New Roman" panose="02020603050405020304" pitchFamily="18" charset="0"/>
              </a:rPr>
              <a:t> Long – </a:t>
            </a:r>
            <a:r>
              <a:rPr lang="en-US" sz="1200" b="1" dirty="0" err="1">
                <a:latin typeface="Times New Roman" panose="02020603050405020304" pitchFamily="18" charset="0"/>
                <a:cs typeface="Times New Roman" panose="02020603050405020304" pitchFamily="18" charset="0"/>
              </a:rPr>
              <a:t>một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nhiên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độc</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đáo</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tuyệt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mĩ</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và</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Khám</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phá</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quan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thế</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giới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thác</a:t>
            </a:r>
            <a:r>
              <a:rPr lang="en-US" sz="1200" b="1" dirty="0">
                <a:latin typeface="Times New Roman" panose="02020603050405020304" pitchFamily="18" charset="0"/>
                <a:cs typeface="Times New Roman" panose="02020603050405020304" pitchFamily="18" charset="0"/>
              </a:rPr>
              <a:t> I-goa-du”, </a:t>
            </a:r>
            <a:r>
              <a:rPr lang="en-US" sz="1200" b="1" dirty="0" err="1">
                <a:latin typeface="Times New Roman" panose="02020603050405020304" pitchFamily="18" charset="0"/>
                <a:cs typeface="Times New Roman" panose="02020603050405020304" pitchFamily="18" charset="0"/>
              </a:rPr>
              <a:t>cách</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đặt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nhan</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đề</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bài</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viết</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này</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có</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gì</a:t>
            </a:r>
            <a:r>
              <a:rPr lang="en-US" sz="1200" b="1" dirty="0">
                <a:latin typeface="Times New Roman" panose="02020603050405020304" pitchFamily="18" charset="0"/>
                <a:cs typeface="Times New Roman" panose="02020603050405020304" pitchFamily="18" charset="0"/>
              </a:rPr>
              <a:t> </a:t>
            </a:r>
            <a:r>
              <a:rPr lang="en-US" sz="1200" b="1" dirty="0" err="1">
                <a:latin typeface="Times New Roman" panose="02020603050405020304" pitchFamily="18" charset="0"/>
                <a:cs typeface="Times New Roman" panose="02020603050405020304" pitchFamily="18" charset="0"/>
              </a:rPr>
              <a:t>khác</a:t>
            </a:r>
            <a:r>
              <a:rPr lang="en-US" sz="1200" b="1"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6</a:t>
            </a:fld>
            <a:endParaRPr lang="en-US"/>
          </a:p>
        </p:txBody>
      </p:sp>
    </p:spTree>
    <p:extLst>
      <p:ext uri="{BB962C8B-B14F-4D97-AF65-F5344CB8AC3E}">
        <p14:creationId xmlns:p14="http://schemas.microsoft.com/office/powerpoint/2010/main" val="129382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7</a:t>
            </a:fld>
            <a:endParaRPr lang="en-US"/>
          </a:p>
        </p:txBody>
      </p:sp>
    </p:spTree>
    <p:extLst>
      <p:ext uri="{BB962C8B-B14F-4D97-AF65-F5344CB8AC3E}">
        <p14:creationId xmlns:p14="http://schemas.microsoft.com/office/powerpoint/2010/main" val="410034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Dựa</a:t>
            </a:r>
            <a:r>
              <a:rPr lang="en-US" dirty="0"/>
              <a:t> </a:t>
            </a:r>
            <a:r>
              <a:rPr lang="en-US" dirty="0" err="1"/>
              <a:t>vào</a:t>
            </a:r>
            <a:r>
              <a:rPr lang="en-US" dirty="0"/>
              <a:t> </a:t>
            </a:r>
            <a:r>
              <a:rPr lang="en-US" dirty="0" err="1"/>
              <a:t>phân</a:t>
            </a:r>
            <a:r>
              <a:rPr lang="en-US" dirty="0"/>
              <a:t> (4) </a:t>
            </a:r>
            <a:r>
              <a:rPr lang="en-US" dirty="0" err="1"/>
              <a:t>phân</a:t>
            </a:r>
            <a:r>
              <a:rPr lang="en-US" dirty="0"/>
              <a:t> </a:t>
            </a:r>
            <a:r>
              <a:rPr lang="en-US" dirty="0" err="1"/>
              <a:t>tích</a:t>
            </a:r>
            <a:r>
              <a:rPr lang="en-US" dirty="0"/>
              <a:t> </a:t>
            </a:r>
            <a:r>
              <a:rPr lang="en-US" dirty="0" err="1"/>
              <a:t>một</a:t>
            </a:r>
            <a:r>
              <a:rPr lang="en-US" dirty="0"/>
              <a:t> </a:t>
            </a:r>
            <a:r>
              <a:rPr lang="en-US" dirty="0" err="1"/>
              <a:t>số</a:t>
            </a:r>
            <a:r>
              <a:rPr lang="en-US" dirty="0"/>
              <a:t> </a:t>
            </a:r>
            <a:r>
              <a:rPr lang="en-US" dirty="0" err="1"/>
              <a:t>giá</a:t>
            </a:r>
            <a:r>
              <a:rPr lang="en-US" dirty="0"/>
              <a:t> </a:t>
            </a:r>
            <a:r>
              <a:rPr lang="en-US" dirty="0" err="1"/>
              <a:t>trị</a:t>
            </a:r>
            <a:r>
              <a:rPr lang="en-US" dirty="0"/>
              <a:t> </a:t>
            </a:r>
            <a:r>
              <a:rPr lang="en-US" dirty="0" err="1"/>
              <a:t>để</a:t>
            </a:r>
            <a:r>
              <a:rPr lang="en-US" dirty="0"/>
              <a:t> </a:t>
            </a:r>
            <a:r>
              <a:rPr lang="en-US" dirty="0" err="1"/>
              <a:t>thấy</a:t>
            </a:r>
            <a:r>
              <a:rPr lang="en-US" dirty="0"/>
              <a:t> </a:t>
            </a:r>
            <a:r>
              <a:rPr lang="en-US" dirty="0" err="1"/>
              <a:t>được</a:t>
            </a:r>
            <a:r>
              <a:rPr lang="en-US" dirty="0"/>
              <a:t> </a:t>
            </a:r>
            <a:r>
              <a:rPr lang="en-US" sz="1200" dirty="0">
                <a:solidFill>
                  <a:srgbClr val="FF0000"/>
                </a:solidFill>
                <a:latin typeface="Times New Roman" panose="02020603050405020304" pitchFamily="18" charset="0"/>
                <a:cs typeface="Times New Roman" panose="02020603050405020304" pitchFamily="18" charset="0"/>
              </a:rPr>
              <a:t>“…</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quý</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hiếm</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nhất</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trong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các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loài</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sếu</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hiện</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được</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thống</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kê</a:t>
            </a:r>
            <a:r>
              <a:rPr lang="en-US" sz="1200" dirty="0">
                <a:solidFill>
                  <a:srgbClr val="FF0000"/>
                </a:solidFill>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E434F9BC-6330-401B-A1B9-06456A8A7F93}" type="slidenum">
              <a:rPr lang="en-US" smtClean="0"/>
              <a:t>8</a:t>
            </a:fld>
            <a:endParaRPr lang="en-US"/>
          </a:p>
        </p:txBody>
      </p:sp>
    </p:spTree>
    <p:extLst>
      <p:ext uri="{BB962C8B-B14F-4D97-AF65-F5344CB8AC3E}">
        <p14:creationId xmlns:p14="http://schemas.microsoft.com/office/powerpoint/2010/main" val="298017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E434F9BC-6330-401B-A1B9-06456A8A7F93}" type="slidenum">
              <a:rPr lang="en-US" smtClean="0"/>
              <a:t>9</a:t>
            </a:fld>
            <a:endParaRPr lang="en-US"/>
          </a:p>
        </p:txBody>
      </p:sp>
    </p:spTree>
    <p:extLst>
      <p:ext uri="{BB962C8B-B14F-4D97-AF65-F5344CB8AC3E}">
        <p14:creationId xmlns:p14="http://schemas.microsoft.com/office/powerpoint/2010/main" val="110649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715457-68C4-E6AF-8F7C-6374CEC5707E}"/>
              </a:ext>
            </a:extLst>
          </p:cNvPr>
          <p:cNvSpPr txBox="1"/>
          <p:nvPr/>
        </p:nvSpPr>
        <p:spPr>
          <a:xfrm>
            <a:off x="244929" y="856546"/>
            <a:ext cx="10426080" cy="1769715"/>
          </a:xfrm>
          <a:prstGeom prst="rect">
            <a:avLst/>
          </a:prstGeom>
        </p:spPr>
        <p:txBody>
          <a:bodyPr wrap="square" lIns="0" tIns="0" rIns="0" bIns="0" rtlCol="0" anchor="t">
            <a:spAutoFit/>
          </a:bodyPr>
          <a:lstStyle/>
          <a:p>
            <a:pPr algn="ctr"/>
            <a:r>
              <a:rPr lang="en-US" sz="11500" b="1" dirty="0" err="1">
                <a:solidFill>
                  <a:srgbClr val="FF0000"/>
                </a:solidFill>
                <a:latin typeface="#9Slide06 FS Playlist Script" pitchFamily="2" charset="0"/>
                <a:ea typeface="Playlist Script"/>
                <a:cs typeface="Playlist Script"/>
                <a:sym typeface="Playlist Script"/>
              </a:rPr>
              <a:t>Tràm</a:t>
            </a:r>
            <a:r>
              <a:rPr lang="en-US" sz="11500" b="1" dirty="0">
                <a:solidFill>
                  <a:srgbClr val="FF0000"/>
                </a:solidFill>
                <a:latin typeface="#9Slide06 FS Playlist Script" pitchFamily="2" charset="0"/>
                <a:ea typeface="Playlist Script"/>
                <a:cs typeface="Playlist Script"/>
                <a:sym typeface="Playlist Script"/>
              </a:rPr>
              <a:t> </a:t>
            </a:r>
            <a:r>
              <a:rPr lang="en-US" sz="11500" b="1" dirty="0" err="1">
                <a:solidFill>
                  <a:srgbClr val="FF0000"/>
                </a:solidFill>
                <a:latin typeface="#9Slide06 FS Playlist Script" pitchFamily="2" charset="0"/>
                <a:ea typeface="Playlist Script"/>
                <a:cs typeface="Playlist Script"/>
                <a:sym typeface="Playlist Script"/>
              </a:rPr>
              <a:t>Chim</a:t>
            </a:r>
            <a:endParaRPr lang="en-US" sz="11500" b="1" dirty="0">
              <a:solidFill>
                <a:srgbClr val="FF0000"/>
              </a:solidFill>
              <a:latin typeface="#9Slide06 FS Playlist Script" pitchFamily="2" charset="0"/>
              <a:ea typeface="Playlist Script"/>
              <a:cs typeface="Playlist Script"/>
              <a:sym typeface="Playlist Script"/>
            </a:endParaRPr>
          </a:p>
        </p:txBody>
      </p:sp>
      <p:sp>
        <p:nvSpPr>
          <p:cNvPr id="7" name="TextBox 6">
            <a:extLst>
              <a:ext uri="{FF2B5EF4-FFF2-40B4-BE49-F238E27FC236}">
                <a16:creationId xmlns:a16="http://schemas.microsoft.com/office/drawing/2014/main" id="{C7129DCF-55DB-697A-C4C3-24E1DCD95B88}"/>
              </a:ext>
            </a:extLst>
          </p:cNvPr>
          <p:cNvSpPr txBox="1"/>
          <p:nvPr/>
        </p:nvSpPr>
        <p:spPr>
          <a:xfrm>
            <a:off x="7665977" y="2626261"/>
            <a:ext cx="10426080" cy="1769715"/>
          </a:xfrm>
          <a:prstGeom prst="rect">
            <a:avLst/>
          </a:prstGeom>
        </p:spPr>
        <p:txBody>
          <a:bodyPr wrap="square" lIns="0" tIns="0" rIns="0" bIns="0" rtlCol="0" anchor="t">
            <a:spAutoFit/>
          </a:bodyPr>
          <a:lstStyle/>
          <a:p>
            <a:pPr algn="ctr"/>
            <a:r>
              <a:rPr lang="en-US" sz="11500" b="1" dirty="0">
                <a:latin typeface="#9Slide05 Joanne Marie Calligra" pitchFamily="2" charset="0"/>
                <a:ea typeface="Playlist Script"/>
                <a:cs typeface="Playlist Script"/>
                <a:sym typeface="Playlist Script"/>
              </a:rPr>
              <a:t>qua </a:t>
            </a:r>
            <a:r>
              <a:rPr lang="en-US" sz="11500" b="1" dirty="0" err="1">
                <a:latin typeface="#9Slide05 Joanne Marie Calligra" pitchFamily="2" charset="0"/>
                <a:ea typeface="Playlist Script"/>
                <a:cs typeface="Playlist Script"/>
                <a:sym typeface="Playlist Script"/>
              </a:rPr>
              <a:t>ống</a:t>
            </a:r>
            <a:r>
              <a:rPr lang="en-US" sz="11500" b="1" dirty="0">
                <a:latin typeface="#9Slide05 Joanne Marie Calligra" pitchFamily="2" charset="0"/>
                <a:ea typeface="Playlist Script"/>
                <a:cs typeface="Playlist Script"/>
                <a:sym typeface="Playlist Script"/>
              </a:rPr>
              <a:t> </a:t>
            </a:r>
            <a:r>
              <a:rPr lang="en-US" sz="11500" b="1" dirty="0" err="1">
                <a:latin typeface="#9Slide05 Joanne Marie Calligra" pitchFamily="2" charset="0"/>
                <a:ea typeface="Playlist Script"/>
                <a:cs typeface="Playlist Script"/>
                <a:sym typeface="Playlist Script"/>
              </a:rPr>
              <a:t>kính</a:t>
            </a:r>
            <a:endParaRPr lang="en-US" sz="11500" b="1" dirty="0">
              <a:latin typeface="#9Slide05 Joanne Marie Calligra" pitchFamily="2" charset="0"/>
              <a:ea typeface="Playlist Script"/>
              <a:cs typeface="Playlist Script"/>
              <a:sym typeface="Playlist Script"/>
            </a:endParaRPr>
          </a:p>
        </p:txBody>
      </p:sp>
      <p:sp>
        <p:nvSpPr>
          <p:cNvPr id="10" name="TextBox 9">
            <a:extLst>
              <a:ext uri="{FF2B5EF4-FFF2-40B4-BE49-F238E27FC236}">
                <a16:creationId xmlns:a16="http://schemas.microsoft.com/office/drawing/2014/main" id="{AE2C4683-90B8-649D-9CC8-EC4D509C26D6}"/>
              </a:ext>
            </a:extLst>
          </p:cNvPr>
          <p:cNvSpPr txBox="1"/>
          <p:nvPr/>
        </p:nvSpPr>
        <p:spPr>
          <a:xfrm>
            <a:off x="9601200" y="6089613"/>
            <a:ext cx="8001000" cy="2123658"/>
          </a:xfrm>
          <a:prstGeom prst="rect">
            <a:avLst/>
          </a:prstGeom>
          <a:noFill/>
        </p:spPr>
        <p:txBody>
          <a:bodyPr wrap="square">
            <a:spAutoFit/>
          </a:bodyPr>
          <a:lstStyle/>
          <a:p>
            <a:pPr algn="just"/>
            <a:r>
              <a:rPr lang="en-US" sz="4400" dirty="0">
                <a:latin typeface="Times New Roman" panose="02020603050405020304" pitchFamily="18" charset="0"/>
                <a:cs typeface="Times New Roman" panose="02020603050405020304" pitchFamily="18" charset="0"/>
              </a:rPr>
              <a:t>T</a:t>
            </a:r>
            <a:r>
              <a:rPr lang="vi-VN" sz="4400" dirty="0">
                <a:latin typeface="Times New Roman" panose="02020603050405020304" pitchFamily="18" charset="0"/>
                <a:cs typeface="Times New Roman" panose="02020603050405020304" pitchFamily="18" charset="0"/>
              </a:rPr>
              <a:t>ìm và chia sẻ những bức ảnh đẹp về Vườn quốc gia Tràm Chim, đặc biệt là ảnh về sếu đầu đỏ</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6554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A4647C-F27F-A00E-8602-D41B2936A500}"/>
              </a:ext>
            </a:extLst>
          </p:cNvPr>
          <p:cNvSpPr txBox="1"/>
          <p:nvPr/>
        </p:nvSpPr>
        <p:spPr>
          <a:xfrm>
            <a:off x="9982200" y="419100"/>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4FC5F8D-6A1A-929F-014C-E5AD93153A10}"/>
              </a:ext>
            </a:extLst>
          </p:cNvPr>
          <p:cNvSpPr txBox="1"/>
          <p:nvPr/>
        </p:nvSpPr>
        <p:spPr>
          <a:xfrm>
            <a:off x="9982199" y="4060567"/>
            <a:ext cx="7772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p:txBody>
      </p:sp>
      <p:sp>
        <p:nvSpPr>
          <p:cNvPr id="9" name="TextBox 8">
            <a:extLst>
              <a:ext uri="{FF2B5EF4-FFF2-40B4-BE49-F238E27FC236}">
                <a16:creationId xmlns:a16="http://schemas.microsoft.com/office/drawing/2014/main" id="{A7DB07D3-C998-AF3C-43F8-FF1DC619001F}"/>
              </a:ext>
            </a:extLst>
          </p:cNvPr>
          <p:cNvSpPr txBox="1"/>
          <p:nvPr/>
        </p:nvSpPr>
        <p:spPr>
          <a:xfrm>
            <a:off x="10125753" y="1790700"/>
            <a:ext cx="7628847" cy="2123658"/>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Đáp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59FC1B70-58DC-03EF-DA43-142AC9513EE8}"/>
              </a:ext>
            </a:extLst>
          </p:cNvPr>
          <p:cNvSpPr txBox="1"/>
          <p:nvPr/>
        </p:nvSpPr>
        <p:spPr>
          <a:xfrm>
            <a:off x="10125752" y="4976217"/>
            <a:ext cx="7628847" cy="4832092"/>
          </a:xfrm>
          <a:prstGeom prst="rect">
            <a:avLst/>
          </a:prstGeom>
          <a:noFill/>
        </p:spPr>
        <p:txBody>
          <a:bodyPr wrap="square">
            <a:spAutoFit/>
          </a:bodyPr>
          <a:lstStyle/>
          <a:p>
            <a:pPr algn="just"/>
            <a:r>
              <a:rPr lang="vi-VN" sz="4400" b="0" i="0" dirty="0">
                <a:solidFill>
                  <a:srgbClr val="000000"/>
                </a:solidFill>
                <a:effectLst/>
                <a:latin typeface="+mj-lt"/>
              </a:rPr>
              <a:t>Văn bản giới thiệu cho người đọc cảnh sắc thiên nhiên tươi đẹp, thanh bình của Tràm Chim. Đặc biệt, văn bản giúp chúng ta biết thêm được những thông tin lí thú về loài sếu cổ trụi đầu đỏ quý hiếm.</a:t>
            </a:r>
            <a:endParaRPr lang="en-US" sz="4400" dirty="0">
              <a:latin typeface="+mj-lt"/>
              <a:cs typeface="Times New Roman" panose="02020603050405020304" pitchFamily="18" charset="0"/>
            </a:endParaRPr>
          </a:p>
        </p:txBody>
      </p:sp>
      <p:sp>
        <p:nvSpPr>
          <p:cNvPr id="14" name="TextBox 8">
            <a:extLst>
              <a:ext uri="{FF2B5EF4-FFF2-40B4-BE49-F238E27FC236}">
                <a16:creationId xmlns:a16="http://schemas.microsoft.com/office/drawing/2014/main" id="{B8B006C2-7BEB-5183-309D-3D1417C673E9}"/>
              </a:ext>
            </a:extLst>
          </p:cNvPr>
          <p:cNvSpPr txBox="1"/>
          <p:nvPr/>
        </p:nvSpPr>
        <p:spPr>
          <a:xfrm>
            <a:off x="-1828800" y="3614290"/>
            <a:ext cx="10671958" cy="1661993"/>
          </a:xfrm>
          <a:prstGeom prst="rect">
            <a:avLst/>
          </a:prstGeom>
        </p:spPr>
        <p:txBody>
          <a:bodyPr wrap="square" lIns="0" tIns="0" rIns="0" bIns="0" rtlCol="0" anchor="t">
            <a:spAutoFit/>
          </a:bodyPr>
          <a:lstStyle/>
          <a:p>
            <a:pPr algn="ctr"/>
            <a:r>
              <a:rPr lang="en-US" sz="5400" dirty="0">
                <a:latin typeface="#9Slide04 Rokkitt ExtraBold" panose="00000900000000000000" pitchFamily="2" charset="0"/>
                <a:ea typeface="Montserrat Classic Bold"/>
                <a:cs typeface="Montserrat Classic Bold"/>
                <a:sym typeface="Montserrat Classic Bold"/>
              </a:rPr>
              <a:t>III.</a:t>
            </a:r>
          </a:p>
          <a:p>
            <a:pPr algn="ctr"/>
            <a:r>
              <a:rPr lang="en-US" sz="5400" dirty="0">
                <a:latin typeface="#9Slide04 Rokkitt ExtraBold" panose="00000900000000000000" pitchFamily="2" charset="0"/>
                <a:ea typeface="Montserrat Classic Bold"/>
                <a:cs typeface="Montserrat Classic Bold"/>
                <a:sym typeface="Montserrat Classic Bold"/>
              </a:rPr>
              <a:t>TỔNG KẾT</a:t>
            </a:r>
          </a:p>
        </p:txBody>
      </p:sp>
    </p:spTree>
    <p:extLst>
      <p:ext uri="{BB962C8B-B14F-4D97-AF65-F5344CB8AC3E}">
        <p14:creationId xmlns:p14="http://schemas.microsoft.com/office/powerpoint/2010/main" val="168536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9">
            <a:extLst>
              <a:ext uri="{FF2B5EF4-FFF2-40B4-BE49-F238E27FC236}">
                <a16:creationId xmlns:a16="http://schemas.microsoft.com/office/drawing/2014/main" id="{AC6FCB14-81F7-6E67-0502-50165D6BA27D}"/>
              </a:ext>
            </a:extLst>
          </p:cNvPr>
          <p:cNvSpPr/>
          <p:nvPr/>
        </p:nvSpPr>
        <p:spPr>
          <a:xfrm rot="-5400000">
            <a:off x="2840890" y="5572677"/>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sp>
        <p:nvSpPr>
          <p:cNvPr id="13" name="TextBox 5">
            <a:extLst>
              <a:ext uri="{FF2B5EF4-FFF2-40B4-BE49-F238E27FC236}">
                <a16:creationId xmlns:a16="http://schemas.microsoft.com/office/drawing/2014/main" id="{B9C316CD-64FF-3F0B-7ED2-D65834845728}"/>
              </a:ext>
            </a:extLst>
          </p:cNvPr>
          <p:cNvSpPr txBox="1"/>
          <p:nvPr/>
        </p:nvSpPr>
        <p:spPr>
          <a:xfrm>
            <a:off x="-120257" y="3976687"/>
            <a:ext cx="10426080" cy="2462213"/>
          </a:xfrm>
          <a:prstGeom prst="rect">
            <a:avLst/>
          </a:prstGeom>
        </p:spPr>
        <p:txBody>
          <a:bodyPr wrap="square" lIns="0" tIns="0" rIns="0" bIns="0" rtlCol="0" anchor="t">
            <a:spAutoFit/>
          </a:bodyPr>
          <a:lstStyle/>
          <a:p>
            <a:pPr algn="ctr"/>
            <a:r>
              <a:rPr lang="en-US" sz="8000" b="1" dirty="0" err="1">
                <a:solidFill>
                  <a:srgbClr val="FF0000"/>
                </a:solidFill>
                <a:latin typeface="#9Slide05 Braxton Regular" panose="03060000000000000000" pitchFamily="66" charset="0"/>
                <a:ea typeface="Playlist Script"/>
                <a:cs typeface="Playlist Script"/>
                <a:sym typeface="Playlist Script"/>
              </a:rPr>
              <a:t>Vườn</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quốc</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gia</a:t>
            </a:r>
            <a:r>
              <a:rPr lang="en-US" sz="8000" b="1" dirty="0">
                <a:solidFill>
                  <a:srgbClr val="FF0000"/>
                </a:solidFill>
                <a:latin typeface="#9Slide05 Braxton Regular" panose="03060000000000000000" pitchFamily="66" charset="0"/>
                <a:ea typeface="Playlist Script"/>
                <a:cs typeface="Playlist Script"/>
                <a:sym typeface="Playlist Script"/>
              </a:rPr>
              <a:t> </a:t>
            </a:r>
          </a:p>
          <a:p>
            <a:pPr algn="ctr"/>
            <a:r>
              <a:rPr lang="en-US" sz="8000" b="1" dirty="0" err="1">
                <a:solidFill>
                  <a:srgbClr val="FF0000"/>
                </a:solidFill>
                <a:latin typeface="#9Slide05 Braxton Regular" panose="03060000000000000000" pitchFamily="66" charset="0"/>
                <a:ea typeface="Playlist Script"/>
                <a:cs typeface="Playlist Script"/>
                <a:sym typeface="Playlist Script"/>
              </a:rPr>
              <a:t>Tràm</a:t>
            </a:r>
            <a:r>
              <a:rPr lang="en-US" sz="8000" b="1" dirty="0">
                <a:solidFill>
                  <a:srgbClr val="FF0000"/>
                </a:solidFill>
                <a:latin typeface="#9Slide05 Braxton Regular" panose="03060000000000000000" pitchFamily="66" charset="0"/>
                <a:ea typeface="Playlist Script"/>
                <a:cs typeface="Playlist Script"/>
                <a:sym typeface="Playlist Script"/>
              </a:rPr>
              <a:t> </a:t>
            </a:r>
            <a:r>
              <a:rPr lang="en-US" sz="8000" b="1" dirty="0" err="1">
                <a:solidFill>
                  <a:srgbClr val="FF0000"/>
                </a:solidFill>
                <a:latin typeface="#9Slide05 Braxton Regular" panose="03060000000000000000" pitchFamily="66" charset="0"/>
                <a:ea typeface="Playlist Script"/>
                <a:cs typeface="Playlist Script"/>
                <a:sym typeface="Playlist Script"/>
              </a:rPr>
              <a:t>Chim</a:t>
            </a:r>
            <a:r>
              <a:rPr lang="en-US" sz="8000" b="1" dirty="0">
                <a:solidFill>
                  <a:srgbClr val="FF0000"/>
                </a:solidFill>
                <a:latin typeface="#9Slide05 Braxton Regular" panose="03060000000000000000" pitchFamily="66" charset="0"/>
                <a:ea typeface="Playlist Script"/>
                <a:cs typeface="Playlist Script"/>
                <a:sym typeface="Playlist Script"/>
              </a:rPr>
              <a:t> – Tam </a:t>
            </a:r>
            <a:r>
              <a:rPr lang="en-US" sz="8000" b="1" dirty="0" err="1">
                <a:solidFill>
                  <a:srgbClr val="FF0000"/>
                </a:solidFill>
                <a:latin typeface="#9Slide05 Braxton Regular" panose="03060000000000000000" pitchFamily="66" charset="0"/>
                <a:ea typeface="Playlist Script"/>
                <a:cs typeface="Playlist Script"/>
                <a:sym typeface="Playlist Script"/>
              </a:rPr>
              <a:t>Nông</a:t>
            </a:r>
            <a:endParaRPr lang="en-US" sz="8000" b="1" dirty="0">
              <a:solidFill>
                <a:srgbClr val="FF0000"/>
              </a:solidFill>
              <a:latin typeface="#9Slide05 Braxton Regular" panose="03060000000000000000" pitchFamily="66" charset="0"/>
              <a:ea typeface="Playlist Script"/>
              <a:cs typeface="Playlist Script"/>
              <a:sym typeface="Playlist Script"/>
            </a:endParaRPr>
          </a:p>
        </p:txBody>
      </p:sp>
      <p:sp>
        <p:nvSpPr>
          <p:cNvPr id="14" name="TextBox 8">
            <a:extLst>
              <a:ext uri="{FF2B5EF4-FFF2-40B4-BE49-F238E27FC236}">
                <a16:creationId xmlns:a16="http://schemas.microsoft.com/office/drawing/2014/main" id="{41583740-781E-3F70-7F0E-D754565193F2}"/>
              </a:ext>
            </a:extLst>
          </p:cNvPr>
          <p:cNvSpPr txBox="1"/>
          <p:nvPr/>
        </p:nvSpPr>
        <p:spPr>
          <a:xfrm>
            <a:off x="249592" y="2043398"/>
            <a:ext cx="10671958" cy="1661993"/>
          </a:xfrm>
          <a:prstGeom prst="rect">
            <a:avLst/>
          </a:prstGeom>
        </p:spPr>
        <p:txBody>
          <a:bodyPr wrap="square" lIns="0" tIns="0" rIns="0" bIns="0" rtlCol="0" anchor="t">
            <a:spAutoFit/>
          </a:bodyPr>
          <a:lstStyle/>
          <a:p>
            <a:pPr algn="ctr"/>
            <a:r>
              <a:rPr lang="en-US" sz="5400" dirty="0" err="1">
                <a:latin typeface="#9Slide04 Rokkitt ExtraBold" panose="00000900000000000000" pitchFamily="2" charset="0"/>
                <a:ea typeface="Montserrat Classic Bold"/>
                <a:cs typeface="Montserrat Classic Bold"/>
                <a:sym typeface="Montserrat Classic Bold"/>
              </a:rPr>
              <a:t>Bài</a:t>
            </a:r>
            <a:r>
              <a:rPr lang="en-US" sz="5400" dirty="0">
                <a:latin typeface="#9Slide04 Rokkitt ExtraBold" panose="00000900000000000000" pitchFamily="2" charset="0"/>
                <a:ea typeface="Montserrat Classic Bold"/>
                <a:cs typeface="Montserrat Classic Bold"/>
                <a:sym typeface="Montserrat Classic Bold"/>
              </a:rPr>
              <a:t> 3: </a:t>
            </a:r>
          </a:p>
          <a:p>
            <a:pPr algn="ctr"/>
            <a:r>
              <a:rPr lang="en-US" sz="5400" dirty="0">
                <a:latin typeface="#9Slide04 Rokkitt ExtraBold" panose="00000900000000000000" pitchFamily="2" charset="0"/>
                <a:ea typeface="Montserrat Classic Bold"/>
                <a:cs typeface="Montserrat Classic Bold"/>
                <a:sym typeface="Montserrat Classic Bold"/>
              </a:rPr>
              <a:t>Văn </a:t>
            </a:r>
            <a:r>
              <a:rPr lang="en-US" sz="5400" dirty="0" err="1">
                <a:latin typeface="#9Slide04 Rokkitt ExtraBold" panose="00000900000000000000" pitchFamily="2" charset="0"/>
                <a:ea typeface="Montserrat Classic Bold"/>
                <a:cs typeface="Montserrat Classic Bold"/>
                <a:sym typeface="Montserrat Classic Bold"/>
              </a:rPr>
              <a:t>bản</a:t>
            </a:r>
            <a:r>
              <a:rPr lang="en-US" sz="5400" dirty="0">
                <a:latin typeface="#9Slide04 Rokkitt ExtraBold" panose="00000900000000000000" pitchFamily="2" charset="0"/>
                <a:ea typeface="Montserrat Classic Bold"/>
                <a:cs typeface="Montserrat Classic Bold"/>
                <a:sym typeface="Montserrat Classic Bold"/>
              </a:rPr>
              <a:t> </a:t>
            </a:r>
            <a:r>
              <a:rPr lang="en-US" sz="5400" dirty="0" err="1">
                <a:latin typeface="#9Slide04 Rokkitt ExtraBold" panose="00000900000000000000" pitchFamily="2" charset="0"/>
                <a:ea typeface="Montserrat Classic Bold"/>
                <a:cs typeface="Montserrat Classic Bold"/>
                <a:sym typeface="Montserrat Classic Bold"/>
              </a:rPr>
              <a:t>thông</a:t>
            </a:r>
            <a:r>
              <a:rPr lang="en-US" sz="5400" dirty="0">
                <a:latin typeface="#9Slide04 Rokkitt ExtraBold" panose="00000900000000000000" pitchFamily="2" charset="0"/>
                <a:ea typeface="Montserrat Classic Bold"/>
                <a:cs typeface="Montserrat Classic Bold"/>
                <a:sym typeface="Montserrat Classic Bold"/>
              </a:rPr>
              <a:t> tin</a:t>
            </a:r>
          </a:p>
        </p:txBody>
      </p:sp>
    </p:spTree>
    <p:extLst>
      <p:ext uri="{BB962C8B-B14F-4D97-AF65-F5344CB8AC3E}">
        <p14:creationId xmlns:p14="http://schemas.microsoft.com/office/powerpoint/2010/main" val="3454364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4410F9-9DF0-F43C-0875-EF43C5BDF3C3}"/>
              </a:ext>
            </a:extLst>
          </p:cNvPr>
          <p:cNvSpPr txBox="1"/>
          <p:nvPr/>
        </p:nvSpPr>
        <p:spPr>
          <a:xfrm>
            <a:off x="685800" y="723900"/>
            <a:ext cx="173736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7A3398-AED7-742E-6AE4-1866198BDDBD}"/>
              </a:ext>
            </a:extLst>
          </p:cNvPr>
          <p:cNvSpPr txBox="1"/>
          <p:nvPr/>
        </p:nvSpPr>
        <p:spPr>
          <a:xfrm>
            <a:off x="-670324" y="2171700"/>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127B9BD-D4EF-A8E1-ADC6-8352D03B3610}"/>
              </a:ext>
            </a:extLst>
          </p:cNvPr>
          <p:cNvSpPr txBox="1"/>
          <p:nvPr/>
        </p:nvSpPr>
        <p:spPr>
          <a:xfrm>
            <a:off x="-42222" y="6667500"/>
            <a:ext cx="5029200"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dulichviet.net.vn, </a:t>
            </a:r>
          </a:p>
          <a:p>
            <a:pPr algn="ctr"/>
            <a:r>
              <a:rPr lang="en-US" sz="4400" dirty="0">
                <a:latin typeface="Times New Roman" panose="02020603050405020304" pitchFamily="18" charset="0"/>
                <a:cs typeface="Times New Roman" panose="02020603050405020304" pitchFamily="18" charset="0"/>
              </a:rPr>
              <a:t>09-12-2018</a:t>
            </a:r>
          </a:p>
        </p:txBody>
      </p:sp>
      <p:sp>
        <p:nvSpPr>
          <p:cNvPr id="12" name="TextBox 11">
            <a:extLst>
              <a:ext uri="{FF2B5EF4-FFF2-40B4-BE49-F238E27FC236}">
                <a16:creationId xmlns:a16="http://schemas.microsoft.com/office/drawing/2014/main" id="{675F01C7-C16C-4A15-0E5F-566287677A16}"/>
              </a:ext>
            </a:extLst>
          </p:cNvPr>
          <p:cNvSpPr txBox="1"/>
          <p:nvPr/>
        </p:nvSpPr>
        <p:spPr>
          <a:xfrm>
            <a:off x="4078020" y="8920059"/>
            <a:ext cx="62484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87C10A2-BDFE-F53E-C73B-6A24E0035B07}"/>
              </a:ext>
            </a:extLst>
          </p:cNvPr>
          <p:cNvSpPr txBox="1"/>
          <p:nvPr/>
        </p:nvSpPr>
        <p:spPr>
          <a:xfrm>
            <a:off x="4759358" y="4217250"/>
            <a:ext cx="50292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Văn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a:t>
            </a:r>
          </a:p>
        </p:txBody>
      </p:sp>
      <p:sp>
        <p:nvSpPr>
          <p:cNvPr id="14" name="TextBox 13">
            <a:extLst>
              <a:ext uri="{FF2B5EF4-FFF2-40B4-BE49-F238E27FC236}">
                <a16:creationId xmlns:a16="http://schemas.microsoft.com/office/drawing/2014/main" id="{85F3563E-E97E-447F-7AC8-DDF3B1961826}"/>
              </a:ext>
            </a:extLst>
          </p:cNvPr>
          <p:cNvSpPr txBox="1"/>
          <p:nvPr/>
        </p:nvSpPr>
        <p:spPr>
          <a:xfrm>
            <a:off x="12877800" y="7285944"/>
            <a:ext cx="6248400" cy="769441"/>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5 </a:t>
            </a:r>
            <a:r>
              <a:rPr lang="en-US" sz="4400" dirty="0" err="1">
                <a:latin typeface="Times New Roman" panose="02020603050405020304" pitchFamily="18" charset="0"/>
                <a:cs typeface="Times New Roman" panose="02020603050405020304" pitchFamily="18" charset="0"/>
              </a:rPr>
              <a:t>phần</a:t>
            </a:r>
            <a:endParaRPr lang="en-US" sz="4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AF61F38-E57F-8B24-DFE5-F6BA8E1C8DEC}"/>
              </a:ext>
            </a:extLst>
          </p:cNvPr>
          <p:cNvSpPr txBox="1"/>
          <p:nvPr/>
        </p:nvSpPr>
        <p:spPr>
          <a:xfrm>
            <a:off x="13559138" y="2583135"/>
            <a:ext cx="5029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16" name="Freeform 9">
            <a:extLst>
              <a:ext uri="{FF2B5EF4-FFF2-40B4-BE49-F238E27FC236}">
                <a16:creationId xmlns:a16="http://schemas.microsoft.com/office/drawing/2014/main" id="{B2C0037C-691E-93AD-24F2-0CFD9B83CC3C}"/>
              </a:ext>
            </a:extLst>
          </p:cNvPr>
          <p:cNvSpPr/>
          <p:nvPr/>
        </p:nvSpPr>
        <p:spPr>
          <a:xfrm rot="-5400000">
            <a:off x="8050040" y="6385028"/>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sp>
        <p:nvSpPr>
          <p:cNvPr id="18" name="TextBox 17">
            <a:extLst>
              <a:ext uri="{FF2B5EF4-FFF2-40B4-BE49-F238E27FC236}">
                <a16:creationId xmlns:a16="http://schemas.microsoft.com/office/drawing/2014/main" id="{EC779A95-BB35-2A24-4984-6558CFCF4DB8}"/>
              </a:ext>
            </a:extLst>
          </p:cNvPr>
          <p:cNvSpPr txBox="1"/>
          <p:nvPr/>
        </p:nvSpPr>
        <p:spPr>
          <a:xfrm>
            <a:off x="8686800" y="7100332"/>
            <a:ext cx="624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PTBĐ </a:t>
            </a:r>
            <a:r>
              <a:rPr lang="en-US" sz="4400" b="1" dirty="0" err="1">
                <a:latin typeface="Times New Roman" panose="02020603050405020304" pitchFamily="18" charset="0"/>
                <a:cs typeface="Times New Roman" panose="02020603050405020304" pitchFamily="18" charset="0"/>
              </a:rPr>
              <a:t>chính</a:t>
            </a:r>
            <a:endParaRPr lang="en-US" sz="44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684A4036-B838-7150-2DFD-21B69FC7AF8B}"/>
              </a:ext>
            </a:extLst>
          </p:cNvPr>
          <p:cNvSpPr txBox="1"/>
          <p:nvPr/>
        </p:nvSpPr>
        <p:spPr>
          <a:xfrm>
            <a:off x="9144000" y="2714367"/>
            <a:ext cx="5029200" cy="769441"/>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minh</a:t>
            </a:r>
            <a:endParaRPr lang="en-US" sz="4400" dirty="0">
              <a:latin typeface="Times New Roman" panose="02020603050405020304" pitchFamily="18" charset="0"/>
              <a:cs typeface="Times New Roman" panose="02020603050405020304" pitchFamily="18" charset="0"/>
            </a:endParaRPr>
          </a:p>
        </p:txBody>
      </p:sp>
      <p:sp>
        <p:nvSpPr>
          <p:cNvPr id="20" name="AutoShape 2">
            <a:extLst>
              <a:ext uri="{FF2B5EF4-FFF2-40B4-BE49-F238E27FC236}">
                <a16:creationId xmlns:a16="http://schemas.microsoft.com/office/drawing/2014/main" id="{AEA59324-7CBF-4522-AD0C-BC7DD9BE8E50}"/>
              </a:ext>
            </a:extLst>
          </p:cNvPr>
          <p:cNvSpPr/>
          <p:nvPr/>
        </p:nvSpPr>
        <p:spPr>
          <a:xfrm flipH="1" flipV="1">
            <a:off x="4761519" y="3184743"/>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1" name="AutoShape 2">
            <a:extLst>
              <a:ext uri="{FF2B5EF4-FFF2-40B4-BE49-F238E27FC236}">
                <a16:creationId xmlns:a16="http://schemas.microsoft.com/office/drawing/2014/main" id="{79E3A42B-95D3-AC1F-C06C-95C09F3E1552}"/>
              </a:ext>
            </a:extLst>
          </p:cNvPr>
          <p:cNvSpPr/>
          <p:nvPr/>
        </p:nvSpPr>
        <p:spPr>
          <a:xfrm flipH="1" flipV="1">
            <a:off x="9648113" y="2614862"/>
            <a:ext cx="14028" cy="5553756"/>
          </a:xfrm>
          <a:prstGeom prst="line">
            <a:avLst/>
          </a:prstGeom>
          <a:ln w="9525" cap="flat">
            <a:solidFill>
              <a:srgbClr val="767D84"/>
            </a:solidFill>
            <a:prstDash val="solid"/>
            <a:headEnd type="none" w="sm" len="sm"/>
            <a:tailEnd type="none" w="sm" len="sm"/>
          </a:ln>
        </p:spPr>
        <p:txBody>
          <a:bodyPr/>
          <a:lstStyle/>
          <a:p>
            <a:endParaRPr lang="en-US"/>
          </a:p>
        </p:txBody>
      </p:sp>
      <p:sp>
        <p:nvSpPr>
          <p:cNvPr id="22" name="AutoShape 2">
            <a:extLst>
              <a:ext uri="{FF2B5EF4-FFF2-40B4-BE49-F238E27FC236}">
                <a16:creationId xmlns:a16="http://schemas.microsoft.com/office/drawing/2014/main" id="{9A515F0B-D92E-B6BB-BB75-C684BD24964A}"/>
              </a:ext>
            </a:extLst>
          </p:cNvPr>
          <p:cNvSpPr/>
          <p:nvPr/>
        </p:nvSpPr>
        <p:spPr>
          <a:xfrm flipH="1" flipV="1">
            <a:off x="14003072" y="2196830"/>
            <a:ext cx="14028" cy="5553756"/>
          </a:xfrm>
          <a:prstGeom prst="line">
            <a:avLst/>
          </a:prstGeom>
          <a:ln w="9525" cap="flat">
            <a:solidFill>
              <a:srgbClr val="767D84"/>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58721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barn(inVertical)">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arn(inVertical)">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P spid="15" grpId="0"/>
      <p:bldP spid="18" grpId="0"/>
      <p:bldP spid="19" grpId="0"/>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9">
            <a:extLst>
              <a:ext uri="{FF2B5EF4-FFF2-40B4-BE49-F238E27FC236}">
                <a16:creationId xmlns:a16="http://schemas.microsoft.com/office/drawing/2014/main" id="{F1BD1848-D53C-FBC7-4B3B-CA321154C1A6}"/>
              </a:ext>
            </a:extLst>
          </p:cNvPr>
          <p:cNvSpPr/>
          <p:nvPr/>
        </p:nvSpPr>
        <p:spPr>
          <a:xfrm rot="-5400000">
            <a:off x="2563640" y="5246860"/>
            <a:ext cx="13962256" cy="20308736"/>
          </a:xfrm>
          <a:custGeom>
            <a:avLst/>
            <a:gdLst/>
            <a:ahLst/>
            <a:cxnLst/>
            <a:rect l="l" t="t" r="r" b="b"/>
            <a:pathLst>
              <a:path w="13962256" h="20308736">
                <a:moveTo>
                  <a:pt x="0" y="0"/>
                </a:moveTo>
                <a:lnTo>
                  <a:pt x="13962256" y="0"/>
                </a:lnTo>
                <a:lnTo>
                  <a:pt x="13962256" y="20308736"/>
                </a:lnTo>
                <a:lnTo>
                  <a:pt x="0" y="20308736"/>
                </a:lnTo>
                <a:lnTo>
                  <a:pt x="0" y="0"/>
                </a:lnTo>
                <a:close/>
              </a:path>
            </a:pathLst>
          </a:custGeom>
          <a:blipFill>
            <a:blip r:embed="rId3"/>
            <a:stretch>
              <a:fillRect/>
            </a:stretch>
          </a:blipFill>
        </p:spPr>
        <p:txBody>
          <a:bodyPr/>
          <a:lstStyle/>
          <a:p>
            <a:endParaRPr lang="en-US"/>
          </a:p>
        </p:txBody>
      </p:sp>
      <p:sp>
        <p:nvSpPr>
          <p:cNvPr id="9" name="TextBox 8">
            <a:extLst>
              <a:ext uri="{FF2B5EF4-FFF2-40B4-BE49-F238E27FC236}">
                <a16:creationId xmlns:a16="http://schemas.microsoft.com/office/drawing/2014/main" id="{94F94AEB-B63D-2759-CA4F-FE40CBC4E88B}"/>
              </a:ext>
            </a:extLst>
          </p:cNvPr>
          <p:cNvSpPr txBox="1"/>
          <p:nvPr/>
        </p:nvSpPr>
        <p:spPr>
          <a:xfrm>
            <a:off x="1066800" y="495300"/>
            <a:ext cx="15697200" cy="2492990"/>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1. </a:t>
            </a:r>
          </a:p>
          <a:p>
            <a:pPr algn="ctr"/>
            <a:r>
              <a:rPr lang="en-US" sz="5400" b="1" spc="-204" dirty="0" err="1">
                <a:latin typeface="#9Slide05 Braxton Regular" panose="03060000000000000000" pitchFamily="66" charset="0"/>
                <a:ea typeface="ITC Avant Garde Gothic Bold"/>
                <a:cs typeface="ITC Avant Garde Gothic Bold"/>
                <a:sym typeface="ITC Avant Garde Gothic Bold"/>
              </a:rPr>
              <a:t>Đặc</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điểm</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thông</a:t>
            </a:r>
            <a:r>
              <a:rPr lang="en-US" sz="5400" b="1" spc="-204" dirty="0">
                <a:latin typeface="#9Slide05 Braxton Regular" panose="03060000000000000000" pitchFamily="66" charset="0"/>
                <a:ea typeface="ITC Avant Garde Gothic Bold"/>
                <a:cs typeface="ITC Avant Garde Gothic Bold"/>
                <a:sym typeface="ITC Avant Garde Gothic Bold"/>
              </a:rPr>
              <a:t> tin </a:t>
            </a:r>
            <a:r>
              <a:rPr lang="en-US" sz="5400" b="1" spc="-204" dirty="0" err="1">
                <a:latin typeface="#9Slide05 Braxton Regular" panose="03060000000000000000" pitchFamily="66" charset="0"/>
                <a:ea typeface="ITC Avant Garde Gothic Bold"/>
                <a:cs typeface="ITC Avant Garde Gothic Bold"/>
                <a:sym typeface="ITC Avant Garde Gothic Bold"/>
              </a:rPr>
              <a:t>thuyết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minh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về</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một</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danh</a:t>
            </a:r>
            <a:r>
              <a:rPr lang="en-US" sz="5400" b="1" spc="-204" dirty="0">
                <a:latin typeface="#9Slide05 Braxton Regular" panose="03060000000000000000" pitchFamily="66" charset="0"/>
                <a:ea typeface="ITC Avant Garde Gothic Bold"/>
                <a:cs typeface="ITC Avant Garde Gothic Bold"/>
                <a:sym typeface="ITC Avant Garde Gothic Bold"/>
              </a:rPr>
              <a:t> lam </a:t>
            </a:r>
            <a:r>
              <a:rPr lang="en-US" sz="5400" b="1" spc="-204" dirty="0" err="1">
                <a:latin typeface="#9Slide05 Braxton Regular" panose="03060000000000000000" pitchFamily="66" charset="0"/>
                <a:ea typeface="ITC Avant Garde Gothic Bold"/>
                <a:cs typeface="ITC Avant Garde Gothic Bold"/>
                <a:sym typeface="ITC Avant Garde Gothic Bold"/>
              </a:rPr>
              <a:t>thắng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cảnh</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thể</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hiện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trong</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309113332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EBADE6-213A-929E-748B-8374CF674E75}"/>
              </a:ext>
            </a:extLst>
          </p:cNvPr>
          <p:cNvSpPr txBox="1"/>
          <p:nvPr/>
        </p:nvSpPr>
        <p:spPr>
          <a:xfrm>
            <a:off x="685800" y="723900"/>
            <a:ext cx="16594727" cy="1107996"/>
          </a:xfrm>
          <a:prstGeom prst="rect">
            <a:avLst/>
          </a:prstGeom>
          <a:noFill/>
        </p:spPr>
        <p:txBody>
          <a:bodyPr wrap="square" rtlCol="0">
            <a:spAutoFit/>
          </a:bodyPr>
          <a:lstStyle/>
          <a:p>
            <a:pPr algn="ctr"/>
            <a:r>
              <a:rPr lang="en-US" sz="6600" dirty="0">
                <a:solidFill>
                  <a:srgbClr val="FF0000"/>
                </a:solidFill>
                <a:latin typeface="#9Slide07 SVNBango" panose="02000000000000000000" pitchFamily="2" charset="0"/>
                <a:cs typeface="Times New Roman" panose="02020603050405020304" pitchFamily="18" charset="0"/>
              </a:rPr>
              <a:t>BÁO CÁO SẢN PHẨM</a:t>
            </a:r>
          </a:p>
        </p:txBody>
      </p:sp>
      <p:pic>
        <p:nvPicPr>
          <p:cNvPr id="5" name="Picture 4">
            <a:extLst>
              <a:ext uri="{FF2B5EF4-FFF2-40B4-BE49-F238E27FC236}">
                <a16:creationId xmlns:a16="http://schemas.microsoft.com/office/drawing/2014/main" id="{88A501DC-AF2A-E98A-B833-7663E7C97C4C}"/>
              </a:ext>
            </a:extLst>
          </p:cNvPr>
          <p:cNvPicPr>
            <a:picLocks noChangeAspect="1"/>
          </p:cNvPicPr>
          <p:nvPr/>
        </p:nvPicPr>
        <p:blipFill>
          <a:blip r:embed="rId3"/>
          <a:stretch>
            <a:fillRect/>
          </a:stretch>
        </p:blipFill>
        <p:spPr>
          <a:xfrm>
            <a:off x="11277600" y="3009900"/>
            <a:ext cx="4874829" cy="6896100"/>
          </a:xfrm>
          <a:prstGeom prst="rect">
            <a:avLst/>
          </a:prstGeom>
        </p:spPr>
      </p:pic>
      <p:sp>
        <p:nvSpPr>
          <p:cNvPr id="7" name="TextBox 6">
            <a:extLst>
              <a:ext uri="{FF2B5EF4-FFF2-40B4-BE49-F238E27FC236}">
                <a16:creationId xmlns:a16="http://schemas.microsoft.com/office/drawing/2014/main" id="{B9A4EC2D-CB00-825A-4EAA-EA3139E00D77}"/>
              </a:ext>
            </a:extLst>
          </p:cNvPr>
          <p:cNvSpPr txBox="1"/>
          <p:nvPr/>
        </p:nvSpPr>
        <p:spPr>
          <a:xfrm>
            <a:off x="914400" y="2087314"/>
            <a:ext cx="9144000"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endParaRPr lang="en-US" sz="4400" dirty="0"/>
          </a:p>
        </p:txBody>
      </p:sp>
    </p:spTree>
    <p:extLst>
      <p:ext uri="{BB962C8B-B14F-4D97-AF65-F5344CB8AC3E}">
        <p14:creationId xmlns:p14="http://schemas.microsoft.com/office/powerpoint/2010/main" val="1213084695"/>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1F726E6E-009C-603E-B488-5463426D037D}"/>
              </a:ext>
            </a:extLst>
          </p:cNvPr>
          <p:cNvGrpSpPr/>
          <p:nvPr/>
        </p:nvGrpSpPr>
        <p:grpSpPr>
          <a:xfrm>
            <a:off x="-440373" y="739128"/>
            <a:ext cx="5115529" cy="795455"/>
            <a:chOff x="0" y="0"/>
            <a:chExt cx="1347300" cy="209503"/>
          </a:xfrm>
        </p:grpSpPr>
        <p:sp>
          <p:nvSpPr>
            <p:cNvPr id="9" name="Freeform 4">
              <a:extLst>
                <a:ext uri="{FF2B5EF4-FFF2-40B4-BE49-F238E27FC236}">
                  <a16:creationId xmlns:a16="http://schemas.microsoft.com/office/drawing/2014/main" id="{44170D15-CB14-DE18-8F2D-83C53A9BBE2A}"/>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0" name="TextBox 5">
              <a:extLst>
                <a:ext uri="{FF2B5EF4-FFF2-40B4-BE49-F238E27FC236}">
                  <a16:creationId xmlns:a16="http://schemas.microsoft.com/office/drawing/2014/main" id="{25DEAC2F-8721-3481-3668-DB82F7225001}"/>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1" name="TextBox 10">
            <a:extLst>
              <a:ext uri="{FF2B5EF4-FFF2-40B4-BE49-F238E27FC236}">
                <a16:creationId xmlns:a16="http://schemas.microsoft.com/office/drawing/2014/main" id="{AFFBA3AD-E961-7FB9-F708-DBB9CE573CF4}"/>
              </a:ext>
            </a:extLst>
          </p:cNvPr>
          <p:cNvSpPr txBox="1"/>
          <p:nvPr/>
        </p:nvSpPr>
        <p:spPr>
          <a:xfrm>
            <a:off x="381000" y="723900"/>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MỤC ĐÍCH</a:t>
            </a:r>
          </a:p>
        </p:txBody>
      </p:sp>
      <p:sp>
        <p:nvSpPr>
          <p:cNvPr id="12" name="TextBox 11">
            <a:extLst>
              <a:ext uri="{FF2B5EF4-FFF2-40B4-BE49-F238E27FC236}">
                <a16:creationId xmlns:a16="http://schemas.microsoft.com/office/drawing/2014/main" id="{F8EB18CA-7DC6-A466-50FF-504A8D8BFF8C}"/>
              </a:ext>
            </a:extLst>
          </p:cNvPr>
          <p:cNvSpPr txBox="1"/>
          <p:nvPr/>
        </p:nvSpPr>
        <p:spPr>
          <a:xfrm>
            <a:off x="1676400" y="1893767"/>
            <a:ext cx="11811000"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a:t>
            </a:r>
          </a:p>
        </p:txBody>
      </p:sp>
      <p:grpSp>
        <p:nvGrpSpPr>
          <p:cNvPr id="13" name="Group 3">
            <a:extLst>
              <a:ext uri="{FF2B5EF4-FFF2-40B4-BE49-F238E27FC236}">
                <a16:creationId xmlns:a16="http://schemas.microsoft.com/office/drawing/2014/main" id="{C5824803-0D44-6109-B180-52F729394B90}"/>
              </a:ext>
            </a:extLst>
          </p:cNvPr>
          <p:cNvGrpSpPr/>
          <p:nvPr/>
        </p:nvGrpSpPr>
        <p:grpSpPr>
          <a:xfrm>
            <a:off x="-440372" y="3785077"/>
            <a:ext cx="11811000" cy="795455"/>
            <a:chOff x="0" y="0"/>
            <a:chExt cx="1347300" cy="209503"/>
          </a:xfrm>
        </p:grpSpPr>
        <p:sp>
          <p:nvSpPr>
            <p:cNvPr id="14" name="Freeform 4">
              <a:extLst>
                <a:ext uri="{FF2B5EF4-FFF2-40B4-BE49-F238E27FC236}">
                  <a16:creationId xmlns:a16="http://schemas.microsoft.com/office/drawing/2014/main" id="{CABAA195-EB80-1160-65FC-A334A1FDAD60}"/>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15" name="TextBox 5">
              <a:extLst>
                <a:ext uri="{FF2B5EF4-FFF2-40B4-BE49-F238E27FC236}">
                  <a16:creationId xmlns:a16="http://schemas.microsoft.com/office/drawing/2014/main" id="{0F0D6FFF-D74B-120C-419A-41ED884536F0}"/>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16" name="TextBox 15">
            <a:extLst>
              <a:ext uri="{FF2B5EF4-FFF2-40B4-BE49-F238E27FC236}">
                <a16:creationId xmlns:a16="http://schemas.microsoft.com/office/drawing/2014/main" id="{B7A42B23-2F7A-A519-3CBD-4A01D63DEA53}"/>
              </a:ext>
            </a:extLst>
          </p:cNvPr>
          <p:cNvSpPr txBox="1"/>
          <p:nvPr/>
        </p:nvSpPr>
        <p:spPr>
          <a:xfrm>
            <a:off x="381000" y="3769849"/>
            <a:ext cx="107442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CÁCH THỨC TRIỂN KHAI THÔNG TIN</a:t>
            </a:r>
          </a:p>
        </p:txBody>
      </p:sp>
      <p:sp>
        <p:nvSpPr>
          <p:cNvPr id="17" name="TextBox 16">
            <a:extLst>
              <a:ext uri="{FF2B5EF4-FFF2-40B4-BE49-F238E27FC236}">
                <a16:creationId xmlns:a16="http://schemas.microsoft.com/office/drawing/2014/main" id="{F0D0DBC9-FB0B-23ED-4654-E49876957AA9}"/>
              </a:ext>
            </a:extLst>
          </p:cNvPr>
          <p:cNvSpPr txBox="1"/>
          <p:nvPr/>
        </p:nvSpPr>
        <p:spPr>
          <a:xfrm>
            <a:off x="1676400" y="4939716"/>
            <a:ext cx="11811000" cy="769441"/>
          </a:xfrm>
          <a:prstGeom prst="rect">
            <a:avLst/>
          </a:prstGeom>
          <a:noFill/>
        </p:spPr>
        <p:txBody>
          <a:bodyPr wrap="square" rtlCol="0">
            <a:spAutoFit/>
          </a:bodyPr>
          <a:lstStyle/>
          <a:p>
            <a:pPr marL="0" indent="0" algn="just">
              <a:buFontTx/>
              <a:buNone/>
            </a:pPr>
            <a:r>
              <a:rPr lang="en-US" sz="4400" dirty="0">
                <a:latin typeface="Times New Roman" panose="02020603050405020304" pitchFamily="18" charset="0"/>
                <a:cs typeface="Times New Roman" panose="02020603050405020304" pitchFamily="18" charset="0"/>
              </a:rPr>
              <a:t>Theo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endParaRPr lang="en-US" sz="4400" dirty="0">
              <a:latin typeface="Times New Roman" panose="02020603050405020304" pitchFamily="18" charset="0"/>
              <a:cs typeface="Times New Roman" panose="02020603050405020304" pitchFamily="18" charset="0"/>
            </a:endParaRPr>
          </a:p>
        </p:txBody>
      </p:sp>
      <p:grpSp>
        <p:nvGrpSpPr>
          <p:cNvPr id="18" name="Group 3">
            <a:extLst>
              <a:ext uri="{FF2B5EF4-FFF2-40B4-BE49-F238E27FC236}">
                <a16:creationId xmlns:a16="http://schemas.microsoft.com/office/drawing/2014/main" id="{9F13CD30-28CF-53C4-9043-AF38148B1F2E}"/>
              </a:ext>
            </a:extLst>
          </p:cNvPr>
          <p:cNvGrpSpPr/>
          <p:nvPr/>
        </p:nvGrpSpPr>
        <p:grpSpPr>
          <a:xfrm>
            <a:off x="-440373" y="6179931"/>
            <a:ext cx="5115529" cy="795455"/>
            <a:chOff x="0" y="0"/>
            <a:chExt cx="1347300" cy="209503"/>
          </a:xfrm>
        </p:grpSpPr>
        <p:sp>
          <p:nvSpPr>
            <p:cNvPr id="19" name="Freeform 4">
              <a:extLst>
                <a:ext uri="{FF2B5EF4-FFF2-40B4-BE49-F238E27FC236}">
                  <a16:creationId xmlns:a16="http://schemas.microsoft.com/office/drawing/2014/main" id="{95552590-DCFA-10DE-FE8E-52D35E45D655}"/>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20" name="TextBox 5">
              <a:extLst>
                <a:ext uri="{FF2B5EF4-FFF2-40B4-BE49-F238E27FC236}">
                  <a16:creationId xmlns:a16="http://schemas.microsoft.com/office/drawing/2014/main" id="{301F2133-50D9-7BDA-AF30-0C9FAB2406B6}"/>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21" name="TextBox 20">
            <a:extLst>
              <a:ext uri="{FF2B5EF4-FFF2-40B4-BE49-F238E27FC236}">
                <a16:creationId xmlns:a16="http://schemas.microsoft.com/office/drawing/2014/main" id="{2A562BF2-05D4-664F-E5A9-8D94AD2B05C1}"/>
              </a:ext>
            </a:extLst>
          </p:cNvPr>
          <p:cNvSpPr txBox="1"/>
          <p:nvPr/>
        </p:nvSpPr>
        <p:spPr>
          <a:xfrm>
            <a:off x="381000" y="6164703"/>
            <a:ext cx="35814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NHAN ĐỀ</a:t>
            </a:r>
          </a:p>
        </p:txBody>
      </p:sp>
      <p:sp>
        <p:nvSpPr>
          <p:cNvPr id="24" name="TextBox 23">
            <a:extLst>
              <a:ext uri="{FF2B5EF4-FFF2-40B4-BE49-F238E27FC236}">
                <a16:creationId xmlns:a16="http://schemas.microsoft.com/office/drawing/2014/main" id="{ABF11E54-3866-505D-89BB-0DDBC290B46E}"/>
              </a:ext>
            </a:extLst>
          </p:cNvPr>
          <p:cNvSpPr txBox="1"/>
          <p:nvPr/>
        </p:nvSpPr>
        <p:spPr>
          <a:xfrm>
            <a:off x="914400" y="7004216"/>
            <a:ext cx="17373600"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a:t>
            </a:r>
          </a:p>
          <a:p>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Tam </a:t>
            </a:r>
            <a:r>
              <a:rPr lang="en-US" sz="4400" dirty="0" err="1">
                <a:latin typeface="Times New Roman" panose="02020603050405020304" pitchFamily="18" charset="0"/>
                <a:cs typeface="Times New Roman" panose="02020603050405020304" pitchFamily="18" charset="0"/>
              </a:rPr>
              <a:t>Nông</a:t>
            </a:r>
            <a:endParaRPr lang="en-US" sz="4400" dirty="0">
              <a:latin typeface="Times New Roman" panose="02020603050405020304" pitchFamily="18" charset="0"/>
              <a:cs typeface="Times New Roman" panose="02020603050405020304" pitchFamily="18" charset="0"/>
            </a:endParaRPr>
          </a:p>
          <a:p>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lam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16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circle(in)">
                                      <p:cBhvr>
                                        <p:cTn id="41"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4A0E34F8-3F0F-9C73-A1A6-0D364F75B930}"/>
              </a:ext>
            </a:extLst>
          </p:cNvPr>
          <p:cNvGrpSpPr/>
          <p:nvPr/>
        </p:nvGrpSpPr>
        <p:grpSpPr>
          <a:xfrm>
            <a:off x="-440373" y="739128"/>
            <a:ext cx="12327573" cy="795455"/>
            <a:chOff x="0" y="0"/>
            <a:chExt cx="1347300" cy="209503"/>
          </a:xfrm>
        </p:grpSpPr>
        <p:sp>
          <p:nvSpPr>
            <p:cNvPr id="3" name="Freeform 4">
              <a:extLst>
                <a:ext uri="{FF2B5EF4-FFF2-40B4-BE49-F238E27FC236}">
                  <a16:creationId xmlns:a16="http://schemas.microsoft.com/office/drawing/2014/main" id="{1FBBDB3B-6154-B3BD-AEE5-27C83840858D}"/>
                </a:ext>
              </a:extLst>
            </p:cNvPr>
            <p:cNvSpPr/>
            <p:nvPr/>
          </p:nvSpPr>
          <p:spPr>
            <a:xfrm>
              <a:off x="0" y="0"/>
              <a:ext cx="1347300" cy="209503"/>
            </a:xfrm>
            <a:custGeom>
              <a:avLst/>
              <a:gdLst/>
              <a:ahLst/>
              <a:cxnLst/>
              <a:rect l="l" t="t" r="r" b="b"/>
              <a:pathLst>
                <a:path w="1347300" h="209503">
                  <a:moveTo>
                    <a:pt x="77184" y="0"/>
                  </a:moveTo>
                  <a:lnTo>
                    <a:pt x="1270116" y="0"/>
                  </a:lnTo>
                  <a:cubicBezTo>
                    <a:pt x="1312743" y="0"/>
                    <a:pt x="1347300" y="34557"/>
                    <a:pt x="1347300" y="77184"/>
                  </a:cubicBezTo>
                  <a:lnTo>
                    <a:pt x="1347300" y="132319"/>
                  </a:lnTo>
                  <a:cubicBezTo>
                    <a:pt x="1347300" y="174946"/>
                    <a:pt x="1312743" y="209503"/>
                    <a:pt x="1270116" y="209503"/>
                  </a:cubicBezTo>
                  <a:lnTo>
                    <a:pt x="77184" y="209503"/>
                  </a:lnTo>
                  <a:cubicBezTo>
                    <a:pt x="34557" y="209503"/>
                    <a:pt x="0" y="174946"/>
                    <a:pt x="0" y="132319"/>
                  </a:cubicBezTo>
                  <a:lnTo>
                    <a:pt x="0" y="77184"/>
                  </a:lnTo>
                  <a:cubicBezTo>
                    <a:pt x="0" y="34557"/>
                    <a:pt x="34557" y="0"/>
                    <a:pt x="77184" y="0"/>
                  </a:cubicBezTo>
                  <a:close/>
                </a:path>
              </a:pathLst>
            </a:custGeom>
            <a:solidFill>
              <a:srgbClr val="A60500"/>
            </a:solidFill>
          </p:spPr>
          <p:txBody>
            <a:bodyPr/>
            <a:lstStyle/>
            <a:p>
              <a:endParaRPr lang="en-US"/>
            </a:p>
          </p:txBody>
        </p:sp>
        <p:sp>
          <p:nvSpPr>
            <p:cNvPr id="4" name="TextBox 5">
              <a:extLst>
                <a:ext uri="{FF2B5EF4-FFF2-40B4-BE49-F238E27FC236}">
                  <a16:creationId xmlns:a16="http://schemas.microsoft.com/office/drawing/2014/main" id="{14848469-0E11-DE3E-BE74-C3FC0E20C3BF}"/>
                </a:ext>
              </a:extLst>
            </p:cNvPr>
            <p:cNvSpPr txBox="1"/>
            <p:nvPr/>
          </p:nvSpPr>
          <p:spPr>
            <a:xfrm>
              <a:off x="0" y="-76200"/>
              <a:ext cx="1347300" cy="285703"/>
            </a:xfrm>
            <a:prstGeom prst="rect">
              <a:avLst/>
            </a:prstGeom>
          </p:spPr>
          <p:txBody>
            <a:bodyPr lIns="50800" tIns="50800" rIns="50800" bIns="50800" rtlCol="0" anchor="ctr"/>
            <a:lstStyle/>
            <a:p>
              <a:pPr algn="ctr">
                <a:lnSpc>
                  <a:spcPts val="3210"/>
                </a:lnSpc>
              </a:pPr>
              <a:endParaRPr/>
            </a:p>
          </p:txBody>
        </p:sp>
      </p:grpSp>
      <p:sp>
        <p:nvSpPr>
          <p:cNvPr id="5" name="TextBox 4">
            <a:extLst>
              <a:ext uri="{FF2B5EF4-FFF2-40B4-BE49-F238E27FC236}">
                <a16:creationId xmlns:a16="http://schemas.microsoft.com/office/drawing/2014/main" id="{575DD058-0FB8-B26E-9EFF-CE250136F407}"/>
              </a:ext>
            </a:extLst>
          </p:cNvPr>
          <p:cNvSpPr txBox="1"/>
          <p:nvPr/>
        </p:nvSpPr>
        <p:spPr>
          <a:xfrm>
            <a:off x="76200" y="772261"/>
            <a:ext cx="11811000" cy="769441"/>
          </a:xfrm>
          <a:prstGeom prst="rect">
            <a:avLst/>
          </a:prstGeom>
          <a:noFill/>
        </p:spPr>
        <p:txBody>
          <a:bodyPr wrap="square" rtlCol="0">
            <a:spAutoFit/>
          </a:bodyPr>
          <a:lstStyle/>
          <a:p>
            <a:pPr algn="ctr"/>
            <a:r>
              <a:rPr lang="en-US" sz="4400" b="1" dirty="0">
                <a:solidFill>
                  <a:schemeClr val="bg1"/>
                </a:solidFill>
                <a:latin typeface="Times New Roman" panose="02020603050405020304" pitchFamily="18" charset="0"/>
                <a:cs typeface="Times New Roman" panose="02020603050405020304" pitchFamily="18" charset="0"/>
              </a:rPr>
              <a:t>SỰ KẾT HỢP KÊNH CHỮ VÀ KÊNH HÌNH</a:t>
            </a:r>
          </a:p>
        </p:txBody>
      </p:sp>
      <p:sp>
        <p:nvSpPr>
          <p:cNvPr id="6" name="TextBox 5">
            <a:extLst>
              <a:ext uri="{FF2B5EF4-FFF2-40B4-BE49-F238E27FC236}">
                <a16:creationId xmlns:a16="http://schemas.microsoft.com/office/drawing/2014/main" id="{CB5902AB-D5B9-BE9D-488D-821D01175D7F}"/>
              </a:ext>
            </a:extLst>
          </p:cNvPr>
          <p:cNvSpPr txBox="1"/>
          <p:nvPr/>
        </p:nvSpPr>
        <p:spPr>
          <a:xfrm>
            <a:off x="2971800" y="8452198"/>
            <a:ext cx="11506200" cy="1384995"/>
          </a:xfrm>
          <a:prstGeom prst="rect">
            <a:avLst/>
          </a:prstGeom>
          <a:noFill/>
        </p:spPr>
        <p:txBody>
          <a:bodyPr wrap="square" rtlCol="0">
            <a:spAutoFit/>
          </a:bodyPr>
          <a:lstStyle/>
          <a:p>
            <a:pPr algn="just"/>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G</a:t>
            </a:r>
            <a:r>
              <a:rPr lang="en-US" sz="4200" dirty="0" err="1">
                <a:latin typeface="Times New Roman" panose="02020603050405020304" pitchFamily="18" charset="0"/>
                <a:cs typeface="Times New Roman" panose="02020603050405020304" pitchFamily="18" charset="0"/>
              </a:rPr>
              <a:t>iúp</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người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hình</a:t>
            </a:r>
            <a:r>
              <a:rPr lang="en-US" sz="4200" dirty="0">
                <a:latin typeface="Times New Roman" panose="02020603050405020304" pitchFamily="18" charset="0"/>
                <a:cs typeface="Times New Roman" panose="02020603050405020304" pitchFamily="18" charset="0"/>
              </a:rPr>
              <a:t> dung </a:t>
            </a:r>
            <a:r>
              <a:rPr lang="en-US" sz="4200" dirty="0" err="1">
                <a:latin typeface="Times New Roman" panose="02020603050405020304" pitchFamily="18" charset="0"/>
                <a:cs typeface="Times New Roman" panose="02020603050405020304" pitchFamily="18" charset="0"/>
              </a:rPr>
              <a:t>rõ</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về</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đối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tượng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được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thiệu</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trong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văn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bản</a:t>
            </a:r>
            <a:r>
              <a:rPr lang="en-US" sz="4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249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662E38-648C-A6C6-8316-B3DD8756EAD7}"/>
              </a:ext>
            </a:extLst>
          </p:cNvPr>
          <p:cNvSpPr txBox="1"/>
          <p:nvPr/>
        </p:nvSpPr>
        <p:spPr>
          <a:xfrm>
            <a:off x="7620000" y="342900"/>
            <a:ext cx="102870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quý</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hiếm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nhất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trong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loài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sếu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hiện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được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thống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kê</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0435A8B3-73F9-E6B2-8E4D-96647983D7BA}"/>
              </a:ext>
            </a:extLst>
          </p:cNvPr>
          <p:cNvSpPr txBox="1"/>
          <p:nvPr/>
        </p:nvSpPr>
        <p:spPr>
          <a:xfrm>
            <a:off x="7606145" y="1789450"/>
            <a:ext cx="10300855" cy="8217634"/>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toàn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phớt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trụi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lông</a:t>
            </a:r>
            <a:r>
              <a:rPr lang="en-US" sz="4400" dirty="0">
                <a:latin typeface="Times New Roman" panose="02020603050405020304" pitchFamily="18" charset="0"/>
                <a:cs typeface="Times New Roman" panose="02020603050405020304" pitchFamily="18" charset="0"/>
              </a:rPr>
              <a:t>, da </a:t>
            </a:r>
            <a:r>
              <a:rPr lang="en-US" sz="4400" dirty="0" err="1">
                <a:latin typeface="Times New Roman" panose="02020603050405020304" pitchFamily="18" charset="0"/>
                <a:cs typeface="Times New Roman" panose="02020603050405020304" pitchFamily="18" charset="0"/>
              </a:rPr>
              <a:t>đỏ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sẫm</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1,6m; </a:t>
            </a:r>
            <a:r>
              <a:rPr lang="en-US" sz="4400" dirty="0" err="1">
                <a:latin typeface="Times New Roman" panose="02020603050405020304" pitchFamily="18" charset="0"/>
                <a:cs typeface="Times New Roman" panose="02020603050405020304" pitchFamily="18" charset="0"/>
              </a:rPr>
              <a:t>nặng</a:t>
            </a:r>
            <a:r>
              <a:rPr lang="en-US" sz="4400" dirty="0">
                <a:latin typeface="Times New Roman" panose="02020603050405020304" pitchFamily="18" charset="0"/>
                <a:cs typeface="Times New Roman" panose="02020603050405020304" pitchFamily="18" charset="0"/>
              </a:rPr>
              <a:t> 10-15kg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15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B5BDF854-B5DD-0EC4-1680-426CC5B1EAE4}"/>
              </a:ext>
            </a:extLst>
          </p:cNvPr>
          <p:cNvSpPr txBox="1"/>
          <p:nvPr/>
        </p:nvSpPr>
        <p:spPr>
          <a:xfrm>
            <a:off x="0" y="3162300"/>
            <a:ext cx="6900804" cy="1661993"/>
          </a:xfrm>
          <a:prstGeom prst="rect">
            <a:avLst/>
          </a:prstGeom>
        </p:spPr>
        <p:txBody>
          <a:bodyPr wrap="square" lIns="0" tIns="0" rIns="0" bIns="0" rtlCol="0" anchor="t">
            <a:spAutoFit/>
          </a:bodyPr>
          <a:lstStyle/>
          <a:p>
            <a:pPr algn="ctr"/>
            <a:r>
              <a:rPr lang="en-US" sz="5400" b="1" spc="-204" dirty="0">
                <a:latin typeface="#9Slide05 Braxton Regular" panose="03060000000000000000" pitchFamily="66" charset="0"/>
                <a:ea typeface="ITC Avant Garde Gothic Bold"/>
                <a:cs typeface="ITC Avant Garde Gothic Bold"/>
                <a:sym typeface="ITC Avant Garde Gothic Bold"/>
              </a:rPr>
              <a:t>2.</a:t>
            </a:r>
          </a:p>
          <a:p>
            <a:pPr algn="ctr"/>
            <a:r>
              <a:rPr lang="en-US" sz="5400" b="1" spc="-204" dirty="0">
                <a:latin typeface="#9Slide05 Braxton Regular" panose="03060000000000000000" pitchFamily="66" charset="0"/>
                <a:ea typeface="ITC Avant Garde Gothic Bold"/>
                <a:cs typeface="ITC Avant Garde Gothic Bold"/>
                <a:sym typeface="ITC Avant Garde Gothic Bold"/>
              </a:rPr>
              <a:t>Ý </a:t>
            </a:r>
            <a:r>
              <a:rPr lang="en-US" sz="5400" b="1" spc="-204" dirty="0" err="1">
                <a:latin typeface="#9Slide05 Braxton Regular" panose="03060000000000000000" pitchFamily="66" charset="0"/>
                <a:ea typeface="ITC Avant Garde Gothic Bold"/>
                <a:cs typeface="ITC Avant Garde Gothic Bold"/>
                <a:sym typeface="ITC Avant Garde Gothic Bold"/>
              </a:rPr>
              <a:t>nghĩa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của</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văn</a:t>
            </a:r>
            <a:r>
              <a:rPr lang="en-US" sz="5400" b="1" spc="-204" dirty="0">
                <a:latin typeface="#9Slide05 Braxton Regular" panose="03060000000000000000" pitchFamily="66" charset="0"/>
                <a:ea typeface="ITC Avant Garde Gothic Bold"/>
                <a:cs typeface="ITC Avant Garde Gothic Bold"/>
                <a:sym typeface="ITC Avant Garde Gothic Bold"/>
              </a:rPr>
              <a:t> </a:t>
            </a:r>
            <a:r>
              <a:rPr lang="en-US" sz="5400" b="1" spc="-204" dirty="0" err="1">
                <a:latin typeface="#9Slide05 Braxton Regular" panose="03060000000000000000" pitchFamily="66" charset="0"/>
                <a:ea typeface="ITC Avant Garde Gothic Bold"/>
                <a:cs typeface="ITC Avant Garde Gothic Bold"/>
                <a:sym typeface="ITC Avant Garde Gothic Bold"/>
              </a:rPr>
              <a:t>bản</a:t>
            </a:r>
            <a:endParaRPr lang="en-US" sz="5400" b="1" spc="-204" dirty="0">
              <a:latin typeface="#9Slide05 Braxton Regular" panose="03060000000000000000" pitchFamily="66" charset="0"/>
              <a:ea typeface="ITC Avant Garde Gothic Bold"/>
              <a:cs typeface="ITC Avant Garde Gothic Bold"/>
              <a:sym typeface="ITC Avant Garde Gothic Bold"/>
            </a:endParaRPr>
          </a:p>
        </p:txBody>
      </p:sp>
    </p:spTree>
    <p:extLst>
      <p:ext uri="{BB962C8B-B14F-4D97-AF65-F5344CB8AC3E}">
        <p14:creationId xmlns:p14="http://schemas.microsoft.com/office/powerpoint/2010/main" val="386790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8BD10-A756-9E87-4F63-051F8A2973CF}"/>
              </a:ext>
            </a:extLst>
          </p:cNvPr>
          <p:cNvSpPr txBox="1"/>
          <p:nvPr/>
        </p:nvSpPr>
        <p:spPr>
          <a:xfrm>
            <a:off x="1028700" y="2515146"/>
            <a:ext cx="83439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Trong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Chim</a:t>
            </a:r>
            <a:r>
              <a:rPr lang="en-US" sz="4400" dirty="0">
                <a:latin typeface="Times New Roman" panose="02020603050405020304" pitchFamily="18" charset="0"/>
                <a:cs typeface="Times New Roman" panose="02020603050405020304" pitchFamily="18" charset="0"/>
              </a:rPr>
              <a:t> – Tam </a:t>
            </a:r>
            <a:r>
              <a:rPr lang="en-US" sz="4400" dirty="0" err="1">
                <a:latin typeface="Times New Roman" panose="02020603050405020304" pitchFamily="18" charset="0"/>
                <a:cs typeface="Times New Roman" panose="02020603050405020304" pitchFamily="18" charset="0"/>
              </a:rPr>
              <a:t>Nông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nào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65551191-914E-B346-38EA-320F6A598454}"/>
              </a:ext>
            </a:extLst>
          </p:cNvPr>
          <p:cNvSpPr txBox="1"/>
          <p:nvPr/>
        </p:nvSpPr>
        <p:spPr>
          <a:xfrm>
            <a:off x="1086964" y="951757"/>
            <a:ext cx="8343900" cy="1015663"/>
          </a:xfrm>
          <a:prstGeom prst="rect">
            <a:avLst/>
          </a:prstGeom>
          <a:noFill/>
        </p:spPr>
        <p:txBody>
          <a:bodyPr wrap="square" rtlCol="0">
            <a:spAutoFit/>
          </a:bodyPr>
          <a:lstStyle/>
          <a:p>
            <a:pPr algn="ctr"/>
            <a:r>
              <a:rPr lang="en-US" sz="6000" dirty="0">
                <a:solidFill>
                  <a:srgbClr val="FF0000"/>
                </a:solidFill>
                <a:latin typeface="#9Slide07 SVNBango" panose="02000000000000000000" pitchFamily="2" charset="0"/>
                <a:cs typeface="Times New Roman" panose="02020603050405020304" pitchFamily="18" charset="0"/>
              </a:rPr>
              <a:t>GÓC CHIA SẺ</a:t>
            </a:r>
          </a:p>
        </p:txBody>
      </p:sp>
    </p:spTree>
    <p:extLst>
      <p:ext uri="{BB962C8B-B14F-4D97-AF65-F5344CB8AC3E}">
        <p14:creationId xmlns:p14="http://schemas.microsoft.com/office/powerpoint/2010/main" val="400101592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626</Words>
  <Application>Microsoft Office PowerPoint</Application>
  <PresentationFormat>Custom</PresentationFormat>
  <Paragraphs>72</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#9Slide04 Rokkitt ExtraBold</vt:lpstr>
      <vt:lpstr>Times New Roman</vt:lpstr>
      <vt:lpstr>Arial</vt:lpstr>
      <vt:lpstr>#9Slide07 SVNBango</vt:lpstr>
      <vt:lpstr>#9Slide06 FS Playlist Script</vt:lpstr>
      <vt:lpstr>#9Slide05 Braxton Regular</vt:lpstr>
      <vt:lpstr>Calibri</vt:lpstr>
      <vt:lpstr>#9Slide05 Joanne Marie Calligra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Minimalist Tour &amp; Travel Agency Presentation</dc:title>
  <dc:creator>HP</dc:creator>
  <cp:lastModifiedBy>Kiem Ba</cp:lastModifiedBy>
  <cp:revision>31</cp:revision>
  <dcterms:created xsi:type="dcterms:W3CDTF">2006-08-16T00:00:00Z</dcterms:created>
  <dcterms:modified xsi:type="dcterms:W3CDTF">2025-03-16T13:46:49Z</dcterms:modified>
  <dc:identifier>DAGM2Bl71w8</dc:identifier>
</cp:coreProperties>
</file>