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8" r:id="rId2"/>
    <p:sldId id="354" r:id="rId3"/>
    <p:sldId id="355" r:id="rId4"/>
    <p:sldId id="365" r:id="rId5"/>
    <p:sldId id="357" r:id="rId6"/>
    <p:sldId id="358" r:id="rId7"/>
    <p:sldId id="362" r:id="rId8"/>
    <p:sldId id="360" r:id="rId9"/>
    <p:sldId id="340" r:id="rId10"/>
    <p:sldId id="268" r:id="rId11"/>
    <p:sldId id="364" r:id="rId12"/>
  </p:sldIdLst>
  <p:sldSz cx="18288000" cy="10287000"/>
  <p:notesSz cx="6858000" cy="9144000"/>
  <p:embeddedFontLst>
    <p:embeddedFont>
      <p:font typeface="#9Slide04 Podkova ExtraBold" panose="020B0604020202020204" charset="0"/>
      <p:bold r:id="rId14"/>
    </p:embeddedFont>
    <p:embeddedFont>
      <p:font typeface="#9Slide04 Rokkitt ExtraBold" panose="020B0604020202020204" charset="0"/>
      <p:bold r:id="rId15"/>
    </p:embeddedFont>
    <p:embeddedFont>
      <p:font typeface="#9Slide05 Braxton Regular" panose="020B0604020202020204" charset="0"/>
      <p:regular r:id="rId16"/>
    </p:embeddedFont>
    <p:embeddedFont>
      <p:font typeface="#9Slide07 SVNBango" panose="02000000000000000000"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ED485-05A0-4BD4-9B27-C1F979D38255}"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BF455-18CE-4E8A-BD6E-53EA901044DF}" type="slidenum">
              <a:rPr lang="en-US" smtClean="0"/>
              <a:t>‹#›</a:t>
            </a:fld>
            <a:endParaRPr lang="en-US"/>
          </a:p>
        </p:txBody>
      </p:sp>
    </p:spTree>
    <p:extLst>
      <p:ext uri="{BB962C8B-B14F-4D97-AF65-F5344CB8AC3E}">
        <p14:creationId xmlns:p14="http://schemas.microsoft.com/office/powerpoint/2010/main" val="2455093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25BF455-18CE-4E8A-BD6E-53EA901044DF}" type="slidenum">
              <a:rPr lang="en-US" smtClean="0"/>
              <a:t>1</a:t>
            </a:fld>
            <a:endParaRPr lang="en-US"/>
          </a:p>
        </p:txBody>
      </p:sp>
    </p:spTree>
    <p:extLst>
      <p:ext uri="{BB962C8B-B14F-4D97-AF65-F5344CB8AC3E}">
        <p14:creationId xmlns:p14="http://schemas.microsoft.com/office/powerpoint/2010/main" val="411371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25BF455-18CE-4E8A-BD6E-53EA901044DF}" type="slidenum">
              <a:rPr lang="en-US" smtClean="0"/>
              <a:t>10</a:t>
            </a:fld>
            <a:endParaRPr lang="en-US"/>
          </a:p>
        </p:txBody>
      </p:sp>
    </p:spTree>
    <p:extLst>
      <p:ext uri="{BB962C8B-B14F-4D97-AF65-F5344CB8AC3E}">
        <p14:creationId xmlns:p14="http://schemas.microsoft.com/office/powerpoint/2010/main" val="42923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25BF455-18CE-4E8A-BD6E-53EA901044DF}" type="slidenum">
              <a:rPr lang="en-US" smtClean="0"/>
              <a:t>11</a:t>
            </a:fld>
            <a:endParaRPr lang="en-US"/>
          </a:p>
        </p:txBody>
      </p:sp>
    </p:spTree>
    <p:extLst>
      <p:ext uri="{BB962C8B-B14F-4D97-AF65-F5344CB8AC3E}">
        <p14:creationId xmlns:p14="http://schemas.microsoft.com/office/powerpoint/2010/main" val="223153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Văn </a:t>
            </a:r>
            <a:r>
              <a:rPr lang="en-US" sz="1200" b="1" dirty="0" err="1">
                <a:latin typeface="Times New Roman" panose="02020603050405020304" pitchFamily="18" charset="0"/>
                <a:cs typeface="Times New Roman" panose="02020603050405020304" pitchFamily="18" charset="0"/>
              </a:rPr>
              <a:t>bản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Khám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phá</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kì</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quan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giới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thác</a:t>
            </a:r>
            <a:r>
              <a:rPr lang="en-US" sz="1200" b="1" dirty="0">
                <a:latin typeface="Times New Roman" panose="02020603050405020304" pitchFamily="18" charset="0"/>
                <a:cs typeface="Times New Roman" panose="02020603050405020304" pitchFamily="18" charset="0"/>
              </a:rPr>
              <a:t> I-goa-du” </a:t>
            </a:r>
            <a:r>
              <a:rPr lang="en-US" sz="1200" b="1" dirty="0" err="1">
                <a:latin typeface="Times New Roman" panose="02020603050405020304" pitchFamily="18" charset="0"/>
                <a:cs typeface="Times New Roman" panose="02020603050405020304" pitchFamily="18" charset="0"/>
              </a:rPr>
              <a:t>gồm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Xác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định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nội</a:t>
            </a:r>
            <a:r>
              <a:rPr lang="en-US" sz="1200" b="1" dirty="0">
                <a:latin typeface="Times New Roman" panose="02020603050405020304" pitchFamily="18" charset="0"/>
                <a:cs typeface="Times New Roman" panose="02020603050405020304" pitchFamily="18" charset="0"/>
              </a:rPr>
              <a:t> dung </a:t>
            </a:r>
            <a:r>
              <a:rPr lang="en-US" sz="1200" b="1" dirty="0" err="1">
                <a:latin typeface="Times New Roman" panose="02020603050405020304" pitchFamily="18" charset="0"/>
                <a:cs typeface="Times New Roman" panose="02020603050405020304" pitchFamily="18" charset="0"/>
              </a:rPr>
              <a:t>thông</a:t>
            </a:r>
            <a:r>
              <a:rPr lang="en-US" sz="1200" b="1" dirty="0">
                <a:latin typeface="Times New Roman" panose="02020603050405020304" pitchFamily="18" charset="0"/>
                <a:cs typeface="Times New Roman" panose="02020603050405020304" pitchFamily="18" charset="0"/>
              </a:rPr>
              <a:t> tin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từng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cả</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bản</a:t>
            </a:r>
            <a:r>
              <a:rPr lang="en-US" sz="1200" b="1"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E25BF455-18CE-4E8A-BD6E-53EA901044DF}" type="slidenum">
              <a:rPr lang="en-US" smtClean="0"/>
              <a:t>2</a:t>
            </a:fld>
            <a:endParaRPr lang="en-US"/>
          </a:p>
        </p:txBody>
      </p:sp>
    </p:spTree>
    <p:extLst>
      <p:ext uri="{BB962C8B-B14F-4D97-AF65-F5344CB8AC3E}">
        <p14:creationId xmlns:p14="http://schemas.microsoft.com/office/powerpoint/2010/main" val="71521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25BF455-18CE-4E8A-BD6E-53EA901044DF}" type="slidenum">
              <a:rPr lang="en-US" smtClean="0"/>
              <a:t>3</a:t>
            </a:fld>
            <a:endParaRPr lang="en-US"/>
          </a:p>
        </p:txBody>
      </p:sp>
    </p:spTree>
    <p:extLst>
      <p:ext uri="{BB962C8B-B14F-4D97-AF65-F5344CB8AC3E}">
        <p14:creationId xmlns:p14="http://schemas.microsoft.com/office/powerpoint/2010/main" val="315664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NHÓM</a:t>
            </a:r>
          </a:p>
        </p:txBody>
      </p:sp>
      <p:sp>
        <p:nvSpPr>
          <p:cNvPr id="4" name="Slide Number Placeholder 3"/>
          <p:cNvSpPr>
            <a:spLocks noGrp="1"/>
          </p:cNvSpPr>
          <p:nvPr>
            <p:ph type="sldNum" sz="quarter" idx="10"/>
          </p:nvPr>
        </p:nvSpPr>
        <p:spPr/>
        <p:txBody>
          <a:bodyPr/>
          <a:lstStyle/>
          <a:p>
            <a:fld id="{E25BF455-18CE-4E8A-BD6E-53EA901044DF}" type="slidenum">
              <a:rPr lang="en-US" smtClean="0"/>
              <a:t>4</a:t>
            </a:fld>
            <a:endParaRPr lang="en-US"/>
          </a:p>
        </p:txBody>
      </p:sp>
    </p:spTree>
    <p:extLst>
      <p:ext uri="{BB962C8B-B14F-4D97-AF65-F5344CB8AC3E}">
        <p14:creationId xmlns:p14="http://schemas.microsoft.com/office/powerpoint/2010/main" val="104427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Times New Roman" panose="02020603050405020304" pitchFamily="18" charset="0"/>
                <a:cs typeface="Times New Roman" panose="02020603050405020304" pitchFamily="18" charset="0"/>
              </a:rPr>
              <a:t>Xác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định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mục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đích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bản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Người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đã</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nội</a:t>
            </a:r>
            <a:r>
              <a:rPr lang="en-US" sz="1200" b="1" dirty="0">
                <a:latin typeface="Times New Roman" panose="02020603050405020304" pitchFamily="18" charset="0"/>
                <a:cs typeface="Times New Roman" panose="02020603050405020304" pitchFamily="18" charset="0"/>
              </a:rPr>
              <a:t> dung </a:t>
            </a:r>
            <a:r>
              <a:rPr lang="en-US" sz="1200" b="1" dirty="0" err="1">
                <a:latin typeface="Times New Roman" panose="02020603050405020304" pitchFamily="18" charset="0"/>
                <a:cs typeface="Times New Roman" panose="02020603050405020304" pitchFamily="18" charset="0"/>
              </a:rPr>
              <a:t>làm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sáng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tỏ</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mục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đích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ấy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như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E25BF455-18CE-4E8A-BD6E-53EA901044DF}" type="slidenum">
              <a:rPr lang="en-US" smtClean="0"/>
              <a:t>5</a:t>
            </a:fld>
            <a:endParaRPr lang="en-US"/>
          </a:p>
        </p:txBody>
      </p:sp>
    </p:spTree>
    <p:extLst>
      <p:ext uri="{BB962C8B-B14F-4D97-AF65-F5344CB8AC3E}">
        <p14:creationId xmlns:p14="http://schemas.microsoft.com/office/powerpoint/2010/main" val="78000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Nhan </a:t>
            </a:r>
            <a:r>
              <a:rPr lang="en-US" sz="1200" dirty="0" err="1">
                <a:latin typeface="Times New Roman" panose="02020603050405020304" pitchFamily="18" charset="0"/>
                <a:cs typeface="Times New Roman" panose="02020603050405020304" pitchFamily="18" charset="0"/>
              </a:rPr>
              <a:t>đề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bản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đánh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thác</a:t>
            </a:r>
            <a:r>
              <a:rPr lang="en-US" sz="1200" dirty="0">
                <a:latin typeface="Times New Roman" panose="02020603050405020304" pitchFamily="18" charset="0"/>
                <a:cs typeface="Times New Roman" panose="02020603050405020304" pitchFamily="18" charset="0"/>
              </a:rPr>
              <a:t> I-goa-du?</a:t>
            </a:r>
          </a:p>
          <a:p>
            <a:endParaRPr lang="en-US" dirty="0"/>
          </a:p>
        </p:txBody>
      </p:sp>
      <p:sp>
        <p:nvSpPr>
          <p:cNvPr id="4" name="Slide Number Placeholder 3"/>
          <p:cNvSpPr>
            <a:spLocks noGrp="1"/>
          </p:cNvSpPr>
          <p:nvPr>
            <p:ph type="sldNum" sz="quarter" idx="5"/>
          </p:nvPr>
        </p:nvSpPr>
        <p:spPr/>
        <p:txBody>
          <a:bodyPr/>
          <a:lstStyle/>
          <a:p>
            <a:fld id="{E25BF455-18CE-4E8A-BD6E-53EA901044DF}" type="slidenum">
              <a:rPr lang="en-US" smtClean="0"/>
              <a:t>6</a:t>
            </a:fld>
            <a:endParaRPr lang="en-US"/>
          </a:p>
        </p:txBody>
      </p:sp>
    </p:spTree>
    <p:extLst>
      <p:ext uri="{BB962C8B-B14F-4D97-AF65-F5344CB8AC3E}">
        <p14:creationId xmlns:p14="http://schemas.microsoft.com/office/powerpoint/2010/main" val="114470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25BF455-18CE-4E8A-BD6E-53EA901044DF}" type="slidenum">
              <a:rPr lang="en-US" smtClean="0"/>
              <a:t>7</a:t>
            </a:fld>
            <a:endParaRPr lang="en-US"/>
          </a:p>
        </p:txBody>
      </p:sp>
    </p:spTree>
    <p:extLst>
      <p:ext uri="{BB962C8B-B14F-4D97-AF65-F5344CB8AC3E}">
        <p14:creationId xmlns:p14="http://schemas.microsoft.com/office/powerpoint/2010/main" val="391362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25BF455-18CE-4E8A-BD6E-53EA901044DF}" type="slidenum">
              <a:rPr lang="en-US" smtClean="0"/>
              <a:t>8</a:t>
            </a:fld>
            <a:endParaRPr lang="en-US"/>
          </a:p>
        </p:txBody>
      </p:sp>
    </p:spTree>
    <p:extLst>
      <p:ext uri="{BB962C8B-B14F-4D97-AF65-F5344CB8AC3E}">
        <p14:creationId xmlns:p14="http://schemas.microsoft.com/office/powerpoint/2010/main" val="1127849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Sử dụng biện pháp tu từ so sánh gợi cho người đọc quang ảnh thác nước một cách sinh động, hấp dẫn. Sử dụng các động từ mạnh “gầm thét”, “lao thẳng” tái hiện “Họng quỷ” đầy nguy hiểm nhưng nhiều điều lí thú.</a:t>
            </a:r>
            <a:endParaRPr lang="en-US" dirty="0"/>
          </a:p>
        </p:txBody>
      </p:sp>
      <p:sp>
        <p:nvSpPr>
          <p:cNvPr id="4" name="Slide Number Placeholder 3"/>
          <p:cNvSpPr>
            <a:spLocks noGrp="1"/>
          </p:cNvSpPr>
          <p:nvPr>
            <p:ph type="sldNum" sz="quarter" idx="5"/>
          </p:nvPr>
        </p:nvSpPr>
        <p:spPr/>
        <p:txBody>
          <a:bodyPr/>
          <a:lstStyle/>
          <a:p>
            <a:fld id="{E25BF455-18CE-4E8A-BD6E-53EA901044DF}" type="slidenum">
              <a:rPr lang="en-US" smtClean="0"/>
              <a:t>9</a:t>
            </a:fld>
            <a:endParaRPr lang="en-US"/>
          </a:p>
        </p:txBody>
      </p:sp>
    </p:spTree>
    <p:extLst>
      <p:ext uri="{BB962C8B-B14F-4D97-AF65-F5344CB8AC3E}">
        <p14:creationId xmlns:p14="http://schemas.microsoft.com/office/powerpoint/2010/main" val="119935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4" name="Freeform 4"/>
          <p:cNvSpPr/>
          <p:nvPr/>
        </p:nvSpPr>
        <p:spPr>
          <a:xfrm rot="-10800000">
            <a:off x="9046378" y="3921618"/>
            <a:ext cx="9539495" cy="1967515"/>
          </a:xfrm>
          <a:custGeom>
            <a:avLst/>
            <a:gdLst/>
            <a:ahLst/>
            <a:cxnLst/>
            <a:rect l="l" t="t" r="r" b="b"/>
            <a:pathLst>
              <a:path w="9539495" h="1967515">
                <a:moveTo>
                  <a:pt x="0" y="0"/>
                </a:moveTo>
                <a:lnTo>
                  <a:pt x="9539495" y="0"/>
                </a:lnTo>
                <a:lnTo>
                  <a:pt x="9539495" y="1967514"/>
                </a:lnTo>
                <a:lnTo>
                  <a:pt x="0" y="1967514"/>
                </a:lnTo>
                <a:lnTo>
                  <a:pt x="0" y="0"/>
                </a:lnTo>
                <a:close/>
              </a:path>
            </a:pathLst>
          </a:custGeom>
          <a:blipFill>
            <a:blip r:embed="rId3">
              <a:extLst>
                <a:ext uri="{96DAC541-7B7A-43D3-8B79-37D633B846F1}">
                  <asvg:svgBlip xmlns:asvg="http://schemas.microsoft.com/office/drawing/2016/SVG/main" r:embed="rId4"/>
                </a:ext>
              </a:extLst>
            </a:blip>
            <a:stretch>
              <a:fillRect t="-290910"/>
            </a:stretch>
          </a:blipFill>
        </p:spPr>
        <p:txBody>
          <a:bodyPr/>
          <a:lstStyle/>
          <a:p>
            <a:endParaRPr lang="en-US"/>
          </a:p>
        </p:txBody>
      </p:sp>
      <p:sp>
        <p:nvSpPr>
          <p:cNvPr id="5" name="Freeform 5"/>
          <p:cNvSpPr/>
          <p:nvPr/>
        </p:nvSpPr>
        <p:spPr>
          <a:xfrm rot="-10800000" flipH="1">
            <a:off x="-123853" y="3921618"/>
            <a:ext cx="9539495" cy="1967515"/>
          </a:xfrm>
          <a:custGeom>
            <a:avLst/>
            <a:gdLst/>
            <a:ahLst/>
            <a:cxnLst/>
            <a:rect l="l" t="t" r="r" b="b"/>
            <a:pathLst>
              <a:path w="9539495" h="1967515">
                <a:moveTo>
                  <a:pt x="9539495" y="0"/>
                </a:moveTo>
                <a:lnTo>
                  <a:pt x="0" y="0"/>
                </a:lnTo>
                <a:lnTo>
                  <a:pt x="0" y="1967514"/>
                </a:lnTo>
                <a:lnTo>
                  <a:pt x="9539495" y="1967514"/>
                </a:lnTo>
                <a:lnTo>
                  <a:pt x="9539495" y="0"/>
                </a:lnTo>
                <a:close/>
              </a:path>
            </a:pathLst>
          </a:custGeom>
          <a:blipFill>
            <a:blip r:embed="rId3">
              <a:extLst>
                <a:ext uri="{96DAC541-7B7A-43D3-8B79-37D633B846F1}">
                  <asvg:svgBlip xmlns:asvg="http://schemas.microsoft.com/office/drawing/2016/SVG/main" r:embed="rId4"/>
                </a:ext>
              </a:extLst>
            </a:blip>
            <a:stretch>
              <a:fillRect t="-290910"/>
            </a:stretch>
          </a:blipFill>
        </p:spPr>
        <p:txBody>
          <a:bodyPr/>
          <a:lstStyle/>
          <a:p>
            <a:endParaRPr lang="en-US"/>
          </a:p>
        </p:txBody>
      </p:sp>
      <p:sp>
        <p:nvSpPr>
          <p:cNvPr id="17" name="TextBox 5">
            <a:extLst>
              <a:ext uri="{FF2B5EF4-FFF2-40B4-BE49-F238E27FC236}">
                <a16:creationId xmlns:a16="http://schemas.microsoft.com/office/drawing/2014/main" id="{05D9E860-AA3F-5A1D-65AE-BB4FEAAFCADD}"/>
              </a:ext>
            </a:extLst>
          </p:cNvPr>
          <p:cNvSpPr txBox="1"/>
          <p:nvPr/>
        </p:nvSpPr>
        <p:spPr>
          <a:xfrm>
            <a:off x="3261261" y="6675120"/>
            <a:ext cx="16459200" cy="2462213"/>
          </a:xfrm>
          <a:prstGeom prst="rect">
            <a:avLst/>
          </a:prstGeom>
        </p:spPr>
        <p:txBody>
          <a:bodyPr wrap="square" lIns="0" tIns="0" rIns="0" bIns="0" rtlCol="0" anchor="t">
            <a:spAutoFit/>
          </a:bodyPr>
          <a:lstStyle/>
          <a:p>
            <a:pPr algn="ctr"/>
            <a:r>
              <a:rPr lang="en-US" sz="8000" b="1" dirty="0" err="1">
                <a:solidFill>
                  <a:srgbClr val="FF0000"/>
                </a:solidFill>
                <a:latin typeface="#9Slide05 Braxton Regular" panose="03060000000000000000" pitchFamily="66" charset="0"/>
                <a:ea typeface="Playlist Script"/>
                <a:cs typeface="Playlist Script"/>
                <a:sym typeface="Playlist Script"/>
              </a:rPr>
              <a:t>Khám</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phá</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kì</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quan</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thế</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giới</a:t>
            </a:r>
            <a:r>
              <a:rPr lang="en-US" sz="8000" b="1" dirty="0">
                <a:solidFill>
                  <a:srgbClr val="FF0000"/>
                </a:solidFill>
                <a:latin typeface="#9Slide05 Braxton Regular" panose="03060000000000000000" pitchFamily="66" charset="0"/>
                <a:ea typeface="Playlist Script"/>
                <a:cs typeface="Playlist Script"/>
                <a:sym typeface="Playlist Script"/>
              </a:rPr>
              <a:t>:</a:t>
            </a:r>
          </a:p>
          <a:p>
            <a:pPr algn="ctr"/>
            <a:r>
              <a:rPr lang="en-US" sz="8000" b="1" dirty="0" err="1">
                <a:solidFill>
                  <a:srgbClr val="FF0000"/>
                </a:solidFill>
                <a:latin typeface="#9Slide05 Braxton Regular" panose="03060000000000000000" pitchFamily="66" charset="0"/>
                <a:ea typeface="Playlist Script"/>
                <a:cs typeface="Playlist Script"/>
                <a:sym typeface="Playlist Script"/>
              </a:rPr>
              <a:t>Thác</a:t>
            </a:r>
            <a:r>
              <a:rPr lang="en-US" sz="8000" b="1" dirty="0">
                <a:solidFill>
                  <a:srgbClr val="FF0000"/>
                </a:solidFill>
                <a:latin typeface="#9Slide05 Braxton Regular" panose="03060000000000000000" pitchFamily="66" charset="0"/>
                <a:ea typeface="Playlist Script"/>
                <a:cs typeface="Playlist Script"/>
                <a:sym typeface="Playlist Script"/>
              </a:rPr>
              <a:t> I-goa-du</a:t>
            </a:r>
          </a:p>
        </p:txBody>
      </p:sp>
      <p:sp>
        <p:nvSpPr>
          <p:cNvPr id="18" name="TextBox 8">
            <a:extLst>
              <a:ext uri="{FF2B5EF4-FFF2-40B4-BE49-F238E27FC236}">
                <a16:creationId xmlns:a16="http://schemas.microsoft.com/office/drawing/2014/main" id="{A13F82DE-F539-58D8-9828-90D0FFAAB98C}"/>
              </a:ext>
            </a:extLst>
          </p:cNvPr>
          <p:cNvSpPr txBox="1"/>
          <p:nvPr/>
        </p:nvSpPr>
        <p:spPr>
          <a:xfrm>
            <a:off x="6248400" y="4929307"/>
            <a:ext cx="10671958" cy="1661993"/>
          </a:xfrm>
          <a:prstGeom prst="rect">
            <a:avLst/>
          </a:prstGeom>
        </p:spPr>
        <p:txBody>
          <a:bodyPr wrap="square" lIns="0" tIns="0" rIns="0" bIns="0" rtlCol="0" anchor="t">
            <a:spAutoFit/>
          </a:bodyPr>
          <a:lstStyle/>
          <a:p>
            <a:pPr algn="ctr"/>
            <a:r>
              <a:rPr lang="en-US" sz="5400" dirty="0" err="1">
                <a:latin typeface="#9Slide04 Rokkitt ExtraBold" panose="00000900000000000000" pitchFamily="2" charset="0"/>
                <a:ea typeface="Montserrat Classic Bold"/>
                <a:cs typeface="Montserrat Classic Bold"/>
                <a:sym typeface="Montserrat Classic Bold"/>
              </a:rPr>
              <a:t>Bài</a:t>
            </a:r>
            <a:r>
              <a:rPr lang="en-US" sz="5400" dirty="0">
                <a:latin typeface="#9Slide04 Rokkitt ExtraBold" panose="00000900000000000000" pitchFamily="2" charset="0"/>
                <a:ea typeface="Montserrat Classic Bold"/>
                <a:cs typeface="Montserrat Classic Bold"/>
                <a:sym typeface="Montserrat Classic Bold"/>
              </a:rPr>
              <a:t> 3: </a:t>
            </a:r>
          </a:p>
          <a:p>
            <a:pPr algn="ctr"/>
            <a:r>
              <a:rPr lang="en-US" sz="5400" dirty="0">
                <a:latin typeface="#9Slide04 Rokkitt ExtraBold" panose="00000900000000000000" pitchFamily="2" charset="0"/>
                <a:ea typeface="Montserrat Classic Bold"/>
                <a:cs typeface="Montserrat Classic Bold"/>
                <a:sym typeface="Montserrat Classic Bold"/>
              </a:rPr>
              <a:t>Văn </a:t>
            </a:r>
            <a:r>
              <a:rPr lang="en-US" sz="5400" dirty="0" err="1">
                <a:latin typeface="#9Slide04 Rokkitt ExtraBold" panose="00000900000000000000" pitchFamily="2" charset="0"/>
                <a:ea typeface="Montserrat Classic Bold"/>
                <a:cs typeface="Montserrat Classic Bold"/>
                <a:sym typeface="Montserrat Classic Bold"/>
              </a:rPr>
              <a:t>bản</a:t>
            </a:r>
            <a:r>
              <a:rPr lang="en-US" sz="5400" dirty="0">
                <a:latin typeface="#9Slide04 Rokkitt ExtraBold" panose="00000900000000000000" pitchFamily="2" charset="0"/>
                <a:ea typeface="Montserrat Classic Bold"/>
                <a:cs typeface="Montserrat Classic Bold"/>
                <a:sym typeface="Montserrat Classic Bold"/>
              </a:rPr>
              <a:t> </a:t>
            </a:r>
            <a:r>
              <a:rPr lang="en-US" sz="5400" dirty="0" err="1">
                <a:latin typeface="#9Slide04 Rokkitt ExtraBold" panose="00000900000000000000" pitchFamily="2" charset="0"/>
                <a:ea typeface="Montserrat Classic Bold"/>
                <a:cs typeface="Montserrat Classic Bold"/>
                <a:sym typeface="Montserrat Classic Bold"/>
              </a:rPr>
              <a:t>thông</a:t>
            </a:r>
            <a:r>
              <a:rPr lang="en-US" sz="5400" dirty="0">
                <a:latin typeface="#9Slide04 Rokkitt ExtraBold" panose="00000900000000000000" pitchFamily="2" charset="0"/>
                <a:ea typeface="Montserrat Classic Bold"/>
                <a:cs typeface="Montserrat Classic Bold"/>
                <a:sym typeface="Montserrat Classic Bold"/>
              </a:rPr>
              <a:t> tin</a:t>
            </a:r>
          </a:p>
        </p:txBody>
      </p:sp>
      <p:sp>
        <p:nvSpPr>
          <p:cNvPr id="19" name="TextBox 5">
            <a:extLst>
              <a:ext uri="{FF2B5EF4-FFF2-40B4-BE49-F238E27FC236}">
                <a16:creationId xmlns:a16="http://schemas.microsoft.com/office/drawing/2014/main" id="{7A868106-FA3D-91F4-AE3F-F94BDA1F66BC}"/>
              </a:ext>
            </a:extLst>
          </p:cNvPr>
          <p:cNvSpPr txBox="1"/>
          <p:nvPr/>
        </p:nvSpPr>
        <p:spPr>
          <a:xfrm>
            <a:off x="11980718" y="9197251"/>
            <a:ext cx="6307282" cy="830997"/>
          </a:xfrm>
          <a:prstGeom prst="rect">
            <a:avLst/>
          </a:prstGeom>
        </p:spPr>
        <p:txBody>
          <a:bodyPr wrap="square" lIns="0" tIns="0" rIns="0" bIns="0" rtlCol="0" anchor="t">
            <a:spAutoFit/>
          </a:bodyPr>
          <a:lstStyle/>
          <a:p>
            <a:pPr algn="ctr"/>
            <a:r>
              <a:rPr lang="en-US" sz="5400" b="1" dirty="0">
                <a:solidFill>
                  <a:srgbClr val="000000"/>
                </a:solidFill>
                <a:latin typeface="#9Slide05 Braxton Regular" panose="03060000000000000000" pitchFamily="66" charset="0"/>
                <a:ea typeface="Playlist Script"/>
                <a:cs typeface="Playlist Script"/>
                <a:sym typeface="Playlist Script"/>
              </a:rPr>
              <a:t>- </a:t>
            </a:r>
            <a:r>
              <a:rPr lang="en-US" sz="5400" b="1" dirty="0" err="1">
                <a:solidFill>
                  <a:srgbClr val="000000"/>
                </a:solidFill>
                <a:latin typeface="#9Slide05 Braxton Regular" panose="03060000000000000000" pitchFamily="66" charset="0"/>
                <a:ea typeface="Playlist Script"/>
                <a:cs typeface="Playlist Script"/>
                <a:sym typeface="Playlist Script"/>
              </a:rPr>
              <a:t>Đỗ</a:t>
            </a:r>
            <a:r>
              <a:rPr lang="en-US" sz="5400" b="1" dirty="0">
                <a:solidFill>
                  <a:srgbClr val="000000"/>
                </a:solidFill>
                <a:latin typeface="#9Slide05 Braxton Regular" panose="03060000000000000000" pitchFamily="66" charset="0"/>
                <a:ea typeface="Playlist Script"/>
                <a:cs typeface="Playlist Script"/>
                <a:sym typeface="Playlist Script"/>
              </a:rPr>
              <a:t> </a:t>
            </a:r>
            <a:r>
              <a:rPr lang="en-US" sz="5400" b="1" dirty="0" err="1">
                <a:solidFill>
                  <a:srgbClr val="000000"/>
                </a:solidFill>
                <a:latin typeface="#9Slide05 Braxton Regular" panose="03060000000000000000" pitchFamily="66" charset="0"/>
                <a:ea typeface="Playlist Script"/>
                <a:cs typeface="Playlist Script"/>
                <a:sym typeface="Playlist Script"/>
              </a:rPr>
              <a:t>Doãn</a:t>
            </a:r>
            <a:r>
              <a:rPr lang="en-US" sz="5400" b="1" dirty="0">
                <a:solidFill>
                  <a:srgbClr val="000000"/>
                </a:solidFill>
                <a:latin typeface="#9Slide05 Braxton Regular" panose="03060000000000000000" pitchFamily="66" charset="0"/>
                <a:ea typeface="Playlist Script"/>
                <a:cs typeface="Playlist Script"/>
                <a:sym typeface="Playlist Script"/>
              </a:rPr>
              <a:t> Hoàng -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ABCE8C-F1E4-A6F7-2070-2F8329C56CF3}"/>
              </a:ext>
            </a:extLst>
          </p:cNvPr>
          <p:cNvSpPr txBox="1"/>
          <p:nvPr/>
        </p:nvSpPr>
        <p:spPr>
          <a:xfrm>
            <a:off x="762000" y="1714500"/>
            <a:ext cx="5055871" cy="738664"/>
          </a:xfrm>
          <a:prstGeom prst="rect">
            <a:avLst/>
          </a:prstGeom>
          <a:noFill/>
        </p:spPr>
        <p:txBody>
          <a:bodyPr wrap="square" rtlCol="0">
            <a:spAutoFit/>
          </a:bodyPr>
          <a:lstStyle/>
          <a:p>
            <a:pPr algn="ctr"/>
            <a:r>
              <a:rPr lang="vi-VN" sz="4200" b="1" dirty="0">
                <a:latin typeface="Times New Roman" panose="02020603050405020304" pitchFamily="18" charset="0"/>
                <a:cs typeface="Times New Roman" panose="02020603050405020304" pitchFamily="18" charset="0"/>
              </a:rPr>
              <a:t>1. Nghệ thuật</a:t>
            </a:r>
            <a:endParaRPr lang="en-US" sz="4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2C79DE5-390D-18EB-A26E-85A9EEE1C6B1}"/>
              </a:ext>
            </a:extLst>
          </p:cNvPr>
          <p:cNvSpPr txBox="1"/>
          <p:nvPr/>
        </p:nvSpPr>
        <p:spPr>
          <a:xfrm>
            <a:off x="11430000" y="1714500"/>
            <a:ext cx="5055871" cy="738664"/>
          </a:xfrm>
          <a:prstGeom prst="rect">
            <a:avLst/>
          </a:prstGeom>
          <a:noFill/>
        </p:spPr>
        <p:txBody>
          <a:bodyPr wrap="square" rtlCol="0">
            <a:spAutoFit/>
          </a:bodyPr>
          <a:lstStyle/>
          <a:p>
            <a:pPr algn="ctr"/>
            <a:r>
              <a:rPr lang="vi-VN" sz="4200" b="1" dirty="0">
                <a:latin typeface="Times New Roman" panose="02020603050405020304" pitchFamily="18" charset="0"/>
                <a:cs typeface="Times New Roman" panose="02020603050405020304" pitchFamily="18" charset="0"/>
              </a:rPr>
              <a:t>2. Nội dung</a:t>
            </a:r>
            <a:endParaRPr lang="en-US" sz="4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2262DA0-92C8-DFC2-F8F1-9795B7D5E8A8}"/>
              </a:ext>
            </a:extLst>
          </p:cNvPr>
          <p:cNvSpPr txBox="1"/>
          <p:nvPr/>
        </p:nvSpPr>
        <p:spPr>
          <a:xfrm>
            <a:off x="11049000" y="3238500"/>
            <a:ext cx="6400800" cy="5909310"/>
          </a:xfrm>
          <a:prstGeom prst="rect">
            <a:avLst/>
          </a:prstGeom>
          <a:noFill/>
        </p:spPr>
        <p:txBody>
          <a:bodyPr wrap="square" rtlCol="0">
            <a:spAutoFit/>
          </a:bodyPr>
          <a:lstStyle/>
          <a:p>
            <a:pPr algn="just"/>
            <a:r>
              <a:rPr lang="vi-VN" sz="4200" dirty="0">
                <a:latin typeface="Times New Roman" panose="02020603050405020304" pitchFamily="18" charset="0"/>
                <a:cs typeface="Times New Roman" panose="02020603050405020304" pitchFamily="18" charset="0"/>
              </a:rPr>
              <a:t>Thác nước I-goa-du là một trong những kì quan thế giới mang một vẻ đẹp hoang dã, tuyệt vời. Văn bản giúp người đọc có những thông tin cơ bản về thác I-goa-du và cách trải nghiệm cảm giác mạnh khi khám phá nơi đây.</a:t>
            </a:r>
            <a:endParaRPr lang="en-US" sz="4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73687B-D1E3-9172-320A-92711BEA72FE}"/>
              </a:ext>
            </a:extLst>
          </p:cNvPr>
          <p:cNvSpPr txBox="1"/>
          <p:nvPr/>
        </p:nvSpPr>
        <p:spPr>
          <a:xfrm>
            <a:off x="609600" y="3086100"/>
            <a:ext cx="4800600" cy="2677656"/>
          </a:xfrm>
          <a:prstGeom prst="rect">
            <a:avLst/>
          </a:prstGeom>
          <a:noFill/>
        </p:spPr>
        <p:txBody>
          <a:bodyPr wrap="square" rtlCol="0">
            <a:spAutoFit/>
          </a:bodyPr>
          <a:lstStyle/>
          <a:p>
            <a:pPr algn="just"/>
            <a:r>
              <a:rPr lang="en-US" sz="4200" dirty="0" err="1">
                <a:latin typeface="Times New Roman" panose="02020603050405020304" pitchFamily="18" charset="0"/>
                <a:cs typeface="Times New Roman" panose="02020603050405020304" pitchFamily="18" charset="0"/>
              </a:rPr>
              <a:t>Đáp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ứng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yêu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cầu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văn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bản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thuyết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minh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danh</a:t>
            </a:r>
            <a:r>
              <a:rPr lang="en-US" sz="4200" dirty="0">
                <a:latin typeface="Times New Roman" panose="02020603050405020304" pitchFamily="18" charset="0"/>
                <a:cs typeface="Times New Roman" panose="02020603050405020304" pitchFamily="18" charset="0"/>
              </a:rPr>
              <a:t> lam </a:t>
            </a:r>
            <a:r>
              <a:rPr lang="en-US" sz="4200" dirty="0" err="1">
                <a:latin typeface="Times New Roman" panose="02020603050405020304" pitchFamily="18" charset="0"/>
                <a:cs typeface="Times New Roman" panose="02020603050405020304" pitchFamily="18" charset="0"/>
              </a:rPr>
              <a:t>thắng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cảnh</a:t>
            </a:r>
            <a:r>
              <a:rPr lang="en-US" sz="4200" dirty="0">
                <a:latin typeface="Times New Roman" panose="02020603050405020304" pitchFamily="18" charset="0"/>
                <a:cs typeface="Times New Roman" panose="02020603050405020304" pitchFamily="18" charset="0"/>
              </a:rPr>
              <a:t> </a:t>
            </a:r>
          </a:p>
        </p:txBody>
      </p:sp>
      <p:sp>
        <p:nvSpPr>
          <p:cNvPr id="3" name="TextBox 8">
            <a:extLst>
              <a:ext uri="{FF2B5EF4-FFF2-40B4-BE49-F238E27FC236}">
                <a16:creationId xmlns:a16="http://schemas.microsoft.com/office/drawing/2014/main" id="{69CF824F-3D02-EF9C-F29D-FAF8111C45B3}"/>
              </a:ext>
            </a:extLst>
          </p:cNvPr>
          <p:cNvSpPr txBox="1"/>
          <p:nvPr/>
        </p:nvSpPr>
        <p:spPr>
          <a:xfrm>
            <a:off x="-685800" y="124243"/>
            <a:ext cx="10671958" cy="830997"/>
          </a:xfrm>
          <a:prstGeom prst="rect">
            <a:avLst/>
          </a:prstGeom>
        </p:spPr>
        <p:txBody>
          <a:bodyPr wrap="square" lIns="0" tIns="0" rIns="0" bIns="0" rtlCol="0" anchor="t">
            <a:spAutoFit/>
          </a:bodyPr>
          <a:lstStyle/>
          <a:p>
            <a:pPr algn="ctr"/>
            <a:r>
              <a:rPr lang="vi-VN" sz="5400" dirty="0">
                <a:latin typeface="#9Slide04 Rokkitt ExtraBold" panose="00000900000000000000" pitchFamily="2" charset="0"/>
                <a:ea typeface="Montserrat Classic Bold"/>
                <a:cs typeface="Montserrat Classic Bold"/>
                <a:sym typeface="Montserrat Classic Bold"/>
              </a:rPr>
              <a:t>III. TỔNG KẾT</a:t>
            </a:r>
            <a:endParaRPr lang="en-US" sz="5400" dirty="0">
              <a:latin typeface="#9Slide04 Rokkitt ExtraBold" panose="00000900000000000000" pitchFamily="2" charset="0"/>
              <a:ea typeface="Montserrat Classic Bold"/>
              <a:cs typeface="Montserrat Classic Bold"/>
              <a:sym typeface="Montserrat Classic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F016AE-6914-FC7A-3089-D6A82E57C72E}"/>
              </a:ext>
            </a:extLst>
          </p:cNvPr>
          <p:cNvSpPr txBox="1"/>
          <p:nvPr/>
        </p:nvSpPr>
        <p:spPr>
          <a:xfrm>
            <a:off x="1143000" y="365213"/>
            <a:ext cx="16459200" cy="923330"/>
          </a:xfrm>
          <a:prstGeom prst="rect">
            <a:avLst/>
          </a:prstGeom>
          <a:noFill/>
        </p:spPr>
        <p:txBody>
          <a:bodyPr wrap="square">
            <a:spAutoFit/>
          </a:bodyPr>
          <a:lstStyle/>
          <a:p>
            <a:pPr algn="ctr"/>
            <a:r>
              <a:rPr lang="vi-VN" sz="5400" dirty="0">
                <a:solidFill>
                  <a:srgbClr val="FF0000"/>
                </a:solidFill>
                <a:latin typeface="#9Slide04 Podkova ExtraBold" panose="00000900000000000000" pitchFamily="2" charset="0"/>
              </a:rPr>
              <a:t>Khám Phá Thác Nước - Trạm Dừng Chân Kỳ Bí</a:t>
            </a:r>
            <a:endParaRPr lang="en-US" sz="5400" dirty="0">
              <a:solidFill>
                <a:srgbClr val="FF0000"/>
              </a:solidFill>
              <a:latin typeface="#9Slide04 Podkova ExtraBold" panose="00000900000000000000" pitchFamily="2" charset="0"/>
            </a:endParaRPr>
          </a:p>
        </p:txBody>
      </p:sp>
      <p:grpSp>
        <p:nvGrpSpPr>
          <p:cNvPr id="4" name="Group 3">
            <a:extLst>
              <a:ext uri="{FF2B5EF4-FFF2-40B4-BE49-F238E27FC236}">
                <a16:creationId xmlns:a16="http://schemas.microsoft.com/office/drawing/2014/main" id="{3B2B51F8-1248-5C57-E012-F82D249B4D7F}"/>
              </a:ext>
            </a:extLst>
          </p:cNvPr>
          <p:cNvGrpSpPr/>
          <p:nvPr/>
        </p:nvGrpSpPr>
        <p:grpSpPr>
          <a:xfrm>
            <a:off x="17318" y="1559609"/>
            <a:ext cx="10879282" cy="8758564"/>
            <a:chOff x="0" y="0"/>
            <a:chExt cx="4816593" cy="1621752"/>
          </a:xfrm>
        </p:grpSpPr>
        <p:sp>
          <p:nvSpPr>
            <p:cNvPr id="5" name="Freeform 4">
              <a:extLst>
                <a:ext uri="{FF2B5EF4-FFF2-40B4-BE49-F238E27FC236}">
                  <a16:creationId xmlns:a16="http://schemas.microsoft.com/office/drawing/2014/main" id="{4F26FA01-9537-284B-ABE5-5D7A477DB225}"/>
                </a:ext>
              </a:extLst>
            </p:cNvPr>
            <p:cNvSpPr/>
            <p:nvPr/>
          </p:nvSpPr>
          <p:spPr>
            <a:xfrm>
              <a:off x="0" y="0"/>
              <a:ext cx="4816592" cy="1621752"/>
            </a:xfrm>
            <a:custGeom>
              <a:avLst/>
              <a:gdLst/>
              <a:ahLst/>
              <a:cxnLst/>
              <a:rect l="l" t="t" r="r" b="b"/>
              <a:pathLst>
                <a:path w="4816592" h="1621752">
                  <a:moveTo>
                    <a:pt x="0" y="0"/>
                  </a:moveTo>
                  <a:lnTo>
                    <a:pt x="4816592" y="0"/>
                  </a:lnTo>
                  <a:lnTo>
                    <a:pt x="4816592" y="1621752"/>
                  </a:lnTo>
                  <a:lnTo>
                    <a:pt x="0" y="1621752"/>
                  </a:lnTo>
                  <a:close/>
                </a:path>
              </a:pathLst>
            </a:custGeom>
            <a:solidFill>
              <a:srgbClr val="3E6BAD"/>
            </a:solidFill>
          </p:spPr>
          <p:txBody>
            <a:bodyPr/>
            <a:lstStyle/>
            <a:p>
              <a:endParaRPr lang="en-US" sz="4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2ACCF3-9560-C7A0-EAD1-F1FE601159C2}"/>
                </a:ext>
              </a:extLst>
            </p:cNvPr>
            <p:cNvSpPr txBox="1"/>
            <p:nvPr/>
          </p:nvSpPr>
          <p:spPr>
            <a:xfrm>
              <a:off x="0" y="-38100"/>
              <a:ext cx="4816593" cy="1659852"/>
            </a:xfrm>
            <a:prstGeom prst="rect">
              <a:avLst/>
            </a:prstGeom>
          </p:spPr>
          <p:txBody>
            <a:bodyPr lIns="50800" tIns="50800" rIns="50800" bIns="50800" rtlCol="0" anchor="ctr"/>
            <a:lstStyle/>
            <a:p>
              <a:pPr algn="ctr">
                <a:lnSpc>
                  <a:spcPts val="2659"/>
                </a:lnSpc>
              </a:pPr>
              <a:endParaRPr sz="440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27D7718D-DF5F-6EEF-5D1C-028686ADD2DA}"/>
              </a:ext>
            </a:extLst>
          </p:cNvPr>
          <p:cNvSpPr txBox="1"/>
          <p:nvPr/>
        </p:nvSpPr>
        <p:spPr>
          <a:xfrm>
            <a:off x="533401" y="1580391"/>
            <a:ext cx="9829799" cy="8494633"/>
          </a:xfrm>
          <a:prstGeom prst="rect">
            <a:avLst/>
          </a:prstGeom>
          <a:noFill/>
        </p:spPr>
        <p:txBody>
          <a:bodyPr wrap="square" rtlCol="0">
            <a:spAutoFit/>
          </a:bodyPr>
          <a:lstStyle/>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Bản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Giốc</a:t>
            </a:r>
            <a:r>
              <a:rPr lang="en-US" sz="4200" dirty="0">
                <a:solidFill>
                  <a:schemeClr val="bg1"/>
                </a:solidFill>
                <a:latin typeface="Times New Roman" panose="02020603050405020304" pitchFamily="18" charset="0"/>
                <a:cs typeface="Times New Roman" panose="02020603050405020304" pitchFamily="18" charset="0"/>
              </a:rPr>
              <a:t> (Cao </a:t>
            </a:r>
            <a:r>
              <a:rPr lang="en-US" sz="4200" dirty="0" err="1">
                <a:solidFill>
                  <a:schemeClr val="bg1"/>
                </a:solidFill>
                <a:latin typeface="Times New Roman" panose="02020603050405020304" pitchFamily="18" charset="0"/>
                <a:cs typeface="Times New Roman" panose="02020603050405020304" pitchFamily="18" charset="0"/>
              </a:rPr>
              <a:t>Bằng</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Tình</a:t>
            </a:r>
            <a:r>
              <a:rPr lang="en-US" sz="4200" dirty="0">
                <a:solidFill>
                  <a:schemeClr val="bg1"/>
                </a:solidFill>
                <a:latin typeface="Times New Roman" panose="02020603050405020304" pitchFamily="18" charset="0"/>
                <a:cs typeface="Times New Roman" panose="02020603050405020304" pitchFamily="18" charset="0"/>
              </a:rPr>
              <a:t> (Lai Châu)</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Bạc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SaPa</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Dải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Yếm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Sơn</a:t>
            </a:r>
            <a:r>
              <a:rPr lang="en-US" sz="4200" dirty="0">
                <a:solidFill>
                  <a:schemeClr val="bg1"/>
                </a:solidFill>
                <a:latin typeface="Times New Roman" panose="02020603050405020304" pitchFamily="18" charset="0"/>
                <a:cs typeface="Times New Roman" panose="02020603050405020304" pitchFamily="18" charset="0"/>
              </a:rPr>
              <a:t> La)</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Mây</a:t>
            </a:r>
            <a:r>
              <a:rPr lang="en-US" sz="4200" dirty="0">
                <a:solidFill>
                  <a:schemeClr val="bg1"/>
                </a:solidFill>
                <a:latin typeface="Times New Roman" panose="02020603050405020304" pitchFamily="18" charset="0"/>
                <a:cs typeface="Times New Roman" panose="02020603050405020304" pitchFamily="18" charset="0"/>
              </a:rPr>
              <a:t> (Thanh </a:t>
            </a:r>
            <a:r>
              <a:rPr lang="en-US" sz="4200" dirty="0" err="1">
                <a:solidFill>
                  <a:schemeClr val="bg1"/>
                </a:solidFill>
                <a:latin typeface="Times New Roman" panose="02020603050405020304" pitchFamily="18" charset="0"/>
                <a:cs typeface="Times New Roman" panose="02020603050405020304" pitchFamily="18" charset="0"/>
              </a:rPr>
              <a:t>Hóa</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Thủy</a:t>
            </a:r>
            <a:r>
              <a:rPr lang="en-US" sz="4200" dirty="0">
                <a:solidFill>
                  <a:schemeClr val="bg1"/>
                </a:solidFill>
                <a:latin typeface="Times New Roman" panose="02020603050405020304" pitchFamily="18" charset="0"/>
                <a:cs typeface="Times New Roman" panose="02020603050405020304" pitchFamily="18" charset="0"/>
              </a:rPr>
              <a:t> Tiên (</a:t>
            </a:r>
            <a:r>
              <a:rPr lang="en-US" sz="4200" dirty="0" err="1">
                <a:solidFill>
                  <a:schemeClr val="bg1"/>
                </a:solidFill>
                <a:latin typeface="Times New Roman" panose="02020603050405020304" pitchFamily="18" charset="0"/>
                <a:cs typeface="Times New Roman" panose="02020603050405020304" pitchFamily="18" charset="0"/>
              </a:rPr>
              <a:t>Đắk</a:t>
            </a:r>
            <a:r>
              <a:rPr lang="en-US" sz="4200" dirty="0">
                <a:solidFill>
                  <a:schemeClr val="bg1"/>
                </a:solidFill>
                <a:latin typeface="Times New Roman" panose="02020603050405020304" pitchFamily="18" charset="0"/>
                <a:cs typeface="Times New Roman" panose="02020603050405020304" pitchFamily="18" charset="0"/>
              </a:rPr>
              <a:t> L</a:t>
            </a:r>
            <a:r>
              <a:rPr lang="vi-VN" sz="4200" dirty="0">
                <a:solidFill>
                  <a:schemeClr val="bg1"/>
                </a:solidFill>
                <a:latin typeface="Times New Roman" panose="02020603050405020304" pitchFamily="18" charset="0"/>
                <a:cs typeface="Times New Roman" panose="02020603050405020304" pitchFamily="18" charset="0"/>
              </a:rPr>
              <a:t>ắ</a:t>
            </a:r>
            <a:r>
              <a:rPr lang="en-US" sz="4200" dirty="0">
                <a:solidFill>
                  <a:schemeClr val="bg1"/>
                </a:solidFill>
                <a:latin typeface="Times New Roman" panose="02020603050405020304" pitchFamily="18" charset="0"/>
                <a:cs typeface="Times New Roman" panose="02020603050405020304" pitchFamily="18" charset="0"/>
              </a:rPr>
              <a:t>k)</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Pongour</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còn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có</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tên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khác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Bảy</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tầng</a:t>
            </a:r>
            <a:r>
              <a:rPr lang="en-US" sz="4200" dirty="0">
                <a:solidFill>
                  <a:schemeClr val="bg1"/>
                </a:solidFill>
                <a:latin typeface="Times New Roman" panose="02020603050405020304" pitchFamily="18" charset="0"/>
                <a:cs typeface="Times New Roman" panose="02020603050405020304" pitchFamily="18" charset="0"/>
              </a:rPr>
              <a:t> (Lâm </a:t>
            </a:r>
            <a:r>
              <a:rPr lang="en-US" sz="4200" dirty="0" err="1">
                <a:solidFill>
                  <a:schemeClr val="bg1"/>
                </a:solidFill>
                <a:latin typeface="Times New Roman" panose="02020603050405020304" pitchFamily="18" charset="0"/>
                <a:cs typeface="Times New Roman" panose="02020603050405020304" pitchFamily="18" charset="0"/>
              </a:rPr>
              <a:t>Đồng</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Voi </a:t>
            </a:r>
            <a:r>
              <a:rPr lang="en-US" sz="4200" dirty="0" err="1">
                <a:solidFill>
                  <a:schemeClr val="bg1"/>
                </a:solidFill>
                <a:latin typeface="Times New Roman" panose="02020603050405020304" pitchFamily="18" charset="0"/>
                <a:cs typeface="Times New Roman" panose="02020603050405020304" pitchFamily="18" charset="0"/>
              </a:rPr>
              <a:t>còn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có</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tên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khác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Liêng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Rơwoa</a:t>
            </a:r>
            <a:r>
              <a:rPr lang="en-US" sz="4200" dirty="0">
                <a:solidFill>
                  <a:schemeClr val="bg1"/>
                </a:solidFill>
                <a:latin typeface="Times New Roman" panose="02020603050405020304" pitchFamily="18" charset="0"/>
                <a:cs typeface="Times New Roman" panose="02020603050405020304" pitchFamily="18" charset="0"/>
              </a:rPr>
              <a:t> (Lâm </a:t>
            </a:r>
            <a:r>
              <a:rPr lang="en-US" sz="4200" dirty="0" err="1">
                <a:solidFill>
                  <a:schemeClr val="bg1"/>
                </a:solidFill>
                <a:latin typeface="Times New Roman" panose="02020603050405020304" pitchFamily="18" charset="0"/>
                <a:cs typeface="Times New Roman" panose="02020603050405020304" pitchFamily="18" charset="0"/>
              </a:rPr>
              <a:t>Đồng</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Bảo</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Đại</a:t>
            </a:r>
            <a:r>
              <a:rPr lang="en-US" sz="4200" dirty="0">
                <a:solidFill>
                  <a:schemeClr val="bg1"/>
                </a:solidFill>
                <a:latin typeface="Times New Roman" panose="02020603050405020304" pitchFamily="18" charset="0"/>
                <a:cs typeface="Times New Roman" panose="02020603050405020304" pitchFamily="18" charset="0"/>
              </a:rPr>
              <a:t> (Lâm </a:t>
            </a:r>
            <a:r>
              <a:rPr lang="en-US" sz="4200" dirty="0" err="1">
                <a:solidFill>
                  <a:schemeClr val="bg1"/>
                </a:solidFill>
                <a:latin typeface="Times New Roman" panose="02020603050405020304" pitchFamily="18" charset="0"/>
                <a:cs typeface="Times New Roman" panose="02020603050405020304" pitchFamily="18" charset="0"/>
              </a:rPr>
              <a:t>Đồng</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Datanla</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Lạt</a:t>
            </a:r>
            <a:r>
              <a:rPr lang="en-US" sz="4200" dirty="0">
                <a:solidFill>
                  <a:schemeClr val="bg1"/>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Đambri</a:t>
            </a:r>
            <a:r>
              <a:rPr lang="en-US" sz="4200" dirty="0">
                <a:solidFill>
                  <a:schemeClr val="bg1"/>
                </a:solidFill>
                <a:latin typeface="Times New Roman" panose="02020603050405020304" pitchFamily="18" charset="0"/>
                <a:cs typeface="Times New Roman" panose="02020603050405020304" pitchFamily="18" charset="0"/>
              </a:rPr>
              <a:t> </a:t>
            </a:r>
            <a:r>
              <a:rPr lang="vi-VN" sz="4200" dirty="0">
                <a:solidFill>
                  <a:schemeClr val="bg1"/>
                </a:solidFill>
                <a:latin typeface="Times New Roman" panose="02020603050405020304" pitchFamily="18" charset="0"/>
                <a:cs typeface="Times New Roman" panose="02020603050405020304" pitchFamily="18" charset="0"/>
              </a:rPr>
              <a:t>(</a:t>
            </a:r>
            <a:r>
              <a:rPr lang="en-US" sz="4200" dirty="0">
                <a:solidFill>
                  <a:schemeClr val="bg1"/>
                </a:solidFill>
                <a:latin typeface="Times New Roman" panose="02020603050405020304" pitchFamily="18" charset="0"/>
                <a:cs typeface="Times New Roman" panose="02020603050405020304" pitchFamily="18" charset="0"/>
              </a:rPr>
              <a:t>Lâm </a:t>
            </a:r>
            <a:r>
              <a:rPr lang="en-US" sz="4200" dirty="0" err="1">
                <a:solidFill>
                  <a:schemeClr val="bg1"/>
                </a:solidFill>
                <a:latin typeface="Times New Roman" panose="02020603050405020304" pitchFamily="18" charset="0"/>
                <a:cs typeface="Times New Roman" panose="02020603050405020304" pitchFamily="18" charset="0"/>
              </a:rPr>
              <a:t>Đồng</a:t>
            </a:r>
            <a:r>
              <a:rPr lang="vi-VN" sz="4200" dirty="0">
                <a:solidFill>
                  <a:schemeClr val="bg1"/>
                </a:solidFill>
                <a:latin typeface="Times New Roman" panose="02020603050405020304" pitchFamily="18" charset="0"/>
                <a:cs typeface="Times New Roman" panose="02020603050405020304" pitchFamily="18" charset="0"/>
              </a:rPr>
              <a:t>)</a:t>
            </a:r>
            <a:endParaRPr lang="en-US" sz="42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3BF1921-8EFE-EBB9-C473-E8BDDBF1B70D}"/>
              </a:ext>
            </a:extLst>
          </p:cNvPr>
          <p:cNvSpPr txBox="1"/>
          <p:nvPr/>
        </p:nvSpPr>
        <p:spPr>
          <a:xfrm>
            <a:off x="11734801" y="1707573"/>
            <a:ext cx="6172199" cy="8217634"/>
          </a:xfrm>
          <a:prstGeom prst="rect">
            <a:avLst/>
          </a:prstGeom>
          <a:noFill/>
        </p:spPr>
        <p:txBody>
          <a:bodyPr wrap="square">
            <a:spAutoFit/>
          </a:bodyPr>
          <a:lstStyle/>
          <a:p>
            <a:pPr algn="just"/>
            <a:r>
              <a:rPr lang="en-US" sz="4400" dirty="0">
                <a:latin typeface="+mj-lt"/>
              </a:rPr>
              <a:t>- </a:t>
            </a:r>
            <a:r>
              <a:rPr lang="vi-VN" sz="4400" dirty="0">
                <a:latin typeface="+mj-lt"/>
              </a:rPr>
              <a:t>Chia lớp thành 8 nhóm nhỏ, tham gia vào một hành trình khám phá các thác nước kỳ bí ở Việt Nam. </a:t>
            </a:r>
          </a:p>
          <a:p>
            <a:pPr algn="just"/>
            <a:r>
              <a:rPr lang="en-US" sz="4400" dirty="0">
                <a:latin typeface="+mj-lt"/>
              </a:rPr>
              <a:t>- </a:t>
            </a:r>
            <a:r>
              <a:rPr lang="vi-VN" sz="4400" dirty="0">
                <a:latin typeface="+mj-lt"/>
              </a:rPr>
              <a:t>Mỗi nhóm sẽ được chọn một trạm dừng chân (thác nước) để khám phá và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vi-VN" sz="4400" dirty="0">
                <a:latin typeface="Times New Roman" panose="02020603050405020304" pitchFamily="18" charset="0"/>
                <a:cs typeface="Times New Roman" panose="02020603050405020304" pitchFamily="18" charset="0"/>
              </a:rPr>
              <a:t>. (Có thể sử dụng hình ảnh, video ... để minh họa)</a:t>
            </a:r>
            <a:endParaRPr lang="en-US" sz="4400" dirty="0">
              <a:latin typeface="+mj-lt"/>
            </a:endParaRPr>
          </a:p>
        </p:txBody>
      </p:sp>
    </p:spTree>
    <p:extLst>
      <p:ext uri="{BB962C8B-B14F-4D97-AF65-F5344CB8AC3E}">
        <p14:creationId xmlns:p14="http://schemas.microsoft.com/office/powerpoint/2010/main" val="2073999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4D733BB-057C-A80C-9B73-1AF8F3C9DC67}"/>
              </a:ext>
            </a:extLst>
          </p:cNvPr>
          <p:cNvSpPr txBox="1"/>
          <p:nvPr/>
        </p:nvSpPr>
        <p:spPr>
          <a:xfrm>
            <a:off x="914400" y="800100"/>
            <a:ext cx="6477000" cy="507383"/>
          </a:xfrm>
          <a:prstGeom prst="rect">
            <a:avLst/>
          </a:prstGeom>
        </p:spPr>
        <p:txBody>
          <a:bodyPr wrap="square" lIns="0" tIns="0" rIns="0" bIns="0" rtlCol="0" anchor="t">
            <a:spAutoFit/>
          </a:bodyPr>
          <a:lstStyle/>
          <a:p>
            <a:pPr>
              <a:lnSpc>
                <a:spcPts val="3873"/>
              </a:lnSpc>
            </a:pP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4" name="Freeform 10">
            <a:extLst>
              <a:ext uri="{FF2B5EF4-FFF2-40B4-BE49-F238E27FC236}">
                <a16:creationId xmlns:a16="http://schemas.microsoft.com/office/drawing/2014/main" id="{700459BB-A5FD-E6CB-92C0-11F88174555F}"/>
              </a:ext>
            </a:extLst>
          </p:cNvPr>
          <p:cNvSpPr/>
          <p:nvPr/>
        </p:nvSpPr>
        <p:spPr>
          <a:xfrm>
            <a:off x="4844143" y="2628900"/>
            <a:ext cx="7250749" cy="4114800"/>
          </a:xfrm>
          <a:custGeom>
            <a:avLst/>
            <a:gdLst/>
            <a:ahLst/>
            <a:cxnLst/>
            <a:rect l="l" t="t" r="r" b="b"/>
            <a:pathLst>
              <a:path w="7250749" h="4114800">
                <a:moveTo>
                  <a:pt x="0" y="0"/>
                </a:moveTo>
                <a:lnTo>
                  <a:pt x="7250749" y="0"/>
                </a:lnTo>
                <a:lnTo>
                  <a:pt x="72507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36FDA550-BE8D-990C-32CB-07121B5D1265}"/>
              </a:ext>
            </a:extLst>
          </p:cNvPr>
          <p:cNvSpPr/>
          <p:nvPr/>
        </p:nvSpPr>
        <p:spPr>
          <a:xfrm>
            <a:off x="8806543" y="2476500"/>
            <a:ext cx="2819400" cy="769441"/>
          </a:xfrm>
          <a:prstGeom prst="rect">
            <a:avLst/>
          </a:prstGeom>
        </p:spPr>
        <p:txBody>
          <a:bodyPr wrap="square">
            <a:spAutoFit/>
          </a:bodyPr>
          <a:lstStyle/>
          <a:p>
            <a:pPr algn="just"/>
            <a:r>
              <a:rPr lang="en-US" sz="4400" b="1" dirty="0" err="1">
                <a:solidFill>
                  <a:srgbClr val="000000"/>
                </a:solidFill>
                <a:effectLst/>
                <a:latin typeface="Times New Roman" panose="02020603050405020304" pitchFamily="18" charset="0"/>
                <a:cs typeface="Times New Roman" panose="02020603050405020304" pitchFamily="18" charset="0"/>
              </a:rPr>
              <a:t>Xuất</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xứ</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C0BE3D0-9595-460B-67EF-EC544A240F49}"/>
              </a:ext>
            </a:extLst>
          </p:cNvPr>
          <p:cNvSpPr/>
          <p:nvPr/>
        </p:nvSpPr>
        <p:spPr>
          <a:xfrm>
            <a:off x="3624943" y="3541640"/>
            <a:ext cx="2819400" cy="769441"/>
          </a:xfrm>
          <a:prstGeom prst="rect">
            <a:avLst/>
          </a:prstGeom>
        </p:spPr>
        <p:txBody>
          <a:bodyPr wrap="square">
            <a:spAutoFit/>
          </a:bodyPr>
          <a:lstStyle/>
          <a:p>
            <a:pPr algn="just"/>
            <a:r>
              <a:rPr lang="en-US" sz="4400" b="1" dirty="0" err="1">
                <a:solidFill>
                  <a:srgbClr val="000000"/>
                </a:solidFill>
                <a:effectLst/>
                <a:latin typeface="Times New Roman" panose="02020603050405020304" pitchFamily="18" charset="0"/>
                <a:cs typeface="Times New Roman" panose="02020603050405020304" pitchFamily="18" charset="0"/>
              </a:rPr>
              <a:t>Thể</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loại</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6B062C2-9D4D-E0B4-8906-1D3E82848646}"/>
              </a:ext>
            </a:extLst>
          </p:cNvPr>
          <p:cNvSpPr/>
          <p:nvPr/>
        </p:nvSpPr>
        <p:spPr>
          <a:xfrm>
            <a:off x="9492343" y="5832154"/>
            <a:ext cx="2819400" cy="769441"/>
          </a:xfrm>
          <a:prstGeom prst="rect">
            <a:avLst/>
          </a:prstGeom>
        </p:spPr>
        <p:txBody>
          <a:bodyPr wrap="square">
            <a:spAutoFit/>
          </a:bodyPr>
          <a:lstStyle/>
          <a:p>
            <a:pPr algn="just"/>
            <a:r>
              <a:rPr lang="en-US" sz="4400" b="1" dirty="0" err="1">
                <a:solidFill>
                  <a:srgbClr val="000000"/>
                </a:solidFill>
                <a:latin typeface="Times New Roman" panose="02020603050405020304" pitchFamily="18" charset="0"/>
                <a:cs typeface="Times New Roman" panose="02020603050405020304" pitchFamily="18" charset="0"/>
              </a:rPr>
              <a:t>Bố</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cục</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E13DCC7-D9C7-62A9-5ECC-3FCE84939136}"/>
              </a:ext>
            </a:extLst>
          </p:cNvPr>
          <p:cNvSpPr/>
          <p:nvPr/>
        </p:nvSpPr>
        <p:spPr>
          <a:xfrm>
            <a:off x="881743" y="4950310"/>
            <a:ext cx="4461152" cy="769441"/>
          </a:xfrm>
          <a:prstGeom prst="rect">
            <a:avLst/>
          </a:prstGeom>
        </p:spPr>
        <p:txBody>
          <a:bodyPr wrap="square">
            <a:spAutoFit/>
          </a:bodyPr>
          <a:lstStyle/>
          <a:p>
            <a:pPr defTabSz="1828710"/>
            <a:r>
              <a:rPr lang="en-US" sz="4400" dirty="0">
                <a:solidFill>
                  <a:prstClr val="black"/>
                </a:solidFill>
                <a:latin typeface="Times New Roman" panose="02020603050405020304" pitchFamily="18" charset="0"/>
                <a:cs typeface="Times New Roman" panose="02020603050405020304" pitchFamily="18" charset="0"/>
              </a:rPr>
              <a:t>Văn </a:t>
            </a:r>
            <a:r>
              <a:rPr lang="en-US" sz="4400" dirty="0" err="1">
                <a:solidFill>
                  <a:prstClr val="black"/>
                </a:solidFill>
                <a:latin typeface="Times New Roman" panose="02020603050405020304" pitchFamily="18" charset="0"/>
                <a:cs typeface="Times New Roman" panose="02020603050405020304" pitchFamily="18" charset="0"/>
              </a:rPr>
              <a:t>bản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thông</a:t>
            </a:r>
            <a:r>
              <a:rPr lang="en-US" sz="4400" dirty="0">
                <a:solidFill>
                  <a:prstClr val="black"/>
                </a:solidFill>
                <a:latin typeface="Times New Roman" panose="02020603050405020304" pitchFamily="18" charset="0"/>
                <a:cs typeface="Times New Roman" panose="02020603050405020304" pitchFamily="18" charset="0"/>
              </a:rPr>
              <a:t> tin</a:t>
            </a:r>
            <a:endParaRPr lang="vi-VN" sz="4400" dirty="0">
              <a:solidFill>
                <a:prstClr val="black"/>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580BC6C8-3675-2CCF-EF29-FE51FEA0C33E}"/>
              </a:ext>
            </a:extLst>
          </p:cNvPr>
          <p:cNvSpPr/>
          <p:nvPr/>
        </p:nvSpPr>
        <p:spPr>
          <a:xfrm>
            <a:off x="12280569" y="1656933"/>
            <a:ext cx="4831773" cy="2123658"/>
          </a:xfrm>
          <a:prstGeom prst="rect">
            <a:avLst/>
          </a:prstGeom>
        </p:spPr>
        <p:txBody>
          <a:bodyPr wrap="square">
            <a:spAutoFit/>
          </a:bodyPr>
          <a:lstStyle/>
          <a:p>
            <a:pPr algn="just" defTabSz="1828710"/>
            <a:r>
              <a:rPr lang="en-US" sz="4400" dirty="0">
                <a:solidFill>
                  <a:prstClr val="black"/>
                </a:solidFill>
                <a:latin typeface="Times New Roman" panose="02020603050405020304" pitchFamily="18" charset="0"/>
                <a:cs typeface="Times New Roman" panose="02020603050405020304" pitchFamily="18" charset="0"/>
              </a:rPr>
              <a:t>Theo </a:t>
            </a:r>
            <a:r>
              <a:rPr lang="en-US" sz="4400" dirty="0" err="1">
                <a:solidFill>
                  <a:prstClr val="black"/>
                </a:solidFill>
                <a:latin typeface="Times New Roman" panose="02020603050405020304" pitchFamily="18" charset="0"/>
                <a:cs typeface="Times New Roman" panose="02020603050405020304" pitchFamily="18" charset="0"/>
              </a:rPr>
              <a:t>Đỗ</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Doãn</a:t>
            </a:r>
            <a:r>
              <a:rPr lang="en-US" sz="4400" dirty="0">
                <a:solidFill>
                  <a:prstClr val="black"/>
                </a:solidFill>
                <a:latin typeface="Times New Roman" panose="02020603050405020304" pitchFamily="18" charset="0"/>
                <a:cs typeface="Times New Roman" panose="02020603050405020304" pitchFamily="18" charset="0"/>
              </a:rPr>
              <a:t> Hoàng (laodong.vn, 23-11-2019)</a:t>
            </a:r>
            <a:endParaRPr lang="vi-VN" sz="4400" dirty="0">
              <a:solidFill>
                <a:prstClr val="black"/>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9FA167C6-DA18-6A41-39C8-2D9428575C35}"/>
              </a:ext>
            </a:extLst>
          </p:cNvPr>
          <p:cNvSpPr txBox="1"/>
          <p:nvPr/>
        </p:nvSpPr>
        <p:spPr>
          <a:xfrm>
            <a:off x="9753600" y="6622967"/>
            <a:ext cx="7772400" cy="3323987"/>
          </a:xfrm>
          <a:prstGeom prst="rect">
            <a:avLst/>
          </a:prstGeom>
          <a:noFill/>
        </p:spPr>
        <p:txBody>
          <a:bodyPr wrap="square" rtlCol="0">
            <a:spAutoFit/>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Phần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mở</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đầu</a:t>
            </a:r>
            <a:endParaRPr lang="en-US" sz="4200" dirty="0">
              <a:latin typeface="Times New Roman" panose="02020603050405020304" pitchFamily="18" charset="0"/>
              <a:cs typeface="Times New Roman" panose="02020603050405020304" pitchFamily="18" charset="0"/>
            </a:endParaRPr>
          </a:p>
          <a:p>
            <a:pPr algn="just"/>
            <a:r>
              <a:rPr lang="en-US" sz="4200" dirty="0">
                <a:latin typeface="Times New Roman" panose="02020603050405020304" pitchFamily="18" charset="0"/>
                <a:cs typeface="Times New Roman" panose="02020603050405020304" pitchFamily="18" charset="0"/>
              </a:rPr>
              <a:t>- Hai </a:t>
            </a:r>
            <a:r>
              <a:rPr lang="en-US" sz="4200" dirty="0" err="1">
                <a:latin typeface="Times New Roman" panose="02020603050405020304" pitchFamily="18" charset="0"/>
                <a:cs typeface="Times New Roman" panose="02020603050405020304" pitchFamily="18" charset="0"/>
              </a:rPr>
              <a:t>mục</a:t>
            </a:r>
            <a:r>
              <a:rPr lang="en-US" sz="4200" dirty="0">
                <a:latin typeface="Times New Roman" panose="02020603050405020304" pitchFamily="18" charset="0"/>
                <a:cs typeface="Times New Roman" panose="02020603050405020304" pitchFamily="18" charset="0"/>
              </a:rPr>
              <a:t> in </a:t>
            </a:r>
            <a:r>
              <a:rPr lang="en-US" sz="4200" dirty="0" err="1">
                <a:latin typeface="Times New Roman" panose="02020603050405020304" pitchFamily="18" charset="0"/>
                <a:cs typeface="Times New Roman" panose="02020603050405020304" pitchFamily="18" charset="0"/>
              </a:rPr>
              <a:t>đậm</a:t>
            </a:r>
            <a:r>
              <a:rPr lang="en-US" sz="4200"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Xứ</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sở</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của</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những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kì</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quan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tạo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ra</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bởi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Đức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Chúa</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Trời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Ván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bài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sinh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tử</a:t>
            </a:r>
            <a:r>
              <a:rPr lang="en-US" sz="4200" i="1" dirty="0">
                <a:latin typeface="Times New Roman" panose="02020603050405020304" pitchFamily="18" charset="0"/>
                <a:cs typeface="Times New Roman" panose="02020603050405020304" pitchFamily="18" charset="0"/>
              </a:rPr>
              <a:t> ở </a:t>
            </a:r>
            <a:r>
              <a:rPr lang="en-US" sz="4200" i="1" dirty="0" err="1">
                <a:latin typeface="Times New Roman" panose="02020603050405020304" pitchFamily="18" charset="0"/>
                <a:cs typeface="Times New Roman" panose="02020603050405020304" pitchFamily="18" charset="0"/>
              </a:rPr>
              <a:t>huyệt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đạo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thác</a:t>
            </a:r>
            <a:r>
              <a:rPr lang="en-US" sz="4200" i="1" dirty="0">
                <a:latin typeface="Times New Roman" panose="02020603050405020304" pitchFamily="18" charset="0"/>
                <a:cs typeface="Times New Roman" panose="02020603050405020304" pitchFamily="18" charset="0"/>
              </a:rPr>
              <a:t> I-goa-du.</a:t>
            </a:r>
            <a:endParaRPr lang="en-US" sz="4200" dirty="0">
              <a:latin typeface="Times New Roman" panose="02020603050405020304" pitchFamily="18" charset="0"/>
              <a:cs typeface="Times New Roman" panose="02020603050405020304" pitchFamily="18" charset="0"/>
            </a:endParaRPr>
          </a:p>
        </p:txBody>
      </p:sp>
      <p:grpSp>
        <p:nvGrpSpPr>
          <p:cNvPr id="16" name="Group 3"/>
          <p:cNvGrpSpPr/>
          <p:nvPr/>
        </p:nvGrpSpPr>
        <p:grpSpPr>
          <a:xfrm>
            <a:off x="-292063" y="5981363"/>
            <a:ext cx="3686828" cy="5246370"/>
            <a:chOff x="0" y="0"/>
            <a:chExt cx="971016" cy="1381760"/>
          </a:xfrm>
        </p:grpSpPr>
        <p:sp>
          <p:nvSpPr>
            <p:cNvPr id="17" name="Freeform 4"/>
            <p:cNvSpPr/>
            <p:nvPr/>
          </p:nvSpPr>
          <p:spPr>
            <a:xfrm>
              <a:off x="0" y="0"/>
              <a:ext cx="971016" cy="1381760"/>
            </a:xfrm>
            <a:custGeom>
              <a:avLst/>
              <a:gdLst/>
              <a:ahLst/>
              <a:cxnLst/>
              <a:rect l="l" t="t" r="r" b="b"/>
              <a:pathLst>
                <a:path w="971016" h="1381760">
                  <a:moveTo>
                    <a:pt x="0" y="0"/>
                  </a:moveTo>
                  <a:lnTo>
                    <a:pt x="971016" y="0"/>
                  </a:lnTo>
                  <a:lnTo>
                    <a:pt x="971016" y="1381760"/>
                  </a:lnTo>
                  <a:lnTo>
                    <a:pt x="0" y="1381760"/>
                  </a:lnTo>
                  <a:close/>
                </a:path>
              </a:pathLst>
            </a:custGeom>
            <a:solidFill>
              <a:srgbClr val="3E6BAD"/>
            </a:solidFill>
          </p:spPr>
          <p:txBody>
            <a:bodyPr/>
            <a:lstStyle/>
            <a:p>
              <a:endParaRPr lang="en-US"/>
            </a:p>
          </p:txBody>
        </p:sp>
        <p:sp>
          <p:nvSpPr>
            <p:cNvPr id="18" name="TextBox 5"/>
            <p:cNvSpPr txBox="1"/>
            <p:nvPr/>
          </p:nvSpPr>
          <p:spPr>
            <a:xfrm>
              <a:off x="0" y="-38100"/>
              <a:ext cx="971016" cy="141986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688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9" grpId="0"/>
      <p:bldP spid="10"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FFFA61-D4B0-BABE-EA61-BE02006F8223}"/>
              </a:ext>
            </a:extLst>
          </p:cNvPr>
          <p:cNvPicPr>
            <a:picLocks noChangeAspect="1"/>
          </p:cNvPicPr>
          <p:nvPr/>
        </p:nvPicPr>
        <p:blipFill>
          <a:blip r:embed="rId3"/>
          <a:stretch>
            <a:fillRect/>
          </a:stretch>
        </p:blipFill>
        <p:spPr>
          <a:xfrm>
            <a:off x="-13855" y="-252849"/>
            <a:ext cx="18288000" cy="10069243"/>
          </a:xfrm>
          <a:prstGeom prst="rect">
            <a:avLst/>
          </a:prstGeom>
        </p:spPr>
      </p:pic>
      <p:sp>
        <p:nvSpPr>
          <p:cNvPr id="8" name="TextBox 7">
            <a:extLst>
              <a:ext uri="{FF2B5EF4-FFF2-40B4-BE49-F238E27FC236}">
                <a16:creationId xmlns:a16="http://schemas.microsoft.com/office/drawing/2014/main" id="{667D206D-2A12-87E2-4DA5-A1B079B0007D}"/>
              </a:ext>
            </a:extLst>
          </p:cNvPr>
          <p:cNvSpPr txBox="1"/>
          <p:nvPr/>
        </p:nvSpPr>
        <p:spPr>
          <a:xfrm>
            <a:off x="8305800" y="7200900"/>
            <a:ext cx="9448800" cy="2123658"/>
          </a:xfrm>
          <a:prstGeom prst="rect">
            <a:avLst/>
          </a:prstGeom>
          <a:noFill/>
        </p:spPr>
        <p:txBody>
          <a:bodyPr wrap="square">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400" b="1" dirty="0">
                <a:solidFill>
                  <a:srgbClr val="FF0000"/>
                </a:solidFill>
                <a:latin typeface="Times New Roman" panose="02020603050405020304" pitchFamily="18" charset="0"/>
                <a:cs typeface="Times New Roman" panose="02020603050405020304" pitchFamily="18" charset="0"/>
              </a:rPr>
              <a:t>Văn bản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lại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cuộc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khám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nước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nổi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tiếng</a:t>
            </a:r>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một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quan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giới</a:t>
            </a:r>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thật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đáo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đầy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ngoạn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mục</a:t>
            </a:r>
            <a:r>
              <a:rPr 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73055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3">
            <a:extLst>
              <a:ext uri="{FF2B5EF4-FFF2-40B4-BE49-F238E27FC236}">
                <a16:creationId xmlns:a16="http://schemas.microsoft.com/office/drawing/2014/main" id="{35168903-725C-1BE7-D1BF-FF3794E9A84B}"/>
              </a:ext>
            </a:extLst>
          </p:cNvPr>
          <p:cNvGrpSpPr/>
          <p:nvPr/>
        </p:nvGrpSpPr>
        <p:grpSpPr>
          <a:xfrm>
            <a:off x="0" y="-640847"/>
            <a:ext cx="18364200" cy="1336596"/>
            <a:chOff x="0" y="0"/>
            <a:chExt cx="4816593" cy="1621752"/>
          </a:xfrm>
        </p:grpSpPr>
        <p:sp>
          <p:nvSpPr>
            <p:cNvPr id="16" name="Freeform 4">
              <a:extLst>
                <a:ext uri="{FF2B5EF4-FFF2-40B4-BE49-F238E27FC236}">
                  <a16:creationId xmlns:a16="http://schemas.microsoft.com/office/drawing/2014/main" id="{D4DA810F-423B-3C51-08C7-A7B37B760826}"/>
                </a:ext>
              </a:extLst>
            </p:cNvPr>
            <p:cNvSpPr/>
            <p:nvPr/>
          </p:nvSpPr>
          <p:spPr>
            <a:xfrm>
              <a:off x="0" y="0"/>
              <a:ext cx="4816592" cy="1621752"/>
            </a:xfrm>
            <a:custGeom>
              <a:avLst/>
              <a:gdLst/>
              <a:ahLst/>
              <a:cxnLst/>
              <a:rect l="l" t="t" r="r" b="b"/>
              <a:pathLst>
                <a:path w="4816592" h="1621752">
                  <a:moveTo>
                    <a:pt x="0" y="0"/>
                  </a:moveTo>
                  <a:lnTo>
                    <a:pt x="4816592" y="0"/>
                  </a:lnTo>
                  <a:lnTo>
                    <a:pt x="4816592" y="1621752"/>
                  </a:lnTo>
                  <a:lnTo>
                    <a:pt x="0" y="1621752"/>
                  </a:lnTo>
                  <a:close/>
                </a:path>
              </a:pathLst>
            </a:custGeom>
            <a:solidFill>
              <a:srgbClr val="3E6BAD"/>
            </a:solidFill>
          </p:spPr>
          <p:txBody>
            <a:bodyPr/>
            <a:lstStyle/>
            <a:p>
              <a:endParaRPr lang="en-US" sz="4400">
                <a:latin typeface="Times New Roman" panose="02020603050405020304" pitchFamily="18" charset="0"/>
                <a:cs typeface="Times New Roman" panose="02020603050405020304" pitchFamily="18" charset="0"/>
              </a:endParaRPr>
            </a:p>
          </p:txBody>
        </p:sp>
        <p:sp>
          <p:nvSpPr>
            <p:cNvPr id="17" name="TextBox 5">
              <a:extLst>
                <a:ext uri="{FF2B5EF4-FFF2-40B4-BE49-F238E27FC236}">
                  <a16:creationId xmlns:a16="http://schemas.microsoft.com/office/drawing/2014/main" id="{C9FEB1BD-F1CB-7250-7CED-61471077F0BC}"/>
                </a:ext>
              </a:extLst>
            </p:cNvPr>
            <p:cNvSpPr txBox="1"/>
            <p:nvPr/>
          </p:nvSpPr>
          <p:spPr>
            <a:xfrm>
              <a:off x="0" y="-38100"/>
              <a:ext cx="4816593" cy="1659852"/>
            </a:xfrm>
            <a:prstGeom prst="rect">
              <a:avLst/>
            </a:prstGeom>
          </p:spPr>
          <p:txBody>
            <a:bodyPr lIns="50800" tIns="50800" rIns="50800" bIns="50800" rtlCol="0" anchor="ctr"/>
            <a:lstStyle/>
            <a:p>
              <a:pPr algn="ctr">
                <a:lnSpc>
                  <a:spcPts val="2659"/>
                </a:lnSpc>
              </a:pPr>
              <a:endParaRPr sz="440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763B5662-7A62-A3BC-47E9-6E8EF7C23864}"/>
              </a:ext>
            </a:extLst>
          </p:cNvPr>
          <p:cNvSpPr txBox="1"/>
          <p:nvPr/>
        </p:nvSpPr>
        <p:spPr>
          <a:xfrm>
            <a:off x="-1569012" y="-330199"/>
            <a:ext cx="16594727" cy="1107996"/>
          </a:xfrm>
          <a:prstGeom prst="rect">
            <a:avLst/>
          </a:prstGeom>
          <a:noFill/>
        </p:spPr>
        <p:txBody>
          <a:bodyPr wrap="square" rtlCol="0">
            <a:spAutoFit/>
          </a:bodyPr>
          <a:lstStyle/>
          <a:p>
            <a:pPr algn="ctr"/>
            <a:r>
              <a:rPr lang="en-US" sz="6600" dirty="0">
                <a:solidFill>
                  <a:srgbClr val="FF0000"/>
                </a:solidFill>
                <a:latin typeface="#9Slide07 SVNBango" panose="02000000000000000000" pitchFamily="2" charset="0"/>
                <a:cs typeface="Times New Roman" panose="02020603050405020304" pitchFamily="18" charset="0"/>
              </a:rPr>
              <a:t>KHĂN TRẢI BÀN</a:t>
            </a:r>
          </a:p>
        </p:txBody>
      </p:sp>
      <p:pic>
        <p:nvPicPr>
          <p:cNvPr id="3" name="Picture 2">
            <a:extLst>
              <a:ext uri="{FF2B5EF4-FFF2-40B4-BE49-F238E27FC236}">
                <a16:creationId xmlns:a16="http://schemas.microsoft.com/office/drawing/2014/main" id="{B2A96FB4-85D7-6825-B880-B8229CFF33FB}"/>
              </a:ext>
            </a:extLst>
          </p:cNvPr>
          <p:cNvPicPr>
            <a:picLocks noChangeAspect="1"/>
          </p:cNvPicPr>
          <p:nvPr/>
        </p:nvPicPr>
        <p:blipFill>
          <a:blip r:embed="rId3"/>
          <a:stretch>
            <a:fillRect/>
          </a:stretch>
        </p:blipFill>
        <p:spPr>
          <a:xfrm>
            <a:off x="9780813" y="777797"/>
            <a:ext cx="6172200" cy="8731405"/>
          </a:xfrm>
          <a:prstGeom prst="rect">
            <a:avLst/>
          </a:prstGeom>
        </p:spPr>
      </p:pic>
      <p:sp>
        <p:nvSpPr>
          <p:cNvPr id="4" name="TextBox 10">
            <a:extLst>
              <a:ext uri="{FF2B5EF4-FFF2-40B4-BE49-F238E27FC236}">
                <a16:creationId xmlns:a16="http://schemas.microsoft.com/office/drawing/2014/main" id="{2F964030-F9B1-C82B-8ED5-44E6C73ABD39}"/>
              </a:ext>
            </a:extLst>
          </p:cNvPr>
          <p:cNvSpPr txBox="1"/>
          <p:nvPr/>
        </p:nvSpPr>
        <p:spPr>
          <a:xfrm>
            <a:off x="381000" y="1430298"/>
            <a:ext cx="6347352" cy="6647974"/>
          </a:xfrm>
          <a:prstGeom prst="rect">
            <a:avLst/>
          </a:prstGeom>
        </p:spPr>
        <p:txBody>
          <a:bodyPr wrap="square" lIns="0" tIns="0" rIns="0" bIns="0" rtlCol="0" anchor="t">
            <a:spAutoFit/>
          </a:bodyPr>
          <a:lstStyle/>
          <a:p>
            <a:pPr algn="ctr"/>
            <a:r>
              <a:rPr lang="en-US" sz="7200" b="1" spc="-204" dirty="0">
                <a:latin typeface="#9Slide05 Braxton Regular" panose="03060000000000000000" pitchFamily="66" charset="0"/>
                <a:ea typeface="ITC Avant Garde Gothic Bold"/>
                <a:cs typeface="ITC Avant Garde Gothic Bold"/>
                <a:sym typeface="ITC Avant Garde Gothic Bold"/>
              </a:rPr>
              <a:t>1. </a:t>
            </a:r>
          </a:p>
          <a:p>
            <a:pPr algn="ctr"/>
            <a:r>
              <a:rPr lang="en-US" sz="7200" b="1" spc="-204" dirty="0" err="1">
                <a:latin typeface="#9Slide05 Braxton Regular" panose="03060000000000000000" pitchFamily="66" charset="0"/>
                <a:ea typeface="ITC Avant Garde Gothic Bold"/>
                <a:cs typeface="ITC Avant Garde Gothic Bold"/>
                <a:sym typeface="ITC Avant Garde Gothic Bold"/>
              </a:rPr>
              <a:t>Đặc</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điểm</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của</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văn</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bản</a:t>
            </a:r>
            <a:r>
              <a:rPr lang="en-US" sz="7200" b="1" spc="-204" dirty="0">
                <a:latin typeface="#9Slide05 Braxton Regular" panose="03060000000000000000" pitchFamily="66" charset="0"/>
                <a:ea typeface="ITC Avant Garde Gothic Bold"/>
                <a:cs typeface="ITC Avant Garde Gothic Bold"/>
                <a:sym typeface="ITC Avant Garde Gothic Bold"/>
              </a:rPr>
              <a:t> </a:t>
            </a:r>
          </a:p>
          <a:p>
            <a:pPr algn="ctr"/>
            <a:r>
              <a:rPr lang="en-US" sz="7200" b="1" spc="-204" dirty="0" err="1">
                <a:latin typeface="#9Slide05 Braxton Regular" panose="03060000000000000000" pitchFamily="66" charset="0"/>
                <a:ea typeface="ITC Avant Garde Gothic Bold"/>
                <a:cs typeface="ITC Avant Garde Gothic Bold"/>
                <a:sym typeface="ITC Avant Garde Gothic Bold"/>
              </a:rPr>
              <a:t>thông</a:t>
            </a:r>
            <a:r>
              <a:rPr lang="en-US" sz="7200" b="1" spc="-204" dirty="0">
                <a:latin typeface="#9Slide05 Braxton Regular" panose="03060000000000000000" pitchFamily="66" charset="0"/>
                <a:ea typeface="ITC Avant Garde Gothic Bold"/>
                <a:cs typeface="ITC Avant Garde Gothic Bold"/>
                <a:sym typeface="ITC Avant Garde Gothic Bold"/>
              </a:rPr>
              <a:t> tin </a:t>
            </a:r>
            <a:r>
              <a:rPr lang="en-US" sz="7200" b="1" spc="-204" dirty="0" err="1">
                <a:latin typeface="#9Slide05 Braxton Regular" panose="03060000000000000000" pitchFamily="66" charset="0"/>
                <a:ea typeface="ITC Avant Garde Gothic Bold"/>
                <a:cs typeface="ITC Avant Garde Gothic Bold"/>
                <a:sym typeface="ITC Avant Garde Gothic Bold"/>
              </a:rPr>
              <a:t>thuyết</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minh</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về</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một</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danh</a:t>
            </a:r>
            <a:r>
              <a:rPr lang="en-US" sz="7200" b="1" spc="-204" dirty="0">
                <a:latin typeface="#9Slide05 Braxton Regular" panose="03060000000000000000" pitchFamily="66" charset="0"/>
                <a:ea typeface="ITC Avant Garde Gothic Bold"/>
                <a:cs typeface="ITC Avant Garde Gothic Bold"/>
                <a:sym typeface="ITC Avant Garde Gothic Bold"/>
              </a:rPr>
              <a:t> lam </a:t>
            </a:r>
            <a:r>
              <a:rPr lang="en-US" sz="7200" b="1" spc="-204" dirty="0" err="1">
                <a:latin typeface="#9Slide05 Braxton Regular" panose="03060000000000000000" pitchFamily="66" charset="0"/>
                <a:ea typeface="ITC Avant Garde Gothic Bold"/>
                <a:cs typeface="ITC Avant Garde Gothic Bold"/>
                <a:sym typeface="ITC Avant Garde Gothic Bold"/>
              </a:rPr>
              <a:t>thắng</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cảnh</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thể</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hiện</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trong</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văn</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bản</a:t>
            </a:r>
            <a:endParaRPr lang="en-US" sz="7200" b="1" spc="-204" dirty="0">
              <a:latin typeface="#9Slide05 Braxton Regular" panose="03060000000000000000" pitchFamily="66" charset="0"/>
              <a:ea typeface="ITC Avant Garde Gothic Bold"/>
              <a:cs typeface="ITC Avant Garde Gothic Bold"/>
              <a:sym typeface="ITC Avant Garde Gothic Bold"/>
            </a:endParaRPr>
          </a:p>
        </p:txBody>
      </p:sp>
    </p:spTree>
    <p:extLst>
      <p:ext uri="{BB962C8B-B14F-4D97-AF65-F5344CB8AC3E}">
        <p14:creationId xmlns:p14="http://schemas.microsoft.com/office/powerpoint/2010/main" val="32230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B7CDF69E-57D3-7938-977F-9E115BCBC7F8}"/>
              </a:ext>
            </a:extLst>
          </p:cNvPr>
          <p:cNvGrpSpPr/>
          <p:nvPr/>
        </p:nvGrpSpPr>
        <p:grpSpPr>
          <a:xfrm rot="-5400000">
            <a:off x="7356294" y="-6556195"/>
            <a:ext cx="2584811" cy="16230600"/>
            <a:chOff x="0" y="0"/>
            <a:chExt cx="680773" cy="4274726"/>
          </a:xfrm>
        </p:grpSpPr>
        <p:sp>
          <p:nvSpPr>
            <p:cNvPr id="3" name="Freeform 13">
              <a:extLst>
                <a:ext uri="{FF2B5EF4-FFF2-40B4-BE49-F238E27FC236}">
                  <a16:creationId xmlns:a16="http://schemas.microsoft.com/office/drawing/2014/main" id="{E2A5324F-5586-AD53-B336-C7300A649878}"/>
                </a:ext>
              </a:extLst>
            </p:cNvPr>
            <p:cNvSpPr/>
            <p:nvPr/>
          </p:nvSpPr>
          <p:spPr>
            <a:xfrm>
              <a:off x="0" y="0"/>
              <a:ext cx="680773" cy="4274726"/>
            </a:xfrm>
            <a:custGeom>
              <a:avLst/>
              <a:gdLst/>
              <a:ahLst/>
              <a:cxnLst/>
              <a:rect l="l" t="t" r="r" b="b"/>
              <a:pathLst>
                <a:path w="680773" h="4274726">
                  <a:moveTo>
                    <a:pt x="299516" y="0"/>
                  </a:moveTo>
                  <a:lnTo>
                    <a:pt x="381257" y="0"/>
                  </a:lnTo>
                  <a:cubicBezTo>
                    <a:pt x="546675" y="0"/>
                    <a:pt x="680773" y="134098"/>
                    <a:pt x="680773" y="299516"/>
                  </a:cubicBezTo>
                  <a:lnTo>
                    <a:pt x="680773" y="3975210"/>
                  </a:lnTo>
                  <a:cubicBezTo>
                    <a:pt x="680773" y="4140628"/>
                    <a:pt x="546675" y="4274726"/>
                    <a:pt x="381257" y="4274726"/>
                  </a:cubicBezTo>
                  <a:lnTo>
                    <a:pt x="299516" y="4274726"/>
                  </a:lnTo>
                  <a:cubicBezTo>
                    <a:pt x="220079" y="4274726"/>
                    <a:pt x="143896" y="4243170"/>
                    <a:pt x="87726" y="4187000"/>
                  </a:cubicBezTo>
                  <a:cubicBezTo>
                    <a:pt x="31556" y="4130830"/>
                    <a:pt x="0" y="4054647"/>
                    <a:pt x="0" y="3975210"/>
                  </a:cubicBezTo>
                  <a:lnTo>
                    <a:pt x="0" y="299516"/>
                  </a:lnTo>
                  <a:cubicBezTo>
                    <a:pt x="0" y="134098"/>
                    <a:pt x="134098" y="0"/>
                    <a:pt x="299516" y="0"/>
                  </a:cubicBezTo>
                  <a:close/>
                </a:path>
              </a:pathLst>
            </a:custGeom>
            <a:solidFill>
              <a:srgbClr val="3E6BAD"/>
            </a:solidFill>
          </p:spPr>
          <p:txBody>
            <a:bodyPr/>
            <a:lstStyle/>
            <a:p>
              <a:endParaRPr lang="en-US" sz="4400">
                <a:latin typeface="Times New Roman" panose="02020603050405020304" pitchFamily="18" charset="0"/>
                <a:cs typeface="Times New Roman" panose="02020603050405020304" pitchFamily="18" charset="0"/>
              </a:endParaRPr>
            </a:p>
          </p:txBody>
        </p:sp>
        <p:sp>
          <p:nvSpPr>
            <p:cNvPr id="4" name="TextBox 14">
              <a:extLst>
                <a:ext uri="{FF2B5EF4-FFF2-40B4-BE49-F238E27FC236}">
                  <a16:creationId xmlns:a16="http://schemas.microsoft.com/office/drawing/2014/main" id="{5593229F-BDE0-6FBE-6F68-FB733967D623}"/>
                </a:ext>
              </a:extLst>
            </p:cNvPr>
            <p:cNvSpPr txBox="1"/>
            <p:nvPr/>
          </p:nvSpPr>
          <p:spPr>
            <a:xfrm>
              <a:off x="0" y="-38100"/>
              <a:ext cx="680773" cy="4312826"/>
            </a:xfrm>
            <a:prstGeom prst="rect">
              <a:avLst/>
            </a:prstGeom>
          </p:spPr>
          <p:txBody>
            <a:bodyPr lIns="50800" tIns="50800" rIns="50800" bIns="50800" rtlCol="0" anchor="ctr"/>
            <a:lstStyle/>
            <a:p>
              <a:pPr algn="ctr">
                <a:lnSpc>
                  <a:spcPts val="2659"/>
                </a:lnSpc>
              </a:pPr>
              <a:endParaRPr sz="4400">
                <a:latin typeface="Times New Roman" panose="02020603050405020304" pitchFamily="18" charset="0"/>
                <a:cs typeface="Times New Roman" panose="02020603050405020304" pitchFamily="18" charset="0"/>
              </a:endParaRPr>
            </a:p>
          </p:txBody>
        </p:sp>
      </p:grpSp>
      <p:sp>
        <p:nvSpPr>
          <p:cNvPr id="5" name="TextBox 33">
            <a:extLst>
              <a:ext uri="{FF2B5EF4-FFF2-40B4-BE49-F238E27FC236}">
                <a16:creationId xmlns:a16="http://schemas.microsoft.com/office/drawing/2014/main" id="{1DFBC3D0-0B35-FB0B-39D9-60D0AAAF0D3B}"/>
              </a:ext>
            </a:extLst>
          </p:cNvPr>
          <p:cNvSpPr txBox="1"/>
          <p:nvPr/>
        </p:nvSpPr>
        <p:spPr>
          <a:xfrm>
            <a:off x="1794944" y="453132"/>
            <a:ext cx="4444155" cy="1276824"/>
          </a:xfrm>
          <a:prstGeom prst="rect">
            <a:avLst/>
          </a:prstGeom>
        </p:spPr>
        <p:txBody>
          <a:bodyPr lIns="0" tIns="0" rIns="0" bIns="0" rtlCol="0" anchor="t">
            <a:spAutoFit/>
          </a:bodyPr>
          <a:lstStyle/>
          <a:p>
            <a:pPr algn="l">
              <a:lnSpc>
                <a:spcPts val="11899"/>
              </a:lnSpc>
              <a:spcBef>
                <a:spcPct val="0"/>
              </a:spcBef>
            </a:pPr>
            <a:r>
              <a:rPr lang="en-US" sz="4400" b="1" dirty="0">
                <a:solidFill>
                  <a:srgbClr val="FFFFFF"/>
                </a:solidFill>
                <a:latin typeface="Times New Roman" panose="02020603050405020304" pitchFamily="18" charset="0"/>
                <a:ea typeface="Nourd Semi-Bold"/>
                <a:cs typeface="Times New Roman" panose="02020603050405020304" pitchFamily="18" charset="0"/>
                <a:sym typeface="Nourd Semi-Bold"/>
              </a:rPr>
              <a:t>MỤC ĐÍCH</a:t>
            </a:r>
          </a:p>
        </p:txBody>
      </p:sp>
      <p:sp>
        <p:nvSpPr>
          <p:cNvPr id="6" name="AutoShape 34">
            <a:extLst>
              <a:ext uri="{FF2B5EF4-FFF2-40B4-BE49-F238E27FC236}">
                <a16:creationId xmlns:a16="http://schemas.microsoft.com/office/drawing/2014/main" id="{A5257E2A-EC9B-DD00-7ABF-313A92CE9141}"/>
              </a:ext>
            </a:extLst>
          </p:cNvPr>
          <p:cNvSpPr/>
          <p:nvPr/>
        </p:nvSpPr>
        <p:spPr>
          <a:xfrm rot="-5399999">
            <a:off x="5352689" y="1588167"/>
            <a:ext cx="1801394" cy="0"/>
          </a:xfrm>
          <a:prstGeom prst="line">
            <a:avLst/>
          </a:prstGeom>
          <a:ln w="28575" cap="flat">
            <a:solidFill>
              <a:srgbClr val="FFFFFF"/>
            </a:solidFill>
            <a:prstDash val="solid"/>
            <a:headEnd type="none" w="sm" len="sm"/>
            <a:tailEnd type="none" w="sm" len="sm"/>
          </a:ln>
        </p:spPr>
        <p:txBody>
          <a:bodyPr/>
          <a:lstStyle/>
          <a:p>
            <a:endParaRPr lang="en-US" sz="4400">
              <a:latin typeface="Times New Roman" panose="02020603050405020304" pitchFamily="18" charset="0"/>
              <a:cs typeface="Times New Roman" panose="02020603050405020304" pitchFamily="18" charset="0"/>
            </a:endParaRPr>
          </a:p>
        </p:txBody>
      </p:sp>
      <p:sp>
        <p:nvSpPr>
          <p:cNvPr id="7" name="TextBox 36">
            <a:extLst>
              <a:ext uri="{FF2B5EF4-FFF2-40B4-BE49-F238E27FC236}">
                <a16:creationId xmlns:a16="http://schemas.microsoft.com/office/drawing/2014/main" id="{39CCABE5-6775-CE70-881B-62121292F43A}"/>
              </a:ext>
            </a:extLst>
          </p:cNvPr>
          <p:cNvSpPr txBox="1"/>
          <p:nvPr/>
        </p:nvSpPr>
        <p:spPr>
          <a:xfrm>
            <a:off x="6948107" y="820186"/>
            <a:ext cx="9121172" cy="1354217"/>
          </a:xfrm>
          <a:prstGeom prst="rect">
            <a:avLst/>
          </a:prstGeom>
        </p:spPr>
        <p:txBody>
          <a:bodyPr lIns="0" tIns="0" rIns="0" bIns="0" rtlCol="0" anchor="t">
            <a:spAutoFit/>
          </a:bodyPr>
          <a:lstStyle/>
          <a:p>
            <a:pPr algn="just"/>
            <a:r>
              <a:rPr lang="en-US" sz="4400" dirty="0" err="1">
                <a:solidFill>
                  <a:schemeClr val="bg1"/>
                </a:solidFill>
                <a:latin typeface="Times New Roman" panose="02020603050405020304" pitchFamily="18" charset="0"/>
                <a:cs typeface="Times New Roman" panose="02020603050405020304" pitchFamily="18" charset="0"/>
              </a:rPr>
              <a:t>giới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thiệu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rõ</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đặc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điểm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một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kì</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thế</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giới</a:t>
            </a:r>
            <a:r>
              <a:rPr lang="en-US" sz="4400" dirty="0">
                <a:solidFill>
                  <a:schemeClr val="bg1"/>
                </a:solidFill>
                <a:latin typeface="Times New Roman" panose="02020603050405020304" pitchFamily="18" charset="0"/>
                <a:cs typeface="Times New Roman" panose="02020603050405020304" pitchFamily="18" charset="0"/>
              </a:rPr>
              <a:t> – </a:t>
            </a:r>
            <a:r>
              <a:rPr lang="en-US" sz="4400" dirty="0" err="1">
                <a:solidFill>
                  <a:schemeClr val="bg1"/>
                </a:solidFill>
                <a:latin typeface="Times New Roman" panose="02020603050405020304" pitchFamily="18" charset="0"/>
                <a:cs typeface="Times New Roman" panose="02020603050405020304" pitchFamily="18" charset="0"/>
              </a:rPr>
              <a:t>thác</a:t>
            </a:r>
            <a:r>
              <a:rPr lang="en-US" sz="4400" dirty="0">
                <a:solidFill>
                  <a:schemeClr val="bg1"/>
                </a:solidFill>
                <a:latin typeface="Times New Roman" panose="02020603050405020304" pitchFamily="18" charset="0"/>
                <a:cs typeface="Times New Roman" panose="02020603050405020304" pitchFamily="18" charset="0"/>
              </a:rPr>
              <a:t> I-goa-du.</a:t>
            </a:r>
          </a:p>
        </p:txBody>
      </p:sp>
      <p:grpSp>
        <p:nvGrpSpPr>
          <p:cNvPr id="8" name="Group 3">
            <a:extLst>
              <a:ext uri="{FF2B5EF4-FFF2-40B4-BE49-F238E27FC236}">
                <a16:creationId xmlns:a16="http://schemas.microsoft.com/office/drawing/2014/main" id="{BE869D10-5516-5328-0F0F-EB418B875559}"/>
              </a:ext>
            </a:extLst>
          </p:cNvPr>
          <p:cNvGrpSpPr/>
          <p:nvPr/>
        </p:nvGrpSpPr>
        <p:grpSpPr>
          <a:xfrm>
            <a:off x="685800" y="3137140"/>
            <a:ext cx="18288000" cy="6696728"/>
            <a:chOff x="0" y="0"/>
            <a:chExt cx="4816593" cy="1621752"/>
          </a:xfrm>
        </p:grpSpPr>
        <p:sp>
          <p:nvSpPr>
            <p:cNvPr id="9" name="Freeform 4">
              <a:extLst>
                <a:ext uri="{FF2B5EF4-FFF2-40B4-BE49-F238E27FC236}">
                  <a16:creationId xmlns:a16="http://schemas.microsoft.com/office/drawing/2014/main" id="{D7E6EA59-8301-14A3-611D-86828BCD63BF}"/>
                </a:ext>
              </a:extLst>
            </p:cNvPr>
            <p:cNvSpPr/>
            <p:nvPr/>
          </p:nvSpPr>
          <p:spPr>
            <a:xfrm>
              <a:off x="0" y="0"/>
              <a:ext cx="4816592" cy="1621752"/>
            </a:xfrm>
            <a:custGeom>
              <a:avLst/>
              <a:gdLst/>
              <a:ahLst/>
              <a:cxnLst/>
              <a:rect l="l" t="t" r="r" b="b"/>
              <a:pathLst>
                <a:path w="4816592" h="1621752">
                  <a:moveTo>
                    <a:pt x="0" y="0"/>
                  </a:moveTo>
                  <a:lnTo>
                    <a:pt x="4816592" y="0"/>
                  </a:lnTo>
                  <a:lnTo>
                    <a:pt x="4816592" y="1621752"/>
                  </a:lnTo>
                  <a:lnTo>
                    <a:pt x="0" y="1621752"/>
                  </a:lnTo>
                  <a:close/>
                </a:path>
              </a:pathLst>
            </a:custGeom>
            <a:solidFill>
              <a:srgbClr val="3E6BAD"/>
            </a:solidFill>
          </p:spPr>
          <p:txBody>
            <a:bodyPr/>
            <a:lstStyle/>
            <a:p>
              <a:endParaRPr lang="en-US" sz="4400">
                <a:latin typeface="Times New Roman" panose="02020603050405020304" pitchFamily="18" charset="0"/>
                <a:cs typeface="Times New Roman" panose="02020603050405020304" pitchFamily="18" charset="0"/>
              </a:endParaRPr>
            </a:p>
          </p:txBody>
        </p:sp>
        <p:sp>
          <p:nvSpPr>
            <p:cNvPr id="10" name="TextBox 5">
              <a:extLst>
                <a:ext uri="{FF2B5EF4-FFF2-40B4-BE49-F238E27FC236}">
                  <a16:creationId xmlns:a16="http://schemas.microsoft.com/office/drawing/2014/main" id="{D6D7E1FF-409C-FF17-0A99-5E4B6C6EF295}"/>
                </a:ext>
              </a:extLst>
            </p:cNvPr>
            <p:cNvSpPr txBox="1"/>
            <p:nvPr/>
          </p:nvSpPr>
          <p:spPr>
            <a:xfrm>
              <a:off x="0" y="-38100"/>
              <a:ext cx="4816593" cy="1659852"/>
            </a:xfrm>
            <a:prstGeom prst="rect">
              <a:avLst/>
            </a:prstGeom>
          </p:spPr>
          <p:txBody>
            <a:bodyPr lIns="50800" tIns="50800" rIns="50800" bIns="50800" rtlCol="0" anchor="ctr"/>
            <a:lstStyle/>
            <a:p>
              <a:pPr algn="ctr">
                <a:lnSpc>
                  <a:spcPts val="2659"/>
                </a:lnSpc>
              </a:pPr>
              <a:endParaRPr sz="4400">
                <a:latin typeface="Times New Roman" panose="02020603050405020304" pitchFamily="18" charset="0"/>
                <a:cs typeface="Times New Roman" panose="02020603050405020304" pitchFamily="18" charset="0"/>
              </a:endParaRPr>
            </a:p>
          </p:txBody>
        </p:sp>
      </p:grpSp>
      <p:sp>
        <p:nvSpPr>
          <p:cNvPr id="11" name="TextBox 8">
            <a:extLst>
              <a:ext uri="{FF2B5EF4-FFF2-40B4-BE49-F238E27FC236}">
                <a16:creationId xmlns:a16="http://schemas.microsoft.com/office/drawing/2014/main" id="{9FC8284A-35FC-EC64-E50D-5003B1F2E8CE}"/>
              </a:ext>
            </a:extLst>
          </p:cNvPr>
          <p:cNvSpPr txBox="1"/>
          <p:nvPr/>
        </p:nvSpPr>
        <p:spPr>
          <a:xfrm>
            <a:off x="1676400" y="3048335"/>
            <a:ext cx="13525500" cy="1276824"/>
          </a:xfrm>
          <a:prstGeom prst="rect">
            <a:avLst/>
          </a:prstGeom>
        </p:spPr>
        <p:txBody>
          <a:bodyPr wrap="square" lIns="0" tIns="0" rIns="0" bIns="0" rtlCol="0" anchor="t">
            <a:spAutoFit/>
          </a:bodyPr>
          <a:lstStyle/>
          <a:p>
            <a:pPr algn="l">
              <a:lnSpc>
                <a:spcPts val="11899"/>
              </a:lnSpc>
              <a:spcBef>
                <a:spcPct val="0"/>
              </a:spcBef>
            </a:pPr>
            <a:r>
              <a:rPr lang="en-US" sz="4400" b="1" dirty="0">
                <a:solidFill>
                  <a:srgbClr val="FFFFFF"/>
                </a:solidFill>
                <a:latin typeface="Times New Roman" panose="02020603050405020304" pitchFamily="18" charset="0"/>
                <a:ea typeface="Nourd Semi-Bold"/>
                <a:cs typeface="Times New Roman" panose="02020603050405020304" pitchFamily="18" charset="0"/>
                <a:sym typeface="Nourd Semi-Bold"/>
              </a:rPr>
              <a:t>CÁCH THỨC TRIỂN KHAI THÔNG TIN</a:t>
            </a:r>
          </a:p>
        </p:txBody>
      </p:sp>
      <p:sp>
        <p:nvSpPr>
          <p:cNvPr id="12" name="TextBox 11">
            <a:extLst>
              <a:ext uri="{FF2B5EF4-FFF2-40B4-BE49-F238E27FC236}">
                <a16:creationId xmlns:a16="http://schemas.microsoft.com/office/drawing/2014/main" id="{628C024F-5826-C1CE-6361-978E5A4664F3}"/>
              </a:ext>
            </a:extLst>
          </p:cNvPr>
          <p:cNvSpPr txBox="1"/>
          <p:nvPr/>
        </p:nvSpPr>
        <p:spPr>
          <a:xfrm>
            <a:off x="1611629" y="4462662"/>
            <a:ext cx="11266171" cy="3323987"/>
          </a:xfrm>
          <a:prstGeom prst="rect">
            <a:avLst/>
          </a:prstGeom>
          <a:noFill/>
        </p:spPr>
        <p:txBody>
          <a:bodyPr wrap="square" rtlCol="0">
            <a:spAutoFit/>
          </a:bodyPr>
          <a:lstStyle/>
          <a:p>
            <a:pPr algn="just"/>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Đầu</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tiên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giới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thiệu</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khái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quát</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về</a:t>
            </a:r>
            <a:r>
              <a:rPr lang="en-US" sz="4200" dirty="0">
                <a:solidFill>
                  <a:schemeClr val="bg1"/>
                </a:solidFill>
                <a:latin typeface="Times New Roman" panose="02020603050405020304" pitchFamily="18" charset="0"/>
                <a:cs typeface="Times New Roman" panose="02020603050405020304" pitchFamily="18" charset="0"/>
              </a:rPr>
              <a:t> con </a:t>
            </a: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a:t>
            </a:r>
          </a:p>
          <a:p>
            <a:pPr algn="just"/>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Tiếp</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theo</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giới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thiệu</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cảnh</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quan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và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đặc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điểm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xung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quanh</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của</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khu</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vực</a:t>
            </a:r>
            <a:r>
              <a:rPr lang="en-US" sz="4200" dirty="0">
                <a:solidFill>
                  <a:schemeClr val="bg1"/>
                </a:solidFill>
                <a:latin typeface="Times New Roman" panose="02020603050405020304" pitchFamily="18" charset="0"/>
                <a:cs typeface="Times New Roman" panose="02020603050405020304" pitchFamily="18" charset="0"/>
              </a:rPr>
              <a:t> du </a:t>
            </a:r>
            <a:r>
              <a:rPr lang="en-US" sz="4200" dirty="0" err="1">
                <a:solidFill>
                  <a:schemeClr val="bg1"/>
                </a:solidFill>
                <a:latin typeface="Times New Roman" panose="02020603050405020304" pitchFamily="18" charset="0"/>
                <a:cs typeface="Times New Roman" panose="02020603050405020304" pitchFamily="18" charset="0"/>
              </a:rPr>
              <a:t>lịch</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nước</a:t>
            </a:r>
            <a:r>
              <a:rPr lang="en-US" sz="4200" dirty="0">
                <a:solidFill>
                  <a:schemeClr val="bg1"/>
                </a:solidFill>
                <a:latin typeface="Times New Roman" panose="02020603050405020304" pitchFamily="18" charset="0"/>
                <a:cs typeface="Times New Roman" panose="02020603050405020304" pitchFamily="18" charset="0"/>
              </a:rPr>
              <a:t>.</a:t>
            </a:r>
          </a:p>
          <a:p>
            <a:pPr algn="just"/>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Kết</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thúc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mô</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tả</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kể</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lại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cuộc</a:t>
            </a:r>
            <a:r>
              <a:rPr lang="en-US" sz="4200" dirty="0">
                <a:solidFill>
                  <a:schemeClr val="bg1"/>
                </a:solidFill>
                <a:latin typeface="Times New Roman" panose="02020603050405020304" pitchFamily="18" charset="0"/>
                <a:cs typeface="Times New Roman" panose="02020603050405020304" pitchFamily="18" charset="0"/>
              </a:rPr>
              <a:t> du </a:t>
            </a:r>
            <a:r>
              <a:rPr lang="en-US" sz="4200" dirty="0" err="1">
                <a:solidFill>
                  <a:schemeClr val="bg1"/>
                </a:solidFill>
                <a:latin typeface="Times New Roman" panose="02020603050405020304" pitchFamily="18" charset="0"/>
                <a:cs typeface="Times New Roman" panose="02020603050405020304" pitchFamily="18" charset="0"/>
              </a:rPr>
              <a:t>hành</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vào</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trung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tâm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thác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nước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đầy</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thú</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vị</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và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mạo</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hiểm</a:t>
            </a:r>
            <a:r>
              <a:rPr lang="en-US" sz="4200" dirty="0">
                <a:solidFill>
                  <a:schemeClr val="bg1"/>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5A39D63-70D0-F30A-3BE1-22286CB06110}"/>
              </a:ext>
            </a:extLst>
          </p:cNvPr>
          <p:cNvSpPr txBox="1"/>
          <p:nvPr/>
        </p:nvSpPr>
        <p:spPr>
          <a:xfrm>
            <a:off x="1794944" y="7810487"/>
            <a:ext cx="9635056" cy="769441"/>
          </a:xfrm>
          <a:prstGeom prst="rect">
            <a:avLst/>
          </a:prstGeom>
          <a:noFill/>
        </p:spPr>
        <p:txBody>
          <a:bodyPr wrap="square">
            <a:spAutoFit/>
          </a:bodyPr>
          <a:lstStyle/>
          <a:p>
            <a:pPr marL="0" indent="0" algn="just">
              <a:buFontTx/>
              <a:buNone/>
            </a:pPr>
            <a:r>
              <a:rPr lang="en-US" sz="4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chemeClr val="bg1"/>
                </a:solidFill>
                <a:latin typeface="Times New Roman" panose="02020603050405020304" pitchFamily="18" charset="0"/>
                <a:cs typeface="Times New Roman" panose="02020603050405020304" pitchFamily="18" charset="0"/>
              </a:rPr>
              <a:t>Theo </a:t>
            </a:r>
            <a:r>
              <a:rPr lang="en-US" sz="4400" b="1" dirty="0" err="1">
                <a:solidFill>
                  <a:schemeClr val="bg1"/>
                </a:solidFill>
                <a:latin typeface="Times New Roman" panose="02020603050405020304" pitchFamily="18" charset="0"/>
                <a:cs typeface="Times New Roman" panose="02020603050405020304" pitchFamily="18" charset="0"/>
              </a:rPr>
              <a:t>cách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phân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loại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đối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tượng</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B1524D7-D06B-8C71-0532-70C6B09BF81D}"/>
              </a:ext>
            </a:extLst>
          </p:cNvPr>
          <p:cNvSpPr txBox="1"/>
          <p:nvPr/>
        </p:nvSpPr>
        <p:spPr>
          <a:xfrm>
            <a:off x="1770699" y="8603766"/>
            <a:ext cx="9635056" cy="769441"/>
          </a:xfrm>
          <a:prstGeom prst="rect">
            <a:avLst/>
          </a:prstGeom>
          <a:noFill/>
        </p:spPr>
        <p:txBody>
          <a:bodyPr wrap="square">
            <a:spAutoFit/>
          </a:bodyPr>
          <a:lstStyle/>
          <a:p>
            <a:pPr marL="0" indent="0" algn="just">
              <a:buFontTx/>
              <a:buNone/>
            </a:pPr>
            <a:r>
              <a:rPr lang="en-US" sz="4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chemeClr val="bg1"/>
                </a:solidFill>
                <a:latin typeface="Times New Roman" panose="02020603050405020304" pitchFamily="18" charset="0"/>
                <a:cs typeface="Times New Roman" panose="02020603050405020304" pitchFamily="18" charset="0"/>
              </a:rPr>
              <a:t>Theo </a:t>
            </a:r>
            <a:r>
              <a:rPr lang="en-US" sz="4400" b="1" dirty="0" err="1">
                <a:solidFill>
                  <a:schemeClr val="bg1"/>
                </a:solidFill>
                <a:latin typeface="Times New Roman" panose="02020603050405020304" pitchFamily="18" charset="0"/>
                <a:cs typeface="Times New Roman" panose="02020603050405020304" pitchFamily="18" charset="0"/>
              </a:rPr>
              <a:t>trật</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tự</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gian</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80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1B55E836-48EF-EBE4-F8E6-EF6F1C115D25}"/>
              </a:ext>
            </a:extLst>
          </p:cNvPr>
          <p:cNvGrpSpPr/>
          <p:nvPr/>
        </p:nvGrpSpPr>
        <p:grpSpPr>
          <a:xfrm rot="-5400000">
            <a:off x="115270" y="5256830"/>
            <a:ext cx="5777830" cy="5246370"/>
            <a:chOff x="0" y="0"/>
            <a:chExt cx="1521733" cy="1381760"/>
          </a:xfrm>
        </p:grpSpPr>
        <p:sp>
          <p:nvSpPr>
            <p:cNvPr id="3" name="Freeform 10">
              <a:extLst>
                <a:ext uri="{FF2B5EF4-FFF2-40B4-BE49-F238E27FC236}">
                  <a16:creationId xmlns:a16="http://schemas.microsoft.com/office/drawing/2014/main" id="{2230D765-C4F8-2657-C569-53E6574800EA}"/>
                </a:ext>
              </a:extLst>
            </p:cNvPr>
            <p:cNvSpPr/>
            <p:nvPr/>
          </p:nvSpPr>
          <p:spPr>
            <a:xfrm>
              <a:off x="0" y="0"/>
              <a:ext cx="1521733" cy="1381760"/>
            </a:xfrm>
            <a:custGeom>
              <a:avLst/>
              <a:gdLst/>
              <a:ahLst/>
              <a:cxnLst/>
              <a:rect l="l" t="t" r="r" b="b"/>
              <a:pathLst>
                <a:path w="1521733" h="1381760">
                  <a:moveTo>
                    <a:pt x="0" y="0"/>
                  </a:moveTo>
                  <a:lnTo>
                    <a:pt x="1521733" y="0"/>
                  </a:lnTo>
                  <a:lnTo>
                    <a:pt x="1521733" y="1381760"/>
                  </a:lnTo>
                  <a:lnTo>
                    <a:pt x="0" y="1381760"/>
                  </a:lnTo>
                  <a:close/>
                </a:path>
              </a:pathLst>
            </a:custGeom>
            <a:solidFill>
              <a:srgbClr val="3E6BAD"/>
            </a:solidFill>
          </p:spPr>
          <p:txBody>
            <a:bodyPr/>
            <a:lstStyle/>
            <a:p>
              <a:endParaRPr lang="en-US"/>
            </a:p>
          </p:txBody>
        </p:sp>
        <p:sp>
          <p:nvSpPr>
            <p:cNvPr id="4" name="TextBox 11">
              <a:extLst>
                <a:ext uri="{FF2B5EF4-FFF2-40B4-BE49-F238E27FC236}">
                  <a16:creationId xmlns:a16="http://schemas.microsoft.com/office/drawing/2014/main" id="{8BACFF4F-4C23-D61A-7D01-8976374BD276}"/>
                </a:ext>
              </a:extLst>
            </p:cNvPr>
            <p:cNvSpPr txBox="1"/>
            <p:nvPr/>
          </p:nvSpPr>
          <p:spPr>
            <a:xfrm>
              <a:off x="0" y="-38100"/>
              <a:ext cx="1521733" cy="1419860"/>
            </a:xfrm>
            <a:prstGeom prst="rect">
              <a:avLst/>
            </a:prstGeom>
          </p:spPr>
          <p:txBody>
            <a:bodyPr lIns="50800" tIns="50800" rIns="50800" bIns="50800" rtlCol="0" anchor="ctr"/>
            <a:lstStyle/>
            <a:p>
              <a:pPr algn="ctr">
                <a:lnSpc>
                  <a:spcPts val="2659"/>
                </a:lnSpc>
              </a:pPr>
              <a:endParaRPr/>
            </a:p>
          </p:txBody>
        </p:sp>
      </p:grpSp>
      <p:grpSp>
        <p:nvGrpSpPr>
          <p:cNvPr id="8" name="Group 27">
            <a:extLst>
              <a:ext uri="{FF2B5EF4-FFF2-40B4-BE49-F238E27FC236}">
                <a16:creationId xmlns:a16="http://schemas.microsoft.com/office/drawing/2014/main" id="{E1E1296B-C320-5E08-4801-F801B7B39E02}"/>
              </a:ext>
            </a:extLst>
          </p:cNvPr>
          <p:cNvGrpSpPr/>
          <p:nvPr/>
        </p:nvGrpSpPr>
        <p:grpSpPr>
          <a:xfrm>
            <a:off x="915408" y="6819900"/>
            <a:ext cx="4177553" cy="1105473"/>
            <a:chOff x="0" y="0"/>
            <a:chExt cx="942497" cy="143185"/>
          </a:xfrm>
        </p:grpSpPr>
        <p:sp>
          <p:nvSpPr>
            <p:cNvPr id="9" name="Freeform 28">
              <a:extLst>
                <a:ext uri="{FF2B5EF4-FFF2-40B4-BE49-F238E27FC236}">
                  <a16:creationId xmlns:a16="http://schemas.microsoft.com/office/drawing/2014/main" id="{ED87CB52-C117-F105-CC5A-97AA08A65755}"/>
                </a:ext>
              </a:extLst>
            </p:cNvPr>
            <p:cNvSpPr/>
            <p:nvPr/>
          </p:nvSpPr>
          <p:spPr>
            <a:xfrm>
              <a:off x="0" y="0"/>
              <a:ext cx="942497" cy="143185"/>
            </a:xfrm>
            <a:custGeom>
              <a:avLst/>
              <a:gdLst/>
              <a:ahLst/>
              <a:cxnLst/>
              <a:rect l="l" t="t" r="r" b="b"/>
              <a:pathLst>
                <a:path w="942497" h="143185">
                  <a:moveTo>
                    <a:pt x="71592" y="0"/>
                  </a:moveTo>
                  <a:lnTo>
                    <a:pt x="870905" y="0"/>
                  </a:lnTo>
                  <a:cubicBezTo>
                    <a:pt x="910444" y="0"/>
                    <a:pt x="942497" y="32053"/>
                    <a:pt x="942497" y="71592"/>
                  </a:cubicBezTo>
                  <a:lnTo>
                    <a:pt x="942497" y="71592"/>
                  </a:lnTo>
                  <a:cubicBezTo>
                    <a:pt x="942497" y="90580"/>
                    <a:pt x="934955" y="108789"/>
                    <a:pt x="921528" y="122216"/>
                  </a:cubicBezTo>
                  <a:cubicBezTo>
                    <a:pt x="908102" y="135642"/>
                    <a:pt x="889892" y="143185"/>
                    <a:pt x="870905" y="143185"/>
                  </a:cubicBezTo>
                  <a:lnTo>
                    <a:pt x="71592" y="143185"/>
                  </a:lnTo>
                  <a:cubicBezTo>
                    <a:pt x="52605" y="143185"/>
                    <a:pt x="34395" y="135642"/>
                    <a:pt x="20969" y="122216"/>
                  </a:cubicBezTo>
                  <a:cubicBezTo>
                    <a:pt x="7543" y="108789"/>
                    <a:pt x="0" y="90580"/>
                    <a:pt x="0" y="71592"/>
                  </a:cubicBezTo>
                  <a:lnTo>
                    <a:pt x="0" y="71592"/>
                  </a:lnTo>
                  <a:cubicBezTo>
                    <a:pt x="0" y="52605"/>
                    <a:pt x="7543" y="34395"/>
                    <a:pt x="20969" y="20969"/>
                  </a:cubicBezTo>
                  <a:cubicBezTo>
                    <a:pt x="34395" y="7543"/>
                    <a:pt x="52605" y="0"/>
                    <a:pt x="71592" y="0"/>
                  </a:cubicBezTo>
                  <a:close/>
                </a:path>
              </a:pathLst>
            </a:custGeom>
            <a:solidFill>
              <a:srgbClr val="FFFFFF"/>
            </a:solidFill>
          </p:spPr>
          <p:txBody>
            <a:bodyPr/>
            <a:lstStyle/>
            <a:p>
              <a:endParaRPr lang="en-US"/>
            </a:p>
          </p:txBody>
        </p:sp>
        <p:sp>
          <p:nvSpPr>
            <p:cNvPr id="10" name="TextBox 29">
              <a:extLst>
                <a:ext uri="{FF2B5EF4-FFF2-40B4-BE49-F238E27FC236}">
                  <a16:creationId xmlns:a16="http://schemas.microsoft.com/office/drawing/2014/main" id="{7069D97F-BDCD-A618-8779-3EA5EC82F19F}"/>
                </a:ext>
              </a:extLst>
            </p:cNvPr>
            <p:cNvSpPr txBox="1"/>
            <p:nvPr/>
          </p:nvSpPr>
          <p:spPr>
            <a:xfrm>
              <a:off x="0" y="-38100"/>
              <a:ext cx="942497" cy="181285"/>
            </a:xfrm>
            <a:prstGeom prst="rect">
              <a:avLst/>
            </a:prstGeom>
          </p:spPr>
          <p:txBody>
            <a:bodyPr lIns="50800" tIns="50800" rIns="50800" bIns="50800" rtlCol="0" anchor="ctr"/>
            <a:lstStyle/>
            <a:p>
              <a:pPr algn="ctr">
                <a:lnSpc>
                  <a:spcPts val="2659"/>
                </a:lnSpc>
              </a:pPr>
              <a:endParaRPr/>
            </a:p>
          </p:txBody>
        </p:sp>
      </p:grpSp>
      <p:sp>
        <p:nvSpPr>
          <p:cNvPr id="11" name="TextBox 33">
            <a:extLst>
              <a:ext uri="{FF2B5EF4-FFF2-40B4-BE49-F238E27FC236}">
                <a16:creationId xmlns:a16="http://schemas.microsoft.com/office/drawing/2014/main" id="{9177D524-4C12-4EDD-D0DF-05F91F1C2AFB}"/>
              </a:ext>
            </a:extLst>
          </p:cNvPr>
          <p:cNvSpPr txBox="1"/>
          <p:nvPr/>
        </p:nvSpPr>
        <p:spPr>
          <a:xfrm>
            <a:off x="1207254" y="6519048"/>
            <a:ext cx="3593859" cy="1276824"/>
          </a:xfrm>
          <a:prstGeom prst="rect">
            <a:avLst/>
          </a:prstGeom>
        </p:spPr>
        <p:txBody>
          <a:bodyPr wrap="square" lIns="0" tIns="0" rIns="0" bIns="0" rtlCol="0" anchor="t">
            <a:spAutoFit/>
          </a:bodyPr>
          <a:lstStyle/>
          <a:p>
            <a:pPr algn="ctr">
              <a:lnSpc>
                <a:spcPts val="11899"/>
              </a:lnSpc>
              <a:spcBef>
                <a:spcPct val="0"/>
              </a:spcBef>
            </a:pPr>
            <a:r>
              <a:rPr lang="en-US" sz="4400" b="1" dirty="0">
                <a:latin typeface="Times New Roman" panose="02020603050405020304" pitchFamily="18" charset="0"/>
                <a:ea typeface="Nourd Semi-Bold"/>
                <a:cs typeface="Times New Roman" panose="02020603050405020304" pitchFamily="18" charset="0"/>
                <a:sym typeface="Nourd Semi-Bold"/>
              </a:rPr>
              <a:t>NHAN ĐỀ</a:t>
            </a:r>
          </a:p>
        </p:txBody>
      </p:sp>
      <p:sp>
        <p:nvSpPr>
          <p:cNvPr id="12" name="TextBox 11">
            <a:extLst>
              <a:ext uri="{FF2B5EF4-FFF2-40B4-BE49-F238E27FC236}">
                <a16:creationId xmlns:a16="http://schemas.microsoft.com/office/drawing/2014/main" id="{BD565A18-E1FB-6F2E-266A-A6321377C5C6}"/>
              </a:ext>
            </a:extLst>
          </p:cNvPr>
          <p:cNvSpPr txBox="1"/>
          <p:nvPr/>
        </p:nvSpPr>
        <p:spPr>
          <a:xfrm>
            <a:off x="7086600" y="3886200"/>
            <a:ext cx="8915400"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lam </a:t>
            </a:r>
            <a:r>
              <a:rPr lang="en-US" sz="4400" dirty="0" err="1">
                <a:latin typeface="Times New Roman" panose="02020603050405020304" pitchFamily="18" charset="0"/>
                <a:cs typeface="Times New Roman" panose="02020603050405020304" pitchFamily="18" charset="0"/>
              </a:rPr>
              <a:t>thắng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endParaRPr lang="en-US" sz="4400" dirty="0"/>
          </a:p>
        </p:txBody>
      </p:sp>
      <p:sp>
        <p:nvSpPr>
          <p:cNvPr id="16" name="TextBox 15">
            <a:extLst>
              <a:ext uri="{FF2B5EF4-FFF2-40B4-BE49-F238E27FC236}">
                <a16:creationId xmlns:a16="http://schemas.microsoft.com/office/drawing/2014/main" id="{33DA3EA4-D12D-412A-25DB-09D77EBD3D6C}"/>
              </a:ext>
            </a:extLst>
          </p:cNvPr>
          <p:cNvSpPr txBox="1"/>
          <p:nvPr/>
        </p:nvSpPr>
        <p:spPr>
          <a:xfrm>
            <a:off x="7117772" y="5886731"/>
            <a:ext cx="9570027" cy="2031325"/>
          </a:xfrm>
          <a:prstGeom prst="rect">
            <a:avLst/>
          </a:prstGeom>
          <a:noFill/>
        </p:spPr>
        <p:txBody>
          <a:bodyPr wrap="square" rtlCol="0">
            <a:spAutoFit/>
          </a:bodyPr>
          <a:lstStyle/>
          <a:p>
            <a:pPr algn="just"/>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Niềm</a:t>
            </a:r>
            <a:r>
              <a:rPr lang="en-US" sz="4200" dirty="0">
                <a:latin typeface="Times New Roman" panose="02020603050405020304" pitchFamily="18" charset="0"/>
                <a:cs typeface="Times New Roman" panose="02020603050405020304" pitchFamily="18" charset="0"/>
                <a:sym typeface="Wingdings" panose="05000000000000000000" pitchFamily="2" charset="2"/>
              </a:rPr>
              <a:t> say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mê</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khám</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phá</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trải</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nghiệm</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rõ</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ngợi</a:t>
            </a:r>
            <a:r>
              <a:rPr lang="en-US" sz="4200" dirty="0">
                <a:latin typeface="Times New Roman" panose="02020603050405020304" pitchFamily="18" charset="0"/>
                <a:cs typeface="Times New Roman" panose="02020603050405020304" pitchFamily="18" charset="0"/>
                <a:sym typeface="Wingdings" panose="05000000000000000000" pitchFamily="2" charset="2"/>
              </a:rPr>
              <a:t> ca,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ngưỡng</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đối</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kì</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200" dirty="0">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latin typeface="Times New Roman" panose="02020603050405020304" pitchFamily="18" charset="0"/>
                <a:cs typeface="Times New Roman" panose="02020603050405020304" pitchFamily="18" charset="0"/>
                <a:sym typeface="Wingdings" panose="05000000000000000000" pitchFamily="2" charset="2"/>
              </a:rPr>
              <a:t>này</a:t>
            </a:r>
            <a:r>
              <a:rPr lang="en-US" sz="4200" dirty="0">
                <a:latin typeface="Times New Roman" panose="02020603050405020304" pitchFamily="18" charset="0"/>
                <a:cs typeface="Times New Roman" panose="02020603050405020304" pitchFamily="18" charset="0"/>
                <a:sym typeface="Wingdings" panose="05000000000000000000" pitchFamily="2" charset="2"/>
              </a:rPr>
              <a:t>.</a:t>
            </a:r>
            <a:endParaRPr lang="en-US" sz="4200" dirty="0">
              <a:latin typeface="Times New Roman" panose="02020603050405020304" pitchFamily="18" charset="0"/>
              <a:cs typeface="Times New Roman" panose="02020603050405020304" pitchFamily="18" charset="0"/>
            </a:endParaRPr>
          </a:p>
        </p:txBody>
      </p:sp>
      <p:sp>
        <p:nvSpPr>
          <p:cNvPr id="17" name="TextBox 5">
            <a:extLst>
              <a:ext uri="{FF2B5EF4-FFF2-40B4-BE49-F238E27FC236}">
                <a16:creationId xmlns:a16="http://schemas.microsoft.com/office/drawing/2014/main" id="{14A096E0-0796-2FA9-0222-D463FC78BC3E}"/>
              </a:ext>
            </a:extLst>
          </p:cNvPr>
          <p:cNvSpPr txBox="1"/>
          <p:nvPr/>
        </p:nvSpPr>
        <p:spPr>
          <a:xfrm>
            <a:off x="2438400" y="656664"/>
            <a:ext cx="16459200" cy="2462213"/>
          </a:xfrm>
          <a:prstGeom prst="rect">
            <a:avLst/>
          </a:prstGeom>
        </p:spPr>
        <p:txBody>
          <a:bodyPr wrap="square" lIns="0" tIns="0" rIns="0" bIns="0" rtlCol="0" anchor="t">
            <a:spAutoFit/>
          </a:bodyPr>
          <a:lstStyle/>
          <a:p>
            <a:pPr algn="ctr"/>
            <a:r>
              <a:rPr lang="en-US" sz="8000" b="1" dirty="0" err="1">
                <a:solidFill>
                  <a:srgbClr val="FF0000"/>
                </a:solidFill>
                <a:latin typeface="#9Slide05 Braxton Regular" panose="03060000000000000000" pitchFamily="66" charset="0"/>
                <a:ea typeface="Playlist Script"/>
                <a:cs typeface="Playlist Script"/>
                <a:sym typeface="Playlist Script"/>
              </a:rPr>
              <a:t>Khám</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phá</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kì</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quan</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thế</a:t>
            </a:r>
            <a:r>
              <a:rPr lang="en-US" sz="8000" b="1" dirty="0">
                <a:solidFill>
                  <a:srgbClr val="FF0000"/>
                </a:solidFill>
                <a:latin typeface="#9Slide05 Braxton Regular" panose="03060000000000000000" pitchFamily="66" charset="0"/>
                <a:ea typeface="Playlist Script"/>
                <a:cs typeface="Playlist Script"/>
                <a:sym typeface="Playlist Script"/>
              </a:rPr>
              <a:t> </a:t>
            </a:r>
            <a:r>
              <a:rPr lang="en-US" sz="8000" b="1" dirty="0" err="1">
                <a:solidFill>
                  <a:srgbClr val="FF0000"/>
                </a:solidFill>
                <a:latin typeface="#9Slide05 Braxton Regular" panose="03060000000000000000" pitchFamily="66" charset="0"/>
                <a:ea typeface="Playlist Script"/>
                <a:cs typeface="Playlist Script"/>
                <a:sym typeface="Playlist Script"/>
              </a:rPr>
              <a:t>giới</a:t>
            </a:r>
            <a:r>
              <a:rPr lang="en-US" sz="8000" b="1" dirty="0">
                <a:solidFill>
                  <a:srgbClr val="FF0000"/>
                </a:solidFill>
                <a:latin typeface="#9Slide05 Braxton Regular" panose="03060000000000000000" pitchFamily="66" charset="0"/>
                <a:ea typeface="Playlist Script"/>
                <a:cs typeface="Playlist Script"/>
                <a:sym typeface="Playlist Script"/>
              </a:rPr>
              <a:t>:</a:t>
            </a:r>
          </a:p>
          <a:p>
            <a:pPr algn="ctr"/>
            <a:r>
              <a:rPr lang="en-US" sz="8000" b="1" dirty="0" err="1">
                <a:solidFill>
                  <a:srgbClr val="FF0000"/>
                </a:solidFill>
                <a:latin typeface="#9Slide05 Braxton Regular" panose="03060000000000000000" pitchFamily="66" charset="0"/>
                <a:ea typeface="Playlist Script"/>
                <a:cs typeface="Playlist Script"/>
                <a:sym typeface="Playlist Script"/>
              </a:rPr>
              <a:t>Thác</a:t>
            </a:r>
            <a:r>
              <a:rPr lang="en-US" sz="8000" b="1" dirty="0">
                <a:solidFill>
                  <a:srgbClr val="FF0000"/>
                </a:solidFill>
                <a:latin typeface="#9Slide05 Braxton Regular" panose="03060000000000000000" pitchFamily="66" charset="0"/>
                <a:ea typeface="Playlist Script"/>
                <a:cs typeface="Playlist Script"/>
                <a:sym typeface="Playlist Script"/>
              </a:rPr>
              <a:t> I-goa-du</a:t>
            </a:r>
          </a:p>
        </p:txBody>
      </p:sp>
    </p:spTree>
    <p:extLst>
      <p:ext uri="{BB962C8B-B14F-4D97-AF65-F5344CB8AC3E}">
        <p14:creationId xmlns:p14="http://schemas.microsoft.com/office/powerpoint/2010/main" val="14097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7EE625E-C8AB-A3CA-A6D7-DC3E7BE43BFB}"/>
              </a:ext>
            </a:extLst>
          </p:cNvPr>
          <p:cNvGrpSpPr/>
          <p:nvPr/>
        </p:nvGrpSpPr>
        <p:grpSpPr>
          <a:xfrm>
            <a:off x="416466" y="1104900"/>
            <a:ext cx="7432134" cy="6400800"/>
            <a:chOff x="0" y="0"/>
            <a:chExt cx="4816593" cy="1621752"/>
          </a:xfrm>
        </p:grpSpPr>
        <p:sp>
          <p:nvSpPr>
            <p:cNvPr id="3" name="Freeform 4">
              <a:extLst>
                <a:ext uri="{FF2B5EF4-FFF2-40B4-BE49-F238E27FC236}">
                  <a16:creationId xmlns:a16="http://schemas.microsoft.com/office/drawing/2014/main" id="{F56362CE-3B12-487A-3760-145CD7C55E7D}"/>
                </a:ext>
              </a:extLst>
            </p:cNvPr>
            <p:cNvSpPr/>
            <p:nvPr/>
          </p:nvSpPr>
          <p:spPr>
            <a:xfrm>
              <a:off x="0" y="0"/>
              <a:ext cx="4816592" cy="1621752"/>
            </a:xfrm>
            <a:custGeom>
              <a:avLst/>
              <a:gdLst/>
              <a:ahLst/>
              <a:cxnLst/>
              <a:rect l="l" t="t" r="r" b="b"/>
              <a:pathLst>
                <a:path w="4816592" h="1621752">
                  <a:moveTo>
                    <a:pt x="0" y="0"/>
                  </a:moveTo>
                  <a:lnTo>
                    <a:pt x="4816592" y="0"/>
                  </a:lnTo>
                  <a:lnTo>
                    <a:pt x="4816592" y="1621752"/>
                  </a:lnTo>
                  <a:lnTo>
                    <a:pt x="0" y="1621752"/>
                  </a:lnTo>
                  <a:close/>
                </a:path>
              </a:pathLst>
            </a:custGeom>
            <a:solidFill>
              <a:srgbClr val="3E6BAD"/>
            </a:solidFill>
          </p:spPr>
          <p:txBody>
            <a:bodyPr/>
            <a:lstStyle/>
            <a:p>
              <a:endParaRPr lang="en-US" sz="4400">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a16="http://schemas.microsoft.com/office/drawing/2014/main" id="{E08D2327-9E02-E9BF-BD8C-463181891225}"/>
                </a:ext>
              </a:extLst>
            </p:cNvPr>
            <p:cNvSpPr txBox="1"/>
            <p:nvPr/>
          </p:nvSpPr>
          <p:spPr>
            <a:xfrm>
              <a:off x="0" y="-38100"/>
              <a:ext cx="4816593" cy="1659852"/>
            </a:xfrm>
            <a:prstGeom prst="rect">
              <a:avLst/>
            </a:prstGeom>
          </p:spPr>
          <p:txBody>
            <a:bodyPr lIns="50800" tIns="50800" rIns="50800" bIns="50800" rtlCol="0" anchor="ctr"/>
            <a:lstStyle/>
            <a:p>
              <a:pPr algn="ctr">
                <a:lnSpc>
                  <a:spcPts val="2659"/>
                </a:lnSpc>
              </a:pPr>
              <a:endParaRPr sz="4400">
                <a:latin typeface="Times New Roman" panose="02020603050405020304" pitchFamily="18" charset="0"/>
                <a:cs typeface="Times New Roman" panose="02020603050405020304" pitchFamily="18" charset="0"/>
              </a:endParaRPr>
            </a:p>
          </p:txBody>
        </p:sp>
      </p:grpSp>
      <p:sp>
        <p:nvSpPr>
          <p:cNvPr id="5" name="TextBox 8">
            <a:extLst>
              <a:ext uri="{FF2B5EF4-FFF2-40B4-BE49-F238E27FC236}">
                <a16:creationId xmlns:a16="http://schemas.microsoft.com/office/drawing/2014/main" id="{31DD9890-73C9-51DE-2465-E019F5E7E963}"/>
              </a:ext>
            </a:extLst>
          </p:cNvPr>
          <p:cNvSpPr txBox="1"/>
          <p:nvPr/>
        </p:nvSpPr>
        <p:spPr>
          <a:xfrm>
            <a:off x="1143000" y="1562100"/>
            <a:ext cx="5943600" cy="2031325"/>
          </a:xfrm>
          <a:prstGeom prst="rect">
            <a:avLst/>
          </a:prstGeom>
        </p:spPr>
        <p:txBody>
          <a:bodyPr wrap="square" lIns="0" tIns="0" rIns="0" bIns="0" rtlCol="0" anchor="t">
            <a:spAutoFit/>
          </a:bodyPr>
          <a:lstStyle/>
          <a:p>
            <a:pPr algn="ctr">
              <a:spcBef>
                <a:spcPct val="0"/>
              </a:spcBef>
            </a:pPr>
            <a:r>
              <a:rPr lang="vi-VN" sz="4400" b="1" dirty="0">
                <a:solidFill>
                  <a:srgbClr val="FFFFFF"/>
                </a:solidFill>
                <a:latin typeface="Times New Roman" panose="02020603050405020304" pitchFamily="18" charset="0"/>
                <a:ea typeface="Nourd Semi-Bold"/>
                <a:cs typeface="Times New Roman" panose="02020603050405020304" pitchFamily="18" charset="0"/>
                <a:sym typeface="Nourd Semi-Bold"/>
              </a:rPr>
              <a:t>SỰ KẾT HỢP CỦA CÁC PHƯƠNG THỨC BIỂU ĐẠT</a:t>
            </a:r>
          </a:p>
        </p:txBody>
      </p:sp>
      <p:sp>
        <p:nvSpPr>
          <p:cNvPr id="8" name="TextBox 7">
            <a:extLst>
              <a:ext uri="{FF2B5EF4-FFF2-40B4-BE49-F238E27FC236}">
                <a16:creationId xmlns:a16="http://schemas.microsoft.com/office/drawing/2014/main" id="{7668A56A-0DE1-851F-F162-4CB74960CE10}"/>
              </a:ext>
            </a:extLst>
          </p:cNvPr>
          <p:cNvSpPr txBox="1"/>
          <p:nvPr/>
        </p:nvSpPr>
        <p:spPr>
          <a:xfrm>
            <a:off x="1371601" y="5053427"/>
            <a:ext cx="5714999" cy="1384995"/>
          </a:xfrm>
          <a:prstGeom prst="rect">
            <a:avLst/>
          </a:prstGeom>
          <a:noFill/>
        </p:spPr>
        <p:txBody>
          <a:bodyPr wrap="square" rtlCol="0">
            <a:spAutoFit/>
          </a:bodyPr>
          <a:lstStyle/>
          <a:p>
            <a:pPr algn="just"/>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Thuyết</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minh</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miêu</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tả</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biểu</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200" dirty="0">
              <a:solidFill>
                <a:schemeClr val="bg1"/>
              </a:solidFill>
              <a:latin typeface="Times New Roman" panose="02020603050405020304" pitchFamily="18" charset="0"/>
              <a:cs typeface="Times New Roman" panose="02020603050405020304" pitchFamily="18" charset="0"/>
            </a:endParaRPr>
          </a:p>
        </p:txBody>
      </p:sp>
      <p:sp>
        <p:nvSpPr>
          <p:cNvPr id="9" name="TextBox 35">
            <a:extLst>
              <a:ext uri="{FF2B5EF4-FFF2-40B4-BE49-F238E27FC236}">
                <a16:creationId xmlns:a16="http://schemas.microsoft.com/office/drawing/2014/main" id="{15E1E4B7-6187-1858-8AAA-6FC23E37C24F}"/>
              </a:ext>
            </a:extLst>
          </p:cNvPr>
          <p:cNvSpPr txBox="1"/>
          <p:nvPr/>
        </p:nvSpPr>
        <p:spPr>
          <a:xfrm>
            <a:off x="9704242" y="1293745"/>
            <a:ext cx="8382000" cy="1354217"/>
          </a:xfrm>
          <a:prstGeom prst="rect">
            <a:avLst/>
          </a:prstGeom>
        </p:spPr>
        <p:txBody>
          <a:bodyPr wrap="square" lIns="0" tIns="0" rIns="0" bIns="0" rtlCol="0" anchor="t">
            <a:spAutoFit/>
          </a:bodyPr>
          <a:lstStyle/>
          <a:p>
            <a:pPr algn="ctr"/>
            <a:r>
              <a:rPr lang="en-US" sz="4400" b="1" dirty="0">
                <a:solidFill>
                  <a:srgbClr val="002060"/>
                </a:solidFill>
                <a:latin typeface="Times New Roman" panose="02020603050405020304" pitchFamily="18" charset="0"/>
                <a:ea typeface="Montserrat Classic Bold"/>
                <a:cs typeface="Times New Roman" panose="02020603050405020304" pitchFamily="18" charset="0"/>
                <a:sym typeface="Montserrat Classic Bold"/>
              </a:rPr>
              <a:t>SỬ DỤNG KÊNH CHỮ </a:t>
            </a:r>
          </a:p>
          <a:p>
            <a:pPr algn="ctr"/>
            <a:r>
              <a:rPr lang="en-US" sz="4400" b="1" dirty="0">
                <a:solidFill>
                  <a:srgbClr val="002060"/>
                </a:solidFill>
                <a:latin typeface="Times New Roman" panose="02020603050405020304" pitchFamily="18" charset="0"/>
                <a:ea typeface="Montserrat Classic Bold"/>
                <a:cs typeface="Times New Roman" panose="02020603050405020304" pitchFamily="18" charset="0"/>
                <a:sym typeface="Montserrat Classic Bold"/>
              </a:rPr>
              <a:t>VÀ KÊNH HÌNH</a:t>
            </a:r>
          </a:p>
        </p:txBody>
      </p:sp>
      <p:sp>
        <p:nvSpPr>
          <p:cNvPr id="10" name="TextBox 9">
            <a:extLst>
              <a:ext uri="{FF2B5EF4-FFF2-40B4-BE49-F238E27FC236}">
                <a16:creationId xmlns:a16="http://schemas.microsoft.com/office/drawing/2014/main" id="{20B6DADB-A88D-DD43-B17B-418534680A64}"/>
              </a:ext>
            </a:extLst>
          </p:cNvPr>
          <p:cNvSpPr txBox="1"/>
          <p:nvPr/>
        </p:nvSpPr>
        <p:spPr>
          <a:xfrm>
            <a:off x="9584872" y="6627745"/>
            <a:ext cx="8572249" cy="2031325"/>
          </a:xfrm>
          <a:prstGeom prst="rect">
            <a:avLst/>
          </a:prstGeom>
          <a:noFill/>
        </p:spPr>
        <p:txBody>
          <a:bodyPr wrap="square" rtlCol="0">
            <a:spAutoFit/>
          </a:bodyPr>
          <a:lstStyle/>
          <a:p>
            <a:pPr algn="just"/>
            <a:r>
              <a:rPr lang="en-US" sz="4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a:t>
            </a:r>
            <a:r>
              <a:rPr lang="en-US" sz="4200" dirty="0" err="1">
                <a:solidFill>
                  <a:srgbClr val="002060"/>
                </a:solidFill>
                <a:latin typeface="Times New Roman" panose="02020603050405020304" pitchFamily="18" charset="0"/>
                <a:cs typeface="Times New Roman" panose="02020603050405020304" pitchFamily="18" charset="0"/>
              </a:rPr>
              <a:t>óp</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phần</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làm</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sinh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động</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thêm</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cho</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các</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thông</a:t>
            </a:r>
            <a:r>
              <a:rPr lang="en-US" sz="4200" dirty="0">
                <a:solidFill>
                  <a:srgbClr val="002060"/>
                </a:solidFill>
                <a:latin typeface="Times New Roman" panose="02020603050405020304" pitchFamily="18" charset="0"/>
                <a:cs typeface="Times New Roman" panose="02020603050405020304" pitchFamily="18" charset="0"/>
              </a:rPr>
              <a:t> tin </a:t>
            </a:r>
            <a:r>
              <a:rPr lang="en-US" sz="4200" dirty="0" err="1">
                <a:solidFill>
                  <a:srgbClr val="002060"/>
                </a:solidFill>
                <a:latin typeface="Times New Roman" panose="02020603050405020304" pitchFamily="18" charset="0"/>
                <a:cs typeface="Times New Roman" panose="02020603050405020304" pitchFamily="18" charset="0"/>
              </a:rPr>
              <a:t>và</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đối</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tượng</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được</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giới</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thiệu</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trong</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văn</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bản</a:t>
            </a:r>
            <a:r>
              <a:rPr lang="en-US" sz="4200" dirty="0">
                <a:solidFill>
                  <a:srgbClr val="00206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04958551-E600-2ED0-585E-85C566F7A608}"/>
              </a:ext>
            </a:extLst>
          </p:cNvPr>
          <p:cNvSpPr txBox="1"/>
          <p:nvPr/>
        </p:nvSpPr>
        <p:spPr>
          <a:xfrm>
            <a:off x="9609117" y="3884545"/>
            <a:ext cx="8572249" cy="2677656"/>
          </a:xfrm>
          <a:prstGeom prst="rect">
            <a:avLst/>
          </a:prstGeom>
          <a:noFill/>
        </p:spPr>
        <p:txBody>
          <a:bodyPr wrap="square" rtlCol="0">
            <a:spAutoFit/>
          </a:bodyPr>
          <a:lstStyle/>
          <a:p>
            <a:pPr algn="just"/>
            <a:r>
              <a:rPr lang="en-US" sz="4200" dirty="0" err="1">
                <a:solidFill>
                  <a:srgbClr val="002060"/>
                </a:solidFill>
                <a:latin typeface="Times New Roman" panose="02020603050405020304" pitchFamily="18" charset="0"/>
                <a:cs typeface="Times New Roman" panose="02020603050405020304" pitchFamily="18" charset="0"/>
              </a:rPr>
              <a:t>Cả</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hai</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hình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ảnh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đều</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giúp</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người</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đọc</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hình</a:t>
            </a:r>
            <a:r>
              <a:rPr lang="en-US" sz="4200" dirty="0">
                <a:solidFill>
                  <a:srgbClr val="002060"/>
                </a:solidFill>
                <a:latin typeface="Times New Roman" panose="02020603050405020304" pitchFamily="18" charset="0"/>
                <a:cs typeface="Times New Roman" panose="02020603050405020304" pitchFamily="18" charset="0"/>
              </a:rPr>
              <a:t> dung </a:t>
            </a:r>
            <a:r>
              <a:rPr lang="en-US" sz="4200" dirty="0" err="1">
                <a:solidFill>
                  <a:srgbClr val="002060"/>
                </a:solidFill>
                <a:latin typeface="Times New Roman" panose="02020603050405020304" pitchFamily="18" charset="0"/>
                <a:cs typeface="Times New Roman" panose="02020603050405020304" pitchFamily="18" charset="0"/>
              </a:rPr>
              <a:t>ra</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cảnh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quan</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kì</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thú</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ảnh</a:t>
            </a:r>
            <a:r>
              <a:rPr lang="en-US" sz="4200" dirty="0">
                <a:solidFill>
                  <a:srgbClr val="002060"/>
                </a:solidFill>
                <a:latin typeface="Times New Roman" panose="02020603050405020304" pitchFamily="18" charset="0"/>
                <a:cs typeface="Times New Roman" panose="02020603050405020304" pitchFamily="18" charset="0"/>
              </a:rPr>
              <a:t> 2) </a:t>
            </a:r>
            <a:r>
              <a:rPr lang="en-US" sz="4200" dirty="0" err="1">
                <a:solidFill>
                  <a:srgbClr val="002060"/>
                </a:solidFill>
                <a:latin typeface="Times New Roman" panose="02020603050405020304" pitchFamily="18" charset="0"/>
                <a:cs typeface="Times New Roman" panose="02020603050405020304" pitchFamily="18" charset="0"/>
              </a:rPr>
              <a:t>và</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sức</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mạnh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sự</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hùng</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vĩ</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của</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ngọn</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thác</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ảnh</a:t>
            </a:r>
            <a:r>
              <a:rPr lang="en-US" sz="4200" dirty="0">
                <a:solidFill>
                  <a:srgbClr val="00206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2667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D7E737-28D8-E70C-59CC-3FA0C9EE88EF}"/>
              </a:ext>
            </a:extLst>
          </p:cNvPr>
          <p:cNvGrpSpPr/>
          <p:nvPr/>
        </p:nvGrpSpPr>
        <p:grpSpPr>
          <a:xfrm>
            <a:off x="685800" y="-800100"/>
            <a:ext cx="3714735" cy="5250990"/>
            <a:chOff x="685800" y="190500"/>
            <a:chExt cx="3714735" cy="5250990"/>
          </a:xfrm>
        </p:grpSpPr>
        <p:sp>
          <p:nvSpPr>
            <p:cNvPr id="12" name="Freeform 12"/>
            <p:cNvSpPr/>
            <p:nvPr/>
          </p:nvSpPr>
          <p:spPr>
            <a:xfrm>
              <a:off x="685800" y="190500"/>
              <a:ext cx="3714735" cy="5250990"/>
            </a:xfrm>
            <a:custGeom>
              <a:avLst/>
              <a:gdLst/>
              <a:ahLst/>
              <a:cxnLst/>
              <a:rect l="l" t="t" r="r" b="b"/>
              <a:pathLst>
                <a:path w="3267456" h="4618736">
                  <a:moveTo>
                    <a:pt x="3267456" y="4618736"/>
                  </a:moveTo>
                  <a:lnTo>
                    <a:pt x="0" y="4618736"/>
                  </a:lnTo>
                  <a:lnTo>
                    <a:pt x="0" y="0"/>
                  </a:lnTo>
                  <a:lnTo>
                    <a:pt x="3267456" y="0"/>
                  </a:lnTo>
                  <a:lnTo>
                    <a:pt x="3267456" y="4618736"/>
                  </a:lnTo>
                  <a:close/>
                </a:path>
              </a:pathLst>
            </a:custGeom>
            <a:blipFill>
              <a:blip r:embed="rId3"/>
              <a:stretch>
                <a:fillRect l="-4" r="-4"/>
              </a:stretch>
            </a:blipFill>
          </p:spPr>
          <p:txBody>
            <a:bodyPr/>
            <a:lstStyle/>
            <a:p>
              <a:endParaRPr lang="en-US"/>
            </a:p>
          </p:txBody>
        </p:sp>
        <p:sp>
          <p:nvSpPr>
            <p:cNvPr id="3" name="TextBox 2">
              <a:extLst>
                <a:ext uri="{FF2B5EF4-FFF2-40B4-BE49-F238E27FC236}">
                  <a16:creationId xmlns:a16="http://schemas.microsoft.com/office/drawing/2014/main" id="{2EFE3AFD-FF81-0C4D-E9BA-6EA823B597F0}"/>
                </a:ext>
              </a:extLst>
            </p:cNvPr>
            <p:cNvSpPr txBox="1"/>
            <p:nvPr/>
          </p:nvSpPr>
          <p:spPr>
            <a:xfrm>
              <a:off x="1247767" y="4469368"/>
              <a:ext cx="2590800" cy="738664"/>
            </a:xfrm>
            <a:prstGeom prst="rect">
              <a:avLst/>
            </a:prstGeom>
            <a:noFill/>
          </p:spPr>
          <p:txBody>
            <a:bodyPr wrap="square" rtlCol="0">
              <a:spAutoFit/>
            </a:bodyPr>
            <a:lstStyle/>
            <a:p>
              <a:pPr algn="just"/>
              <a:r>
                <a:rPr lang="en-US" sz="4200" b="1" dirty="0" err="1">
                  <a:latin typeface="Times New Roman" panose="02020603050405020304" pitchFamily="18" charset="0"/>
                  <a:cs typeface="Times New Roman" panose="02020603050405020304" pitchFamily="18" charset="0"/>
                </a:rPr>
                <a:t>Đặc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điểm</a:t>
              </a:r>
              <a:endParaRPr lang="en-US" sz="4200" b="1"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6291BC17-7902-2809-8D75-FAE7DDEDC02C}"/>
              </a:ext>
            </a:extLst>
          </p:cNvPr>
          <p:cNvSpPr txBox="1"/>
          <p:nvPr/>
        </p:nvSpPr>
        <p:spPr>
          <a:xfrm>
            <a:off x="5334000" y="571500"/>
            <a:ext cx="11887200" cy="3970318"/>
          </a:xfrm>
          <a:prstGeom prst="rect">
            <a:avLst/>
          </a:prstGeom>
          <a:noFill/>
        </p:spPr>
        <p:txBody>
          <a:bodyPr wrap="square" rtlCol="0">
            <a:spAutoFit/>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lưu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lượng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chảy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trung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năm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lớn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thế</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cảnh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quan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hùng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vĩ</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đồ</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sộ</a:t>
            </a:r>
            <a:r>
              <a:rPr lang="en-US" sz="4200" dirty="0">
                <a:latin typeface="Times New Roman" panose="02020603050405020304" pitchFamily="18" charset="0"/>
                <a:cs typeface="Times New Roman" panose="02020603050405020304" pitchFamily="18" charset="0"/>
              </a:rPr>
              <a:t>. </a:t>
            </a:r>
          </a:p>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rất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nhiều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trải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nghiệm</a:t>
            </a:r>
            <a:r>
              <a:rPr lang="en-US" sz="4200" dirty="0">
                <a:latin typeface="Times New Roman" panose="02020603050405020304" pitchFamily="18" charset="0"/>
                <a:cs typeface="Times New Roman" panose="02020603050405020304" pitchFamily="18" charset="0"/>
              </a:rPr>
              <a:t> du </a:t>
            </a:r>
            <a:r>
              <a:rPr lang="en-US" sz="4200" dirty="0" err="1">
                <a:latin typeface="Times New Roman" panose="02020603050405020304" pitchFamily="18" charset="0"/>
                <a:cs typeface="Times New Roman" panose="02020603050405020304" pitchFamily="18" charset="0"/>
              </a:rPr>
              <a:t>lịch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nơi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đây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thủy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bộ</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không</a:t>
            </a:r>
            <a:r>
              <a:rPr lang="en-US" sz="4200" dirty="0">
                <a:latin typeface="Times New Roman" panose="02020603050405020304" pitchFamily="18" charset="0"/>
                <a:cs typeface="Times New Roman" panose="02020603050405020304" pitchFamily="18" charset="0"/>
              </a:rPr>
              <a:t>.</a:t>
            </a:r>
          </a:p>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Cuộc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trải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nghiệm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Họng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quỷ</a:t>
            </a:r>
            <a:r>
              <a:rPr lang="en-US" sz="4200" dirty="0">
                <a:latin typeface="Times New Roman" panose="02020603050405020304" pitchFamily="18" charset="0"/>
                <a:cs typeface="Times New Roman" panose="02020603050405020304" pitchFamily="18" charset="0"/>
              </a:rPr>
              <a:t>”</a:t>
            </a:r>
            <a:r>
              <a:rPr lang="vi-VN" sz="4200" dirty="0">
                <a:latin typeface="Times New Roman" panose="02020603050405020304" pitchFamily="18" charset="0"/>
                <a:cs typeface="Times New Roman" panose="02020603050405020304" pitchFamily="18" charset="0"/>
              </a:rPr>
              <a:t> là một hành trình bất ngờ và cảm giác mạnh.</a:t>
            </a:r>
            <a:endParaRPr lang="en-US" sz="4200" dirty="0">
              <a:latin typeface="Times New Roman" panose="02020603050405020304" pitchFamily="18" charset="0"/>
              <a:cs typeface="Times New Roman" panose="02020603050405020304" pitchFamily="18" charset="0"/>
            </a:endParaRPr>
          </a:p>
        </p:txBody>
      </p:sp>
      <p:sp>
        <p:nvSpPr>
          <p:cNvPr id="9" name="Freeform 9"/>
          <p:cNvSpPr/>
          <p:nvPr/>
        </p:nvSpPr>
        <p:spPr>
          <a:xfrm>
            <a:off x="5486400" y="4829451"/>
            <a:ext cx="3352800" cy="4976619"/>
          </a:xfrm>
          <a:custGeom>
            <a:avLst/>
            <a:gdLst/>
            <a:ahLst/>
            <a:cxnLst/>
            <a:rect l="l" t="t" r="r" b="b"/>
            <a:pathLst>
              <a:path w="3304032" h="4904232">
                <a:moveTo>
                  <a:pt x="3304032" y="4904232"/>
                </a:moveTo>
                <a:lnTo>
                  <a:pt x="0" y="4904232"/>
                </a:lnTo>
                <a:lnTo>
                  <a:pt x="0" y="0"/>
                </a:lnTo>
                <a:lnTo>
                  <a:pt x="3304032" y="0"/>
                </a:lnTo>
                <a:lnTo>
                  <a:pt x="3304032" y="4904232"/>
                </a:lnTo>
                <a:close/>
              </a:path>
            </a:pathLst>
          </a:custGeom>
          <a:blipFill>
            <a:blip r:embed="rId4"/>
            <a:stretch>
              <a:fillRect t="-654" b="-654"/>
            </a:stretch>
          </a:blipFill>
        </p:spPr>
        <p:txBody>
          <a:bodyPr/>
          <a:lstStyle/>
          <a:p>
            <a:endParaRPr lang="en-US"/>
          </a:p>
        </p:txBody>
      </p:sp>
      <p:sp>
        <p:nvSpPr>
          <p:cNvPr id="14" name="TextBox 13">
            <a:extLst>
              <a:ext uri="{FF2B5EF4-FFF2-40B4-BE49-F238E27FC236}">
                <a16:creationId xmlns:a16="http://schemas.microsoft.com/office/drawing/2014/main" id="{FC31E40B-9D45-970D-1C69-8C4EA7924910}"/>
              </a:ext>
            </a:extLst>
          </p:cNvPr>
          <p:cNvSpPr txBox="1"/>
          <p:nvPr/>
        </p:nvSpPr>
        <p:spPr>
          <a:xfrm>
            <a:off x="6326828" y="8957946"/>
            <a:ext cx="2590800" cy="738664"/>
          </a:xfrm>
          <a:prstGeom prst="rect">
            <a:avLst/>
          </a:prstGeom>
          <a:noFill/>
        </p:spPr>
        <p:txBody>
          <a:bodyPr wrap="square" rtlCol="0">
            <a:spAutoFit/>
          </a:bodyPr>
          <a:lstStyle/>
          <a:p>
            <a:pPr algn="just"/>
            <a:r>
              <a:rPr lang="vi-VN" sz="4200" b="1" dirty="0">
                <a:latin typeface="Times New Roman" panose="02020603050405020304" pitchFamily="18" charset="0"/>
                <a:cs typeface="Times New Roman" panose="02020603050405020304" pitchFamily="18" charset="0"/>
              </a:rPr>
              <a:t>Giá trị</a:t>
            </a:r>
            <a:endParaRPr lang="en-US" sz="42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A3E9C69-B46A-4E4E-4C9B-2AE190796342}"/>
              </a:ext>
            </a:extLst>
          </p:cNvPr>
          <p:cNvSpPr txBox="1"/>
          <p:nvPr/>
        </p:nvSpPr>
        <p:spPr>
          <a:xfrm>
            <a:off x="8686800" y="5524500"/>
            <a:ext cx="8534400" cy="3323987"/>
          </a:xfrm>
          <a:prstGeom prst="rect">
            <a:avLst/>
          </a:prstGeom>
          <a:noFill/>
        </p:spPr>
        <p:txBody>
          <a:bodyPr wrap="square" rtlCol="0">
            <a:spAutoFit/>
          </a:bodyPr>
          <a:lstStyle/>
          <a:p>
            <a:pPr algn="just"/>
            <a:r>
              <a:rPr lang="vi-VN" sz="4200" dirty="0">
                <a:latin typeface="Times New Roman" panose="02020603050405020304" pitchFamily="18" charset="0"/>
                <a:cs typeface="Times New Roman" panose="02020603050405020304" pitchFamily="18" charset="0"/>
              </a:rPr>
              <a:t>- Là một điểm tham quan, du lịch hấp dẫn.</a:t>
            </a:r>
          </a:p>
          <a:p>
            <a:pPr algn="just"/>
            <a:r>
              <a:rPr lang="vi-VN" sz="4200" dirty="0">
                <a:latin typeface="Times New Roman" panose="02020603050405020304" pitchFamily="18" charset="0"/>
                <a:cs typeface="Times New Roman" panose="02020603050405020304" pitchFamily="18" charset="0"/>
              </a:rPr>
              <a:t>- Là một kì quan có giá trị về văn hóa và thủy điện của các quốc gia khu vực thác I-goa-du.</a:t>
            </a:r>
            <a:endParaRPr lang="en-US" sz="4200" dirty="0">
              <a:latin typeface="Times New Roman" panose="02020603050405020304" pitchFamily="18" charset="0"/>
              <a:cs typeface="Times New Roman" panose="02020603050405020304" pitchFamily="18" charset="0"/>
            </a:endParaRPr>
          </a:p>
        </p:txBody>
      </p:sp>
      <p:sp>
        <p:nvSpPr>
          <p:cNvPr id="20" name="TextBox 10">
            <a:extLst>
              <a:ext uri="{FF2B5EF4-FFF2-40B4-BE49-F238E27FC236}">
                <a16:creationId xmlns:a16="http://schemas.microsoft.com/office/drawing/2014/main" id="{C1DCA33F-A393-7F12-51EA-3DE6DF08E0AB}"/>
              </a:ext>
            </a:extLst>
          </p:cNvPr>
          <p:cNvSpPr txBox="1"/>
          <p:nvPr/>
        </p:nvSpPr>
        <p:spPr>
          <a:xfrm>
            <a:off x="408214" y="5295900"/>
            <a:ext cx="4392386" cy="3323987"/>
          </a:xfrm>
          <a:prstGeom prst="rect">
            <a:avLst/>
          </a:prstGeom>
        </p:spPr>
        <p:txBody>
          <a:bodyPr wrap="square" lIns="0" tIns="0" rIns="0" bIns="0" rtlCol="0" anchor="t">
            <a:spAutoFit/>
          </a:bodyPr>
          <a:lstStyle/>
          <a:p>
            <a:pPr algn="ctr"/>
            <a:r>
              <a:rPr lang="en-US" sz="7200" b="1" spc="-204" dirty="0">
                <a:latin typeface="#9Slide05 Braxton Regular" panose="03060000000000000000" pitchFamily="66" charset="0"/>
                <a:ea typeface="ITC Avant Garde Gothic Bold"/>
                <a:cs typeface="ITC Avant Garde Gothic Bold"/>
                <a:sym typeface="ITC Avant Garde Gothic Bold"/>
              </a:rPr>
              <a:t>2.</a:t>
            </a:r>
          </a:p>
          <a:p>
            <a:pPr algn="ctr"/>
            <a:r>
              <a:rPr lang="en-US" sz="7200" b="1" spc="-204" dirty="0">
                <a:latin typeface="#9Slide05 Braxton Regular" panose="03060000000000000000" pitchFamily="66" charset="0"/>
                <a:ea typeface="ITC Avant Garde Gothic Bold"/>
                <a:cs typeface="ITC Avant Garde Gothic Bold"/>
                <a:sym typeface="ITC Avant Garde Gothic Bold"/>
              </a:rPr>
              <a:t>Ý </a:t>
            </a:r>
            <a:r>
              <a:rPr lang="en-US" sz="7200" b="1" spc="-204" dirty="0" err="1">
                <a:latin typeface="#9Slide05 Braxton Regular" panose="03060000000000000000" pitchFamily="66" charset="0"/>
                <a:ea typeface="ITC Avant Garde Gothic Bold"/>
                <a:cs typeface="ITC Avant Garde Gothic Bold"/>
                <a:sym typeface="ITC Avant Garde Gothic Bold"/>
              </a:rPr>
              <a:t>nghĩa</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của</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văn</a:t>
            </a:r>
            <a:r>
              <a:rPr lang="en-US" sz="7200" b="1" spc="-204" dirty="0">
                <a:latin typeface="#9Slide05 Braxton Regular" panose="03060000000000000000" pitchFamily="66" charset="0"/>
                <a:ea typeface="ITC Avant Garde Gothic Bold"/>
                <a:cs typeface="ITC Avant Garde Gothic Bold"/>
                <a:sym typeface="ITC Avant Garde Gothic Bold"/>
              </a:rPr>
              <a:t> </a:t>
            </a:r>
            <a:r>
              <a:rPr lang="en-US" sz="7200" b="1" spc="-204" dirty="0" err="1">
                <a:latin typeface="#9Slide05 Braxton Regular" panose="03060000000000000000" pitchFamily="66" charset="0"/>
                <a:ea typeface="ITC Avant Garde Gothic Bold"/>
                <a:cs typeface="ITC Avant Garde Gothic Bold"/>
                <a:sym typeface="ITC Avant Garde Gothic Bold"/>
              </a:rPr>
              <a:t>bản</a:t>
            </a:r>
            <a:endParaRPr lang="en-US" sz="7200" b="1" spc="-204" dirty="0">
              <a:latin typeface="#9Slide05 Braxton Regular" panose="03060000000000000000" pitchFamily="66" charset="0"/>
              <a:ea typeface="ITC Avant Garde Gothic Bold"/>
              <a:cs typeface="ITC Avant Garde Gothic Bold"/>
              <a:sym typeface="ITC Avant Garde Gothic Bold"/>
            </a:endParaRPr>
          </a:p>
        </p:txBody>
      </p:sp>
    </p:spTree>
    <p:extLst>
      <p:ext uri="{BB962C8B-B14F-4D97-AF65-F5344CB8AC3E}">
        <p14:creationId xmlns:p14="http://schemas.microsoft.com/office/powerpoint/2010/main" val="302767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591AA3-A8C6-9C5B-D94D-77256354060D}"/>
              </a:ext>
            </a:extLst>
          </p:cNvPr>
          <p:cNvSpPr txBox="1"/>
          <p:nvPr/>
        </p:nvSpPr>
        <p:spPr>
          <a:xfrm>
            <a:off x="990600" y="5414222"/>
            <a:ext cx="16638271" cy="4616648"/>
          </a:xfrm>
          <a:prstGeom prst="rect">
            <a:avLst/>
          </a:prstGeom>
          <a:noFill/>
        </p:spPr>
        <p:txBody>
          <a:bodyPr wrap="square" rtlCol="0">
            <a:spAutoFit/>
          </a:bodyPr>
          <a:lstStyle/>
          <a:p>
            <a:pPr algn="just"/>
            <a:r>
              <a:rPr lang="en-US" sz="4200" i="1" dirty="0">
                <a:latin typeface="Times New Roman" panose="02020603050405020304" pitchFamily="18" charset="0"/>
                <a:cs typeface="Times New Roman" panose="02020603050405020304" pitchFamily="18" charset="0"/>
              </a:rPr>
              <a:t>“</a:t>
            </a:r>
            <a:r>
              <a:rPr lang="en-US" sz="4200" i="1" dirty="0" err="1">
                <a:latin typeface="Times New Roman" panose="02020603050405020304" pitchFamily="18" charset="0"/>
                <a:cs typeface="Times New Roman" panose="02020603050405020304" pitchFamily="18" charset="0"/>
              </a:rPr>
              <a:t>Tiếng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nước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gầm</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thét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ào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ào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như</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có</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muôn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vàn</a:t>
            </a:r>
            <a:r>
              <a:rPr lang="en-US" sz="4200" i="1" dirty="0">
                <a:latin typeface="Times New Roman" panose="02020603050405020304" pitchFamily="18" charset="0"/>
                <a:cs typeface="Times New Roman" panose="02020603050405020304" pitchFamily="18" charset="0"/>
              </a:rPr>
              <a:t> con </a:t>
            </a:r>
            <a:r>
              <a:rPr lang="en-US" sz="4200" i="1" dirty="0" err="1">
                <a:latin typeface="Times New Roman" panose="02020603050405020304" pitchFamily="18" charset="0"/>
                <a:cs typeface="Times New Roman" panose="02020603050405020304" pitchFamily="18" charset="0"/>
              </a:rPr>
              <a:t>quỷ</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gào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thét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Có</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lẽ</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ngoài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việc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giống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về</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hình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dáng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cái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kì</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quan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huyệt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địa</a:t>
            </a:r>
            <a:r>
              <a:rPr lang="en-US" sz="4200" i="1" dirty="0">
                <a:latin typeface="Times New Roman" panose="02020603050405020304" pitchFamily="18" charset="0"/>
                <a:cs typeface="Times New Roman" panose="02020603050405020304" pitchFamily="18" charset="0"/>
              </a:rPr>
              <a:t> / </a:t>
            </a:r>
            <a:r>
              <a:rPr lang="en-US" sz="4200" i="1" dirty="0" err="1">
                <a:latin typeface="Times New Roman" panose="02020603050405020304" pitchFamily="18" charset="0"/>
                <a:cs typeface="Times New Roman" panose="02020603050405020304" pitchFamily="18" charset="0"/>
              </a:rPr>
              <a:t>huyệt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thủy</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Họng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quỷ</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ấy</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đang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phát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ra</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âm</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thanh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cuồng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nộ</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đến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mức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chết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danh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thành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tên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gọi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Cuối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cùng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sau</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khi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lùi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lấy</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đà</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vào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cua</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trong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hoàng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hôn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vàng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lênh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láng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như</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rót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mật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tất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cả</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chúng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tôi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lao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thẳng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vào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các</a:t>
            </a:r>
            <a:r>
              <a:rPr lang="en-US" sz="4200" i="1" dirty="0">
                <a:latin typeface="Times New Roman" panose="02020603050405020304" pitchFamily="18" charset="0"/>
                <a:cs typeface="Times New Roman" panose="02020603050405020304" pitchFamily="18" charset="0"/>
              </a:rPr>
              <a:t> con </a:t>
            </a:r>
            <a:r>
              <a:rPr lang="en-US" sz="4200" i="1" dirty="0" err="1">
                <a:latin typeface="Times New Roman" panose="02020603050405020304" pitchFamily="18" charset="0"/>
                <a:cs typeface="Times New Roman" panose="02020603050405020304" pitchFamily="18" charset="0"/>
              </a:rPr>
              <a:t>thác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Nước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từ</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trời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cao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đổ</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xuống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như</a:t>
            </a:r>
            <a:r>
              <a:rPr lang="en-US" sz="4200" i="1" dirty="0">
                <a:latin typeface="Times New Roman" panose="02020603050405020304" pitchFamily="18" charset="0"/>
                <a:cs typeface="Times New Roman" panose="02020603050405020304" pitchFamily="18" charset="0"/>
              </a:rPr>
              <a:t> ai </a:t>
            </a:r>
            <a:r>
              <a:rPr lang="en-US" sz="4200" i="1" dirty="0" err="1">
                <a:latin typeface="Times New Roman" panose="02020603050405020304" pitchFamily="18" charset="0"/>
                <a:cs typeface="Times New Roman" panose="02020603050405020304" pitchFamily="18" charset="0"/>
              </a:rPr>
              <a:t>đó</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hắt</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chậu</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nước</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lớn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vào</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cái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lá</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tre</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trôi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trên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sông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mà</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chúng</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tôi</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chỉ</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là</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lũ</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kiến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bò</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trên</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lá</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mục</a:t>
            </a:r>
            <a:r>
              <a:rPr lang="en-US" sz="4200" i="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43C3B418-F390-D767-22FF-F9E8D5FB6468}"/>
              </a:ext>
            </a:extLst>
          </p:cNvPr>
          <p:cNvSpPr txBox="1"/>
          <p:nvPr/>
        </p:nvSpPr>
        <p:spPr>
          <a:xfrm>
            <a:off x="4724400" y="952500"/>
            <a:ext cx="12587597" cy="3323987"/>
          </a:xfrm>
          <a:prstGeom prst="rect">
            <a:avLst/>
          </a:prstGeom>
          <a:noFill/>
        </p:spPr>
        <p:txBody>
          <a:bodyPr wrap="square" rtlCol="0">
            <a:spAutoFit/>
          </a:bodyPr>
          <a:lstStyle/>
          <a:p>
            <a:pPr algn="just"/>
            <a:r>
              <a:rPr lang="en-US" sz="4200" dirty="0">
                <a:latin typeface="Times New Roman" panose="02020603050405020304" pitchFamily="18" charset="0"/>
                <a:cs typeface="Times New Roman" panose="02020603050405020304" pitchFamily="18" charset="0"/>
              </a:rPr>
              <a:t>- </a:t>
            </a:r>
            <a:r>
              <a:rPr lang="vi-VN" sz="4200" dirty="0">
                <a:latin typeface="Times New Roman" panose="02020603050405020304" pitchFamily="18" charset="0"/>
                <a:cs typeface="Times New Roman" panose="02020603050405020304" pitchFamily="18" charset="0"/>
              </a:rPr>
              <a:t>T</a:t>
            </a:r>
            <a:r>
              <a:rPr lang="en-US" sz="4200" dirty="0" err="1">
                <a:latin typeface="Times New Roman" panose="02020603050405020304" pitchFamily="18" charset="0"/>
                <a:cs typeface="Times New Roman" panose="02020603050405020304" pitchFamily="18" charset="0"/>
              </a:rPr>
              <a:t>ái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hiện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quang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cảnh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con </a:t>
            </a:r>
            <a:r>
              <a:rPr lang="en-US" sz="4200" dirty="0" err="1">
                <a:latin typeface="Times New Roman" panose="02020603050405020304" pitchFamily="18" charset="0"/>
                <a:cs typeface="Times New Roman" panose="02020603050405020304" pitchFamily="18" charset="0"/>
              </a:rPr>
              <a:t>thác</a:t>
            </a:r>
            <a:endParaRPr lang="vi-VN" sz="4200" dirty="0">
              <a:latin typeface="Times New Roman" panose="02020603050405020304" pitchFamily="18" charset="0"/>
              <a:cs typeface="Times New Roman" panose="02020603050405020304" pitchFamily="18" charset="0"/>
            </a:endParaRPr>
          </a:p>
          <a:p>
            <a:pPr algn="just"/>
            <a:r>
              <a:rPr lang="vi-VN" sz="4200" dirty="0">
                <a:latin typeface="Times New Roman" panose="02020603050405020304" pitchFamily="18" charset="0"/>
                <a:cs typeface="Times New Roman" panose="02020603050405020304" pitchFamily="18" charset="0"/>
              </a:rPr>
              <a:t>- M</a:t>
            </a:r>
            <a:r>
              <a:rPr lang="en-US" sz="4200" dirty="0" err="1">
                <a:latin typeface="Times New Roman" panose="02020603050405020304" pitchFamily="18" charset="0"/>
                <a:cs typeface="Times New Roman" panose="02020603050405020304" pitchFamily="18" charset="0"/>
              </a:rPr>
              <a:t>iêu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cuộc</a:t>
            </a:r>
            <a:r>
              <a:rPr lang="en-US" sz="4200" dirty="0">
                <a:latin typeface="Times New Roman" panose="02020603050405020304" pitchFamily="18" charset="0"/>
                <a:cs typeface="Times New Roman" panose="02020603050405020304" pitchFamily="18" charset="0"/>
              </a:rPr>
              <a:t> du </a:t>
            </a:r>
            <a:r>
              <a:rPr lang="en-US" sz="4200" dirty="0" err="1">
                <a:latin typeface="Times New Roman" panose="02020603050405020304" pitchFamily="18" charset="0"/>
                <a:cs typeface="Times New Roman" panose="02020603050405020304" pitchFamily="18" charset="0"/>
              </a:rPr>
              <a:t>ngoạn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trung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tâm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nước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được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gọi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Họng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quỷ</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miêu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trang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phục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bắt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đầu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đến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lao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trung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tâm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Họng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quỷ</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ảnh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âm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thanh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cảm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người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cuộc</a:t>
            </a:r>
            <a:r>
              <a:rPr lang="en-US" sz="4200" dirty="0">
                <a:latin typeface="Times New Roman" panose="02020603050405020304" pitchFamily="18" charset="0"/>
                <a:cs typeface="Times New Roman" panose="02020603050405020304" pitchFamily="18" charset="0"/>
              </a:rPr>
              <a:t>,…</a:t>
            </a:r>
          </a:p>
        </p:txBody>
      </p:sp>
      <p:sp>
        <p:nvSpPr>
          <p:cNvPr id="2" name="TextBox 10">
            <a:extLst>
              <a:ext uri="{FF2B5EF4-FFF2-40B4-BE49-F238E27FC236}">
                <a16:creationId xmlns:a16="http://schemas.microsoft.com/office/drawing/2014/main" id="{CF17FF5B-0FA6-B674-AA4E-2D9177CEF724}"/>
              </a:ext>
            </a:extLst>
          </p:cNvPr>
          <p:cNvSpPr txBox="1"/>
          <p:nvPr/>
        </p:nvSpPr>
        <p:spPr>
          <a:xfrm>
            <a:off x="228600" y="800100"/>
            <a:ext cx="4155008" cy="2215991"/>
          </a:xfrm>
          <a:prstGeom prst="rect">
            <a:avLst/>
          </a:prstGeom>
        </p:spPr>
        <p:txBody>
          <a:bodyPr wrap="square" lIns="0" tIns="0" rIns="0" bIns="0" rtlCol="0" anchor="t">
            <a:spAutoFit/>
          </a:bodyPr>
          <a:lstStyle/>
          <a:p>
            <a:pPr algn="ctr"/>
            <a:r>
              <a:rPr lang="vi-VN" sz="4800" b="1" spc="-204" dirty="0">
                <a:solidFill>
                  <a:srgbClr val="FF0000"/>
                </a:solidFill>
                <a:latin typeface="#9Slide05 Braxton Regular" panose="03060000000000000000" pitchFamily="66" charset="0"/>
                <a:ea typeface="ITC Avant Garde Gothic Bold"/>
                <a:cs typeface="ITC Avant Garde Gothic Bold"/>
                <a:sym typeface="ITC Avant Garde Gothic Bold"/>
              </a:rPr>
              <a:t>3.</a:t>
            </a:r>
          </a:p>
          <a:p>
            <a:pPr algn="ctr"/>
            <a:r>
              <a:rPr lang="vi-VN" sz="4800" b="1" spc="-204" dirty="0">
                <a:solidFill>
                  <a:srgbClr val="FF0000"/>
                </a:solidFill>
                <a:latin typeface="#9Slide05 Braxton Regular" panose="03060000000000000000" pitchFamily="66" charset="0"/>
                <a:ea typeface="ITC Avant Garde Gothic Bold"/>
                <a:cs typeface="ITC Avant Garde Gothic Bold"/>
                <a:sym typeface="ITC Avant Garde Gothic Bold"/>
              </a:rPr>
              <a:t>Nghệ thuật miêu tả thể hiện trong văn bản</a:t>
            </a:r>
            <a:endParaRPr lang="en-US" sz="4800" b="1" spc="-204" dirty="0">
              <a:solidFill>
                <a:srgbClr val="FF0000"/>
              </a:solidFill>
              <a:latin typeface="#9Slide05 Braxton Regular" panose="03060000000000000000" pitchFamily="66" charset="0"/>
              <a:ea typeface="ITC Avant Garde Gothic Bold"/>
              <a:cs typeface="ITC Avant Garde Gothic Bold"/>
              <a:sym typeface="ITC Avant Garde Gothic Bold"/>
            </a:endParaRPr>
          </a:p>
        </p:txBody>
      </p:sp>
    </p:spTree>
    <p:extLst>
      <p:ext uri="{BB962C8B-B14F-4D97-AF65-F5344CB8AC3E}">
        <p14:creationId xmlns:p14="http://schemas.microsoft.com/office/powerpoint/2010/main" val="2114426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1080</Words>
  <Application>Microsoft Office PowerPoint</Application>
  <PresentationFormat>Custom</PresentationFormat>
  <Paragraphs>92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Arial</vt:lpstr>
      <vt:lpstr>#9Slide04 Rokkitt ExtraBold</vt:lpstr>
      <vt:lpstr>#9Slide04 Podkova ExtraBold</vt:lpstr>
      <vt:lpstr>Calibri</vt:lpstr>
      <vt:lpstr>#9Slide05 Braxton Regular</vt:lpstr>
      <vt:lpstr>#9Slide07 SVNBango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Travel Agency Presentataion</dc:title>
  <dc:creator>HP</dc:creator>
  <cp:lastModifiedBy>Kiem Ba</cp:lastModifiedBy>
  <cp:revision>30</cp:revision>
  <dcterms:created xsi:type="dcterms:W3CDTF">2006-08-16T00:00:00Z</dcterms:created>
  <dcterms:modified xsi:type="dcterms:W3CDTF">2025-03-16T13:35:58Z</dcterms:modified>
  <dc:identifier>DAGMyaZLiT0</dc:identifier>
</cp:coreProperties>
</file>