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7" r:id="rId2"/>
    <p:sldId id="258" r:id="rId3"/>
    <p:sldId id="259" r:id="rId4"/>
    <p:sldId id="260" r:id="rId5"/>
    <p:sldId id="261" r:id="rId6"/>
    <p:sldId id="262" r:id="rId7"/>
    <p:sldId id="263" r:id="rId8"/>
    <p:sldId id="264" r:id="rId9"/>
    <p:sldId id="265" r:id="rId10"/>
    <p:sldId id="266" r:id="rId11"/>
    <p:sldId id="268" r:id="rId12"/>
    <p:sldId id="267" r:id="rId13"/>
    <p:sldId id="269" r:id="rId14"/>
    <p:sldId id="270"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F7F5C4-9AF5-4D45-8F74-C100F4E9B174}" type="datetimeFigureOut">
              <a:rPr lang="en-US" smtClean="0"/>
              <a:t>3/15/2025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6E2CC6-74BD-4249-AA3B-C412EC2BAF12}" type="slidenum">
              <a:rPr lang="en-US" smtClean="0"/>
              <a:t>‹#›</a:t>
            </a:fld>
            <a:endParaRPr lang="en-US"/>
          </a:p>
        </p:txBody>
      </p:sp>
    </p:spTree>
    <p:extLst>
      <p:ext uri="{BB962C8B-B14F-4D97-AF65-F5344CB8AC3E}">
        <p14:creationId xmlns:p14="http://schemas.microsoft.com/office/powerpoint/2010/main" val="1805564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幻灯片图像占位符 1"/>
          <p:cNvSpPr>
            <a:spLocks noGrp="1" noRot="1" noChangeAspect="1" noTextEdit="1"/>
          </p:cNvSpPr>
          <p:nvPr>
            <p:ph type="sldImg"/>
          </p:nvPr>
        </p:nvSpPr>
        <p:spPr/>
      </p:sp>
      <p:sp>
        <p:nvSpPr>
          <p:cNvPr id="108547" name="备注占位符 2"/>
          <p:cNvSpPr>
            <a:spLocks noGrp="1"/>
          </p:cNvSpPr>
          <p:nvPr>
            <p:ph type="body" idx="1"/>
          </p:nvPr>
        </p:nvSpPr>
        <p:spPr>
          <a:noFill/>
        </p:spPr>
        <p:txBody>
          <a:bodyPr/>
          <a:lstStyle/>
          <a:p>
            <a:endParaRPr lang="zh-CN" altLang="en-US" dirty="0"/>
          </a:p>
        </p:txBody>
      </p:sp>
      <p:sp>
        <p:nvSpPr>
          <p:cNvPr id="108548" name="灯片编号占位符 3"/>
          <p:cNvSpPr>
            <a:spLocks noGrp="1"/>
          </p:cNvSpPr>
          <p:nvPr>
            <p:ph type="sldNum" sz="quarter" idx="5"/>
          </p:nvPr>
        </p:nvSpPr>
        <p:spPr>
          <a:noFill/>
        </p:spPr>
        <p:txBody>
          <a:bodyPr/>
          <a:lstStyle>
            <a:lvl1pPr eaLnBrk="0" hangingPunct="0">
              <a:defRPr sz="2200">
                <a:solidFill>
                  <a:schemeClr val="tx1"/>
                </a:solidFill>
                <a:latin typeface="Arial" panose="020B0604020202020204" pitchFamily="34" charset="0"/>
                <a:cs typeface="Arial" panose="020B0604020202020204" pitchFamily="34" charset="0"/>
              </a:defRPr>
            </a:lvl1pPr>
            <a:lvl2pPr marL="742950" indent="-285750" eaLnBrk="0" hangingPunct="0">
              <a:defRPr sz="2200">
                <a:solidFill>
                  <a:schemeClr val="tx1"/>
                </a:solidFill>
                <a:latin typeface="Arial" panose="020B0604020202020204" pitchFamily="34" charset="0"/>
                <a:cs typeface="Arial" panose="020B0604020202020204" pitchFamily="34" charset="0"/>
              </a:defRPr>
            </a:lvl2pPr>
            <a:lvl3pPr marL="1143000" indent="-228600" eaLnBrk="0" hangingPunct="0">
              <a:defRPr sz="2200">
                <a:solidFill>
                  <a:schemeClr val="tx1"/>
                </a:solidFill>
                <a:latin typeface="Arial" panose="020B0604020202020204" pitchFamily="34" charset="0"/>
                <a:cs typeface="Arial" panose="020B0604020202020204" pitchFamily="34" charset="0"/>
              </a:defRPr>
            </a:lvl3pPr>
            <a:lvl4pPr marL="1600200" indent="-228600" eaLnBrk="0" hangingPunct="0">
              <a:defRPr sz="2200">
                <a:solidFill>
                  <a:schemeClr val="tx1"/>
                </a:solidFill>
                <a:latin typeface="Arial" panose="020B0604020202020204" pitchFamily="34" charset="0"/>
                <a:cs typeface="Arial" panose="020B0604020202020204" pitchFamily="34" charset="0"/>
              </a:defRPr>
            </a:lvl4pPr>
            <a:lvl5pPr marL="2057400" indent="-228600" eaLnBrk="0" hangingPunct="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7B1B349-2C52-4171-91C6-7684A3AC1FD5}" type="slidenum">
              <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3609677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1777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923809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3686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F81DD83F-F77F-46B4-9CB9-C8117E634F65}" type="datetimeFigureOut">
              <a:rPr kumimoji="0" lang="en-US" sz="1867"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3/15/2025</a:t>
            </a:fld>
            <a:endParaRPr kumimoji="0" lang="en-US" sz="1867" b="0" i="0" u="none" strike="noStrike" kern="1200" cap="none" spc="0" normalizeH="0" baseline="0" noProof="0">
              <a:ln>
                <a:noFill/>
              </a:ln>
              <a:solidFill>
                <a:prstClr val="black">
                  <a:tint val="75000"/>
                </a:prstClr>
              </a:solidFill>
              <a:effectLst/>
              <a:uLnTx/>
              <a:uFillTx/>
              <a:latin typeface="Lato Light"/>
              <a:ea typeface="+mn-ea"/>
              <a:cs typeface="+mn-cs"/>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black">
                  <a:tint val="75000"/>
                </a:prstClr>
              </a:solidFill>
              <a:effectLst/>
              <a:uLnTx/>
              <a:uFillTx/>
              <a:latin typeface="Lato Light"/>
              <a:ea typeface="+mn-ea"/>
              <a:cs typeface="+mn-cs"/>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A92924A-2F5C-4ED1-9634-C24838A41D73}" type="slidenum">
              <a:rPr kumimoji="0" lang="en-US" sz="1867"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en-US" sz="1867" b="0" i="0" u="none" strike="noStrike" kern="1200" cap="none" spc="0" normalizeH="0" baseline="0" noProof="0">
              <a:ln>
                <a:noFill/>
              </a:ln>
              <a:solidFill>
                <a:prstClr val="black">
                  <a:tint val="75000"/>
                </a:prstClr>
              </a:solidFill>
              <a:effectLst/>
              <a:uLnTx/>
              <a:uFillTx/>
              <a:latin typeface="Lato Light"/>
              <a:ea typeface="+mn-ea"/>
              <a:cs typeface="+mn-cs"/>
            </a:endParaRPr>
          </a:p>
        </p:txBody>
      </p:sp>
    </p:spTree>
    <p:extLst>
      <p:ext uri="{BB962C8B-B14F-4D97-AF65-F5344CB8AC3E}">
        <p14:creationId xmlns:p14="http://schemas.microsoft.com/office/powerpoint/2010/main" val="3487144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830427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4"/>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09628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025961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802079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1"/>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4907984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9620173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150608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01609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fld id="{39ADED8E-4E0B-498D-B715-B157A890E4DE}" type="datetimeFigureOut">
              <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2025/3/15</a:t>
            </a:fld>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mn-cs"/>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mn-cs"/>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fld id="{18634F15-13D2-4C0D-99FD-67E8D2F909DD}" type="slidenum">
              <a:rPr kumimoji="0" lang="zh-CN" altLang="en-US" sz="1867"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mn-cs"/>
            </a:endParaRPr>
          </a:p>
        </p:txBody>
      </p:sp>
    </p:spTree>
    <p:extLst>
      <p:ext uri="{BB962C8B-B14F-4D97-AF65-F5344CB8AC3E}">
        <p14:creationId xmlns:p14="http://schemas.microsoft.com/office/powerpoint/2010/main" val="17984563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17284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4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32BF82D2-7A68-459D-A996-9BDDA2518FA4}" type="datetimeFigureOut">
              <a:rPr kumimoji="0" lang="zh-CN" altLang="en-US" sz="1867"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2025/3/15</a:t>
            </a:fld>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mn-cs"/>
            </a:endParaRPr>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mn-cs"/>
            </a:endParaRPr>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3E01EE5D-26FB-46D5-A381-ECFB35BF1D34}" type="slidenum">
              <a:rPr kumimoji="0" lang="zh-CN" altLang="en-US" sz="1867"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mn-cs"/>
            </a:endParaRPr>
          </a:p>
        </p:txBody>
      </p:sp>
    </p:spTree>
    <p:extLst>
      <p:ext uri="{BB962C8B-B14F-4D97-AF65-F5344CB8AC3E}">
        <p14:creationId xmlns:p14="http://schemas.microsoft.com/office/powerpoint/2010/main" val="41978910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cs typeface="+mn-cs"/>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fld id="{0C6303A0-9065-42AF-906A-DE1E800FE257}" type="datetimeFigureOut">
              <a:rPr kumimoji="0" lang="zh-CN" altLang="en-US" sz="1867"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2025/3/15</a:t>
            </a:fld>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mn-cs"/>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cs typeface="+mn-cs"/>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mn-cs"/>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cs typeface="+mn-cs"/>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fld id="{2AD3D7CA-7BD8-4738-B6AB-718737AA462A}" type="slidenum">
              <a:rPr kumimoji="0" lang="zh-CN" altLang="en-US" sz="1867"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mn-cs"/>
            </a:endParaRPr>
          </a:p>
        </p:txBody>
      </p:sp>
    </p:spTree>
    <p:extLst>
      <p:ext uri="{BB962C8B-B14F-4D97-AF65-F5344CB8AC3E}">
        <p14:creationId xmlns:p14="http://schemas.microsoft.com/office/powerpoint/2010/main" val="32285807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51" y="0"/>
            <a:ext cx="126619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84353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49" y="2"/>
            <a:ext cx="12700001" cy="687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51461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267" y="-455612"/>
            <a:ext cx="14293851"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83339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fld id="{3ACFC516-0EBD-4852-9DFD-FFC809B16810}" type="datetimeFigureOut">
              <a:rPr kumimoji="0" lang="zh-CN" altLang="en-US" sz="1867" b="0" i="0" u="none" strike="noStrike" kern="1200" cap="none" spc="0" normalizeH="0" baseline="0" noProof="0" smtClean="0">
                <a:ln>
                  <a:noFill/>
                </a:ln>
                <a:solidFill>
                  <a:prstClr val="black">
                    <a:tint val="75000"/>
                  </a:prstClr>
                </a:solidFill>
                <a:effectLst/>
                <a:uLnTx/>
                <a:uFillTx/>
                <a:latin typeface="Lato Light"/>
                <a:ea typeface="+mn-ea"/>
                <a:cs typeface="Arial" panose="020B0604020202020204" pitchFamily="34" charset="0"/>
              </a:rPr>
              <a:pPr marL="0" marR="0" lvl="0" indent="0" algn="l" defTabSz="914377" rtl="0" eaLnBrk="1" fontAlgn="auto" latinLnBrk="0" hangingPunct="1">
                <a:lnSpc>
                  <a:spcPct val="100000"/>
                </a:lnSpc>
                <a:spcBef>
                  <a:spcPts val="0"/>
                </a:spcBef>
                <a:spcAft>
                  <a:spcPts val="0"/>
                </a:spcAft>
                <a:buClrTx/>
                <a:buSzTx/>
                <a:buFontTx/>
                <a:buNone/>
                <a:tabLst/>
                <a:defRPr/>
              </a:pPr>
              <a:t>2025/3/15</a:t>
            </a:fld>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cs typeface="Arial" panose="020B0604020202020204" pitchFamily="34" charset="0"/>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fld id="{855DB59F-0B7A-4009-ADD8-CBB6E0E22669}" type="slidenum">
              <a:rPr kumimoji="0" lang="zh-CN" altLang="en-US" sz="1867" b="0" i="0" u="none" strike="noStrike" kern="1200" cap="none" spc="0" normalizeH="0" baseline="0" noProof="0" smtClean="0">
                <a:ln>
                  <a:noFill/>
                </a:ln>
                <a:solidFill>
                  <a:prstClr val="black">
                    <a:tint val="75000"/>
                  </a:prstClr>
                </a:solidFill>
                <a:effectLst/>
                <a:uLnTx/>
                <a:uFillTx/>
                <a:latin typeface="Lato Light"/>
                <a:ea typeface="+mn-ea"/>
                <a:cs typeface="Arial" panose="020B0604020202020204" pitchFamily="34" charset="0"/>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Arial" panose="020B0604020202020204" pitchFamily="34" charset="0"/>
            </a:endParaRPr>
          </a:p>
        </p:txBody>
      </p:sp>
    </p:spTree>
    <p:extLst>
      <p:ext uri="{BB962C8B-B14F-4D97-AF65-F5344CB8AC3E}">
        <p14:creationId xmlns:p14="http://schemas.microsoft.com/office/powerpoint/2010/main" val="23407982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65453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fld id="{233108B3-3C5F-434E-B7C6-124BB30C5988}" type="datetimeFigureOut">
              <a:rPr kumimoji="0" lang="zh-CN" altLang="en-US" sz="1867"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2025/3/15</a:t>
            </a:fld>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mn-cs"/>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mn-cs"/>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fld id="{0FCC38CE-CFED-41E2-93E2-A213294AFB8B}" type="slidenum">
              <a:rPr kumimoji="0" lang="zh-CN" altLang="en-US" sz="1867"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mn-cs"/>
            </a:endParaRPr>
          </a:p>
        </p:txBody>
      </p:sp>
    </p:spTree>
    <p:extLst>
      <p:ext uri="{BB962C8B-B14F-4D97-AF65-F5344CB8AC3E}">
        <p14:creationId xmlns:p14="http://schemas.microsoft.com/office/powerpoint/2010/main" val="2243204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98130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8595784" cy="1320800"/>
          </a:xfrm>
          <a:prstGeom prst="rect">
            <a:avLst/>
          </a:prstGeom>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a:xfrm>
            <a:off x="677333" y="2160588"/>
            <a:ext cx="8595784" cy="38814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205135" y="6042026"/>
            <a:ext cx="912284" cy="365125"/>
          </a:xfrm>
          <a:prstGeom prst="rect">
            <a:avLst/>
          </a:prstGeom>
        </p:spPr>
        <p:txBody>
          <a:bodyPr/>
          <a:lstStyle>
            <a:lvl1pPr eaLnBrk="0" fontAlgn="base" hangingPunct="0">
              <a:spcBef>
                <a:spcPct val="50000"/>
              </a:spcBef>
              <a:spcAft>
                <a:spcPct val="0"/>
              </a:spcAft>
              <a:defRPr>
                <a:latin typeface="Times New Roman" panose="02020603050405020304" pitchFamily="18" charset="0"/>
              </a:defRPr>
            </a:lvl1p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a:ln>
                <a:noFill/>
              </a:ln>
              <a:solidFill>
                <a:srgbClr val="5F5F5F"/>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a:xfrm>
            <a:off x="677335" y="6042026"/>
            <a:ext cx="6297084" cy="365125"/>
          </a:xfrm>
          <a:prstGeom prst="rect">
            <a:avLst/>
          </a:prstGeom>
        </p:spPr>
        <p:txBody>
          <a:bodyPr/>
          <a:lstStyle>
            <a:lvl1pPr eaLnBrk="0" fontAlgn="base" hangingPunct="0">
              <a:spcBef>
                <a:spcPct val="50000"/>
              </a:spcBef>
              <a:spcAft>
                <a:spcPct val="0"/>
              </a:spcAft>
              <a:defRPr>
                <a:latin typeface="Times New Roman" panose="02020603050405020304" pitchFamily="18" charset="0"/>
              </a:defRPr>
            </a:lvl1p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a:ln>
                <a:noFill/>
              </a:ln>
              <a:solidFill>
                <a:srgbClr val="5F5F5F"/>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a:xfrm>
            <a:off x="8591553" y="6042026"/>
            <a:ext cx="681567" cy="365125"/>
          </a:xfrm>
          <a:prstGeom prst="rect">
            <a:avLst/>
          </a:prstGeom>
        </p:spPr>
        <p:txBody>
          <a:bodyPr/>
          <a:lstStyle>
            <a:lvl1pPr eaLnBrk="0" fontAlgn="base" hangingPunct="0">
              <a:spcBef>
                <a:spcPct val="50000"/>
              </a:spcBef>
              <a:spcAft>
                <a:spcPct val="0"/>
              </a:spcAft>
              <a:defRPr>
                <a:latin typeface="Times New Roman" panose="02020603050405020304" pitchFamily="18" charset="0"/>
              </a:defRPr>
            </a:lvl1pPr>
          </a:lstStyle>
          <a:p>
            <a:pPr marL="0" marR="0" lvl="0" indent="0" algn="l" defTabSz="914400" rtl="0" eaLnBrk="0" fontAlgn="base" latinLnBrk="0" hangingPunct="0">
              <a:lnSpc>
                <a:spcPct val="100000"/>
              </a:lnSpc>
              <a:spcBef>
                <a:spcPct val="50000"/>
              </a:spcBef>
              <a:spcAft>
                <a:spcPct val="0"/>
              </a:spcAft>
              <a:buClrTx/>
              <a:buSzTx/>
              <a:buFontTx/>
              <a:buNone/>
              <a:tabLst/>
              <a:defRPr/>
            </a:pPr>
            <a:fld id="{831F250A-4CE7-44D4-85B4-49BD9AF6BFD0}" type="slidenum">
              <a:rPr kumimoji="0" lang="en-US" altLang="en-US" sz="1800" b="0" i="0" u="none" strike="noStrike" kern="1200" cap="none" spc="0" normalizeH="0" baseline="0" noProof="0">
                <a:ln>
                  <a:noFill/>
                </a:ln>
                <a:solidFill>
                  <a:srgbClr val="5F5F5F"/>
                </a:solidFill>
                <a:effectLst/>
                <a:uLnTx/>
                <a:uFillTx/>
                <a:latin typeface="Times New Roman" panose="02020603050405020304" pitchFamily="18" charset="0"/>
                <a:ea typeface="+mn-ea"/>
                <a:cs typeface="+mn-cs"/>
              </a:rPr>
              <a:pPr marL="0" marR="0" lvl="0" indent="0" algn="l" defTabSz="914400" rtl="0" eaLnBrk="0" fontAlgn="base" latinLnBrk="0" hangingPunct="0">
                <a:lnSpc>
                  <a:spcPct val="100000"/>
                </a:lnSpc>
                <a:spcBef>
                  <a:spcPct val="50000"/>
                </a:spcBef>
                <a:spcAft>
                  <a:spcPct val="0"/>
                </a:spcAft>
                <a:buClrTx/>
                <a:buSzTx/>
                <a:buFontTx/>
                <a:buNone/>
                <a:tabLst/>
                <a:defRPr/>
              </a:pPr>
              <a:t>‹#›</a:t>
            </a:fld>
            <a:endParaRPr kumimoji="0" lang="en-US" altLang="en-US" sz="1800" b="0" i="0" u="none" strike="noStrike" kern="1200" cap="none" spc="0" normalizeH="0" baseline="0" noProof="0">
              <a:ln>
                <a:noFill/>
              </a:ln>
              <a:solidFill>
                <a:srgbClr val="5F5F5F"/>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5187197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marL="0" marR="0" lvl="0" indent="0" algn="l" defTabSz="914400" rtl="0" eaLnBrk="0" fontAlgn="auto" latinLnBrk="0" hangingPunct="0">
              <a:lnSpc>
                <a:spcPct val="100000"/>
              </a:lnSpc>
              <a:spcBef>
                <a:spcPct val="0"/>
              </a:spcBef>
              <a:spcAft>
                <a:spcPts val="0"/>
              </a:spcAft>
              <a:buClrTx/>
              <a:buSzTx/>
              <a:buFontTx/>
              <a:buNone/>
              <a:tabLst/>
              <a:defRPr/>
            </a:pPr>
            <a:fld id="{DD22C65B-FAC9-421A-9391-569306C0644A}" type="datetimeFigureOut">
              <a:rPr kumimoji="0" lang="zh-CN" altLang="en-US"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0" fontAlgn="auto" latinLnBrk="0" hangingPunct="0">
                <a:lnSpc>
                  <a:spcPct val="100000"/>
                </a:lnSpc>
                <a:spcBef>
                  <a:spcPct val="0"/>
                </a:spcBef>
                <a:spcAft>
                  <a:spcPts val="0"/>
                </a:spcAft>
                <a:buClrTx/>
                <a:buSzTx/>
                <a:buFontTx/>
                <a:buNone/>
                <a:tabLst/>
                <a:defRPr/>
              </a:pPr>
              <a:t>2025/3/15</a:t>
            </a:fld>
            <a:endParaRPr kumimoji="0" lang="zh-CN" altLang="en-US"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marL="0" marR="0" lvl="0" indent="0" algn="l" defTabSz="914400" rtl="0" eaLnBrk="0" fontAlgn="auto" latinLnBrk="0" hangingPunct="0">
              <a:lnSpc>
                <a:spcPct val="100000"/>
              </a:lnSpc>
              <a:spcBef>
                <a:spcPct val="0"/>
              </a:spcBef>
              <a:spcAft>
                <a:spcPts val="0"/>
              </a:spcAft>
              <a:buClrTx/>
              <a:buSzTx/>
              <a:buFontTx/>
              <a:buNone/>
              <a:tabLst/>
              <a:defRPr/>
            </a:pPr>
            <a:endParaRPr kumimoji="0" lang="zh-CN" altLang="en-US"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marL="0" marR="0" lvl="0" indent="0" algn="l" defTabSz="914400" rtl="0" eaLnBrk="0" fontAlgn="auto" latinLnBrk="0" hangingPunct="0">
              <a:lnSpc>
                <a:spcPct val="100000"/>
              </a:lnSpc>
              <a:spcBef>
                <a:spcPct val="0"/>
              </a:spcBef>
              <a:spcAft>
                <a:spcPts val="0"/>
              </a:spcAft>
              <a:buClrTx/>
              <a:buSzTx/>
              <a:buFontTx/>
              <a:buNone/>
              <a:tabLst/>
              <a:defRPr/>
            </a:pPr>
            <a:fld id="{BEBC0E72-BF06-4A19-B2CD-574FB1E7DA1E}" type="slidenum">
              <a:rPr kumimoji="0" lang="zh-CN" altLang="en-US"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0" fontAlgn="auto" latinLnBrk="0" hangingPunct="0">
                <a:lnSpc>
                  <a:spcPct val="100000"/>
                </a:lnSpc>
                <a:spcBef>
                  <a:spcPct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93757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marL="0" marR="0" lvl="0" indent="0" algn="l" defTabSz="914400" rtl="0" eaLnBrk="0" fontAlgn="auto" latinLnBrk="0" hangingPunct="0">
              <a:lnSpc>
                <a:spcPct val="100000"/>
              </a:lnSpc>
              <a:spcBef>
                <a:spcPct val="0"/>
              </a:spcBef>
              <a:spcAft>
                <a:spcPts val="0"/>
              </a:spcAft>
              <a:buClrTx/>
              <a:buSzTx/>
              <a:buFontTx/>
              <a:buNone/>
              <a:tabLst/>
              <a:defRPr/>
            </a:pPr>
            <a:fld id="{60329089-014F-40B7-AF9F-C11F97BF94C2}" type="datetimeFigureOut">
              <a:rPr kumimoji="0" lang="zh-CN" altLang="en-US"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0" fontAlgn="auto" latinLnBrk="0" hangingPunct="0">
                <a:lnSpc>
                  <a:spcPct val="100000"/>
                </a:lnSpc>
                <a:spcBef>
                  <a:spcPct val="0"/>
                </a:spcBef>
                <a:spcAft>
                  <a:spcPts val="0"/>
                </a:spcAft>
                <a:buClrTx/>
                <a:buSzTx/>
                <a:buFontTx/>
                <a:buNone/>
                <a:tabLst/>
                <a:defRPr/>
              </a:pPr>
              <a:t>2025/3/15</a:t>
            </a:fld>
            <a:endParaRPr kumimoji="0" lang="zh-CN" altLang="en-US"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marL="0" marR="0" lvl="0" indent="0" algn="l" defTabSz="914400" rtl="0" eaLnBrk="0" fontAlgn="auto" latinLnBrk="0" hangingPunct="0">
              <a:lnSpc>
                <a:spcPct val="100000"/>
              </a:lnSpc>
              <a:spcBef>
                <a:spcPct val="0"/>
              </a:spcBef>
              <a:spcAft>
                <a:spcPts val="0"/>
              </a:spcAft>
              <a:buClrTx/>
              <a:buSzTx/>
              <a:buFontTx/>
              <a:buNone/>
              <a:tabLst/>
              <a:defRPr/>
            </a:pPr>
            <a:endParaRPr kumimoji="0" lang="zh-CN" altLang="en-US"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marL="0" marR="0" lvl="0" indent="0" algn="l" defTabSz="914400" rtl="0" eaLnBrk="0" fontAlgn="auto" latinLnBrk="0" hangingPunct="0">
              <a:lnSpc>
                <a:spcPct val="100000"/>
              </a:lnSpc>
              <a:spcBef>
                <a:spcPct val="0"/>
              </a:spcBef>
              <a:spcAft>
                <a:spcPts val="0"/>
              </a:spcAft>
              <a:buClrTx/>
              <a:buSzTx/>
              <a:buFontTx/>
              <a:buNone/>
              <a:tabLst/>
              <a:defRPr/>
            </a:pPr>
            <a:fld id="{C06FD32C-10E6-4306-A8A9-F7761EEB30E2}" type="slidenum">
              <a:rPr kumimoji="0" lang="zh-CN" altLang="en-US"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0" fontAlgn="auto" latinLnBrk="0" hangingPunct="0">
                <a:lnSpc>
                  <a:spcPct val="100000"/>
                </a:lnSpc>
                <a:spcBef>
                  <a:spcPct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169492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56083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80596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9845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8071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4605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8294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8756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135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82869707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emf"/><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4.e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microsoft.com/office/2007/relationships/media" Target="../media/media1.mp3"/><Relationship Id="rId40" Type="http://schemas.openxmlformats.org/officeDocument/2006/relationships/image" Target="../media/image2.emf"/><Relationship Id="rId45" Type="http://schemas.openxmlformats.org/officeDocument/2006/relationships/image" Target="../media/image7.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6.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5.emf"/><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audio" Target="../media/media1.mp3"/><Relationship Id="rId20" Type="http://schemas.openxmlformats.org/officeDocument/2006/relationships/slideLayout" Target="../slideLayouts/slideLayout20.xml"/><Relationship Id="rId41"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39"/>
          <a:srcRect l="1069" t="2602" r="448" b="5138"/>
          <a:stretch/>
        </p:blipFill>
        <p:spPr>
          <a:xfrm>
            <a:off x="-1" y="0"/>
            <a:ext cx="12192001" cy="6858000"/>
          </a:xfrm>
          <a:prstGeom prst="rect">
            <a:avLst/>
          </a:prstGeom>
        </p:spPr>
      </p:pic>
      <p:pic>
        <p:nvPicPr>
          <p:cNvPr id="3" name="图片 2"/>
          <p:cNvPicPr>
            <a:picLocks noChangeAspect="1"/>
          </p:cNvPicPr>
          <p:nvPr userDrawn="1"/>
        </p:nvPicPr>
        <p:blipFill>
          <a:blip r:embed="rId40"/>
          <a:stretch>
            <a:fillRect/>
          </a:stretch>
        </p:blipFill>
        <p:spPr>
          <a:xfrm>
            <a:off x="8875406" y="469084"/>
            <a:ext cx="3525249" cy="1484315"/>
          </a:xfrm>
          <a:prstGeom prst="rect">
            <a:avLst/>
          </a:prstGeom>
        </p:spPr>
      </p:pic>
      <p:pic>
        <p:nvPicPr>
          <p:cNvPr id="4" name="郑柏林 - 小跳豆">
            <a:hlinkClick r:id="" action="ppaction://media"/>
          </p:cNvPr>
          <p:cNvPicPr>
            <a:picLocks noChangeAspect="1"/>
          </p:cNvPicPr>
          <p:nvPr userDrawn="1">
            <a:audioFile r:link="rId38"/>
            <p:extLst>
              <p:ext uri="{DAA4B4D4-6D71-4841-9C94-3DE7FCFB9230}">
                <p14:media xmlns:p14="http://schemas.microsoft.com/office/powerpoint/2010/main" r:embed="rId37"/>
              </p:ext>
            </p:extLst>
          </p:nvPr>
        </p:nvPicPr>
        <p:blipFill>
          <a:blip r:embed="rId41" cstate="print"/>
          <a:stretch>
            <a:fillRect/>
          </a:stretch>
        </p:blipFill>
        <p:spPr>
          <a:xfrm>
            <a:off x="347244" y="5437905"/>
            <a:ext cx="623568" cy="623568"/>
          </a:xfrm>
          <a:prstGeom prst="rect">
            <a:avLst/>
          </a:prstGeom>
        </p:spPr>
      </p:pic>
      <p:pic>
        <p:nvPicPr>
          <p:cNvPr id="5" name="图片 4"/>
          <p:cNvPicPr>
            <a:picLocks noChangeAspect="1"/>
          </p:cNvPicPr>
          <p:nvPr userDrawn="1"/>
        </p:nvPicPr>
        <p:blipFill>
          <a:blip r:embed="rId42"/>
          <a:stretch>
            <a:fillRect/>
          </a:stretch>
        </p:blipFill>
        <p:spPr>
          <a:xfrm>
            <a:off x="-832153" y="4228215"/>
            <a:ext cx="13279964" cy="1990844"/>
          </a:xfrm>
          <a:prstGeom prst="rect">
            <a:avLst/>
          </a:prstGeom>
        </p:spPr>
      </p:pic>
      <p:pic>
        <p:nvPicPr>
          <p:cNvPr id="6" name="图片 5"/>
          <p:cNvPicPr>
            <a:picLocks noChangeAspect="1"/>
          </p:cNvPicPr>
          <p:nvPr userDrawn="1"/>
        </p:nvPicPr>
        <p:blipFill>
          <a:blip r:embed="rId43"/>
          <a:stretch>
            <a:fillRect/>
          </a:stretch>
        </p:blipFill>
        <p:spPr>
          <a:xfrm>
            <a:off x="-581574" y="5124418"/>
            <a:ext cx="13107348" cy="1852751"/>
          </a:xfrm>
          <a:prstGeom prst="rect">
            <a:avLst/>
          </a:prstGeom>
        </p:spPr>
      </p:pic>
      <p:pic>
        <p:nvPicPr>
          <p:cNvPr id="23" name="图片 22"/>
          <p:cNvPicPr>
            <a:picLocks noChangeAspect="1"/>
          </p:cNvPicPr>
          <p:nvPr userDrawn="1"/>
        </p:nvPicPr>
        <p:blipFill rotWithShape="1">
          <a:blip r:embed="rId44"/>
          <a:srcRect b="57274"/>
          <a:stretch/>
        </p:blipFill>
        <p:spPr>
          <a:xfrm>
            <a:off x="-118672" y="6061472"/>
            <a:ext cx="12566483" cy="796528"/>
          </a:xfrm>
          <a:prstGeom prst="rect">
            <a:avLst/>
          </a:prstGeom>
        </p:spPr>
      </p:pic>
      <p:pic>
        <p:nvPicPr>
          <p:cNvPr id="24" name="图片 23"/>
          <p:cNvPicPr>
            <a:picLocks noChangeAspect="1"/>
          </p:cNvPicPr>
          <p:nvPr userDrawn="1"/>
        </p:nvPicPr>
        <p:blipFill>
          <a:blip r:embed="rId45"/>
          <a:stretch>
            <a:fillRect/>
          </a:stretch>
        </p:blipFill>
        <p:spPr>
          <a:xfrm rot="16200000">
            <a:off x="2601222" y="-2905687"/>
            <a:ext cx="7145863" cy="12703240"/>
          </a:xfrm>
          <a:prstGeom prst="rect">
            <a:avLst/>
          </a:prstGeom>
        </p:spPr>
      </p:pic>
    </p:spTree>
    <p:extLst>
      <p:ext uri="{BB962C8B-B14F-4D97-AF65-F5344CB8AC3E}">
        <p14:creationId xmlns:p14="http://schemas.microsoft.com/office/powerpoint/2010/main" val="25362860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Lst>
  <p:timing>
    <p:tnLst>
      <p:par>
        <p:cTn id="1" dur="indefinite" restart="never" nodeType="tmRoot">
          <p:childTnLst>
            <p:audio>
              <p:cMediaNode numSld="999" showWhenStopped="0">
                <p:cTn id="2" repeatCount="indefinite" fill="hold" display="0">
                  <p:stCondLst>
                    <p:cond delay="indefinite"/>
                  </p:stCondLst>
                </p:cTn>
                <p:tgtEl>
                  <p:spTgt spid="4"/>
                </p:tgtEl>
              </p:cMediaNode>
            </p:audio>
          </p:childTnLst>
        </p:cTn>
      </p:par>
    </p:tnLst>
  </p:timing>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57125" y="2292245"/>
            <a:ext cx="12263479" cy="2415839"/>
          </a:xfrm>
          <a:prstGeom prst="rect">
            <a:avLst/>
          </a:prstGeom>
          <a:noFill/>
        </p:spPr>
        <p:txBody>
          <a:bodyPr wrap="square" lIns="121843" tIns="60921" rIns="121843" bIns="60921">
            <a:spAutoFit/>
          </a:bodyPr>
          <a:lstStyle/>
          <a:p>
            <a:pPr marL="0" marR="0" lvl="0" indent="0" algn="ctr" defTabSz="1218264" rtl="0" eaLnBrk="1" fontAlgn="auto" latinLnBrk="0" hangingPunct="1">
              <a:lnSpc>
                <a:spcPct val="100000"/>
              </a:lnSpc>
              <a:spcBef>
                <a:spcPts val="0"/>
              </a:spcBef>
              <a:spcAft>
                <a:spcPts val="0"/>
              </a:spcAft>
              <a:buClrTx/>
              <a:buSzTx/>
              <a:buFontTx/>
              <a:buNone/>
              <a:tabLst/>
              <a:defRPr/>
            </a:pPr>
            <a:r>
              <a:rPr kumimoji="0" lang="en-US" altLang="zh-CN" sz="5299" b="1" i="0" u="none" strike="noStrike" kern="1200" cap="none" spc="0" normalizeH="0" baseline="0" noProof="0">
                <a:ln w="31550" cmpd="sng">
                  <a:gradFill>
                    <a:gsLst>
                      <a:gs pos="64000">
                        <a:srgbClr val="9BBB59">
                          <a:lumMod val="50000"/>
                        </a:srgbClr>
                      </a:gs>
                      <a:gs pos="0">
                        <a:srgbClr val="9BBB59">
                          <a:lumMod val="75000"/>
                        </a:srgbClr>
                      </a:gs>
                    </a:gsLst>
                    <a:lin ang="5400000"/>
                  </a:gradFill>
                  <a:prstDash val="solid"/>
                </a:ln>
                <a:solidFill>
                  <a:prstClr val="white"/>
                </a:solidFill>
                <a:effectLst>
                  <a:outerShdw blurRad="50800" dist="40000" dir="5400000" algn="tl" rotWithShape="0">
                    <a:srgbClr val="000000">
                      <a:shade val="5000"/>
                      <a:satMod val="120000"/>
                      <a:alpha val="33000"/>
                    </a:srgbClr>
                  </a:outerShdw>
                </a:effectLst>
                <a:uLnTx/>
                <a:uFillTx/>
                <a:latin typeface="Times New Roman" pitchFamily="18" charset="0"/>
                <a:ea typeface="华文琥珀" pitchFamily="2" charset="-122"/>
                <a:cs typeface="Times New Roman" pitchFamily="18" charset="0"/>
              </a:rPr>
              <a:t>BÀI 10</a:t>
            </a:r>
            <a:endParaRPr kumimoji="0" lang="en-US" altLang="zh-CN" sz="5299" b="1" i="0" u="none" strike="noStrike" kern="1200" cap="none" spc="0" normalizeH="0" baseline="0" noProof="0" dirty="0">
              <a:ln w="31550" cmpd="sng">
                <a:gradFill>
                  <a:gsLst>
                    <a:gs pos="64000">
                      <a:srgbClr val="9BBB59">
                        <a:lumMod val="50000"/>
                      </a:srgbClr>
                    </a:gs>
                    <a:gs pos="0">
                      <a:srgbClr val="9BBB59">
                        <a:lumMod val="75000"/>
                      </a:srgbClr>
                    </a:gs>
                  </a:gsLst>
                  <a:lin ang="5400000"/>
                </a:gradFill>
                <a:prstDash val="solid"/>
              </a:ln>
              <a:solidFill>
                <a:prstClr val="white"/>
              </a:solidFill>
              <a:effectLst>
                <a:outerShdw blurRad="50800" dist="40000" dir="5400000" algn="tl" rotWithShape="0">
                  <a:srgbClr val="000000">
                    <a:shade val="5000"/>
                    <a:satMod val="120000"/>
                    <a:alpha val="33000"/>
                  </a:srgbClr>
                </a:outerShdw>
              </a:effectLst>
              <a:uLnTx/>
              <a:uFillTx/>
              <a:latin typeface="Times New Roman" pitchFamily="18" charset="0"/>
              <a:ea typeface="华文琥珀" pitchFamily="2" charset="-122"/>
              <a:cs typeface="Times New Roman" pitchFamily="18"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w="24500" cmpd="dbl">
                  <a:solidFill>
                    <a:srgbClr val="C0504D">
                      <a:shade val="85000"/>
                      <a:satMod val="155000"/>
                    </a:srgbClr>
                  </a:solidFill>
                  <a:prstDash val="solid"/>
                  <a:miter lim="800000"/>
                </a:ln>
                <a:solidFill>
                  <a:srgbClr val="FF0000"/>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itchFamily="18" charset="0"/>
              </a:rPr>
              <a:t>QUYỀN</a:t>
            </a:r>
            <a:r>
              <a:rPr kumimoji="0" lang="en-US" sz="4800" b="1" i="0" u="none" strike="noStrike" kern="1200" cap="none" spc="0" normalizeH="0" noProof="0">
                <a:ln w="24500" cmpd="dbl">
                  <a:solidFill>
                    <a:srgbClr val="C0504D">
                      <a:shade val="85000"/>
                      <a:satMod val="155000"/>
                    </a:srgbClr>
                  </a:solidFill>
                  <a:prstDash val="solid"/>
                  <a:miter lim="800000"/>
                </a:ln>
                <a:solidFill>
                  <a:srgbClr val="FF0000"/>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itchFamily="18" charset="0"/>
              </a:rPr>
              <a:t> TỰ DO KINH DOANH VÀ NGHĨA VỤ NỘP THUẾ</a:t>
            </a:r>
            <a:endParaRPr kumimoji="0" lang="en-US" sz="4800" b="1" i="0" u="none" strike="noStrike" kern="1200" cap="none" spc="0" normalizeH="0" baseline="0" noProof="0" dirty="0">
              <a:ln w="24500" cmpd="dbl">
                <a:solidFill>
                  <a:srgbClr val="C0504D">
                    <a:shade val="85000"/>
                    <a:satMod val="155000"/>
                  </a:srgbClr>
                </a:solidFill>
                <a:prstDash val="solid"/>
                <a:miter lim="800000"/>
              </a:ln>
              <a:solidFill>
                <a:srgbClr val="FF0000"/>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itchFamily="18" charset="0"/>
            </a:endParaRPr>
          </a:p>
        </p:txBody>
      </p:sp>
      <p:sp>
        <p:nvSpPr>
          <p:cNvPr id="3" name="AutoShape 2" descr="Sắc tím lục bình"/>
          <p:cNvSpPr>
            <a:spLocks noChangeAspect="1" noChangeArrowheads="1"/>
          </p:cNvSpPr>
          <p:nvPr/>
        </p:nvSpPr>
        <p:spPr bwMode="auto">
          <a:xfrm>
            <a:off x="157125" y="-143532"/>
            <a:ext cx="304721" cy="30472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Lato Light"/>
              <a:ea typeface="+mn-ea"/>
              <a:cs typeface="+mn-cs"/>
            </a:endParaRPr>
          </a:p>
        </p:txBody>
      </p:sp>
    </p:spTree>
    <p:custDataLst>
      <p:tags r:id="rId1"/>
    </p:custDataLst>
    <p:extLst>
      <p:ext uri="{BB962C8B-B14F-4D97-AF65-F5344CB8AC3E}">
        <p14:creationId xmlns:p14="http://schemas.microsoft.com/office/powerpoint/2010/main" val="33161082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withEffect">
                                  <p:stCondLst>
                                    <p:cond delay="125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76604573"/>
              </p:ext>
            </p:extLst>
          </p:nvPr>
        </p:nvGraphicFramePr>
        <p:xfrm>
          <a:off x="0" y="0"/>
          <a:ext cx="12192000" cy="6858001"/>
        </p:xfrm>
        <a:graphic>
          <a:graphicData uri="http://schemas.openxmlformats.org/drawingml/2006/table">
            <a:tbl>
              <a:tblPr firstRow="1" firstCol="1" bandRow="1"/>
              <a:tblGrid>
                <a:gridCol w="1291303">
                  <a:extLst>
                    <a:ext uri="{9D8B030D-6E8A-4147-A177-3AD203B41FA5}">
                      <a16:colId xmlns:a16="http://schemas.microsoft.com/office/drawing/2014/main" val="4275760568"/>
                    </a:ext>
                  </a:extLst>
                </a:gridCol>
                <a:gridCol w="3714409">
                  <a:extLst>
                    <a:ext uri="{9D8B030D-6E8A-4147-A177-3AD203B41FA5}">
                      <a16:colId xmlns:a16="http://schemas.microsoft.com/office/drawing/2014/main" val="4103445684"/>
                    </a:ext>
                  </a:extLst>
                </a:gridCol>
                <a:gridCol w="2787991">
                  <a:extLst>
                    <a:ext uri="{9D8B030D-6E8A-4147-A177-3AD203B41FA5}">
                      <a16:colId xmlns:a16="http://schemas.microsoft.com/office/drawing/2014/main" val="1931949"/>
                    </a:ext>
                  </a:extLst>
                </a:gridCol>
                <a:gridCol w="4398297">
                  <a:extLst>
                    <a:ext uri="{9D8B030D-6E8A-4147-A177-3AD203B41FA5}">
                      <a16:colId xmlns:a16="http://schemas.microsoft.com/office/drawing/2014/main" val="4135435416"/>
                    </a:ext>
                  </a:extLst>
                </a:gridCol>
              </a:tblGrid>
              <a:tr h="395950">
                <a:tc>
                  <a:txBody>
                    <a:bodyPr/>
                    <a:lstStyle/>
                    <a:p>
                      <a:pPr algn="ctr">
                        <a:lnSpc>
                          <a:spcPct val="115000"/>
                        </a:lnSpc>
                        <a:spcAft>
                          <a:spcPts val="0"/>
                        </a:spcAft>
                      </a:pPr>
                      <a:r>
                        <a:rPr lang="en-US" sz="2000" b="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TH</a:t>
                      </a:r>
                      <a:endParaRPr lang="en-US" sz="20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Hành vi</a:t>
                      </a:r>
                      <a:endParaRPr lang="en-US" sz="20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Nhận xét</a:t>
                      </a:r>
                      <a:endParaRPr lang="en-US" sz="20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Lí do</a:t>
                      </a:r>
                      <a:endParaRPr lang="en-US" sz="20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2880390"/>
                  </a:ext>
                </a:extLst>
              </a:tr>
              <a:tr h="2932477">
                <a:tc>
                  <a:txBody>
                    <a:bodyPr/>
                    <a:lstStyle/>
                    <a:p>
                      <a:pPr algn="ctr">
                        <a:lnSpc>
                          <a:spcPct val="115000"/>
                        </a:lnSpc>
                        <a:spcAft>
                          <a:spcPts val="0"/>
                        </a:spcAft>
                      </a:pPr>
                      <a:r>
                        <a:rPr lang="en-US" sz="2000" b="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2000" b="1">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Chị N có thu nhập rất cao từ nhiều nguồn khác nhau nhưng không thực hiện việc kê khai và quyết toán thuế thu nhập cá nhân trong nhiều năm liền.</a:t>
                      </a:r>
                      <a:endParaRPr lang="en-US" sz="20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Hành vi này của chị N vi phạm Điều 47 của Hiến pháp năm 2013 và Điều 17 của Luật Quản lý thuế năm 2019.</a:t>
                      </a:r>
                      <a:endParaRPr lang="en-US" sz="20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20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Chị N không thực hiện kê khai và quyết toán thuế thu nhập cá nhân, vi phạm các quy định về nghĩa vụ nộp thuế và có thể bị xử lý hành chính hoặc truy cứu trách nhiệm hình sự nếu mức độ vi phạm nghiêm trọng.</a:t>
                      </a:r>
                      <a:endParaRPr lang="en-US" sz="20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20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3444391"/>
                  </a:ext>
                </a:extLst>
              </a:tr>
              <a:tr h="3529574">
                <a:tc>
                  <a:txBody>
                    <a:bodyPr/>
                    <a:lstStyle/>
                    <a:p>
                      <a:pPr algn="ctr">
                        <a:lnSpc>
                          <a:spcPct val="115000"/>
                        </a:lnSpc>
                        <a:spcAft>
                          <a:spcPts val="0"/>
                        </a:spcAft>
                      </a:pPr>
                      <a:r>
                        <a:rPr lang="en-US" sz="2000" b="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en-US" sz="2000" b="1">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Ông H và ông M, giám đốc công ty A và công ty B, đã thỏa thuận trốn thuế bằng cách ghi giá trị trên hóa đơn bán hàng thấp hơn giá trị thanh toán thực tế của hàng hóa.</a:t>
                      </a:r>
                      <a:endParaRPr lang="en-US" sz="20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Hành vi này của ông H và ông M vi phạm Điều 17 của Luật Quản lý thuế năm 2019.</a:t>
                      </a:r>
                      <a:endParaRPr lang="en-US" sz="20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20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Việc ghi giá trị trên hóa đơn thấp hơn giá trị thực tế nhằm mục đích trốn thuế là hành vi gian lận thuế, vi phạm nghiêm trọng các quy định của pháp luật về nghĩa vụ nộp thuế. Hành vi này có thể bị xử lý hành chính, truy cứu trách nhiệm hình sự và bồi thường thiệt hại.</a:t>
                      </a:r>
                      <a:endParaRPr lang="en-US" sz="20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20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5031264"/>
                  </a:ext>
                </a:extLst>
              </a:tr>
            </a:tbl>
          </a:graphicData>
        </a:graphic>
      </p:graphicFrame>
    </p:spTree>
    <p:extLst>
      <p:ext uri="{BB962C8B-B14F-4D97-AF65-F5344CB8AC3E}">
        <p14:creationId xmlns:p14="http://schemas.microsoft.com/office/powerpoint/2010/main" val="604264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2714" y="224591"/>
            <a:ext cx="7988969" cy="4684295"/>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just">
              <a:lnSpc>
                <a:spcPct val="115000"/>
              </a:lnSpc>
              <a:spcAft>
                <a:spcPts val="800"/>
              </a:spcAft>
            </a:pPr>
            <a:r>
              <a:rPr lang="en-US" sz="2400" b="1">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2. Quy định cơ bản của pháp luật về nghĩa vụ nộp thuế</a:t>
            </a:r>
            <a:endParaRPr lang="en-US" sz="2400">
              <a:solidFill>
                <a:schemeClr val="bg2">
                  <a:lumMod val="10000"/>
                </a:schemeClr>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US" sz="240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Pháp luật Việt Nam quy định:</a:t>
            </a:r>
            <a:endParaRPr lang="en-US" sz="2400">
              <a:solidFill>
                <a:schemeClr val="bg2">
                  <a:lumMod val="10000"/>
                </a:schemeClr>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US" sz="240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Nộp thuế là nghĩa vụ của mọi người</a:t>
            </a:r>
            <a:endParaRPr lang="en-US" sz="2400">
              <a:solidFill>
                <a:schemeClr val="bg2">
                  <a:lumMod val="10000"/>
                </a:schemeClr>
              </a:solidFill>
              <a:latin typeface="Calibri" panose="020F0502020204030204" pitchFamily="34" charset="0"/>
              <a:ea typeface="Calibri" panose="020F0502020204030204" pitchFamily="34" charset="0"/>
              <a:cs typeface="Times New Roman" panose="02020603050405020304" pitchFamily="18" charset="0"/>
            </a:endParaRPr>
          </a:p>
          <a:p>
            <a:r>
              <a:rPr lang="en-US" sz="2400">
                <a:solidFill>
                  <a:schemeClr val="bg2">
                    <a:lumMod val="10000"/>
                  </a:schemeClr>
                </a:solidFill>
                <a:latin typeface="Times New Roman" panose="02020603050405020304" pitchFamily="18" charset="0"/>
                <a:ea typeface="Times New Roman" panose="02020603050405020304" pitchFamily="18" charset="0"/>
              </a:rPr>
              <a:t>- Mọi người cần thực hiện việc đăng kí thuế, sử dụng mã số thuế theo quy định của pháp luật; khai thuế chính xác, trung thực, đầy đủ và nộp hồ sơ thuế đúng thời hạn; chịu trách nhiệm trước pháp luật về tính chính xác, trung thực, đầy đủ của hồ sơ thuế.</a:t>
            </a:r>
            <a:endParaRPr lang="en-US" sz="2400">
              <a:solidFill>
                <a:schemeClr val="bg2">
                  <a:lumMod val="10000"/>
                </a:schemeClr>
              </a:solidFill>
            </a:endParaRPr>
          </a:p>
        </p:txBody>
      </p:sp>
      <p:pic>
        <p:nvPicPr>
          <p:cNvPr id="3" name="Picture 2">
            <a:extLst>
              <a:ext uri="{FF2B5EF4-FFF2-40B4-BE49-F238E27FC236}">
                <a16:creationId xmlns:a16="http://schemas.microsoft.com/office/drawing/2014/main" id="{36B0B411-40A5-DD04-2D1A-340D1BD7E3B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3609" t="51249" r="5371" b="4981"/>
          <a:stretch/>
        </p:blipFill>
        <p:spPr>
          <a:xfrm>
            <a:off x="8133347" y="930442"/>
            <a:ext cx="4058653" cy="5646823"/>
          </a:xfrm>
          <a:prstGeom prst="rect">
            <a:avLst/>
          </a:prstGeom>
        </p:spPr>
      </p:pic>
    </p:spTree>
    <p:extLst>
      <p:ext uri="{BB962C8B-B14F-4D97-AF65-F5344CB8AC3E}">
        <p14:creationId xmlns:p14="http://schemas.microsoft.com/office/powerpoint/2010/main" val="123287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9222" y="32084"/>
            <a:ext cx="2252540" cy="490199"/>
          </a:xfrm>
          <a:prstGeom prst="rect">
            <a:avLst/>
          </a:prstGeom>
        </p:spPr>
        <p:txBody>
          <a:bodyPr wrap="none">
            <a:spAutoFit/>
          </a:bodyPr>
          <a:lstStyle/>
          <a:p>
            <a:pPr algn="just">
              <a:lnSpc>
                <a:spcPct val="115000"/>
              </a:lnSpc>
              <a:spcAft>
                <a:spcPts val="800"/>
              </a:spcAft>
            </a:pPr>
            <a:r>
              <a:rPr lang="en-US" sz="2400" b="1" i="1">
                <a:latin typeface="Times New Roman" panose="02020603050405020304" pitchFamily="18" charset="0"/>
                <a:ea typeface="Times New Roman" panose="02020603050405020304" pitchFamily="18" charset="0"/>
                <a:cs typeface="Times New Roman" panose="02020603050405020304" pitchFamily="18" charset="0"/>
              </a:rPr>
              <a:t>Bài tập 1/sgk-62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ounded Rectangle 3"/>
          <p:cNvSpPr/>
          <p:nvPr/>
        </p:nvSpPr>
        <p:spPr>
          <a:xfrm>
            <a:off x="-42891" y="522283"/>
            <a:ext cx="11952778" cy="1673656"/>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just">
              <a:lnSpc>
                <a:spcPct val="115000"/>
              </a:lnSpc>
              <a:spcAft>
                <a:spcPts val="800"/>
              </a:spcAft>
            </a:pPr>
            <a:r>
              <a:rPr lang="en-US" sz="24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 Không đồng tình. Mặc dù mọi người có quyền kinh doanh, nhưng không phải tất cả các mặt hàng đều được phép kinh doanh tự do. Một số mặt hàng có thể bị cấm hoặc yêu cầu giấy phép, ví dụ như vũ khí, ma túy, và hàng hóa gây nguy hiểm cho sức khỏe và môi trường.</a:t>
            </a:r>
            <a:endParaRPr lang="en-US" sz="24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ounded Rectangle 5"/>
          <p:cNvSpPr/>
          <p:nvPr/>
        </p:nvSpPr>
        <p:spPr>
          <a:xfrm>
            <a:off x="0" y="2482164"/>
            <a:ext cx="11952778" cy="172086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just">
              <a:lnSpc>
                <a:spcPct val="115000"/>
              </a:lnSpc>
              <a:spcAft>
                <a:spcPts val="800"/>
              </a:spcAft>
            </a:pPr>
            <a:r>
              <a:rPr lang="en-US" sz="2400">
                <a:solidFill>
                  <a:srgbClr val="00B050"/>
                </a:solidFill>
                <a:latin typeface="Times New Roman" panose="02020603050405020304" pitchFamily="18" charset="0"/>
                <a:ea typeface="Calibri" panose="020F0502020204030204" pitchFamily="34" charset="0"/>
                <a:cs typeface="Times New Roman" panose="02020603050405020304" pitchFamily="18" charset="0"/>
              </a:rPr>
              <a:t>B. Không đồng tình. Mọi người có quyền lựa chọn hình thức kinh doanh, nhưng cũng cần có khả năng thay đổi hình thức kinh doanh nếu cần thiết để phù hợp với điều kiện thực tế hoặc yêu cầu của pháp luật.</a:t>
            </a:r>
            <a:endParaRPr lang="en-US" sz="24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ounded Rectangle 6"/>
          <p:cNvSpPr/>
          <p:nvPr/>
        </p:nvSpPr>
        <p:spPr>
          <a:xfrm>
            <a:off x="0" y="4621040"/>
            <a:ext cx="11952778" cy="1795801"/>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r>
              <a:rPr lang="en-US" sz="2400">
                <a:solidFill>
                  <a:srgbClr val="0070C0"/>
                </a:solidFill>
                <a:latin typeface="Times New Roman" panose="02020603050405020304" pitchFamily="18" charset="0"/>
                <a:cs typeface="Times New Roman" panose="02020603050405020304" pitchFamily="18" charset="0"/>
              </a:rPr>
              <a:t>C. Đồng tình. Đúng, khi kinh doanh ngành nghề có điều kiện, cần phải tuân thủ các quy định của pháp luật để đảm bảo hoạt động kinh doanh hợp pháp và an toàn.</a:t>
            </a:r>
          </a:p>
        </p:txBody>
      </p:sp>
    </p:spTree>
    <p:extLst>
      <p:ext uri="{BB962C8B-B14F-4D97-AF65-F5344CB8AC3E}">
        <p14:creationId xmlns:p14="http://schemas.microsoft.com/office/powerpoint/2010/main" val="223098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0" y="304801"/>
            <a:ext cx="11823032" cy="161223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just">
              <a:lnSpc>
                <a:spcPct val="115000"/>
              </a:lnSpc>
              <a:spcAft>
                <a:spcPts val="800"/>
              </a:spcAft>
            </a:pPr>
            <a:r>
              <a:rPr lang="en-US" sz="2400">
                <a:solidFill>
                  <a:srgbClr val="7030A0"/>
                </a:solidFill>
                <a:latin typeface="Times New Roman" panose="02020603050405020304" pitchFamily="18" charset="0"/>
                <a:ea typeface="Calibri" panose="020F0502020204030204" pitchFamily="34" charset="0"/>
                <a:cs typeface="Times New Roman" panose="02020603050405020304" pitchFamily="18" charset="0"/>
              </a:rPr>
              <a:t>D. Không đồng tình. Trốn thuế không chỉ bị xử lý bằng việc nộp đủ số tiền thiếu, mà còn có thể bị phạt tiền, phạt hành chính, hoặc các hình thức xử lý khác tùy theo mức độ vi phạm và quy định của pháp luật.</a:t>
            </a:r>
            <a:endParaRPr lang="en-US" sz="24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ounded Rectangle 3"/>
          <p:cNvSpPr/>
          <p:nvPr/>
        </p:nvSpPr>
        <p:spPr>
          <a:xfrm>
            <a:off x="0" y="2286002"/>
            <a:ext cx="11823032" cy="1804736"/>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just">
              <a:lnSpc>
                <a:spcPct val="115000"/>
              </a:lnSpc>
              <a:spcAft>
                <a:spcPts val="800"/>
              </a:spcAft>
            </a:pPr>
            <a:r>
              <a:rPr lang="en-US" sz="2400">
                <a:solidFill>
                  <a:srgbClr val="FF33CC"/>
                </a:solidFill>
                <a:latin typeface="Times New Roman" panose="02020603050405020304" pitchFamily="18" charset="0"/>
                <a:ea typeface="Calibri" panose="020F0502020204030204" pitchFamily="34" charset="0"/>
                <a:cs typeface="Times New Roman" panose="02020603050405020304" pitchFamily="18" charset="0"/>
              </a:rPr>
              <a:t>E. Đồng tình. Theo quy định của pháp luật, mọi người có thu nhập đều phải nộp thuế thu nhập cá nhân, nhưng mức thuế và mức thu nhập chịu thuế có thể khác nhau tùy vào quy định của từng quốc gia.</a:t>
            </a:r>
            <a:endParaRPr lang="en-US" sz="2400">
              <a:solidFill>
                <a:srgbClr val="FF33CC"/>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ounded Rectangle 4"/>
          <p:cNvSpPr/>
          <p:nvPr/>
        </p:nvSpPr>
        <p:spPr>
          <a:xfrm>
            <a:off x="0" y="4652212"/>
            <a:ext cx="11823032" cy="147587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just">
              <a:lnSpc>
                <a:spcPct val="115000"/>
              </a:lnSpc>
              <a:spcAft>
                <a:spcPts val="800"/>
              </a:spcAft>
            </a:pPr>
            <a:r>
              <a:rPr lang="en-US" sz="240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G. Không đồng tình. Kinh doanh trực tuyến vẫn cần phải đăng ký kinh doanh theo quy định của pháp luật. Việc đăng ký giúp hợp pháp hóa hoạt động kinh doanh và đảm bảo các nghĩa vụ thuế và pháp lý khác.</a:t>
            </a:r>
            <a:endParaRPr lang="en-US" sz="24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139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0743"/>
            <a:ext cx="2868093" cy="490199"/>
          </a:xfrm>
          <a:prstGeom prst="rect">
            <a:avLst/>
          </a:prstGeom>
        </p:spPr>
        <p:txBody>
          <a:bodyPr wrap="none">
            <a:spAutoFit/>
          </a:bodyPr>
          <a:lstStyle/>
          <a:p>
            <a:pPr algn="just">
              <a:lnSpc>
                <a:spcPct val="115000"/>
              </a:lnSpc>
              <a:spcAft>
                <a:spcPts val="800"/>
              </a:spcAft>
            </a:pPr>
            <a:r>
              <a:rPr lang="en-US" sz="2400" b="1" i="1">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Bài tập 2,3/sgk-62,63</a:t>
            </a:r>
            <a:endParaRPr lang="en-US" sz="24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36B0B411-40A5-DD04-2D1A-340D1BD7E3B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3609" t="51249" r="5371" b="4981"/>
          <a:stretch/>
        </p:blipFill>
        <p:spPr>
          <a:xfrm>
            <a:off x="8133347" y="930442"/>
            <a:ext cx="4058653" cy="5646823"/>
          </a:xfrm>
          <a:prstGeom prst="rect">
            <a:avLst/>
          </a:prstGeom>
        </p:spPr>
      </p:pic>
      <p:sp>
        <p:nvSpPr>
          <p:cNvPr id="4" name="Round Diagonal Corner Rectangle 3"/>
          <p:cNvSpPr/>
          <p:nvPr/>
        </p:nvSpPr>
        <p:spPr>
          <a:xfrm>
            <a:off x="978568" y="946484"/>
            <a:ext cx="7491664" cy="5229727"/>
          </a:xfrm>
          <a:prstGeom prst="round2DiagRect">
            <a:avLst/>
          </a:prstGeom>
          <a:ln/>
        </p:spPr>
        <p:style>
          <a:lnRef idx="2">
            <a:schemeClr val="accent1"/>
          </a:lnRef>
          <a:fillRef idx="1">
            <a:schemeClr val="lt1"/>
          </a:fillRef>
          <a:effectRef idx="0">
            <a:schemeClr val="accent1"/>
          </a:effectRef>
          <a:fontRef idx="minor">
            <a:schemeClr val="dk1"/>
          </a:fontRef>
        </p:style>
        <p:txBody>
          <a:bodyPr rtlCol="0" anchor="ctr"/>
          <a:lstStyle/>
          <a:p>
            <a:pPr algn="just">
              <a:lnSpc>
                <a:spcPct val="115000"/>
              </a:lnSpc>
              <a:spcAft>
                <a:spcPts val="800"/>
              </a:spcAft>
            </a:pPr>
            <a:r>
              <a:rPr lang="en-US" sz="240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Các nhóm trong tổ 1 thực hiện Bài tập 2, tình huống a.</a:t>
            </a:r>
            <a:endParaRPr lang="en-US" sz="2400">
              <a:solidFill>
                <a:schemeClr val="bg2">
                  <a:lumMod val="10000"/>
                </a:schemeClr>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US" sz="240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Các nhóm trong tổ 2 thực hiện Bài tập 2, tình huống b.</a:t>
            </a:r>
            <a:endParaRPr lang="en-US" sz="2400">
              <a:solidFill>
                <a:schemeClr val="bg2">
                  <a:lumMod val="10000"/>
                </a:schemeClr>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US" sz="240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Các nhóm trong tổ 3 thực hiện Bài tập 2, tình huống c.</a:t>
            </a:r>
            <a:endParaRPr lang="en-US" sz="2400">
              <a:solidFill>
                <a:schemeClr val="bg2">
                  <a:lumMod val="10000"/>
                </a:schemeClr>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US" sz="240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Các nhóm trong tổ 4 thực hiện Bài tập 3.</a:t>
            </a:r>
            <a:endParaRPr lang="en-US" sz="2400">
              <a:solidFill>
                <a:schemeClr val="bg2">
                  <a:lumMod val="10000"/>
                </a:schemeClr>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US" sz="240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Thời gian thảo luận và viết ra bảng phụ là 5 phút.</a:t>
            </a:r>
            <a:endParaRPr lang="en-US" sz="24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069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788" y="371491"/>
            <a:ext cx="2252540" cy="461665"/>
          </a:xfrm>
          <a:prstGeom prst="rect">
            <a:avLst/>
          </a:prstGeom>
        </p:spPr>
        <p:txBody>
          <a:bodyPr wrap="none">
            <a:spAutoFit/>
          </a:bodyPr>
          <a:lstStyle/>
          <a:p>
            <a:r>
              <a:rPr lang="en-US" sz="2400" b="1" i="1">
                <a:solidFill>
                  <a:schemeClr val="bg2">
                    <a:lumMod val="10000"/>
                  </a:schemeClr>
                </a:solidFill>
                <a:latin typeface="Times New Roman" panose="02020603050405020304" pitchFamily="18" charset="0"/>
                <a:ea typeface="Times New Roman" panose="02020603050405020304" pitchFamily="18" charset="0"/>
              </a:rPr>
              <a:t>Bài tập 4/sgk-63</a:t>
            </a:r>
            <a:endParaRPr lang="en-US" sz="2400">
              <a:solidFill>
                <a:schemeClr val="bg2">
                  <a:lumMod val="10000"/>
                </a:schemeClr>
              </a:solidFill>
            </a:endParaRPr>
          </a:p>
        </p:txBody>
      </p:sp>
      <p:pic>
        <p:nvPicPr>
          <p:cNvPr id="3" name="Picture 2">
            <a:extLst>
              <a:ext uri="{FF2B5EF4-FFF2-40B4-BE49-F238E27FC236}">
                <a16:creationId xmlns:a16="http://schemas.microsoft.com/office/drawing/2014/main" id="{36B0B411-40A5-DD04-2D1A-340D1BD7E3B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3609" t="51249" r="5371" b="4981"/>
          <a:stretch/>
        </p:blipFill>
        <p:spPr>
          <a:xfrm>
            <a:off x="8133347" y="930442"/>
            <a:ext cx="4058653" cy="5646823"/>
          </a:xfrm>
          <a:prstGeom prst="rect">
            <a:avLst/>
          </a:prstGeom>
        </p:spPr>
      </p:pic>
      <p:sp>
        <p:nvSpPr>
          <p:cNvPr id="4" name="Round Diagonal Corner Rectangle 3"/>
          <p:cNvSpPr/>
          <p:nvPr/>
        </p:nvSpPr>
        <p:spPr>
          <a:xfrm>
            <a:off x="978568" y="946484"/>
            <a:ext cx="7491664" cy="5229727"/>
          </a:xfrm>
          <a:prstGeom prst="round2DiagRect">
            <a:avLst/>
          </a:prstGeom>
          <a:ln/>
        </p:spPr>
        <p:style>
          <a:lnRef idx="2">
            <a:schemeClr val="accent1"/>
          </a:lnRef>
          <a:fillRef idx="1">
            <a:schemeClr val="lt1"/>
          </a:fillRef>
          <a:effectRef idx="0">
            <a:schemeClr val="accent1"/>
          </a:effectRef>
          <a:fontRef idx="minor">
            <a:schemeClr val="dk1"/>
          </a:fontRef>
        </p:style>
        <p:txBody>
          <a:bodyPr rtlCol="0" anchor="ctr"/>
          <a:lstStyle/>
          <a:p>
            <a:pPr algn="just">
              <a:lnSpc>
                <a:spcPct val="115000"/>
              </a:lnSpc>
              <a:spcAft>
                <a:spcPts val="800"/>
              </a:spcAft>
            </a:pPr>
            <a:r>
              <a:rPr lang="en-US" sz="240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Xây dựng kịch bản, giải quyết tình huống theo bài tập số 4, có thể phát triển nội dung của tình huống nhưng phải đảm bảo yêu cầu của bài.</a:t>
            </a:r>
            <a:endParaRPr lang="en-US" sz="2400">
              <a:solidFill>
                <a:schemeClr val="bg2">
                  <a:lumMod val="10000"/>
                </a:schemeClr>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US" sz="240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Chia lớp thành 3 nhóm để hoàn thành sản phẩm</a:t>
            </a:r>
            <a:endParaRPr lang="en-US" sz="2400">
              <a:solidFill>
                <a:schemeClr val="bg2">
                  <a:lumMod val="10000"/>
                </a:schemeClr>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US" sz="240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Thời gian trình bày sản phẩm không quá 4 phút.</a:t>
            </a:r>
            <a:endParaRPr lang="en-US" sz="2400">
              <a:solidFill>
                <a:schemeClr val="bg2">
                  <a:lumMod val="1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60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6054735"/>
              </p:ext>
            </p:extLst>
          </p:nvPr>
        </p:nvGraphicFramePr>
        <p:xfrm>
          <a:off x="0" y="0"/>
          <a:ext cx="12192001" cy="5867527"/>
        </p:xfrm>
        <a:graphic>
          <a:graphicData uri="http://schemas.openxmlformats.org/drawingml/2006/table">
            <a:tbl>
              <a:tblPr firstRow="1" firstCol="1" bandRow="1">
                <a:tableStyleId>{5940675A-B579-460E-94D1-54222C63F5DA}</a:tableStyleId>
              </a:tblPr>
              <a:tblGrid>
                <a:gridCol w="1395663">
                  <a:extLst>
                    <a:ext uri="{9D8B030D-6E8A-4147-A177-3AD203B41FA5}">
                      <a16:colId xmlns:a16="http://schemas.microsoft.com/office/drawing/2014/main" val="2724168349"/>
                    </a:ext>
                  </a:extLst>
                </a:gridCol>
                <a:gridCol w="2374232">
                  <a:extLst>
                    <a:ext uri="{9D8B030D-6E8A-4147-A177-3AD203B41FA5}">
                      <a16:colId xmlns:a16="http://schemas.microsoft.com/office/drawing/2014/main" val="2322634248"/>
                    </a:ext>
                  </a:extLst>
                </a:gridCol>
                <a:gridCol w="2310063">
                  <a:extLst>
                    <a:ext uri="{9D8B030D-6E8A-4147-A177-3AD203B41FA5}">
                      <a16:colId xmlns:a16="http://schemas.microsoft.com/office/drawing/2014/main" val="1740082467"/>
                    </a:ext>
                  </a:extLst>
                </a:gridCol>
                <a:gridCol w="2470484">
                  <a:extLst>
                    <a:ext uri="{9D8B030D-6E8A-4147-A177-3AD203B41FA5}">
                      <a16:colId xmlns:a16="http://schemas.microsoft.com/office/drawing/2014/main" val="2019444827"/>
                    </a:ext>
                  </a:extLst>
                </a:gridCol>
                <a:gridCol w="2534653">
                  <a:extLst>
                    <a:ext uri="{9D8B030D-6E8A-4147-A177-3AD203B41FA5}">
                      <a16:colId xmlns:a16="http://schemas.microsoft.com/office/drawing/2014/main" val="1046267150"/>
                    </a:ext>
                  </a:extLst>
                </a:gridCol>
                <a:gridCol w="1106906">
                  <a:extLst>
                    <a:ext uri="{9D8B030D-6E8A-4147-A177-3AD203B41FA5}">
                      <a16:colId xmlns:a16="http://schemas.microsoft.com/office/drawing/2014/main" val="1508621173"/>
                    </a:ext>
                  </a:extLst>
                </a:gridCol>
              </a:tblGrid>
              <a:tr h="241741">
                <a:tc rowSpan="2">
                  <a:txBody>
                    <a:bodyPr/>
                    <a:lstStyle/>
                    <a:p>
                      <a:pPr algn="just">
                        <a:lnSpc>
                          <a:spcPct val="115000"/>
                        </a:lnSpc>
                        <a:spcAft>
                          <a:spcPts val="0"/>
                        </a:spcAft>
                      </a:pPr>
                      <a:r>
                        <a:rPr lang="en-US" sz="1800" b="1">
                          <a:solidFill>
                            <a:schemeClr val="bg2">
                              <a:lumMod val="10000"/>
                            </a:schemeClr>
                          </a:solidFill>
                          <a:effectLst/>
                          <a:latin typeface="Times New Roman" panose="02020603050405020304" pitchFamily="18" charset="0"/>
                          <a:cs typeface="Times New Roman" panose="02020603050405020304" pitchFamily="18" charset="0"/>
                        </a:rPr>
                        <a:t>Tiêu chí</a:t>
                      </a:r>
                      <a:endParaRPr lang="en-US" sz="1800" b="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784" marR="33784" marT="0" marB="0"/>
                </a:tc>
                <a:tc gridSpan="4">
                  <a:txBody>
                    <a:bodyPr/>
                    <a:lstStyle/>
                    <a:p>
                      <a:pPr algn="ctr">
                        <a:lnSpc>
                          <a:spcPct val="115000"/>
                        </a:lnSpc>
                        <a:spcAft>
                          <a:spcPts val="0"/>
                        </a:spcAft>
                      </a:pPr>
                      <a:r>
                        <a:rPr lang="en-US" sz="1800" b="1">
                          <a:solidFill>
                            <a:schemeClr val="bg2">
                              <a:lumMod val="10000"/>
                            </a:schemeClr>
                          </a:solidFill>
                          <a:effectLst/>
                          <a:latin typeface="Times New Roman" panose="02020603050405020304" pitchFamily="18" charset="0"/>
                          <a:cs typeface="Times New Roman" panose="02020603050405020304" pitchFamily="18" charset="0"/>
                        </a:rPr>
                        <a:t>Các mức độ</a:t>
                      </a:r>
                      <a:endParaRPr lang="en-US" sz="1800" b="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784" marR="33784" marT="0" marB="0"/>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just">
                        <a:lnSpc>
                          <a:spcPct val="115000"/>
                        </a:lnSpc>
                        <a:spcAft>
                          <a:spcPts val="0"/>
                        </a:spcAft>
                      </a:pPr>
                      <a:r>
                        <a:rPr lang="en-US" sz="1800" b="1">
                          <a:solidFill>
                            <a:schemeClr val="bg2">
                              <a:lumMod val="10000"/>
                            </a:schemeClr>
                          </a:solidFill>
                          <a:effectLst/>
                          <a:latin typeface="Times New Roman" panose="02020603050405020304" pitchFamily="18" charset="0"/>
                          <a:cs typeface="Times New Roman" panose="02020603050405020304" pitchFamily="18" charset="0"/>
                        </a:rPr>
                        <a:t>Đánh giá</a:t>
                      </a:r>
                      <a:endParaRPr lang="en-US" sz="1800" b="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784" marR="33784" marT="0" marB="0"/>
                </a:tc>
                <a:extLst>
                  <a:ext uri="{0D108BD9-81ED-4DB2-BD59-A6C34878D82A}">
                    <a16:rowId xmlns:a16="http://schemas.microsoft.com/office/drawing/2014/main" val="3060705433"/>
                  </a:ext>
                </a:extLst>
              </a:tr>
              <a:tr h="120870">
                <a:tc vMerge="1">
                  <a:txBody>
                    <a:bodyPr/>
                    <a:lstStyle/>
                    <a:p>
                      <a:endParaRPr lang="en-US"/>
                    </a:p>
                  </a:txBody>
                  <a:tcPr/>
                </a:tc>
                <a:tc>
                  <a:txBody>
                    <a:bodyPr/>
                    <a:lstStyle/>
                    <a:p>
                      <a:pPr algn="ctr">
                        <a:lnSpc>
                          <a:spcPct val="115000"/>
                        </a:lnSpc>
                        <a:spcAft>
                          <a:spcPts val="0"/>
                        </a:spcAft>
                      </a:pPr>
                      <a:r>
                        <a:rPr lang="en-US" sz="1800" b="1">
                          <a:solidFill>
                            <a:schemeClr val="bg2">
                              <a:lumMod val="10000"/>
                            </a:schemeClr>
                          </a:solidFill>
                          <a:effectLst/>
                          <a:latin typeface="Times New Roman" panose="02020603050405020304" pitchFamily="18" charset="0"/>
                          <a:cs typeface="Times New Roman" panose="02020603050405020304" pitchFamily="18" charset="0"/>
                        </a:rPr>
                        <a:t>1</a:t>
                      </a:r>
                      <a:endParaRPr lang="en-US" sz="1800" b="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784" marR="33784" marT="0" marB="0"/>
                </a:tc>
                <a:tc>
                  <a:txBody>
                    <a:bodyPr/>
                    <a:lstStyle/>
                    <a:p>
                      <a:pPr algn="ctr">
                        <a:lnSpc>
                          <a:spcPct val="115000"/>
                        </a:lnSpc>
                        <a:spcAft>
                          <a:spcPts val="0"/>
                        </a:spcAft>
                      </a:pPr>
                      <a:r>
                        <a:rPr lang="en-US" sz="1800" b="1">
                          <a:solidFill>
                            <a:schemeClr val="bg2">
                              <a:lumMod val="10000"/>
                            </a:schemeClr>
                          </a:solidFill>
                          <a:effectLst/>
                          <a:latin typeface="Times New Roman" panose="02020603050405020304" pitchFamily="18" charset="0"/>
                          <a:cs typeface="Times New Roman" panose="02020603050405020304" pitchFamily="18" charset="0"/>
                        </a:rPr>
                        <a:t>2</a:t>
                      </a:r>
                      <a:endParaRPr lang="en-US" sz="1800" b="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784" marR="33784" marT="0" marB="0"/>
                </a:tc>
                <a:tc>
                  <a:txBody>
                    <a:bodyPr/>
                    <a:lstStyle/>
                    <a:p>
                      <a:pPr algn="ctr">
                        <a:lnSpc>
                          <a:spcPct val="115000"/>
                        </a:lnSpc>
                        <a:spcAft>
                          <a:spcPts val="0"/>
                        </a:spcAft>
                      </a:pPr>
                      <a:r>
                        <a:rPr lang="en-US" sz="1800" b="1">
                          <a:solidFill>
                            <a:schemeClr val="bg2">
                              <a:lumMod val="10000"/>
                            </a:schemeClr>
                          </a:solidFill>
                          <a:effectLst/>
                          <a:latin typeface="Times New Roman" panose="02020603050405020304" pitchFamily="18" charset="0"/>
                          <a:cs typeface="Times New Roman" panose="02020603050405020304" pitchFamily="18" charset="0"/>
                        </a:rPr>
                        <a:t>3</a:t>
                      </a:r>
                      <a:endParaRPr lang="en-US" sz="1800" b="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784" marR="33784" marT="0" marB="0"/>
                </a:tc>
                <a:tc>
                  <a:txBody>
                    <a:bodyPr/>
                    <a:lstStyle/>
                    <a:p>
                      <a:pPr algn="ctr">
                        <a:lnSpc>
                          <a:spcPct val="115000"/>
                        </a:lnSpc>
                        <a:spcAft>
                          <a:spcPts val="0"/>
                        </a:spcAft>
                      </a:pPr>
                      <a:r>
                        <a:rPr lang="en-US" sz="1800" b="1">
                          <a:solidFill>
                            <a:schemeClr val="bg2">
                              <a:lumMod val="10000"/>
                            </a:schemeClr>
                          </a:solidFill>
                          <a:effectLst/>
                          <a:latin typeface="Times New Roman" panose="02020603050405020304" pitchFamily="18" charset="0"/>
                          <a:cs typeface="Times New Roman" panose="02020603050405020304" pitchFamily="18" charset="0"/>
                        </a:rPr>
                        <a:t>4</a:t>
                      </a:r>
                      <a:endParaRPr lang="en-US" sz="1800" b="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784" marR="33784" marT="0" marB="0"/>
                </a:tc>
                <a:tc>
                  <a:txBody>
                    <a:bodyPr/>
                    <a:lstStyle/>
                    <a:p>
                      <a:pPr algn="just">
                        <a:lnSpc>
                          <a:spcPct val="115000"/>
                        </a:lnSpc>
                        <a:spcAft>
                          <a:spcPts val="0"/>
                        </a:spcAft>
                      </a:pPr>
                      <a:r>
                        <a:rPr lang="en-US" sz="1800" b="1">
                          <a:solidFill>
                            <a:schemeClr val="bg2">
                              <a:lumMod val="10000"/>
                            </a:schemeClr>
                          </a:solidFill>
                          <a:effectLst/>
                          <a:latin typeface="Times New Roman" panose="02020603050405020304" pitchFamily="18" charset="0"/>
                          <a:cs typeface="Times New Roman" panose="02020603050405020304" pitchFamily="18" charset="0"/>
                        </a:rPr>
                        <a:t> </a:t>
                      </a:r>
                      <a:endParaRPr lang="en-US" sz="1800" b="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784" marR="33784" marT="0" marB="0"/>
                </a:tc>
                <a:extLst>
                  <a:ext uri="{0D108BD9-81ED-4DB2-BD59-A6C34878D82A}">
                    <a16:rowId xmlns:a16="http://schemas.microsoft.com/office/drawing/2014/main" val="4277504169"/>
                  </a:ext>
                </a:extLst>
              </a:tr>
              <a:tr h="966964">
                <a:tc>
                  <a:txBody>
                    <a:bodyPr/>
                    <a:lstStyle/>
                    <a:p>
                      <a:pPr algn="just">
                        <a:lnSpc>
                          <a:spcPct val="115000"/>
                        </a:lnSpc>
                        <a:spcAft>
                          <a:spcPts val="0"/>
                        </a:spcAft>
                      </a:pPr>
                      <a:r>
                        <a:rPr lang="en-US" sz="1800" b="1">
                          <a:solidFill>
                            <a:schemeClr val="bg2">
                              <a:lumMod val="10000"/>
                            </a:schemeClr>
                          </a:solidFill>
                          <a:effectLst/>
                          <a:latin typeface="Times New Roman" panose="02020603050405020304" pitchFamily="18" charset="0"/>
                          <a:cs typeface="Times New Roman" panose="02020603050405020304" pitchFamily="18" charset="0"/>
                        </a:rPr>
                        <a:t>Nội dung giải quyết tình huống</a:t>
                      </a:r>
                      <a:endParaRPr lang="en-US" sz="1800" b="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784" marR="33784" marT="0" marB="0"/>
                </a:tc>
                <a:tc>
                  <a:txBody>
                    <a:bodyPr/>
                    <a:lstStyle/>
                    <a:p>
                      <a:pPr algn="just">
                        <a:lnSpc>
                          <a:spcPct val="115000"/>
                        </a:lnSpc>
                        <a:spcAft>
                          <a:spcPts val="0"/>
                        </a:spcAft>
                      </a:pPr>
                      <a:r>
                        <a:rPr lang="en-US" sz="1800">
                          <a:solidFill>
                            <a:schemeClr val="bg2">
                              <a:lumMod val="10000"/>
                            </a:schemeClr>
                          </a:solidFill>
                          <a:effectLst/>
                          <a:latin typeface="Times New Roman" panose="02020603050405020304" pitchFamily="18" charset="0"/>
                          <a:cs typeface="Times New Roman" panose="02020603050405020304" pitchFamily="18" charset="0"/>
                        </a:rPr>
                        <a:t>Hoàn toàn lạc đề</a:t>
                      </a:r>
                      <a:endParaRPr lang="en-US" sz="18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784" marR="33784" marT="0" marB="0"/>
                </a:tc>
                <a:tc>
                  <a:txBody>
                    <a:bodyPr/>
                    <a:lstStyle/>
                    <a:p>
                      <a:pPr algn="just">
                        <a:lnSpc>
                          <a:spcPct val="115000"/>
                        </a:lnSpc>
                        <a:spcAft>
                          <a:spcPts val="0"/>
                        </a:spcAft>
                      </a:pPr>
                      <a:r>
                        <a:rPr lang="en-US" sz="1800">
                          <a:solidFill>
                            <a:schemeClr val="bg2">
                              <a:lumMod val="10000"/>
                            </a:schemeClr>
                          </a:solidFill>
                          <a:effectLst/>
                          <a:latin typeface="Times New Roman" panose="02020603050405020304" pitchFamily="18" charset="0"/>
                          <a:cs typeface="Times New Roman" panose="02020603050405020304" pitchFamily="18" charset="0"/>
                        </a:rPr>
                        <a:t>Nội dung có một vài chỗ chưa phù hợp với tình huống, thiếu nhiều thông tin</a:t>
                      </a:r>
                      <a:endParaRPr lang="en-US" sz="18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784" marR="33784" marT="0" marB="0"/>
                </a:tc>
                <a:tc>
                  <a:txBody>
                    <a:bodyPr/>
                    <a:lstStyle/>
                    <a:p>
                      <a:pPr algn="just">
                        <a:lnSpc>
                          <a:spcPct val="115000"/>
                        </a:lnSpc>
                        <a:spcAft>
                          <a:spcPts val="0"/>
                        </a:spcAft>
                      </a:pPr>
                      <a:r>
                        <a:rPr lang="en-US" sz="1800">
                          <a:solidFill>
                            <a:schemeClr val="bg2">
                              <a:lumMod val="10000"/>
                            </a:schemeClr>
                          </a:solidFill>
                          <a:effectLst/>
                          <a:latin typeface="Times New Roman" panose="02020603050405020304" pitchFamily="18" charset="0"/>
                          <a:cs typeface="Times New Roman" panose="02020603050405020304" pitchFamily="18" charset="0"/>
                        </a:rPr>
                        <a:t>Nội dung giải quyết phù hợp với chủ đề nhưng chưa có sự vận dung linh hoạt, sáng tạo</a:t>
                      </a:r>
                      <a:endParaRPr lang="en-US" sz="18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784" marR="33784" marT="0" marB="0"/>
                </a:tc>
                <a:tc>
                  <a:txBody>
                    <a:bodyPr/>
                    <a:lstStyle/>
                    <a:p>
                      <a:pPr algn="just">
                        <a:lnSpc>
                          <a:spcPct val="115000"/>
                        </a:lnSpc>
                        <a:spcAft>
                          <a:spcPts val="0"/>
                        </a:spcAft>
                      </a:pPr>
                      <a:r>
                        <a:rPr lang="en-US" sz="1800">
                          <a:solidFill>
                            <a:schemeClr val="bg2">
                              <a:lumMod val="10000"/>
                            </a:schemeClr>
                          </a:solidFill>
                          <a:effectLst/>
                          <a:latin typeface="Times New Roman" panose="02020603050405020304" pitchFamily="18" charset="0"/>
                          <a:cs typeface="Times New Roman" panose="02020603050405020304" pitchFamily="18" charset="0"/>
                        </a:rPr>
                        <a:t>Nội dung giải quyết phù hợp với chủ đề, có sự vận dung linh hoạt, sáng tạo</a:t>
                      </a:r>
                      <a:endParaRPr lang="en-US" sz="18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784" marR="33784" marT="0" marB="0"/>
                </a:tc>
                <a:tc>
                  <a:txBody>
                    <a:bodyPr/>
                    <a:lstStyle/>
                    <a:p>
                      <a:pPr algn="just">
                        <a:lnSpc>
                          <a:spcPct val="115000"/>
                        </a:lnSpc>
                        <a:spcAft>
                          <a:spcPts val="0"/>
                        </a:spcAft>
                      </a:pPr>
                      <a:r>
                        <a:rPr lang="en-US" sz="1800">
                          <a:solidFill>
                            <a:schemeClr val="bg2">
                              <a:lumMod val="10000"/>
                            </a:schemeClr>
                          </a:solidFill>
                          <a:effectLst/>
                          <a:latin typeface="Times New Roman" panose="02020603050405020304" pitchFamily="18" charset="0"/>
                          <a:cs typeface="Times New Roman" panose="02020603050405020304" pitchFamily="18" charset="0"/>
                        </a:rPr>
                        <a:t> </a:t>
                      </a:r>
                      <a:endParaRPr lang="en-US" sz="18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784" marR="33784" marT="0" marB="0"/>
                </a:tc>
                <a:extLst>
                  <a:ext uri="{0D108BD9-81ED-4DB2-BD59-A6C34878D82A}">
                    <a16:rowId xmlns:a16="http://schemas.microsoft.com/office/drawing/2014/main" val="3380411174"/>
                  </a:ext>
                </a:extLst>
              </a:tr>
              <a:tr h="2175669">
                <a:tc>
                  <a:txBody>
                    <a:bodyPr/>
                    <a:lstStyle/>
                    <a:p>
                      <a:pPr algn="just">
                        <a:lnSpc>
                          <a:spcPct val="115000"/>
                        </a:lnSpc>
                        <a:spcAft>
                          <a:spcPts val="0"/>
                        </a:spcAft>
                      </a:pPr>
                      <a:r>
                        <a:rPr lang="en-US" sz="1800" b="1">
                          <a:solidFill>
                            <a:schemeClr val="bg2">
                              <a:lumMod val="10000"/>
                            </a:schemeClr>
                          </a:solidFill>
                          <a:effectLst/>
                          <a:latin typeface="Times New Roman" panose="02020603050405020304" pitchFamily="18" charset="0"/>
                          <a:cs typeface="Times New Roman" panose="02020603050405020304" pitchFamily="18" charset="0"/>
                        </a:rPr>
                        <a:t>Hình thức giải quyết tình huống</a:t>
                      </a:r>
                      <a:endParaRPr lang="en-US" sz="1800" b="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784" marR="33784" marT="0" marB="0"/>
                </a:tc>
                <a:tc>
                  <a:txBody>
                    <a:bodyPr/>
                    <a:lstStyle/>
                    <a:p>
                      <a:pPr algn="just">
                        <a:lnSpc>
                          <a:spcPct val="115000"/>
                        </a:lnSpc>
                        <a:spcAft>
                          <a:spcPts val="0"/>
                        </a:spcAft>
                      </a:pPr>
                      <a:r>
                        <a:rPr lang="en-US" sz="1800">
                          <a:solidFill>
                            <a:schemeClr val="bg2">
                              <a:lumMod val="10000"/>
                            </a:schemeClr>
                          </a:solidFill>
                          <a:effectLst/>
                          <a:latin typeface="Times New Roman" panose="02020603050405020304" pitchFamily="18" charset="0"/>
                          <a:cs typeface="Times New Roman" panose="02020603050405020304" pitchFamily="18" charset="0"/>
                        </a:rPr>
                        <a:t>- Dài dòng</a:t>
                      </a:r>
                    </a:p>
                    <a:p>
                      <a:pPr algn="just">
                        <a:lnSpc>
                          <a:spcPct val="115000"/>
                        </a:lnSpc>
                        <a:spcAft>
                          <a:spcPts val="0"/>
                        </a:spcAft>
                      </a:pPr>
                      <a:r>
                        <a:rPr lang="en-US" sz="1800">
                          <a:solidFill>
                            <a:schemeClr val="bg2">
                              <a:lumMod val="10000"/>
                            </a:schemeClr>
                          </a:solidFill>
                          <a:effectLst/>
                          <a:latin typeface="Times New Roman" panose="02020603050405020304" pitchFamily="18" charset="0"/>
                          <a:cs typeface="Times New Roman" panose="02020603050405020304" pitchFamily="18" charset="0"/>
                        </a:rPr>
                        <a:t>- cách nói không phù hợp, khó hiểu, không thu hút.</a:t>
                      </a:r>
                    </a:p>
                    <a:p>
                      <a:pPr algn="just">
                        <a:lnSpc>
                          <a:spcPct val="115000"/>
                        </a:lnSpc>
                        <a:spcAft>
                          <a:spcPts val="0"/>
                        </a:spcAft>
                      </a:pPr>
                      <a:r>
                        <a:rPr lang="en-US" sz="1800">
                          <a:solidFill>
                            <a:schemeClr val="bg2">
                              <a:lumMod val="10000"/>
                            </a:schemeClr>
                          </a:solidFill>
                          <a:effectLst/>
                          <a:latin typeface="Times New Roman" panose="02020603050405020304" pitchFamily="18" charset="0"/>
                          <a:cs typeface="Times New Roman" panose="02020603050405020304" pitchFamily="18" charset="0"/>
                        </a:rPr>
                        <a:t>- Sự kết hợp giữa các thành viên trong quá trình sắm vai không phù hợp.</a:t>
                      </a:r>
                      <a:endParaRPr lang="en-US" sz="18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784" marR="33784" marT="0" marB="0"/>
                </a:tc>
                <a:tc>
                  <a:txBody>
                    <a:bodyPr/>
                    <a:lstStyle/>
                    <a:p>
                      <a:pPr algn="just">
                        <a:lnSpc>
                          <a:spcPct val="115000"/>
                        </a:lnSpc>
                        <a:spcAft>
                          <a:spcPts val="0"/>
                        </a:spcAft>
                      </a:pPr>
                      <a:r>
                        <a:rPr lang="en-US" sz="1800">
                          <a:solidFill>
                            <a:schemeClr val="bg2">
                              <a:lumMod val="10000"/>
                            </a:schemeClr>
                          </a:solidFill>
                          <a:effectLst/>
                          <a:latin typeface="Times New Roman" panose="02020603050405020304" pitchFamily="18" charset="0"/>
                          <a:cs typeface="Times New Roman" panose="02020603050405020304" pitchFamily="18" charset="0"/>
                        </a:rPr>
                        <a:t>- Trình bày nhiều chỗ chưa rõ ràng, ngắn gọn, dễ hiểu.</a:t>
                      </a:r>
                    </a:p>
                    <a:p>
                      <a:pPr algn="just">
                        <a:lnSpc>
                          <a:spcPct val="115000"/>
                        </a:lnSpc>
                        <a:spcAft>
                          <a:spcPts val="0"/>
                        </a:spcAft>
                      </a:pPr>
                      <a:r>
                        <a:rPr lang="en-US" sz="1800">
                          <a:solidFill>
                            <a:schemeClr val="bg2">
                              <a:lumMod val="10000"/>
                            </a:schemeClr>
                          </a:solidFill>
                          <a:effectLst/>
                          <a:latin typeface="Times New Roman" panose="02020603050405020304" pitchFamily="18" charset="0"/>
                          <a:cs typeface="Times New Roman" panose="02020603050405020304" pitchFamily="18" charset="0"/>
                        </a:rPr>
                        <a:t>- cách thể hiện chưa hấp dẫn.</a:t>
                      </a:r>
                    </a:p>
                    <a:p>
                      <a:pPr algn="just">
                        <a:lnSpc>
                          <a:spcPct val="115000"/>
                        </a:lnSpc>
                        <a:spcAft>
                          <a:spcPts val="0"/>
                        </a:spcAft>
                      </a:pPr>
                      <a:r>
                        <a:rPr lang="en-US" sz="1800">
                          <a:solidFill>
                            <a:schemeClr val="bg2">
                              <a:lumMod val="10000"/>
                            </a:schemeClr>
                          </a:solidFill>
                          <a:effectLst/>
                          <a:latin typeface="Times New Roman" panose="02020603050405020304" pitchFamily="18" charset="0"/>
                          <a:cs typeface="Times New Roman" panose="02020603050405020304" pitchFamily="18" charset="0"/>
                        </a:rPr>
                        <a:t>- Sự kết hợp giữa các thành viên trong quá trình sắm vai khá rời rạc.</a:t>
                      </a:r>
                      <a:endParaRPr lang="en-US" sz="18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784" marR="33784" marT="0" marB="0"/>
                </a:tc>
                <a:tc>
                  <a:txBody>
                    <a:bodyPr/>
                    <a:lstStyle/>
                    <a:p>
                      <a:pPr algn="just">
                        <a:lnSpc>
                          <a:spcPct val="115000"/>
                        </a:lnSpc>
                        <a:spcAft>
                          <a:spcPts val="0"/>
                        </a:spcAft>
                      </a:pPr>
                      <a:r>
                        <a:rPr lang="en-US" sz="1800">
                          <a:solidFill>
                            <a:schemeClr val="bg2">
                              <a:lumMod val="10000"/>
                            </a:schemeClr>
                          </a:solidFill>
                          <a:effectLst/>
                          <a:latin typeface="Times New Roman" panose="02020603050405020304" pitchFamily="18" charset="0"/>
                          <a:cs typeface="Times New Roman" panose="02020603050405020304" pitchFamily="18" charset="0"/>
                        </a:rPr>
                        <a:t>Trình bày rõ ràng, ngắn gọn xong cách diễn chưa truyền cảm, hấp dẫn.</a:t>
                      </a:r>
                    </a:p>
                    <a:p>
                      <a:pPr algn="just">
                        <a:lnSpc>
                          <a:spcPct val="115000"/>
                        </a:lnSpc>
                        <a:spcAft>
                          <a:spcPts val="0"/>
                        </a:spcAft>
                      </a:pPr>
                      <a:r>
                        <a:rPr lang="en-US" sz="1800">
                          <a:solidFill>
                            <a:schemeClr val="bg2">
                              <a:lumMod val="10000"/>
                            </a:schemeClr>
                          </a:solidFill>
                          <a:effectLst/>
                          <a:latin typeface="Times New Roman" panose="02020603050405020304" pitchFamily="18" charset="0"/>
                          <a:cs typeface="Times New Roman" panose="02020603050405020304" pitchFamily="18" charset="0"/>
                        </a:rPr>
                        <a:t>- Đã biết kết hợp giữa các thành viên trong quá trình sắm vai nhưng chưa nhịp nhàng.</a:t>
                      </a:r>
                      <a:endParaRPr lang="en-US" sz="18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784" marR="33784" marT="0" marB="0"/>
                </a:tc>
                <a:tc>
                  <a:txBody>
                    <a:bodyPr/>
                    <a:lstStyle/>
                    <a:p>
                      <a:pPr algn="just">
                        <a:lnSpc>
                          <a:spcPct val="115000"/>
                        </a:lnSpc>
                        <a:spcAft>
                          <a:spcPts val="0"/>
                        </a:spcAft>
                      </a:pPr>
                      <a:r>
                        <a:rPr lang="en-US" sz="1800">
                          <a:solidFill>
                            <a:schemeClr val="bg2">
                              <a:lumMod val="10000"/>
                            </a:schemeClr>
                          </a:solidFill>
                          <a:effectLst/>
                          <a:latin typeface="Times New Roman" panose="02020603050405020304" pitchFamily="18" charset="0"/>
                          <a:cs typeface="Times New Roman" panose="02020603050405020304" pitchFamily="18" charset="0"/>
                        </a:rPr>
                        <a:t>- cách giải quyết tình huống rõ ràng, sử dụng câu từ phù hợp, dễ hiểu đối với người nghe.</a:t>
                      </a:r>
                    </a:p>
                    <a:p>
                      <a:pPr algn="just">
                        <a:lnSpc>
                          <a:spcPct val="115000"/>
                        </a:lnSpc>
                        <a:spcAft>
                          <a:spcPts val="0"/>
                        </a:spcAft>
                      </a:pPr>
                      <a:r>
                        <a:rPr lang="en-US" sz="1800">
                          <a:solidFill>
                            <a:schemeClr val="bg2">
                              <a:lumMod val="10000"/>
                            </a:schemeClr>
                          </a:solidFill>
                          <a:effectLst/>
                          <a:latin typeface="Times New Roman" panose="02020603050405020304" pitchFamily="18" charset="0"/>
                          <a:cs typeface="Times New Roman" panose="02020603050405020304" pitchFamily="18" charset="0"/>
                        </a:rPr>
                        <a:t>- cách diễn truyền cảm, hấp dẫn.</a:t>
                      </a:r>
                    </a:p>
                    <a:p>
                      <a:pPr algn="just">
                        <a:lnSpc>
                          <a:spcPct val="115000"/>
                        </a:lnSpc>
                        <a:spcAft>
                          <a:spcPts val="0"/>
                        </a:spcAft>
                      </a:pPr>
                      <a:r>
                        <a:rPr lang="en-US" sz="1800">
                          <a:solidFill>
                            <a:schemeClr val="bg2">
                              <a:lumMod val="10000"/>
                            </a:schemeClr>
                          </a:solidFill>
                          <a:effectLst/>
                          <a:latin typeface="Times New Roman" panose="02020603050405020304" pitchFamily="18" charset="0"/>
                          <a:cs typeface="Times New Roman" panose="02020603050405020304" pitchFamily="18" charset="0"/>
                        </a:rPr>
                        <a:t>- Có sự kết hợp nhuần nhuyễn gữa các thành viên.</a:t>
                      </a:r>
                      <a:endParaRPr lang="en-US" sz="18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784" marR="33784" marT="0" marB="0"/>
                </a:tc>
                <a:tc>
                  <a:txBody>
                    <a:bodyPr/>
                    <a:lstStyle/>
                    <a:p>
                      <a:pPr algn="just">
                        <a:lnSpc>
                          <a:spcPct val="115000"/>
                        </a:lnSpc>
                        <a:spcAft>
                          <a:spcPts val="0"/>
                        </a:spcAft>
                      </a:pPr>
                      <a:r>
                        <a:rPr lang="en-US" sz="1800">
                          <a:solidFill>
                            <a:schemeClr val="bg2">
                              <a:lumMod val="10000"/>
                            </a:schemeClr>
                          </a:solidFill>
                          <a:effectLst/>
                          <a:latin typeface="Times New Roman" panose="02020603050405020304" pitchFamily="18" charset="0"/>
                          <a:cs typeface="Times New Roman" panose="02020603050405020304" pitchFamily="18" charset="0"/>
                        </a:rPr>
                        <a:t> </a:t>
                      </a:r>
                      <a:endParaRPr lang="en-US" sz="18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784" marR="33784" marT="0" marB="0"/>
                </a:tc>
                <a:extLst>
                  <a:ext uri="{0D108BD9-81ED-4DB2-BD59-A6C34878D82A}">
                    <a16:rowId xmlns:a16="http://schemas.microsoft.com/office/drawing/2014/main" val="3245798493"/>
                  </a:ext>
                </a:extLst>
              </a:tr>
              <a:tr h="846093">
                <a:tc>
                  <a:txBody>
                    <a:bodyPr/>
                    <a:lstStyle/>
                    <a:p>
                      <a:pPr algn="just">
                        <a:lnSpc>
                          <a:spcPct val="115000"/>
                        </a:lnSpc>
                        <a:spcAft>
                          <a:spcPts val="0"/>
                        </a:spcAft>
                      </a:pPr>
                      <a:r>
                        <a:rPr lang="en-US" sz="1800" b="1">
                          <a:solidFill>
                            <a:schemeClr val="bg2">
                              <a:lumMod val="10000"/>
                            </a:schemeClr>
                          </a:solidFill>
                          <a:effectLst/>
                          <a:latin typeface="Times New Roman" panose="02020603050405020304" pitchFamily="18" charset="0"/>
                          <a:cs typeface="Times New Roman" panose="02020603050405020304" pitchFamily="18" charset="0"/>
                        </a:rPr>
                        <a:t>Quản lí thời gian</a:t>
                      </a:r>
                      <a:endParaRPr lang="en-US" sz="1800" b="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784" marR="33784" marT="0" marB="0"/>
                </a:tc>
                <a:tc>
                  <a:txBody>
                    <a:bodyPr/>
                    <a:lstStyle/>
                    <a:p>
                      <a:pPr algn="just">
                        <a:lnSpc>
                          <a:spcPct val="115000"/>
                        </a:lnSpc>
                        <a:spcAft>
                          <a:spcPts val="0"/>
                        </a:spcAft>
                      </a:pPr>
                      <a:r>
                        <a:rPr lang="en-US" sz="1800">
                          <a:solidFill>
                            <a:schemeClr val="bg2">
                              <a:lumMod val="10000"/>
                            </a:schemeClr>
                          </a:solidFill>
                          <a:effectLst/>
                          <a:latin typeface="Times New Roman" panose="02020603050405020304" pitchFamily="18" charset="0"/>
                          <a:cs typeface="Times New Roman" panose="02020603050405020304" pitchFamily="18" charset="0"/>
                        </a:rPr>
                        <a:t>Thời gian trình bày kéo dài so với thời gian quy định (vượt quá 3 phút trở lên)</a:t>
                      </a:r>
                      <a:endParaRPr lang="en-US" sz="18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784" marR="33784" marT="0" marB="0"/>
                </a:tc>
                <a:tc>
                  <a:txBody>
                    <a:bodyPr/>
                    <a:lstStyle/>
                    <a:p>
                      <a:pPr algn="just">
                        <a:lnSpc>
                          <a:spcPct val="115000"/>
                        </a:lnSpc>
                        <a:spcAft>
                          <a:spcPts val="0"/>
                        </a:spcAft>
                      </a:pPr>
                      <a:r>
                        <a:rPr lang="en-US" sz="1800">
                          <a:solidFill>
                            <a:schemeClr val="bg2">
                              <a:lumMod val="10000"/>
                            </a:schemeClr>
                          </a:solidFill>
                          <a:effectLst/>
                          <a:latin typeface="Times New Roman" panose="02020603050405020304" pitchFamily="18" charset="0"/>
                          <a:cs typeface="Times New Roman" panose="02020603050405020304" pitchFamily="18" charset="0"/>
                        </a:rPr>
                        <a:t>Thời gian trình bày khá chậm so với thời gian quy định (vượt quá khoảng 2 phút)</a:t>
                      </a:r>
                      <a:endParaRPr lang="en-US" sz="18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784" marR="33784" marT="0" marB="0"/>
                </a:tc>
                <a:tc>
                  <a:txBody>
                    <a:bodyPr/>
                    <a:lstStyle/>
                    <a:p>
                      <a:pPr algn="just">
                        <a:lnSpc>
                          <a:spcPct val="115000"/>
                        </a:lnSpc>
                        <a:spcAft>
                          <a:spcPts val="0"/>
                        </a:spcAft>
                      </a:pPr>
                      <a:r>
                        <a:rPr lang="en-US" sz="1800">
                          <a:solidFill>
                            <a:schemeClr val="bg2">
                              <a:lumMod val="10000"/>
                            </a:schemeClr>
                          </a:solidFill>
                          <a:effectLst/>
                          <a:latin typeface="Times New Roman" panose="02020603050405020304" pitchFamily="18" charset="0"/>
                          <a:cs typeface="Times New Roman" panose="02020603050405020304" pitchFamily="18" charset="0"/>
                        </a:rPr>
                        <a:t>Thời gian trình bày vượt quá không đáng kể </a:t>
                      </a:r>
                    </a:p>
                    <a:p>
                      <a:pPr algn="just">
                        <a:lnSpc>
                          <a:spcPct val="115000"/>
                        </a:lnSpc>
                        <a:spcAft>
                          <a:spcPts val="0"/>
                        </a:spcAft>
                      </a:pPr>
                      <a:r>
                        <a:rPr lang="en-US" sz="1800">
                          <a:solidFill>
                            <a:schemeClr val="bg2">
                              <a:lumMod val="10000"/>
                            </a:schemeClr>
                          </a:solidFill>
                          <a:effectLst/>
                          <a:latin typeface="Times New Roman" panose="02020603050405020304" pitchFamily="18" charset="0"/>
                          <a:cs typeface="Times New Roman" panose="02020603050405020304" pitchFamily="18" charset="0"/>
                        </a:rPr>
                        <a:t>(30s đến 1p)</a:t>
                      </a:r>
                      <a:endParaRPr lang="en-US" sz="18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784" marR="33784" marT="0" marB="0"/>
                </a:tc>
                <a:tc>
                  <a:txBody>
                    <a:bodyPr/>
                    <a:lstStyle/>
                    <a:p>
                      <a:pPr algn="just">
                        <a:lnSpc>
                          <a:spcPct val="115000"/>
                        </a:lnSpc>
                        <a:spcAft>
                          <a:spcPts val="0"/>
                        </a:spcAft>
                      </a:pPr>
                      <a:r>
                        <a:rPr lang="en-US" sz="1800">
                          <a:solidFill>
                            <a:schemeClr val="bg2">
                              <a:lumMod val="10000"/>
                            </a:schemeClr>
                          </a:solidFill>
                          <a:effectLst/>
                          <a:latin typeface="Times New Roman" panose="02020603050405020304" pitchFamily="18" charset="0"/>
                          <a:cs typeface="Times New Roman" panose="02020603050405020304" pitchFamily="18" charset="0"/>
                        </a:rPr>
                        <a:t>Trình bày đảm bảo thời gian quy định</a:t>
                      </a:r>
                      <a:endParaRPr lang="en-US" sz="18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784" marR="33784" marT="0" marB="0"/>
                </a:tc>
                <a:tc>
                  <a:txBody>
                    <a:bodyPr/>
                    <a:lstStyle/>
                    <a:p>
                      <a:pPr algn="just">
                        <a:lnSpc>
                          <a:spcPct val="115000"/>
                        </a:lnSpc>
                        <a:spcAft>
                          <a:spcPts val="0"/>
                        </a:spcAft>
                      </a:pPr>
                      <a:r>
                        <a:rPr lang="en-US" sz="1800">
                          <a:solidFill>
                            <a:schemeClr val="bg2">
                              <a:lumMod val="10000"/>
                            </a:schemeClr>
                          </a:solidFill>
                          <a:effectLst/>
                          <a:latin typeface="Times New Roman" panose="02020603050405020304" pitchFamily="18" charset="0"/>
                          <a:cs typeface="Times New Roman" panose="02020603050405020304" pitchFamily="18" charset="0"/>
                        </a:rPr>
                        <a:t> </a:t>
                      </a:r>
                      <a:endParaRPr lang="en-US" sz="18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784" marR="33784" marT="0" marB="0"/>
                </a:tc>
                <a:extLst>
                  <a:ext uri="{0D108BD9-81ED-4DB2-BD59-A6C34878D82A}">
                    <a16:rowId xmlns:a16="http://schemas.microsoft.com/office/drawing/2014/main" val="1732448199"/>
                  </a:ext>
                </a:extLst>
              </a:tr>
            </a:tbl>
          </a:graphicData>
        </a:graphic>
      </p:graphicFrame>
      <p:sp>
        <p:nvSpPr>
          <p:cNvPr id="4" name="Rectangle 3"/>
          <p:cNvSpPr/>
          <p:nvPr/>
        </p:nvSpPr>
        <p:spPr>
          <a:xfrm>
            <a:off x="898358" y="5993892"/>
            <a:ext cx="10668000" cy="941796"/>
          </a:xfrm>
          <a:prstGeom prst="rect">
            <a:avLst/>
          </a:prstGeom>
        </p:spPr>
        <p:txBody>
          <a:bodyPr wrap="square">
            <a:spAutoFit/>
          </a:bodyPr>
          <a:lstStyle/>
          <a:p>
            <a:pPr algn="just">
              <a:lnSpc>
                <a:spcPct val="115000"/>
              </a:lnSpc>
              <a:spcAft>
                <a:spcPts val="0"/>
              </a:spcAft>
            </a:pPr>
            <a:r>
              <a:rPr lang="en-US" sz="24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Nhóm được đánh giá là </a:t>
            </a: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đạt</a:t>
            </a:r>
            <a:r>
              <a:rPr lang="en-US" sz="24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khi đạt 2/4 tiêu chí đạt mức độ 3,4</a:t>
            </a:r>
            <a:endParaRPr lang="en-US" sz="24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24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Nhóm được đánh giá </a:t>
            </a: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chưa đạt</a:t>
            </a:r>
            <a:r>
              <a:rPr lang="en-US" sz="24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khi 2/4 tiêu chí đạt mức 1,2</a:t>
            </a:r>
            <a:endParaRPr lang="en-US" sz="24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8033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cstate="print">
            <a:extLst>
              <a:ext uri="{28A0092B-C50C-407E-A947-70E740481C1C}">
                <a14:useLocalDpi xmlns:a14="http://schemas.microsoft.com/office/drawing/2010/main" val="0"/>
              </a:ext>
            </a:extLst>
          </a:blip>
          <a:srcRect l="17125" t="39727" r="17859" b="11986"/>
          <a:stretch/>
        </p:blipFill>
        <p:spPr bwMode="auto">
          <a:xfrm>
            <a:off x="134570" y="30480"/>
            <a:ext cx="11945135" cy="5325979"/>
          </a:xfrm>
          <a:prstGeom prst="rect">
            <a:avLst/>
          </a:prstGeom>
          <a:ln>
            <a:noFill/>
          </a:ln>
          <a:extLst>
            <a:ext uri="{53640926-AAD7-44D8-BBD7-CCE9431645EC}">
              <a14:shadowObscured xmlns:a14="http://schemas.microsoft.com/office/drawing/2010/main"/>
            </a:ext>
          </a:extLst>
        </p:spPr>
      </p:pic>
      <p:sp>
        <p:nvSpPr>
          <p:cNvPr id="3" name="Rounded Rectangle 2"/>
          <p:cNvSpPr/>
          <p:nvPr/>
        </p:nvSpPr>
        <p:spPr>
          <a:xfrm>
            <a:off x="625641" y="5325979"/>
            <a:ext cx="11133221" cy="130743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just">
              <a:lnSpc>
                <a:spcPct val="115000"/>
              </a:lnSpc>
              <a:spcAft>
                <a:spcPts val="800"/>
              </a:spcAft>
            </a:pPr>
            <a:r>
              <a:rPr lang="en-US" sz="2400" b="1" i="1">
                <a:latin typeface="Times New Roman" panose="02020603050405020304" pitchFamily="18" charset="0"/>
                <a:ea typeface="Calibri" panose="020F0502020204030204" pitchFamily="34" charset="0"/>
                <a:cs typeface="Times New Roman" panose="02020603050405020304" pitchFamily="18" charset="0"/>
              </a:rPr>
              <a:t>? Em hãy cho biết các hình ảnh trên đề cập đến những hoạt động kinh tế nào? Khi tham gia vào các hoạt động kinh tế đó, mọi người có quyền và nghĩa vụ gì?</a:t>
            </a:r>
            <a:endParaRPr lang="en-US" sz="24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293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124847"/>
              </p:ext>
            </p:extLst>
          </p:nvPr>
        </p:nvGraphicFramePr>
        <p:xfrm>
          <a:off x="1620252" y="4835608"/>
          <a:ext cx="9416716" cy="2022392"/>
        </p:xfrm>
        <a:graphic>
          <a:graphicData uri="http://schemas.openxmlformats.org/drawingml/2006/table">
            <a:tbl>
              <a:tblPr firstRow="1" firstCol="1" bandRow="1">
                <a:tableStyleId>{5A111915-BE36-4E01-A7E5-04B1672EAD32}</a:tableStyleId>
              </a:tblPr>
              <a:tblGrid>
                <a:gridCol w="1027563">
                  <a:extLst>
                    <a:ext uri="{9D8B030D-6E8A-4147-A177-3AD203B41FA5}">
                      <a16:colId xmlns:a16="http://schemas.microsoft.com/office/drawing/2014/main" val="4011746375"/>
                    </a:ext>
                  </a:extLst>
                </a:gridCol>
                <a:gridCol w="3451289">
                  <a:extLst>
                    <a:ext uri="{9D8B030D-6E8A-4147-A177-3AD203B41FA5}">
                      <a16:colId xmlns:a16="http://schemas.microsoft.com/office/drawing/2014/main" val="2429706304"/>
                    </a:ext>
                  </a:extLst>
                </a:gridCol>
                <a:gridCol w="4937864">
                  <a:extLst>
                    <a:ext uri="{9D8B030D-6E8A-4147-A177-3AD203B41FA5}">
                      <a16:colId xmlns:a16="http://schemas.microsoft.com/office/drawing/2014/main" val="848153676"/>
                    </a:ext>
                  </a:extLst>
                </a:gridCol>
              </a:tblGrid>
              <a:tr h="475514">
                <a:tc>
                  <a:txBody>
                    <a:bodyPr/>
                    <a:lstStyle/>
                    <a:p>
                      <a:pPr algn="ctr">
                        <a:lnSpc>
                          <a:spcPct val="115000"/>
                        </a:lnSpc>
                        <a:spcAft>
                          <a:spcPts val="0"/>
                        </a:spcAft>
                      </a:pPr>
                      <a:r>
                        <a:rPr lang="en-US" sz="2400">
                          <a:effectLst/>
                        </a:rPr>
                        <a:t>TH</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rPr>
                        <a:t>Hành vi</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rPr>
                        <a:t>Nhận xét hành vi</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35513409"/>
                  </a:ext>
                </a:extLst>
              </a:tr>
              <a:tr h="773439">
                <a:tc>
                  <a:txBody>
                    <a:bodyPr/>
                    <a:lstStyle/>
                    <a:p>
                      <a:pPr algn="ctr">
                        <a:lnSpc>
                          <a:spcPct val="115000"/>
                        </a:lnSpc>
                        <a:spcAft>
                          <a:spcPts val="0"/>
                        </a:spcAft>
                      </a:pPr>
                      <a:r>
                        <a:rPr lang="en-US" sz="2400">
                          <a:effectLst/>
                        </a:rPr>
                        <a:t>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80408880"/>
                  </a:ext>
                </a:extLst>
              </a:tr>
              <a:tr h="773439">
                <a:tc>
                  <a:txBody>
                    <a:bodyPr/>
                    <a:lstStyle/>
                    <a:p>
                      <a:pPr algn="ctr">
                        <a:lnSpc>
                          <a:spcPct val="115000"/>
                        </a:lnSpc>
                        <a:spcAft>
                          <a:spcPts val="0"/>
                        </a:spcAft>
                      </a:pPr>
                      <a:r>
                        <a:rPr lang="en-US" sz="2400">
                          <a:effectLst/>
                        </a:rPr>
                        <a:t>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6270192"/>
                  </a:ext>
                </a:extLst>
              </a:tr>
            </a:tbl>
          </a:graphicData>
        </a:graphic>
      </p:graphicFrame>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4562" t="28637" r="24721" b="33085"/>
          <a:stretch/>
        </p:blipFill>
        <p:spPr>
          <a:xfrm>
            <a:off x="1074820" y="471611"/>
            <a:ext cx="10170695" cy="4228726"/>
          </a:xfrm>
          <a:prstGeom prst="rect">
            <a:avLst/>
          </a:prstGeom>
        </p:spPr>
      </p:pic>
    </p:spTree>
    <p:extLst>
      <p:ext uri="{BB962C8B-B14F-4D97-AF65-F5344CB8AC3E}">
        <p14:creationId xmlns:p14="http://schemas.microsoft.com/office/powerpoint/2010/main" val="428978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17614604"/>
              </p:ext>
            </p:extLst>
          </p:nvPr>
        </p:nvGraphicFramePr>
        <p:xfrm>
          <a:off x="0" y="1042737"/>
          <a:ext cx="12192000" cy="5690168"/>
        </p:xfrm>
        <a:graphic>
          <a:graphicData uri="http://schemas.openxmlformats.org/drawingml/2006/table">
            <a:tbl>
              <a:tblPr firstRow="1" firstCol="1" bandRow="1"/>
              <a:tblGrid>
                <a:gridCol w="753979">
                  <a:extLst>
                    <a:ext uri="{9D8B030D-6E8A-4147-A177-3AD203B41FA5}">
                      <a16:colId xmlns:a16="http://schemas.microsoft.com/office/drawing/2014/main" val="182069462"/>
                    </a:ext>
                  </a:extLst>
                </a:gridCol>
                <a:gridCol w="4315326">
                  <a:extLst>
                    <a:ext uri="{9D8B030D-6E8A-4147-A177-3AD203B41FA5}">
                      <a16:colId xmlns:a16="http://schemas.microsoft.com/office/drawing/2014/main" val="606603518"/>
                    </a:ext>
                  </a:extLst>
                </a:gridCol>
                <a:gridCol w="1003754">
                  <a:extLst>
                    <a:ext uri="{9D8B030D-6E8A-4147-A177-3AD203B41FA5}">
                      <a16:colId xmlns:a16="http://schemas.microsoft.com/office/drawing/2014/main" val="3291702855"/>
                    </a:ext>
                  </a:extLst>
                </a:gridCol>
                <a:gridCol w="5156415">
                  <a:extLst>
                    <a:ext uri="{9D8B030D-6E8A-4147-A177-3AD203B41FA5}">
                      <a16:colId xmlns:a16="http://schemas.microsoft.com/office/drawing/2014/main" val="524526365"/>
                    </a:ext>
                  </a:extLst>
                </a:gridCol>
                <a:gridCol w="962526">
                  <a:extLst>
                    <a:ext uri="{9D8B030D-6E8A-4147-A177-3AD203B41FA5}">
                      <a16:colId xmlns:a16="http://schemas.microsoft.com/office/drawing/2014/main" val="3832104153"/>
                    </a:ext>
                  </a:extLst>
                </a:gridCol>
              </a:tblGrid>
              <a:tr h="406441">
                <a:tc>
                  <a:txBody>
                    <a:bodyPr/>
                    <a:lstStyle/>
                    <a:p>
                      <a:pPr algn="ctr">
                        <a:lnSpc>
                          <a:spcPct val="115000"/>
                        </a:lnSpc>
                        <a:spcAft>
                          <a:spcPts val="0"/>
                        </a:spcAft>
                      </a:pPr>
                      <a:r>
                        <a:rPr lang="en-US" sz="2000" b="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TH</a:t>
                      </a:r>
                      <a:endParaRPr lang="en-US" sz="20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3650" marR="33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Hành vi</a:t>
                      </a:r>
                      <a:endParaRPr lang="en-US" sz="20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3650" marR="33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Tích </a:t>
                      </a:r>
                      <a:endParaRPr lang="en-US" sz="20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3650" marR="33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Nhận xét hành vi</a:t>
                      </a:r>
                      <a:endParaRPr lang="en-US" sz="20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3650" marR="33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Tích</a:t>
                      </a:r>
                      <a:endParaRPr lang="en-US" sz="20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3650" marR="33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5477827"/>
                  </a:ext>
                </a:extLst>
              </a:tr>
              <a:tr h="2438643">
                <a:tc>
                  <a:txBody>
                    <a:bodyPr/>
                    <a:lstStyle/>
                    <a:p>
                      <a:pPr algn="ctr">
                        <a:lnSpc>
                          <a:spcPct val="115000"/>
                        </a:lnSpc>
                        <a:spcAft>
                          <a:spcPts val="0"/>
                        </a:spcAft>
                      </a:pPr>
                      <a:r>
                        <a:rPr lang="en-US" sz="2000" b="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20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3650" marR="33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Anh T đã mở rộng kinh doanh và bán thêm rượu, bia, thuốc lá mà không đăng ký bổ sung các mặt hàng này vào giấy phép kinh doanh</a:t>
                      </a:r>
                      <a:endParaRPr lang="en-US" sz="20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3650" marR="33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3650" marR="33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Anh T đã vi phạm quy định về quyền tự do kinh doanh vì không tuân thủ giấy phép kinh doanh đã đăng ký. Theo Luật Đầu tư năm 2020, cần phải đăng ký bổ sung hoặc xin phép khi mở rộng kinh doanh thêm các mặt hàng khác không có trong giấy phép ban đầu</a:t>
                      </a:r>
                      <a:endParaRPr lang="en-US" sz="20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3650" marR="33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3650" marR="33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2465841"/>
                  </a:ext>
                </a:extLst>
              </a:tr>
              <a:tr h="2845084">
                <a:tc>
                  <a:txBody>
                    <a:bodyPr/>
                    <a:lstStyle/>
                    <a:p>
                      <a:pPr algn="ctr">
                        <a:lnSpc>
                          <a:spcPct val="115000"/>
                        </a:lnSpc>
                        <a:spcAft>
                          <a:spcPts val="0"/>
                        </a:spcAft>
                      </a:pPr>
                      <a:r>
                        <a:rPr lang="en-US" sz="2000" b="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en-US" sz="20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3650" marR="33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Bà D bán thêm các loại thuốc không rõ nguồn gốc, xuất xứ bên cạnh các loại thuốc chữa bệnh được nhập từ các công ty có uy tín.</a:t>
                      </a:r>
                      <a:endParaRPr lang="en-US" sz="20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3650" marR="33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3650" marR="33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Bà D đã vi phạm quy định về kinh doanh thuốc chữa bệnh theo Luật Đầu tư năm 2020, kinh doanh các sản phẩm không rõ nguồn gốc, xuất xứ, có nguy cơ gây hại cho sức khỏe của người tiêu dùng. Vi phạm này là nghiêm trọng vì liên quan trực tiếp đến sức khỏe và tính mạng của người sử dụng thuốc.</a:t>
                      </a:r>
                      <a:endParaRPr lang="en-US" sz="20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3650" marR="33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3650" marR="33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0442445"/>
                  </a:ext>
                </a:extLst>
              </a:tr>
            </a:tbl>
          </a:graphicData>
        </a:graphic>
      </p:graphicFrame>
      <p:sp>
        <p:nvSpPr>
          <p:cNvPr id="4" name="Rounded Rectangle 3"/>
          <p:cNvSpPr/>
          <p:nvPr/>
        </p:nvSpPr>
        <p:spPr>
          <a:xfrm>
            <a:off x="1973179" y="288758"/>
            <a:ext cx="8053137" cy="6096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a:solidFill>
                  <a:srgbClr val="FF0000"/>
                </a:solidFill>
                <a:latin typeface="Times New Roman" panose="02020603050405020304" pitchFamily="18" charset="0"/>
                <a:cs typeface="Times New Roman" panose="02020603050405020304" pitchFamily="18" charset="0"/>
              </a:rPr>
              <a:t>BẢNG KIỂM</a:t>
            </a:r>
          </a:p>
        </p:txBody>
      </p:sp>
    </p:spTree>
    <p:extLst>
      <p:ext uri="{BB962C8B-B14F-4D97-AF65-F5344CB8AC3E}">
        <p14:creationId xmlns:p14="http://schemas.microsoft.com/office/powerpoint/2010/main" val="58525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orizontal Scroll 2"/>
          <p:cNvSpPr/>
          <p:nvPr/>
        </p:nvSpPr>
        <p:spPr>
          <a:xfrm>
            <a:off x="1828800" y="978568"/>
            <a:ext cx="8967537" cy="4219074"/>
          </a:xfrm>
          <a:prstGeom prst="horizontalScroll">
            <a:avLst>
              <a:gd name="adj" fmla="val 15542"/>
            </a:avLst>
          </a:prstGeom>
          <a:ln/>
        </p:spPr>
        <p:style>
          <a:lnRef idx="2">
            <a:schemeClr val="accent1"/>
          </a:lnRef>
          <a:fillRef idx="1">
            <a:schemeClr val="lt1"/>
          </a:fillRef>
          <a:effectRef idx="0">
            <a:schemeClr val="accent1"/>
          </a:effectRef>
          <a:fontRef idx="minor">
            <a:schemeClr val="dk1"/>
          </a:fontRef>
        </p:style>
        <p:txBody>
          <a:bodyPr rtlCol="0" anchor="ctr"/>
          <a:lstStyle/>
          <a:p>
            <a:pPr>
              <a:spcAft>
                <a:spcPts val="0"/>
              </a:spcAft>
              <a:tabLst>
                <a:tab pos="2971800" algn="ctr"/>
                <a:tab pos="5943600" algn="r"/>
              </a:tabLst>
            </a:pPr>
            <a:r>
              <a:rPr lang="en-US" sz="24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Điều 33 Hiến pháp năm 2013 quy định: “Mọi người có quyền tự do kinh doanh trong những ngành nghề mà pháp luật không cấm”. Tài sản hợp pháp của cá nhân, tổ chức đầu tư, sản xuất, kinh doanh được pháp luật bảo hộ</a:t>
            </a:r>
            <a:endParaRPr lang="en-US"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019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0" y="0"/>
            <a:ext cx="12192000" cy="6857999"/>
          </a:xfrm>
          <a:prstGeom prst="round2Diag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spcAft>
                <a:spcPts val="0"/>
              </a:spcAft>
              <a:tabLst>
                <a:tab pos="2971800" algn="ctr"/>
                <a:tab pos="5943600" algn="r"/>
              </a:tabLst>
            </a:pPr>
            <a:r>
              <a:rPr lang="en-US" sz="20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Luật doanh nghiệp 2020 (Quyền của doanh nghiệp)</a:t>
            </a:r>
            <a:endParaRPr lang="en-US" sz="2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600"/>
              </a:spcAft>
            </a:pPr>
            <a:r>
              <a:rPr lang="en-US"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 Tự do kinh doanh ngành, nghề mà luật không cấm.</a:t>
            </a:r>
            <a:endParaRPr lang="en-US" sz="2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600"/>
              </a:spcAft>
            </a:pPr>
            <a:r>
              <a:rPr lang="en-US"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Tự chủ kinh doanh và lựa chọn hình thức tổ chức kinh doanh; chủ động lựa chọn ngành, nghề, địa bàn, hình thức kinh doanh; chủ động điều chỉnh quy mô và ngành, nghề kinh doanh.</a:t>
            </a:r>
            <a:endParaRPr lang="en-US" sz="2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600"/>
              </a:spcAft>
            </a:pPr>
            <a:r>
              <a:rPr lang="en-US"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 Lựa chọn hình thức, phương thức huy động, phân bổ và sử dụng vốn.</a:t>
            </a:r>
            <a:endParaRPr lang="en-US" sz="2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600"/>
              </a:spcAft>
            </a:pPr>
            <a:r>
              <a:rPr lang="en-US"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4. Tự do tìm kiếm thị trường, khách hàng và ký kết hợp đồng.</a:t>
            </a:r>
            <a:endParaRPr lang="en-US" sz="2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600"/>
              </a:spcAft>
            </a:pPr>
            <a:r>
              <a:rPr lang="en-US"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5. Kinh doanh xuất khẩu, nhập khẩu.</a:t>
            </a:r>
            <a:endParaRPr lang="en-US" sz="2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600"/>
              </a:spcAft>
            </a:pPr>
            <a:r>
              <a:rPr lang="en-US"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6. Tuyển dụng, thuê và sử dụng lao động theo quy định của pháp luật về lao động.</a:t>
            </a:r>
            <a:endParaRPr lang="en-US" sz="2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600"/>
              </a:spcAft>
            </a:pPr>
            <a:r>
              <a:rPr lang="en-US"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 Chủ động ứng dụng khoa học và công nghệ để nâng cao hiệu quả kinh doanh và khả năng cạnh tranh; được bảo hộ quyền sở hữu trí tuệ theo quy định của pháp luật về sở hữu trí tuệ.</a:t>
            </a:r>
            <a:endParaRPr lang="en-US" sz="2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600"/>
              </a:spcAft>
            </a:pPr>
            <a:r>
              <a:rPr lang="en-US"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 Chiếm hữu, sử dụng, định đoạt tài sản của doanh nghiệp.</a:t>
            </a:r>
            <a:endParaRPr lang="en-US" sz="2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600"/>
              </a:spcAft>
            </a:pPr>
            <a:r>
              <a:rPr lang="en-US"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9. Từ chối yêu cầu của cơ quan, tổ chức, cá nhân về cung cấp nguồn lực không theo quy định của pháp luật.</a:t>
            </a:r>
            <a:endParaRPr lang="en-US" sz="2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600"/>
              </a:spcAft>
            </a:pPr>
            <a:r>
              <a:rPr lang="en-US"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10. Khiếu nại, tham gia tố tụng theo quy định của pháp luật.</a:t>
            </a:r>
            <a:endParaRPr lang="en-US" sz="2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600"/>
              </a:spcAft>
            </a:pPr>
            <a:r>
              <a:rPr lang="en-US"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11. Quyền khác theo quy định của pháp luật.</a:t>
            </a:r>
            <a:endParaRPr lang="en-US" sz="2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9040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77516" y="368968"/>
            <a:ext cx="11004884" cy="572703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just">
              <a:lnSpc>
                <a:spcPct val="115000"/>
              </a:lnSpc>
              <a:spcAft>
                <a:spcPts val="800"/>
              </a:spcAft>
            </a:pPr>
            <a:r>
              <a:rPr lang="en-US" sz="2400" b="1">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1. Quy định cơ bản của pháp luật về quyền tự do kinh doanh.</a:t>
            </a:r>
            <a:endParaRPr lang="en-US" sz="2400" b="1">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US" sz="240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Pháp luật nước ta quy định quyền tự do kinh doanh của mọi người bao gồm: </a:t>
            </a:r>
            <a:endParaRPr lang="en-US" sz="24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US" sz="240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Tự do kinh doanh trong những ngành nghề mà pháp luật không cấm. Đối với các ngành nghề kinh doanh có điều kiện thì việc kinh doanh được thực hiện sau khi đáp ứng đầy đủ các điều kiện của ngành, nghề đó.</a:t>
            </a:r>
            <a:endParaRPr lang="en-US" sz="24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US" sz="240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Lựa chọn hình thức tổ chức kinh doanh, có quyền quyết định quy mô kinh doanh phù hợp với điều kiện và khả năng của mình.</a:t>
            </a:r>
            <a:endParaRPr lang="en-US" sz="24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US" sz="240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Tự chủ kinh doanh, được tự mình lựa chọn và quyết định hình thức, cách thức huy động vốn; tự do tìm kiếm thị trường, khách hàng và kí kết hợp đồng trong kinh doanh.</a:t>
            </a:r>
            <a:endParaRPr lang="en-US" sz="24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2400">
                <a:solidFill>
                  <a:schemeClr val="bg2">
                    <a:lumMod val="10000"/>
                  </a:schemeClr>
                </a:solidFill>
                <a:latin typeface="Times New Roman" panose="02020603050405020304" pitchFamily="18" charset="0"/>
                <a:ea typeface="Times New Roman" panose="02020603050405020304" pitchFamily="18" charset="0"/>
              </a:rPr>
              <a:t>Nghãi vụ của người kinh doanh đưuọc thực hiện theo quy định của Pháp luật và sự quản lí của nhà nước.</a:t>
            </a:r>
            <a:endParaRPr lang="en-US" sz="2400">
              <a:solidFill>
                <a:schemeClr val="bg2">
                  <a:lumMod val="10000"/>
                </a:schemeClr>
              </a:solidFill>
            </a:endParaRPr>
          </a:p>
        </p:txBody>
      </p:sp>
    </p:spTree>
    <p:extLst>
      <p:ext uri="{BB962C8B-B14F-4D97-AF65-F5344CB8AC3E}">
        <p14:creationId xmlns:p14="http://schemas.microsoft.com/office/powerpoint/2010/main" val="2915369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7" descr="—Pngtree—cartoon bald old man, professor,_3397592.png"/>
          <p:cNvPicPr>
            <a:picLocks noChangeAspect="1"/>
          </p:cNvPicPr>
          <p:nvPr/>
        </p:nvPicPr>
        <p:blipFill>
          <a:blip r:embed="rId2">
            <a:extLst>
              <a:ext uri="{28A0092B-C50C-407E-A947-70E740481C1C}">
                <a14:useLocalDpi xmlns:a14="http://schemas.microsoft.com/office/drawing/2010/main" val="0"/>
              </a:ext>
            </a:extLst>
          </a:blip>
          <a:srcRect l="28972" t="13930" r="15506" b="12637"/>
          <a:stretch>
            <a:fillRect/>
          </a:stretch>
        </p:blipFill>
        <p:spPr bwMode="auto">
          <a:xfrm>
            <a:off x="-1" y="1379622"/>
            <a:ext cx="3296449" cy="52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2695074" y="818147"/>
            <a:ext cx="8742947" cy="1299411"/>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just">
              <a:lnSpc>
                <a:spcPct val="115000"/>
              </a:lnSpc>
              <a:spcAft>
                <a:spcPts val="800"/>
              </a:spcAft>
            </a:pPr>
            <a:r>
              <a:rPr lang="en-US" sz="2400" b="1" i="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Thuế là gì? Vai trò của thuế?</a:t>
            </a:r>
            <a:endParaRPr lang="en-US" sz="24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ounded Rectangle 3"/>
          <p:cNvSpPr/>
          <p:nvPr/>
        </p:nvSpPr>
        <p:spPr>
          <a:xfrm>
            <a:off x="3296448" y="2326105"/>
            <a:ext cx="6890289" cy="3705727"/>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just">
              <a:lnSpc>
                <a:spcPct val="107000"/>
              </a:lnSpc>
              <a:spcAft>
                <a:spcPts val="800"/>
              </a:spcAft>
            </a:pPr>
            <a:r>
              <a:rPr lang="en-US" sz="240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Thuế là một phần trong thu nhập mà công dân và tổ chức kinh tế có nghĩa vụ nộp vào ngân sách nhà nước để chi têu cho những công việc chung. (như an ninh, quốc phòng, nhà lương cho công chức nhà nước, xây dựng trường học, bệnh viện, làm đường…)</a:t>
            </a:r>
            <a:endParaRPr lang="en-US" sz="2400">
              <a:solidFill>
                <a:schemeClr val="bg2">
                  <a:lumMod val="10000"/>
                </a:schemeClr>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Thuế có tác dụng ổn định thị trường, điều chỉnh cơ cấu kinh tế, góp phần đảm bảo phát triển kinh tế theo định hướng của nhà nước.</a:t>
            </a:r>
            <a:endParaRPr lang="en-US" sz="24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1445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7" descr="—Pngtree—cartoon bald old man, professor,_3397592.png"/>
          <p:cNvPicPr>
            <a:picLocks noChangeAspect="1"/>
          </p:cNvPicPr>
          <p:nvPr/>
        </p:nvPicPr>
        <p:blipFill>
          <a:blip r:embed="rId2">
            <a:extLst>
              <a:ext uri="{28A0092B-C50C-407E-A947-70E740481C1C}">
                <a14:useLocalDpi xmlns:a14="http://schemas.microsoft.com/office/drawing/2010/main" val="0"/>
              </a:ext>
            </a:extLst>
          </a:blip>
          <a:srcRect l="28972" t="13930" r="15506" b="12637"/>
          <a:stretch>
            <a:fillRect/>
          </a:stretch>
        </p:blipFill>
        <p:spPr bwMode="auto">
          <a:xfrm>
            <a:off x="-1" y="1379622"/>
            <a:ext cx="3296449" cy="52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400128CD-EA99-D244-916C-2628C30580CE}"/>
              </a:ext>
            </a:extLst>
          </p:cNvPr>
          <p:cNvPicPr/>
          <p:nvPr/>
        </p:nvPicPr>
        <p:blipFill>
          <a:blip r:embed="rId3"/>
          <a:stretch>
            <a:fillRect/>
          </a:stretch>
        </p:blipFill>
        <p:spPr>
          <a:xfrm>
            <a:off x="7908758" y="-1"/>
            <a:ext cx="4283242" cy="3433011"/>
          </a:xfrm>
          <a:prstGeom prst="rect">
            <a:avLst/>
          </a:prstGeom>
        </p:spPr>
      </p:pic>
      <p:sp>
        <p:nvSpPr>
          <p:cNvPr id="4" name="Rectangle 3"/>
          <p:cNvSpPr/>
          <p:nvPr/>
        </p:nvSpPr>
        <p:spPr>
          <a:xfrm>
            <a:off x="2245895" y="404747"/>
            <a:ext cx="5117431" cy="1044388"/>
          </a:xfrm>
          <a:prstGeom prst="rect">
            <a:avLst/>
          </a:prstGeom>
        </p:spPr>
        <p:txBody>
          <a:bodyPr wrap="square">
            <a:spAutoFit/>
          </a:bodyPr>
          <a:lstStyle/>
          <a:p>
            <a:pPr algn="just">
              <a:lnSpc>
                <a:spcPct val="115000"/>
              </a:lnSpc>
              <a:spcAft>
                <a:spcPts val="800"/>
              </a:spcAft>
            </a:pPr>
            <a:r>
              <a:rPr lang="en-US" sz="240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Nhóm 1,2: Nghiên cứu tình huống 1</a:t>
            </a:r>
            <a:endParaRPr lang="en-US" sz="2400">
              <a:solidFill>
                <a:schemeClr val="bg2">
                  <a:lumMod val="10000"/>
                </a:schemeClr>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US" sz="240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Nhóm 3,4: Nghiên cứu tình huống 2</a:t>
            </a:r>
            <a:endParaRPr lang="en-US" sz="24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Line Callout 2 4"/>
          <p:cNvSpPr/>
          <p:nvPr/>
        </p:nvSpPr>
        <p:spPr>
          <a:xfrm>
            <a:off x="3087900" y="1716504"/>
            <a:ext cx="4275426" cy="4219074"/>
          </a:xfrm>
          <a:prstGeom prst="borderCallout2">
            <a:avLst>
              <a:gd name="adj1" fmla="val 48788"/>
              <a:gd name="adj2" fmla="val -19589"/>
              <a:gd name="adj3" fmla="val 106583"/>
              <a:gd name="adj4" fmla="val -29049"/>
              <a:gd name="adj5" fmla="val 49002"/>
              <a:gd name="adj6" fmla="val -34660"/>
            </a:avLst>
          </a:prstGeom>
          <a:solidFill>
            <a:schemeClr val="accent3">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just">
              <a:lnSpc>
                <a:spcPct val="115000"/>
              </a:lnSpc>
              <a:spcAft>
                <a:spcPts val="800"/>
              </a:spcAft>
            </a:pPr>
            <a:r>
              <a:rPr lang="en-US" sz="2400" b="1" i="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Em hãy nêu hành vi của mỗi chủ thể trong tình huống 1(nhóm 1,2) , tình huống 2 (nhóm 3,4)? Nhận xét hành vi của mỗi chủ thể và cho biết hành vi đó vi phạm quy định nào trong pháp luật về nghĩa vụ nộp thuế? Vì sao?</a:t>
            </a:r>
            <a:endParaRPr lang="en-US" sz="24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213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GENSWF_SLIDE_TITLE" val="gioi thieu"/>
  <p:tag name="GENSWF_ADVANCE_TIME" val="0.00"/>
  <p:tag name="ISPRING_SLIDE_INDENT_LEVEL" val="0"/>
  <p:tag name="ISPRING_PRESENTER_ID" val="{ADB59505-F542-4590-ACB1-166601337CA7}"/>
  <p:tag name="ISPRING_CUSTOM_TIMING_USED" val="0"/>
</p:tagLst>
</file>

<file path=ppt/theme/theme1.xml><?xml version="1.0" encoding="utf-8"?>
<a:theme xmlns:a="http://schemas.openxmlformats.org/drawingml/2006/main" name="9_Office Theme">
  <a:themeElements>
    <a:clrScheme name="自定义 845">
      <a:dk1>
        <a:srgbClr val="5F5F5F"/>
      </a:dk1>
      <a:lt1>
        <a:sysClr val="window" lastClr="FFFFFF"/>
      </a:lt1>
      <a:dk2>
        <a:srgbClr val="5F5F5F"/>
      </a:dk2>
      <a:lt2>
        <a:srgbClr val="E7E6E6"/>
      </a:lt2>
      <a:accent1>
        <a:srgbClr val="1D9BB8"/>
      </a:accent1>
      <a:accent2>
        <a:srgbClr val="1D9BB8"/>
      </a:accent2>
      <a:accent3>
        <a:srgbClr val="1D9BB8"/>
      </a:accent3>
      <a:accent4>
        <a:srgbClr val="1D9BB8"/>
      </a:accent4>
      <a:accent5>
        <a:srgbClr val="1D9BB8"/>
      </a:accent5>
      <a:accent6>
        <a:srgbClr val="FFFFFF"/>
      </a:accent6>
      <a:hlink>
        <a:srgbClr val="1D9BB8"/>
      </a:hlink>
      <a:folHlink>
        <a:srgbClr val="1D9BB8"/>
      </a:folHlink>
    </a:clrScheme>
    <a:fontScheme name="Lato">
      <a:majorFont>
        <a:latin typeface="Lato Regular"/>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2038</Words>
  <Application>Microsoft Office PowerPoint</Application>
  <PresentationFormat>Widescreen</PresentationFormat>
  <Paragraphs>127</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Lato Light</vt:lpstr>
      <vt:lpstr>Times New Roman</vt:lpstr>
      <vt:lpstr>9_Office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Kiem Ba</cp:lastModifiedBy>
  <cp:revision>19</cp:revision>
  <dcterms:created xsi:type="dcterms:W3CDTF">2024-08-15T07:56:45Z</dcterms:created>
  <dcterms:modified xsi:type="dcterms:W3CDTF">2025-03-15T12:19:17Z</dcterms:modified>
</cp:coreProperties>
</file>