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59" r:id="rId5"/>
    <p:sldId id="260" r:id="rId6"/>
    <p:sldId id="261" r:id="rId7"/>
    <p:sldId id="262" r:id="rId8"/>
    <p:sldId id="263" r:id="rId9"/>
    <p:sldId id="264" r:id="rId10"/>
    <p:sldId id="265" r:id="rId11"/>
    <p:sldId id="272" r:id="rId12"/>
    <p:sldId id="273" r:id="rId13"/>
    <p:sldId id="266" r:id="rId14"/>
    <p:sldId id="267" r:id="rId15"/>
    <p:sldId id="269" r:id="rId16"/>
    <p:sldId id="268" r:id="rId17"/>
    <p:sldId id="274"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4" autoAdjust="0"/>
    <p:restoredTop sz="94660"/>
  </p:normalViewPr>
  <p:slideViewPr>
    <p:cSldViewPr snapToGrid="0">
      <p:cViewPr varScale="1">
        <p:scale>
          <a:sx n="65" d="100"/>
          <a:sy n="65"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594D18-A293-4A71-8C75-8600B257703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2824577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4D18-A293-4A71-8C75-8600B257703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220705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4D18-A293-4A71-8C75-8600B257703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53111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94D18-A293-4A71-8C75-8600B257703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252124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94D18-A293-4A71-8C75-8600B257703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179094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594D18-A293-4A71-8C75-8600B2577034}"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298447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594D18-A293-4A71-8C75-8600B2577034}"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117929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594D18-A293-4A71-8C75-8600B2577034}"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169516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94D18-A293-4A71-8C75-8600B2577034}"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361418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94D18-A293-4A71-8C75-8600B2577034}"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309109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94D18-A293-4A71-8C75-8600B2577034}"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DCD67-C363-446F-89C7-5BBA8632CD34}" type="slidenum">
              <a:rPr lang="en-US" smtClean="0"/>
              <a:t>‹#›</a:t>
            </a:fld>
            <a:endParaRPr lang="en-US"/>
          </a:p>
        </p:txBody>
      </p:sp>
    </p:spTree>
    <p:extLst>
      <p:ext uri="{BB962C8B-B14F-4D97-AF65-F5344CB8AC3E}">
        <p14:creationId xmlns:p14="http://schemas.microsoft.com/office/powerpoint/2010/main" val="67276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94D18-A293-4A71-8C75-8600B2577034}"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DCD67-C363-446F-89C7-5BBA8632CD34}" type="slidenum">
              <a:rPr lang="en-US" smtClean="0"/>
              <a:t>‹#›</a:t>
            </a:fld>
            <a:endParaRPr lang="en-US"/>
          </a:p>
        </p:txBody>
      </p:sp>
    </p:spTree>
    <p:extLst>
      <p:ext uri="{BB962C8B-B14F-4D97-AF65-F5344CB8AC3E}">
        <p14:creationId xmlns:p14="http://schemas.microsoft.com/office/powerpoint/2010/main" val="248901521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SJb2zrKVH9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5" y="-162231"/>
            <a:ext cx="9217742" cy="1843547"/>
          </a:xfrm>
        </p:spPr>
        <p:txBody>
          <a:bodyPr>
            <a:normAutofit/>
          </a:bodyPr>
          <a:lstStyle/>
          <a:p>
            <a:pPr algn="ctr"/>
            <a:r>
              <a:rPr lang="en-US" sz="3600" b="1" dirty="0" smtClean="0">
                <a:solidFill>
                  <a:srgbClr val="C00000"/>
                </a:solidFill>
                <a:latin typeface="Times New Roman" panose="02020603050405020304" pitchFamily="18" charset="0"/>
                <a:cs typeface="Times New Roman" panose="02020603050405020304" pitchFamily="18" charset="0"/>
              </a:rPr>
              <a:t>BÀI 48: ỨNG DỤNG CÔNG NGHỆ DI TRUYỀN VÀO ĐỜI SỐNG</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pic>
        <p:nvPicPr>
          <p:cNvPr id="5" name="Content Placeholder 3"/>
          <p:cNvPicPr>
            <a:picLocks noChangeAspect="1"/>
          </p:cNvPicPr>
          <p:nvPr/>
        </p:nvPicPr>
        <p:blipFill>
          <a:blip r:embed="rId2"/>
          <a:stretch>
            <a:fillRect/>
          </a:stretch>
        </p:blipFill>
        <p:spPr>
          <a:xfrm>
            <a:off x="0" y="1681316"/>
            <a:ext cx="11975690" cy="5294671"/>
          </a:xfrm>
          <a:prstGeom prst="rect">
            <a:avLst/>
          </a:prstGeom>
        </p:spPr>
      </p:pic>
    </p:spTree>
    <p:extLst>
      <p:ext uri="{BB962C8B-B14F-4D97-AF65-F5344CB8AC3E}">
        <p14:creationId xmlns:p14="http://schemas.microsoft.com/office/powerpoint/2010/main" val="328509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409766" cy="5448300"/>
          </a:xfrm>
        </p:spPr>
        <p:txBody>
          <a:bodyPr>
            <a:normAutofit/>
          </a:bodyPr>
          <a:lstStyle/>
          <a:p>
            <a:r>
              <a:rPr lang="en-US" dirty="0" smtClean="0">
                <a:solidFill>
                  <a:schemeClr val="tx1"/>
                </a:solidFill>
                <a:latin typeface="Times New Roman" panose="02020603050405020304" pitchFamily="18" charset="0"/>
                <a:cs typeface="Times New Roman" panose="02020603050405020304" pitchFamily="18" charset="0"/>
              </a:rPr>
              <a:t>-</a:t>
            </a:r>
            <a:r>
              <a:rPr lang="en-US" dirty="0" err="1" smtClean="0">
                <a:solidFill>
                  <a:schemeClr val="tx1"/>
                </a:solidFill>
                <a:latin typeface="Times New Roman" panose="02020603050405020304" pitchFamily="18" charset="0"/>
                <a:cs typeface="Times New Roman" panose="02020603050405020304" pitchFamily="18" charset="0"/>
              </a:rPr>
              <a:t>Lớp</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được</a:t>
            </a:r>
            <a:r>
              <a:rPr lang="en-US" dirty="0" smtClean="0">
                <a:solidFill>
                  <a:schemeClr val="tx1"/>
                </a:solidFill>
                <a:latin typeface="Times New Roman" panose="02020603050405020304" pitchFamily="18" charset="0"/>
                <a:cs typeface="Times New Roman" panose="02020603050405020304" pitchFamily="18" charset="0"/>
              </a:rPr>
              <a:t> chia </a:t>
            </a:r>
            <a:r>
              <a:rPr lang="en-US" dirty="0" err="1" smtClean="0">
                <a:solidFill>
                  <a:schemeClr val="tx1"/>
                </a:solidFill>
                <a:latin typeface="Times New Roman" panose="02020603050405020304" pitchFamily="18" charset="0"/>
                <a:cs typeface="Times New Roman" panose="02020603050405020304" pitchFamily="18" charset="0"/>
              </a:rPr>
              <a:t>thành</a:t>
            </a:r>
            <a:r>
              <a:rPr lang="en-US" dirty="0" smtClean="0">
                <a:solidFill>
                  <a:schemeClr val="tx1"/>
                </a:solidFill>
                <a:latin typeface="Times New Roman" panose="02020603050405020304" pitchFamily="18" charset="0"/>
                <a:cs typeface="Times New Roman" panose="02020603050405020304" pitchFamily="18" charset="0"/>
              </a:rPr>
              <a:t> 4 </a:t>
            </a:r>
            <a:r>
              <a:rPr lang="en-US" dirty="0" err="1" smtClean="0">
                <a:solidFill>
                  <a:schemeClr val="tx1"/>
                </a:solidFill>
                <a:latin typeface="Times New Roman" panose="02020603050405020304" pitchFamily="18" charset="0"/>
                <a:cs typeface="Times New Roman" panose="02020603050405020304" pitchFamily="18" charset="0"/>
              </a:rPr>
              <a:t>nhóm</a:t>
            </a: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Nhóm</a:t>
            </a:r>
            <a:r>
              <a:rPr lang="en-US" dirty="0">
                <a:solidFill>
                  <a:schemeClr val="tx1"/>
                </a:solidFill>
                <a:latin typeface="Times New Roman" panose="02020603050405020304" pitchFamily="18" charset="0"/>
                <a:cs typeface="Times New Roman" panose="02020603050405020304" pitchFamily="18" charset="0"/>
              </a:rPr>
              <a:t> 1, 3: </a:t>
            </a:r>
            <a:r>
              <a:rPr lang="en-US" dirty="0" err="1">
                <a:solidFill>
                  <a:schemeClr val="tx1"/>
                </a:solidFill>
                <a:latin typeface="Times New Roman" panose="02020603050405020304" pitchFamily="18" charset="0"/>
                <a:cs typeface="Times New Roman" panose="02020603050405020304" pitchFamily="18" charset="0"/>
              </a:rPr>
              <a:t>Tìm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thông</a:t>
            </a:r>
            <a:r>
              <a:rPr lang="en-US" dirty="0">
                <a:solidFill>
                  <a:schemeClr val="tx1"/>
                </a:solidFill>
                <a:latin typeface="Times New Roman" panose="02020603050405020304" pitchFamily="18" charset="0"/>
                <a:cs typeface="Times New Roman" panose="02020603050405020304" pitchFamily="18" charset="0"/>
              </a:rPr>
              <a:t> tin </a:t>
            </a:r>
            <a:r>
              <a:rPr lang="en-US" dirty="0" err="1">
                <a:solidFill>
                  <a:schemeClr val="tx1"/>
                </a:solidFill>
                <a:latin typeface="Times New Roman" panose="02020603050405020304" pitchFamily="18" charset="0"/>
                <a:cs typeface="Times New Roman" panose="02020603050405020304" pitchFamily="18" charset="0"/>
              </a:rPr>
              <a:t>về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một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phẩm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ứng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nghệ</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truyền</a:t>
            </a:r>
            <a:r>
              <a:rPr lang="en-US" dirty="0">
                <a:solidFill>
                  <a:schemeClr val="tx1"/>
                </a:solidFill>
                <a:latin typeface="Times New Roman" panose="02020603050405020304" pitchFamily="18" charset="0"/>
                <a:cs typeface="Times New Roman" panose="02020603050405020304" pitchFamily="18" charset="0"/>
              </a:rPr>
              <a:t> ở </a:t>
            </a:r>
            <a:r>
              <a:rPr lang="en-US" dirty="0" err="1">
                <a:solidFill>
                  <a:schemeClr val="tx1"/>
                </a:solidFill>
                <a:latin typeface="Times New Roman" panose="02020603050405020304" pitchFamily="18" charset="0"/>
                <a:cs typeface="Times New Roman" panose="02020603050405020304" pitchFamily="18" charset="0"/>
              </a:rPr>
              <a:t>Việt</a:t>
            </a:r>
            <a:r>
              <a:rPr lang="en-US" dirty="0">
                <a:solidFill>
                  <a:schemeClr val="tx1"/>
                </a:solidFill>
                <a:latin typeface="Times New Roman" panose="02020603050405020304" pitchFamily="18" charset="0"/>
                <a:cs typeface="Times New Roman" panose="02020603050405020304" pitchFamily="18" charset="0"/>
              </a:rPr>
              <a:t> Nam.</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Nhóm</a:t>
            </a:r>
            <a:r>
              <a:rPr lang="en-US" dirty="0">
                <a:solidFill>
                  <a:schemeClr val="tx1"/>
                </a:solidFill>
                <a:latin typeface="Times New Roman" panose="02020603050405020304" pitchFamily="18" charset="0"/>
                <a:cs typeface="Times New Roman" panose="02020603050405020304" pitchFamily="18" charset="0"/>
              </a:rPr>
              <a:t> 2,4: </a:t>
            </a:r>
            <a:r>
              <a:rPr lang="en-US" dirty="0" err="1">
                <a:solidFill>
                  <a:schemeClr val="tx1"/>
                </a:solidFill>
                <a:latin typeface="Times New Roman" panose="02020603050405020304" pitchFamily="18" charset="0"/>
                <a:cs typeface="Times New Roman" panose="02020603050405020304" pitchFamily="18" charset="0"/>
              </a:rPr>
              <a:t>Tìm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thông</a:t>
            </a:r>
            <a:r>
              <a:rPr lang="en-US" dirty="0">
                <a:solidFill>
                  <a:schemeClr val="tx1"/>
                </a:solidFill>
                <a:latin typeface="Times New Roman" panose="02020603050405020304" pitchFamily="18" charset="0"/>
                <a:cs typeface="Times New Roman" panose="02020603050405020304" pitchFamily="18" charset="0"/>
              </a:rPr>
              <a:t> tin </a:t>
            </a:r>
            <a:r>
              <a:rPr lang="en-US" dirty="0" err="1">
                <a:solidFill>
                  <a:schemeClr val="tx1"/>
                </a:solidFill>
                <a:latin typeface="Times New Roman" panose="02020603050405020304" pitchFamily="18" charset="0"/>
                <a:cs typeface="Times New Roman" panose="02020603050405020304" pitchFamily="18" charset="0"/>
              </a:rPr>
              <a:t>về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một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phẩm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ứng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nghệ</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truyền</a:t>
            </a:r>
            <a:r>
              <a:rPr lang="en-US" dirty="0">
                <a:solidFill>
                  <a:schemeClr val="tx1"/>
                </a:solidFill>
                <a:latin typeface="Times New Roman" panose="02020603050405020304" pitchFamily="18" charset="0"/>
                <a:cs typeface="Times New Roman" panose="02020603050405020304" pitchFamily="18" charset="0"/>
              </a:rPr>
              <a:t> ở </a:t>
            </a:r>
            <a:r>
              <a:rPr lang="en-US" dirty="0" err="1">
                <a:solidFill>
                  <a:schemeClr val="tx1"/>
                </a:solidFill>
                <a:latin typeface="Times New Roman" panose="02020603050405020304" pitchFamily="18" charset="0"/>
                <a:cs typeface="Times New Roman" panose="02020603050405020304" pitchFamily="18" charset="0"/>
              </a:rPr>
              <a:t>địa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phương</a:t>
            </a:r>
            <a:r>
              <a:rPr lang="en-US" dirty="0">
                <a:solidFill>
                  <a:schemeClr val="tx1"/>
                </a:solidFill>
                <a:latin typeface="Times New Roman" panose="02020603050405020304" pitchFamily="18" charset="0"/>
                <a:cs typeface="Times New Roman" panose="02020603050405020304" pitchFamily="18" charset="0"/>
              </a:rPr>
              <a:t>.</a:t>
            </a:r>
            <a:r>
              <a:rPr lang="en-US" dirty="0"/>
              <a:t/>
            </a:r>
            <a:br>
              <a:rPr lang="en-US" dirty="0"/>
            </a:br>
            <a:endParaRPr lang="en-US" dirty="0"/>
          </a:p>
        </p:txBody>
      </p:sp>
    </p:spTree>
    <p:extLst>
      <p:ext uri="{BB962C8B-B14F-4D97-AF65-F5344CB8AC3E}">
        <p14:creationId xmlns:p14="http://schemas.microsoft.com/office/powerpoint/2010/main" val="142958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endParaRPr lang="en-US" dirty="0"/>
          </a:p>
        </p:txBody>
      </p:sp>
      <p:pic>
        <p:nvPicPr>
          <p:cNvPr id="5" name="Content Placeholder 4"/>
          <p:cNvPicPr>
            <a:picLocks noGrp="1" noChangeAspect="1"/>
          </p:cNvPicPr>
          <p:nvPr>
            <p:ph idx="1"/>
          </p:nvPr>
        </p:nvPicPr>
        <p:blipFill>
          <a:blip r:embed="rId2"/>
          <a:stretch>
            <a:fillRect/>
          </a:stretch>
        </p:blipFill>
        <p:spPr>
          <a:xfrm>
            <a:off x="6096000" y="659655"/>
            <a:ext cx="6096000" cy="3400900"/>
          </a:xfrm>
          <a:prstGeom prst="rect">
            <a:avLst/>
          </a:prstGeom>
        </p:spPr>
      </p:pic>
      <p:pic>
        <p:nvPicPr>
          <p:cNvPr id="4" name="Picture 3"/>
          <p:cNvPicPr>
            <a:picLocks noChangeAspect="1"/>
          </p:cNvPicPr>
          <p:nvPr/>
        </p:nvPicPr>
        <p:blipFill>
          <a:blip r:embed="rId3"/>
          <a:stretch>
            <a:fillRect/>
          </a:stretch>
        </p:blipFill>
        <p:spPr>
          <a:xfrm>
            <a:off x="0" y="365125"/>
            <a:ext cx="6096000" cy="3848637"/>
          </a:xfrm>
          <a:prstGeom prst="rect">
            <a:avLst/>
          </a:prstGeom>
        </p:spPr>
      </p:pic>
      <p:pic>
        <p:nvPicPr>
          <p:cNvPr id="6" name="Picture 5"/>
          <p:cNvPicPr>
            <a:picLocks noChangeAspect="1"/>
          </p:cNvPicPr>
          <p:nvPr/>
        </p:nvPicPr>
        <p:blipFill>
          <a:blip r:embed="rId4"/>
          <a:stretch>
            <a:fillRect/>
          </a:stretch>
        </p:blipFill>
        <p:spPr>
          <a:xfrm>
            <a:off x="0" y="4284423"/>
            <a:ext cx="6096000" cy="3531164"/>
          </a:xfrm>
          <a:prstGeom prst="rect">
            <a:avLst/>
          </a:prstGeom>
        </p:spPr>
      </p:pic>
      <p:pic>
        <p:nvPicPr>
          <p:cNvPr id="7" name="Picture 6"/>
          <p:cNvPicPr>
            <a:picLocks noChangeAspect="1"/>
          </p:cNvPicPr>
          <p:nvPr/>
        </p:nvPicPr>
        <p:blipFill>
          <a:blip r:embed="rId5"/>
          <a:stretch>
            <a:fillRect/>
          </a:stretch>
        </p:blipFill>
        <p:spPr>
          <a:xfrm>
            <a:off x="6080383" y="4060555"/>
            <a:ext cx="6111617" cy="3885189"/>
          </a:xfrm>
          <a:prstGeom prst="rect">
            <a:avLst/>
          </a:prstGeom>
        </p:spPr>
      </p:pic>
    </p:spTree>
    <p:extLst>
      <p:ext uri="{BB962C8B-B14F-4D97-AF65-F5344CB8AC3E}">
        <p14:creationId xmlns:p14="http://schemas.microsoft.com/office/powerpoint/2010/main" val="417510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Times New Roman" panose="02020603050405020304" pitchFamily="18" charset="0"/>
                <a:cs typeface="Times New Roman" panose="02020603050405020304" pitchFamily="18" charset="0"/>
              </a:rPr>
              <a:t>HS </a:t>
            </a:r>
            <a:r>
              <a:rPr lang="en-US" dirty="0" err="1" smtClean="0">
                <a:solidFill>
                  <a:srgbClr val="FF0000"/>
                </a:solidFill>
                <a:latin typeface="Times New Roman" panose="02020603050405020304" pitchFamily="18" charset="0"/>
                <a:cs typeface="Times New Roman" panose="02020603050405020304" pitchFamily="18" charset="0"/>
              </a:rPr>
              <a:t>xem</a:t>
            </a:r>
            <a:r>
              <a:rPr lang="en-US" dirty="0" smtClean="0">
                <a:solidFill>
                  <a:srgbClr val="FF0000"/>
                </a:solidFill>
                <a:latin typeface="Times New Roman" panose="02020603050405020304" pitchFamily="18" charset="0"/>
                <a:cs typeface="Times New Roman" panose="02020603050405020304" pitchFamily="18" charset="0"/>
              </a:rPr>
              <a:t> video</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fontAlgn="base"/>
            <a:r>
              <a:rPr lang="en-US" u="sng" dirty="0">
                <a:hlinkClick r:id="rId2"/>
              </a:rPr>
              <a:t>https://</a:t>
            </a:r>
            <a:r>
              <a:rPr lang="en-US" u="sng" dirty="0" smtClean="0">
                <a:hlinkClick r:id="rId2"/>
              </a:rPr>
              <a:t>www.youtube.com/watch?v=SJb2zrKVH90</a:t>
            </a:r>
            <a:endParaRPr lang="en-US" u="sng" dirty="0" smtClean="0"/>
          </a:p>
          <a:p>
            <a:pPr fontAlgn="base"/>
            <a:endParaRPr lang="en-US" dirty="0"/>
          </a:p>
        </p:txBody>
      </p:sp>
    </p:spTree>
    <p:extLst>
      <p:ext uri="{BB962C8B-B14F-4D97-AF65-F5344CB8AC3E}">
        <p14:creationId xmlns:p14="http://schemas.microsoft.com/office/powerpoint/2010/main" val="2900701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61951"/>
            <a:ext cx="10562166" cy="5679412"/>
          </a:xfrm>
        </p:spPr>
        <p:txBody>
          <a:bodyPr>
            <a:normAutofit/>
          </a:bodyPr>
          <a:lstStyle/>
          <a:p>
            <a:pPr lvl="0"/>
            <a:r>
              <a:rPr lang="en-US" sz="2400" b="1" dirty="0" smtClean="0">
                <a:latin typeface="Times New Roman" panose="02020603050405020304" pitchFamily="18" charset="0"/>
                <a:cs typeface="Times New Roman" panose="02020603050405020304" pitchFamily="18" charset="0"/>
              </a:rPr>
              <a:t>III. </a:t>
            </a:r>
            <a:r>
              <a:rPr lang="en-US" sz="2400" b="1" dirty="0" err="1" smtClean="0">
                <a:latin typeface="Times New Roman" panose="02020603050405020304" pitchFamily="18" charset="0"/>
                <a:cs typeface="Times New Roman" panose="02020603050405020304" pitchFamily="18" charset="0"/>
              </a:rPr>
              <a:t>Ứng</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di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endParaRPr lang="en-US" sz="2400" b="1"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chủng</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1108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924116" cy="4248150"/>
          </a:xfrm>
        </p:spPr>
        <p:txBody>
          <a:bodyPr>
            <a:normAutofit/>
          </a:bodyPr>
          <a:lstStyle/>
          <a:p>
            <a:r>
              <a:rPr lang="en-US" sz="2700" dirty="0">
                <a:solidFill>
                  <a:schemeClr val="tx1"/>
                </a:solidFill>
                <a:latin typeface="Times New Roman" panose="02020603050405020304" pitchFamily="18" charset="0"/>
                <a:cs typeface="Times New Roman" panose="02020603050405020304" pitchFamily="18" charset="0"/>
              </a:rPr>
              <a:t>HS </a:t>
            </a:r>
            <a:r>
              <a:rPr lang="en-US" sz="2700" dirty="0" err="1">
                <a:solidFill>
                  <a:schemeClr val="tx1"/>
                </a:solidFill>
                <a:latin typeface="Times New Roman" panose="02020603050405020304" pitchFamily="18" charset="0"/>
                <a:cs typeface="Times New Roman" panose="02020603050405020304" pitchFamily="18" charset="0"/>
              </a:rPr>
              <a:t>đọc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thông</a:t>
            </a:r>
            <a:r>
              <a:rPr lang="en-US" sz="2700" dirty="0">
                <a:solidFill>
                  <a:schemeClr val="tx1"/>
                </a:solidFill>
                <a:latin typeface="Times New Roman" panose="02020603050405020304" pitchFamily="18" charset="0"/>
                <a:cs typeface="Times New Roman" panose="02020603050405020304" pitchFamily="18" charset="0"/>
              </a:rPr>
              <a:t> tin </a:t>
            </a:r>
            <a:r>
              <a:rPr lang="en-US" sz="2700" dirty="0" err="1">
                <a:solidFill>
                  <a:schemeClr val="tx1"/>
                </a:solidFill>
                <a:latin typeface="Times New Roman" panose="02020603050405020304" pitchFamily="18" charset="0"/>
                <a:cs typeface="Times New Roman" panose="02020603050405020304" pitchFamily="18" charset="0"/>
              </a:rPr>
              <a:t>mục</a:t>
            </a:r>
            <a:r>
              <a:rPr lang="en-US" sz="2700" dirty="0">
                <a:solidFill>
                  <a:schemeClr val="tx1"/>
                </a:solidFill>
                <a:latin typeface="Times New Roman" panose="02020603050405020304" pitchFamily="18" charset="0"/>
                <a:cs typeface="Times New Roman" panose="02020603050405020304" pitchFamily="18" charset="0"/>
              </a:rPr>
              <a:t> IV </a:t>
            </a:r>
            <a:r>
              <a:rPr lang="en-US" sz="2700" dirty="0" err="1">
                <a:solidFill>
                  <a:schemeClr val="tx1"/>
                </a:solidFill>
                <a:latin typeface="Times New Roman" panose="02020603050405020304" pitchFamily="18" charset="0"/>
                <a:cs typeface="Times New Roman" panose="02020603050405020304" pitchFamily="18" charset="0"/>
              </a:rPr>
              <a:t>trong</a:t>
            </a:r>
            <a:r>
              <a:rPr lang="en-US" sz="2700" dirty="0">
                <a:solidFill>
                  <a:schemeClr val="tx1"/>
                </a:solidFill>
                <a:latin typeface="Times New Roman" panose="02020603050405020304" pitchFamily="18" charset="0"/>
                <a:cs typeface="Times New Roman" panose="02020603050405020304" pitchFamily="18" charset="0"/>
              </a:rPr>
              <a:t> SGK </a:t>
            </a:r>
            <a:r>
              <a:rPr lang="en-US" sz="2700" dirty="0" err="1">
                <a:solidFill>
                  <a:schemeClr val="tx1"/>
                </a:solidFill>
                <a:latin typeface="Times New Roman" panose="02020603050405020304" pitchFamily="18" charset="0"/>
                <a:cs typeface="Times New Roman" panose="02020603050405020304" pitchFamily="18" charset="0"/>
              </a:rPr>
              <a:t>và</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trả</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lời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câu</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hỏi</a:t>
            </a:r>
            <a:r>
              <a:rPr lang="en-US" sz="2700" dirty="0">
                <a:solidFill>
                  <a:schemeClr val="tx1"/>
                </a:solidFill>
                <a:latin typeface="Times New Roman" panose="02020603050405020304" pitchFamily="18" charset="0"/>
                <a:cs typeface="Times New Roman" panose="02020603050405020304" pitchFamily="18" charset="0"/>
              </a:rPr>
              <a:t>: </a:t>
            </a:r>
            <a:br>
              <a:rPr lang="en-US" sz="2700" dirty="0">
                <a:solidFill>
                  <a:schemeClr val="tx1"/>
                </a:solidFill>
                <a:latin typeface="Times New Roman" panose="02020603050405020304" pitchFamily="18" charset="0"/>
                <a:cs typeface="Times New Roman" panose="02020603050405020304" pitchFamily="18" charset="0"/>
              </a:rPr>
            </a:br>
            <a:r>
              <a:rPr lang="en-US" sz="2700" dirty="0" err="1" smtClean="0">
                <a:solidFill>
                  <a:schemeClr val="tx1"/>
                </a:solidFill>
                <a:latin typeface="Times New Roman" panose="02020603050405020304" pitchFamily="18" charset="0"/>
                <a:cs typeface="Times New Roman" panose="02020603050405020304" pitchFamily="18" charset="0"/>
              </a:rPr>
              <a:t>Câu</a:t>
            </a:r>
            <a:r>
              <a:rPr lang="en-US" sz="2700" dirty="0" smtClean="0">
                <a:solidFill>
                  <a:schemeClr val="tx1"/>
                </a:solidFill>
                <a:latin typeface="Times New Roman" panose="02020603050405020304" pitchFamily="18" charset="0"/>
                <a:cs typeface="Times New Roman" panose="02020603050405020304" pitchFamily="18" charset="0"/>
              </a:rPr>
              <a:t> 1: </a:t>
            </a:r>
            <a:r>
              <a:rPr lang="en-US" sz="2700" dirty="0" err="1" smtClean="0">
                <a:solidFill>
                  <a:schemeClr val="tx1"/>
                </a:solidFill>
                <a:latin typeface="Times New Roman" panose="02020603050405020304" pitchFamily="18" charset="0"/>
                <a:cs typeface="Times New Roman" panose="02020603050405020304" pitchFamily="18" charset="0"/>
              </a:rPr>
              <a:t>Đạo</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đức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sinh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học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là</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gì</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Tại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sao</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chúng</a:t>
            </a:r>
            <a:r>
              <a:rPr lang="en-US" sz="2700" dirty="0">
                <a:solidFill>
                  <a:schemeClr val="tx1"/>
                </a:solidFill>
                <a:latin typeface="Times New Roman" panose="02020603050405020304" pitchFamily="18" charset="0"/>
                <a:cs typeface="Times New Roman" panose="02020603050405020304" pitchFamily="18" charset="0"/>
              </a:rPr>
              <a:t> ta </a:t>
            </a:r>
            <a:r>
              <a:rPr lang="en-US" sz="2700" dirty="0" err="1">
                <a:solidFill>
                  <a:schemeClr val="tx1"/>
                </a:solidFill>
                <a:latin typeface="Times New Roman" panose="02020603050405020304" pitchFamily="18" charset="0"/>
                <a:cs typeface="Times New Roman" panose="02020603050405020304" pitchFamily="18" charset="0"/>
              </a:rPr>
              <a:t>cần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đặc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biệt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quan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tâm</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đến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vấn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đề</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đạo</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đức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sinh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học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trong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nghiên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cứu</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và</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ứng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dụng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công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nghệ</a:t>
            </a:r>
            <a:r>
              <a:rPr lang="en-US" sz="2700" dirty="0">
                <a:solidFill>
                  <a:schemeClr val="tx1"/>
                </a:solidFill>
                <a:latin typeface="Times New Roman" panose="02020603050405020304" pitchFamily="18" charset="0"/>
                <a:cs typeface="Times New Roman" panose="02020603050405020304" pitchFamily="18" charset="0"/>
              </a:rPr>
              <a:t> di </a:t>
            </a:r>
            <a:r>
              <a:rPr lang="en-US" sz="2700" dirty="0" err="1">
                <a:solidFill>
                  <a:schemeClr val="tx1"/>
                </a:solidFill>
                <a:latin typeface="Times New Roman" panose="02020603050405020304" pitchFamily="18" charset="0"/>
                <a:cs typeface="Times New Roman" panose="02020603050405020304" pitchFamily="18" charset="0"/>
              </a:rPr>
              <a:t>truyền</a:t>
            </a:r>
            <a:r>
              <a:rPr lang="en-US" sz="2700" dirty="0">
                <a:solidFill>
                  <a:schemeClr val="tx1"/>
                </a:solidFill>
                <a:latin typeface="Times New Roman" panose="02020603050405020304" pitchFamily="18" charset="0"/>
                <a:cs typeface="Times New Roman" panose="02020603050405020304" pitchFamily="18" charset="0"/>
              </a:rPr>
              <a:t>?</a:t>
            </a:r>
            <a:br>
              <a:rPr lang="en-US" sz="2700" dirty="0">
                <a:solidFill>
                  <a:schemeClr val="tx1"/>
                </a:solidFill>
                <a:latin typeface="Times New Roman" panose="02020603050405020304" pitchFamily="18" charset="0"/>
                <a:cs typeface="Times New Roman" panose="02020603050405020304" pitchFamily="18" charset="0"/>
              </a:rPr>
            </a:br>
            <a:r>
              <a:rPr lang="en-US" sz="2700" dirty="0" err="1" smtClean="0">
                <a:solidFill>
                  <a:schemeClr val="tx1"/>
                </a:solidFill>
                <a:latin typeface="Times New Roman" panose="02020603050405020304" pitchFamily="18" charset="0"/>
                <a:cs typeface="Times New Roman" panose="02020603050405020304" pitchFamily="18" charset="0"/>
              </a:rPr>
              <a:t>Câu</a:t>
            </a:r>
            <a:r>
              <a:rPr lang="en-US" sz="2700" dirty="0" smtClean="0">
                <a:solidFill>
                  <a:schemeClr val="tx1"/>
                </a:solidFill>
                <a:latin typeface="Times New Roman" panose="02020603050405020304" pitchFamily="18" charset="0"/>
                <a:cs typeface="Times New Roman" panose="02020603050405020304" pitchFamily="18" charset="0"/>
              </a:rPr>
              <a:t> 2: </a:t>
            </a:r>
            <a:r>
              <a:rPr lang="en-US" sz="2700" dirty="0" err="1" smtClean="0">
                <a:solidFill>
                  <a:schemeClr val="tx1"/>
                </a:solidFill>
                <a:latin typeface="Times New Roman" panose="02020603050405020304" pitchFamily="18" charset="0"/>
                <a:cs typeface="Times New Roman" panose="02020603050405020304" pitchFamily="18" charset="0"/>
              </a:rPr>
              <a:t>Hành</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a:solidFill>
                  <a:schemeClr val="tx1"/>
                </a:solidFill>
                <a:latin typeface="Times New Roman" panose="02020603050405020304" pitchFamily="18" charset="0"/>
                <a:cs typeface="Times New Roman" panose="02020603050405020304" pitchFamily="18" charset="0"/>
              </a:rPr>
              <a:t>vi </a:t>
            </a:r>
            <a:r>
              <a:rPr lang="en-US" sz="2700" dirty="0" err="1">
                <a:solidFill>
                  <a:schemeClr val="tx1"/>
                </a:solidFill>
                <a:latin typeface="Times New Roman" panose="02020603050405020304" pitchFamily="18" charset="0"/>
                <a:cs typeface="Times New Roman" panose="02020603050405020304" pitchFamily="18" charset="0"/>
              </a:rPr>
              <a:t>của</a:t>
            </a:r>
            <a:r>
              <a:rPr lang="en-US" sz="2700" dirty="0">
                <a:solidFill>
                  <a:schemeClr val="tx1"/>
                </a:solidFill>
                <a:latin typeface="Times New Roman" panose="02020603050405020304" pitchFamily="18" charset="0"/>
                <a:cs typeface="Times New Roman" panose="02020603050405020304" pitchFamily="18" charset="0"/>
              </a:rPr>
              <a:t> con </a:t>
            </a:r>
            <a:r>
              <a:rPr lang="en-US" sz="2700" dirty="0" err="1">
                <a:solidFill>
                  <a:schemeClr val="tx1"/>
                </a:solidFill>
                <a:latin typeface="Times New Roman" panose="02020603050405020304" pitchFamily="18" charset="0"/>
                <a:cs typeface="Times New Roman" panose="02020603050405020304" pitchFamily="18" charset="0"/>
              </a:rPr>
              <a:t>người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nên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thay</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đổi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thế</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nào</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khi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lợi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ích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của</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ứng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dụng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công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nghệ</a:t>
            </a:r>
            <a:r>
              <a:rPr lang="en-US" sz="2700" dirty="0">
                <a:solidFill>
                  <a:schemeClr val="tx1"/>
                </a:solidFill>
                <a:latin typeface="Times New Roman" panose="02020603050405020304" pitchFamily="18" charset="0"/>
                <a:cs typeface="Times New Roman" panose="02020603050405020304" pitchFamily="18" charset="0"/>
              </a:rPr>
              <a:t> di </a:t>
            </a:r>
            <a:r>
              <a:rPr lang="en-US" sz="2700" dirty="0" err="1">
                <a:solidFill>
                  <a:schemeClr val="tx1"/>
                </a:solidFill>
                <a:latin typeface="Times New Roman" panose="02020603050405020304" pitchFamily="18" charset="0"/>
                <a:cs typeface="Times New Roman" panose="02020603050405020304" pitchFamily="18" charset="0"/>
              </a:rPr>
              <a:t>truyền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vượt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trội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yếu</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tốt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rủi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ro</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tương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ứng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và</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ngược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lại</a:t>
            </a:r>
            <a:r>
              <a:rPr lang="en-US" sz="2700" dirty="0">
                <a:solidFill>
                  <a:schemeClr val="tx1"/>
                </a:solidFill>
                <a:latin typeface="Times New Roman" panose="02020603050405020304" pitchFamily="18" charset="0"/>
                <a:cs typeface="Times New Roman" panose="02020603050405020304" pitchFamily="18" charset="0"/>
              </a:rPr>
              <a:t>?</a:t>
            </a:r>
            <a:br>
              <a:rPr lang="en-US" sz="2700" dirty="0">
                <a:solidFill>
                  <a:schemeClr val="tx1"/>
                </a:solidFill>
                <a:latin typeface="Times New Roman" panose="02020603050405020304" pitchFamily="18" charset="0"/>
                <a:cs typeface="Times New Roman" panose="02020603050405020304" pitchFamily="18" charset="0"/>
              </a:rPr>
            </a:br>
            <a:r>
              <a:rPr lang="en-US" sz="2700" dirty="0" err="1" smtClean="0">
                <a:solidFill>
                  <a:schemeClr val="tx1"/>
                </a:solidFill>
                <a:latin typeface="Times New Roman" panose="02020603050405020304" pitchFamily="18" charset="0"/>
                <a:cs typeface="Times New Roman" panose="02020603050405020304" pitchFamily="18" charset="0"/>
              </a:rPr>
              <a:t>Câu</a:t>
            </a:r>
            <a:r>
              <a:rPr lang="en-US" sz="2700" dirty="0" smtClean="0">
                <a:solidFill>
                  <a:schemeClr val="tx1"/>
                </a:solidFill>
                <a:latin typeface="Times New Roman" panose="02020603050405020304" pitchFamily="18" charset="0"/>
                <a:cs typeface="Times New Roman" panose="02020603050405020304" pitchFamily="18" charset="0"/>
              </a:rPr>
              <a:t> 3: </a:t>
            </a:r>
            <a:r>
              <a:rPr lang="en-US" sz="2700" dirty="0" err="1" smtClean="0">
                <a:solidFill>
                  <a:schemeClr val="tx1"/>
                </a:solidFill>
                <a:latin typeface="Times New Roman" panose="02020603050405020304" pitchFamily="18" charset="0"/>
                <a:cs typeface="Times New Roman" panose="02020603050405020304" pitchFamily="18" charset="0"/>
              </a:rPr>
              <a:t>Chúng</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a:solidFill>
                  <a:schemeClr val="tx1"/>
                </a:solidFill>
                <a:latin typeface="Times New Roman" panose="02020603050405020304" pitchFamily="18" charset="0"/>
                <a:cs typeface="Times New Roman" panose="02020603050405020304" pitchFamily="18" charset="0"/>
              </a:rPr>
              <a:t>ta </a:t>
            </a:r>
            <a:r>
              <a:rPr lang="en-US" sz="2700" dirty="0" err="1">
                <a:solidFill>
                  <a:schemeClr val="tx1"/>
                </a:solidFill>
                <a:latin typeface="Times New Roman" panose="02020603050405020304" pitchFamily="18" charset="0"/>
                <a:cs typeface="Times New Roman" panose="02020603050405020304" pitchFamily="18" charset="0"/>
              </a:rPr>
              <a:t>nên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làm</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gì</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để</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hạn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chế</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các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yếu</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tố</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rủi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ro</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của</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ứng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dụng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công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nghệ</a:t>
            </a:r>
            <a:r>
              <a:rPr lang="en-US" sz="2700" dirty="0">
                <a:solidFill>
                  <a:schemeClr val="tx1"/>
                </a:solidFill>
                <a:latin typeface="Times New Roman" panose="02020603050405020304" pitchFamily="18" charset="0"/>
                <a:cs typeface="Times New Roman" panose="02020603050405020304" pitchFamily="18" charset="0"/>
              </a:rPr>
              <a:t> di </a:t>
            </a:r>
            <a:r>
              <a:rPr lang="en-US" sz="2700" dirty="0" err="1">
                <a:solidFill>
                  <a:schemeClr val="tx1"/>
                </a:solidFill>
                <a:latin typeface="Times New Roman" panose="02020603050405020304" pitchFamily="18" charset="0"/>
                <a:cs typeface="Times New Roman" panose="02020603050405020304" pitchFamily="18" charset="0"/>
              </a:rPr>
              <a:t>truyền</a:t>
            </a:r>
            <a:r>
              <a:rPr lang="en-US" sz="2700" dirty="0">
                <a:solidFill>
                  <a:schemeClr val="tx1"/>
                </a:solidFill>
                <a:latin typeface="Times New Roman" panose="02020603050405020304" pitchFamily="18" charset="0"/>
                <a:cs typeface="Times New Roman" panose="02020603050405020304" pitchFamily="18" charset="0"/>
              </a:rPr>
              <a:t>?</a:t>
            </a:r>
            <a:br>
              <a:rPr lang="en-US" sz="2700" dirty="0">
                <a:solidFill>
                  <a:schemeClr val="tx1"/>
                </a:solidFill>
                <a:latin typeface="Times New Roman" panose="02020603050405020304" pitchFamily="18" charset="0"/>
                <a:cs typeface="Times New Roman" panose="02020603050405020304" pitchFamily="18" charset="0"/>
              </a:rPr>
            </a:br>
            <a:r>
              <a:rPr lang="en-US" sz="2700" dirty="0" err="1" smtClean="0">
                <a:solidFill>
                  <a:schemeClr val="tx1"/>
                </a:solidFill>
                <a:latin typeface="Times New Roman" panose="02020603050405020304" pitchFamily="18" charset="0"/>
                <a:cs typeface="Times New Roman" panose="02020603050405020304" pitchFamily="18" charset="0"/>
              </a:rPr>
              <a:t>Câu</a:t>
            </a:r>
            <a:r>
              <a:rPr lang="en-US" sz="2700" dirty="0" smtClean="0">
                <a:solidFill>
                  <a:schemeClr val="tx1"/>
                </a:solidFill>
                <a:latin typeface="Times New Roman" panose="02020603050405020304" pitchFamily="18" charset="0"/>
                <a:cs typeface="Times New Roman" panose="02020603050405020304" pitchFamily="18" charset="0"/>
              </a:rPr>
              <a:t> 4: </a:t>
            </a:r>
            <a:r>
              <a:rPr lang="en-US" sz="2700" dirty="0" err="1" smtClean="0">
                <a:solidFill>
                  <a:schemeClr val="tx1"/>
                </a:solidFill>
                <a:latin typeface="Times New Roman" panose="02020603050405020304" pitchFamily="18" charset="0"/>
                <a:cs typeface="Times New Roman" panose="02020603050405020304" pitchFamily="18" charset="0"/>
              </a:rPr>
              <a:t>Tại</a:t>
            </a:r>
            <a:r>
              <a:rPr lang="en-US" sz="2700" dirty="0" smtClean="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sao</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nhân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bản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vô</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tính</a:t>
            </a:r>
            <a:r>
              <a:rPr lang="en-US" sz="2700" dirty="0">
                <a:solidFill>
                  <a:schemeClr val="tx1"/>
                </a:solidFill>
                <a:latin typeface="Times New Roman" panose="02020603050405020304" pitchFamily="18" charset="0"/>
                <a:cs typeface="Times New Roman" panose="02020603050405020304" pitchFamily="18" charset="0"/>
              </a:rPr>
              <a:t> ở </a:t>
            </a:r>
            <a:r>
              <a:rPr lang="en-US" sz="2700" dirty="0" err="1">
                <a:solidFill>
                  <a:schemeClr val="tx1"/>
                </a:solidFill>
                <a:latin typeface="Times New Roman" panose="02020603050405020304" pitchFamily="18" charset="0"/>
                <a:cs typeface="Times New Roman" panose="02020603050405020304" pitchFamily="18" charset="0"/>
              </a:rPr>
              <a:t>người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bị</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các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quốc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gia</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trên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thế</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giới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xem</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là</a:t>
            </a:r>
            <a:r>
              <a:rPr lang="en-US" sz="2700" dirty="0">
                <a:solidFill>
                  <a:schemeClr val="tx1"/>
                </a:solidFill>
                <a:latin typeface="Times New Roman" panose="02020603050405020304" pitchFamily="18" charset="0"/>
                <a:cs typeface="Times New Roman" panose="02020603050405020304" pitchFamily="18" charset="0"/>
              </a:rPr>
              <a:t> vi </a:t>
            </a:r>
            <a:r>
              <a:rPr lang="en-US" sz="2700" dirty="0" err="1">
                <a:solidFill>
                  <a:schemeClr val="tx1"/>
                </a:solidFill>
                <a:latin typeface="Times New Roman" panose="02020603050405020304" pitchFamily="18" charset="0"/>
                <a:cs typeface="Times New Roman" panose="02020603050405020304" pitchFamily="18" charset="0"/>
              </a:rPr>
              <a:t>phạm</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đạo</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đức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sinh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học</a:t>
            </a:r>
            <a:r>
              <a:rPr lang="en-US" sz="2700" dirty="0">
                <a:solidFill>
                  <a:schemeClr val="tx1"/>
                </a:solidFill>
                <a:latin typeface="Times New Roman" panose="02020603050405020304" pitchFamily="18" charset="0"/>
                <a:cs typeface="Times New Roman" panose="02020603050405020304" pitchFamily="18" charset="0"/>
              </a:rPr>
              <a:t>?</a:t>
            </a:r>
            <a:r>
              <a:rPr lang="en-US" dirty="0"/>
              <a:t/>
            </a:r>
            <a:br>
              <a:rPr lang="en-US" dirty="0"/>
            </a:br>
            <a:endParaRPr lang="en-US" dirty="0"/>
          </a:p>
        </p:txBody>
      </p:sp>
    </p:spTree>
    <p:extLst>
      <p:ext uri="{BB962C8B-B14F-4D97-AF65-F5344CB8AC3E}">
        <p14:creationId xmlns:p14="http://schemas.microsoft.com/office/powerpoint/2010/main" val="102025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657416" cy="4133850"/>
          </a:xfrm>
        </p:spPr>
        <p:txBody>
          <a:bodyPr>
            <a:normAutofit fontScale="90000"/>
          </a:bodyPr>
          <a:lstStyle/>
          <a:p>
            <a:pPr lvl="0"/>
            <a:r>
              <a:rPr lang="en-US" b="1" dirty="0" smtClean="0">
                <a:solidFill>
                  <a:schemeClr val="tx1"/>
                </a:solidFill>
                <a:latin typeface="Times New Roman" panose="02020603050405020304" pitchFamily="18" charset="0"/>
                <a:cs typeface="Times New Roman" panose="02020603050405020304" pitchFamily="18" charset="0"/>
              </a:rPr>
              <a:t>IV. </a:t>
            </a:r>
            <a:r>
              <a:rPr lang="en-US" b="1" dirty="0" err="1" smtClean="0">
                <a:solidFill>
                  <a:schemeClr val="tx1"/>
                </a:solidFill>
                <a:latin typeface="Times New Roman" panose="02020603050405020304" pitchFamily="18" charset="0"/>
                <a:cs typeface="Times New Roman" panose="02020603050405020304" pitchFamily="18" charset="0"/>
              </a:rPr>
              <a:t>Đạo</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đức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học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trong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nghiên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cứu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ứng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dụng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công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nghệ</a:t>
            </a:r>
            <a:r>
              <a:rPr lang="en-US" b="1" dirty="0">
                <a:solidFill>
                  <a:schemeClr val="tx1"/>
                </a:solidFill>
                <a:latin typeface="Times New Roman" panose="02020603050405020304" pitchFamily="18" charset="0"/>
                <a:cs typeface="Times New Roman" panose="02020603050405020304" pitchFamily="18" charset="0"/>
              </a:rPr>
              <a:t> di </a:t>
            </a:r>
            <a:r>
              <a:rPr lang="en-US" b="1" dirty="0" err="1">
                <a:solidFill>
                  <a:schemeClr val="tx1"/>
                </a:solidFill>
                <a:latin typeface="Times New Roman" panose="02020603050405020304" pitchFamily="18" charset="0"/>
                <a:cs typeface="Times New Roman" panose="02020603050405020304" pitchFamily="18" charset="0"/>
              </a:rPr>
              <a:t>truyền</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Đạo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đức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những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tắc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nghiên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cứu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ứng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nghiên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cứu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phù</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hợp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hội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bảo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vệ</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sức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khỏe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đồng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môi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trường</a:t>
            </a:r>
            <a:r>
              <a:rPr lang="en-US" dirty="0" smtClean="0">
                <a:solidFill>
                  <a:schemeClr val="tx1"/>
                </a:solidFill>
                <a:latin typeface="Times New Roman" panose="02020603050405020304" pitchFamily="18" charset="0"/>
                <a:cs typeface="Times New Roman" panose="02020603050405020304" pitchFamily="18" charset="0"/>
              </a:rPr>
              <a:t>.</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 </a:t>
            </a:r>
            <a:r>
              <a:rPr lang="en-US" dirty="0" err="1" smtClean="0">
                <a:solidFill>
                  <a:schemeClr val="tx1"/>
                </a:solidFill>
                <a:latin typeface="Times New Roman" panose="02020603050405020304" pitchFamily="18" charset="0"/>
                <a:cs typeface="Times New Roman" panose="02020603050405020304" pitchFamily="18" charset="0"/>
              </a:rPr>
              <a:t>Đạo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đức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giúp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mọi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người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kiểm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soát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hành</a:t>
            </a:r>
            <a:r>
              <a:rPr lang="en-US" dirty="0">
                <a:solidFill>
                  <a:schemeClr val="tx1"/>
                </a:solidFill>
                <a:latin typeface="Times New Roman" panose="02020603050405020304" pitchFamily="18" charset="0"/>
                <a:cs typeface="Times New Roman" panose="02020603050405020304" pitchFamily="18" charset="0"/>
              </a:rPr>
              <a:t> vi </a:t>
            </a:r>
            <a:r>
              <a:rPr lang="en-US" dirty="0" err="1">
                <a:solidFill>
                  <a:schemeClr val="tx1"/>
                </a:solidFill>
                <a:latin typeface="Times New Roman" panose="02020603050405020304" pitchFamily="18" charset="0"/>
                <a:cs typeface="Times New Roman" panose="02020603050405020304" pitchFamily="18" charset="0"/>
              </a:rPr>
              <a:t>khi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ứng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nghệ</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truyền</a:t>
            </a:r>
            <a:r>
              <a:rPr lang="en-US" dirty="0">
                <a:solidFill>
                  <a:schemeClr val="tx1"/>
                </a:solidFill>
                <a:latin typeface="Times New Roman" panose="02020603050405020304" pitchFamily="18" charset="0"/>
                <a:cs typeface="Times New Roman" panose="02020603050405020304" pitchFamily="18" charset="0"/>
              </a:rPr>
              <a:t>.</a:t>
            </a:r>
            <a:r>
              <a:rPr lang="en-US" dirty="0"/>
              <a:t/>
            </a:r>
            <a:br>
              <a:rPr lang="en-US" dirty="0"/>
            </a:br>
            <a:endParaRPr lang="en-US" dirty="0"/>
          </a:p>
        </p:txBody>
      </p:sp>
    </p:spTree>
    <p:extLst>
      <p:ext uri="{BB962C8B-B14F-4D97-AF65-F5344CB8AC3E}">
        <p14:creationId xmlns:p14="http://schemas.microsoft.com/office/powerpoint/2010/main" val="90556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0" y="609600"/>
            <a:ext cx="3257550" cy="514350"/>
          </a:xfrm>
        </p:spPr>
        <p:txBody>
          <a:bodyPr>
            <a:normAutofit fontScale="90000"/>
          </a:bodyPr>
          <a:lstStyle/>
          <a:p>
            <a:pPr algn="ctr"/>
            <a:r>
              <a:rPr lang="en-US" b="1" dirty="0" smtClean="0">
                <a:solidFill>
                  <a:srgbClr val="C00000"/>
                </a:solidFill>
                <a:latin typeface="Times New Roman" panose="02020603050405020304" pitchFamily="18" charset="0"/>
                <a:cs typeface="Times New Roman" panose="02020603050405020304" pitchFamily="18" charset="0"/>
              </a:rPr>
              <a:t>LUYỆN TẬP</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447800"/>
            <a:ext cx="11315700" cy="5124449"/>
          </a:xfrm>
        </p:spPr>
        <p:txBody>
          <a:bodyPr>
            <a:norm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HS VẼ SƠ ĐỒ TƯ DUY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89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0219" y="365125"/>
            <a:ext cx="11547987" cy="6492875"/>
          </a:xfrm>
          <a:prstGeom prst="rect">
            <a:avLst/>
          </a:prstGeom>
        </p:spPr>
      </p:pic>
      <p:sp>
        <p:nvSpPr>
          <p:cNvPr id="5" name="TextBox 4"/>
          <p:cNvSpPr txBox="1"/>
          <p:nvPr/>
        </p:nvSpPr>
        <p:spPr>
          <a:xfrm>
            <a:off x="1253613" y="486697"/>
            <a:ext cx="6990735"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SƠ ĐỒ TƯ DUY ĐƯỢC VẼ TRÊN PHẦN MỀM Mind Maple Lite</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84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VẬN DỤNG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409701"/>
            <a:ext cx="10905066" cy="4631662"/>
          </a:xfrm>
        </p:spPr>
        <p:txBody>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COVID- 19 </a:t>
            </a:r>
            <a:r>
              <a:rPr lang="en-US" sz="2800" dirty="0" err="1">
                <a:latin typeface="Times New Roman" panose="02020603050405020304" pitchFamily="18" charset="0"/>
                <a:cs typeface="Times New Roman" panose="02020603050405020304" pitchFamily="18" charset="0"/>
              </a:rPr>
              <a:t>bùng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vaccine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(1)</a:t>
            </a:r>
            <a:r>
              <a:rPr lang="vi-VN" sz="2800" dirty="0">
                <a:latin typeface="Times New Roman" panose="02020603050405020304" pitchFamily="18" charset="0"/>
                <a:cs typeface="Times New Roman" panose="02020603050405020304" pitchFamily="18" charset="0"/>
              </a:rPr>
              <a:t> AstraZeneca; (2) Sputnik V; (3) Vero cell; (4) Pfizer; (5) Moderna; (6) Janssen; (7) Hayat-vax; (8) Abdala. Hãy tìm hiểu thông tin và cho biết loại vaccine nào trong số tám loại ở trên được sản xuất nhờ ứng dụng công nghệ mRNA. </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3548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766916"/>
            <a:ext cx="11975690" cy="5220929"/>
          </a:xfrm>
          <a:prstGeom prst="rect">
            <a:avLst/>
          </a:prstGeom>
        </p:spPr>
      </p:pic>
      <p:sp>
        <p:nvSpPr>
          <p:cNvPr id="3" name="TextBox 2"/>
          <p:cNvSpPr txBox="1"/>
          <p:nvPr/>
        </p:nvSpPr>
        <p:spPr>
          <a:xfrm>
            <a:off x="2418735" y="6211669"/>
            <a:ext cx="8362336" cy="369332"/>
          </a:xfrm>
          <a:prstGeom prst="rect">
            <a:avLst/>
          </a:prstGeom>
          <a:noFill/>
        </p:spPr>
        <p:txBody>
          <a:bodyPr wrap="square" rtlCol="0">
            <a:spAutoFit/>
          </a:bodyPr>
          <a:lstStyle/>
          <a:p>
            <a:r>
              <a:rPr lang="en-US" b="1" i="1" dirty="0" smtClean="0">
                <a:solidFill>
                  <a:srgbClr val="C00000"/>
                </a:solidFill>
              </a:rPr>
              <a:t>NÊU NHỮNG LỢI ÍCH CỦA CÁC SẢN PHẨM TẠO RA TỪ CÔNG NGHỆ DI TRUYỀN?</a:t>
            </a:r>
            <a:endParaRPr lang="en-US" b="1" i="1" dirty="0">
              <a:solidFill>
                <a:srgbClr val="C00000"/>
              </a:solidFill>
            </a:endParaRPr>
          </a:p>
        </p:txBody>
      </p:sp>
      <p:sp>
        <p:nvSpPr>
          <p:cNvPr id="5" name="TextBox 4"/>
          <p:cNvSpPr txBox="1"/>
          <p:nvPr/>
        </p:nvSpPr>
        <p:spPr>
          <a:xfrm>
            <a:off x="2595715" y="132735"/>
            <a:ext cx="4586749" cy="646331"/>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KHỞI ĐỘNG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602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
            <a:ext cx="12192000" cy="5840360"/>
          </a:xfrm>
          <a:prstGeom prst="rect">
            <a:avLst/>
          </a:prstGeom>
        </p:spPr>
      </p:pic>
    </p:spTree>
    <p:extLst>
      <p:ext uri="{BB962C8B-B14F-4D97-AF65-F5344CB8AC3E}">
        <p14:creationId xmlns:p14="http://schemas.microsoft.com/office/powerpoint/2010/main" val="173500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2735" y="0"/>
            <a:ext cx="12059265" cy="6592529"/>
          </a:xfrm>
          <a:prstGeom prst="rect">
            <a:avLst/>
          </a:prstGeom>
        </p:spPr>
      </p:pic>
    </p:spTree>
    <p:extLst>
      <p:ext uri="{BB962C8B-B14F-4D97-AF65-F5344CB8AC3E}">
        <p14:creationId xmlns:p14="http://schemas.microsoft.com/office/powerpoint/2010/main" val="3602756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876" y="1"/>
            <a:ext cx="7802989" cy="575186"/>
          </a:xfrm>
        </p:spPr>
        <p:txBody>
          <a:bodyPr>
            <a:normAutofit/>
          </a:bodyPr>
          <a:lstStyle/>
          <a:p>
            <a:pPr algn="ctr"/>
            <a:r>
              <a:rPr lang="en-US" sz="2400" b="1" dirty="0" smtClean="0">
                <a:latin typeface="Times New Roman" panose="02020603050405020304" pitchFamily="18" charset="0"/>
                <a:cs typeface="Times New Roman" panose="02020603050405020304" pitchFamily="18" charset="0"/>
              </a:rPr>
              <a:t>PHIẾU HỌC TẬP SỐ 1 </a:t>
            </a:r>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0" y="575187"/>
            <a:ext cx="12191999"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H. 48.1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H. 48.2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gene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gene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truyền</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gene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r>
              <a:rPr lang="en-US" sz="2400" dirty="0" smtClean="0">
                <a:latin typeface="Times New Roman" panose="02020603050405020304" pitchFamily="18" charset="0"/>
                <a:cs typeface="Times New Roman" panose="02020603050405020304" pitchFamily="18" charset="0"/>
              </a:rPr>
              <a:t>:</a:t>
            </a:r>
            <a:endParaRPr lang="en-US" sz="2400" dirty="0" smtClean="0"/>
          </a:p>
          <a:p>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780087628"/>
              </p:ext>
            </p:extLst>
          </p:nvPr>
        </p:nvGraphicFramePr>
        <p:xfrm>
          <a:off x="-44245" y="2079519"/>
          <a:ext cx="12236244" cy="5212511"/>
        </p:xfrm>
        <a:graphic>
          <a:graphicData uri="http://schemas.openxmlformats.org/drawingml/2006/table">
            <a:tbl>
              <a:tblPr firstRow="1" firstCol="1" bandRow="1">
                <a:tableStyleId>{5C22544A-7EE6-4342-B048-85BDC9FD1C3A}</a:tableStyleId>
              </a:tblPr>
              <a:tblGrid>
                <a:gridCol w="3474488"/>
                <a:gridCol w="6467461"/>
                <a:gridCol w="2294295"/>
              </a:tblGrid>
              <a:tr h="787678">
                <a:tc>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Giống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cây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trồng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biến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đổi</a:t>
                      </a:r>
                      <a:r>
                        <a:rPr lang="en-US" sz="2200" dirty="0">
                          <a:effectLst/>
                          <a:latin typeface="Times New Roman" panose="02020603050405020304" pitchFamily="18" charset="0"/>
                          <a:cs typeface="Times New Roman" panose="02020603050405020304" pitchFamily="18" charset="0"/>
                        </a:rPr>
                        <a:t> gene</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Đặc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vượt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trội</a:t>
                      </a:r>
                      <a:r>
                        <a:rPr lang="en-US" sz="2200" dirty="0">
                          <a:effectLst/>
                          <a:latin typeface="Times New Roman" panose="02020603050405020304" pitchFamily="18" charset="0"/>
                          <a:cs typeface="Times New Roman" panose="02020603050405020304" pitchFamily="18" charset="0"/>
                        </a:rPr>
                        <a:t> so </a:t>
                      </a:r>
                      <a:r>
                        <a:rPr lang="en-US" sz="2200" dirty="0" err="1">
                          <a:effectLst/>
                          <a:latin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giống</a:t>
                      </a:r>
                      <a:r>
                        <a:rPr lang="en-US" sz="2200" dirty="0">
                          <a:effectLst/>
                          <a:latin typeface="Times New Roman" panose="02020603050405020304" pitchFamily="18" charset="0"/>
                          <a:cs typeface="Times New Roman" panose="02020603050405020304" pitchFamily="18" charset="0"/>
                        </a:rPr>
                        <a:t> ban </a:t>
                      </a:r>
                      <a:r>
                        <a:rPr lang="en-US" sz="2200" dirty="0" err="1">
                          <a:effectLst/>
                          <a:latin typeface="Times New Roman" panose="02020603050405020304" pitchFamily="18" charset="0"/>
                          <a:cs typeface="Times New Roman" panose="02020603050405020304" pitchFamily="18" charset="0"/>
                        </a:rPr>
                        <a:t>đầu</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a:effectLst/>
                          <a:latin typeface="Times New Roman" panose="02020603050405020304" pitchFamily="18" charset="0"/>
                          <a:cs typeface="Times New Roman" panose="02020603050405020304" pitchFamily="18" charset="0"/>
                        </a:rPr>
                        <a:t>Năm cải thiện</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377421">
                <a:tc rowSpan="4">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Ngô</a:t>
                      </a:r>
                      <a:r>
                        <a:rPr lang="en-US" sz="2200" dirty="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Chịu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hạn</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a:effectLst/>
                          <a:latin typeface="Times New Roman" panose="02020603050405020304" pitchFamily="18" charset="0"/>
                          <a:cs typeface="Times New Roman" panose="02020603050405020304" pitchFamily="18" charset="0"/>
                        </a:rPr>
                        <a:t>2015</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377421">
                <a:tc vMerge="1">
                  <a:txBody>
                    <a:bodyPr/>
                    <a:lstStyle/>
                    <a:p>
                      <a:endParaRPr lang="en-US"/>
                    </a:p>
                  </a:txBody>
                  <a:tcPr/>
                </a:tc>
                <a:tc>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Kháng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sâu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bộ</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cứng</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a:effectLst/>
                          <a:latin typeface="Times New Roman" panose="02020603050405020304" pitchFamily="18" charset="0"/>
                          <a:cs typeface="Times New Roman" panose="02020603050405020304" pitchFamily="18" charset="0"/>
                        </a:rPr>
                        <a:t>2018</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377421">
                <a:tc vMerge="1">
                  <a:txBody>
                    <a:bodyPr/>
                    <a:lstStyle/>
                    <a:p>
                      <a:endParaRPr lang="en-US"/>
                    </a:p>
                  </a:txBody>
                  <a:tcPr/>
                </a:tc>
                <a:tc>
                  <a:txBody>
                    <a:bodyPr/>
                    <a:lstStyle/>
                    <a:p>
                      <a:pPr algn="l">
                        <a:lnSpc>
                          <a:spcPct val="115000"/>
                        </a:lnSpc>
                        <a:spcAft>
                          <a:spcPts val="0"/>
                        </a:spcAft>
                      </a:pPr>
                      <a:r>
                        <a:rPr lang="en-US" sz="2200" dirty="0">
                          <a:effectLst/>
                          <a:latin typeface="Times New Roman" panose="02020603050405020304" pitchFamily="18" charset="0"/>
                          <a:cs typeface="Times New Roman" panose="02020603050405020304" pitchFamily="18" charset="0"/>
                        </a:rPr>
                        <a:t>Gen </a:t>
                      </a:r>
                      <a:r>
                        <a:rPr lang="en-US" sz="2200" dirty="0" err="1">
                          <a:effectLst/>
                          <a:latin typeface="Times New Roman" panose="02020603050405020304" pitchFamily="18" charset="0"/>
                          <a:cs typeface="Times New Roman" panose="02020603050405020304" pitchFamily="18" charset="0"/>
                        </a:rPr>
                        <a:t>mã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hóa</a:t>
                      </a:r>
                      <a:r>
                        <a:rPr lang="en-US" sz="2200" dirty="0">
                          <a:effectLst/>
                          <a:latin typeface="Times New Roman" panose="02020603050405020304" pitchFamily="18" charset="0"/>
                          <a:cs typeface="Times New Roman" panose="02020603050405020304" pitchFamily="18" charset="0"/>
                        </a:rPr>
                        <a:t> enzyme α - amylase</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rowSpan="2">
                  <a:txBody>
                    <a:bodyPr/>
                    <a:lstStyle/>
                    <a:p>
                      <a:pPr algn="l">
                        <a:lnSpc>
                          <a:spcPct val="115000"/>
                        </a:lnSpc>
                        <a:spcAft>
                          <a:spcPts val="0"/>
                        </a:spcAft>
                      </a:pPr>
                      <a:r>
                        <a:rPr lang="en-US" sz="2200" dirty="0">
                          <a:effectLst/>
                          <a:latin typeface="Times New Roman" panose="02020603050405020304" pitchFamily="18" charset="0"/>
                          <a:cs typeface="Times New Roman" panose="02020603050405020304" pitchFamily="18" charset="0"/>
                        </a:rPr>
                        <a:t>2019</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552579">
                <a:tc vMerge="1">
                  <a:txBody>
                    <a:bodyPr/>
                    <a:lstStyle/>
                    <a:p>
                      <a:endParaRPr lang="en-US"/>
                    </a:p>
                  </a:txBody>
                  <a:tcPr/>
                </a:tc>
                <a:tc>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Mang</a:t>
                      </a:r>
                      <a:r>
                        <a:rPr lang="en-US" sz="2200" dirty="0">
                          <a:effectLst/>
                          <a:latin typeface="Times New Roman" panose="02020603050405020304" pitchFamily="18" charset="0"/>
                          <a:cs typeface="Times New Roman" panose="02020603050405020304" pitchFamily="18" charset="0"/>
                        </a:rPr>
                        <a:t> gene </a:t>
                      </a:r>
                      <a:r>
                        <a:rPr lang="en-US" sz="2200" dirty="0" err="1">
                          <a:effectLst/>
                          <a:latin typeface="Times New Roman" panose="02020603050405020304" pitchFamily="18" charset="0"/>
                          <a:cs typeface="Times New Roman" panose="02020603050405020304" pitchFamily="18" charset="0"/>
                        </a:rPr>
                        <a:t>mã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hóa</a:t>
                      </a:r>
                      <a:r>
                        <a:rPr lang="en-US" sz="2200" dirty="0">
                          <a:effectLst/>
                          <a:latin typeface="Times New Roman" panose="02020603050405020304" pitchFamily="18" charset="0"/>
                          <a:cs typeface="Times New Roman" panose="02020603050405020304" pitchFamily="18" charset="0"/>
                        </a:rPr>
                        <a:t> protein </a:t>
                      </a:r>
                      <a:r>
                        <a:rPr lang="en-US" sz="2200" dirty="0" err="1">
                          <a:effectLst/>
                          <a:latin typeface="Times New Roman" panose="02020603050405020304" pitchFamily="18" charset="0"/>
                          <a:cs typeface="Times New Roman" panose="02020603050405020304" pitchFamily="18" charset="0"/>
                        </a:rPr>
                        <a:t>kháng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thuốc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diệt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cỏ</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vMerge="1">
                  <a:txBody>
                    <a:bodyPr/>
                    <a:lstStyle/>
                    <a:p>
                      <a:endParaRPr lang="en-US"/>
                    </a:p>
                  </a:txBody>
                  <a:tcPr/>
                </a:tc>
              </a:tr>
              <a:tr h="377421">
                <a:tc rowSpan="2">
                  <a:txBody>
                    <a:bodyPr/>
                    <a:lstStyle/>
                    <a:p>
                      <a:pPr algn="l">
                        <a:lnSpc>
                          <a:spcPct val="115000"/>
                        </a:lnSpc>
                        <a:spcAft>
                          <a:spcPts val="0"/>
                        </a:spcAft>
                      </a:pPr>
                      <a:r>
                        <a:rPr lang="en-US" sz="2200">
                          <a:effectLst/>
                          <a:latin typeface="Times New Roman" panose="02020603050405020304" pitchFamily="18" charset="0"/>
                          <a:cs typeface="Times New Roman" panose="02020603050405020304" pitchFamily="18" charset="0"/>
                        </a:rPr>
                        <a:t>Đậu tương</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Kháng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thuốc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trừ</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cỏ</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Dicamba</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dirty="0">
                          <a:effectLst/>
                          <a:latin typeface="Times New Roman" panose="02020603050405020304" pitchFamily="18" charset="0"/>
                          <a:cs typeface="Times New Roman" panose="02020603050405020304" pitchFamily="18" charset="0"/>
                        </a:rPr>
                        <a:t>2015</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787678">
                <a:tc vMerge="1">
                  <a:txBody>
                    <a:bodyPr/>
                    <a:lstStyle/>
                    <a:p>
                      <a:endParaRPr lang="en-US"/>
                    </a:p>
                  </a:txBody>
                  <a:tcPr/>
                </a:tc>
                <a:tc>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Mang</a:t>
                      </a:r>
                      <a:r>
                        <a:rPr lang="en-US" sz="2200" dirty="0">
                          <a:effectLst/>
                          <a:latin typeface="Times New Roman" panose="02020603050405020304" pitchFamily="18" charset="0"/>
                          <a:cs typeface="Times New Roman" panose="02020603050405020304" pitchFamily="18" charset="0"/>
                        </a:rPr>
                        <a:t> gen </a:t>
                      </a:r>
                      <a:r>
                        <a:rPr lang="en-US" sz="2200" dirty="0" err="1">
                          <a:effectLst/>
                          <a:latin typeface="Times New Roman" panose="02020603050405020304" pitchFamily="18" charset="0"/>
                          <a:cs typeface="Times New Roman" panose="02020603050405020304" pitchFamily="18" charset="0"/>
                        </a:rPr>
                        <a:t>mã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hóa</a:t>
                      </a:r>
                      <a:r>
                        <a:rPr lang="en-US" sz="2200" dirty="0">
                          <a:effectLst/>
                          <a:latin typeface="Times New Roman" panose="02020603050405020304" pitchFamily="18" charset="0"/>
                          <a:cs typeface="Times New Roman" panose="02020603050405020304" pitchFamily="18" charset="0"/>
                        </a:rPr>
                        <a:t> protein </a:t>
                      </a:r>
                      <a:r>
                        <a:rPr lang="en-US" sz="2200" dirty="0" err="1">
                          <a:effectLst/>
                          <a:latin typeface="Times New Roman" panose="02020603050405020304" pitchFamily="18" charset="0"/>
                          <a:cs typeface="Times New Roman" panose="02020603050405020304" pitchFamily="18" charset="0"/>
                        </a:rPr>
                        <a:t>tăng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cường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hàm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lượng</a:t>
                      </a:r>
                      <a:r>
                        <a:rPr lang="en-US" sz="2200" dirty="0">
                          <a:effectLst/>
                          <a:latin typeface="Times New Roman" panose="02020603050405020304" pitchFamily="18" charset="0"/>
                          <a:cs typeface="Times New Roman" panose="02020603050405020304" pitchFamily="18" charset="0"/>
                        </a:rPr>
                        <a:t> oleic acid.</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dirty="0">
                          <a:effectLst/>
                          <a:latin typeface="Times New Roman" panose="02020603050405020304" pitchFamily="18" charset="0"/>
                          <a:cs typeface="Times New Roman" panose="02020603050405020304" pitchFamily="18" charset="0"/>
                        </a:rPr>
                        <a:t>2019</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377421">
                <a:tc>
                  <a:txBody>
                    <a:bodyPr/>
                    <a:lstStyle/>
                    <a:p>
                      <a:pPr algn="l">
                        <a:lnSpc>
                          <a:spcPct val="115000"/>
                        </a:lnSpc>
                        <a:spcAft>
                          <a:spcPts val="0"/>
                        </a:spcAft>
                      </a:pPr>
                      <a:r>
                        <a:rPr lang="en-US" sz="2200">
                          <a:effectLst/>
                          <a:latin typeface="Times New Roman" panose="02020603050405020304" pitchFamily="18" charset="0"/>
                          <a:cs typeface="Times New Roman" panose="02020603050405020304" pitchFamily="18" charset="0"/>
                        </a:rPr>
                        <a:t>Cải dầu</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a:effectLst/>
                          <a:latin typeface="Times New Roman" panose="02020603050405020304" pitchFamily="18" charset="0"/>
                          <a:cs typeface="Times New Roman" panose="02020603050405020304" pitchFamily="18" charset="0"/>
                        </a:rPr>
                        <a:t>Kháng thuốc trừ cỏ Glyphosate</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dirty="0">
                          <a:effectLst/>
                          <a:latin typeface="Times New Roman" panose="02020603050405020304" pitchFamily="18" charset="0"/>
                          <a:cs typeface="Times New Roman" panose="02020603050405020304" pitchFamily="18" charset="0"/>
                        </a:rPr>
                        <a:t>2020</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377421">
                <a:tc>
                  <a:txBody>
                    <a:bodyPr/>
                    <a:lstStyle/>
                    <a:p>
                      <a:pPr algn="l">
                        <a:lnSpc>
                          <a:spcPct val="115000"/>
                        </a:lnSpc>
                        <a:spcAft>
                          <a:spcPts val="0"/>
                        </a:spcAft>
                      </a:pPr>
                      <a:r>
                        <a:rPr lang="en-US" sz="2200">
                          <a:effectLst/>
                          <a:latin typeface="Times New Roman" panose="02020603050405020304" pitchFamily="18" charset="0"/>
                          <a:cs typeface="Times New Roman" panose="02020603050405020304" pitchFamily="18" charset="0"/>
                        </a:rPr>
                        <a:t>Củ cải đường</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a:effectLst/>
                          <a:latin typeface="Times New Roman" panose="02020603050405020304" pitchFamily="18" charset="0"/>
                          <a:cs typeface="Times New Roman" panose="02020603050405020304" pitchFamily="18" charset="0"/>
                        </a:rPr>
                        <a:t>Kháng thuốc trừ cỏ Glyphosate</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dirty="0">
                          <a:effectLst/>
                          <a:latin typeface="Times New Roman" panose="02020603050405020304" pitchFamily="18" charset="0"/>
                          <a:cs typeface="Times New Roman" panose="02020603050405020304" pitchFamily="18" charset="0"/>
                        </a:rPr>
                        <a:t>2020</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377421">
                <a:tc rowSpan="2">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Bông</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a:effectLst/>
                          <a:latin typeface="Times New Roman" panose="02020603050405020304" pitchFamily="18" charset="0"/>
                          <a:cs typeface="Times New Roman" panose="02020603050405020304" pitchFamily="18" charset="0"/>
                        </a:rPr>
                        <a:t>Kháng sâu bộ cánh vảy</a:t>
                      </a:r>
                      <a:endParaRPr lang="en-US" sz="22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dirty="0">
                          <a:effectLst/>
                          <a:latin typeface="Times New Roman" panose="02020603050405020304" pitchFamily="18" charset="0"/>
                          <a:cs typeface="Times New Roman" panose="02020603050405020304" pitchFamily="18" charset="0"/>
                        </a:rPr>
                        <a:t>2020</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r h="377421">
                <a:tc vMerge="1">
                  <a:txBody>
                    <a:bodyPr/>
                    <a:lstStyle/>
                    <a:p>
                      <a:endParaRPr lang="en-US"/>
                    </a:p>
                  </a:txBody>
                  <a:tcPr/>
                </a:tc>
                <a:tc>
                  <a:txBody>
                    <a:bodyPr/>
                    <a:lstStyle/>
                    <a:p>
                      <a:pPr algn="l">
                        <a:lnSpc>
                          <a:spcPct val="115000"/>
                        </a:lnSpc>
                        <a:spcAft>
                          <a:spcPts val="0"/>
                        </a:spcAft>
                      </a:pPr>
                      <a:r>
                        <a:rPr lang="en-US" sz="2200" dirty="0" err="1">
                          <a:effectLst/>
                          <a:latin typeface="Times New Roman" panose="02020603050405020304" pitchFamily="18" charset="0"/>
                          <a:cs typeface="Times New Roman" panose="02020603050405020304" pitchFamily="18" charset="0"/>
                        </a:rPr>
                        <a:t>Kháng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thuốc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trừ</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cỏ</a:t>
                      </a:r>
                      <a:r>
                        <a:rPr lang="en-US" sz="2200" dirty="0">
                          <a:effectLst/>
                          <a:latin typeface="Times New Roman" panose="02020603050405020304" pitchFamily="18" charset="0"/>
                          <a:cs typeface="Times New Roman" panose="02020603050405020304" pitchFamily="18" charset="0"/>
                        </a:rPr>
                        <a:t> Glyphosate</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2200" dirty="0">
                          <a:effectLst/>
                          <a:latin typeface="Times New Roman" panose="02020603050405020304" pitchFamily="18" charset="0"/>
                          <a:cs typeface="Times New Roman" panose="02020603050405020304" pitchFamily="18" charset="0"/>
                        </a:rPr>
                        <a:t>2020</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47922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11018137" cy="3991897"/>
          </a:xfrm>
        </p:spPr>
        <p:txBody>
          <a:bodyPr>
            <a:normAutofit/>
          </a:bodyPr>
          <a:lstStyle/>
          <a:p>
            <a:r>
              <a:rPr lang="en-US" sz="2800" dirty="0" err="1">
                <a:solidFill>
                  <a:schemeClr val="tx1"/>
                </a:solidFill>
                <a:latin typeface="Times New Roman" panose="02020603050405020304" pitchFamily="18" charset="0"/>
                <a:cs typeface="Times New Roman" panose="02020603050405020304" pitchFamily="18" charset="0"/>
              </a:rPr>
              <a:t>Hãy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gene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vượt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so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giống</a:t>
            </a:r>
            <a:r>
              <a:rPr lang="en-US" sz="2800" dirty="0">
                <a:solidFill>
                  <a:schemeClr val="tx1"/>
                </a:solidFill>
                <a:latin typeface="Times New Roman" panose="02020603050405020304" pitchFamily="18" charset="0"/>
                <a:cs typeface="Times New Roman" panose="02020603050405020304" pitchFamily="18" charset="0"/>
              </a:rPr>
              <a:t> ban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3. </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gene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giống</a:t>
            </a:r>
            <a:r>
              <a:rPr lang="en-US" sz="2800" dirty="0">
                <a:solidFill>
                  <a:schemeClr val="tx1"/>
                </a:solidFill>
                <a:latin typeface="Times New Roman" panose="02020603050405020304" pitchFamily="18" charset="0"/>
                <a:cs typeface="Times New Roman" panose="02020603050405020304" pitchFamily="18" charset="0"/>
              </a:rPr>
              <a:t>.</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latin typeface="Times New Roman" panose="02020603050405020304" pitchFamily="18" charset="0"/>
                <a:cs typeface="Times New Roman" panose="02020603050405020304" pitchFamily="18" charset="0"/>
              </a:rPr>
              <a:t>4. </a:t>
            </a:r>
            <a:r>
              <a:rPr lang="en-US" sz="2800" dirty="0" err="1">
                <a:solidFill>
                  <a:schemeClr val="tx1"/>
                </a:solidFill>
                <a:latin typeface="Times New Roman" panose="02020603050405020304" pitchFamily="18" charset="0"/>
                <a:cs typeface="Times New Roman" panose="02020603050405020304" pitchFamily="18" charset="0"/>
              </a:rPr>
              <a:t>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di </a:t>
            </a:r>
            <a:r>
              <a:rPr lang="en-US" sz="2800" dirty="0" err="1">
                <a:solidFill>
                  <a:schemeClr val="tx1"/>
                </a:solidFill>
                <a:latin typeface="Times New Roman" panose="02020603050405020304" pitchFamily="18" charset="0"/>
                <a:cs typeface="Times New Roman" panose="02020603050405020304" pitchFamily="18" charset="0"/>
              </a:rPr>
              <a:t>truyền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hướng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r>
              <a:rPr lang="en-US" dirty="0"/>
              <a:t/>
            </a:r>
            <a:br>
              <a:rPr lang="en-US" dirty="0"/>
            </a:br>
            <a:endParaRPr lang="en-US" dirty="0"/>
          </a:p>
        </p:txBody>
      </p:sp>
    </p:spTree>
    <p:extLst>
      <p:ext uri="{BB962C8B-B14F-4D97-AF65-F5344CB8AC3E}">
        <p14:creationId xmlns:p14="http://schemas.microsoft.com/office/powerpoint/2010/main" val="328662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605182" cy="4803058"/>
          </a:xfrm>
        </p:spPr>
        <p:txBody>
          <a:bodyPr>
            <a:normAutofit fontScale="90000"/>
          </a:bodyPr>
          <a:lstStyle/>
          <a:p>
            <a:pPr lvl="0"/>
            <a:r>
              <a:rPr lang="en-US" b="1" dirty="0" smtClean="0">
                <a:solidFill>
                  <a:schemeClr val="tx1"/>
                </a:solidFill>
                <a:latin typeface="Times New Roman" panose="02020603050405020304" pitchFamily="18" charset="0"/>
                <a:cs typeface="Times New Roman" panose="02020603050405020304" pitchFamily="18" charset="0"/>
              </a:rPr>
              <a:t/>
            </a:r>
            <a:br>
              <a:rPr lang="en-US" b="1" dirty="0" smtClean="0">
                <a:solidFill>
                  <a:schemeClr val="tx1"/>
                </a:solidFill>
                <a:latin typeface="Times New Roman" panose="02020603050405020304" pitchFamily="18" charset="0"/>
                <a:cs typeface="Times New Roman" panose="02020603050405020304" pitchFamily="18" charset="0"/>
              </a:rPr>
            </a:br>
            <a:r>
              <a:rPr lang="en-US" b="1" dirty="0" smtClean="0">
                <a:solidFill>
                  <a:schemeClr val="tx1"/>
                </a:solidFill>
                <a:latin typeface="Times New Roman" panose="02020603050405020304" pitchFamily="18" charset="0"/>
                <a:cs typeface="Times New Roman" panose="02020603050405020304" pitchFamily="18" charset="0"/>
              </a:rPr>
              <a:t>I. </a:t>
            </a:r>
            <a:r>
              <a:rPr lang="en-US" b="1" dirty="0" err="1" smtClean="0">
                <a:solidFill>
                  <a:schemeClr val="tx1"/>
                </a:solidFill>
                <a:latin typeface="Times New Roman" panose="02020603050405020304" pitchFamily="18" charset="0"/>
                <a:cs typeface="Times New Roman" panose="02020603050405020304" pitchFamily="18" charset="0"/>
              </a:rPr>
              <a:t>Ứng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dụng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công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nghệ</a:t>
            </a:r>
            <a:r>
              <a:rPr lang="en-US" b="1" dirty="0">
                <a:solidFill>
                  <a:schemeClr val="tx1"/>
                </a:solidFill>
                <a:latin typeface="Times New Roman" panose="02020603050405020304" pitchFamily="18" charset="0"/>
                <a:cs typeface="Times New Roman" panose="02020603050405020304" pitchFamily="18" charset="0"/>
              </a:rPr>
              <a:t> di </a:t>
            </a:r>
            <a:r>
              <a:rPr lang="en-US" b="1" dirty="0" err="1">
                <a:solidFill>
                  <a:schemeClr val="tx1"/>
                </a:solidFill>
                <a:latin typeface="Times New Roman" panose="02020603050405020304" pitchFamily="18" charset="0"/>
                <a:cs typeface="Times New Roman" panose="02020603050405020304" pitchFamily="18" charset="0"/>
              </a:rPr>
              <a:t>truyền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trong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nông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nghiệp</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r>
              <a:rPr lang="en-US" dirty="0" err="1">
                <a:solidFill>
                  <a:schemeClr val="tx1"/>
                </a:solidFill>
                <a:latin typeface="Times New Roman" panose="02020603050405020304" pitchFamily="18" charset="0"/>
                <a:cs typeface="Times New Roman" panose="02020603050405020304" pitchFamily="18" charset="0"/>
              </a:rPr>
              <a:t>Công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nghệ</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truyền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ứng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nghiệp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chủ</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yếu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trung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giống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cây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trồng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nuôi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ưu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hơn</a:t>
            </a:r>
            <a:r>
              <a:rPr lang="en-US" dirty="0">
                <a:solidFill>
                  <a:schemeClr val="tx1"/>
                </a:solidFill>
                <a:latin typeface="Times New Roman" panose="02020603050405020304" pitchFamily="18" charset="0"/>
                <a:cs typeface="Times New Roman" panose="02020603050405020304" pitchFamily="18" charset="0"/>
              </a:rPr>
              <a:t> so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giống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gốc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năng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suất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cao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chống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chịu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bệnh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trưởng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triển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môi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trường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khắc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nghiệt</a:t>
            </a:r>
            <a:r>
              <a:rPr lang="en-US" dirty="0">
                <a:solidFill>
                  <a:schemeClr val="tx1"/>
                </a:solidFill>
                <a:latin typeface="Times New Roman" panose="02020603050405020304" pitchFamily="18" charset="0"/>
                <a:cs typeface="Times New Roman" panose="02020603050405020304" pitchFamily="18" charset="0"/>
              </a:rPr>
              <a:t>. </a:t>
            </a:r>
            <a:br>
              <a:rPr lang="en-US" dirty="0">
                <a:solidFill>
                  <a:schemeClr val="tx1"/>
                </a:solidFill>
                <a:latin typeface="Times New Roman" panose="02020603050405020304" pitchFamily="18" charset="0"/>
                <a:cs typeface="Times New Roman" panose="02020603050405020304" pitchFamily="18" charset="0"/>
              </a:rPr>
            </a:br>
            <a:r>
              <a:rPr lang="en-US" dirty="0" err="1">
                <a:solidFill>
                  <a:schemeClr val="tx1"/>
                </a:solidFill>
                <a:latin typeface="Times New Roman" panose="02020603050405020304" pitchFamily="18" charset="0"/>
                <a:cs typeface="Times New Roman" panose="02020603050405020304" pitchFamily="18" charset="0"/>
              </a:rPr>
              <a:t>Ngoài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sử</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giống</a:t>
            </a:r>
            <a:r>
              <a:rPr lang="en-US" dirty="0">
                <a:solidFill>
                  <a:schemeClr val="tx1"/>
                </a:solidFill>
                <a:latin typeface="Times New Roman" panose="02020603050405020304" pitchFamily="18" charset="0"/>
                <a:cs typeface="Times New Roman" panose="02020603050405020304" pitchFamily="18" charset="0"/>
              </a:rPr>
              <a:t> vi </a:t>
            </a:r>
            <a:r>
              <a:rPr lang="en-US" dirty="0" err="1">
                <a:solidFill>
                  <a:schemeClr val="tx1"/>
                </a:solidFill>
                <a:latin typeface="Times New Roman" panose="02020603050405020304" pitchFamily="18" charset="0"/>
                <a:cs typeface="Times New Roman" panose="02020603050405020304" pitchFamily="18" charset="0"/>
              </a:rPr>
              <a:t>sinh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thuốc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trừ</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sâu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kháng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bệnh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nuôi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chất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lượng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đất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chuồng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nuôi</a:t>
            </a:r>
            <a:r>
              <a:rPr lang="en-US" dirty="0">
                <a:solidFill>
                  <a:schemeClr val="tx1"/>
                </a:solidFill>
                <a:latin typeface="Times New Roman" panose="02020603050405020304" pitchFamily="18" charset="0"/>
                <a:cs typeface="Times New Roman" panose="02020603050405020304" pitchFamily="18" charset="0"/>
              </a:rPr>
              <a:t>…</a:t>
            </a:r>
            <a:r>
              <a:rPr lang="en-US" dirty="0"/>
              <a:t/>
            </a:r>
            <a:br>
              <a:rPr lang="en-US" dirty="0"/>
            </a:br>
            <a:r>
              <a:rPr lang="en-US" dirty="0"/>
              <a:t> </a:t>
            </a:r>
          </a:p>
        </p:txBody>
      </p:sp>
    </p:spTree>
    <p:extLst>
      <p:ext uri="{BB962C8B-B14F-4D97-AF65-F5344CB8AC3E}">
        <p14:creationId xmlns:p14="http://schemas.microsoft.com/office/powerpoint/2010/main" val="307787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47916" cy="1320800"/>
          </a:xfrm>
        </p:spPr>
        <p:txBody>
          <a:bodyPr/>
          <a:lstStyle/>
          <a:p>
            <a:r>
              <a:rPr lang="en-US" dirty="0" smtClean="0">
                <a:latin typeface="Times New Roman" panose="02020603050405020304" pitchFamily="18" charset="0"/>
                <a:cs typeface="Times New Roman" panose="02020603050405020304" pitchFamily="18" charset="0"/>
              </a:rPr>
              <a:t>II.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nghệ</a:t>
            </a:r>
            <a:r>
              <a:rPr lang="en-US" dirty="0" smtClean="0">
                <a:latin typeface="Times New Roman" panose="02020603050405020304" pitchFamily="18" charset="0"/>
                <a:cs typeface="Times New Roman" panose="02020603050405020304" pitchFamily="18" charset="0"/>
              </a:rPr>
              <a:t> di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y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2160589"/>
            <a:ext cx="10847916" cy="3880773"/>
          </a:xfrm>
        </p:spPr>
        <p:txBody>
          <a:bodyPr/>
          <a:lstStyle/>
          <a:p>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 “ Ai </a:t>
            </a:r>
            <a:r>
              <a:rPr lang="en-US" sz="2400" dirty="0" err="1" smtClean="0">
                <a:latin typeface="Times New Roman" panose="02020603050405020304" pitchFamily="18" charset="0"/>
                <a:cs typeface="Times New Roman" panose="02020603050405020304" pitchFamily="18" charset="0"/>
              </a:rPr>
              <a:t>nhanh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giấy</a:t>
            </a:r>
            <a:r>
              <a:rPr lang="en-US" sz="2400" dirty="0" smtClean="0">
                <a:latin typeface="Times New Roman" panose="02020603050405020304" pitchFamily="18" charset="0"/>
                <a:cs typeface="Times New Roman" panose="02020603050405020304" pitchFamily="18" charset="0"/>
              </a:rPr>
              <a:t> A0.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H.48.1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a:t>
            </a:r>
          </a:p>
          <a:p>
            <a:pPr lvl="0"/>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y.</a:t>
            </a:r>
          </a:p>
          <a:p>
            <a:pPr lvl="0"/>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insulin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E.coli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chiết</a:t>
            </a:r>
            <a:r>
              <a:rPr lang="en-US" sz="2400" dirty="0">
                <a:latin typeface="Times New Roman" panose="02020603050405020304" pitchFamily="18" charset="0"/>
                <a:cs typeface="Times New Roman" panose="02020603050405020304" pitchFamily="18" charset="0"/>
              </a:rPr>
              <a:t> insulin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36202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390716" cy="4953000"/>
          </a:xfrm>
        </p:spPr>
        <p:txBody>
          <a:bodyPr>
            <a:normAutofit fontScale="90000"/>
          </a:bodyPr>
          <a:lstStyle/>
          <a:p>
            <a:pPr lvl="0"/>
            <a:r>
              <a:rPr lang="en-US" dirty="0" smtClean="0">
                <a:solidFill>
                  <a:schemeClr val="tx1"/>
                </a:solidFill>
                <a:latin typeface="Times New Roman" panose="02020603050405020304" pitchFamily="18" charset="0"/>
                <a:cs typeface="Times New Roman" panose="02020603050405020304" pitchFamily="18" charset="0"/>
              </a:rPr>
              <a:t>II. </a:t>
            </a:r>
            <a:r>
              <a:rPr lang="en-US" dirty="0" err="1" smtClean="0">
                <a:solidFill>
                  <a:schemeClr val="tx1"/>
                </a:solidFill>
                <a:latin typeface="Times New Roman" panose="02020603050405020304" pitchFamily="18" charset="0"/>
                <a:cs typeface="Times New Roman" panose="02020603050405020304" pitchFamily="18" charset="0"/>
              </a:rPr>
              <a:t>Ứng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nghệ</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truyền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y </a:t>
            </a:r>
            <a:r>
              <a:rPr lang="en-US" dirty="0" err="1">
                <a:solidFill>
                  <a:schemeClr val="tx1"/>
                </a:solidFill>
                <a:latin typeface="Times New Roman" panose="02020603050405020304" pitchFamily="18" charset="0"/>
                <a:cs typeface="Times New Roman" panose="02020603050405020304" pitchFamily="18" charset="0"/>
              </a:rPr>
              <a:t>tế</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pháp</a:t>
            </a:r>
            <a:r>
              <a:rPr lang="en-US" dirty="0">
                <a:solidFill>
                  <a:schemeClr val="tx1"/>
                </a:solidFill>
                <a:latin typeface="Times New Roman" panose="02020603050405020304" pitchFamily="18" charset="0"/>
                <a:cs typeface="Times New Roman" panose="02020603050405020304" pitchFamily="18" charset="0"/>
              </a:rPr>
              <a:t> y.</a:t>
            </a:r>
            <a:br>
              <a:rPr lang="en-US" dirty="0">
                <a:solidFill>
                  <a:schemeClr val="tx1"/>
                </a:solidFill>
                <a:latin typeface="Times New Roman" panose="02020603050405020304" pitchFamily="18" charset="0"/>
                <a:cs typeface="Times New Roman" panose="02020603050405020304" pitchFamily="18" charset="0"/>
              </a:rPr>
            </a:b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y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Tạo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dòng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tế</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bào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mang</a:t>
            </a:r>
            <a:r>
              <a:rPr lang="en-US" dirty="0">
                <a:solidFill>
                  <a:schemeClr val="tx1"/>
                </a:solidFill>
                <a:latin typeface="Times New Roman" panose="02020603050405020304" pitchFamily="18" charset="0"/>
                <a:cs typeface="Times New Roman" panose="02020603050405020304" pitchFamily="18" charset="0"/>
              </a:rPr>
              <a:t> gene </a:t>
            </a:r>
            <a:r>
              <a:rPr lang="en-US" dirty="0" err="1">
                <a:solidFill>
                  <a:schemeClr val="tx1"/>
                </a:solidFill>
                <a:latin typeface="Times New Roman" panose="02020603050405020304" pitchFamily="18" charset="0"/>
                <a:cs typeface="Times New Roman" panose="02020603050405020304" pitchFamily="18" charset="0"/>
              </a:rPr>
              <a:t>đích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nhắm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xuất</a:t>
            </a:r>
            <a:r>
              <a:rPr lang="en-US" dirty="0">
                <a:solidFill>
                  <a:schemeClr val="tx1"/>
                </a:solidFill>
                <a:latin typeface="Times New Roman" panose="02020603050405020304" pitchFamily="18" charset="0"/>
                <a:cs typeface="Times New Roman" panose="02020603050405020304" pitchFamily="18" charset="0"/>
              </a:rPr>
              <a:t> protein </a:t>
            </a:r>
            <a:r>
              <a:rPr lang="en-US" dirty="0" err="1">
                <a:solidFill>
                  <a:schemeClr val="tx1"/>
                </a:solidFill>
                <a:latin typeface="Times New Roman" panose="02020603050405020304" pitchFamily="18" charset="0"/>
                <a:cs typeface="Times New Roman" panose="02020603050405020304" pitchFamily="18" charset="0"/>
              </a:rPr>
              <a:t>hoặc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thuốc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chữa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bệnh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ứng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dụng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xuất</a:t>
            </a:r>
            <a:r>
              <a:rPr lang="en-US" dirty="0">
                <a:solidFill>
                  <a:schemeClr val="tx1"/>
                </a:solidFill>
                <a:latin typeface="Times New Roman" panose="02020603050405020304" pitchFamily="18" charset="0"/>
                <a:cs typeface="Times New Roman" panose="02020603050405020304" pitchFamily="18" charset="0"/>
              </a:rPr>
              <a:t> vaccine; </a:t>
            </a:r>
            <a:r>
              <a:rPr lang="en-US" dirty="0" err="1">
                <a:solidFill>
                  <a:schemeClr val="tx1"/>
                </a:solidFill>
                <a:latin typeface="Times New Roman" panose="02020603050405020304" pitchFamily="18" charset="0"/>
                <a:cs typeface="Times New Roman" panose="02020603050405020304" pitchFamily="18" charset="0"/>
              </a:rPr>
              <a:t>chữa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bệnh</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truyền</a:t>
            </a:r>
            <a:r>
              <a:rPr lang="en-US" dirty="0">
                <a:solidFill>
                  <a:schemeClr val="tx1"/>
                </a:solidFill>
                <a:latin typeface="Times New Roman" panose="02020603050405020304" pitchFamily="18" charset="0"/>
                <a:cs typeface="Times New Roman" panose="02020603050405020304" pitchFamily="18" charset="0"/>
              </a:rPr>
              <a:t> do </a:t>
            </a:r>
            <a:r>
              <a:rPr lang="en-US" dirty="0" err="1">
                <a:solidFill>
                  <a:schemeClr val="tx1"/>
                </a:solidFill>
                <a:latin typeface="Times New Roman" panose="02020603050405020304" pitchFamily="18" charset="0"/>
                <a:cs typeface="Times New Roman" panose="02020603050405020304" pitchFamily="18" charset="0"/>
              </a:rPr>
              <a:t>sai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hoặc</a:t>
            </a:r>
            <a:r>
              <a:rPr lang="en-US" dirty="0">
                <a:solidFill>
                  <a:schemeClr val="tx1"/>
                </a:solidFill>
                <a:latin typeface="Times New Roman" panose="02020603050405020304" pitchFamily="18" charset="0"/>
                <a:cs typeface="Times New Roman" panose="02020603050405020304" pitchFamily="18" charset="0"/>
              </a:rPr>
              <a:t> gene </a:t>
            </a:r>
            <a:r>
              <a:rPr lang="en-US" dirty="0" err="1">
                <a:solidFill>
                  <a:schemeClr val="tx1"/>
                </a:solidFill>
                <a:latin typeface="Times New Roman" panose="02020603050405020304" pitchFamily="18" charset="0"/>
                <a:cs typeface="Times New Roman" panose="02020603050405020304" pitchFamily="18" charset="0"/>
              </a:rPr>
              <a:t>bằng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liệu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pháp</a:t>
            </a:r>
            <a:r>
              <a:rPr lang="en-US" dirty="0">
                <a:solidFill>
                  <a:schemeClr val="tx1"/>
                </a:solidFill>
                <a:latin typeface="Times New Roman" panose="02020603050405020304" pitchFamily="18" charset="0"/>
                <a:cs typeface="Times New Roman" panose="02020603050405020304" pitchFamily="18" charset="0"/>
              </a:rPr>
              <a:t> gene.</a:t>
            </a:r>
            <a:br>
              <a:rPr lang="en-US" dirty="0">
                <a:solidFill>
                  <a:schemeClr val="tx1"/>
                </a:solidFill>
                <a:latin typeface="Times New Roman" panose="02020603050405020304" pitchFamily="18" charset="0"/>
                <a:cs typeface="Times New Roman" panose="02020603050405020304" pitchFamily="18" charset="0"/>
              </a:rPr>
            </a:b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pháp</a:t>
            </a:r>
            <a:r>
              <a:rPr lang="en-US" dirty="0">
                <a:solidFill>
                  <a:schemeClr val="tx1"/>
                </a:solidFill>
                <a:latin typeface="Times New Roman" panose="02020603050405020304" pitchFamily="18" charset="0"/>
                <a:cs typeface="Times New Roman" panose="02020603050405020304" pitchFamily="18" charset="0"/>
              </a:rPr>
              <a:t> y: </a:t>
            </a:r>
            <a:r>
              <a:rPr lang="en-US" dirty="0" err="1">
                <a:solidFill>
                  <a:schemeClr val="tx1"/>
                </a:solidFill>
                <a:latin typeface="Times New Roman" panose="02020603050405020304" pitchFamily="18" charset="0"/>
                <a:cs typeface="Times New Roman" panose="02020603050405020304" pitchFamily="18" charset="0"/>
              </a:rPr>
              <a:t>phân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tích</a:t>
            </a:r>
            <a:r>
              <a:rPr lang="en-US" dirty="0">
                <a:solidFill>
                  <a:schemeClr val="tx1"/>
                </a:solidFill>
                <a:latin typeface="Times New Roman" panose="02020603050405020304" pitchFamily="18" charset="0"/>
                <a:cs typeface="Times New Roman" panose="02020603050405020304" pitchFamily="18" charset="0"/>
              </a:rPr>
              <a:t> DNA </a:t>
            </a:r>
            <a:r>
              <a:rPr lang="en-US" dirty="0" err="1">
                <a:solidFill>
                  <a:schemeClr val="tx1"/>
                </a:solidFill>
                <a:latin typeface="Times New Roman" panose="02020603050405020304" pitchFamily="18" charset="0"/>
                <a:cs typeface="Times New Roman" panose="02020603050405020304" pitchFamily="18" charset="0"/>
              </a:rPr>
              <a:t>nhắm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định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hệ</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huyết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thống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định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nhân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tội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phạm</a:t>
            </a:r>
            <a:r>
              <a:rPr lang="en-US"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6278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TotalTime>
  <Words>493</Words>
  <PresentationFormat>Widescreen</PresentationFormat>
  <Paragraphs>55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BÀI 48: ỨNG DỤNG CÔNG NGHỆ DI TRUYỀN VÀO ĐỜI SỐNG</vt:lpstr>
      <vt:lpstr>PowerPoint Presentation</vt:lpstr>
      <vt:lpstr>PowerPoint Presentation</vt:lpstr>
      <vt:lpstr>PowerPoint Presentation</vt:lpstr>
      <vt:lpstr>PHIẾU HỌC TẬP SỐ 1 </vt:lpstr>
      <vt:lpstr>Hãy cho biết giống cây trồng biến đổi gene có những đặc tính vượt trội nào so với giống ban đầu. 3. Nêu một số ứng dụng công nghệ chuyển gene đối với việc phát triển giống. 4. Ứng dụng công nghệ di truyền trong nông nghiệp hướng đến mục đích gì? </vt:lpstr>
      <vt:lpstr> I. Ứng dụng công nghệ di truyền trong nông nghiệp Công nghệ di truyền được ứng dụng trong nông nghiệp chủ yếu tập trung vào việc tạo ra giống cây trồng, vật nuôi mới có nhiều đặc tính ưu việt hơn so với giống gốc: năng suất cao, chống chịu bệnh, sinh trưởng phát triển trong các điều kiện môi trường khắc nghiệt.  Ngoài ra, sử dụng các giống vi sinh vật làm thuốc trừ sâu sinh học, kháng bệnh cho vật nuôi, cải tạo chất lượng đất, làm sạch chuồng trại chăn nuôi…  </vt:lpstr>
      <vt:lpstr>II. Ứng dụng công nghệ di truyền trong y tế và pháp y</vt:lpstr>
      <vt:lpstr>II. Ứng dụng công nghệ di truyền trong y tế và pháp y. Trong y học: Tạo các dòng tế bào hoặc cơ thể mang gene đích nhắm sản xuất protein hoặc thuốc chữa bệnh hoặc ứng dụng trong sản xuất vaccine; chữa bệnh di truyền do sai hoặc gene bằng liệu pháp gene. Trong pháp y: phân tích DNA nhắm xác định quan hệ huyết thống hoặc  xác định danh tính  nạn nhân/ tội phạm.</vt:lpstr>
      <vt:lpstr>-Lớp được chia thành 4 nhóm:  + Nhóm 1, 3: Tìm thông tin về một số sản phẩm ứng dụng công nghệ di truyền ở Việt Nam. + Nhóm 2,4: Tìm thông tin về một số sản phẩm ứng dụng công nghệ di truyền ở địa phương. </vt:lpstr>
      <vt:lpstr>v</vt:lpstr>
      <vt:lpstr>HS xem video</vt:lpstr>
      <vt:lpstr>PowerPoint Presentation</vt:lpstr>
      <vt:lpstr>HS đọc thông tin mục IV trong SGK và trả lời câu hỏi:  Câu 1: Đạo đức sinh học là gì? Tại sao chúng ta cần đặc biệt quan tâm đến vấn đề đạo đức sinh học trong nghiên cứu và ứng dụng công nghệ di truyền? Câu 2: Hành vi của con người nên thay đổi thế nào khi lợi ích của ứng dụng công nghệ di truyền vượt trội yếu tốt rủi ro tương ứng và ngược lại? Câu 3: Chúng ta nên làm gì để hạn chế các yếu tố rủi ro của ứng dụng công nghệ di truyền? Câu 4: Tại sao nhân bản vô tính ở người bị các quốc gia trên thế giới xem là vi phạm đạo đức sinh học? </vt:lpstr>
      <vt:lpstr>IV. Đạo đức sinh học trong nghiên cứu và ứng dụng công nghệ di truyền - Đạo đức sinh học là những quy tắc trong nghiên cứu và ứng dụng nghiên cứu phải phù hợp với xã hội, bảo vệ sức khỏe cộng đồng và môi trường.  - Đạo đức sinh học giúp mọi người kiểm soát hành vi khi ứng dụng công nghệ di truyền. </vt:lpstr>
      <vt:lpstr>LUYỆN TẬP</vt:lpstr>
      <vt:lpstr>PowerPoint Presentation</vt:lpstr>
      <vt:lpstr>VẬN DỤNG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2024-06-09T14:41:14Z</dcterms:created>
  <dcterms:modified xsi:type="dcterms:W3CDTF">2024-06-15T13:58:25Z</dcterms:modified>
</cp:coreProperties>
</file>