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302" r:id="rId3"/>
    <p:sldId id="303" r:id="rId4"/>
    <p:sldId id="304" r:id="rId5"/>
    <p:sldId id="305" r:id="rId6"/>
    <p:sldId id="299" r:id="rId7"/>
    <p:sldId id="300" r:id="rId8"/>
    <p:sldId id="301" r:id="rId9"/>
    <p:sldId id="307" r:id="rId10"/>
    <p:sldId id="306" r:id="rId11"/>
    <p:sldId id="312" r:id="rId12"/>
    <p:sldId id="311" r:id="rId13"/>
    <p:sldId id="308" r:id="rId14"/>
    <p:sldId id="309" r:id="rId15"/>
    <p:sldId id="310" r:id="rId16"/>
    <p:sldId id="314" r:id="rId17"/>
    <p:sldId id="313" r:id="rId18"/>
    <p:sldId id="315" r:id="rId19"/>
    <p:sldId id="316" r:id="rId20"/>
    <p:sldId id="317" r:id="rId21"/>
    <p:sldId id="318" r:id="rId22"/>
    <p:sldId id="319" r:id="rId23"/>
    <p:sldId id="320" r:id="rId24"/>
    <p:sldId id="321" r:id="rId25"/>
    <p:sldId id="322" r:id="rId26"/>
    <p:sldId id="323" r:id="rId27"/>
    <p:sldId id="324" r:id="rId28"/>
    <p:sldId id="325" r:id="rId29"/>
    <p:sldId id="327" r:id="rId30"/>
    <p:sldId id="328" r:id="rId31"/>
  </p:sldIdLst>
  <p:sldSz cx="18288000" cy="10287000"/>
  <p:notesSz cx="6858000" cy="9144000"/>
  <p:embeddedFontLst>
    <p:embeddedFont>
      <p:font typeface="Nourd" panose="020B0604020202020204" charset="0"/>
      <p:regular r:id="rId33"/>
    </p:embeddedFont>
    <p:embeddedFont>
      <p:font typeface="Nourd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24DBBB-8F86-4102-A939-73C630FEDED1}">
          <p14:sldIdLst>
            <p14:sldId id="256"/>
            <p14:sldId id="302"/>
            <p14:sldId id="303"/>
            <p14:sldId id="304"/>
            <p14:sldId id="305"/>
            <p14:sldId id="299"/>
            <p14:sldId id="300"/>
            <p14:sldId id="301"/>
            <p14:sldId id="307"/>
            <p14:sldId id="306"/>
            <p14:sldId id="312"/>
            <p14:sldId id="311"/>
            <p14:sldId id="308"/>
            <p14:sldId id="309"/>
            <p14:sldId id="310"/>
            <p14:sldId id="314"/>
            <p14:sldId id="313"/>
            <p14:sldId id="315"/>
            <p14:sldId id="316"/>
            <p14:sldId id="317"/>
            <p14:sldId id="318"/>
            <p14:sldId id="319"/>
            <p14:sldId id="320"/>
            <p14:sldId id="321"/>
            <p14:sldId id="322"/>
            <p14:sldId id="323"/>
            <p14:sldId id="324"/>
            <p14:sldId id="325"/>
            <p14:sldId id="327"/>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D89"/>
    <a:srgbClr val="4376BA"/>
    <a:srgbClr val="FFED00"/>
    <a:srgbClr val="FF00AB"/>
    <a:srgbClr val="00EDFF"/>
    <a:srgbClr val="F9DB24"/>
    <a:srgbClr val="45C3D8"/>
    <a:srgbClr val="AED4D7"/>
    <a:srgbClr val="FFCBBF"/>
    <a:srgbClr val="DEA9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1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534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2800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8513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2581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2192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31601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hyperlink" Target="https://trycolors.com/"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hyperlink" Target="https://phet.colorado.edu/"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gi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hysics.weber.edu/schroeder/md/" TargetMode="Externa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s://www.traffic-simulation.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svg"/><Relationship Id="rId7" Type="http://schemas.openxmlformats.org/officeDocument/2006/relationships/hyperlink" Target="https://color.adobe.com/create/color-wheel"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gradients.app/en/mi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trycolors.com/mixer" TargetMode="External"/><Relationship Id="rId5" Type="http://schemas.openxmlformats.org/officeDocument/2006/relationships/hyperlink" Target="https://scratch.mit.edu/projects/886339759/" TargetMode="Externa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295400" y="293486"/>
            <a:ext cx="20040600" cy="9993514"/>
          </a:xfrm>
          <a:custGeom>
            <a:avLst/>
            <a:gdLst/>
            <a:ahLst/>
            <a:cxnLst/>
            <a:rect l="l" t="t" r="r" b="b"/>
            <a:pathLst>
              <a:path w="19053643" h="9993514">
                <a:moveTo>
                  <a:pt x="0" y="0"/>
                </a:moveTo>
                <a:lnTo>
                  <a:pt x="19053643" y="0"/>
                </a:lnTo>
                <a:lnTo>
                  <a:pt x="19053643" y="9993514"/>
                </a:lnTo>
                <a:lnTo>
                  <a:pt x="0" y="9993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828800" y="3194344"/>
            <a:ext cx="13399875" cy="3898311"/>
          </a:xfrm>
          <a:prstGeom prst="rect">
            <a:avLst/>
          </a:prstGeom>
        </p:spPr>
        <p:txBody>
          <a:bodyPr wrap="square" lIns="0" tIns="0" rIns="0" bIns="0" rtlCol="0" anchor="t">
            <a:spAutoFit/>
          </a:bodyPr>
          <a:lstStyle/>
          <a:p>
            <a:pPr algn="ctr">
              <a:lnSpc>
                <a:spcPct val="150000"/>
              </a:lnSpc>
            </a:pPr>
            <a:r>
              <a:rPr lang="en-US" sz="9000" b="1">
                <a:solidFill>
                  <a:srgbClr val="0C528A"/>
                </a:solidFill>
                <a:latin typeface="Arial" panose="020B0604020202020204" pitchFamily="34" charset="0"/>
                <a:cs typeface="Arial" panose="020B0604020202020204" pitchFamily="34" charset="0"/>
              </a:rPr>
              <a:t>CHÀO MỪNG CÁC EM </a:t>
            </a:r>
          </a:p>
          <a:p>
            <a:pPr algn="ctr">
              <a:lnSpc>
                <a:spcPct val="150000"/>
              </a:lnSpc>
            </a:pPr>
            <a:r>
              <a:rPr lang="en-US" sz="9000" b="1">
                <a:solidFill>
                  <a:srgbClr val="0C528A"/>
                </a:solidFill>
                <a:latin typeface="Arial" panose="020B0604020202020204" pitchFamily="34" charset="0"/>
                <a:cs typeface="Arial" panose="020B0604020202020204" pitchFamily="34" charset="0"/>
              </a:rPr>
              <a:t>ĐẾN VỚI BÀI HỌC MỚI!</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D842AA-9E0E-4C99-DA51-D2A2FF6264B9}"/>
              </a:ext>
            </a:extLst>
          </p:cNvPr>
          <p:cNvGrpSpPr/>
          <p:nvPr/>
        </p:nvGrpSpPr>
        <p:grpSpPr>
          <a:xfrm>
            <a:off x="11201400" y="571500"/>
            <a:ext cx="7010400" cy="5658928"/>
            <a:chOff x="11044347" y="342900"/>
            <a:chExt cx="7010400" cy="5658928"/>
          </a:xfrm>
        </p:grpSpPr>
        <p:pic>
          <p:nvPicPr>
            <p:cNvPr id="3" name="Picture 2">
              <a:extLst>
                <a:ext uri="{FF2B5EF4-FFF2-40B4-BE49-F238E27FC236}">
                  <a16:creationId xmlns:a16="http://schemas.microsoft.com/office/drawing/2014/main" id="{28A5D992-4F5A-2BC1-E47C-22AD23BC074B}"/>
                </a:ext>
              </a:extLst>
            </p:cNvPr>
            <p:cNvPicPr>
              <a:picLocks noChangeAspect="1"/>
            </p:cNvPicPr>
            <p:nvPr/>
          </p:nvPicPr>
          <p:blipFill>
            <a:blip r:embed="rId2"/>
            <a:stretch>
              <a:fillRect/>
            </a:stretch>
          </p:blipFill>
          <p:spPr>
            <a:xfrm>
              <a:off x="11277600" y="342900"/>
              <a:ext cx="6543894" cy="4114800"/>
            </a:xfrm>
            <a:prstGeom prst="rect">
              <a:avLst/>
            </a:prstGeom>
          </p:spPr>
        </p:pic>
        <p:sp>
          <p:nvSpPr>
            <p:cNvPr id="6" name="TextBox 5">
              <a:extLst>
                <a:ext uri="{FF2B5EF4-FFF2-40B4-BE49-F238E27FC236}">
                  <a16:creationId xmlns:a16="http://schemas.microsoft.com/office/drawing/2014/main" id="{F998E1CA-E9F4-CF3B-FFF3-A5B9926520C0}"/>
                </a:ext>
              </a:extLst>
            </p:cNvPr>
            <p:cNvSpPr txBox="1"/>
            <p:nvPr/>
          </p:nvSpPr>
          <p:spPr>
            <a:xfrm>
              <a:off x="11044347" y="4610100"/>
              <a:ext cx="7010400" cy="1391728"/>
            </a:xfrm>
            <a:prstGeom prst="rect">
              <a:avLst/>
            </a:prstGeom>
            <a:noFill/>
          </p:spPr>
          <p:txBody>
            <a:bodyPr wrap="square" rtlCol="0">
              <a:spAutoFit/>
            </a:bodyPr>
            <a:lstStyle/>
            <a:p>
              <a:pPr algn="ctr">
                <a:lnSpc>
                  <a:spcPct val="150000"/>
                </a:lnSpc>
              </a:pPr>
              <a:r>
                <a:rPr lang="en-US" sz="3000" b="1" i="1">
                  <a:latin typeface="Arial" panose="020B0604020202020204" pitchFamily="34" charset="0"/>
                  <a:cs typeface="Arial" panose="020B0604020202020204" pitchFamily="34" charset="0"/>
                </a:rPr>
                <a:t>Hình 5.1. </a:t>
              </a:r>
              <a:r>
                <a:rPr lang="en-US" sz="3000" i="1">
                  <a:latin typeface="Arial" panose="020B0604020202020204" pitchFamily="34" charset="0"/>
                  <a:cs typeface="Arial" panose="020B0604020202020204" pitchFamily="34" charset="0"/>
                </a:rPr>
                <a:t>Phần mềm mô phỏng pha màu trên trang </a:t>
              </a:r>
              <a:r>
                <a:rPr lang="en-US" sz="3000" i="1">
                  <a:latin typeface="Arial" panose="020B0604020202020204" pitchFamily="34" charset="0"/>
                  <a:cs typeface="Arial" panose="020B0604020202020204" pitchFamily="34" charset="0"/>
                  <a:hlinkClick r:id="rId3"/>
                </a:rPr>
                <a:t>https://trycolors.com</a:t>
              </a:r>
              <a:r>
                <a:rPr lang="en-US" sz="3000" i="1">
                  <a:latin typeface="Arial" panose="020B0604020202020204" pitchFamily="34" charset="0"/>
                  <a:cs typeface="Arial" panose="020B0604020202020204" pitchFamily="34" charset="0"/>
                </a:rPr>
                <a:t> </a:t>
              </a:r>
            </a:p>
          </p:txBody>
        </p:sp>
      </p:grpSp>
      <p:sp>
        <p:nvSpPr>
          <p:cNvPr id="10" name="Rectangle: Rounded Corners 9">
            <a:extLst>
              <a:ext uri="{FF2B5EF4-FFF2-40B4-BE49-F238E27FC236}">
                <a16:creationId xmlns:a16="http://schemas.microsoft.com/office/drawing/2014/main" id="{C0F3F94A-5654-120A-51BB-28998B7EB634}"/>
              </a:ext>
            </a:extLst>
          </p:cNvPr>
          <p:cNvSpPr/>
          <p:nvPr/>
        </p:nvSpPr>
        <p:spPr>
          <a:xfrm>
            <a:off x="538053" y="504825"/>
            <a:ext cx="3886200" cy="990600"/>
          </a:xfrm>
          <a:prstGeom prst="roundRect">
            <a:avLst/>
          </a:prstGeom>
          <a:solidFill>
            <a:srgbClr val="BA43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Hoạt động 1 </a:t>
            </a:r>
          </a:p>
        </p:txBody>
      </p:sp>
      <p:sp>
        <p:nvSpPr>
          <p:cNvPr id="11" name="TextBox 10">
            <a:extLst>
              <a:ext uri="{FF2B5EF4-FFF2-40B4-BE49-F238E27FC236}">
                <a16:creationId xmlns:a16="http://schemas.microsoft.com/office/drawing/2014/main" id="{09EBAE9F-0D38-8747-F67B-CF2C6439594F}"/>
              </a:ext>
            </a:extLst>
          </p:cNvPr>
          <p:cNvSpPr txBox="1"/>
          <p:nvPr/>
        </p:nvSpPr>
        <p:spPr>
          <a:xfrm>
            <a:off x="361948" y="1534281"/>
            <a:ext cx="10839341" cy="4975657"/>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Trong thực tế, khi pha màu, em chỉ có thể thay đổi tỉ lệ (giữa các màu) trong hỗn hợp màu đã pha bằng cách trộn thêm màu. Việc bổ sung nhiều màu có thể dẫn đến hỗn hợp màu xỉn đục và không dung được nữa. Điều đó xảy ra nhiều lần, khiến em mất nhiều thời gian và giảm hứng thú đối với việc pha màu.</a:t>
            </a:r>
          </a:p>
        </p:txBody>
      </p:sp>
      <p:sp>
        <p:nvSpPr>
          <p:cNvPr id="13" name="TextBox 12">
            <a:extLst>
              <a:ext uri="{FF2B5EF4-FFF2-40B4-BE49-F238E27FC236}">
                <a16:creationId xmlns:a16="http://schemas.microsoft.com/office/drawing/2014/main" id="{DAC2768F-8D2B-F13F-EE60-FA1A5B66B5C9}"/>
              </a:ext>
            </a:extLst>
          </p:cNvPr>
          <p:cNvSpPr txBox="1"/>
          <p:nvPr/>
        </p:nvSpPr>
        <p:spPr>
          <a:xfrm>
            <a:off x="361948" y="6563005"/>
            <a:ext cx="17316452" cy="33136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Phần mềm mô phỏng pha màu (</a:t>
            </a:r>
            <a:r>
              <a:rPr kumimoji="0" lang="en-US" sz="36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5.1</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cho phép em chọn màu, tăng giảm tỉ lệ các màu và giúp em nhìn thấy màu kết quả được tạo ra trên màn hình. </a:t>
            </a:r>
            <a:r>
              <a:rPr kumimoji="0" lang="en-US" sz="3600" b="0" i="1"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Em hãy cho biết việc sử dụng phần mềm mô phỏng pha màu để tập pha màu và tìm hiểu về màu sắc có những lợi ích gì? </a:t>
            </a:r>
          </a:p>
        </p:txBody>
      </p:sp>
    </p:spTree>
    <p:extLst>
      <p:ext uri="{BB962C8B-B14F-4D97-AF65-F5344CB8AC3E}">
        <p14:creationId xmlns:p14="http://schemas.microsoft.com/office/powerpoint/2010/main" val="21904807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ÀU PASTEL LÀ MÀU GÌ? MÀU PASTEL GỒM NHỮNG MÀU NÀO?">
            <a:extLst>
              <a:ext uri="{FF2B5EF4-FFF2-40B4-BE49-F238E27FC236}">
                <a16:creationId xmlns:a16="http://schemas.microsoft.com/office/drawing/2014/main" id="{D3335409-9A1C-4868-3FD2-F9D58CD59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2400300"/>
            <a:ext cx="18611850" cy="69070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5B07ABF-CA4B-7D99-46C2-7D6BB0484C7B}"/>
              </a:ext>
            </a:extLst>
          </p:cNvPr>
          <p:cNvSpPr/>
          <p:nvPr/>
        </p:nvSpPr>
        <p:spPr>
          <a:xfrm>
            <a:off x="3238500" y="3771900"/>
            <a:ext cx="11811000" cy="1143000"/>
          </a:xfrm>
          <a:prstGeom prst="roundRect">
            <a:avLst/>
          </a:prstGeom>
          <a:solidFill>
            <a:schemeClr val="bg1"/>
          </a:solidFill>
          <a:ln w="38100">
            <a:solidFill>
              <a:srgbClr val="BA4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Sử dụng phần mềm mô phỏng pha màu </a:t>
            </a:r>
          </a:p>
        </p:txBody>
      </p:sp>
      <p:grpSp>
        <p:nvGrpSpPr>
          <p:cNvPr id="6" name="Group 5">
            <a:extLst>
              <a:ext uri="{FF2B5EF4-FFF2-40B4-BE49-F238E27FC236}">
                <a16:creationId xmlns:a16="http://schemas.microsoft.com/office/drawing/2014/main" id="{6F136ED3-D9E6-16CB-4ADC-1E2AFB49708D}"/>
              </a:ext>
            </a:extLst>
          </p:cNvPr>
          <p:cNvGrpSpPr/>
          <p:nvPr/>
        </p:nvGrpSpPr>
        <p:grpSpPr>
          <a:xfrm>
            <a:off x="719137" y="5780236"/>
            <a:ext cx="4724400" cy="4163863"/>
            <a:chOff x="685800" y="5780236"/>
            <a:chExt cx="4724400" cy="4163863"/>
          </a:xfrm>
        </p:grpSpPr>
        <p:sp>
          <p:nvSpPr>
            <p:cNvPr id="4" name="Rectangle: Diagonal Corners Rounded 3">
              <a:extLst>
                <a:ext uri="{FF2B5EF4-FFF2-40B4-BE49-F238E27FC236}">
                  <a16:creationId xmlns:a16="http://schemas.microsoft.com/office/drawing/2014/main" id="{3B55D50A-4E20-ECB4-024A-E3B2877C5161}"/>
                </a:ext>
              </a:extLst>
            </p:cNvPr>
            <p:cNvSpPr/>
            <p:nvPr/>
          </p:nvSpPr>
          <p:spPr>
            <a:xfrm>
              <a:off x="838200" y="5932636"/>
              <a:ext cx="4572000" cy="4011463"/>
            </a:xfrm>
            <a:prstGeom prst="round2DiagRect">
              <a:avLst/>
            </a:prstGeom>
            <a:solidFill>
              <a:srgbClr val="FAC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Diagonal Corners Rounded 2">
              <a:extLst>
                <a:ext uri="{FF2B5EF4-FFF2-40B4-BE49-F238E27FC236}">
                  <a16:creationId xmlns:a16="http://schemas.microsoft.com/office/drawing/2014/main" id="{B523311D-0C6E-9ABA-4AB2-04676644D5AE}"/>
                </a:ext>
              </a:extLst>
            </p:cNvPr>
            <p:cNvSpPr/>
            <p:nvPr/>
          </p:nvSpPr>
          <p:spPr>
            <a:xfrm>
              <a:off x="685800" y="5780236"/>
              <a:ext cx="4572000" cy="4011463"/>
            </a:xfrm>
            <a:prstGeom prst="round2DiagRect">
              <a:avLst/>
            </a:prstGeom>
            <a:solidFill>
              <a:schemeClr val="bg1"/>
            </a:solidFill>
            <a:ln>
              <a:solidFill>
                <a:srgbClr val="DEA9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978C35-3520-7E6D-F8A1-A61212C7DB88}"/>
                </a:ext>
              </a:extLst>
            </p:cNvPr>
            <p:cNvSpPr txBox="1"/>
            <p:nvPr/>
          </p:nvSpPr>
          <p:spPr>
            <a:xfrm>
              <a:off x="1200150" y="7069219"/>
              <a:ext cx="3543300" cy="1738296"/>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Giúp tiết kiệm vật liệu </a:t>
              </a:r>
            </a:p>
          </p:txBody>
        </p:sp>
      </p:grpSp>
      <p:grpSp>
        <p:nvGrpSpPr>
          <p:cNvPr id="7" name="Group 6">
            <a:extLst>
              <a:ext uri="{FF2B5EF4-FFF2-40B4-BE49-F238E27FC236}">
                <a16:creationId xmlns:a16="http://schemas.microsoft.com/office/drawing/2014/main" id="{D215EFCC-C4F4-7271-4EBB-215998E335EC}"/>
              </a:ext>
            </a:extLst>
          </p:cNvPr>
          <p:cNvGrpSpPr/>
          <p:nvPr/>
        </p:nvGrpSpPr>
        <p:grpSpPr>
          <a:xfrm>
            <a:off x="6858000" y="5704035"/>
            <a:ext cx="4724400" cy="4163863"/>
            <a:chOff x="685800" y="5780236"/>
            <a:chExt cx="4724400" cy="4163863"/>
          </a:xfrm>
        </p:grpSpPr>
        <p:sp>
          <p:nvSpPr>
            <p:cNvPr id="8" name="Rectangle: Diagonal Corners Rounded 7">
              <a:extLst>
                <a:ext uri="{FF2B5EF4-FFF2-40B4-BE49-F238E27FC236}">
                  <a16:creationId xmlns:a16="http://schemas.microsoft.com/office/drawing/2014/main" id="{23DB1DFA-2B72-1DB6-C99B-18B64A9CFB1D}"/>
                </a:ext>
              </a:extLst>
            </p:cNvPr>
            <p:cNvSpPr/>
            <p:nvPr/>
          </p:nvSpPr>
          <p:spPr>
            <a:xfrm>
              <a:off x="838200" y="5932636"/>
              <a:ext cx="4572000" cy="4011463"/>
            </a:xfrm>
            <a:prstGeom prst="round2DiagRect">
              <a:avLst/>
            </a:prstGeom>
            <a:solidFill>
              <a:srgbClr val="FFC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59290D3A-B94D-8341-200B-49E816569439}"/>
                </a:ext>
              </a:extLst>
            </p:cNvPr>
            <p:cNvSpPr/>
            <p:nvPr/>
          </p:nvSpPr>
          <p:spPr>
            <a:xfrm>
              <a:off x="685800" y="5780236"/>
              <a:ext cx="4572000" cy="4011463"/>
            </a:xfrm>
            <a:prstGeom prst="round2DiagRect">
              <a:avLst/>
            </a:prstGeom>
            <a:solidFill>
              <a:schemeClr val="bg1"/>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02D338-4921-CAF9-A404-4A1B369D9731}"/>
                </a:ext>
              </a:extLst>
            </p:cNvPr>
            <p:cNvSpPr txBox="1"/>
            <p:nvPr/>
          </p:nvSpPr>
          <p:spPr>
            <a:xfrm>
              <a:off x="809625" y="6630637"/>
              <a:ext cx="432435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Tiết kiệm thời gian pha màu, pha màu hiệu quả hơn </a:t>
              </a:r>
            </a:p>
          </p:txBody>
        </p:sp>
      </p:grpSp>
      <p:grpSp>
        <p:nvGrpSpPr>
          <p:cNvPr id="11" name="Group 10">
            <a:extLst>
              <a:ext uri="{FF2B5EF4-FFF2-40B4-BE49-F238E27FC236}">
                <a16:creationId xmlns:a16="http://schemas.microsoft.com/office/drawing/2014/main" id="{394A10F7-CAA1-B0C7-5F98-0071A3652E44}"/>
              </a:ext>
            </a:extLst>
          </p:cNvPr>
          <p:cNvGrpSpPr/>
          <p:nvPr/>
        </p:nvGrpSpPr>
        <p:grpSpPr>
          <a:xfrm>
            <a:off x="12725400" y="5704035"/>
            <a:ext cx="4724400" cy="4163863"/>
            <a:chOff x="685800" y="5780236"/>
            <a:chExt cx="4724400" cy="4163863"/>
          </a:xfrm>
        </p:grpSpPr>
        <p:sp>
          <p:nvSpPr>
            <p:cNvPr id="12" name="Rectangle: Diagonal Corners Rounded 11">
              <a:extLst>
                <a:ext uri="{FF2B5EF4-FFF2-40B4-BE49-F238E27FC236}">
                  <a16:creationId xmlns:a16="http://schemas.microsoft.com/office/drawing/2014/main" id="{F2BC05FF-ED49-2D89-6EC0-15B5A286022E}"/>
                </a:ext>
              </a:extLst>
            </p:cNvPr>
            <p:cNvSpPr/>
            <p:nvPr/>
          </p:nvSpPr>
          <p:spPr>
            <a:xfrm>
              <a:off x="838200" y="5932636"/>
              <a:ext cx="4572000" cy="4011463"/>
            </a:xfrm>
            <a:prstGeom prst="round2DiagRect">
              <a:avLst/>
            </a:prstGeom>
            <a:solidFill>
              <a:srgbClr val="AE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6473538F-4C7B-B446-BC21-BD79974DADAF}"/>
                </a:ext>
              </a:extLst>
            </p:cNvPr>
            <p:cNvSpPr/>
            <p:nvPr/>
          </p:nvSpPr>
          <p:spPr>
            <a:xfrm>
              <a:off x="685800" y="5780236"/>
              <a:ext cx="4572000" cy="4011463"/>
            </a:xfrm>
            <a:prstGeom prst="round2DiagRect">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3764A74-C4F2-450F-D05C-C9D12F728F49}"/>
                </a:ext>
              </a:extLst>
            </p:cNvPr>
            <p:cNvSpPr txBox="1"/>
            <p:nvPr/>
          </p:nvSpPr>
          <p:spPr>
            <a:xfrm>
              <a:off x="809625" y="6630637"/>
              <a:ext cx="4324350" cy="2615460"/>
            </a:xfrm>
            <a:prstGeom prst="rect">
              <a:avLst/>
            </a:prstGeom>
            <a:noFill/>
          </p:spPr>
          <p:txBody>
            <a:bodyPr wrap="square" rtlCol="0">
              <a:spAutoFit/>
            </a:bodyPr>
            <a:lstStyle/>
            <a:p>
              <a:pPr algn="ctr">
                <a:lnSpc>
                  <a:spcPct val="150000"/>
                </a:lnSpc>
              </a:pPr>
              <a:r>
                <a:rPr lang="en-US" sz="3800">
                  <a:latin typeface="Arial" panose="020B0604020202020204" pitchFamily="34" charset="0"/>
                  <a:cs typeface="Arial" panose="020B0604020202020204" pitchFamily="34" charset="0"/>
                </a:rPr>
                <a:t>Tạo được hứng thú đối với công việc pha màu </a:t>
              </a:r>
            </a:p>
          </p:txBody>
        </p:sp>
      </p:grpSp>
      <p:cxnSp>
        <p:nvCxnSpPr>
          <p:cNvPr id="16" name="Straight Connector 15">
            <a:extLst>
              <a:ext uri="{FF2B5EF4-FFF2-40B4-BE49-F238E27FC236}">
                <a16:creationId xmlns:a16="http://schemas.microsoft.com/office/drawing/2014/main" id="{3F13A27C-5649-216C-7435-A1C0AA8A1235}"/>
              </a:ext>
            </a:extLst>
          </p:cNvPr>
          <p:cNvCxnSpPr>
            <a:stCxn id="2" idx="2"/>
            <a:endCxn id="3" idx="3"/>
          </p:cNvCxnSpPr>
          <p:nvPr/>
        </p:nvCxnSpPr>
        <p:spPr>
          <a:xfrm flipH="1">
            <a:off x="3005137" y="4914900"/>
            <a:ext cx="6138863" cy="86533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7D1E9D-9DAD-649B-8C99-5F7BE476D3AE}"/>
              </a:ext>
            </a:extLst>
          </p:cNvPr>
          <p:cNvCxnSpPr>
            <a:cxnSpLocks/>
            <a:stCxn id="2" idx="2"/>
            <a:endCxn id="9" idx="3"/>
          </p:cNvCxnSpPr>
          <p:nvPr/>
        </p:nvCxnSpPr>
        <p:spPr>
          <a:xfrm>
            <a:off x="9144000" y="4914900"/>
            <a:ext cx="0" cy="78913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C450986-B930-1EEA-1340-2229EC2FE9B0}"/>
              </a:ext>
            </a:extLst>
          </p:cNvPr>
          <p:cNvCxnSpPr>
            <a:cxnSpLocks/>
            <a:stCxn id="2" idx="2"/>
          </p:cNvCxnSpPr>
          <p:nvPr/>
        </p:nvCxnSpPr>
        <p:spPr>
          <a:xfrm>
            <a:off x="9144000" y="4914900"/>
            <a:ext cx="5981700" cy="78913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5186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E596A47-03BC-8F8F-55C8-7682421C8EFE}"/>
              </a:ext>
            </a:extLst>
          </p:cNvPr>
          <p:cNvGrpSpPr/>
          <p:nvPr/>
        </p:nvGrpSpPr>
        <p:grpSpPr>
          <a:xfrm>
            <a:off x="611981" y="647700"/>
            <a:ext cx="17064038" cy="1839606"/>
            <a:chOff x="533400" y="741755"/>
            <a:chExt cx="17064038" cy="1839606"/>
          </a:xfrm>
        </p:grpSpPr>
        <p:sp>
          <p:nvSpPr>
            <p:cNvPr id="3" name="TextBox 2">
              <a:extLst>
                <a:ext uri="{FF2B5EF4-FFF2-40B4-BE49-F238E27FC236}">
                  <a16:creationId xmlns:a16="http://schemas.microsoft.com/office/drawing/2014/main" id="{FFD26521-BD2D-AAE8-A177-ECD244632DD1}"/>
                </a:ext>
              </a:extLst>
            </p:cNvPr>
            <p:cNvSpPr txBox="1"/>
            <p:nvPr/>
          </p:nvSpPr>
          <p:spPr>
            <a:xfrm>
              <a:off x="2362200" y="741755"/>
              <a:ext cx="15235238" cy="1839606"/>
            </a:xfrm>
            <a:prstGeom prst="rect">
              <a:avLst/>
            </a:prstGeom>
            <a:noFill/>
          </p:spPr>
          <p:txBody>
            <a:bodyPr wrap="square">
              <a:spAutoFit/>
            </a:bodyPr>
            <a:lstStyle/>
            <a:p>
              <a:pPr algn="just">
                <a:lnSpc>
                  <a:spcPct val="150000"/>
                </a:lnSpc>
              </a:pPr>
              <a:r>
                <a:rPr lang="vi-VN" sz="4000"/>
                <a:t>Em hãy kể tên một số phần mềm mô phỏng mà em biết. Phần mềm đó mô phỏng hoạt động của đối tượng nào?</a:t>
              </a:r>
              <a:endParaRPr lang="en-US" sz="4000"/>
            </a:p>
          </p:txBody>
        </p:sp>
        <p:sp>
          <p:nvSpPr>
            <p:cNvPr id="5" name="Freeform 12">
              <a:extLst>
                <a:ext uri="{FF2B5EF4-FFF2-40B4-BE49-F238E27FC236}">
                  <a16:creationId xmlns:a16="http://schemas.microsoft.com/office/drawing/2014/main" id="{B8D863E2-7881-C053-64A9-57043946A1A0}"/>
                </a:ext>
              </a:extLst>
            </p:cNvPr>
            <p:cNvSpPr/>
            <p:nvPr/>
          </p:nvSpPr>
          <p:spPr>
            <a:xfrm>
              <a:off x="533400" y="876300"/>
              <a:ext cx="1552849" cy="157051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0" name="Group 9">
            <a:extLst>
              <a:ext uri="{FF2B5EF4-FFF2-40B4-BE49-F238E27FC236}">
                <a16:creationId xmlns:a16="http://schemas.microsoft.com/office/drawing/2014/main" id="{914B5B8C-DEF2-B0D8-DB2B-7A0A4778EE02}"/>
              </a:ext>
            </a:extLst>
          </p:cNvPr>
          <p:cNvGrpSpPr/>
          <p:nvPr/>
        </p:nvGrpSpPr>
        <p:grpSpPr>
          <a:xfrm>
            <a:off x="326328" y="3162300"/>
            <a:ext cx="8284272" cy="6629400"/>
            <a:chOff x="381000" y="3238500"/>
            <a:chExt cx="8284272" cy="6629400"/>
          </a:xfrm>
        </p:grpSpPr>
        <p:sp>
          <p:nvSpPr>
            <p:cNvPr id="7" name="Rectangle 6">
              <a:extLst>
                <a:ext uri="{FF2B5EF4-FFF2-40B4-BE49-F238E27FC236}">
                  <a16:creationId xmlns:a16="http://schemas.microsoft.com/office/drawing/2014/main" id="{6A84D4D7-F868-9D64-9638-C1CBCC730B0F}"/>
                </a:ext>
              </a:extLst>
            </p:cNvPr>
            <p:cNvSpPr/>
            <p:nvPr/>
          </p:nvSpPr>
          <p:spPr>
            <a:xfrm>
              <a:off x="381000" y="3238500"/>
              <a:ext cx="8284272" cy="6629400"/>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BB629D5F-F9CD-0B64-48D9-C4601C9D1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619500"/>
              <a:ext cx="7689954" cy="5791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FB9F4759-5715-98DF-7756-FA6CD11FE3BF}"/>
              </a:ext>
            </a:extLst>
          </p:cNvPr>
          <p:cNvGrpSpPr/>
          <p:nvPr/>
        </p:nvGrpSpPr>
        <p:grpSpPr>
          <a:xfrm>
            <a:off x="9046272" y="3162300"/>
            <a:ext cx="8936928" cy="6629400"/>
            <a:chOff x="8970072" y="3238500"/>
            <a:chExt cx="8936928" cy="6629400"/>
          </a:xfrm>
        </p:grpSpPr>
        <p:sp>
          <p:nvSpPr>
            <p:cNvPr id="8" name="Rectangle 7">
              <a:extLst>
                <a:ext uri="{FF2B5EF4-FFF2-40B4-BE49-F238E27FC236}">
                  <a16:creationId xmlns:a16="http://schemas.microsoft.com/office/drawing/2014/main" id="{DC14437A-CAEE-4432-B5B3-CB7A41EF11CF}"/>
                </a:ext>
              </a:extLst>
            </p:cNvPr>
            <p:cNvSpPr/>
            <p:nvPr/>
          </p:nvSpPr>
          <p:spPr>
            <a:xfrm>
              <a:off x="8970072" y="3238500"/>
              <a:ext cx="8936928" cy="6629400"/>
            </a:xfrm>
            <a:prstGeom prst="rect">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GeoGebra for teaching mathematics | Observatory - Institute for the Future  of Education">
              <a:extLst>
                <a:ext uri="{FF2B5EF4-FFF2-40B4-BE49-F238E27FC236}">
                  <a16:creationId xmlns:a16="http://schemas.microsoft.com/office/drawing/2014/main" id="{7C11747E-EED5-B7D9-D18C-E72AD20CFF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3600450"/>
              <a:ext cx="8284272" cy="5791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7435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FB956D-F28C-8B76-EB2C-B36EEA276CC4}"/>
              </a:ext>
            </a:extLst>
          </p:cNvPr>
          <p:cNvSpPr txBox="1"/>
          <p:nvPr/>
        </p:nvSpPr>
        <p:spPr>
          <a:xfrm>
            <a:off x="647700" y="419100"/>
            <a:ext cx="16992600" cy="262937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Phần mềm mô phỏng thể hiện trực quan sự vận động của một đối tượng, cho phép người dùng tương tác và tìm hiểu cách thức hoạt động của đối tượng đó.</a:t>
            </a:r>
            <a:endParaRPr lang="en-US" sz="3800"/>
          </a:p>
        </p:txBody>
      </p:sp>
      <p:grpSp>
        <p:nvGrpSpPr>
          <p:cNvPr id="12" name="Group 11">
            <a:extLst>
              <a:ext uri="{FF2B5EF4-FFF2-40B4-BE49-F238E27FC236}">
                <a16:creationId xmlns:a16="http://schemas.microsoft.com/office/drawing/2014/main" id="{2C9774BE-EDB0-B618-21A5-8EEBC4502139}"/>
              </a:ext>
            </a:extLst>
          </p:cNvPr>
          <p:cNvGrpSpPr/>
          <p:nvPr/>
        </p:nvGrpSpPr>
        <p:grpSpPr>
          <a:xfrm>
            <a:off x="228600" y="3390900"/>
            <a:ext cx="9144000" cy="6468384"/>
            <a:chOff x="228600" y="3390900"/>
            <a:chExt cx="9144000" cy="6468384"/>
          </a:xfrm>
        </p:grpSpPr>
        <p:pic>
          <p:nvPicPr>
            <p:cNvPr id="3" name="Picture 2">
              <a:extLst>
                <a:ext uri="{FF2B5EF4-FFF2-40B4-BE49-F238E27FC236}">
                  <a16:creationId xmlns:a16="http://schemas.microsoft.com/office/drawing/2014/main" id="{35927C3A-37BA-0D8C-979B-69BBD1DAB591}"/>
                </a:ext>
              </a:extLst>
            </p:cNvPr>
            <p:cNvPicPr>
              <a:picLocks noChangeAspect="1"/>
            </p:cNvPicPr>
            <p:nvPr/>
          </p:nvPicPr>
          <p:blipFill>
            <a:blip r:embed="rId2"/>
            <a:stretch>
              <a:fillRect/>
            </a:stretch>
          </p:blipFill>
          <p:spPr>
            <a:xfrm>
              <a:off x="1181100" y="4487184"/>
              <a:ext cx="7239000" cy="4146652"/>
            </a:xfrm>
            <a:prstGeom prst="rect">
              <a:avLst/>
            </a:prstGeom>
          </p:spPr>
        </p:pic>
        <p:sp>
          <p:nvSpPr>
            <p:cNvPr id="7" name="TextBox 6">
              <a:extLst>
                <a:ext uri="{FF2B5EF4-FFF2-40B4-BE49-F238E27FC236}">
                  <a16:creationId xmlns:a16="http://schemas.microsoft.com/office/drawing/2014/main" id="{A6411B5C-6AC8-276C-B059-D8D50EDCC00B}"/>
                </a:ext>
              </a:extLst>
            </p:cNvPr>
            <p:cNvSpPr txBox="1"/>
            <p:nvPr/>
          </p:nvSpPr>
          <p:spPr>
            <a:xfrm>
              <a:off x="228600" y="3390900"/>
              <a:ext cx="9144000" cy="630942"/>
            </a:xfrm>
            <a:prstGeom prst="rect">
              <a:avLst/>
            </a:prstGeom>
            <a:noFill/>
          </p:spPr>
          <p:txBody>
            <a:bodyPr wrap="square">
              <a:spAutoFit/>
            </a:bodyPr>
            <a:lstStyle/>
            <a:p>
              <a:pPr algn="ctr"/>
              <a:r>
                <a:rPr lang="en-US" sz="3500" i="1">
                  <a:solidFill>
                    <a:schemeClr val="accent5">
                      <a:lumMod val="50000"/>
                    </a:schemeClr>
                  </a:solidFill>
                  <a:latin typeface="Arial" panose="020B0604020202020204" pitchFamily="34" charset="0"/>
                  <a:cs typeface="Arial" panose="020B0604020202020204" pitchFamily="34" charset="0"/>
                </a:rPr>
                <a:t>Phần mềm mô phỏng thí nghiệm vật lí: </a:t>
              </a: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81100" y="9021084"/>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hlinkClick r:id="rId3"/>
                </a:rPr>
                <a:t>https://phet.colorado.edu</a:t>
              </a:r>
              <a:r>
                <a:rPr lang="en-US" sz="3000">
                  <a:solidFill>
                    <a:schemeClr val="tx1"/>
                  </a:solidFill>
                  <a:latin typeface="Arial" panose="020B0604020202020204" pitchFamily="34" charset="0"/>
                  <a:cs typeface="Arial" panose="020B0604020202020204" pitchFamily="34" charset="0"/>
                </a:rPr>
                <a:t>  </a:t>
              </a:r>
            </a:p>
          </p:txBody>
        </p:sp>
      </p:grpSp>
      <p:grpSp>
        <p:nvGrpSpPr>
          <p:cNvPr id="13" name="Group 12">
            <a:extLst>
              <a:ext uri="{FF2B5EF4-FFF2-40B4-BE49-F238E27FC236}">
                <a16:creationId xmlns:a16="http://schemas.microsoft.com/office/drawing/2014/main" id="{2D35C437-583E-2AD3-2550-645C02DE14CB}"/>
              </a:ext>
            </a:extLst>
          </p:cNvPr>
          <p:cNvGrpSpPr/>
          <p:nvPr/>
        </p:nvGrpSpPr>
        <p:grpSpPr>
          <a:xfrm>
            <a:off x="8839200" y="3390900"/>
            <a:ext cx="9144000" cy="6468384"/>
            <a:chOff x="8839200" y="3390900"/>
            <a:chExt cx="9144000" cy="6468384"/>
          </a:xfrm>
        </p:grpSpPr>
        <p:sp>
          <p:nvSpPr>
            <p:cNvPr id="10" name="TextBox 9">
              <a:extLst>
                <a:ext uri="{FF2B5EF4-FFF2-40B4-BE49-F238E27FC236}">
                  <a16:creationId xmlns:a16="http://schemas.microsoft.com/office/drawing/2014/main" id="{A262DA52-EFD2-BABC-9481-6B125CDB3129}"/>
                </a:ext>
              </a:extLst>
            </p:cNvPr>
            <p:cNvSpPr txBox="1"/>
            <p:nvPr/>
          </p:nvSpPr>
          <p:spPr>
            <a:xfrm>
              <a:off x="8839200" y="3390900"/>
              <a:ext cx="9144000" cy="630942"/>
            </a:xfrm>
            <a:prstGeom prst="rect">
              <a:avLst/>
            </a:prstGeom>
            <a:noFill/>
          </p:spPr>
          <p:txBody>
            <a:bodyPr wrap="square">
              <a:spAutoFit/>
            </a:bodyPr>
            <a:lstStyle/>
            <a:p>
              <a:pPr algn="ctr"/>
              <a:r>
                <a:rPr lang="en-US" sz="3500" i="1">
                  <a:solidFill>
                    <a:schemeClr val="accent5">
                      <a:lumMod val="50000"/>
                    </a:schemeClr>
                  </a:solidFill>
                  <a:latin typeface="Arial" panose="020B0604020202020204" pitchFamily="34" charset="0"/>
                  <a:cs typeface="Arial" panose="020B0604020202020204" pitchFamily="34" charset="0"/>
                </a:rPr>
                <a:t>Phần mềm mô phỏng thí nghiệm hóa học: </a:t>
              </a: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9791700" y="9021084"/>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Crocodile Chemistry</a:t>
              </a:r>
            </a:p>
          </p:txBody>
        </p:sp>
        <p:pic>
          <p:nvPicPr>
            <p:cNvPr id="2050" name="Picture 2" descr="socialjae.blogg.se - Download crocodile chemistry 6.05 full">
              <a:extLst>
                <a:ext uri="{FF2B5EF4-FFF2-40B4-BE49-F238E27FC236}">
                  <a16:creationId xmlns:a16="http://schemas.microsoft.com/office/drawing/2014/main" id="{34CCA277-B522-1096-1E1F-B78CEBF7A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4399964"/>
              <a:ext cx="5029200" cy="4242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06923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754F15-2816-AEF8-025B-5EEC665CFEF3}"/>
              </a:ext>
            </a:extLst>
          </p:cNvPr>
          <p:cNvGrpSpPr/>
          <p:nvPr/>
        </p:nvGrpSpPr>
        <p:grpSpPr>
          <a:xfrm>
            <a:off x="609600" y="1117424"/>
            <a:ext cx="8081962" cy="8052151"/>
            <a:chOff x="685800" y="977549"/>
            <a:chExt cx="8081962" cy="8052151"/>
          </a:xfrm>
        </p:grpSpPr>
        <p:sp>
          <p:nvSpPr>
            <p:cNvPr id="7" name="TextBox 6">
              <a:extLst>
                <a:ext uri="{FF2B5EF4-FFF2-40B4-BE49-F238E27FC236}">
                  <a16:creationId xmlns:a16="http://schemas.microsoft.com/office/drawing/2014/main" id="{A6411B5C-6AC8-276C-B059-D8D50EDCC00B}"/>
                </a:ext>
              </a:extLst>
            </p:cNvPr>
            <p:cNvSpPr txBox="1"/>
            <p:nvPr/>
          </p:nvSpPr>
          <p:spPr>
            <a:xfrm>
              <a:off x="685800" y="977549"/>
              <a:ext cx="8081962" cy="1608325"/>
            </a:xfrm>
            <a:prstGeom prst="rect">
              <a:avLst/>
            </a:prstGeom>
            <a:noFill/>
          </p:spPr>
          <p:txBody>
            <a:bodyPr wrap="square">
              <a:spAutoFit/>
            </a:bodyPr>
            <a:lstStyle/>
            <a:p>
              <a:pPr algn="just">
                <a:lnSpc>
                  <a:spcPct val="150000"/>
                </a:lnSpc>
              </a:pPr>
              <a:r>
                <a:rPr lang="en-US" sz="3500" i="1">
                  <a:solidFill>
                    <a:schemeClr val="accent5">
                      <a:lumMod val="50000"/>
                    </a:schemeClr>
                  </a:solidFill>
                  <a:latin typeface="Arial" panose="020B0604020202020204" pitchFamily="34" charset="0"/>
                  <a:cs typeface="Arial" panose="020B0604020202020204" pitchFamily="34" charset="0"/>
                </a:rPr>
                <a:t>Phần mềm mô phỏng giúp vẽ hình học và giải toán:</a:t>
              </a: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04900" y="8191500"/>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GeoGebra</a:t>
              </a:r>
            </a:p>
          </p:txBody>
        </p:sp>
        <p:pic>
          <p:nvPicPr>
            <p:cNvPr id="3076" name="Picture 4">
              <a:extLst>
                <a:ext uri="{FF2B5EF4-FFF2-40B4-BE49-F238E27FC236}">
                  <a16:creationId xmlns:a16="http://schemas.microsoft.com/office/drawing/2014/main" id="{6F5C050B-DBA1-7310-779C-BD74941E9B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125" y="3083645"/>
              <a:ext cx="7889875" cy="4455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0623B6F0-90F0-D017-0E95-E3384574EBD7}"/>
              </a:ext>
            </a:extLst>
          </p:cNvPr>
          <p:cNvGrpSpPr/>
          <p:nvPr/>
        </p:nvGrpSpPr>
        <p:grpSpPr>
          <a:xfrm>
            <a:off x="9385300" y="1530525"/>
            <a:ext cx="8081962" cy="7629525"/>
            <a:chOff x="9372600" y="1409700"/>
            <a:chExt cx="8081962" cy="7629525"/>
          </a:xfrm>
        </p:grpSpPr>
        <p:sp>
          <p:nvSpPr>
            <p:cNvPr id="10" name="TextBox 9">
              <a:extLst>
                <a:ext uri="{FF2B5EF4-FFF2-40B4-BE49-F238E27FC236}">
                  <a16:creationId xmlns:a16="http://schemas.microsoft.com/office/drawing/2014/main" id="{A262DA52-EFD2-BABC-9481-6B125CDB3129}"/>
                </a:ext>
              </a:extLst>
            </p:cNvPr>
            <p:cNvSpPr txBox="1"/>
            <p:nvPr/>
          </p:nvSpPr>
          <p:spPr>
            <a:xfrm>
              <a:off x="9372600" y="1409700"/>
              <a:ext cx="8081962" cy="630942"/>
            </a:xfrm>
            <a:prstGeom prst="rect">
              <a:avLst/>
            </a:prstGeom>
            <a:noFill/>
          </p:spPr>
          <p:txBody>
            <a:bodyPr wrap="square">
              <a:spAutoFit/>
            </a:bodyPr>
            <a:lstStyle/>
            <a:p>
              <a:pPr algn="ctr"/>
              <a:r>
                <a:rPr lang="en-US" sz="3500" i="1">
                  <a:solidFill>
                    <a:schemeClr val="accent5">
                      <a:lumMod val="50000"/>
                    </a:schemeClr>
                  </a:solidFill>
                  <a:latin typeface="Arial" panose="020B0604020202020204" pitchFamily="34" charset="0"/>
                  <a:cs typeface="Arial" panose="020B0604020202020204" pitchFamily="34" charset="0"/>
                </a:rPr>
                <a:t>Phần mềm chạy thử thuật toán:</a:t>
              </a: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10096500" y="8201025"/>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rPr>
                <a:t>Flowgorithm</a:t>
              </a:r>
            </a:p>
          </p:txBody>
        </p:sp>
        <p:pic>
          <p:nvPicPr>
            <p:cNvPr id="3078" name="Picture 6">
              <a:extLst>
                <a:ext uri="{FF2B5EF4-FFF2-40B4-BE49-F238E27FC236}">
                  <a16:creationId xmlns:a16="http://schemas.microsoft.com/office/drawing/2014/main" id="{6C464EA4-AF76-5F15-044B-8052062D2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681" y="2924591"/>
              <a:ext cx="6019800" cy="47166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48067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C8902E0-499A-21D8-3F5C-4D3A2F6C77D2}"/>
              </a:ext>
            </a:extLst>
          </p:cNvPr>
          <p:cNvGrpSpPr/>
          <p:nvPr/>
        </p:nvGrpSpPr>
        <p:grpSpPr>
          <a:xfrm>
            <a:off x="566736" y="342900"/>
            <a:ext cx="8310564" cy="9510499"/>
            <a:chOff x="668754" y="342900"/>
            <a:chExt cx="8310564" cy="9510499"/>
          </a:xfrm>
        </p:grpSpPr>
        <p:grpSp>
          <p:nvGrpSpPr>
            <p:cNvPr id="2" name="Group 1">
              <a:extLst>
                <a:ext uri="{FF2B5EF4-FFF2-40B4-BE49-F238E27FC236}">
                  <a16:creationId xmlns:a16="http://schemas.microsoft.com/office/drawing/2014/main" id="{D8754F15-2816-AEF8-025B-5EEC665CFEF3}"/>
                </a:ext>
              </a:extLst>
            </p:cNvPr>
            <p:cNvGrpSpPr/>
            <p:nvPr/>
          </p:nvGrpSpPr>
          <p:grpSpPr>
            <a:xfrm>
              <a:off x="897356" y="342900"/>
              <a:ext cx="8081962" cy="9510499"/>
              <a:chOff x="971968" y="-480799"/>
              <a:chExt cx="8081962" cy="9510499"/>
            </a:xfrm>
          </p:grpSpPr>
          <p:sp>
            <p:nvSpPr>
              <p:cNvPr id="7" name="TextBox 6">
                <a:extLst>
                  <a:ext uri="{FF2B5EF4-FFF2-40B4-BE49-F238E27FC236}">
                    <a16:creationId xmlns:a16="http://schemas.microsoft.com/office/drawing/2014/main" id="{A6411B5C-6AC8-276C-B059-D8D50EDCC00B}"/>
                  </a:ext>
                </a:extLst>
              </p:cNvPr>
              <p:cNvSpPr txBox="1"/>
              <p:nvPr/>
            </p:nvSpPr>
            <p:spPr>
              <a:xfrm>
                <a:off x="971968" y="-480799"/>
                <a:ext cx="8081962" cy="2416239"/>
              </a:xfrm>
              <a:prstGeom prst="rect">
                <a:avLst/>
              </a:prstGeom>
              <a:noFill/>
            </p:spPr>
            <p:txBody>
              <a:bodyPr wrap="square">
                <a:spAutoFit/>
              </a:bodyPr>
              <a:lstStyle/>
              <a:p>
                <a:pPr algn="just">
                  <a:lnSpc>
                    <a:spcPct val="150000"/>
                  </a:lnSpc>
                </a:pPr>
                <a:r>
                  <a:rPr lang="vi-VN" sz="3500" i="1">
                    <a:solidFill>
                      <a:schemeClr val="accent5">
                        <a:lumMod val="50000"/>
                      </a:schemeClr>
                    </a:solidFill>
                    <a:latin typeface="Arial" panose="020B0604020202020204" pitchFamily="34" charset="0"/>
                    <a:cs typeface="Arial" panose="020B0604020202020204" pitchFamily="34" charset="0"/>
                  </a:rPr>
                  <a:t>Phần mềm nghiên cứu chuyển động và tương tác giữa các phân tử trong những điều kiện khác nhau: </a:t>
                </a:r>
                <a:endParaRPr lang="en-US" sz="3500" i="1">
                  <a:solidFill>
                    <a:schemeClr val="accent5">
                      <a:lumMod val="50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0DBF16E5-9CF0-D63A-2EAD-6166CB31E73B}"/>
                  </a:ext>
                </a:extLst>
              </p:cNvPr>
              <p:cNvSpPr/>
              <p:nvPr/>
            </p:nvSpPr>
            <p:spPr>
              <a:xfrm>
                <a:off x="1104900" y="8191500"/>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hlinkClick r:id="rId2"/>
                  </a:rPr>
                  <a:t>https://physics.weber.edu/schroeder/md/</a:t>
                </a:r>
                <a:r>
                  <a:rPr lang="en-US" sz="3000">
                    <a:solidFill>
                      <a:schemeClr val="tx1"/>
                    </a:solidFill>
                    <a:latin typeface="Arial" panose="020B0604020202020204" pitchFamily="34" charset="0"/>
                    <a:cs typeface="Arial" panose="020B0604020202020204" pitchFamily="34" charset="0"/>
                  </a:rPr>
                  <a:t> </a:t>
                </a:r>
              </a:p>
            </p:txBody>
          </p:sp>
        </p:grpSp>
        <p:pic>
          <p:nvPicPr>
            <p:cNvPr id="6" name="Picture 5">
              <a:extLst>
                <a:ext uri="{FF2B5EF4-FFF2-40B4-BE49-F238E27FC236}">
                  <a16:creationId xmlns:a16="http://schemas.microsoft.com/office/drawing/2014/main" id="{E869A3E9-3FD9-B8BE-3588-A12536026DC8}"/>
                </a:ext>
              </a:extLst>
            </p:cNvPr>
            <p:cNvPicPr>
              <a:picLocks noChangeAspect="1"/>
            </p:cNvPicPr>
            <p:nvPr/>
          </p:nvPicPr>
          <p:blipFill>
            <a:blip r:embed="rId3"/>
            <a:stretch>
              <a:fillRect/>
            </a:stretch>
          </p:blipFill>
          <p:spPr>
            <a:xfrm>
              <a:off x="668754" y="2688933"/>
              <a:ext cx="7845844" cy="6120738"/>
            </a:xfrm>
            <a:prstGeom prst="rect">
              <a:avLst/>
            </a:prstGeom>
          </p:spPr>
        </p:pic>
      </p:grpSp>
      <p:grpSp>
        <p:nvGrpSpPr>
          <p:cNvPr id="14" name="Group 13">
            <a:extLst>
              <a:ext uri="{FF2B5EF4-FFF2-40B4-BE49-F238E27FC236}">
                <a16:creationId xmlns:a16="http://schemas.microsoft.com/office/drawing/2014/main" id="{22EA77DE-E544-3FEE-B374-3D8D06787E5E}"/>
              </a:ext>
            </a:extLst>
          </p:cNvPr>
          <p:cNvGrpSpPr/>
          <p:nvPr/>
        </p:nvGrpSpPr>
        <p:grpSpPr>
          <a:xfrm>
            <a:off x="9144000" y="342900"/>
            <a:ext cx="8780046" cy="9510499"/>
            <a:chOff x="9177337" y="342900"/>
            <a:chExt cx="8780046" cy="9510499"/>
          </a:xfrm>
        </p:grpSpPr>
        <p:grpSp>
          <p:nvGrpSpPr>
            <p:cNvPr id="4" name="Group 3">
              <a:extLst>
                <a:ext uri="{FF2B5EF4-FFF2-40B4-BE49-F238E27FC236}">
                  <a16:creationId xmlns:a16="http://schemas.microsoft.com/office/drawing/2014/main" id="{0623B6F0-90F0-D017-0E95-E3384574EBD7}"/>
                </a:ext>
              </a:extLst>
            </p:cNvPr>
            <p:cNvGrpSpPr/>
            <p:nvPr/>
          </p:nvGrpSpPr>
          <p:grpSpPr>
            <a:xfrm>
              <a:off x="9444038" y="342900"/>
              <a:ext cx="8081962" cy="9510499"/>
              <a:chOff x="9372600" y="-471274"/>
              <a:chExt cx="8081962" cy="9510499"/>
            </a:xfrm>
          </p:grpSpPr>
          <p:sp>
            <p:nvSpPr>
              <p:cNvPr id="10" name="TextBox 9">
                <a:extLst>
                  <a:ext uri="{FF2B5EF4-FFF2-40B4-BE49-F238E27FC236}">
                    <a16:creationId xmlns:a16="http://schemas.microsoft.com/office/drawing/2014/main" id="{A262DA52-EFD2-BABC-9481-6B125CDB3129}"/>
                  </a:ext>
                </a:extLst>
              </p:cNvPr>
              <p:cNvSpPr txBox="1"/>
              <p:nvPr/>
            </p:nvSpPr>
            <p:spPr>
              <a:xfrm>
                <a:off x="9372600" y="-471274"/>
                <a:ext cx="8081962" cy="3224152"/>
              </a:xfrm>
              <a:prstGeom prst="rect">
                <a:avLst/>
              </a:prstGeom>
              <a:noFill/>
            </p:spPr>
            <p:txBody>
              <a:bodyPr wrap="square">
                <a:spAutoFit/>
              </a:bodyPr>
              <a:lstStyle/>
              <a:p>
                <a:pPr algn="just">
                  <a:lnSpc>
                    <a:spcPct val="150000"/>
                  </a:lnSpc>
                </a:pPr>
                <a:r>
                  <a:rPr lang="vi-VN" sz="3500" i="1">
                    <a:solidFill>
                      <a:schemeClr val="accent5">
                        <a:lumMod val="50000"/>
                      </a:schemeClr>
                    </a:solidFill>
                    <a:latin typeface="Arial" panose="020B0604020202020204" pitchFamily="34" charset="0"/>
                    <a:cs typeface="Arial" panose="020B0604020202020204" pitchFamily="34" charset="0"/>
                  </a:rPr>
                  <a:t>Phần mềm nghiên cứu và xây dựng giải pháp giao thông nhằm giảm bớt hiện tượng tắc nghẽn giao thông trong các thành phố: </a:t>
                </a:r>
                <a:endParaRPr lang="en-US" sz="3500" i="1">
                  <a:solidFill>
                    <a:schemeClr val="accent5">
                      <a:lumMod val="50000"/>
                    </a:schemeClr>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2E07CBA-CFA1-4866-CC55-630D73FB844F}"/>
                  </a:ext>
                </a:extLst>
              </p:cNvPr>
              <p:cNvSpPr/>
              <p:nvPr/>
            </p:nvSpPr>
            <p:spPr>
              <a:xfrm>
                <a:off x="10096500" y="8201025"/>
                <a:ext cx="7239000" cy="838200"/>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Arial" panose="020B0604020202020204" pitchFamily="34" charset="0"/>
                    <a:cs typeface="Arial" panose="020B0604020202020204" pitchFamily="34" charset="0"/>
                    <a:hlinkClick r:id="rId4"/>
                  </a:rPr>
                  <a:t>https://www.traffic-simulation.de</a:t>
                </a:r>
                <a:r>
                  <a:rPr lang="en-US" sz="3000">
                    <a:solidFill>
                      <a:schemeClr val="tx1"/>
                    </a:solidFill>
                    <a:latin typeface="Arial" panose="020B0604020202020204" pitchFamily="34" charset="0"/>
                    <a:cs typeface="Arial" panose="020B0604020202020204" pitchFamily="34" charset="0"/>
                  </a:rPr>
                  <a:t> </a:t>
                </a:r>
              </a:p>
            </p:txBody>
          </p:sp>
        </p:grpSp>
        <p:pic>
          <p:nvPicPr>
            <p:cNvPr id="13" name="Picture 12">
              <a:extLst>
                <a:ext uri="{FF2B5EF4-FFF2-40B4-BE49-F238E27FC236}">
                  <a16:creationId xmlns:a16="http://schemas.microsoft.com/office/drawing/2014/main" id="{4C32DE31-991A-EB9F-EE6A-6E4926D5F290}"/>
                </a:ext>
              </a:extLst>
            </p:cNvPr>
            <p:cNvPicPr>
              <a:picLocks noChangeAspect="1"/>
            </p:cNvPicPr>
            <p:nvPr/>
          </p:nvPicPr>
          <p:blipFill rotWithShape="1">
            <a:blip r:embed="rId5"/>
            <a:srcRect r="3674"/>
            <a:stretch/>
          </p:blipFill>
          <p:spPr>
            <a:xfrm>
              <a:off x="9177337" y="3695700"/>
              <a:ext cx="8780046" cy="4806417"/>
            </a:xfrm>
            <a:prstGeom prst="rect">
              <a:avLst/>
            </a:prstGeom>
          </p:spPr>
        </p:pic>
      </p:grpSp>
    </p:spTree>
    <p:extLst>
      <p:ext uri="{BB962C8B-B14F-4D97-AF65-F5344CB8AC3E}">
        <p14:creationId xmlns:p14="http://schemas.microsoft.com/office/powerpoint/2010/main" val="29685700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503438" y="-1107330"/>
            <a:ext cx="17281126" cy="11109590"/>
          </a:xfrm>
          <a:custGeom>
            <a:avLst/>
            <a:gdLst/>
            <a:ahLst/>
            <a:cxnLst/>
            <a:rect l="l" t="t" r="r" b="b"/>
            <a:pathLst>
              <a:path w="17281126" h="11109590">
                <a:moveTo>
                  <a:pt x="0" y="0"/>
                </a:moveTo>
                <a:lnTo>
                  <a:pt x="17281126" y="0"/>
                </a:lnTo>
                <a:lnTo>
                  <a:pt x="17281126" y="11109590"/>
                </a:lnTo>
                <a:lnTo>
                  <a:pt x="0" y="11109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2423212" y="2933700"/>
            <a:ext cx="13441575" cy="531183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PHẦN 2.</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96B81"/>
                </a:solidFill>
                <a:effectLst/>
                <a:uLnTx/>
                <a:uFillTx/>
                <a:latin typeface="Arial" panose="020B0604020202020204" pitchFamily="34" charset="0"/>
                <a:ea typeface="+mn-ea"/>
                <a:cs typeface="Arial" panose="020B0604020202020204" pitchFamily="34" charset="0"/>
              </a:rPr>
              <a:t>LỢI ÍCH CỦA PHẦN MỀM MÔ PHỎNG </a:t>
            </a:r>
          </a:p>
        </p:txBody>
      </p:sp>
    </p:spTree>
    <p:extLst>
      <p:ext uri="{BB962C8B-B14F-4D97-AF65-F5344CB8AC3E}">
        <p14:creationId xmlns:p14="http://schemas.microsoft.com/office/powerpoint/2010/main" val="10675349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EAA1A0D-271A-4BAA-7F17-2DEC16592DEC}"/>
              </a:ext>
            </a:extLst>
          </p:cNvPr>
          <p:cNvSpPr/>
          <p:nvPr/>
        </p:nvSpPr>
        <p:spPr>
          <a:xfrm>
            <a:off x="538053" y="504825"/>
            <a:ext cx="3886200" cy="990600"/>
          </a:xfrm>
          <a:prstGeom prst="roundRect">
            <a:avLst/>
          </a:prstGeom>
          <a:solidFill>
            <a:srgbClr val="BA437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Hoạt động 2 </a:t>
            </a:r>
          </a:p>
        </p:txBody>
      </p:sp>
      <p:sp>
        <p:nvSpPr>
          <p:cNvPr id="5" name="TextBox 4">
            <a:extLst>
              <a:ext uri="{FF2B5EF4-FFF2-40B4-BE49-F238E27FC236}">
                <a16:creationId xmlns:a16="http://schemas.microsoft.com/office/drawing/2014/main" id="{223B14C7-5C8F-9ECC-A9B8-9975DCF8D75C}"/>
              </a:ext>
            </a:extLst>
          </p:cNvPr>
          <p:cNvSpPr txBox="1"/>
          <p:nvPr/>
        </p:nvSpPr>
        <p:spPr>
          <a:xfrm>
            <a:off x="647700" y="1866900"/>
            <a:ext cx="16992600" cy="182492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Phần mềm mô phỏng pha màu có những lợi ích gì trong việc tìm hiểu và tập pha trộn màu theo cách thông thường? </a:t>
            </a:r>
          </a:p>
        </p:txBody>
      </p:sp>
      <p:sp>
        <p:nvSpPr>
          <p:cNvPr id="6" name="TextBox 5">
            <a:extLst>
              <a:ext uri="{FF2B5EF4-FFF2-40B4-BE49-F238E27FC236}">
                <a16:creationId xmlns:a16="http://schemas.microsoft.com/office/drawing/2014/main" id="{55A603E5-FAB3-654B-BA97-E8E6F5DE2BAB}"/>
              </a:ext>
            </a:extLst>
          </p:cNvPr>
          <p:cNvSpPr txBox="1"/>
          <p:nvPr/>
        </p:nvSpPr>
        <p:spPr>
          <a:xfrm>
            <a:off x="4953000" y="504825"/>
            <a:ext cx="8686800" cy="901593"/>
          </a:xfrm>
          <a:prstGeom prst="rect">
            <a:avLst/>
          </a:prstGeom>
          <a:noFill/>
        </p:spPr>
        <p:txBody>
          <a:bodyPr wrap="square" rtlCol="0">
            <a:spAutoFit/>
          </a:bodyPr>
          <a:lstStyle/>
          <a:p>
            <a:pPr algn="just">
              <a:lnSpc>
                <a:spcPct val="150000"/>
              </a:lnSpc>
            </a:pPr>
            <a:r>
              <a:rPr lang="en-US" sz="4000" b="1">
                <a:latin typeface="Arial" panose="020B0604020202020204" pitchFamily="34" charset="0"/>
                <a:cs typeface="Arial" panose="020B0604020202020204" pitchFamily="34" charset="0"/>
              </a:rPr>
              <a:t>Lợi ích của phần mềm mô phỏng </a:t>
            </a:r>
          </a:p>
        </p:txBody>
      </p:sp>
      <p:sp>
        <p:nvSpPr>
          <p:cNvPr id="9" name="Rectangle: Rounded Corners 8">
            <a:extLst>
              <a:ext uri="{FF2B5EF4-FFF2-40B4-BE49-F238E27FC236}">
                <a16:creationId xmlns:a16="http://schemas.microsoft.com/office/drawing/2014/main" id="{BA892F1B-E2E3-52D7-0F79-9F706D574FCC}"/>
              </a:ext>
            </a:extLst>
          </p:cNvPr>
          <p:cNvSpPr/>
          <p:nvPr/>
        </p:nvSpPr>
        <p:spPr>
          <a:xfrm>
            <a:off x="790575" y="4305300"/>
            <a:ext cx="4162425" cy="5685501"/>
          </a:xfrm>
          <a:prstGeom prst="roundRect">
            <a:avLst>
              <a:gd name="adj" fmla="val 7803"/>
            </a:avLst>
          </a:prstGeom>
          <a:solidFill>
            <a:schemeClr val="accent6">
              <a:lumMod val="20000"/>
              <a:lumOff val="80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Giúp chúng ta tạo ra được màu mới mà vẫn tiết kiệm thời gian và vật liệu. </a:t>
            </a:r>
          </a:p>
        </p:txBody>
      </p:sp>
      <p:sp>
        <p:nvSpPr>
          <p:cNvPr id="10" name="Rectangle: Rounded Corners 9">
            <a:extLst>
              <a:ext uri="{FF2B5EF4-FFF2-40B4-BE49-F238E27FC236}">
                <a16:creationId xmlns:a16="http://schemas.microsoft.com/office/drawing/2014/main" id="{2C76842C-F8C0-47D8-68A3-FC262934A809}"/>
              </a:ext>
            </a:extLst>
          </p:cNvPr>
          <p:cNvSpPr/>
          <p:nvPr/>
        </p:nvSpPr>
        <p:spPr>
          <a:xfrm>
            <a:off x="5562600" y="4305298"/>
            <a:ext cx="4162425" cy="5685501"/>
          </a:xfrm>
          <a:prstGeom prst="roundRect">
            <a:avLst>
              <a:gd name="adj" fmla="val 7803"/>
            </a:avLst>
          </a:prstGeom>
          <a:solidFill>
            <a:schemeClr val="accent6">
              <a:lumMod val="20000"/>
              <a:lumOff val="80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Tìm hiểu được hệ màu cơ bản khác nhau như RGB, CMYK, RYB. </a:t>
            </a:r>
          </a:p>
        </p:txBody>
      </p:sp>
      <p:pic>
        <p:nvPicPr>
          <p:cNvPr id="7170" name="Picture 2" descr="XEM NGAY Ý NGHĨA MÀU SẮC VÀ ỨNG DỤNG TRONG ĐỜI SỐNG">
            <a:extLst>
              <a:ext uri="{FF2B5EF4-FFF2-40B4-BE49-F238E27FC236}">
                <a16:creationId xmlns:a16="http://schemas.microsoft.com/office/drawing/2014/main" id="{2201179B-155D-EC3F-A672-342EBACFC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4625" y="4305298"/>
            <a:ext cx="7580668" cy="5685501"/>
          </a:xfrm>
          <a:prstGeom prst="roundRect">
            <a:avLst>
              <a:gd name="adj" fmla="val 561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528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randombar(horizontal)">
                                      <p:cBhvr>
                                        <p:cTn id="2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4B0ECF-F177-6D75-6836-DDFAE679CCFD}"/>
              </a:ext>
            </a:extLst>
          </p:cNvPr>
          <p:cNvSpPr/>
          <p:nvPr/>
        </p:nvSpPr>
        <p:spPr>
          <a:xfrm>
            <a:off x="-140494" y="647700"/>
            <a:ext cx="18568987" cy="990600"/>
          </a:xfrm>
          <a:prstGeom prst="rect">
            <a:avLst/>
          </a:prstGeom>
          <a:solidFill>
            <a:srgbClr val="4376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Lợi ích của phần mềm mô phỏng </a:t>
            </a:r>
          </a:p>
        </p:txBody>
      </p:sp>
      <p:grpSp>
        <p:nvGrpSpPr>
          <p:cNvPr id="7" name="Group 6">
            <a:extLst>
              <a:ext uri="{FF2B5EF4-FFF2-40B4-BE49-F238E27FC236}">
                <a16:creationId xmlns:a16="http://schemas.microsoft.com/office/drawing/2014/main" id="{6ED90132-00A1-ADFB-BAF0-64CD2BF8C48F}"/>
              </a:ext>
            </a:extLst>
          </p:cNvPr>
          <p:cNvGrpSpPr/>
          <p:nvPr/>
        </p:nvGrpSpPr>
        <p:grpSpPr>
          <a:xfrm>
            <a:off x="335272" y="2705100"/>
            <a:ext cx="4195763" cy="7239000"/>
            <a:chOff x="304800" y="2781300"/>
            <a:chExt cx="4495800" cy="7239000"/>
          </a:xfrm>
        </p:grpSpPr>
        <p:sp>
          <p:nvSpPr>
            <p:cNvPr id="3" name="Rectangle 2">
              <a:extLst>
                <a:ext uri="{FF2B5EF4-FFF2-40B4-BE49-F238E27FC236}">
                  <a16:creationId xmlns:a16="http://schemas.microsoft.com/office/drawing/2014/main" id="{B6D2F8EB-FA42-4932-92AD-F9D6940C067D}"/>
                </a:ext>
              </a:extLst>
            </p:cNvPr>
            <p:cNvSpPr/>
            <p:nvPr/>
          </p:nvSpPr>
          <p:spPr>
            <a:xfrm>
              <a:off x="304800" y="2781300"/>
              <a:ext cx="4495800" cy="7239000"/>
            </a:xfrm>
            <a:prstGeom prst="rect">
              <a:avLst/>
            </a:prstGeom>
            <a:solidFill>
              <a:srgbClr val="FFC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CB89C7-8305-82D6-1547-609375056436}"/>
                </a:ext>
              </a:extLst>
            </p:cNvPr>
            <p:cNvSpPr txBox="1"/>
            <p:nvPr/>
          </p:nvSpPr>
          <p:spPr>
            <a:xfrm>
              <a:off x="419100" y="3771900"/>
              <a:ext cx="4267200" cy="4988866"/>
            </a:xfrm>
            <a:prstGeom prst="rect">
              <a:avLst/>
            </a:prstGeom>
            <a:noFill/>
          </p:spPr>
          <p:txBody>
            <a:bodyPr wrap="square" rtlCol="0">
              <a:spAutoFit/>
            </a:bodyPr>
            <a:lstStyle/>
            <a:p>
              <a:pPr algn="just">
                <a:lnSpc>
                  <a:spcPct val="150000"/>
                </a:lnSpc>
              </a:pPr>
              <a:r>
                <a:rPr lang="vi-VN" sz="3600"/>
                <a:t>Giúp người sử dụng làm quen, tìm hiểu, nghiên cứu hoạt động của một đối tượng, sự vật với chi phí thấp.</a:t>
              </a:r>
              <a:endParaRPr lang="en-US" sz="3600"/>
            </a:p>
          </p:txBody>
        </p:sp>
      </p:grpSp>
      <p:grpSp>
        <p:nvGrpSpPr>
          <p:cNvPr id="8" name="Group 7">
            <a:extLst>
              <a:ext uri="{FF2B5EF4-FFF2-40B4-BE49-F238E27FC236}">
                <a16:creationId xmlns:a16="http://schemas.microsoft.com/office/drawing/2014/main" id="{5FF5AB34-A725-0EA0-49BF-D6E35DFAA8A9}"/>
              </a:ext>
            </a:extLst>
          </p:cNvPr>
          <p:cNvGrpSpPr/>
          <p:nvPr/>
        </p:nvGrpSpPr>
        <p:grpSpPr>
          <a:xfrm>
            <a:off x="4766816" y="2705100"/>
            <a:ext cx="4195763" cy="7239000"/>
            <a:chOff x="304800" y="2781300"/>
            <a:chExt cx="4495800" cy="7239000"/>
          </a:xfrm>
        </p:grpSpPr>
        <p:sp>
          <p:nvSpPr>
            <p:cNvPr id="9" name="Rectangle 8">
              <a:extLst>
                <a:ext uri="{FF2B5EF4-FFF2-40B4-BE49-F238E27FC236}">
                  <a16:creationId xmlns:a16="http://schemas.microsoft.com/office/drawing/2014/main" id="{41C00949-049B-109E-B387-1D284E889EB3}"/>
                </a:ext>
              </a:extLst>
            </p:cNvPr>
            <p:cNvSpPr/>
            <p:nvPr/>
          </p:nvSpPr>
          <p:spPr>
            <a:xfrm>
              <a:off x="304800" y="2781300"/>
              <a:ext cx="4495800" cy="7239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EE18B49-ECDA-1CAC-63F6-DF6125535BBA}"/>
                </a:ext>
              </a:extLst>
            </p:cNvPr>
            <p:cNvSpPr txBox="1"/>
            <p:nvPr/>
          </p:nvSpPr>
          <p:spPr>
            <a:xfrm>
              <a:off x="419100" y="3771900"/>
              <a:ext cx="4267200" cy="4988866"/>
            </a:xfrm>
            <a:prstGeom prst="rect">
              <a:avLst/>
            </a:prstGeom>
            <a:noFill/>
          </p:spPr>
          <p:txBody>
            <a:bodyPr wrap="square" rtlCol="0">
              <a:spAutoFit/>
            </a:bodyPr>
            <a:lstStyle/>
            <a:p>
              <a:pPr algn="just">
                <a:lnSpc>
                  <a:spcPct val="150000"/>
                </a:lnSpc>
              </a:pPr>
              <a:r>
                <a:rPr lang="vi-VN" sz="3600"/>
                <a:t>Giúp người sử dụng nghiên cứu những nội dung lí thuyết một cách trực quan, sinh động.</a:t>
              </a:r>
              <a:endParaRPr lang="en-US" sz="3600"/>
            </a:p>
          </p:txBody>
        </p:sp>
      </p:grpSp>
      <p:grpSp>
        <p:nvGrpSpPr>
          <p:cNvPr id="11" name="Group 10">
            <a:extLst>
              <a:ext uri="{FF2B5EF4-FFF2-40B4-BE49-F238E27FC236}">
                <a16:creationId xmlns:a16="http://schemas.microsoft.com/office/drawing/2014/main" id="{E4A6E891-0F57-C1D8-5E04-962943633060}"/>
              </a:ext>
            </a:extLst>
          </p:cNvPr>
          <p:cNvGrpSpPr/>
          <p:nvPr/>
        </p:nvGrpSpPr>
        <p:grpSpPr>
          <a:xfrm>
            <a:off x="9198360" y="2705100"/>
            <a:ext cx="4195763" cy="7239000"/>
            <a:chOff x="304800" y="2781300"/>
            <a:chExt cx="4495800" cy="7239000"/>
          </a:xfrm>
        </p:grpSpPr>
        <p:sp>
          <p:nvSpPr>
            <p:cNvPr id="12" name="Rectangle 11">
              <a:extLst>
                <a:ext uri="{FF2B5EF4-FFF2-40B4-BE49-F238E27FC236}">
                  <a16:creationId xmlns:a16="http://schemas.microsoft.com/office/drawing/2014/main" id="{CC69BA5D-D556-C2F4-B135-AD683E786442}"/>
                </a:ext>
              </a:extLst>
            </p:cNvPr>
            <p:cNvSpPr/>
            <p:nvPr/>
          </p:nvSpPr>
          <p:spPr>
            <a:xfrm>
              <a:off x="304800" y="2781300"/>
              <a:ext cx="4495800" cy="7239000"/>
            </a:xfrm>
            <a:prstGeom prst="rect">
              <a:avLst/>
            </a:prstGeom>
            <a:solidFill>
              <a:srgbClr val="FACD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92D7B5-57F0-2754-2597-2F9870D956FE}"/>
                </a:ext>
              </a:extLst>
            </p:cNvPr>
            <p:cNvSpPr txBox="1"/>
            <p:nvPr/>
          </p:nvSpPr>
          <p:spPr>
            <a:xfrm>
              <a:off x="419100" y="3771900"/>
              <a:ext cx="4267200" cy="4157870"/>
            </a:xfrm>
            <a:prstGeom prst="rect">
              <a:avLst/>
            </a:prstGeom>
            <a:noFill/>
          </p:spPr>
          <p:txBody>
            <a:bodyPr wrap="square" rtlCol="0">
              <a:spAutoFit/>
            </a:bodyPr>
            <a:lstStyle/>
            <a:p>
              <a:pPr algn="just">
                <a:lnSpc>
                  <a:spcPct val="150000"/>
                </a:lnSpc>
              </a:pPr>
              <a:r>
                <a:rPr lang="vi-VN" sz="3600"/>
                <a:t>Tạo ra nhiều tình huống để luyện tập hoặc nghiên cứu đối tượng một cách đầy đủ hơn.</a:t>
              </a:r>
              <a:endParaRPr lang="en-US" sz="3600"/>
            </a:p>
          </p:txBody>
        </p:sp>
      </p:grpSp>
      <p:grpSp>
        <p:nvGrpSpPr>
          <p:cNvPr id="14" name="Group 13">
            <a:extLst>
              <a:ext uri="{FF2B5EF4-FFF2-40B4-BE49-F238E27FC236}">
                <a16:creationId xmlns:a16="http://schemas.microsoft.com/office/drawing/2014/main" id="{9F9E2229-C44F-01C8-92E6-CD21D50B9AE7}"/>
              </a:ext>
            </a:extLst>
          </p:cNvPr>
          <p:cNvGrpSpPr/>
          <p:nvPr/>
        </p:nvGrpSpPr>
        <p:grpSpPr>
          <a:xfrm>
            <a:off x="13711237" y="2705100"/>
            <a:ext cx="4195763" cy="7239000"/>
            <a:chOff x="304800" y="2781300"/>
            <a:chExt cx="4495800" cy="7239000"/>
          </a:xfrm>
        </p:grpSpPr>
        <p:sp>
          <p:nvSpPr>
            <p:cNvPr id="15" name="Rectangle 14">
              <a:extLst>
                <a:ext uri="{FF2B5EF4-FFF2-40B4-BE49-F238E27FC236}">
                  <a16:creationId xmlns:a16="http://schemas.microsoft.com/office/drawing/2014/main" id="{A688C98A-9AD0-A297-008C-A274F0AB4F2D}"/>
                </a:ext>
              </a:extLst>
            </p:cNvPr>
            <p:cNvSpPr/>
            <p:nvPr/>
          </p:nvSpPr>
          <p:spPr>
            <a:xfrm>
              <a:off x="304800" y="2781300"/>
              <a:ext cx="4495800" cy="7239000"/>
            </a:xfrm>
            <a:prstGeom prst="rect">
              <a:avLst/>
            </a:prstGeom>
            <a:solidFill>
              <a:srgbClr val="AED4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32F3F6-49BC-B717-6552-77C93725590E}"/>
                </a:ext>
              </a:extLst>
            </p:cNvPr>
            <p:cNvSpPr txBox="1"/>
            <p:nvPr/>
          </p:nvSpPr>
          <p:spPr>
            <a:xfrm>
              <a:off x="419100" y="3771900"/>
              <a:ext cx="4267200" cy="4988866"/>
            </a:xfrm>
            <a:prstGeom prst="rect">
              <a:avLst/>
            </a:prstGeom>
            <a:noFill/>
          </p:spPr>
          <p:txBody>
            <a:bodyPr wrap="square" rtlCol="0">
              <a:spAutoFit/>
            </a:bodyPr>
            <a:lstStyle/>
            <a:p>
              <a:pPr algn="just">
                <a:lnSpc>
                  <a:spcPct val="150000"/>
                </a:lnSpc>
              </a:pPr>
              <a:r>
                <a:rPr lang="vi-VN" sz="3600"/>
                <a:t>Hạn chế những tình huống có thể làm hỏng thiết bị hoặc gây nguy hiểm cho con người.</a:t>
              </a:r>
              <a:endParaRPr lang="en-US" sz="3600"/>
            </a:p>
          </p:txBody>
        </p:sp>
      </p:grpSp>
      <p:cxnSp>
        <p:nvCxnSpPr>
          <p:cNvPr id="18" name="Straight Connector 17">
            <a:extLst>
              <a:ext uri="{FF2B5EF4-FFF2-40B4-BE49-F238E27FC236}">
                <a16:creationId xmlns:a16="http://schemas.microsoft.com/office/drawing/2014/main" id="{F0691735-8EFC-BE39-0DBE-4F275DBE84C4}"/>
              </a:ext>
            </a:extLst>
          </p:cNvPr>
          <p:cNvCxnSpPr>
            <a:stCxn id="2" idx="2"/>
            <a:endCxn id="3" idx="0"/>
          </p:cNvCxnSpPr>
          <p:nvPr/>
        </p:nvCxnSpPr>
        <p:spPr>
          <a:xfrm rot="5400000">
            <a:off x="5255177" y="-1183723"/>
            <a:ext cx="1066800" cy="6710846"/>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A080AA-EC03-D27F-A8DF-D5010D2A9461}"/>
              </a:ext>
            </a:extLst>
          </p:cNvPr>
          <p:cNvCxnSpPr>
            <a:cxnSpLocks/>
            <a:stCxn id="2" idx="2"/>
            <a:endCxn id="9" idx="0"/>
          </p:cNvCxnSpPr>
          <p:nvPr/>
        </p:nvCxnSpPr>
        <p:spPr>
          <a:xfrm rot="5400000">
            <a:off x="7470949" y="1032049"/>
            <a:ext cx="1066800" cy="2279302"/>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5F31BC-C72A-25D2-2D65-3152B3900C59}"/>
              </a:ext>
            </a:extLst>
          </p:cNvPr>
          <p:cNvCxnSpPr>
            <a:cxnSpLocks/>
            <a:stCxn id="2" idx="2"/>
            <a:endCxn id="12" idx="0"/>
          </p:cNvCxnSpPr>
          <p:nvPr/>
        </p:nvCxnSpPr>
        <p:spPr>
          <a:xfrm rot="16200000" flipH="1">
            <a:off x="9686721" y="1095579"/>
            <a:ext cx="1066800" cy="2152242"/>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A4E166-322B-FE71-532C-D336ADBFC39F}"/>
              </a:ext>
            </a:extLst>
          </p:cNvPr>
          <p:cNvCxnSpPr>
            <a:cxnSpLocks/>
            <a:stCxn id="2" idx="2"/>
            <a:endCxn id="15" idx="0"/>
          </p:cNvCxnSpPr>
          <p:nvPr/>
        </p:nvCxnSpPr>
        <p:spPr>
          <a:xfrm rot="16200000" flipH="1">
            <a:off x="11943159" y="-1160860"/>
            <a:ext cx="1066800" cy="6665119"/>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084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583F53-70C7-65AD-93BC-73405B52F8F7}"/>
              </a:ext>
            </a:extLst>
          </p:cNvPr>
          <p:cNvGrpSpPr/>
          <p:nvPr/>
        </p:nvGrpSpPr>
        <p:grpSpPr>
          <a:xfrm>
            <a:off x="762000" y="727777"/>
            <a:ext cx="16764000" cy="1824923"/>
            <a:chOff x="685800" y="723014"/>
            <a:chExt cx="16764000" cy="1824923"/>
          </a:xfrm>
        </p:grpSpPr>
        <p:sp>
          <p:nvSpPr>
            <p:cNvPr id="2" name="Freeform 9">
              <a:extLst>
                <a:ext uri="{FF2B5EF4-FFF2-40B4-BE49-F238E27FC236}">
                  <a16:creationId xmlns:a16="http://schemas.microsoft.com/office/drawing/2014/main" id="{41CC8A27-AE11-6678-C2AE-ED0FDC8F061E}"/>
                </a:ext>
              </a:extLst>
            </p:cNvPr>
            <p:cNvSpPr/>
            <p:nvPr/>
          </p:nvSpPr>
          <p:spPr>
            <a:xfrm>
              <a:off x="685800" y="1104900"/>
              <a:ext cx="1375351" cy="1438275"/>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695A2587-3FF6-7786-39BC-90D6982DFF8A}"/>
                </a:ext>
              </a:extLst>
            </p:cNvPr>
            <p:cNvSpPr txBox="1"/>
            <p:nvPr/>
          </p:nvSpPr>
          <p:spPr>
            <a:xfrm>
              <a:off x="2438400" y="723014"/>
              <a:ext cx="15011400"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cho biết lợi ích của phần mềm mô phỏng mà em đã kể tên ở phần Câu hỏi của Mục 1.</a:t>
              </a:r>
            </a:p>
          </p:txBody>
        </p:sp>
      </p:grpSp>
      <p:sp>
        <p:nvSpPr>
          <p:cNvPr id="6" name="Freeform 2">
            <a:extLst>
              <a:ext uri="{FF2B5EF4-FFF2-40B4-BE49-F238E27FC236}">
                <a16:creationId xmlns:a16="http://schemas.microsoft.com/office/drawing/2014/main" id="{D444AD93-B015-26AE-C089-99922543AE3A}"/>
              </a:ext>
            </a:extLst>
          </p:cNvPr>
          <p:cNvSpPr/>
          <p:nvPr/>
        </p:nvSpPr>
        <p:spPr>
          <a:xfrm>
            <a:off x="3096047" y="4723066"/>
            <a:ext cx="12095905" cy="5906834"/>
          </a:xfrm>
          <a:custGeom>
            <a:avLst/>
            <a:gdLst/>
            <a:ahLst/>
            <a:cxnLst/>
            <a:rect l="l" t="t" r="r" b="b"/>
            <a:pathLst>
              <a:path w="16230600" h="7925943">
                <a:moveTo>
                  <a:pt x="0" y="0"/>
                </a:moveTo>
                <a:lnTo>
                  <a:pt x="16230600" y="0"/>
                </a:lnTo>
                <a:lnTo>
                  <a:pt x="16230600" y="7925943"/>
                </a:lnTo>
                <a:lnTo>
                  <a:pt x="0" y="7925943"/>
                </a:lnTo>
                <a:lnTo>
                  <a:pt x="0" y="0"/>
                </a:lnTo>
                <a:close/>
              </a:path>
            </a:pathLst>
          </a:custGeom>
          <a:blipFill>
            <a:blip r:embed="rId4"/>
            <a:stretch>
              <a:fillRect/>
            </a:stretch>
          </a:blipFill>
        </p:spPr>
      </p:sp>
    </p:spTree>
    <p:extLst>
      <p:ext uri="{BB962C8B-B14F-4D97-AF65-F5344CB8AC3E}">
        <p14:creationId xmlns:p14="http://schemas.microsoft.com/office/powerpoint/2010/main" val="11871586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ch-pha-mau-dat-nan-shorts">
            <a:hlinkClick r:id="" action="ppaction://media"/>
            <a:extLst>
              <a:ext uri="{FF2B5EF4-FFF2-40B4-BE49-F238E27FC236}">
                <a16:creationId xmlns:a16="http://schemas.microsoft.com/office/drawing/2014/main" id="{C7F86C93-5131-5355-C04A-DE9EF267ED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48400" y="-16510"/>
            <a:ext cx="5791200" cy="10303510"/>
          </a:xfrm>
          <a:prstGeom prst="rect">
            <a:avLst/>
          </a:prstGeom>
        </p:spPr>
      </p:pic>
      <p:sp>
        <p:nvSpPr>
          <p:cNvPr id="2" name="Freeform 2">
            <a:extLst>
              <a:ext uri="{FF2B5EF4-FFF2-40B4-BE49-F238E27FC236}">
                <a16:creationId xmlns:a16="http://schemas.microsoft.com/office/drawing/2014/main" id="{B7183829-572F-AD5A-0966-59BFC28869A8}"/>
              </a:ext>
            </a:extLst>
          </p:cNvPr>
          <p:cNvSpPr/>
          <p:nvPr/>
        </p:nvSpPr>
        <p:spPr>
          <a:xfrm>
            <a:off x="8153400" y="3467100"/>
            <a:ext cx="1981200" cy="1981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5">
            <a:extLst>
              <a:ext uri="{FF2B5EF4-FFF2-40B4-BE49-F238E27FC236}">
                <a16:creationId xmlns:a16="http://schemas.microsoft.com/office/drawing/2014/main" id="{452A5348-CAD6-B032-6DF8-48B6777FD338}"/>
              </a:ext>
            </a:extLst>
          </p:cNvPr>
          <p:cNvSpPr/>
          <p:nvPr/>
        </p:nvSpPr>
        <p:spPr>
          <a:xfrm>
            <a:off x="11963400" y="6286500"/>
            <a:ext cx="5985164" cy="4114800"/>
          </a:xfrm>
          <a:custGeom>
            <a:avLst/>
            <a:gdLst/>
            <a:ahLst/>
            <a:cxnLst/>
            <a:rect l="l" t="t" r="r" b="b"/>
            <a:pathLst>
              <a:path w="5985164" h="4114800">
                <a:moveTo>
                  <a:pt x="0" y="0"/>
                </a:moveTo>
                <a:lnTo>
                  <a:pt x="5985164" y="0"/>
                </a:lnTo>
                <a:lnTo>
                  <a:pt x="59851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247312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636DE-420E-CDA3-4CB8-B761B9512B10}"/>
              </a:ext>
            </a:extLst>
          </p:cNvPr>
          <p:cNvSpPr txBox="1"/>
          <p:nvPr/>
        </p:nvSpPr>
        <p:spPr>
          <a:xfrm>
            <a:off x="3695700" y="495300"/>
            <a:ext cx="10896600" cy="1169551"/>
          </a:xfrm>
          <a:prstGeom prst="rect">
            <a:avLst/>
          </a:prstGeom>
          <a:noFill/>
        </p:spPr>
        <p:txBody>
          <a:bodyPr wrap="square" rtlCol="0">
            <a:spAutoFit/>
          </a:bodyPr>
          <a:lstStyle/>
          <a:p>
            <a:pPr algn="ctr"/>
            <a:r>
              <a:rPr lang="en-US" sz="7000" b="1">
                <a:solidFill>
                  <a:schemeClr val="accent5">
                    <a:lumMod val="50000"/>
                  </a:schemeClr>
                </a:solidFill>
                <a:latin typeface="Arial" panose="020B0604020202020204" pitchFamily="34" charset="0"/>
                <a:cs typeface="Arial" panose="020B0604020202020204" pitchFamily="34" charset="0"/>
              </a:rPr>
              <a:t>LUYỆN TẬP </a:t>
            </a:r>
          </a:p>
        </p:txBody>
      </p:sp>
      <p:sp>
        <p:nvSpPr>
          <p:cNvPr id="4" name="TextBox 3">
            <a:extLst>
              <a:ext uri="{FF2B5EF4-FFF2-40B4-BE49-F238E27FC236}">
                <a16:creationId xmlns:a16="http://schemas.microsoft.com/office/drawing/2014/main" id="{BA314598-5D19-2A93-C1FB-1A6C73AF3F90}"/>
              </a:ext>
            </a:extLst>
          </p:cNvPr>
          <p:cNvSpPr txBox="1"/>
          <p:nvPr/>
        </p:nvSpPr>
        <p:spPr>
          <a:xfrm>
            <a:off x="1847850" y="1943100"/>
            <a:ext cx="14592300" cy="182492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Phần mềm mô phỏng nào giúp em vẽ các hình hình học và giải toán?</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4305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GeoGebra.</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4305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Crocodile Physics.</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741045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C. Flowgorithm.</a:t>
            </a: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741045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D. ChemLab.</a:t>
            </a: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93295" y="4289685"/>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GeoGebra.</a:t>
            </a:r>
          </a:p>
        </p:txBody>
      </p:sp>
    </p:spTree>
    <p:extLst>
      <p:ext uri="{BB962C8B-B14F-4D97-AF65-F5344CB8AC3E}">
        <p14:creationId xmlns:p14="http://schemas.microsoft.com/office/powerpoint/2010/main" val="32593780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1847850" y="495300"/>
            <a:ext cx="14592300" cy="182492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2: </a:t>
            </a:r>
            <a:r>
              <a:rPr lang="en-US" sz="4000">
                <a:latin typeface="Arial" panose="020B0604020202020204" pitchFamily="34" charset="0"/>
                <a:cs typeface="Arial" panose="020B0604020202020204" pitchFamily="34" charset="0"/>
              </a:rPr>
              <a:t>Phần mềm trực tuyến https://physics.weber.edu/schroeder/md giúp em làm gì?</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2628900"/>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A. Chạy thử thuật toán dạng sơ đồ khối trước khi cài đặt trong ngôn ngữ lập trình.</a:t>
            </a:r>
            <a:endParaRPr lang="en-US" sz="38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2628900"/>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B. Mô phỏng thí nghiệm vật lí.</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6514656"/>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Nghiên cứu và xây dựng các giải pháp giao thông nhằm giảm bớt hiện tượng tắc nghẽn giao thông trong các thành phố.</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6514656"/>
            <a:ext cx="8001000" cy="340995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D. Nghiên cứu chuyển động và tương tác giữa các phân tử trong những điều kiện khác nhau.</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9601200" y="6512782"/>
            <a:ext cx="8001000" cy="340995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D. Nghiên cứu chuyển động và tương tác giữa các phân tử trong những điều kiện khác nhau.</a:t>
            </a:r>
          </a:p>
        </p:txBody>
      </p:sp>
    </p:spTree>
    <p:extLst>
      <p:ext uri="{BB962C8B-B14F-4D97-AF65-F5344CB8AC3E}">
        <p14:creationId xmlns:p14="http://schemas.microsoft.com/office/powerpoint/2010/main" val="9919102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838200" y="1477579"/>
            <a:ext cx="16764000" cy="182492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3: </a:t>
            </a:r>
            <a:r>
              <a:rPr lang="en-US" sz="4000">
                <a:latin typeface="Arial" panose="020B0604020202020204" pitchFamily="34" charset="0"/>
                <a:cs typeface="Arial" panose="020B0604020202020204" pitchFamily="34" charset="0"/>
              </a:rPr>
              <a:t>Trong hệ màu RGB, nếu kết hợp màu lam (Blue) và màu đỏ (Red) thì sẽ tạo thành màu gì?</a:t>
            </a: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A. Màu vàng (Yellow).</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Màu hồng sẫm (Magenta).</a:t>
            </a: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C. Màu xanh lơ (Cyan).</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800">
                <a:solidFill>
                  <a:schemeClr val="tx1"/>
                </a:solidFill>
                <a:latin typeface="Arial" panose="020B0604020202020204" pitchFamily="34" charset="0"/>
                <a:cs typeface="Arial" panose="020B0604020202020204" pitchFamily="34" charset="0"/>
              </a:rPr>
              <a:t>D. Màu da cam (Orange).</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9601200" y="3962400"/>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 Màu hồng sẫm (Magenta).</a:t>
            </a:r>
          </a:p>
        </p:txBody>
      </p:sp>
      <p:sp>
        <p:nvSpPr>
          <p:cNvPr id="10" name="TextBox 9">
            <a:extLst>
              <a:ext uri="{FF2B5EF4-FFF2-40B4-BE49-F238E27FC236}">
                <a16:creationId xmlns:a16="http://schemas.microsoft.com/office/drawing/2014/main" id="{D7205F35-D76F-88E9-A5E6-5AA7EB90D809}"/>
              </a:ext>
            </a:extLst>
          </p:cNvPr>
          <p:cNvSpPr txBox="1"/>
          <p:nvPr/>
        </p:nvSpPr>
        <p:spPr>
          <a:xfrm>
            <a:off x="261937" y="453127"/>
            <a:ext cx="17764125" cy="677108"/>
          </a:xfrm>
          <a:prstGeom prst="rect">
            <a:avLst/>
          </a:prstGeom>
          <a:noFill/>
        </p:spPr>
        <p:txBody>
          <a:bodyPr wrap="square">
            <a:spAutoFit/>
          </a:bodyPr>
          <a:lstStyle/>
          <a:p>
            <a:pPr marL="571500" indent="-571500">
              <a:buFont typeface="Wingdings" panose="05000000000000000000" pitchFamily="2" charset="2"/>
              <a:buChar char="Ø"/>
            </a:pPr>
            <a:r>
              <a:rPr lang="en-US" sz="3800" i="1">
                <a:solidFill>
                  <a:srgbClr val="002060"/>
                </a:solidFill>
                <a:latin typeface="Arial" panose="020B0604020202020204" pitchFamily="34" charset="0"/>
                <a:cs typeface="Arial" panose="020B0604020202020204" pitchFamily="34" charset="0"/>
              </a:rPr>
              <a:t>Em hãy sử dụng một phần mềm mô phỏng pha màu để trả lời các câu hỏi 3, 4:</a:t>
            </a:r>
          </a:p>
        </p:txBody>
      </p:sp>
    </p:spTree>
    <p:extLst>
      <p:ext uri="{BB962C8B-B14F-4D97-AF65-F5344CB8AC3E}">
        <p14:creationId xmlns:p14="http://schemas.microsoft.com/office/powerpoint/2010/main" val="33442620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473867" y="1727307"/>
            <a:ext cx="17340263" cy="901593"/>
          </a:xfrm>
          <a:prstGeom prst="rect">
            <a:avLst/>
          </a:prstGeom>
          <a:noFill/>
        </p:spPr>
        <p:txBody>
          <a:bodyPr wrap="square">
            <a:spAutoFit/>
          </a:bodyPr>
          <a:lstStyle/>
          <a:p>
            <a:pPr algn="ctr">
              <a:lnSpc>
                <a:spcPct val="150000"/>
              </a:lnSpc>
            </a:pPr>
            <a:r>
              <a:rPr lang="en-US" sz="4000" b="1" i="1">
                <a:solidFill>
                  <a:srgbClr val="C00000"/>
                </a:solidFill>
                <a:latin typeface="Arial" panose="020B0604020202020204" pitchFamily="34" charset="0"/>
                <a:cs typeface="Arial" panose="020B0604020202020204" pitchFamily="34" charset="0"/>
              </a:rPr>
              <a:t>Câu 4: </a:t>
            </a:r>
            <a:r>
              <a:rPr lang="vi-VN" sz="4000">
                <a:cs typeface="Arial" panose="020B0604020202020204" pitchFamily="34" charset="0"/>
              </a:rPr>
              <a:t>Màu đen (Black) được tạo ra khi kết hợp những màu nào với nhau?</a:t>
            </a:r>
            <a:endParaRPr lang="en-US" sz="40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A. Màu đỏ (Red) + Màu lam (Blue) + Màu lục (Green).</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39624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B. Màu xanh lơ (Cyan) + Màu đỏ (Red) + Màu vàng (Yellow).</a:t>
            </a:r>
            <a:endParaRPr lang="en-US" sz="38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Màu vàng (Yellow) + Màu xanh lơ (Cyan) + Màu hồng sẫm (Magenta).</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7078846"/>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3800">
                <a:solidFill>
                  <a:schemeClr val="tx1"/>
                </a:solidFill>
                <a:latin typeface="Arial" panose="020B0604020202020204" pitchFamily="34" charset="0"/>
                <a:cs typeface="Arial" panose="020B0604020202020204" pitchFamily="34" charset="0"/>
              </a:rPr>
              <a:t>D. Màu hồng sẫm (Magenta) + Màu đỏ (Red) + Màu lam (Blue).</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85800" y="7078846"/>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Màu vàng (Yellow) + Màu xanh lơ (Cyan) + Màu hồng sẫm (Magenta).</a:t>
            </a:r>
          </a:p>
        </p:txBody>
      </p:sp>
      <p:sp>
        <p:nvSpPr>
          <p:cNvPr id="10" name="TextBox 9">
            <a:extLst>
              <a:ext uri="{FF2B5EF4-FFF2-40B4-BE49-F238E27FC236}">
                <a16:creationId xmlns:a16="http://schemas.microsoft.com/office/drawing/2014/main" id="{D7205F35-D76F-88E9-A5E6-5AA7EB90D809}"/>
              </a:ext>
            </a:extLst>
          </p:cNvPr>
          <p:cNvSpPr txBox="1"/>
          <p:nvPr/>
        </p:nvSpPr>
        <p:spPr>
          <a:xfrm>
            <a:off x="261937" y="453127"/>
            <a:ext cx="17764125" cy="677108"/>
          </a:xfrm>
          <a:prstGeom prst="rect">
            <a:avLst/>
          </a:prstGeom>
          <a:noFill/>
        </p:spPr>
        <p:txBody>
          <a:bodyPr wrap="square">
            <a:spAutoFit/>
          </a:bodyPr>
          <a:lstStyle/>
          <a:p>
            <a:pPr marL="571500" indent="-571500">
              <a:buFont typeface="Wingdings" panose="05000000000000000000" pitchFamily="2" charset="2"/>
              <a:buChar char="Ø"/>
            </a:pPr>
            <a:r>
              <a:rPr lang="en-US" sz="3800" i="1">
                <a:solidFill>
                  <a:srgbClr val="002060"/>
                </a:solidFill>
                <a:latin typeface="Arial" panose="020B0604020202020204" pitchFamily="34" charset="0"/>
                <a:cs typeface="Arial" panose="020B0604020202020204" pitchFamily="34" charset="0"/>
              </a:rPr>
              <a:t>Em hãy sử dụng một phần mềm mô phỏng pha màu để trả lời các câu hỏi 3, 4:</a:t>
            </a:r>
          </a:p>
        </p:txBody>
      </p:sp>
    </p:spTree>
    <p:extLst>
      <p:ext uri="{BB962C8B-B14F-4D97-AF65-F5344CB8AC3E}">
        <p14:creationId xmlns:p14="http://schemas.microsoft.com/office/powerpoint/2010/main" val="27869354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314598-5D19-2A93-C1FB-1A6C73AF3F90}"/>
              </a:ext>
            </a:extLst>
          </p:cNvPr>
          <p:cNvSpPr txBox="1"/>
          <p:nvPr/>
        </p:nvSpPr>
        <p:spPr>
          <a:xfrm>
            <a:off x="685800" y="487881"/>
            <a:ext cx="16916400" cy="2748253"/>
          </a:xfrm>
          <a:prstGeom prst="rect">
            <a:avLst/>
          </a:prstGeom>
          <a:noFill/>
        </p:spPr>
        <p:txBody>
          <a:bodyPr wrap="square">
            <a:spAutoFit/>
          </a:bodyPr>
          <a:lstStyle/>
          <a:p>
            <a:pPr algn="just">
              <a:lnSpc>
                <a:spcPct val="150000"/>
              </a:lnSpc>
            </a:pPr>
            <a:r>
              <a:rPr lang="en-US" sz="4000" b="1" i="1">
                <a:solidFill>
                  <a:srgbClr val="C00000"/>
                </a:solidFill>
                <a:latin typeface="Arial" panose="020B0604020202020204" pitchFamily="34" charset="0"/>
                <a:cs typeface="Arial" panose="020B0604020202020204" pitchFamily="34" charset="0"/>
              </a:rPr>
              <a:t>Câu 5: </a:t>
            </a:r>
            <a:r>
              <a:rPr lang="vi-VN" sz="4000">
                <a:cs typeface="Arial" panose="020B0604020202020204" pitchFamily="34" charset="0"/>
              </a:rPr>
              <a:t>Labster là một phòng thí nghiệm ảo chạy trên hệ điều hành Android. Em hãy tìm hiểu trên Internet và cho biết phần mềm này thực hiện các thí nghiệm ảo về những lĩnh vực nào?</a:t>
            </a:r>
            <a:endParaRPr lang="en-US" sz="400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CC1D518-5057-6F5E-1BE8-3B0FEC6BC676}"/>
              </a:ext>
            </a:extLst>
          </p:cNvPr>
          <p:cNvSpPr/>
          <p:nvPr/>
        </p:nvSpPr>
        <p:spPr>
          <a:xfrm>
            <a:off x="685800" y="36957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A. Vật lí, Hoá học và Sinh học.</a:t>
            </a:r>
          </a:p>
        </p:txBody>
      </p:sp>
      <p:sp>
        <p:nvSpPr>
          <p:cNvPr id="6" name="Rectangle: Rounded Corners 5">
            <a:extLst>
              <a:ext uri="{FF2B5EF4-FFF2-40B4-BE49-F238E27FC236}">
                <a16:creationId xmlns:a16="http://schemas.microsoft.com/office/drawing/2014/main" id="{66123B45-42FF-30ED-DAEE-6798082EE36C}"/>
              </a:ext>
            </a:extLst>
          </p:cNvPr>
          <p:cNvSpPr/>
          <p:nvPr/>
        </p:nvSpPr>
        <p:spPr>
          <a:xfrm>
            <a:off x="9601200" y="36957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B. Toán, Vật lí và Hoá học.</a:t>
            </a:r>
            <a:endParaRPr lang="en-US" sz="38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35F7061-9661-6EAE-506E-E1B4077719E9}"/>
              </a:ext>
            </a:extLst>
          </p:cNvPr>
          <p:cNvSpPr/>
          <p:nvPr/>
        </p:nvSpPr>
        <p:spPr>
          <a:xfrm>
            <a:off x="685800" y="6972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C. Toán, Hoá học và Sinh học.</a:t>
            </a:r>
            <a:endParaRPr lang="en-US" sz="380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200F10FD-55BA-BA7A-DB06-97CB446DF38D}"/>
              </a:ext>
            </a:extLst>
          </p:cNvPr>
          <p:cNvSpPr/>
          <p:nvPr/>
        </p:nvSpPr>
        <p:spPr>
          <a:xfrm>
            <a:off x="9601200" y="6972300"/>
            <a:ext cx="8001000" cy="2362200"/>
          </a:xfrm>
          <a:prstGeom prst="roundRect">
            <a:avLst>
              <a:gd name="adj" fmla="val 11223"/>
            </a:avLst>
          </a:prstGeom>
          <a:solidFill>
            <a:srgbClr val="FACD89"/>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3800">
                <a:solidFill>
                  <a:schemeClr val="tx1"/>
                </a:solidFill>
                <a:latin typeface="Arial" panose="020B0604020202020204" pitchFamily="34" charset="0"/>
                <a:cs typeface="Arial" panose="020B0604020202020204" pitchFamily="34" charset="0"/>
              </a:rPr>
              <a:t>D. Vật lí, Hoá học và Thiên văn học.</a:t>
            </a:r>
            <a:endParaRPr lang="en-US" sz="38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D34BB501-EE36-4222-F02D-52A053C1BA6C}"/>
              </a:ext>
            </a:extLst>
          </p:cNvPr>
          <p:cNvSpPr/>
          <p:nvPr/>
        </p:nvSpPr>
        <p:spPr>
          <a:xfrm>
            <a:off x="685800" y="3695700"/>
            <a:ext cx="8001000" cy="2362200"/>
          </a:xfrm>
          <a:prstGeom prst="roundRect">
            <a:avLst>
              <a:gd name="adj" fmla="val 11223"/>
            </a:avLst>
          </a:prstGeom>
          <a:solidFill>
            <a:srgbClr val="AED4D7"/>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a:solidFill>
                  <a:schemeClr val="tx1"/>
                </a:solidFill>
                <a:latin typeface="Arial" panose="020B0604020202020204" pitchFamily="34" charset="0"/>
                <a:cs typeface="Arial" panose="020B0604020202020204" pitchFamily="34" charset="0"/>
              </a:rPr>
              <a:t>A. Vật lí, Hoá học và Sinh học.</a:t>
            </a:r>
          </a:p>
        </p:txBody>
      </p:sp>
    </p:spTree>
    <p:extLst>
      <p:ext uri="{BB962C8B-B14F-4D97-AF65-F5344CB8AC3E}">
        <p14:creationId xmlns:p14="http://schemas.microsoft.com/office/powerpoint/2010/main" val="2130864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A6F701A-9303-78B4-C3EF-5AFD3EE7DC1F}"/>
              </a:ext>
            </a:extLst>
          </p:cNvPr>
          <p:cNvGrpSpPr/>
          <p:nvPr/>
        </p:nvGrpSpPr>
        <p:grpSpPr>
          <a:xfrm>
            <a:off x="762000" y="585803"/>
            <a:ext cx="16611600" cy="1738296"/>
            <a:chOff x="762000" y="495300"/>
            <a:chExt cx="16611600" cy="1738296"/>
          </a:xfrm>
        </p:grpSpPr>
        <p:grpSp>
          <p:nvGrpSpPr>
            <p:cNvPr id="2" name="Group 1">
              <a:extLst>
                <a:ext uri="{FF2B5EF4-FFF2-40B4-BE49-F238E27FC236}">
                  <a16:creationId xmlns:a16="http://schemas.microsoft.com/office/drawing/2014/main" id="{99792A76-D5EB-429D-8935-D7C924AD039C}"/>
                </a:ext>
              </a:extLst>
            </p:cNvPr>
            <p:cNvGrpSpPr/>
            <p:nvPr/>
          </p:nvGrpSpPr>
          <p:grpSpPr>
            <a:xfrm>
              <a:off x="762000" y="837735"/>
              <a:ext cx="1105233" cy="1105233"/>
              <a:chOff x="1028700" y="4610433"/>
              <a:chExt cx="824190" cy="824190"/>
            </a:xfrm>
          </p:grpSpPr>
          <p:grpSp>
            <p:nvGrpSpPr>
              <p:cNvPr id="3" name="Group 14">
                <a:extLst>
                  <a:ext uri="{FF2B5EF4-FFF2-40B4-BE49-F238E27FC236}">
                    <a16:creationId xmlns:a16="http://schemas.microsoft.com/office/drawing/2014/main" id="{0DACBE8E-5944-0867-53E7-3A9153DC3923}"/>
                  </a:ext>
                </a:extLst>
              </p:cNvPr>
              <p:cNvGrpSpPr/>
              <p:nvPr/>
            </p:nvGrpSpPr>
            <p:grpSpPr>
              <a:xfrm>
                <a:off x="1028700" y="4610433"/>
                <a:ext cx="824190" cy="824190"/>
                <a:chOff x="0" y="0"/>
                <a:chExt cx="812800" cy="812800"/>
              </a:xfrm>
            </p:grpSpPr>
            <p:sp>
              <p:nvSpPr>
                <p:cNvPr id="11" name="Freeform 15">
                  <a:extLst>
                    <a:ext uri="{FF2B5EF4-FFF2-40B4-BE49-F238E27FC236}">
                      <a16:creationId xmlns:a16="http://schemas.microsoft.com/office/drawing/2014/main" id="{05DBF2A6-486B-AED9-942E-EB1FFD97B41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sp>
            <p:sp>
              <p:nvSpPr>
                <p:cNvPr id="12" name="TextBox 16">
                  <a:extLst>
                    <a:ext uri="{FF2B5EF4-FFF2-40B4-BE49-F238E27FC236}">
                      <a16:creationId xmlns:a16="http://schemas.microsoft.com/office/drawing/2014/main" id="{4838B733-26AC-CC99-C8B6-45746AF77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26">
                <a:extLst>
                  <a:ext uri="{FF2B5EF4-FFF2-40B4-BE49-F238E27FC236}">
                    <a16:creationId xmlns:a16="http://schemas.microsoft.com/office/drawing/2014/main" id="{A44C199D-CD2A-157A-CEC5-6D6CC7B0E843}"/>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4" name="TextBox 13">
              <a:extLst>
                <a:ext uri="{FF2B5EF4-FFF2-40B4-BE49-F238E27FC236}">
                  <a16:creationId xmlns:a16="http://schemas.microsoft.com/office/drawing/2014/main" id="{CA00F22F-CBF6-987F-3B00-529A7DFBC883}"/>
                </a:ext>
              </a:extLst>
            </p:cNvPr>
            <p:cNvSpPr txBox="1"/>
            <p:nvPr/>
          </p:nvSpPr>
          <p:spPr>
            <a:xfrm>
              <a:off x="2209800" y="495300"/>
              <a:ext cx="15163800" cy="1738296"/>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Em hãy tìm một phần mềm mô phỏng hỗ trợ học tập và trả lời các câu hỏi sau:</a:t>
              </a:r>
            </a:p>
          </p:txBody>
        </p:sp>
      </p:grpSp>
      <p:grpSp>
        <p:nvGrpSpPr>
          <p:cNvPr id="22" name="Group 21">
            <a:extLst>
              <a:ext uri="{FF2B5EF4-FFF2-40B4-BE49-F238E27FC236}">
                <a16:creationId xmlns:a16="http://schemas.microsoft.com/office/drawing/2014/main" id="{95AE2E77-3B80-7B6E-CD1B-B3628DFC1605}"/>
              </a:ext>
            </a:extLst>
          </p:cNvPr>
          <p:cNvGrpSpPr/>
          <p:nvPr/>
        </p:nvGrpSpPr>
        <p:grpSpPr>
          <a:xfrm>
            <a:off x="865616" y="2857499"/>
            <a:ext cx="10500980" cy="914400"/>
            <a:chOff x="1005220" y="3009900"/>
            <a:chExt cx="10500980" cy="914400"/>
          </a:xfrm>
        </p:grpSpPr>
        <p:grpSp>
          <p:nvGrpSpPr>
            <p:cNvPr id="19" name="Group 18">
              <a:extLst>
                <a:ext uri="{FF2B5EF4-FFF2-40B4-BE49-F238E27FC236}">
                  <a16:creationId xmlns:a16="http://schemas.microsoft.com/office/drawing/2014/main" id="{E88C9647-651C-E195-591A-C6DCB43F2D58}"/>
                </a:ext>
              </a:extLst>
            </p:cNvPr>
            <p:cNvGrpSpPr/>
            <p:nvPr/>
          </p:nvGrpSpPr>
          <p:grpSpPr>
            <a:xfrm>
              <a:off x="1005220" y="3009900"/>
              <a:ext cx="914400" cy="914400"/>
              <a:chOff x="2743200" y="3238500"/>
              <a:chExt cx="914400" cy="914400"/>
            </a:xfrm>
          </p:grpSpPr>
          <p:sp>
            <p:nvSpPr>
              <p:cNvPr id="17" name="Rectangle: Rounded Corners 16">
                <a:extLst>
                  <a:ext uri="{FF2B5EF4-FFF2-40B4-BE49-F238E27FC236}">
                    <a16:creationId xmlns:a16="http://schemas.microsoft.com/office/drawing/2014/main" id="{A75B8449-F45D-B8F0-37D5-E3FFFC9977D6}"/>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104F9B-7EA1-7B65-B39F-3F1F213BAF03}"/>
                  </a:ext>
                </a:extLst>
              </p:cNvPr>
              <p:cNvSpPr txBox="1"/>
              <p:nvPr/>
            </p:nvSpPr>
            <p:spPr>
              <a:xfrm>
                <a:off x="2743200" y="3314700"/>
                <a:ext cx="9144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a</a:t>
                </a:r>
              </a:p>
            </p:txBody>
          </p:sp>
        </p:grpSp>
        <p:sp>
          <p:nvSpPr>
            <p:cNvPr id="21" name="TextBox 20">
              <a:extLst>
                <a:ext uri="{FF2B5EF4-FFF2-40B4-BE49-F238E27FC236}">
                  <a16:creationId xmlns:a16="http://schemas.microsoft.com/office/drawing/2014/main" id="{F5265EBB-D7C9-CC51-1FE6-FD0254B3F17F}"/>
                </a:ext>
              </a:extLst>
            </p:cNvPr>
            <p:cNvSpPr txBox="1"/>
            <p:nvPr/>
          </p:nvSpPr>
          <p:spPr>
            <a:xfrm>
              <a:off x="2362200" y="3128546"/>
              <a:ext cx="91440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Phần mềm đó mô phỏng hoạt động nào?</a:t>
              </a:r>
            </a:p>
          </p:txBody>
        </p:sp>
      </p:grpSp>
      <p:grpSp>
        <p:nvGrpSpPr>
          <p:cNvPr id="23" name="Group 22">
            <a:extLst>
              <a:ext uri="{FF2B5EF4-FFF2-40B4-BE49-F238E27FC236}">
                <a16:creationId xmlns:a16="http://schemas.microsoft.com/office/drawing/2014/main" id="{6B98B8E2-A593-D020-0BF1-5C7850A65417}"/>
              </a:ext>
            </a:extLst>
          </p:cNvPr>
          <p:cNvGrpSpPr/>
          <p:nvPr/>
        </p:nvGrpSpPr>
        <p:grpSpPr>
          <a:xfrm>
            <a:off x="865616" y="4381499"/>
            <a:ext cx="10500980" cy="914400"/>
            <a:chOff x="1005220" y="3009900"/>
            <a:chExt cx="10500980" cy="914400"/>
          </a:xfrm>
        </p:grpSpPr>
        <p:grpSp>
          <p:nvGrpSpPr>
            <p:cNvPr id="24" name="Group 23">
              <a:extLst>
                <a:ext uri="{FF2B5EF4-FFF2-40B4-BE49-F238E27FC236}">
                  <a16:creationId xmlns:a16="http://schemas.microsoft.com/office/drawing/2014/main" id="{B39AD880-5060-5D4C-9233-1F2685A46A29}"/>
                </a:ext>
              </a:extLst>
            </p:cNvPr>
            <p:cNvGrpSpPr/>
            <p:nvPr/>
          </p:nvGrpSpPr>
          <p:grpSpPr>
            <a:xfrm>
              <a:off x="1005220" y="3009900"/>
              <a:ext cx="914400" cy="914400"/>
              <a:chOff x="2743200" y="3238500"/>
              <a:chExt cx="914400" cy="914400"/>
            </a:xfrm>
          </p:grpSpPr>
          <p:sp>
            <p:nvSpPr>
              <p:cNvPr id="26" name="Rectangle: Rounded Corners 25">
                <a:extLst>
                  <a:ext uri="{FF2B5EF4-FFF2-40B4-BE49-F238E27FC236}">
                    <a16:creationId xmlns:a16="http://schemas.microsoft.com/office/drawing/2014/main" id="{F8B6C15A-74C1-E543-14D5-24C34B8660EA}"/>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FE6A7E8-C664-760F-CF1D-4642529B89B7}"/>
                  </a:ext>
                </a:extLst>
              </p:cNvPr>
              <p:cNvSpPr txBox="1"/>
              <p:nvPr/>
            </p:nvSpPr>
            <p:spPr>
              <a:xfrm>
                <a:off x="2743200" y="3314700"/>
                <a:ext cx="9144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b</a:t>
                </a:r>
              </a:p>
            </p:txBody>
          </p:sp>
        </p:grpSp>
        <p:sp>
          <p:nvSpPr>
            <p:cNvPr id="25" name="TextBox 24">
              <a:extLst>
                <a:ext uri="{FF2B5EF4-FFF2-40B4-BE49-F238E27FC236}">
                  <a16:creationId xmlns:a16="http://schemas.microsoft.com/office/drawing/2014/main" id="{14841ED4-51E6-8BAB-7F54-8BA5FBEE461B}"/>
                </a:ext>
              </a:extLst>
            </p:cNvPr>
            <p:cNvSpPr txBox="1"/>
            <p:nvPr/>
          </p:nvSpPr>
          <p:spPr>
            <a:xfrm>
              <a:off x="2362200" y="3128546"/>
              <a:ext cx="91440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Phần mềm đó giúp em làm gì?</a:t>
              </a:r>
            </a:p>
          </p:txBody>
        </p:sp>
      </p:grpSp>
      <p:grpSp>
        <p:nvGrpSpPr>
          <p:cNvPr id="28" name="Group 27">
            <a:extLst>
              <a:ext uri="{FF2B5EF4-FFF2-40B4-BE49-F238E27FC236}">
                <a16:creationId xmlns:a16="http://schemas.microsoft.com/office/drawing/2014/main" id="{090E61CD-8530-4C90-53A7-B135741D00FF}"/>
              </a:ext>
            </a:extLst>
          </p:cNvPr>
          <p:cNvGrpSpPr/>
          <p:nvPr/>
        </p:nvGrpSpPr>
        <p:grpSpPr>
          <a:xfrm>
            <a:off x="865616" y="5905500"/>
            <a:ext cx="10500980" cy="914400"/>
            <a:chOff x="1005220" y="3009900"/>
            <a:chExt cx="10500980" cy="914400"/>
          </a:xfrm>
        </p:grpSpPr>
        <p:grpSp>
          <p:nvGrpSpPr>
            <p:cNvPr id="29" name="Group 28">
              <a:extLst>
                <a:ext uri="{FF2B5EF4-FFF2-40B4-BE49-F238E27FC236}">
                  <a16:creationId xmlns:a16="http://schemas.microsoft.com/office/drawing/2014/main" id="{B1EA0843-C848-72CB-5147-F75B91486D70}"/>
                </a:ext>
              </a:extLst>
            </p:cNvPr>
            <p:cNvGrpSpPr/>
            <p:nvPr/>
          </p:nvGrpSpPr>
          <p:grpSpPr>
            <a:xfrm>
              <a:off x="1005220" y="3009900"/>
              <a:ext cx="914400" cy="914400"/>
              <a:chOff x="2743200" y="3238500"/>
              <a:chExt cx="914400" cy="914400"/>
            </a:xfrm>
          </p:grpSpPr>
          <p:sp>
            <p:nvSpPr>
              <p:cNvPr id="31" name="Rectangle: Rounded Corners 30">
                <a:extLst>
                  <a:ext uri="{FF2B5EF4-FFF2-40B4-BE49-F238E27FC236}">
                    <a16:creationId xmlns:a16="http://schemas.microsoft.com/office/drawing/2014/main" id="{9582D0A0-8E5D-5904-D0C8-26A23EC6C5F8}"/>
                  </a:ext>
                </a:extLst>
              </p:cNvPr>
              <p:cNvSpPr/>
              <p:nvPr/>
            </p:nvSpPr>
            <p:spPr>
              <a:xfrm>
                <a:off x="2743200" y="3238500"/>
                <a:ext cx="914400" cy="914400"/>
              </a:xfrm>
              <a:prstGeom prst="roundRect">
                <a:avLst/>
              </a:prstGeom>
              <a:solidFill>
                <a:srgbClr val="FACD8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FE160B2-95CE-AB39-A14D-B4D46826D581}"/>
                  </a:ext>
                </a:extLst>
              </p:cNvPr>
              <p:cNvSpPr txBox="1"/>
              <p:nvPr/>
            </p:nvSpPr>
            <p:spPr>
              <a:xfrm>
                <a:off x="2743200" y="3314700"/>
                <a:ext cx="914400"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c</a:t>
                </a:r>
              </a:p>
            </p:txBody>
          </p:sp>
        </p:grpSp>
        <p:sp>
          <p:nvSpPr>
            <p:cNvPr id="30" name="TextBox 29">
              <a:extLst>
                <a:ext uri="{FF2B5EF4-FFF2-40B4-BE49-F238E27FC236}">
                  <a16:creationId xmlns:a16="http://schemas.microsoft.com/office/drawing/2014/main" id="{9B2B400A-9D71-22E6-75ED-24710A5C816B}"/>
                </a:ext>
              </a:extLst>
            </p:cNvPr>
            <p:cNvSpPr txBox="1"/>
            <p:nvPr/>
          </p:nvSpPr>
          <p:spPr>
            <a:xfrm>
              <a:off x="2362200" y="3128546"/>
              <a:ext cx="9144000" cy="677108"/>
            </a:xfrm>
            <a:prstGeom prst="rect">
              <a:avLst/>
            </a:prstGeom>
            <a:noFill/>
          </p:spPr>
          <p:txBody>
            <a:bodyPr wrap="square">
              <a:spAutoFit/>
            </a:bodyPr>
            <a:lstStyle/>
            <a:p>
              <a:r>
                <a:rPr lang="en-US" sz="3800">
                  <a:latin typeface="Arial" panose="020B0604020202020204" pitchFamily="34" charset="0"/>
                  <a:cs typeface="Arial" panose="020B0604020202020204" pitchFamily="34" charset="0"/>
                </a:rPr>
                <a:t>Phần mềm đó có những lợi ích gì?</a:t>
              </a:r>
            </a:p>
          </p:txBody>
        </p:sp>
      </p:grpSp>
      <p:pic>
        <p:nvPicPr>
          <p:cNvPr id="8194" name="Picture 2" descr="5 Ứng dụng công nghệ trong dạy học hiện nay">
            <a:extLst>
              <a:ext uri="{FF2B5EF4-FFF2-40B4-BE49-F238E27FC236}">
                <a16:creationId xmlns:a16="http://schemas.microsoft.com/office/drawing/2014/main" id="{8AB20CAA-E6B7-DCE7-9F30-FEB32E56C2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091"/>
          <a:stretch/>
        </p:blipFill>
        <p:spPr bwMode="auto">
          <a:xfrm>
            <a:off x="11582400" y="2090463"/>
            <a:ext cx="8715713" cy="786736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8">
            <a:extLst>
              <a:ext uri="{FF2B5EF4-FFF2-40B4-BE49-F238E27FC236}">
                <a16:creationId xmlns:a16="http://schemas.microsoft.com/office/drawing/2014/main" id="{4656CAB6-01AF-01DA-1EEC-8AD80CCCC263}"/>
              </a:ext>
            </a:extLst>
          </p:cNvPr>
          <p:cNvSpPr/>
          <p:nvPr/>
        </p:nvSpPr>
        <p:spPr>
          <a:xfrm>
            <a:off x="1881520"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471061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nodeType="with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randombar(horizontal)">
                                      <p:cBhvr>
                                        <p:cTn id="21" dur="500"/>
                                        <p:tgtEl>
                                          <p:spTgt spid="8194"/>
                                        </p:tgtEl>
                                      </p:cBhvr>
                                    </p:animEffect>
                                  </p:childTnLst>
                                </p:cTn>
                              </p:par>
                              <p:par>
                                <p:cTn id="22" presetID="14" presetClass="entr" presetSubtype="1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ocodile physics program | Download Scientific Diagram">
            <a:extLst>
              <a:ext uri="{FF2B5EF4-FFF2-40B4-BE49-F238E27FC236}">
                <a16:creationId xmlns:a16="http://schemas.microsoft.com/office/drawing/2014/main" id="{A6B9F959-3DF5-D296-504D-BE18E35B4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42900"/>
            <a:ext cx="7574111"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1713353-BC78-FA8F-69FF-35792D50809A}"/>
              </a:ext>
            </a:extLst>
          </p:cNvPr>
          <p:cNvGrpSpPr/>
          <p:nvPr/>
        </p:nvGrpSpPr>
        <p:grpSpPr>
          <a:xfrm>
            <a:off x="762000" y="6943724"/>
            <a:ext cx="7467600" cy="2971800"/>
            <a:chOff x="685800" y="6967537"/>
            <a:chExt cx="7467600" cy="2971800"/>
          </a:xfrm>
        </p:grpSpPr>
        <p:sp>
          <p:nvSpPr>
            <p:cNvPr id="7" name="Rectangle: Rounded Corners 6">
              <a:extLst>
                <a:ext uri="{FF2B5EF4-FFF2-40B4-BE49-F238E27FC236}">
                  <a16:creationId xmlns:a16="http://schemas.microsoft.com/office/drawing/2014/main" id="{D609469A-35FB-163A-FB86-776FD6B9242F}"/>
                </a:ext>
              </a:extLst>
            </p:cNvPr>
            <p:cNvSpPr/>
            <p:nvPr/>
          </p:nvSpPr>
          <p:spPr>
            <a:xfrm>
              <a:off x="838200" y="7119937"/>
              <a:ext cx="7315200" cy="2819400"/>
            </a:xfrm>
            <a:prstGeom prst="roundRect">
              <a:avLst>
                <a:gd name="adj" fmla="val 8013"/>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594033B-2E6E-986F-52AA-3B08ED627791}"/>
                </a:ext>
              </a:extLst>
            </p:cNvPr>
            <p:cNvSpPr/>
            <p:nvPr/>
          </p:nvSpPr>
          <p:spPr>
            <a:xfrm>
              <a:off x="685800" y="6967537"/>
              <a:ext cx="7315200" cy="2819400"/>
            </a:xfrm>
            <a:prstGeom prst="roundRect">
              <a:avLst>
                <a:gd name="adj" fmla="val 8013"/>
              </a:avLst>
            </a:prstGeom>
            <a:solidFill>
              <a:schemeClr val="bg1"/>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063D6C-AB80-535A-F68A-A42AD808F94B}"/>
                </a:ext>
              </a:extLst>
            </p:cNvPr>
            <p:cNvSpPr txBox="1"/>
            <p:nvPr/>
          </p:nvSpPr>
          <p:spPr>
            <a:xfrm>
              <a:off x="1390650" y="7069507"/>
              <a:ext cx="6210300" cy="2615460"/>
            </a:xfrm>
            <a:prstGeom prst="rect">
              <a:avLst/>
            </a:prstGeom>
            <a:noFill/>
          </p:spPr>
          <p:txBody>
            <a:bodyPr wrap="square">
              <a:spAutoFit/>
            </a:bodyPr>
            <a:lstStyle/>
            <a:p>
              <a:pPr algn="ctr">
                <a:lnSpc>
                  <a:spcPct val="150000"/>
                </a:lnSpc>
              </a:pPr>
              <a:r>
                <a:rPr lang="en-US" sz="3800" i="1">
                  <a:latin typeface="Arial" panose="020B0604020202020204" pitchFamily="34" charset="0"/>
                  <a:cs typeface="Arial" panose="020B0604020202020204" pitchFamily="34" charset="0"/>
                </a:rPr>
                <a:t>Phần mềm Crocodile Physics giả lập phòng thí nghiệm vật lí ảo</a:t>
              </a:r>
            </a:p>
          </p:txBody>
        </p:sp>
      </p:grpSp>
      <p:sp>
        <p:nvSpPr>
          <p:cNvPr id="9" name="Speech Bubble: Rectangle with Corners Rounded 8">
            <a:extLst>
              <a:ext uri="{FF2B5EF4-FFF2-40B4-BE49-F238E27FC236}">
                <a16:creationId xmlns:a16="http://schemas.microsoft.com/office/drawing/2014/main" id="{BF6FF7E2-BD80-E2A6-A161-431E0B64F461}"/>
              </a:ext>
            </a:extLst>
          </p:cNvPr>
          <p:cNvSpPr/>
          <p:nvPr/>
        </p:nvSpPr>
        <p:spPr>
          <a:xfrm>
            <a:off x="9144000" y="571500"/>
            <a:ext cx="8305800" cy="2743200"/>
          </a:xfrm>
          <a:prstGeom prst="wedgeRoundRectCallout">
            <a:avLst>
              <a:gd name="adj1" fmla="val -60397"/>
              <a:gd name="adj2" fmla="val 40625"/>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Phần mềm cho phép thiết kế những hình ảnh cho phù hợp với bài thí nghiệm về Vật lý.</a:t>
            </a:r>
          </a:p>
        </p:txBody>
      </p:sp>
      <p:sp>
        <p:nvSpPr>
          <p:cNvPr id="13" name="Speech Bubble: Rectangle with Corners Rounded 12">
            <a:extLst>
              <a:ext uri="{FF2B5EF4-FFF2-40B4-BE49-F238E27FC236}">
                <a16:creationId xmlns:a16="http://schemas.microsoft.com/office/drawing/2014/main" id="{F7E18415-B63A-5D57-D388-CBB0EDFEA3DE}"/>
              </a:ext>
            </a:extLst>
          </p:cNvPr>
          <p:cNvSpPr/>
          <p:nvPr/>
        </p:nvSpPr>
        <p:spPr>
          <a:xfrm>
            <a:off x="9144000" y="3790951"/>
            <a:ext cx="8305800" cy="2743200"/>
          </a:xfrm>
          <a:prstGeom prst="wedgeRoundRectCallout">
            <a:avLst>
              <a:gd name="adj1" fmla="val -59881"/>
              <a:gd name="adj2" fmla="val -35938"/>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Thực hành các bài tập và các thí nghiệm trên chương trình giả lập Crocodile Physics.</a:t>
            </a:r>
            <a:endParaRPr lang="en-US" sz="3600">
              <a:solidFill>
                <a:schemeClr val="tx1"/>
              </a:solidFill>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29D57DCE-48BB-806D-E000-A69915634C55}"/>
              </a:ext>
            </a:extLst>
          </p:cNvPr>
          <p:cNvSpPr/>
          <p:nvPr/>
        </p:nvSpPr>
        <p:spPr>
          <a:xfrm>
            <a:off x="9144000" y="6943726"/>
            <a:ext cx="8305800" cy="2743200"/>
          </a:xfrm>
          <a:prstGeom prst="wedgeRoundRectCallout">
            <a:avLst>
              <a:gd name="adj1" fmla="val -56441"/>
              <a:gd name="adj2" fmla="val -43750"/>
              <a:gd name="adj3" fmla="val 16667"/>
            </a:avLst>
          </a:prstGeom>
          <a:solidFill>
            <a:schemeClr val="accent5">
              <a:lumMod val="20000"/>
              <a:lumOff val="80000"/>
            </a:schemeClr>
          </a:solidFill>
          <a:ln w="3810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Được áp dụng trong nhiều lĩnh vực khác nhau như điện tử, quang học, cơ học và cả về vật lý.</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2236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F2277-6766-06C3-FFBC-39621BBF358E}"/>
              </a:ext>
            </a:extLst>
          </p:cNvPr>
          <p:cNvSpPr txBox="1"/>
          <p:nvPr/>
        </p:nvSpPr>
        <p:spPr>
          <a:xfrm>
            <a:off x="4419600" y="495300"/>
            <a:ext cx="9448800" cy="1169551"/>
          </a:xfrm>
          <a:prstGeom prst="rect">
            <a:avLst/>
          </a:prstGeom>
          <a:noFill/>
        </p:spPr>
        <p:txBody>
          <a:bodyPr wrap="square" rtlCol="0">
            <a:spAutoFit/>
          </a:bodyPr>
          <a:lstStyle/>
          <a:p>
            <a:pPr algn="ctr"/>
            <a:r>
              <a:rPr lang="en-US" sz="7000" b="1">
                <a:solidFill>
                  <a:srgbClr val="C00000"/>
                </a:solidFill>
                <a:latin typeface="Arial" panose="020B0604020202020204" pitchFamily="34" charset="0"/>
                <a:cs typeface="Arial" panose="020B0604020202020204" pitchFamily="34" charset="0"/>
              </a:rPr>
              <a:t>VẬN DỤNG </a:t>
            </a:r>
          </a:p>
        </p:txBody>
      </p:sp>
      <p:sp>
        <p:nvSpPr>
          <p:cNvPr id="5" name="TextBox 4">
            <a:extLst>
              <a:ext uri="{FF2B5EF4-FFF2-40B4-BE49-F238E27FC236}">
                <a16:creationId xmlns:a16="http://schemas.microsoft.com/office/drawing/2014/main" id="{CDB1717F-C322-EB86-464E-DCB6742B0B7C}"/>
              </a:ext>
            </a:extLst>
          </p:cNvPr>
          <p:cNvSpPr txBox="1"/>
          <p:nvPr/>
        </p:nvSpPr>
        <p:spPr>
          <a:xfrm>
            <a:off x="657225" y="1943100"/>
            <a:ext cx="16973550" cy="5806654"/>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Em hãy tìm kiếm trên Internet một phần mềm mô phỏng pha màu để tìm hiểu hệ màu CMYK và cho biết màu đỏ (Red) và lam (Blue) lần lượt được tạo ra từ những màu nào trong ba màu cơ bản xanh lơ (Cyan), hồng sẫm (Magenta) và vàng (Yellow) của hệ màu CMYK bằng cách trả lời các câu hỏi sau: </a:t>
            </a:r>
          </a:p>
          <a:p>
            <a:pPr marL="742950" indent="-742950" algn="just">
              <a:lnSpc>
                <a:spcPct val="150000"/>
              </a:lnSpc>
              <a:buAutoNum type="alphaLcPeriod"/>
            </a:pPr>
            <a:r>
              <a:rPr lang="en-US" sz="3600">
                <a:latin typeface="Arial" panose="020B0604020202020204" pitchFamily="34" charset="0"/>
                <a:cs typeface="Arial" panose="020B0604020202020204" pitchFamily="34" charset="0"/>
              </a:rPr>
              <a:t>Cyan + Yellow = ? (Hình 5.3)</a:t>
            </a:r>
          </a:p>
          <a:p>
            <a:pPr marL="742950" indent="-742950" algn="just">
              <a:lnSpc>
                <a:spcPct val="150000"/>
              </a:lnSpc>
              <a:buAutoNum type="alphaLcPeriod"/>
            </a:pPr>
            <a:r>
              <a:rPr lang="en-US" sz="3600">
                <a:latin typeface="Arial" panose="020B0604020202020204" pitchFamily="34" charset="0"/>
                <a:cs typeface="Arial" panose="020B0604020202020204" pitchFamily="34" charset="0"/>
              </a:rPr>
              <a:t>Cyan + Magenta = ?</a:t>
            </a:r>
          </a:p>
          <a:p>
            <a:pPr marL="742950" indent="-742950" algn="just">
              <a:lnSpc>
                <a:spcPct val="150000"/>
              </a:lnSpc>
              <a:buAutoNum type="alphaLcPeriod"/>
            </a:pPr>
            <a:r>
              <a:rPr lang="en-US" sz="3600">
                <a:latin typeface="Arial" panose="020B0604020202020204" pitchFamily="34" charset="0"/>
                <a:cs typeface="Arial" panose="020B0604020202020204" pitchFamily="34" charset="0"/>
              </a:rPr>
              <a:t>Magenta + Yellow = ? </a:t>
            </a:r>
          </a:p>
        </p:txBody>
      </p:sp>
      <p:grpSp>
        <p:nvGrpSpPr>
          <p:cNvPr id="9" name="Group 8">
            <a:extLst>
              <a:ext uri="{FF2B5EF4-FFF2-40B4-BE49-F238E27FC236}">
                <a16:creationId xmlns:a16="http://schemas.microsoft.com/office/drawing/2014/main" id="{D6702B9C-D99B-7E6C-80A2-BE87BB63E419}"/>
              </a:ext>
            </a:extLst>
          </p:cNvPr>
          <p:cNvGrpSpPr/>
          <p:nvPr/>
        </p:nvGrpSpPr>
        <p:grpSpPr>
          <a:xfrm>
            <a:off x="8562975" y="5372100"/>
            <a:ext cx="8734425" cy="4410075"/>
            <a:chOff x="8562975" y="5372100"/>
            <a:chExt cx="8734425" cy="4410075"/>
          </a:xfrm>
        </p:grpSpPr>
        <p:pic>
          <p:nvPicPr>
            <p:cNvPr id="8" name="Picture 7">
              <a:extLst>
                <a:ext uri="{FF2B5EF4-FFF2-40B4-BE49-F238E27FC236}">
                  <a16:creationId xmlns:a16="http://schemas.microsoft.com/office/drawing/2014/main" id="{A4397C43-39FD-ED20-3C61-1D5E053C74A0}"/>
                </a:ext>
              </a:extLst>
            </p:cNvPr>
            <p:cNvPicPr>
              <a:picLocks noChangeAspect="1"/>
            </p:cNvPicPr>
            <p:nvPr/>
          </p:nvPicPr>
          <p:blipFill rotWithShape="1">
            <a:blip r:embed="rId2">
              <a:extLst>
                <a:ext uri="{28A0092B-C50C-407E-A947-70E740481C1C}">
                  <a14:useLocalDpi xmlns:a14="http://schemas.microsoft.com/office/drawing/2010/main" val="0"/>
                </a:ext>
              </a:extLst>
            </a:blip>
            <a:srcRect r="3676"/>
            <a:stretch/>
          </p:blipFill>
          <p:spPr>
            <a:xfrm>
              <a:off x="8562975" y="5372100"/>
              <a:ext cx="8734425" cy="3519440"/>
            </a:xfrm>
            <a:prstGeom prst="rect">
              <a:avLst/>
            </a:prstGeom>
          </p:spPr>
        </p:pic>
        <p:sp>
          <p:nvSpPr>
            <p:cNvPr id="6" name="TextBox 5">
              <a:extLst>
                <a:ext uri="{FF2B5EF4-FFF2-40B4-BE49-F238E27FC236}">
                  <a16:creationId xmlns:a16="http://schemas.microsoft.com/office/drawing/2014/main" id="{021CE124-6477-FBE2-59A7-0A6B795E354E}"/>
                </a:ext>
              </a:extLst>
            </p:cNvPr>
            <p:cNvSpPr txBox="1"/>
            <p:nvPr/>
          </p:nvSpPr>
          <p:spPr>
            <a:xfrm>
              <a:off x="11125200" y="9228177"/>
              <a:ext cx="4267200" cy="553998"/>
            </a:xfrm>
            <a:prstGeom prst="rect">
              <a:avLst/>
            </a:prstGeom>
            <a:noFill/>
          </p:spPr>
          <p:txBody>
            <a:bodyPr wrap="square" rtlCol="0">
              <a:spAutoFit/>
            </a:bodyPr>
            <a:lstStyle/>
            <a:p>
              <a:pPr algn="ctr"/>
              <a:r>
                <a:rPr lang="en-US" sz="3000" b="1" i="1">
                  <a:solidFill>
                    <a:srgbClr val="0070C0"/>
                  </a:solidFill>
                  <a:latin typeface="Arial" panose="020B0604020202020204" pitchFamily="34" charset="0"/>
                  <a:cs typeface="Arial" panose="020B0604020202020204" pitchFamily="34" charset="0"/>
                </a:rPr>
                <a:t>Hình 5.3. </a:t>
              </a:r>
              <a:r>
                <a:rPr lang="en-US" sz="3000" i="1">
                  <a:solidFill>
                    <a:srgbClr val="0070C0"/>
                  </a:solidFill>
                  <a:latin typeface="Arial" panose="020B0604020202020204" pitchFamily="34" charset="0"/>
                  <a:cs typeface="Arial" panose="020B0604020202020204" pitchFamily="34" charset="0"/>
                </a:rPr>
                <a:t>Pha màu </a:t>
              </a:r>
            </a:p>
          </p:txBody>
        </p:sp>
      </p:grpSp>
    </p:spTree>
    <p:extLst>
      <p:ext uri="{BB962C8B-B14F-4D97-AF65-F5344CB8AC3E}">
        <p14:creationId xmlns:p14="http://schemas.microsoft.com/office/powerpoint/2010/main" val="2706357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3E2B16A6-7B6D-0027-E882-97596905A4D4}"/>
              </a:ext>
            </a:extLst>
          </p:cNvPr>
          <p:cNvSpPr/>
          <p:nvPr/>
        </p:nvSpPr>
        <p:spPr>
          <a:xfrm>
            <a:off x="604838" y="3516541"/>
            <a:ext cx="3352800" cy="3352800"/>
          </a:xfrm>
          <a:prstGeom prst="ellipse">
            <a:avLst/>
          </a:prstGeom>
          <a:solidFill>
            <a:srgbClr val="00EDFF">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1A04065-724E-D715-6C15-E7C61F71C2E0}"/>
              </a:ext>
            </a:extLst>
          </p:cNvPr>
          <p:cNvSpPr/>
          <p:nvPr/>
        </p:nvSpPr>
        <p:spPr>
          <a:xfrm>
            <a:off x="1976438" y="3516541"/>
            <a:ext cx="3352800" cy="3352800"/>
          </a:xfrm>
          <a:prstGeom prst="ellipse">
            <a:avLst/>
          </a:prstGeom>
          <a:solidFill>
            <a:srgbClr val="FFED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86C8D7-4AAD-419E-84D9-2F62428F0F4A}"/>
              </a:ext>
            </a:extLst>
          </p:cNvPr>
          <p:cNvSpPr txBox="1"/>
          <p:nvPr/>
        </p:nvSpPr>
        <p:spPr>
          <a:xfrm>
            <a:off x="609600" y="24003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Cyan + Yellow </a:t>
            </a:r>
            <a:endParaRPr lang="en-US"/>
          </a:p>
        </p:txBody>
      </p:sp>
      <p:sp>
        <p:nvSpPr>
          <p:cNvPr id="6" name="TextBox 5">
            <a:extLst>
              <a:ext uri="{FF2B5EF4-FFF2-40B4-BE49-F238E27FC236}">
                <a16:creationId xmlns:a16="http://schemas.microsoft.com/office/drawing/2014/main" id="{E74C85A8-706D-A36D-64E7-793699E142F9}"/>
              </a:ext>
            </a:extLst>
          </p:cNvPr>
          <p:cNvSpPr txBox="1"/>
          <p:nvPr/>
        </p:nvSpPr>
        <p:spPr>
          <a:xfrm>
            <a:off x="4076700" y="495300"/>
            <a:ext cx="10134600" cy="861774"/>
          </a:xfrm>
          <a:prstGeom prst="rect">
            <a:avLst/>
          </a:prstGeom>
          <a:noFill/>
        </p:spPr>
        <p:txBody>
          <a:bodyPr wrap="square" rtlCol="0">
            <a:spAutoFit/>
          </a:bodyPr>
          <a:lstStyle/>
          <a:p>
            <a:pPr algn="ctr"/>
            <a:r>
              <a:rPr lang="en-US" sz="5000" b="1">
                <a:solidFill>
                  <a:srgbClr val="4376BA"/>
                </a:solidFill>
                <a:latin typeface="Arial" panose="020B0604020202020204" pitchFamily="34" charset="0"/>
                <a:cs typeface="Arial" panose="020B0604020202020204" pitchFamily="34" charset="0"/>
              </a:rPr>
              <a:t>HƯỚNG DẪN THỰC HIỆN </a:t>
            </a:r>
          </a:p>
        </p:txBody>
      </p:sp>
      <p:sp>
        <p:nvSpPr>
          <p:cNvPr id="15" name="TextBox 14">
            <a:extLst>
              <a:ext uri="{FF2B5EF4-FFF2-40B4-BE49-F238E27FC236}">
                <a16:creationId xmlns:a16="http://schemas.microsoft.com/office/drawing/2014/main" id="{C4E55786-D211-AC7F-AA59-6151D5E761BC}"/>
              </a:ext>
            </a:extLst>
          </p:cNvPr>
          <p:cNvSpPr txBox="1"/>
          <p:nvPr/>
        </p:nvSpPr>
        <p:spPr>
          <a:xfrm>
            <a:off x="5943600" y="2400300"/>
            <a:ext cx="57912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Cyan + Magenta </a:t>
            </a:r>
            <a:endParaRPr lang="en-US"/>
          </a:p>
        </p:txBody>
      </p:sp>
      <p:sp>
        <p:nvSpPr>
          <p:cNvPr id="16" name="Oval 15">
            <a:extLst>
              <a:ext uri="{FF2B5EF4-FFF2-40B4-BE49-F238E27FC236}">
                <a16:creationId xmlns:a16="http://schemas.microsoft.com/office/drawing/2014/main" id="{6CB054B7-12C0-17E4-29E0-74C59101CF4E}"/>
              </a:ext>
            </a:extLst>
          </p:cNvPr>
          <p:cNvSpPr/>
          <p:nvPr/>
        </p:nvSpPr>
        <p:spPr>
          <a:xfrm>
            <a:off x="6700838" y="3511332"/>
            <a:ext cx="3352800" cy="3352800"/>
          </a:xfrm>
          <a:prstGeom prst="ellipse">
            <a:avLst/>
          </a:prstGeom>
          <a:solidFill>
            <a:srgbClr val="FFED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F44E36-8512-32AF-4EC0-8870C494A457}"/>
              </a:ext>
            </a:extLst>
          </p:cNvPr>
          <p:cNvSpPr/>
          <p:nvPr/>
        </p:nvSpPr>
        <p:spPr>
          <a:xfrm>
            <a:off x="8072438" y="3506569"/>
            <a:ext cx="3352800" cy="3352800"/>
          </a:xfrm>
          <a:prstGeom prst="ellipse">
            <a:avLst/>
          </a:prstGeom>
          <a:solidFill>
            <a:srgbClr val="FF00A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D634E51-A474-61A4-965E-20E17E6A7F54}"/>
              </a:ext>
            </a:extLst>
          </p:cNvPr>
          <p:cNvSpPr txBox="1"/>
          <p:nvPr/>
        </p:nvSpPr>
        <p:spPr>
          <a:xfrm>
            <a:off x="12034838" y="2400300"/>
            <a:ext cx="5643562"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Magenta + Yellow </a:t>
            </a:r>
            <a:endParaRPr lang="en-US"/>
          </a:p>
        </p:txBody>
      </p:sp>
      <p:sp>
        <p:nvSpPr>
          <p:cNvPr id="20" name="Oval 19">
            <a:extLst>
              <a:ext uri="{FF2B5EF4-FFF2-40B4-BE49-F238E27FC236}">
                <a16:creationId xmlns:a16="http://schemas.microsoft.com/office/drawing/2014/main" id="{048FD0D7-D105-12E0-FD82-3CC9042E3AB7}"/>
              </a:ext>
            </a:extLst>
          </p:cNvPr>
          <p:cNvSpPr/>
          <p:nvPr/>
        </p:nvSpPr>
        <p:spPr>
          <a:xfrm>
            <a:off x="12630150" y="3467100"/>
            <a:ext cx="3352800" cy="3352800"/>
          </a:xfrm>
          <a:prstGeom prst="ellipse">
            <a:avLst/>
          </a:prstGeom>
          <a:solidFill>
            <a:srgbClr val="00EDFF">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E85FA40-917D-26B9-88C9-7F78289B45E8}"/>
              </a:ext>
            </a:extLst>
          </p:cNvPr>
          <p:cNvSpPr/>
          <p:nvPr/>
        </p:nvSpPr>
        <p:spPr>
          <a:xfrm>
            <a:off x="14020800" y="3506569"/>
            <a:ext cx="3352800" cy="3352800"/>
          </a:xfrm>
          <a:prstGeom prst="ellipse">
            <a:avLst/>
          </a:prstGeom>
          <a:solidFill>
            <a:srgbClr val="FF00AB">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771B149-89C3-1481-75A9-BBB3E2601B84}"/>
              </a:ext>
            </a:extLst>
          </p:cNvPr>
          <p:cNvGrpSpPr/>
          <p:nvPr/>
        </p:nvGrpSpPr>
        <p:grpSpPr>
          <a:xfrm>
            <a:off x="497408" y="7240370"/>
            <a:ext cx="4800600" cy="1432675"/>
            <a:chOff x="207286" y="7100356"/>
            <a:chExt cx="4800600" cy="1432675"/>
          </a:xfrm>
        </p:grpSpPr>
        <p:sp>
          <p:nvSpPr>
            <p:cNvPr id="24" name="TextBox 23">
              <a:extLst>
                <a:ext uri="{FF2B5EF4-FFF2-40B4-BE49-F238E27FC236}">
                  <a16:creationId xmlns:a16="http://schemas.microsoft.com/office/drawing/2014/main" id="{FF23E7D2-49B1-032F-1C87-B6B2B650FF22}"/>
                </a:ext>
              </a:extLst>
            </p:cNvPr>
            <p:cNvSpPr txBox="1"/>
            <p:nvPr/>
          </p:nvSpPr>
          <p:spPr>
            <a:xfrm>
              <a:off x="207286" y="78867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Pastel</a:t>
              </a:r>
              <a:r>
                <a:rPr kumimoji="0" lang="en-US" sz="36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Green</a:t>
              </a:r>
              <a:endParaRPr lang="en-US"/>
            </a:p>
          </p:txBody>
        </p:sp>
        <p:sp>
          <p:nvSpPr>
            <p:cNvPr id="25" name="Arrow: Down 24">
              <a:extLst>
                <a:ext uri="{FF2B5EF4-FFF2-40B4-BE49-F238E27FC236}">
                  <a16:creationId xmlns:a16="http://schemas.microsoft.com/office/drawing/2014/main" id="{3881D404-EFD0-561D-D1C1-3CFAD0263D00}"/>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DCE6BB5-772D-ED67-3E8C-0A1790C57FE9}"/>
              </a:ext>
            </a:extLst>
          </p:cNvPr>
          <p:cNvGrpSpPr/>
          <p:nvPr/>
        </p:nvGrpSpPr>
        <p:grpSpPr>
          <a:xfrm>
            <a:off x="6743700" y="7240370"/>
            <a:ext cx="4800600" cy="1432675"/>
            <a:chOff x="207286" y="7100356"/>
            <a:chExt cx="4800600" cy="1432675"/>
          </a:xfrm>
        </p:grpSpPr>
        <p:sp>
          <p:nvSpPr>
            <p:cNvPr id="28" name="TextBox 27">
              <a:extLst>
                <a:ext uri="{FF2B5EF4-FFF2-40B4-BE49-F238E27FC236}">
                  <a16:creationId xmlns:a16="http://schemas.microsoft.com/office/drawing/2014/main" id="{EB1A29D1-C160-783A-0469-5F423CD229C7}"/>
                </a:ext>
              </a:extLst>
            </p:cNvPr>
            <p:cNvSpPr txBox="1"/>
            <p:nvPr/>
          </p:nvSpPr>
          <p:spPr>
            <a:xfrm>
              <a:off x="207286" y="78867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Coral (đỏ san hô)</a:t>
              </a:r>
              <a:endParaRPr lang="en-US"/>
            </a:p>
          </p:txBody>
        </p:sp>
        <p:sp>
          <p:nvSpPr>
            <p:cNvPr id="29" name="Arrow: Down 28">
              <a:extLst>
                <a:ext uri="{FF2B5EF4-FFF2-40B4-BE49-F238E27FC236}">
                  <a16:creationId xmlns:a16="http://schemas.microsoft.com/office/drawing/2014/main" id="{32F62258-6D04-4ECA-1F17-394078033110}"/>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500126D-08C6-F6CC-6714-50EB43060ED1}"/>
              </a:ext>
            </a:extLst>
          </p:cNvPr>
          <p:cNvGrpSpPr/>
          <p:nvPr/>
        </p:nvGrpSpPr>
        <p:grpSpPr>
          <a:xfrm>
            <a:off x="12456319" y="7240370"/>
            <a:ext cx="4800600" cy="1432675"/>
            <a:chOff x="207286" y="7100356"/>
            <a:chExt cx="4800600" cy="1432675"/>
          </a:xfrm>
        </p:grpSpPr>
        <p:sp>
          <p:nvSpPr>
            <p:cNvPr id="31" name="TextBox 30">
              <a:extLst>
                <a:ext uri="{FF2B5EF4-FFF2-40B4-BE49-F238E27FC236}">
                  <a16:creationId xmlns:a16="http://schemas.microsoft.com/office/drawing/2014/main" id="{5A78CE82-0484-2E9A-9690-3C78D7634B3B}"/>
                </a:ext>
              </a:extLst>
            </p:cNvPr>
            <p:cNvSpPr txBox="1"/>
            <p:nvPr/>
          </p:nvSpPr>
          <p:spPr>
            <a:xfrm>
              <a:off x="207286" y="7886700"/>
              <a:ext cx="4800600" cy="646331"/>
            </a:xfrm>
            <a:prstGeom prst="rect">
              <a:avLst/>
            </a:prstGeom>
            <a:noFill/>
          </p:spPr>
          <p:txBody>
            <a:bodyPr wrap="square">
              <a:spAutoFit/>
            </a:bodyPr>
            <a:lstStyle/>
            <a:p>
              <a:pPr algn="ct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Moody Blue</a:t>
              </a:r>
              <a:endParaRPr lang="en-US"/>
            </a:p>
          </p:txBody>
        </p:sp>
        <p:sp>
          <p:nvSpPr>
            <p:cNvPr id="32" name="Arrow: Down 31">
              <a:extLst>
                <a:ext uri="{FF2B5EF4-FFF2-40B4-BE49-F238E27FC236}">
                  <a16:creationId xmlns:a16="http://schemas.microsoft.com/office/drawing/2014/main" id="{F5DAB489-74FE-0E68-9CE6-43DADA91CD6C}"/>
                </a:ext>
              </a:extLst>
            </p:cNvPr>
            <p:cNvSpPr/>
            <p:nvPr/>
          </p:nvSpPr>
          <p:spPr>
            <a:xfrm>
              <a:off x="2359936" y="7100356"/>
              <a:ext cx="495300" cy="47779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90143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fltVal val="0"/>
                                          </p:val>
                                        </p:tav>
                                        <p:tav tm="100000">
                                          <p:val>
                                            <p:strVal val="#ppt_w"/>
                                          </p:val>
                                        </p:tav>
                                      </p:tavLst>
                                    </p:anim>
                                    <p:anim calcmode="lin" valueType="num">
                                      <p:cBhvr>
                                        <p:cTn id="34" dur="1000" fill="hold"/>
                                        <p:tgtEl>
                                          <p:spTgt spid="15"/>
                                        </p:tgtEl>
                                        <p:attrNameLst>
                                          <p:attrName>ppt_h</p:attrName>
                                        </p:attrNameLst>
                                      </p:cBhvr>
                                      <p:tavLst>
                                        <p:tav tm="0">
                                          <p:val>
                                            <p:fltVal val="0"/>
                                          </p:val>
                                        </p:tav>
                                        <p:tav tm="100000">
                                          <p:val>
                                            <p:strVal val="#ppt_h"/>
                                          </p:val>
                                        </p:tav>
                                      </p:tavLst>
                                    </p:anim>
                                    <p:anim calcmode="lin" valueType="num">
                                      <p:cBhvr>
                                        <p:cTn id="35" dur="1000" fill="hold"/>
                                        <p:tgtEl>
                                          <p:spTgt spid="15"/>
                                        </p:tgtEl>
                                        <p:attrNameLst>
                                          <p:attrName>style.rotation</p:attrName>
                                        </p:attrNameLst>
                                      </p:cBhvr>
                                      <p:tavLst>
                                        <p:tav tm="0">
                                          <p:val>
                                            <p:fltVal val="90"/>
                                          </p:val>
                                        </p:tav>
                                        <p:tav tm="100000">
                                          <p:val>
                                            <p:fltVal val="0"/>
                                          </p:val>
                                        </p:tav>
                                      </p:tavLst>
                                    </p:anim>
                                    <p:animEffect transition="in" filter="fade">
                                      <p:cBhvr>
                                        <p:cTn id="36" dur="1000"/>
                                        <p:tgtEl>
                                          <p:spTgt spid="15"/>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par>
                          <p:cTn id="41" fill="hold">
                            <p:stCondLst>
                              <p:cond delay="1500"/>
                            </p:stCondLst>
                            <p:childTnLst>
                              <p:par>
                                <p:cTn id="42" presetID="22" presetClass="entr" presetSubtype="2"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1000" fill="hold"/>
                                        <p:tgtEl>
                                          <p:spTgt spid="19"/>
                                        </p:tgtEl>
                                        <p:attrNameLst>
                                          <p:attrName>ppt_w</p:attrName>
                                        </p:attrNameLst>
                                      </p:cBhvr>
                                      <p:tavLst>
                                        <p:tav tm="0">
                                          <p:val>
                                            <p:fltVal val="0"/>
                                          </p:val>
                                        </p:tav>
                                        <p:tav tm="100000">
                                          <p:val>
                                            <p:strVal val="#ppt_w"/>
                                          </p:val>
                                        </p:tav>
                                      </p:tavLst>
                                    </p:anim>
                                    <p:anim calcmode="lin" valueType="num">
                                      <p:cBhvr>
                                        <p:cTn id="55" dur="1000" fill="hold"/>
                                        <p:tgtEl>
                                          <p:spTgt spid="19"/>
                                        </p:tgtEl>
                                        <p:attrNameLst>
                                          <p:attrName>ppt_h</p:attrName>
                                        </p:attrNameLst>
                                      </p:cBhvr>
                                      <p:tavLst>
                                        <p:tav tm="0">
                                          <p:val>
                                            <p:fltVal val="0"/>
                                          </p:val>
                                        </p:tav>
                                        <p:tav tm="100000">
                                          <p:val>
                                            <p:strVal val="#ppt_h"/>
                                          </p:val>
                                        </p:tav>
                                      </p:tavLst>
                                    </p:anim>
                                    <p:anim calcmode="lin" valueType="num">
                                      <p:cBhvr>
                                        <p:cTn id="56" dur="1000" fill="hold"/>
                                        <p:tgtEl>
                                          <p:spTgt spid="19"/>
                                        </p:tgtEl>
                                        <p:attrNameLst>
                                          <p:attrName>style.rotation</p:attrName>
                                        </p:attrNameLst>
                                      </p:cBhvr>
                                      <p:tavLst>
                                        <p:tav tm="0">
                                          <p:val>
                                            <p:fltVal val="90"/>
                                          </p:val>
                                        </p:tav>
                                        <p:tav tm="100000">
                                          <p:val>
                                            <p:fltVal val="0"/>
                                          </p:val>
                                        </p:tav>
                                      </p:tavLst>
                                    </p:anim>
                                    <p:animEffect transition="in" filter="fade">
                                      <p:cBhvr>
                                        <p:cTn id="57" dur="1000"/>
                                        <p:tgtEl>
                                          <p:spTgt spid="19"/>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par>
                          <p:cTn id="62" fill="hold">
                            <p:stCondLst>
                              <p:cond delay="1500"/>
                            </p:stCondLst>
                            <p:childTnLst>
                              <p:par>
                                <p:cTn id="63" presetID="22" presetClass="entr" presetSubtype="2"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right)">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up)">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P spid="6" grpId="0"/>
      <p:bldP spid="15" grpId="0"/>
      <p:bldP spid="16" grpId="0" animBg="1"/>
      <p:bldP spid="17" grpId="0" animBg="1"/>
      <p:bldP spid="19" grpId="0"/>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237" y="8"/>
            <a:ext cx="18245360" cy="10432920"/>
          </a:xfrm>
          <a:custGeom>
            <a:avLst/>
            <a:gdLst/>
            <a:ahLst/>
            <a:cxnLst/>
            <a:rect l="l" t="t" r="r" b="b"/>
            <a:pathLst>
              <a:path w="18245360" h="10432920">
                <a:moveTo>
                  <a:pt x="0" y="0"/>
                </a:moveTo>
                <a:lnTo>
                  <a:pt x="18245360" y="0"/>
                </a:lnTo>
                <a:lnTo>
                  <a:pt x="18245360" y="10432920"/>
                </a:lnTo>
                <a:lnTo>
                  <a:pt x="0" y="10432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531425" y="1149472"/>
            <a:ext cx="15225150" cy="923330"/>
          </a:xfrm>
          <a:prstGeom prst="rect">
            <a:avLst/>
          </a:prstGeom>
        </p:spPr>
        <p:txBody>
          <a:bodyPr lIns="0" tIns="0" rIns="0" bIns="0" rtlCol="0" anchor="t">
            <a:spAutoFit/>
          </a:bodyPr>
          <a:lstStyle/>
          <a:p>
            <a:pPr algn="ctr">
              <a:lnSpc>
                <a:spcPts val="7200"/>
              </a:lnSpc>
            </a:pPr>
            <a:r>
              <a:rPr lang="en-US" sz="7000" b="1">
                <a:solidFill>
                  <a:srgbClr val="0C528A"/>
                </a:solidFill>
                <a:latin typeface="Arial" panose="020B0604020202020204" pitchFamily="34" charset="0"/>
                <a:cs typeface="Arial" panose="020B0604020202020204" pitchFamily="34" charset="0"/>
              </a:rPr>
              <a:t>HƯỚNG DẪN VỀ NHÀ </a:t>
            </a:r>
          </a:p>
        </p:txBody>
      </p:sp>
      <p:sp>
        <p:nvSpPr>
          <p:cNvPr id="17" name="Rectangle: Rounded Corners 16">
            <a:extLst>
              <a:ext uri="{FF2B5EF4-FFF2-40B4-BE49-F238E27FC236}">
                <a16:creationId xmlns:a16="http://schemas.microsoft.com/office/drawing/2014/main" id="{C325E607-B062-05A0-4020-9BDEED749AC1}"/>
              </a:ext>
            </a:extLst>
          </p:cNvPr>
          <p:cNvSpPr/>
          <p:nvPr/>
        </p:nvSpPr>
        <p:spPr>
          <a:xfrm>
            <a:off x="2417917" y="2705100"/>
            <a:ext cx="13716000" cy="1447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Ôn tập lại nội dung bài học ngày hôm nay. </a:t>
            </a:r>
          </a:p>
        </p:txBody>
      </p:sp>
      <p:sp>
        <p:nvSpPr>
          <p:cNvPr id="18" name="Rectangle: Rounded Corners 17">
            <a:extLst>
              <a:ext uri="{FF2B5EF4-FFF2-40B4-BE49-F238E27FC236}">
                <a16:creationId xmlns:a16="http://schemas.microsoft.com/office/drawing/2014/main" id="{03EBA712-327E-2B2C-8EF8-80C3477F7F0B}"/>
              </a:ext>
            </a:extLst>
          </p:cNvPr>
          <p:cNvSpPr/>
          <p:nvPr/>
        </p:nvSpPr>
        <p:spPr>
          <a:xfrm>
            <a:off x="2417917" y="4873568"/>
            <a:ext cx="13716000" cy="1447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Hoàn thành bài tập trong SBT Tin học.</a:t>
            </a:r>
          </a:p>
        </p:txBody>
      </p:sp>
      <p:sp>
        <p:nvSpPr>
          <p:cNvPr id="19" name="Rectangle: Rounded Corners 18">
            <a:extLst>
              <a:ext uri="{FF2B5EF4-FFF2-40B4-BE49-F238E27FC236}">
                <a16:creationId xmlns:a16="http://schemas.microsoft.com/office/drawing/2014/main" id="{1A3BCDE6-F914-F06E-5894-F3E9776A472A}"/>
              </a:ext>
            </a:extLst>
          </p:cNvPr>
          <p:cNvSpPr/>
          <p:nvPr/>
        </p:nvSpPr>
        <p:spPr>
          <a:xfrm>
            <a:off x="2417917" y="7048500"/>
            <a:ext cx="13716000" cy="1828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Chuẩn bị bài mới, </a:t>
            </a:r>
            <a:r>
              <a:rPr lang="en-US" sz="4000" b="1" i="1">
                <a:solidFill>
                  <a:schemeClr val="tx1"/>
                </a:solidFill>
                <a:latin typeface="Arial" panose="020B0604020202020204" pitchFamily="34" charset="0"/>
                <a:cs typeface="Arial" panose="020B0604020202020204" pitchFamily="34" charset="0"/>
              </a:rPr>
              <a:t>Bài 6. Thực hành: Khai thác phần mềm mô phỏng.</a:t>
            </a:r>
          </a:p>
        </p:txBody>
      </p:sp>
    </p:spTree>
    <p:extLst>
      <p:ext uri="{BB962C8B-B14F-4D97-AF65-F5344CB8AC3E}">
        <p14:creationId xmlns:p14="http://schemas.microsoft.com/office/powerpoint/2010/main" val="38534632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7F30E-F408-A8C1-1161-1B4F3FD9187E}"/>
              </a:ext>
            </a:extLst>
          </p:cNvPr>
          <p:cNvSpPr txBox="1"/>
          <p:nvPr/>
        </p:nvSpPr>
        <p:spPr>
          <a:xfrm>
            <a:off x="4152900" y="571500"/>
            <a:ext cx="9982200" cy="1169551"/>
          </a:xfrm>
          <a:prstGeom prst="rect">
            <a:avLst/>
          </a:prstGeom>
          <a:noFill/>
        </p:spPr>
        <p:txBody>
          <a:bodyPr wrap="square" rtlCol="0">
            <a:spAutoFit/>
          </a:bodyPr>
          <a:lstStyle/>
          <a:p>
            <a:pPr algn="ctr"/>
            <a:r>
              <a:rPr lang="en-US" sz="7000" b="1">
                <a:solidFill>
                  <a:schemeClr val="accent5">
                    <a:lumMod val="75000"/>
                  </a:schemeClr>
                </a:solidFill>
                <a:latin typeface="Arial" panose="020B0604020202020204" pitchFamily="34" charset="0"/>
                <a:cs typeface="Arial" panose="020B0604020202020204" pitchFamily="34" charset="0"/>
              </a:rPr>
              <a:t>KHỞI ĐỘNG </a:t>
            </a:r>
          </a:p>
        </p:txBody>
      </p:sp>
      <p:grpSp>
        <p:nvGrpSpPr>
          <p:cNvPr id="6" name="Group 5">
            <a:extLst>
              <a:ext uri="{FF2B5EF4-FFF2-40B4-BE49-F238E27FC236}">
                <a16:creationId xmlns:a16="http://schemas.microsoft.com/office/drawing/2014/main" id="{2DC5B36F-8125-13C8-1827-F0405329E816}"/>
              </a:ext>
            </a:extLst>
          </p:cNvPr>
          <p:cNvGrpSpPr/>
          <p:nvPr/>
        </p:nvGrpSpPr>
        <p:grpSpPr>
          <a:xfrm>
            <a:off x="550068" y="2179498"/>
            <a:ext cx="17187863" cy="1434353"/>
            <a:chOff x="762000" y="3009900"/>
            <a:chExt cx="17187863" cy="1434353"/>
          </a:xfrm>
        </p:grpSpPr>
        <p:sp>
          <p:nvSpPr>
            <p:cNvPr id="2" name="Freeform 9">
              <a:extLst>
                <a:ext uri="{FF2B5EF4-FFF2-40B4-BE49-F238E27FC236}">
                  <a16:creationId xmlns:a16="http://schemas.microsoft.com/office/drawing/2014/main" id="{9FF67F17-079D-95A9-A0CD-4F5E6BF677AF}"/>
                </a:ext>
              </a:extLst>
            </p:cNvPr>
            <p:cNvSpPr/>
            <p:nvPr/>
          </p:nvSpPr>
          <p:spPr>
            <a:xfrm>
              <a:off x="762000" y="3009900"/>
              <a:ext cx="1371600" cy="1434353"/>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4">
              <a:extLst>
                <a:ext uri="{FF2B5EF4-FFF2-40B4-BE49-F238E27FC236}">
                  <a16:creationId xmlns:a16="http://schemas.microsoft.com/office/drawing/2014/main" id="{A8AAEF51-EC96-0C1F-BE06-B3A291E3B563}"/>
                </a:ext>
              </a:extLst>
            </p:cNvPr>
            <p:cNvSpPr txBox="1"/>
            <p:nvPr/>
          </p:nvSpPr>
          <p:spPr>
            <a:xfrm>
              <a:off x="1871663" y="3238500"/>
              <a:ext cx="160782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Để tạo ra màu da cam, em cần kết hợp những màu nào với nhau?</a:t>
              </a:r>
            </a:p>
          </p:txBody>
        </p:sp>
      </p:grpSp>
      <p:sp>
        <p:nvSpPr>
          <p:cNvPr id="7" name="Oval 6">
            <a:extLst>
              <a:ext uri="{FF2B5EF4-FFF2-40B4-BE49-F238E27FC236}">
                <a16:creationId xmlns:a16="http://schemas.microsoft.com/office/drawing/2014/main" id="{4FD6195E-1261-CD0D-EBC6-CFA12CF545BC}"/>
              </a:ext>
            </a:extLst>
          </p:cNvPr>
          <p:cNvSpPr/>
          <p:nvPr/>
        </p:nvSpPr>
        <p:spPr>
          <a:xfrm>
            <a:off x="740569" y="5069027"/>
            <a:ext cx="3048000" cy="3048000"/>
          </a:xfrm>
          <a:prstGeom prst="ellipse">
            <a:avLst/>
          </a:prstGeom>
          <a:solidFill>
            <a:srgbClr val="FF0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9836252-735E-A923-B52D-229ADF4B19FC}"/>
              </a:ext>
            </a:extLst>
          </p:cNvPr>
          <p:cNvSpPr/>
          <p:nvPr/>
        </p:nvSpPr>
        <p:spPr>
          <a:xfrm>
            <a:off x="4607719" y="5069027"/>
            <a:ext cx="3048000" cy="304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3E7AD2-C392-F8A6-DCB7-1E80369978CA}"/>
              </a:ext>
            </a:extLst>
          </p:cNvPr>
          <p:cNvSpPr txBox="1"/>
          <p:nvPr/>
        </p:nvSpPr>
        <p:spPr>
          <a:xfrm>
            <a:off x="7672387" y="5392698"/>
            <a:ext cx="3048000" cy="2400657"/>
          </a:xfrm>
          <a:prstGeom prst="rect">
            <a:avLst/>
          </a:prstGeom>
          <a:noFill/>
        </p:spPr>
        <p:txBody>
          <a:bodyPr wrap="square" rtlCol="0">
            <a:spAutoFit/>
          </a:bodyPr>
          <a:lstStyle/>
          <a:p>
            <a:pPr algn="ctr"/>
            <a:r>
              <a:rPr lang="en-US" sz="15000" b="1">
                <a:latin typeface="Arial" panose="020B0604020202020204" pitchFamily="34" charset="0"/>
                <a:cs typeface="Arial" panose="020B0604020202020204" pitchFamily="34" charset="0"/>
              </a:rPr>
              <a:t>=</a:t>
            </a:r>
          </a:p>
        </p:txBody>
      </p:sp>
      <p:sp>
        <p:nvSpPr>
          <p:cNvPr id="12" name="Oval 11">
            <a:extLst>
              <a:ext uri="{FF2B5EF4-FFF2-40B4-BE49-F238E27FC236}">
                <a16:creationId xmlns:a16="http://schemas.microsoft.com/office/drawing/2014/main" id="{0EB4323E-BA43-EB0D-E93F-9E0AEAB786BA}"/>
              </a:ext>
            </a:extLst>
          </p:cNvPr>
          <p:cNvSpPr/>
          <p:nvPr/>
        </p:nvSpPr>
        <p:spPr>
          <a:xfrm>
            <a:off x="10687050" y="5069027"/>
            <a:ext cx="3048000" cy="3048000"/>
          </a:xfrm>
          <a:prstGeom prst="ellipse">
            <a:avLst/>
          </a:prstGeom>
          <a:solidFill>
            <a:srgbClr val="FF0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35B03E-C5B9-062A-BD1F-DB9E1659A3CD}"/>
              </a:ext>
            </a:extLst>
          </p:cNvPr>
          <p:cNvSpPr/>
          <p:nvPr/>
        </p:nvSpPr>
        <p:spPr>
          <a:xfrm>
            <a:off x="14554200" y="5069027"/>
            <a:ext cx="3048000" cy="304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1013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5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500"/>
                                        <p:tgtEl>
                                          <p:spTgt spid="9"/>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4.93827E-6 L -0.2125 -0.00016 " pathEditMode="relative" rAng="0" ptsTypes="AA">
                                      <p:cBhvr>
                                        <p:cTn id="28" dur="2000" fill="hold"/>
                                        <p:tgtEl>
                                          <p:spTgt spid="13"/>
                                        </p:tgtEl>
                                        <p:attrNameLst>
                                          <p:attrName>ppt_x</p:attrName>
                                          <p:attrName>ppt_y</p:attrName>
                                        </p:attrNameLst>
                                      </p:cBhvr>
                                      <p:rCtr x="-10625" y="-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295400" y="293486"/>
            <a:ext cx="20040600" cy="9993514"/>
          </a:xfrm>
          <a:custGeom>
            <a:avLst/>
            <a:gdLst/>
            <a:ahLst/>
            <a:cxnLst/>
            <a:rect l="l" t="t" r="r" b="b"/>
            <a:pathLst>
              <a:path w="19053643" h="9993514">
                <a:moveTo>
                  <a:pt x="0" y="0"/>
                </a:moveTo>
                <a:lnTo>
                  <a:pt x="19053643" y="0"/>
                </a:lnTo>
                <a:lnTo>
                  <a:pt x="19053643" y="9993514"/>
                </a:lnTo>
                <a:lnTo>
                  <a:pt x="0" y="9993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828800" y="3194344"/>
            <a:ext cx="13399875" cy="389831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0C528A"/>
                </a:solidFill>
                <a:effectLst/>
                <a:uLnTx/>
                <a:uFillTx/>
                <a:latin typeface="Arial" panose="020B0604020202020204" pitchFamily="34" charset="0"/>
                <a:ea typeface="+mn-ea"/>
                <a:cs typeface="Arial" panose="020B0604020202020204" pitchFamily="34" charset="0"/>
              </a:rPr>
              <a:t>XIN CẢM ƠN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0" normalizeH="0" baseline="0" noProof="0">
                <a:ln>
                  <a:noFill/>
                </a:ln>
                <a:solidFill>
                  <a:srgbClr val="0C528A"/>
                </a:solidFill>
                <a:effectLst/>
                <a:uLnTx/>
                <a:uFillTx/>
                <a:latin typeface="Arial" panose="020B0604020202020204" pitchFamily="34" charset="0"/>
                <a:ea typeface="+mn-ea"/>
                <a:cs typeface="Arial" panose="020B0604020202020204" pitchFamily="34" charset="0"/>
              </a:rPr>
              <a:t>ĐÃ LẮNG NGHE!</a:t>
            </a:r>
          </a:p>
        </p:txBody>
      </p:sp>
    </p:spTree>
    <p:extLst>
      <p:ext uri="{BB962C8B-B14F-4D97-AF65-F5344CB8AC3E}">
        <p14:creationId xmlns:p14="http://schemas.microsoft.com/office/powerpoint/2010/main" val="39459501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10DF37-5AF7-DE02-7F8D-C65CBAA2563E}"/>
              </a:ext>
            </a:extLst>
          </p:cNvPr>
          <p:cNvGrpSpPr/>
          <p:nvPr/>
        </p:nvGrpSpPr>
        <p:grpSpPr>
          <a:xfrm>
            <a:off x="685800" y="571500"/>
            <a:ext cx="16840200" cy="1824923"/>
            <a:chOff x="533400" y="571500"/>
            <a:chExt cx="16840200" cy="1824923"/>
          </a:xfrm>
        </p:grpSpPr>
        <p:sp>
          <p:nvSpPr>
            <p:cNvPr id="2" name="Freeform 5">
              <a:extLst>
                <a:ext uri="{FF2B5EF4-FFF2-40B4-BE49-F238E27FC236}">
                  <a16:creationId xmlns:a16="http://schemas.microsoft.com/office/drawing/2014/main" id="{D0E059CB-ADCA-A08F-8EF3-BE1612514AF3}"/>
                </a:ext>
              </a:extLst>
            </p:cNvPr>
            <p:cNvSpPr/>
            <p:nvPr/>
          </p:nvSpPr>
          <p:spPr>
            <a:xfrm>
              <a:off x="533400" y="876300"/>
              <a:ext cx="1676400" cy="119234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7314DCDA-1C60-D482-AEDB-AD76F26E6F76}"/>
                </a:ext>
              </a:extLst>
            </p:cNvPr>
            <p:cNvSpPr txBox="1"/>
            <p:nvPr/>
          </p:nvSpPr>
          <p:spPr>
            <a:xfrm>
              <a:off x="2514600" y="571500"/>
              <a:ext cx="14859000" cy="1824923"/>
            </a:xfrm>
            <a:prstGeom prst="rect">
              <a:avLst/>
            </a:prstGeom>
            <a:noFill/>
          </p:spPr>
          <p:txBody>
            <a:bodyPr wrap="square" rtlCol="0">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Em hãy đóng vai An và Minh đọc đoạn hội thoại trong phần Khởi động SGK trang 20: </a:t>
              </a:r>
            </a:p>
          </p:txBody>
        </p:sp>
      </p:grpSp>
      <p:graphicFrame>
        <p:nvGraphicFramePr>
          <p:cNvPr id="5" name="Table 4">
            <a:extLst>
              <a:ext uri="{FF2B5EF4-FFF2-40B4-BE49-F238E27FC236}">
                <a16:creationId xmlns:a16="http://schemas.microsoft.com/office/drawing/2014/main" id="{B8B26571-7A3B-BFE7-9F90-30912B843FFC}"/>
              </a:ext>
            </a:extLst>
          </p:cNvPr>
          <p:cNvGraphicFramePr>
            <a:graphicFrameLocks noGrp="1"/>
          </p:cNvGraphicFramePr>
          <p:nvPr>
            <p:extLst>
              <p:ext uri="{D42A27DB-BD31-4B8C-83A1-F6EECF244321}">
                <p14:modId xmlns:p14="http://schemas.microsoft.com/office/powerpoint/2010/main" val="3896686760"/>
              </p:ext>
            </p:extLst>
          </p:nvPr>
        </p:nvGraphicFramePr>
        <p:xfrm>
          <a:off x="838200" y="2933240"/>
          <a:ext cx="16611600" cy="6477460"/>
        </p:xfrm>
        <a:graphic>
          <a:graphicData uri="http://schemas.openxmlformats.org/drawingml/2006/table">
            <a:tbl>
              <a:tblPr bandRow="1"/>
              <a:tblGrid>
                <a:gridCol w="1607226">
                  <a:extLst>
                    <a:ext uri="{9D8B030D-6E8A-4147-A177-3AD203B41FA5}">
                      <a16:colId xmlns:a16="http://schemas.microsoft.com/office/drawing/2014/main" val="1706100981"/>
                    </a:ext>
                  </a:extLst>
                </a:gridCol>
                <a:gridCol w="15004374">
                  <a:extLst>
                    <a:ext uri="{9D8B030D-6E8A-4147-A177-3AD203B41FA5}">
                      <a16:colId xmlns:a16="http://schemas.microsoft.com/office/drawing/2014/main" val="2726930723"/>
                    </a:ext>
                  </a:extLst>
                </a:gridCol>
              </a:tblGrid>
              <a:tr h="1768853">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Minh:</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w="19050" cap="flat" cmpd="sng" algn="ctr">
                      <a:solidFill>
                        <a:schemeClr val="accent6">
                          <a:lumMod val="75000"/>
                        </a:schemeClr>
                      </a:solidFill>
                      <a:prstDash val="sysDash"/>
                      <a:round/>
                      <a:headEnd type="none" w="med" len="med"/>
                      <a:tailEnd type="none" w="med" len="med"/>
                    </a:lnT>
                    <a:lnB>
                      <a:noFill/>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Pha màu để vẽ tưởng là đơn giản nhưng rất phức tạp. Tớ pha màu nhiều lần mà chưa tạo ra được màu cánh sen ưng ý.</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w="19050" cap="flat" cmpd="sng" algn="ctr">
                      <a:solidFill>
                        <a:schemeClr val="accent6">
                          <a:lumMod val="75000"/>
                        </a:schemeClr>
                      </a:solidFill>
                      <a:prstDash val="sysDash"/>
                      <a:round/>
                      <a:headEnd type="none" w="med" len="med"/>
                      <a:tailEnd type="none" w="med" len="med"/>
                    </a:lnT>
                    <a:lnB>
                      <a:noFill/>
                    </a:lnB>
                    <a:solidFill>
                      <a:schemeClr val="accent5">
                        <a:lumMod val="20000"/>
                        <a:lumOff val="80000"/>
                      </a:schemeClr>
                    </a:solidFill>
                  </a:tcPr>
                </a:tc>
                <a:extLst>
                  <a:ext uri="{0D108BD9-81ED-4DB2-BD59-A6C34878D82A}">
                    <a16:rowId xmlns:a16="http://schemas.microsoft.com/office/drawing/2014/main" val="2292291305"/>
                  </a:ext>
                </a:extLst>
              </a:tr>
              <a:tr h="1255570">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An:</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Đúng là pha màu cần nhiều kinh nghiệm. Bạn sẽ phải tốn nhiều thời gian và màu vẽ đấy.</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extLst>
                  <a:ext uri="{0D108BD9-81ED-4DB2-BD59-A6C34878D82A}">
                    <a16:rowId xmlns:a16="http://schemas.microsoft.com/office/drawing/2014/main" val="1584273133"/>
                  </a:ext>
                </a:extLst>
              </a:tr>
              <a:tr h="1255570">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Minh:</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Tớ đã trộn nhiều màu đến mức, màu trở nên xỉn đục và không dùng được nữa.</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a:noFill/>
                    </a:lnB>
                    <a:solidFill>
                      <a:schemeClr val="accent5">
                        <a:lumMod val="20000"/>
                        <a:lumOff val="80000"/>
                      </a:schemeClr>
                    </a:solidFill>
                  </a:tcPr>
                </a:tc>
                <a:extLst>
                  <a:ext uri="{0D108BD9-81ED-4DB2-BD59-A6C34878D82A}">
                    <a16:rowId xmlns:a16="http://schemas.microsoft.com/office/drawing/2014/main" val="1236227930"/>
                  </a:ext>
                </a:extLst>
              </a:tr>
              <a:tr h="2025493">
                <a:tc>
                  <a:txBody>
                    <a:bodyPr/>
                    <a:lstStyle/>
                    <a:p>
                      <a:pPr marL="0" marR="0" algn="ctr">
                        <a:lnSpc>
                          <a:spcPct val="150000"/>
                        </a:lnSpc>
                        <a:spcBef>
                          <a:spcPts val="0"/>
                        </a:spcBef>
                        <a:spcAft>
                          <a:spcPts val="800"/>
                        </a:spcAft>
                      </a:pPr>
                      <a:r>
                        <a:rPr lang="vi-VN" sz="3300" b="1" i="1">
                          <a:solidFill>
                            <a:srgbClr val="0070C0"/>
                          </a:solidFill>
                          <a:effectLst/>
                          <a:latin typeface="+mn-lt"/>
                          <a:ea typeface="Times New Roman" panose="02020603050405020304" pitchFamily="18" charset="0"/>
                        </a:rPr>
                        <a:t>An:</a:t>
                      </a:r>
                      <a:endParaRPr lang="en-US" sz="3300" b="1" i="1">
                        <a:solidFill>
                          <a:srgbClr val="0070C0"/>
                        </a:solidFill>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w="19050" cap="flat" cmpd="sng" algn="ctr">
                      <a:solidFill>
                        <a:schemeClr val="accent6">
                          <a:lumMod val="75000"/>
                        </a:schemeClr>
                      </a:solidFill>
                      <a:prstDash val="sysDash"/>
                      <a:round/>
                      <a:headEnd type="none" w="med" len="med"/>
                      <a:tailEnd type="none" w="med" len="med"/>
                    </a:lnB>
                    <a:noFill/>
                  </a:tcPr>
                </a:tc>
                <a:tc>
                  <a:txBody>
                    <a:bodyPr/>
                    <a:lstStyle/>
                    <a:p>
                      <a:pPr marL="0" marR="0" algn="just">
                        <a:lnSpc>
                          <a:spcPct val="150000"/>
                        </a:lnSpc>
                        <a:spcBef>
                          <a:spcPts val="0"/>
                        </a:spcBef>
                        <a:spcAft>
                          <a:spcPts val="800"/>
                        </a:spcAft>
                      </a:pPr>
                      <a:r>
                        <a:rPr lang="vi-VN" sz="3300" i="0">
                          <a:effectLst/>
                          <a:latin typeface="+mn-lt"/>
                          <a:ea typeface="Times New Roman" panose="02020603050405020304" pitchFamily="18" charset="0"/>
                        </a:rPr>
                        <a:t>Theo tớ, để tập pha màu mà tiết kiệm được thời gian và màu vẽ thì bạn nên sử dụng phần mềm mô phỏng trước khi thực hành pha màu.</a:t>
                      </a:r>
                      <a:endParaRPr lang="en-US" sz="3300" i="0">
                        <a:effectLst/>
                        <a:latin typeface="+mn-lt"/>
                        <a:ea typeface="Calibri" panose="020F0502020204030204" pitchFamily="34" charset="0"/>
                      </a:endParaRPr>
                    </a:p>
                  </a:txBody>
                  <a:tcPr marL="68580" marR="68580" marT="0" marB="0" anchor="ctr">
                    <a:lnL w="19050" cap="flat" cmpd="sng" algn="ctr">
                      <a:solidFill>
                        <a:schemeClr val="accent6">
                          <a:lumMod val="75000"/>
                        </a:schemeClr>
                      </a:solidFill>
                      <a:prstDash val="sysDash"/>
                      <a:round/>
                      <a:headEnd type="none" w="med" len="med"/>
                      <a:tailEnd type="none" w="med" len="med"/>
                    </a:lnL>
                    <a:lnR w="19050" cap="flat" cmpd="sng" algn="ctr">
                      <a:solidFill>
                        <a:schemeClr val="accent6">
                          <a:lumMod val="75000"/>
                        </a:schemeClr>
                      </a:solidFill>
                      <a:prstDash val="sysDash"/>
                      <a:round/>
                      <a:headEnd type="none" w="med" len="med"/>
                      <a:tailEnd type="none" w="med" len="med"/>
                    </a:lnR>
                    <a:lnT>
                      <a:noFill/>
                    </a:lnT>
                    <a:lnB w="19050" cap="flat" cmpd="sng" algn="ctr">
                      <a:solidFill>
                        <a:schemeClr val="accent6">
                          <a:lumMod val="75000"/>
                        </a:schemeClr>
                      </a:solidFill>
                      <a:prstDash val="sysDash"/>
                      <a:round/>
                      <a:headEnd type="none" w="med" len="med"/>
                      <a:tailEnd type="none" w="med" len="med"/>
                    </a:lnB>
                    <a:noFill/>
                  </a:tcPr>
                </a:tc>
                <a:extLst>
                  <a:ext uri="{0D108BD9-81ED-4DB2-BD59-A6C34878D82A}">
                    <a16:rowId xmlns:a16="http://schemas.microsoft.com/office/drawing/2014/main" val="1703989451"/>
                  </a:ext>
                </a:extLst>
              </a:tr>
            </a:tbl>
          </a:graphicData>
        </a:graphic>
      </p:graphicFrame>
    </p:spTree>
    <p:extLst>
      <p:ext uri="{BB962C8B-B14F-4D97-AF65-F5344CB8AC3E}">
        <p14:creationId xmlns:p14="http://schemas.microsoft.com/office/powerpoint/2010/main" val="23314267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4484B8FA-D0D3-C175-C62C-58F053E827F8}"/>
              </a:ext>
            </a:extLst>
          </p:cNvPr>
          <p:cNvSpPr/>
          <p:nvPr/>
        </p:nvSpPr>
        <p:spPr>
          <a:xfrm>
            <a:off x="-683880" y="70242"/>
            <a:ext cx="18847748" cy="10730524"/>
          </a:xfrm>
          <a:custGeom>
            <a:avLst/>
            <a:gdLst/>
            <a:ahLst/>
            <a:cxnLst/>
            <a:rect l="l" t="t" r="r" b="b"/>
            <a:pathLst>
              <a:path w="18847748" h="10730524">
                <a:moveTo>
                  <a:pt x="0" y="0"/>
                </a:moveTo>
                <a:lnTo>
                  <a:pt x="18847748" y="0"/>
                </a:lnTo>
                <a:lnTo>
                  <a:pt x="18847748" y="10730524"/>
                </a:lnTo>
                <a:lnTo>
                  <a:pt x="0" y="10730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04C0AEDF-A57E-838A-0B3B-0E71A06A33C8}"/>
              </a:ext>
            </a:extLst>
          </p:cNvPr>
          <p:cNvSpPr txBox="1"/>
          <p:nvPr/>
        </p:nvSpPr>
        <p:spPr>
          <a:xfrm>
            <a:off x="2933700" y="700326"/>
            <a:ext cx="12420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phần mềm mô phỏng màu sắc </a:t>
            </a:r>
          </a:p>
        </p:txBody>
      </p:sp>
      <p:grpSp>
        <p:nvGrpSpPr>
          <p:cNvPr id="36" name="Group 35">
            <a:extLst>
              <a:ext uri="{FF2B5EF4-FFF2-40B4-BE49-F238E27FC236}">
                <a16:creationId xmlns:a16="http://schemas.microsoft.com/office/drawing/2014/main" id="{8E5BDAAC-C3F4-B490-A00C-FC1D6813BC4F}"/>
              </a:ext>
            </a:extLst>
          </p:cNvPr>
          <p:cNvGrpSpPr/>
          <p:nvPr/>
        </p:nvGrpSpPr>
        <p:grpSpPr>
          <a:xfrm>
            <a:off x="8801660" y="2094876"/>
            <a:ext cx="9257739" cy="7835573"/>
            <a:chOff x="8801660" y="2094876"/>
            <a:chExt cx="9257739" cy="7835573"/>
          </a:xfrm>
        </p:grpSpPr>
        <p:sp>
          <p:nvSpPr>
            <p:cNvPr id="35" name="Rectangle 34">
              <a:extLst>
                <a:ext uri="{FF2B5EF4-FFF2-40B4-BE49-F238E27FC236}">
                  <a16:creationId xmlns:a16="http://schemas.microsoft.com/office/drawing/2014/main" id="{CE2A824C-4B0B-7D90-7243-D95165669ACE}"/>
                </a:ext>
              </a:extLst>
            </p:cNvPr>
            <p:cNvSpPr/>
            <p:nvPr/>
          </p:nvSpPr>
          <p:spPr>
            <a:xfrm>
              <a:off x="8801660" y="2094876"/>
              <a:ext cx="9257739" cy="7835573"/>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99BFC12-DC77-E5AD-C6FC-3E83CFA33169}"/>
                </a:ext>
              </a:extLst>
            </p:cNvPr>
            <p:cNvPicPr>
              <a:picLocks noChangeAspect="1"/>
            </p:cNvPicPr>
            <p:nvPr/>
          </p:nvPicPr>
          <p:blipFill>
            <a:blip r:embed="rId4"/>
            <a:stretch>
              <a:fillRect/>
            </a:stretch>
          </p:blipFill>
          <p:spPr>
            <a:xfrm>
              <a:off x="9021941" y="3385514"/>
              <a:ext cx="8644544" cy="4585286"/>
            </a:xfrm>
            <a:prstGeom prst="rect">
              <a:avLst/>
            </a:prstGeom>
          </p:spPr>
        </p:pic>
        <p:grpSp>
          <p:nvGrpSpPr>
            <p:cNvPr id="25" name="Group 24">
              <a:extLst>
                <a:ext uri="{FF2B5EF4-FFF2-40B4-BE49-F238E27FC236}">
                  <a16:creationId xmlns:a16="http://schemas.microsoft.com/office/drawing/2014/main" id="{44D13081-1CD1-AB6D-E1B2-A38DC01DD384}"/>
                </a:ext>
              </a:extLst>
            </p:cNvPr>
            <p:cNvGrpSpPr/>
            <p:nvPr/>
          </p:nvGrpSpPr>
          <p:grpSpPr>
            <a:xfrm>
              <a:off x="10257542" y="8496300"/>
              <a:ext cx="7239000" cy="1037759"/>
              <a:chOff x="715258" y="8199744"/>
              <a:chExt cx="7239000" cy="1037759"/>
            </a:xfrm>
          </p:grpSpPr>
          <p:grpSp>
            <p:nvGrpSpPr>
              <p:cNvPr id="26" name="Group 25">
                <a:extLst>
                  <a:ext uri="{FF2B5EF4-FFF2-40B4-BE49-F238E27FC236}">
                    <a16:creationId xmlns:a16="http://schemas.microsoft.com/office/drawing/2014/main" id="{33013453-BFC4-12F3-A03D-4F16F66987E8}"/>
                  </a:ext>
                </a:extLst>
              </p:cNvPr>
              <p:cNvGrpSpPr/>
              <p:nvPr/>
            </p:nvGrpSpPr>
            <p:grpSpPr>
              <a:xfrm>
                <a:off x="715258" y="8242003"/>
                <a:ext cx="7239000" cy="995500"/>
                <a:chOff x="500743" y="4390571"/>
                <a:chExt cx="3164114" cy="464460"/>
              </a:xfrm>
            </p:grpSpPr>
            <p:sp>
              <p:nvSpPr>
                <p:cNvPr id="28" name="Rectangle: Rounded Corners 27">
                  <a:extLst>
                    <a:ext uri="{FF2B5EF4-FFF2-40B4-BE49-F238E27FC236}">
                      <a16:creationId xmlns:a16="http://schemas.microsoft.com/office/drawing/2014/main" id="{044409BF-DDF3-04F0-BC3C-D2DE194B1E0A}"/>
                    </a:ext>
                  </a:extLst>
                </p:cNvPr>
                <p:cNvSpPr/>
                <p:nvPr/>
              </p:nvSpPr>
              <p:spPr>
                <a:xfrm>
                  <a:off x="500743" y="4390571"/>
                  <a:ext cx="3164114" cy="464458"/>
                </a:xfrm>
                <a:prstGeom prst="roundRect">
                  <a:avLst>
                    <a:gd name="adj" fmla="val 50000"/>
                  </a:avLst>
                </a:prstGeom>
                <a:solidFill>
                  <a:srgbClr val="F9CD75">
                    <a:lumMod val="20000"/>
                    <a:lumOff val="80000"/>
                  </a:srgbClr>
                </a:solidFill>
                <a:ln w="12700" cap="flat" cmpd="sng" algn="ctr">
                  <a:solidFill>
                    <a:srgbClr val="1D262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 name="Rectangle: Top Corners Rounded 28">
                  <a:extLst>
                    <a:ext uri="{FF2B5EF4-FFF2-40B4-BE49-F238E27FC236}">
                      <a16:creationId xmlns:a16="http://schemas.microsoft.com/office/drawing/2014/main" id="{03CC80D6-CC43-6679-B3C2-0CC5B2D213D6}"/>
                    </a:ext>
                  </a:extLst>
                </p:cNvPr>
                <p:cNvSpPr/>
                <p:nvPr/>
              </p:nvSpPr>
              <p:spPr>
                <a:xfrm rot="5400000">
                  <a:off x="3160485" y="4350660"/>
                  <a:ext cx="464457" cy="544286"/>
                </a:xfrm>
                <a:prstGeom prst="round2SameRect">
                  <a:avLst>
                    <a:gd name="adj1" fmla="val 50000"/>
                    <a:gd name="adj2" fmla="val 0"/>
                  </a:avLst>
                </a:prstGeom>
                <a:solidFill>
                  <a:srgbClr val="FFFFFF"/>
                </a:solidFill>
                <a:ln w="12700" cap="flat" cmpd="sng" algn="ctr">
                  <a:solidFill>
                    <a:srgbClr val="F4AC6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Freeform 3">
                  <a:extLst>
                    <a:ext uri="{FF2B5EF4-FFF2-40B4-BE49-F238E27FC236}">
                      <a16:creationId xmlns:a16="http://schemas.microsoft.com/office/drawing/2014/main" id="{A98F8518-9F12-082C-743A-6A27770E9EE2}"/>
                    </a:ext>
                  </a:extLst>
                </p:cNvPr>
                <p:cNvSpPr/>
                <p:nvPr/>
              </p:nvSpPr>
              <p:spPr>
                <a:xfrm>
                  <a:off x="3242203" y="4468781"/>
                  <a:ext cx="301019" cy="308037"/>
                </a:xfrm>
                <a:custGeom>
                  <a:avLst/>
                  <a:gdLst/>
                  <a:ahLst/>
                  <a:cxnLst/>
                  <a:rect l="l" t="t" r="r" b="b"/>
                  <a:pathLst>
                    <a:path w="4021058" h="4114800">
                      <a:moveTo>
                        <a:pt x="0" y="0"/>
                      </a:moveTo>
                      <a:lnTo>
                        <a:pt x="4021058" y="0"/>
                      </a:lnTo>
                      <a:lnTo>
                        <a:pt x="40210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7" name="TextBox 26">
                <a:extLst>
                  <a:ext uri="{FF2B5EF4-FFF2-40B4-BE49-F238E27FC236}">
                    <a16:creationId xmlns:a16="http://schemas.microsoft.com/office/drawing/2014/main" id="{EEF86B18-04BF-42C1-C92C-43CDC096550D}"/>
                  </a:ext>
                </a:extLst>
              </p:cNvPr>
              <p:cNvSpPr txBox="1"/>
              <p:nvPr/>
            </p:nvSpPr>
            <p:spPr>
              <a:xfrm>
                <a:off x="941458" y="8199744"/>
                <a:ext cx="5772150" cy="1015663"/>
              </a:xfrm>
              <a:prstGeom prst="rect">
                <a:avLst/>
              </a:prstGeom>
              <a:noFill/>
            </p:spPr>
            <p:txBody>
              <a:bodyPr wrap="square">
                <a:spAutoFit/>
              </a:bodyPr>
              <a:lstStyle/>
              <a:p>
                <a:pPr algn="ctr"/>
                <a:r>
                  <a:rPr lang="en-US" sz="3000">
                    <a:latin typeface="Arial" panose="020B0604020202020204" pitchFamily="34" charset="0"/>
                    <a:cs typeface="Arial" panose="020B0604020202020204" pitchFamily="34" charset="0"/>
                    <a:hlinkClick r:id="rId7"/>
                  </a:rPr>
                  <a:t>https://color.adobe.com/create/color-wheel</a:t>
                </a:r>
                <a:r>
                  <a:rPr lang="en-US" sz="3000">
                    <a:latin typeface="Arial" panose="020B0604020202020204" pitchFamily="34" charset="0"/>
                    <a:cs typeface="Arial" panose="020B0604020202020204" pitchFamily="34" charset="0"/>
                  </a:rPr>
                  <a:t> </a:t>
                </a:r>
              </a:p>
            </p:txBody>
          </p:sp>
        </p:grpSp>
        <p:sp>
          <p:nvSpPr>
            <p:cNvPr id="32" name="TextBox 31">
              <a:extLst>
                <a:ext uri="{FF2B5EF4-FFF2-40B4-BE49-F238E27FC236}">
                  <a16:creationId xmlns:a16="http://schemas.microsoft.com/office/drawing/2014/main" id="{843C66AF-1DE4-D2DE-6FB0-A09D3D98B3E5}"/>
                </a:ext>
              </a:extLst>
            </p:cNvPr>
            <p:cNvSpPr txBox="1"/>
            <p:nvPr/>
          </p:nvSpPr>
          <p:spPr>
            <a:xfrm>
              <a:off x="10305738" y="2316805"/>
              <a:ext cx="6076950" cy="784830"/>
            </a:xfrm>
            <a:prstGeom prst="rect">
              <a:avLst/>
            </a:prstGeom>
            <a:noFill/>
          </p:spPr>
          <p:txBody>
            <a:bodyPr wrap="square">
              <a:spAutoFit/>
            </a:bodyPr>
            <a:lstStyle/>
            <a:p>
              <a:pPr algn="ctr"/>
              <a:r>
                <a:rPr lang="en-US" sz="4500" b="1">
                  <a:solidFill>
                    <a:srgbClr val="C00000"/>
                  </a:solidFill>
                  <a:latin typeface="Arial" panose="020B0604020202020204" pitchFamily="34" charset="0"/>
                  <a:cs typeface="Arial" panose="020B0604020202020204" pitchFamily="34" charset="0"/>
                </a:rPr>
                <a:t>Adobe Color</a:t>
              </a:r>
            </a:p>
          </p:txBody>
        </p:sp>
      </p:grpSp>
      <p:grpSp>
        <p:nvGrpSpPr>
          <p:cNvPr id="37" name="Group 36">
            <a:extLst>
              <a:ext uri="{FF2B5EF4-FFF2-40B4-BE49-F238E27FC236}">
                <a16:creationId xmlns:a16="http://schemas.microsoft.com/office/drawing/2014/main" id="{FA0208F1-80C8-CFBC-73C0-6697F2E4FA1C}"/>
              </a:ext>
            </a:extLst>
          </p:cNvPr>
          <p:cNvGrpSpPr/>
          <p:nvPr/>
        </p:nvGrpSpPr>
        <p:grpSpPr>
          <a:xfrm>
            <a:off x="381000" y="2095500"/>
            <a:ext cx="8059916" cy="7835573"/>
            <a:chOff x="381000" y="2095500"/>
            <a:chExt cx="8059916" cy="7835573"/>
          </a:xfrm>
        </p:grpSpPr>
        <p:sp>
          <p:nvSpPr>
            <p:cNvPr id="34" name="Rectangle 33">
              <a:extLst>
                <a:ext uri="{FF2B5EF4-FFF2-40B4-BE49-F238E27FC236}">
                  <a16:creationId xmlns:a16="http://schemas.microsoft.com/office/drawing/2014/main" id="{074EE93A-51EA-185B-E28F-755918080914}"/>
                </a:ext>
              </a:extLst>
            </p:cNvPr>
            <p:cNvSpPr/>
            <p:nvPr/>
          </p:nvSpPr>
          <p:spPr>
            <a:xfrm>
              <a:off x="381000" y="2095500"/>
              <a:ext cx="8059916" cy="7835573"/>
            </a:xfrm>
            <a:prstGeom prst="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28DDDB-F507-9EA7-A96B-3A8DFBEC701F}"/>
                </a:ext>
              </a:extLst>
            </p:cNvPr>
            <p:cNvPicPr>
              <a:picLocks noChangeAspect="1"/>
            </p:cNvPicPr>
            <p:nvPr/>
          </p:nvPicPr>
          <p:blipFill>
            <a:blip r:embed="rId8"/>
            <a:stretch>
              <a:fillRect/>
            </a:stretch>
          </p:blipFill>
          <p:spPr>
            <a:xfrm>
              <a:off x="533400" y="3390900"/>
              <a:ext cx="7755116" cy="4579900"/>
            </a:xfrm>
            <a:prstGeom prst="rect">
              <a:avLst/>
            </a:prstGeom>
          </p:spPr>
        </p:pic>
        <p:grpSp>
          <p:nvGrpSpPr>
            <p:cNvPr id="24" name="Group 23">
              <a:extLst>
                <a:ext uri="{FF2B5EF4-FFF2-40B4-BE49-F238E27FC236}">
                  <a16:creationId xmlns:a16="http://schemas.microsoft.com/office/drawing/2014/main" id="{21B12196-5723-56B6-9354-A27E6A4085C2}"/>
                </a:ext>
              </a:extLst>
            </p:cNvPr>
            <p:cNvGrpSpPr/>
            <p:nvPr/>
          </p:nvGrpSpPr>
          <p:grpSpPr>
            <a:xfrm>
              <a:off x="791458" y="8538563"/>
              <a:ext cx="7239000" cy="995500"/>
              <a:chOff x="715258" y="8242003"/>
              <a:chExt cx="7239000" cy="995500"/>
            </a:xfrm>
          </p:grpSpPr>
          <p:grpSp>
            <p:nvGrpSpPr>
              <p:cNvPr id="16" name="Group 15">
                <a:extLst>
                  <a:ext uri="{FF2B5EF4-FFF2-40B4-BE49-F238E27FC236}">
                    <a16:creationId xmlns:a16="http://schemas.microsoft.com/office/drawing/2014/main" id="{55F58C76-37BA-8AAB-1FD5-75440FC2517B}"/>
                  </a:ext>
                </a:extLst>
              </p:cNvPr>
              <p:cNvGrpSpPr/>
              <p:nvPr/>
            </p:nvGrpSpPr>
            <p:grpSpPr>
              <a:xfrm>
                <a:off x="715258" y="8242003"/>
                <a:ext cx="7239000" cy="995500"/>
                <a:chOff x="500743" y="4390571"/>
                <a:chExt cx="3164114" cy="464460"/>
              </a:xfrm>
            </p:grpSpPr>
            <p:sp>
              <p:nvSpPr>
                <p:cNvPr id="18" name="Rectangle: Rounded Corners 17">
                  <a:extLst>
                    <a:ext uri="{FF2B5EF4-FFF2-40B4-BE49-F238E27FC236}">
                      <a16:creationId xmlns:a16="http://schemas.microsoft.com/office/drawing/2014/main" id="{4E10B686-44C9-EADA-1753-A4B24185C63E}"/>
                    </a:ext>
                  </a:extLst>
                </p:cNvPr>
                <p:cNvSpPr/>
                <p:nvPr/>
              </p:nvSpPr>
              <p:spPr>
                <a:xfrm>
                  <a:off x="500743" y="4390571"/>
                  <a:ext cx="3164114" cy="464458"/>
                </a:xfrm>
                <a:prstGeom prst="roundRect">
                  <a:avLst>
                    <a:gd name="adj" fmla="val 50000"/>
                  </a:avLst>
                </a:prstGeom>
                <a:solidFill>
                  <a:srgbClr val="F9CD75">
                    <a:lumMod val="20000"/>
                    <a:lumOff val="80000"/>
                  </a:srgbClr>
                </a:solidFill>
                <a:ln w="12700" cap="flat" cmpd="sng" algn="ctr">
                  <a:solidFill>
                    <a:srgbClr val="1D262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Top Corners Rounded 18">
                  <a:extLst>
                    <a:ext uri="{FF2B5EF4-FFF2-40B4-BE49-F238E27FC236}">
                      <a16:creationId xmlns:a16="http://schemas.microsoft.com/office/drawing/2014/main" id="{309E9990-B288-284A-526D-7A68C0D90B1C}"/>
                    </a:ext>
                  </a:extLst>
                </p:cNvPr>
                <p:cNvSpPr/>
                <p:nvPr/>
              </p:nvSpPr>
              <p:spPr>
                <a:xfrm rot="5400000">
                  <a:off x="3160485" y="4350660"/>
                  <a:ext cx="464457" cy="544286"/>
                </a:xfrm>
                <a:prstGeom prst="round2SameRect">
                  <a:avLst>
                    <a:gd name="adj1" fmla="val 50000"/>
                    <a:gd name="adj2" fmla="val 0"/>
                  </a:avLst>
                </a:prstGeom>
                <a:solidFill>
                  <a:srgbClr val="FFFFFF"/>
                </a:solidFill>
                <a:ln w="12700" cap="flat" cmpd="sng" algn="ctr">
                  <a:solidFill>
                    <a:srgbClr val="F4AC64">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Freeform 3">
                  <a:extLst>
                    <a:ext uri="{FF2B5EF4-FFF2-40B4-BE49-F238E27FC236}">
                      <a16:creationId xmlns:a16="http://schemas.microsoft.com/office/drawing/2014/main" id="{DCD61A5D-F342-5B82-BFDF-2071376B51CB}"/>
                    </a:ext>
                  </a:extLst>
                </p:cNvPr>
                <p:cNvSpPr/>
                <p:nvPr/>
              </p:nvSpPr>
              <p:spPr>
                <a:xfrm>
                  <a:off x="3242203" y="4468781"/>
                  <a:ext cx="301019" cy="308037"/>
                </a:xfrm>
                <a:custGeom>
                  <a:avLst/>
                  <a:gdLst/>
                  <a:ahLst/>
                  <a:cxnLst/>
                  <a:rect l="l" t="t" r="r" b="b"/>
                  <a:pathLst>
                    <a:path w="4021058" h="4114800">
                      <a:moveTo>
                        <a:pt x="0" y="0"/>
                      </a:moveTo>
                      <a:lnTo>
                        <a:pt x="4021058" y="0"/>
                      </a:lnTo>
                      <a:lnTo>
                        <a:pt x="40210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3" name="TextBox 22">
                <a:extLst>
                  <a:ext uri="{FF2B5EF4-FFF2-40B4-BE49-F238E27FC236}">
                    <a16:creationId xmlns:a16="http://schemas.microsoft.com/office/drawing/2014/main" id="{C9B7F3A2-3F4A-9052-D888-73F9BEDB167A}"/>
                  </a:ext>
                </a:extLst>
              </p:cNvPr>
              <p:cNvSpPr txBox="1"/>
              <p:nvPr/>
            </p:nvSpPr>
            <p:spPr>
              <a:xfrm>
                <a:off x="1076003" y="8462750"/>
                <a:ext cx="5772150" cy="553998"/>
              </a:xfrm>
              <a:prstGeom prst="rect">
                <a:avLst/>
              </a:prstGeom>
              <a:noFill/>
            </p:spPr>
            <p:txBody>
              <a:bodyPr wrap="square">
                <a:spAutoFit/>
              </a:bodyPr>
              <a:lstStyle/>
              <a:p>
                <a:pPr algn="ctr"/>
                <a:r>
                  <a:rPr lang="en-US" sz="3000">
                    <a:latin typeface="Arial" panose="020B0604020202020204" pitchFamily="34" charset="0"/>
                    <a:cs typeface="Arial" panose="020B0604020202020204" pitchFamily="34" charset="0"/>
                    <a:hlinkClick r:id="rId9"/>
                  </a:rPr>
                  <a:t>https://gradients.app/en/mix</a:t>
                </a:r>
                <a:r>
                  <a:rPr lang="en-US" sz="3000">
                    <a:latin typeface="Arial" panose="020B0604020202020204" pitchFamily="34" charset="0"/>
                    <a:cs typeface="Arial" panose="020B0604020202020204" pitchFamily="34" charset="0"/>
                  </a:rPr>
                  <a:t> </a:t>
                </a:r>
              </a:p>
            </p:txBody>
          </p:sp>
        </p:grpSp>
        <p:sp>
          <p:nvSpPr>
            <p:cNvPr id="33" name="TextBox 32">
              <a:extLst>
                <a:ext uri="{FF2B5EF4-FFF2-40B4-BE49-F238E27FC236}">
                  <a16:creationId xmlns:a16="http://schemas.microsoft.com/office/drawing/2014/main" id="{1D2334FC-D607-2844-5422-9A964F9862E2}"/>
                </a:ext>
              </a:extLst>
            </p:cNvPr>
            <p:cNvSpPr txBox="1"/>
            <p:nvPr/>
          </p:nvSpPr>
          <p:spPr>
            <a:xfrm>
              <a:off x="1372483" y="2385319"/>
              <a:ext cx="6076950" cy="784830"/>
            </a:xfrm>
            <a:prstGeom prst="rect">
              <a:avLst/>
            </a:prstGeom>
            <a:noFill/>
          </p:spPr>
          <p:txBody>
            <a:bodyPr wrap="square">
              <a:spAutoFit/>
            </a:bodyPr>
            <a:lstStyle/>
            <a:p>
              <a:pPr algn="ctr"/>
              <a:r>
                <a:rPr lang="en-US" sz="4500" b="1">
                  <a:solidFill>
                    <a:srgbClr val="C00000"/>
                  </a:solidFill>
                  <a:latin typeface="Arial" panose="020B0604020202020204" pitchFamily="34" charset="0"/>
                  <a:cs typeface="Arial" panose="020B0604020202020204" pitchFamily="34" charset="0"/>
                </a:rPr>
                <a:t>Mix colors online</a:t>
              </a:r>
            </a:p>
          </p:txBody>
        </p:sp>
      </p:grpSp>
    </p:spTree>
    <p:extLst>
      <p:ext uri="{BB962C8B-B14F-4D97-AF65-F5344CB8AC3E}">
        <p14:creationId xmlns:p14="http://schemas.microsoft.com/office/powerpoint/2010/main" val="1172423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52512" y="-108236"/>
            <a:ext cx="20051749" cy="10989797"/>
          </a:xfrm>
          <a:custGeom>
            <a:avLst/>
            <a:gdLst/>
            <a:ahLst/>
            <a:cxnLst/>
            <a:rect l="l" t="t" r="r" b="b"/>
            <a:pathLst>
              <a:path w="20051749" h="10989797">
                <a:moveTo>
                  <a:pt x="0" y="0"/>
                </a:moveTo>
                <a:lnTo>
                  <a:pt x="20051749" y="0"/>
                </a:lnTo>
                <a:lnTo>
                  <a:pt x="20051749" y="10989797"/>
                </a:lnTo>
                <a:lnTo>
                  <a:pt x="0" y="109897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683825" y="2012113"/>
            <a:ext cx="15225150" cy="923330"/>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rPr>
              <a:t>CHỦ ĐỀ 4: ỨNG DỤNG TIN HỌC</a:t>
            </a:r>
          </a:p>
        </p:txBody>
      </p:sp>
      <p:sp>
        <p:nvSpPr>
          <p:cNvPr id="17" name="TextBox 16">
            <a:extLst>
              <a:ext uri="{FF2B5EF4-FFF2-40B4-BE49-F238E27FC236}">
                <a16:creationId xmlns:a16="http://schemas.microsoft.com/office/drawing/2014/main" id="{1F1C45F5-25BE-670D-5E4B-C530ABDDA22A}"/>
              </a:ext>
            </a:extLst>
          </p:cNvPr>
          <p:cNvSpPr txBox="1"/>
          <p:nvPr/>
        </p:nvSpPr>
        <p:spPr>
          <a:xfrm>
            <a:off x="2286000" y="4321494"/>
            <a:ext cx="13716000" cy="3990644"/>
          </a:xfrm>
          <a:prstGeom prst="rect">
            <a:avLst/>
          </a:prstGeom>
          <a:noFill/>
        </p:spPr>
        <p:txBody>
          <a:bodyPr wrap="square">
            <a:spAutoFit/>
          </a:bodyPr>
          <a:lstStyle/>
          <a:p>
            <a:pPr algn="ctr">
              <a:lnSpc>
                <a:spcPct val="150000"/>
              </a:lnSpc>
            </a:pPr>
            <a:r>
              <a:rPr lang="en-US" sz="9000" b="1">
                <a:solidFill>
                  <a:srgbClr val="C00000"/>
                </a:solidFill>
                <a:latin typeface="Arial" panose="020B0604020202020204" pitchFamily="34" charset="0"/>
                <a:cs typeface="Arial" panose="020B0604020202020204" pitchFamily="34" charset="0"/>
              </a:rPr>
              <a:t>BÀI 5: </a:t>
            </a:r>
            <a:r>
              <a:rPr lang="en-US" sz="9000" b="1">
                <a:latin typeface="Arial" panose="020B0604020202020204" pitchFamily="34" charset="0"/>
                <a:cs typeface="Arial" panose="020B0604020202020204" pitchFamily="34" charset="0"/>
              </a:rPr>
              <a:t>TÌM HIỂU </a:t>
            </a:r>
          </a:p>
          <a:p>
            <a:pPr algn="ctr">
              <a:lnSpc>
                <a:spcPct val="150000"/>
              </a:lnSpc>
            </a:pPr>
            <a:r>
              <a:rPr lang="en-US" sz="9000" b="1">
                <a:latin typeface="Arial" panose="020B0604020202020204" pitchFamily="34" charset="0"/>
                <a:cs typeface="Arial" panose="020B0604020202020204" pitchFamily="34" charset="0"/>
              </a:rPr>
              <a:t>PHẦN MỀM MÔ PHỎNG</a:t>
            </a:r>
          </a:p>
        </p:txBody>
      </p:sp>
      <p:cxnSp>
        <p:nvCxnSpPr>
          <p:cNvPr id="19" name="Straight Connector 18">
            <a:extLst>
              <a:ext uri="{FF2B5EF4-FFF2-40B4-BE49-F238E27FC236}">
                <a16:creationId xmlns:a16="http://schemas.microsoft.com/office/drawing/2014/main" id="{DFA0FC6C-2575-CD2A-8DA5-D3BC42EF8430}"/>
              </a:ext>
            </a:extLst>
          </p:cNvPr>
          <p:cNvCxnSpPr/>
          <p:nvPr/>
        </p:nvCxnSpPr>
        <p:spPr>
          <a:xfrm>
            <a:off x="2438400" y="3771900"/>
            <a:ext cx="139446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1201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130490" y="170904"/>
            <a:ext cx="18006058" cy="10951055"/>
          </a:xfrm>
          <a:custGeom>
            <a:avLst/>
            <a:gdLst/>
            <a:ahLst/>
            <a:cxnLst/>
            <a:rect l="l" t="t" r="r" b="b"/>
            <a:pathLst>
              <a:path w="18006058" h="10951055">
                <a:moveTo>
                  <a:pt x="0" y="0"/>
                </a:moveTo>
                <a:lnTo>
                  <a:pt x="18006058" y="0"/>
                </a:lnTo>
                <a:lnTo>
                  <a:pt x="18006058" y="10951055"/>
                </a:lnTo>
                <a:lnTo>
                  <a:pt x="0" y="10951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BE20D4F3-6588-F7C5-64EA-65245B03AC33}"/>
              </a:ext>
            </a:extLst>
          </p:cNvPr>
          <p:cNvSpPr txBox="1"/>
          <p:nvPr/>
        </p:nvSpPr>
        <p:spPr>
          <a:xfrm>
            <a:off x="3810000" y="952500"/>
            <a:ext cx="10668000" cy="1169551"/>
          </a:xfrm>
          <a:prstGeom prst="rect">
            <a:avLst/>
          </a:prstGeom>
          <a:noFill/>
        </p:spPr>
        <p:txBody>
          <a:bodyPr wrap="square" rtlCol="0">
            <a:spAutoFit/>
          </a:bodyPr>
          <a:lstStyle/>
          <a:p>
            <a:pPr algn="ctr"/>
            <a:r>
              <a:rPr lang="en-US" sz="7000" b="1">
                <a:latin typeface="Arial" panose="020B0604020202020204" pitchFamily="34" charset="0"/>
                <a:cs typeface="Arial" panose="020B0604020202020204" pitchFamily="34" charset="0"/>
              </a:rPr>
              <a:t>NỘI DUNG BÀI HỌC </a:t>
            </a:r>
          </a:p>
        </p:txBody>
      </p:sp>
      <p:grpSp>
        <p:nvGrpSpPr>
          <p:cNvPr id="10" name="Group 9">
            <a:extLst>
              <a:ext uri="{FF2B5EF4-FFF2-40B4-BE49-F238E27FC236}">
                <a16:creationId xmlns:a16="http://schemas.microsoft.com/office/drawing/2014/main" id="{6F6D51AF-9F8A-7101-5A3A-C77D92128B8C}"/>
              </a:ext>
            </a:extLst>
          </p:cNvPr>
          <p:cNvGrpSpPr/>
          <p:nvPr/>
        </p:nvGrpSpPr>
        <p:grpSpPr>
          <a:xfrm>
            <a:off x="1828800" y="3086100"/>
            <a:ext cx="6553202" cy="6248400"/>
            <a:chOff x="2057399" y="3086100"/>
            <a:chExt cx="6553202" cy="6248400"/>
          </a:xfrm>
        </p:grpSpPr>
        <p:sp>
          <p:nvSpPr>
            <p:cNvPr id="7" name="Rectangle: Top Corners Rounded 6">
              <a:extLst>
                <a:ext uri="{FF2B5EF4-FFF2-40B4-BE49-F238E27FC236}">
                  <a16:creationId xmlns:a16="http://schemas.microsoft.com/office/drawing/2014/main" id="{87B4C0DE-B483-BE26-CCCA-9DD95492921A}"/>
                </a:ext>
              </a:extLst>
            </p:cNvPr>
            <p:cNvSpPr/>
            <p:nvPr/>
          </p:nvSpPr>
          <p:spPr>
            <a:xfrm>
              <a:off x="2286000" y="3086100"/>
              <a:ext cx="6096000" cy="1524000"/>
            </a:xfrm>
            <a:prstGeom prst="round2SameRect">
              <a:avLst>
                <a:gd name="adj1" fmla="val 35417"/>
                <a:gd name="adj2" fmla="val 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01</a:t>
              </a:r>
            </a:p>
          </p:txBody>
        </p:sp>
        <p:sp>
          <p:nvSpPr>
            <p:cNvPr id="8" name="Rectangle: Top Corners Rounded 7">
              <a:extLst>
                <a:ext uri="{FF2B5EF4-FFF2-40B4-BE49-F238E27FC236}">
                  <a16:creationId xmlns:a16="http://schemas.microsoft.com/office/drawing/2014/main" id="{C6E5A530-6641-0CA5-330A-9074FF16EBBD}"/>
                </a:ext>
              </a:extLst>
            </p:cNvPr>
            <p:cNvSpPr/>
            <p:nvPr/>
          </p:nvSpPr>
          <p:spPr>
            <a:xfrm flipV="1">
              <a:off x="2286000" y="4610100"/>
              <a:ext cx="6096000" cy="4724400"/>
            </a:xfrm>
            <a:prstGeom prst="round2SameRect">
              <a:avLst>
                <a:gd name="adj1" fmla="val 6989"/>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435C7F62-C657-05CA-D30D-FFD902A65999}"/>
                </a:ext>
              </a:extLst>
            </p:cNvPr>
            <p:cNvSpPr txBox="1"/>
            <p:nvPr/>
          </p:nvSpPr>
          <p:spPr>
            <a:xfrm>
              <a:off x="2057399" y="5893390"/>
              <a:ext cx="6553202" cy="1002710"/>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Phần mềm mô phỏng </a:t>
              </a:r>
            </a:p>
          </p:txBody>
        </p:sp>
      </p:grpSp>
      <p:grpSp>
        <p:nvGrpSpPr>
          <p:cNvPr id="11" name="Group 10">
            <a:extLst>
              <a:ext uri="{FF2B5EF4-FFF2-40B4-BE49-F238E27FC236}">
                <a16:creationId xmlns:a16="http://schemas.microsoft.com/office/drawing/2014/main" id="{7D97A344-F060-8B6D-FB7B-8CC4B27C75C0}"/>
              </a:ext>
            </a:extLst>
          </p:cNvPr>
          <p:cNvGrpSpPr/>
          <p:nvPr/>
        </p:nvGrpSpPr>
        <p:grpSpPr>
          <a:xfrm>
            <a:off x="9927913" y="3086100"/>
            <a:ext cx="6553202" cy="6248400"/>
            <a:chOff x="2057399" y="3086100"/>
            <a:chExt cx="6553202" cy="6248400"/>
          </a:xfrm>
        </p:grpSpPr>
        <p:sp>
          <p:nvSpPr>
            <p:cNvPr id="12" name="Rectangle: Top Corners Rounded 11">
              <a:extLst>
                <a:ext uri="{FF2B5EF4-FFF2-40B4-BE49-F238E27FC236}">
                  <a16:creationId xmlns:a16="http://schemas.microsoft.com/office/drawing/2014/main" id="{9B6BC635-F0C4-CC1F-6FBA-72DD5EC53964}"/>
                </a:ext>
              </a:extLst>
            </p:cNvPr>
            <p:cNvSpPr/>
            <p:nvPr/>
          </p:nvSpPr>
          <p:spPr>
            <a:xfrm>
              <a:off x="2286000" y="3086100"/>
              <a:ext cx="6096000" cy="1524000"/>
            </a:xfrm>
            <a:prstGeom prst="round2SameRect">
              <a:avLst>
                <a:gd name="adj1" fmla="val 35417"/>
                <a:gd name="adj2" fmla="val 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02</a:t>
              </a:r>
            </a:p>
          </p:txBody>
        </p:sp>
        <p:sp>
          <p:nvSpPr>
            <p:cNvPr id="13" name="Rectangle: Top Corners Rounded 12">
              <a:extLst>
                <a:ext uri="{FF2B5EF4-FFF2-40B4-BE49-F238E27FC236}">
                  <a16:creationId xmlns:a16="http://schemas.microsoft.com/office/drawing/2014/main" id="{2ED5D5FC-D707-07E0-8403-BC3A58622B4A}"/>
                </a:ext>
              </a:extLst>
            </p:cNvPr>
            <p:cNvSpPr/>
            <p:nvPr/>
          </p:nvSpPr>
          <p:spPr>
            <a:xfrm flipV="1">
              <a:off x="2286000" y="4610100"/>
              <a:ext cx="6096000" cy="4724400"/>
            </a:xfrm>
            <a:prstGeom prst="round2SameRect">
              <a:avLst>
                <a:gd name="adj1" fmla="val 6989"/>
                <a:gd name="adj2" fmla="val 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743C0B03-4E2E-AA71-2E0D-69220C7FE69C}"/>
                </a:ext>
              </a:extLst>
            </p:cNvPr>
            <p:cNvSpPr txBox="1"/>
            <p:nvPr/>
          </p:nvSpPr>
          <p:spPr>
            <a:xfrm>
              <a:off x="2057399" y="5511801"/>
              <a:ext cx="6553202" cy="2041456"/>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Lợi ích của phần mềm mô phỏng </a:t>
              </a:r>
            </a:p>
          </p:txBody>
        </p:sp>
      </p:grpSp>
    </p:spTree>
    <p:extLst>
      <p:ext uri="{BB962C8B-B14F-4D97-AF65-F5344CB8AC3E}">
        <p14:creationId xmlns:p14="http://schemas.microsoft.com/office/powerpoint/2010/main" val="30377867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EFC"/>
        </a:solidFill>
        <a:effectLst/>
      </p:bgPr>
    </p:bg>
    <p:spTree>
      <p:nvGrpSpPr>
        <p:cNvPr id="1" name=""/>
        <p:cNvGrpSpPr/>
        <p:nvPr/>
      </p:nvGrpSpPr>
      <p:grpSpPr>
        <a:xfrm>
          <a:off x="0" y="0"/>
          <a:ext cx="0" cy="0"/>
          <a:chOff x="0" y="0"/>
          <a:chExt cx="0" cy="0"/>
        </a:xfrm>
      </p:grpSpPr>
      <p:sp>
        <p:nvSpPr>
          <p:cNvPr id="2" name="Freeform 2"/>
          <p:cNvSpPr/>
          <p:nvPr/>
        </p:nvSpPr>
        <p:spPr>
          <a:xfrm>
            <a:off x="503438" y="-1107330"/>
            <a:ext cx="17281126" cy="11109590"/>
          </a:xfrm>
          <a:custGeom>
            <a:avLst/>
            <a:gdLst/>
            <a:ahLst/>
            <a:cxnLst/>
            <a:rect l="l" t="t" r="r" b="b"/>
            <a:pathLst>
              <a:path w="17281126" h="11109590">
                <a:moveTo>
                  <a:pt x="0" y="0"/>
                </a:moveTo>
                <a:lnTo>
                  <a:pt x="17281126" y="0"/>
                </a:lnTo>
                <a:lnTo>
                  <a:pt x="17281126" y="11109590"/>
                </a:lnTo>
                <a:lnTo>
                  <a:pt x="0" y="11109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2423212" y="3086100"/>
            <a:ext cx="1344157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PHẦN 1.</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8000" b="1">
                <a:solidFill>
                  <a:srgbClr val="096B81"/>
                </a:solidFill>
                <a:latin typeface="Arial" panose="020B0604020202020204" pitchFamily="34" charset="0"/>
                <a:cs typeface="Arial" panose="020B0604020202020204" pitchFamily="34" charset="0"/>
              </a:rPr>
              <a:t>PHẦN MỀM MÔ PHỎNG </a:t>
            </a:r>
            <a:r>
              <a:rPr kumimoji="0" lang="en-US" sz="8000" b="1" i="0" u="none" strike="noStrike" kern="1200" cap="none" spc="0" normalizeH="0" baseline="0" noProof="0">
                <a:ln>
                  <a:noFill/>
                </a:ln>
                <a:solidFill>
                  <a:srgbClr val="096B81"/>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386093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532" b="-76532"/>
            </a:stretch>
          </a:blipFill>
        </p:spPr>
      </p:sp>
      <p:grpSp>
        <p:nvGrpSpPr>
          <p:cNvPr id="3" name="Group 3"/>
          <p:cNvGrpSpPr/>
          <p:nvPr/>
        </p:nvGrpSpPr>
        <p:grpSpPr>
          <a:xfrm>
            <a:off x="1513068" y="1096097"/>
            <a:ext cx="6061899" cy="3340668"/>
            <a:chOff x="0" y="0"/>
            <a:chExt cx="10052054" cy="5539613"/>
          </a:xfrm>
        </p:grpSpPr>
        <p:sp>
          <p:nvSpPr>
            <p:cNvPr id="4" name="Freeform 4"/>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sp>
        <p:sp>
          <p:nvSpPr>
            <p:cNvPr id="5" name="Freeform 5"/>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6" name="Group 6"/>
          <p:cNvGrpSpPr/>
          <p:nvPr/>
        </p:nvGrpSpPr>
        <p:grpSpPr>
          <a:xfrm>
            <a:off x="813646" y="5939671"/>
            <a:ext cx="6061899" cy="3340668"/>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sp>
      </p:grpSp>
      <p:grpSp>
        <p:nvGrpSpPr>
          <p:cNvPr id="9" name="Group 9"/>
          <p:cNvGrpSpPr/>
          <p:nvPr/>
        </p:nvGrpSpPr>
        <p:grpSpPr>
          <a:xfrm>
            <a:off x="1255854" y="799572"/>
            <a:ext cx="6061899" cy="3397474"/>
            <a:chOff x="0" y="0"/>
            <a:chExt cx="10052054" cy="5633812"/>
          </a:xfrm>
        </p:grpSpPr>
        <p:sp>
          <p:nvSpPr>
            <p:cNvPr id="10" name="Freeform 10"/>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1" name="Freeform 11"/>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grpSp>
        <p:nvGrpSpPr>
          <p:cNvPr id="12" name="Group 12"/>
          <p:cNvGrpSpPr/>
          <p:nvPr/>
        </p:nvGrpSpPr>
        <p:grpSpPr>
          <a:xfrm>
            <a:off x="556431" y="5643146"/>
            <a:ext cx="6061899" cy="3397474"/>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sp>
      </p:grpSp>
      <p:sp>
        <p:nvSpPr>
          <p:cNvPr id="21" name="AutoShape 21"/>
          <p:cNvSpPr/>
          <p:nvPr/>
        </p:nvSpPr>
        <p:spPr>
          <a:xfrm>
            <a:off x="1255854" y="1720445"/>
            <a:ext cx="6061899" cy="0"/>
          </a:xfrm>
          <a:prstGeom prst="line">
            <a:avLst/>
          </a:prstGeom>
          <a:ln w="38100" cap="rnd">
            <a:solidFill>
              <a:srgbClr val="100F0D"/>
            </a:solidFill>
            <a:prstDash val="solid"/>
            <a:headEnd type="none" w="sm" len="sm"/>
            <a:tailEnd type="none" w="sm" len="sm"/>
          </a:ln>
        </p:spPr>
      </p:sp>
      <p:sp>
        <p:nvSpPr>
          <p:cNvPr id="22" name="AutoShape 22"/>
          <p:cNvSpPr/>
          <p:nvPr/>
        </p:nvSpPr>
        <p:spPr>
          <a:xfrm>
            <a:off x="556431" y="6564020"/>
            <a:ext cx="6061899" cy="0"/>
          </a:xfrm>
          <a:prstGeom prst="line">
            <a:avLst/>
          </a:prstGeom>
          <a:ln w="38100" cap="rnd">
            <a:solidFill>
              <a:srgbClr val="100F0D"/>
            </a:solidFill>
            <a:prstDash val="solid"/>
            <a:headEnd type="none" w="sm" len="sm"/>
            <a:tailEnd type="none" w="sm" len="sm"/>
          </a:ln>
        </p:spPr>
      </p:sp>
      <p:grpSp>
        <p:nvGrpSpPr>
          <p:cNvPr id="23" name="Group 23"/>
          <p:cNvGrpSpPr>
            <a:grpSpLocks noChangeAspect="1"/>
          </p:cNvGrpSpPr>
          <p:nvPr/>
        </p:nvGrpSpPr>
        <p:grpSpPr>
          <a:xfrm>
            <a:off x="2290834" y="1163770"/>
            <a:ext cx="238374" cy="238374"/>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6" name="Group 26"/>
          <p:cNvGrpSpPr>
            <a:grpSpLocks noChangeAspect="1"/>
          </p:cNvGrpSpPr>
          <p:nvPr/>
        </p:nvGrpSpPr>
        <p:grpSpPr>
          <a:xfrm>
            <a:off x="1591412" y="6007345"/>
            <a:ext cx="238374" cy="238374"/>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sp>
      </p:grpSp>
      <p:grpSp>
        <p:nvGrpSpPr>
          <p:cNvPr id="29" name="Group 29"/>
          <p:cNvGrpSpPr>
            <a:grpSpLocks noChangeAspect="1"/>
          </p:cNvGrpSpPr>
          <p:nvPr/>
        </p:nvGrpSpPr>
        <p:grpSpPr>
          <a:xfrm>
            <a:off x="1901951" y="1163770"/>
            <a:ext cx="238374" cy="238374"/>
            <a:chOff x="0" y="0"/>
            <a:chExt cx="495300" cy="495300"/>
          </a:xfrm>
        </p:grpSpPr>
        <p:sp>
          <p:nvSpPr>
            <p:cNvPr id="30"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1"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2" name="Group 32"/>
          <p:cNvGrpSpPr>
            <a:grpSpLocks noChangeAspect="1"/>
          </p:cNvGrpSpPr>
          <p:nvPr/>
        </p:nvGrpSpPr>
        <p:grpSpPr>
          <a:xfrm>
            <a:off x="1202529" y="6007345"/>
            <a:ext cx="238374" cy="238374"/>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sp>
      </p:grpSp>
      <p:grpSp>
        <p:nvGrpSpPr>
          <p:cNvPr id="35" name="Group 35"/>
          <p:cNvGrpSpPr>
            <a:grpSpLocks noChangeAspect="1"/>
          </p:cNvGrpSpPr>
          <p:nvPr/>
        </p:nvGrpSpPr>
        <p:grpSpPr>
          <a:xfrm>
            <a:off x="1513068" y="1163770"/>
            <a:ext cx="238374" cy="238374"/>
            <a:chOff x="0" y="0"/>
            <a:chExt cx="495300" cy="495300"/>
          </a:xfrm>
        </p:grpSpPr>
        <p:sp>
          <p:nvSpPr>
            <p:cNvPr id="36"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37"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grpSp>
        <p:nvGrpSpPr>
          <p:cNvPr id="38" name="Group 38"/>
          <p:cNvGrpSpPr>
            <a:grpSpLocks noChangeAspect="1"/>
          </p:cNvGrpSpPr>
          <p:nvPr/>
        </p:nvGrpSpPr>
        <p:grpSpPr>
          <a:xfrm>
            <a:off x="813646" y="6007345"/>
            <a:ext cx="238374" cy="238374"/>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sp>
      </p:grpSp>
      <p:sp>
        <p:nvSpPr>
          <p:cNvPr id="42" name="Freeform 42"/>
          <p:cNvSpPr/>
          <p:nvPr/>
        </p:nvSpPr>
        <p:spPr>
          <a:xfrm>
            <a:off x="5105400" y="8425883"/>
            <a:ext cx="949770" cy="1229475"/>
          </a:xfrm>
          <a:custGeom>
            <a:avLst/>
            <a:gdLst/>
            <a:ahLst/>
            <a:cxnLst/>
            <a:rect l="l" t="t" r="r" b="b"/>
            <a:pathLst>
              <a:path w="949770" h="1229475">
                <a:moveTo>
                  <a:pt x="0" y="0"/>
                </a:moveTo>
                <a:lnTo>
                  <a:pt x="949769" y="0"/>
                </a:lnTo>
                <a:lnTo>
                  <a:pt x="949769" y="1229475"/>
                </a:lnTo>
                <a:lnTo>
                  <a:pt x="0" y="1229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3" name="TextBox 43"/>
          <p:cNvSpPr txBox="1"/>
          <p:nvPr/>
        </p:nvSpPr>
        <p:spPr>
          <a:xfrm>
            <a:off x="1316028" y="1896680"/>
            <a:ext cx="6023605" cy="166366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391" normalizeH="0" baseline="0" noProof="0">
                <a:ln>
                  <a:noFill/>
                </a:ln>
                <a:solidFill>
                  <a:srgbClr val="100F0D"/>
                </a:solidFill>
                <a:effectLst/>
                <a:uLnTx/>
                <a:uFillTx/>
                <a:latin typeface="Nourd"/>
                <a:ea typeface="+mn-ea"/>
                <a:cs typeface="+mn-cs"/>
                <a:hlinkClick r:id="rId5"/>
              </a:rPr>
              <a:t>https://scratch.mit.edu/projects/886339759/</a:t>
            </a:r>
            <a:r>
              <a:rPr kumimoji="0" lang="en-US" sz="3800" b="0" i="0" u="none" strike="noStrike" kern="1200" cap="none" spc="391" normalizeH="0" baseline="0" noProof="0">
                <a:ln>
                  <a:noFill/>
                </a:ln>
                <a:solidFill>
                  <a:srgbClr val="100F0D"/>
                </a:solidFill>
                <a:effectLst/>
                <a:uLnTx/>
                <a:uFillTx/>
                <a:latin typeface="Nourd"/>
                <a:ea typeface="+mn-ea"/>
                <a:cs typeface="+mn-cs"/>
              </a:rPr>
              <a:t> </a:t>
            </a:r>
          </a:p>
        </p:txBody>
      </p:sp>
      <p:sp>
        <p:nvSpPr>
          <p:cNvPr id="44" name="TextBox 44"/>
          <p:cNvSpPr txBox="1"/>
          <p:nvPr/>
        </p:nvSpPr>
        <p:spPr>
          <a:xfrm>
            <a:off x="864506" y="6759304"/>
            <a:ext cx="5439936" cy="166366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391" normalizeH="0" baseline="0" noProof="0">
                <a:ln>
                  <a:noFill/>
                </a:ln>
                <a:solidFill>
                  <a:srgbClr val="100F0D"/>
                </a:solidFill>
                <a:effectLst/>
                <a:uLnTx/>
                <a:uFillTx/>
                <a:latin typeface="Nourd Bold"/>
                <a:ea typeface="+mn-ea"/>
                <a:cs typeface="+mn-cs"/>
                <a:hlinkClick r:id="rId6"/>
              </a:rPr>
              <a:t>https://trycolors.com/mixer</a:t>
            </a:r>
            <a:r>
              <a:rPr kumimoji="0" lang="en-US" sz="3800" b="0" i="0" u="none" strike="noStrike" kern="1200" cap="none" spc="391" normalizeH="0" baseline="0" noProof="0">
                <a:ln>
                  <a:noFill/>
                </a:ln>
                <a:solidFill>
                  <a:srgbClr val="100F0D"/>
                </a:solidFill>
                <a:effectLst/>
                <a:uLnTx/>
                <a:uFillTx/>
                <a:latin typeface="Nourd Bold"/>
                <a:ea typeface="+mn-ea"/>
                <a:cs typeface="+mn-cs"/>
              </a:rPr>
              <a:t> </a:t>
            </a:r>
          </a:p>
        </p:txBody>
      </p:sp>
      <p:sp>
        <p:nvSpPr>
          <p:cNvPr id="46" name="Freeform 42">
            <a:extLst>
              <a:ext uri="{FF2B5EF4-FFF2-40B4-BE49-F238E27FC236}">
                <a16:creationId xmlns:a16="http://schemas.microsoft.com/office/drawing/2014/main" id="{E40087D4-3CB7-0542-A2F1-177667A06BD0}"/>
              </a:ext>
            </a:extLst>
          </p:cNvPr>
          <p:cNvSpPr/>
          <p:nvPr/>
        </p:nvSpPr>
        <p:spPr>
          <a:xfrm>
            <a:off x="6203455" y="3645998"/>
            <a:ext cx="949770" cy="1229475"/>
          </a:xfrm>
          <a:custGeom>
            <a:avLst/>
            <a:gdLst/>
            <a:ahLst/>
            <a:cxnLst/>
            <a:rect l="l" t="t" r="r" b="b"/>
            <a:pathLst>
              <a:path w="949770" h="1229475">
                <a:moveTo>
                  <a:pt x="0" y="0"/>
                </a:moveTo>
                <a:lnTo>
                  <a:pt x="949769" y="0"/>
                </a:lnTo>
                <a:lnTo>
                  <a:pt x="949769" y="1229475"/>
                </a:lnTo>
                <a:lnTo>
                  <a:pt x="0" y="12294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9" name="Group 48">
            <a:extLst>
              <a:ext uri="{FF2B5EF4-FFF2-40B4-BE49-F238E27FC236}">
                <a16:creationId xmlns:a16="http://schemas.microsoft.com/office/drawing/2014/main" id="{BD3AB70A-3682-5E4B-AD30-350EC22FDDA3}"/>
              </a:ext>
            </a:extLst>
          </p:cNvPr>
          <p:cNvGrpSpPr/>
          <p:nvPr/>
        </p:nvGrpSpPr>
        <p:grpSpPr>
          <a:xfrm>
            <a:off x="7924800" y="1023647"/>
            <a:ext cx="9010377" cy="2748253"/>
            <a:chOff x="8515623" y="607767"/>
            <a:chExt cx="9010377" cy="2748253"/>
          </a:xfrm>
        </p:grpSpPr>
        <p:sp>
          <p:nvSpPr>
            <p:cNvPr id="47" name="Freeform 4">
              <a:extLst>
                <a:ext uri="{FF2B5EF4-FFF2-40B4-BE49-F238E27FC236}">
                  <a16:creationId xmlns:a16="http://schemas.microsoft.com/office/drawing/2014/main" id="{5500D27D-9D14-C8D1-AC0B-3DB5472FDF9F}"/>
                </a:ext>
              </a:extLst>
            </p:cNvPr>
            <p:cNvSpPr/>
            <p:nvPr/>
          </p:nvSpPr>
          <p:spPr>
            <a:xfrm>
              <a:off x="8515623" y="1383807"/>
              <a:ext cx="1144826" cy="110905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8" name="TextBox 47">
              <a:extLst>
                <a:ext uri="{FF2B5EF4-FFF2-40B4-BE49-F238E27FC236}">
                  <a16:creationId xmlns:a16="http://schemas.microsoft.com/office/drawing/2014/main" id="{66D07444-BAB8-6DC7-5039-6628F7085918}"/>
                </a:ext>
              </a:extLst>
            </p:cNvPr>
            <p:cNvSpPr txBox="1"/>
            <p:nvPr/>
          </p:nvSpPr>
          <p:spPr>
            <a:xfrm>
              <a:off x="10058400" y="607767"/>
              <a:ext cx="7467600" cy="2748253"/>
            </a:xfrm>
            <a:prstGeom prst="rect">
              <a:avLst/>
            </a:prstGeom>
            <a:noFill/>
          </p:spPr>
          <p:txBody>
            <a:bodyPr wrap="square" rtlCol="0">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Em hãy truy cập một số phần mềm mô phỏng sau và thực hiện các yêu cầu: </a:t>
              </a:r>
            </a:p>
          </p:txBody>
        </p:sp>
      </p:grpSp>
      <p:sp>
        <p:nvSpPr>
          <p:cNvPr id="50" name="Rectangle 49">
            <a:extLst>
              <a:ext uri="{FF2B5EF4-FFF2-40B4-BE49-F238E27FC236}">
                <a16:creationId xmlns:a16="http://schemas.microsoft.com/office/drawing/2014/main" id="{747D2D80-B400-2F98-E5ED-DBBC910883E3}"/>
              </a:ext>
            </a:extLst>
          </p:cNvPr>
          <p:cNvSpPr/>
          <p:nvPr/>
        </p:nvSpPr>
        <p:spPr>
          <a:xfrm>
            <a:off x="7924801" y="4413730"/>
            <a:ext cx="9982200" cy="4866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7C7A53B-BFA1-95FF-C09A-DC70ED2E8736}"/>
              </a:ext>
            </a:extLst>
          </p:cNvPr>
          <p:cNvSpPr txBox="1"/>
          <p:nvPr/>
        </p:nvSpPr>
        <p:spPr>
          <a:xfrm>
            <a:off x="8202480" y="4708424"/>
            <a:ext cx="9525001" cy="677108"/>
          </a:xfrm>
          <a:prstGeom prst="rect">
            <a:avLst/>
          </a:prstGeom>
          <a:noFill/>
        </p:spPr>
        <p:txBody>
          <a:bodyPr wrap="square" rtlCol="0">
            <a:spAutoFit/>
          </a:bodyPr>
          <a:lstStyle/>
          <a:p>
            <a:pPr marL="571500" indent="-571500">
              <a:buFont typeface="Wingdings" panose="05000000000000000000" pitchFamily="2" charset="2"/>
              <a:buChar char="Ø"/>
            </a:pPr>
            <a:r>
              <a:rPr lang="en-US" sz="3800">
                <a:latin typeface="Arial" panose="020B0604020202020204" pitchFamily="34" charset="0"/>
                <a:cs typeface="Arial" panose="020B0604020202020204" pitchFamily="34" charset="0"/>
              </a:rPr>
              <a:t>Em hãy thực hành pha màu sau đây: </a:t>
            </a:r>
          </a:p>
        </p:txBody>
      </p:sp>
      <p:grpSp>
        <p:nvGrpSpPr>
          <p:cNvPr id="59" name="Group 58">
            <a:extLst>
              <a:ext uri="{FF2B5EF4-FFF2-40B4-BE49-F238E27FC236}">
                <a16:creationId xmlns:a16="http://schemas.microsoft.com/office/drawing/2014/main" id="{7341D0C0-F6E7-169E-03AB-AE46E71F7E12}"/>
              </a:ext>
            </a:extLst>
          </p:cNvPr>
          <p:cNvGrpSpPr/>
          <p:nvPr/>
        </p:nvGrpSpPr>
        <p:grpSpPr>
          <a:xfrm>
            <a:off x="8649687" y="6126530"/>
            <a:ext cx="9173092" cy="3007114"/>
            <a:chOff x="8649687" y="6126530"/>
            <a:chExt cx="9173092" cy="3007114"/>
          </a:xfrm>
        </p:grpSpPr>
        <p:sp>
          <p:nvSpPr>
            <p:cNvPr id="52" name="Rectangle: Rounded Corners 51">
              <a:extLst>
                <a:ext uri="{FF2B5EF4-FFF2-40B4-BE49-F238E27FC236}">
                  <a16:creationId xmlns:a16="http://schemas.microsoft.com/office/drawing/2014/main" id="{70076A70-320A-A3C1-C0F9-342150EA21E2}"/>
                </a:ext>
              </a:extLst>
            </p:cNvPr>
            <p:cNvSpPr/>
            <p:nvPr/>
          </p:nvSpPr>
          <p:spPr>
            <a:xfrm>
              <a:off x="8649687" y="6126531"/>
              <a:ext cx="2209800" cy="2141169"/>
            </a:xfrm>
            <a:prstGeom prst="roundRect">
              <a:avLst/>
            </a:prstGeom>
            <a:solidFill>
              <a:srgbClr val="4376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402B0B45-B3D0-BD8E-1D51-92A40215C12F}"/>
                </a:ext>
              </a:extLst>
            </p:cNvPr>
            <p:cNvSpPr/>
            <p:nvPr/>
          </p:nvSpPr>
          <p:spPr>
            <a:xfrm>
              <a:off x="11584373" y="6126530"/>
              <a:ext cx="2209800" cy="2141169"/>
            </a:xfrm>
            <a:prstGeom prst="roundRect">
              <a:avLst/>
            </a:prstGeom>
            <a:solidFill>
              <a:srgbClr val="BA43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E5A0517B-392D-1A50-AED3-6F0A072E250D}"/>
                </a:ext>
              </a:extLst>
            </p:cNvPr>
            <p:cNvSpPr/>
            <p:nvPr/>
          </p:nvSpPr>
          <p:spPr>
            <a:xfrm>
              <a:off x="14543131" y="6126530"/>
              <a:ext cx="2209800" cy="2141169"/>
            </a:xfrm>
            <a:prstGeom prst="roundRect">
              <a:avLst/>
            </a:prstGeom>
            <a:solidFill>
              <a:srgbClr val="DEA9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72A413FE-03A6-A19D-4F5F-3B41C0073E6D}"/>
                </a:ext>
              </a:extLst>
            </p:cNvPr>
            <p:cNvSpPr txBox="1"/>
            <p:nvPr/>
          </p:nvSpPr>
          <p:spPr>
            <a:xfrm>
              <a:off x="8678779" y="8487313"/>
              <a:ext cx="9144000" cy="646331"/>
            </a:xfrm>
            <a:prstGeom prst="rect">
              <a:avLst/>
            </a:prstGeom>
            <a:noFill/>
          </p:spPr>
          <p:txBody>
            <a:bodyPr wrap="square">
              <a:spAutoFit/>
            </a:bodyPr>
            <a:lstStyle/>
            <a:p>
              <a:r>
                <a:rPr lang="en-US" sz="3600" i="1">
                  <a:latin typeface="Arial" panose="020B0604020202020204" pitchFamily="34" charset="0"/>
                  <a:cs typeface="Arial" panose="020B0604020202020204" pitchFamily="34" charset="0"/>
                </a:rPr>
                <a:t> #4376BA        #BA4379         #DEA958</a:t>
              </a:r>
            </a:p>
          </p:txBody>
        </p:sp>
      </p:grpSp>
    </p:spTree>
    <p:extLst>
      <p:ext uri="{BB962C8B-B14F-4D97-AF65-F5344CB8AC3E}">
        <p14:creationId xmlns:p14="http://schemas.microsoft.com/office/powerpoint/2010/main" val="23579674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randombar(horizontal)">
                                      <p:cBhvr>
                                        <p:cTn id="12" dur="500"/>
                                        <p:tgtEl>
                                          <p:spTgt spid="5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par>
                                <p:cTn id="16" presetID="14" presetClass="entr" presetSubtype="1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randombar(horizontal)">
                                      <p:cBhvr>
                                        <p:cTn id="1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1642</Words>
  <Application>Microsoft Office PowerPoint</Application>
  <PresentationFormat>Custom</PresentationFormat>
  <Paragraphs>146</Paragraphs>
  <Slides>30</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Wingdings</vt:lpstr>
      <vt:lpstr>Nourd Bold</vt:lpstr>
      <vt:lpstr>Arial</vt:lpstr>
      <vt:lpstr>Calibri</vt:lpstr>
      <vt:lpstr>Nourd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Search Engine Ranking Project Proposal by Slidesgo.pptx</dc:title>
  <cp:lastModifiedBy>Thảo Đào</cp:lastModifiedBy>
  <cp:revision>5</cp:revision>
  <dcterms:created xsi:type="dcterms:W3CDTF">2006-08-16T00:00:00Z</dcterms:created>
  <dcterms:modified xsi:type="dcterms:W3CDTF">2024-06-08T08:49:10Z</dcterms:modified>
  <dc:identifier>DAGHbv7U7Ts</dc:identifier>
</cp:coreProperties>
</file>